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85" r:id="rId3"/>
    <p:sldId id="260" r:id="rId4"/>
    <p:sldId id="267" r:id="rId5"/>
    <p:sldId id="269" r:id="rId6"/>
    <p:sldId id="277" r:id="rId7"/>
    <p:sldId id="287" r:id="rId8"/>
    <p:sldId id="276" r:id="rId9"/>
    <p:sldId id="288" r:id="rId10"/>
    <p:sldId id="270" r:id="rId11"/>
    <p:sldId id="274" r:id="rId12"/>
    <p:sldId id="289" r:id="rId13"/>
    <p:sldId id="278" r:id="rId14"/>
    <p:sldId id="279" r:id="rId15"/>
    <p:sldId id="281" r:id="rId16"/>
    <p:sldId id="286" r:id="rId17"/>
    <p:sldId id="290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C5D98"/>
    <a:srgbClr val="9B2D29"/>
    <a:srgbClr val="769535"/>
    <a:srgbClr val="D6DCE5"/>
    <a:srgbClr val="00708E"/>
    <a:srgbClr val="E20000"/>
    <a:srgbClr val="782C0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Koyu Stil 1 - Vurgu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39" autoAdjust="0"/>
    <p:restoredTop sz="94540" autoAdjust="0"/>
  </p:normalViewPr>
  <p:slideViewPr>
    <p:cSldViewPr>
      <p:cViewPr varScale="1">
        <p:scale>
          <a:sx n="69" d="100"/>
          <a:sy n="69" d="100"/>
        </p:scale>
        <p:origin x="-2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al__ma_Sayfas_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_al__ma_Sayfas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r-TR"/>
  <c:chart>
    <c:view3D>
      <c:rAngAx val="1"/>
    </c:view3D>
    <c:plotArea>
      <c:layout/>
      <c:bar3DChart>
        <c:barDir val="col"/>
        <c:grouping val="percentStacked"/>
        <c:dLbls/>
        <c:shape val="box"/>
        <c:axId val="148295680"/>
        <c:axId val="148297216"/>
        <c:axId val="0"/>
      </c:bar3DChart>
      <c:catAx>
        <c:axId val="148295680"/>
        <c:scaling>
          <c:orientation val="minMax"/>
        </c:scaling>
        <c:axPos val="b"/>
        <c:tickLblPos val="nextTo"/>
        <c:crossAx val="148297216"/>
        <c:crosses val="autoZero"/>
        <c:auto val="1"/>
        <c:lblAlgn val="ctr"/>
        <c:lblOffset val="100"/>
      </c:catAx>
      <c:valAx>
        <c:axId val="148297216"/>
        <c:scaling>
          <c:orientation val="minMax"/>
        </c:scaling>
        <c:axPos val="l"/>
        <c:majorGridlines/>
        <c:numFmt formatCode="0%" sourceLinked="1"/>
        <c:tickLblPos val="nextTo"/>
        <c:crossAx val="1482956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tr-T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r-TR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Sayfa1!$B$1</c:f>
              <c:strCache>
                <c:ptCount val="1"/>
                <c:pt idx="0">
                  <c:v>Sütun1</c:v>
                </c:pt>
              </c:strCache>
            </c:strRef>
          </c:tx>
          <c:spPr>
            <a:solidFill>
              <a:srgbClr val="9B2D2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Sayfa1!$A$2:$A$3</c:f>
              <c:strCache>
                <c:ptCount val="2"/>
                <c:pt idx="0">
                  <c:v>Mevcut Sistem</c:v>
                </c:pt>
                <c:pt idx="1">
                  <c:v>Önerilen Sistem</c:v>
                </c:pt>
              </c:strCache>
            </c:strRef>
          </c:cat>
          <c:val>
            <c:numRef>
              <c:f>Sayfa1!$B$2:$B$3</c:f>
              <c:numCache>
                <c:formatCode>General</c:formatCode>
                <c:ptCount val="2"/>
                <c:pt idx="0">
                  <c:v>22744</c:v>
                </c:pt>
                <c:pt idx="1">
                  <c:v>12682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B7-4AFA-9D77-556E4EF97C1B}"/>
            </c:ext>
          </c:extLst>
        </c:ser>
        <c:dLbls/>
        <c:gapWidth val="55"/>
        <c:overlap val="100"/>
        <c:axId val="148804736"/>
        <c:axId val="148806272"/>
      </c:barChart>
      <c:catAx>
        <c:axId val="14880473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48806272"/>
        <c:crosses val="autoZero"/>
        <c:auto val="1"/>
        <c:lblAlgn val="ctr"/>
        <c:lblOffset val="100"/>
      </c:catAx>
      <c:valAx>
        <c:axId val="14880627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48804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tr-TR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0.79919</cdr:x>
      <cdr:y>0</cdr:y>
    </cdr:from>
    <cdr:to>
      <cdr:x>1</cdr:x>
      <cdr:y>0.10631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6552728" y="-144016"/>
          <a:ext cx="1224137" cy="432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2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CD383-3901-4358-95C2-B467B63F84A6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506C2-8276-4A9F-BB47-A2BAF0710A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8153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506C2-8276-4A9F-BB47-A2BAF0710A2A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83009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506C2-8276-4A9F-BB47-A2BAF0710A2A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506C2-8276-4A9F-BB47-A2BAF0710A2A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4585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E5195-4EC8-4EDB-9281-725C1669B4B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E175-0BF7-4AA2-B142-9FBD62CCADB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502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2.emf"/><Relationship Id="rId5" Type="http://schemas.openxmlformats.org/officeDocument/2006/relationships/image" Target="../media/image9.png"/><Relationship Id="rId10" Type="http://schemas.openxmlformats.org/officeDocument/2006/relationships/image" Target="../media/image11.emf"/><Relationship Id="rId4" Type="http://schemas.microsoft.com/office/2007/relationships/hdphoto" Target="../media/hdphoto1.wdp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10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3" Type="http://schemas.openxmlformats.org/officeDocument/2006/relationships/image" Target="NULL"/><Relationship Id="rId12" Type="http://schemas.openxmlformats.org/officeDocument/2006/relationships/image" Target="../media/image21.png"/><Relationship Id="rId17" Type="http://schemas.openxmlformats.org/officeDocument/2006/relationships/image" Target="../media/image22.emf"/><Relationship Id="rId2" Type="http://schemas.openxmlformats.org/officeDocument/2006/relationships/image" Target="../media/image19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../media/image6.png"/><Relationship Id="rId4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19296"/>
            <a:ext cx="9136270" cy="60336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2340" y="101338"/>
            <a:ext cx="9131660" cy="746316"/>
          </a:xfrm>
          <a:noFill/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tr-T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WIP Stoklarını </a:t>
            </a:r>
            <a:r>
              <a:rPr lang="tr-TR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tr-TR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nazlayacak</a:t>
            </a:r>
            <a:r>
              <a:rPr lang="tr-T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 Gövde Hatları Üretim Planı Tasarımı</a:t>
            </a:r>
            <a:endParaRPr lang="tr-TR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-108520" y="4640839"/>
            <a:ext cx="1763688" cy="84775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tr-TR" sz="1600" b="1" dirty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Akademik Danışman:</a:t>
            </a:r>
          </a:p>
          <a:p>
            <a:pPr algn="ctr"/>
            <a:r>
              <a:rPr lang="tr-TR" sz="1600" b="1" dirty="0" smtClean="0">
                <a:solidFill>
                  <a:schemeClr val="tx2"/>
                </a:solidFill>
                <a:latin typeface="Times New Roman" charset="0"/>
                <a:ea typeface="Times New Roman" charset="0"/>
                <a:cs typeface="Times New Roman" charset="0"/>
              </a:rPr>
              <a:t>M. Selim Aktürk</a:t>
            </a:r>
            <a:endParaRPr lang="tr-TR" sz="1600" b="1" dirty="0">
              <a:solidFill>
                <a:schemeClr val="tx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377751" y="4697109"/>
            <a:ext cx="17385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Endüstriyel Danışman:</a:t>
            </a:r>
          </a:p>
          <a:p>
            <a:pPr algn="ctr"/>
            <a:r>
              <a:rPr lang="tr-TR" sz="1600" b="1" dirty="0" smtClean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Gözde </a:t>
            </a:r>
            <a:r>
              <a:rPr lang="tr-TR" sz="1600" b="1" dirty="0" err="1" smtClean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Demiryas</a:t>
            </a:r>
            <a:endParaRPr lang="tr-TR" sz="16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61" y="6443800"/>
            <a:ext cx="1637928" cy="35634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523887"/>
            <a:ext cx="979692" cy="273089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3342806" y="5894226"/>
            <a:ext cx="882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Ebrar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Baloğlu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4291045" y="5894226"/>
            <a:ext cx="882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Kuthan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Erdemli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5380547" y="5894226"/>
            <a:ext cx="882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Ezgi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Temiz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6262899" y="5894226"/>
            <a:ext cx="882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Ezgi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Tunç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178640" y="5894226"/>
            <a:ext cx="882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Edanur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Açıkgöz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2254343" y="5894226"/>
            <a:ext cx="984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Beste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Babaoğlu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7073664" y="5894226"/>
            <a:ext cx="1077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smtClean="0">
                <a:solidFill>
                  <a:schemeClr val="bg1"/>
                </a:solidFill>
              </a:rPr>
              <a:t>Murat</a:t>
            </a:r>
            <a:r>
              <a:rPr lang="tr-TR" sz="1600" b="1" smtClean="0">
                <a:solidFill>
                  <a:schemeClr val="bg1"/>
                </a:solidFill>
              </a:rPr>
              <a:t> C</a:t>
            </a:r>
            <a:r>
              <a:rPr lang="en-US" sz="1600" b="1" smtClean="0">
                <a:solidFill>
                  <a:schemeClr val="bg1"/>
                </a:solidFill>
              </a:rPr>
              <a:t>an </a:t>
            </a:r>
            <a:r>
              <a:rPr lang="en-US" sz="1600" b="1" dirty="0" err="1" smtClean="0">
                <a:solidFill>
                  <a:schemeClr val="bg1"/>
                </a:solidFill>
              </a:rPr>
              <a:t>Türksev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24399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21 İçerik Yer Tutucusu" descr="e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87" y="1116322"/>
            <a:ext cx="5196826" cy="4525963"/>
          </a:xfrm>
        </p:spPr>
      </p:pic>
      <p:sp>
        <p:nvSpPr>
          <p:cNvPr id="7" name="6 Metin kutusu"/>
          <p:cNvSpPr txBox="1"/>
          <p:nvPr/>
        </p:nvSpPr>
        <p:spPr>
          <a:xfrm flipH="1">
            <a:off x="2324738" y="2073063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2C5D98"/>
                </a:solidFill>
              </a:rPr>
              <a:t>Model üretim sırası</a:t>
            </a:r>
            <a:endParaRPr lang="tr-TR" b="1" dirty="0">
              <a:solidFill>
                <a:srgbClr val="2C5D98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2324738" y="2670981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2C5D98"/>
                </a:solidFill>
              </a:rPr>
              <a:t>Lot Büyüklüğü</a:t>
            </a:r>
            <a:endParaRPr lang="tr-TR" b="1" dirty="0">
              <a:solidFill>
                <a:srgbClr val="2C5D98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2297486" y="3416463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2C5D98"/>
                </a:solidFill>
              </a:rPr>
              <a:t>Model Değişikliği Sayısı</a:t>
            </a:r>
            <a:endParaRPr lang="tr-TR" b="1" dirty="0">
              <a:solidFill>
                <a:srgbClr val="2C5D98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2297486" y="4182726"/>
            <a:ext cx="1352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2C5D98"/>
                </a:solidFill>
              </a:rPr>
              <a:t>Hat Ataması</a:t>
            </a:r>
            <a:endParaRPr lang="tr-TR" b="1" dirty="0">
              <a:solidFill>
                <a:srgbClr val="2C5D98"/>
              </a:solidFill>
            </a:endParaRPr>
          </a:p>
        </p:txBody>
      </p:sp>
      <p:pic>
        <p:nvPicPr>
          <p:cNvPr id="16" name="15 Resim" descr="ti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8482" y="2124870"/>
            <a:ext cx="536256" cy="476672"/>
          </a:xfrm>
          <a:prstGeom prst="rect">
            <a:avLst/>
          </a:prstGeom>
        </p:spPr>
      </p:pic>
      <p:pic>
        <p:nvPicPr>
          <p:cNvPr id="17" name="16 Resim" descr="ti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8482" y="2785387"/>
            <a:ext cx="536256" cy="476672"/>
          </a:xfrm>
          <a:prstGeom prst="rect">
            <a:avLst/>
          </a:prstGeom>
        </p:spPr>
      </p:pic>
      <p:pic>
        <p:nvPicPr>
          <p:cNvPr id="18" name="17 Resim" descr="ti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9263" y="3510085"/>
            <a:ext cx="536256" cy="476672"/>
          </a:xfrm>
          <a:prstGeom prst="rect">
            <a:avLst/>
          </a:prstGeom>
        </p:spPr>
      </p:pic>
      <p:pic>
        <p:nvPicPr>
          <p:cNvPr id="19" name="18 Resim" descr="ti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9263" y="4182726"/>
            <a:ext cx="536256" cy="476672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8583" y="1373096"/>
            <a:ext cx="3313449" cy="3888432"/>
          </a:xfrm>
          <a:prstGeom prst="rect">
            <a:avLst/>
          </a:prstGeom>
        </p:spPr>
      </p:pic>
      <p:sp>
        <p:nvSpPr>
          <p:cNvPr id="20" name="Başlık 20"/>
          <p:cNvSpPr>
            <a:spLocks noGrp="1"/>
          </p:cNvSpPr>
          <p:nvPr>
            <p:ph type="title"/>
          </p:nvPr>
        </p:nvSpPr>
        <p:spPr>
          <a:xfrm>
            <a:off x="657703" y="511457"/>
            <a:ext cx="7886700" cy="1069298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2"/>
                </a:solidFill>
              </a:rPr>
              <a:t>Sezgisel</a:t>
            </a:r>
            <a:r>
              <a:rPr lang="en-US" b="1" dirty="0" smtClean="0">
                <a:solidFill>
                  <a:schemeClr val="tx2"/>
                </a:solidFill>
              </a:rPr>
              <a:t> Model </a:t>
            </a:r>
            <a:r>
              <a:rPr lang="en-US" b="1" dirty="0" err="1" smtClean="0">
                <a:solidFill>
                  <a:schemeClr val="tx2"/>
                </a:solidFill>
              </a:rPr>
              <a:t>Sonuçları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5" name="Dikdörtgen 3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21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2060315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5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3" name="Resim 5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5580112" y="260648"/>
            <a:ext cx="392697" cy="228593"/>
          </a:xfrm>
          <a:prstGeom prst="rect">
            <a:avLst/>
          </a:prstGeom>
        </p:spPr>
      </p:pic>
      <p:pic>
        <p:nvPicPr>
          <p:cNvPr id="24" name="Resim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25" name="Resi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41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1726154"/>
            <a:ext cx="6145392" cy="3603129"/>
          </a:xfrm>
          <a:prstGeom prst="rect">
            <a:avLst/>
          </a:prstGeom>
        </p:spPr>
      </p:pic>
      <p:sp>
        <p:nvSpPr>
          <p:cNvPr id="5" name="Sağ Ok 4"/>
          <p:cNvSpPr/>
          <p:nvPr/>
        </p:nvSpPr>
        <p:spPr>
          <a:xfrm>
            <a:off x="6319994" y="3367137"/>
            <a:ext cx="724321" cy="43204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etin kutusu 8"/>
          <p:cNvSpPr txBox="1"/>
          <p:nvPr/>
        </p:nvSpPr>
        <p:spPr>
          <a:xfrm>
            <a:off x="220061" y="1026439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2C5D98"/>
                </a:solidFill>
              </a:rPr>
              <a:t>Arena </a:t>
            </a:r>
            <a:r>
              <a:rPr lang="en-US" sz="2000" dirty="0" err="1" smtClean="0">
                <a:solidFill>
                  <a:srgbClr val="2C5D98"/>
                </a:solidFill>
              </a:rPr>
              <a:t>Benzetim</a:t>
            </a:r>
            <a:r>
              <a:rPr lang="en-US" sz="2000" dirty="0" smtClean="0">
                <a:solidFill>
                  <a:srgbClr val="2C5D98"/>
                </a:solidFill>
              </a:rPr>
              <a:t> </a:t>
            </a:r>
            <a:r>
              <a:rPr lang="en-US" sz="2000" dirty="0" err="1" smtClean="0">
                <a:solidFill>
                  <a:srgbClr val="2C5D98"/>
                </a:solidFill>
              </a:rPr>
              <a:t>Modeli</a:t>
            </a:r>
            <a:endParaRPr lang="en-US" sz="2000" dirty="0">
              <a:solidFill>
                <a:srgbClr val="2C5D98"/>
              </a:solidFill>
            </a:endParaRPr>
          </a:p>
        </p:txBody>
      </p:sp>
      <p:sp>
        <p:nvSpPr>
          <p:cNvPr id="10" name="Dikdörtgen: Yuvarlatılmış Köşeler 1"/>
          <p:cNvSpPr/>
          <p:nvPr/>
        </p:nvSpPr>
        <p:spPr>
          <a:xfrm>
            <a:off x="7159386" y="2852936"/>
            <a:ext cx="1737996" cy="151216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r-TR" sz="1600" b="1" dirty="0" smtClean="0">
                <a:solidFill>
                  <a:srgbClr val="2C5D98"/>
                </a:solidFill>
                <a:latin typeface="Sitka Text" panose="02000505000000020004" pitchFamily="2" charset="0"/>
              </a:rPr>
              <a:t>Ara Stok Sayısı Azalmasını Belirleme</a:t>
            </a:r>
            <a:endParaRPr lang="en-US" sz="1600" b="1" dirty="0">
              <a:solidFill>
                <a:srgbClr val="2C5D98"/>
              </a:solidFill>
              <a:latin typeface="Sitka Text" panose="02000505000000020004" pitchFamily="2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624663" y="640602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2C5D98"/>
                </a:solidFill>
              </a:rPr>
              <a:t>WIP Stok </a:t>
            </a:r>
            <a:r>
              <a:rPr lang="en-US" sz="2400" dirty="0" err="1" smtClean="0">
                <a:solidFill>
                  <a:srgbClr val="2C5D98"/>
                </a:solidFill>
              </a:rPr>
              <a:t>Sayısı</a:t>
            </a:r>
            <a:endParaRPr lang="en-US" sz="2400" dirty="0">
              <a:solidFill>
                <a:srgbClr val="2C5D98"/>
              </a:solidFill>
            </a:endParaRPr>
          </a:p>
        </p:txBody>
      </p:sp>
      <p:sp>
        <p:nvSpPr>
          <p:cNvPr id="12" name="Dikdörtgen 3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13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2060315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5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4" name="Resim 5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5580112" y="260648"/>
            <a:ext cx="392697" cy="228593"/>
          </a:xfrm>
          <a:prstGeom prst="rect">
            <a:avLst/>
          </a:prstGeom>
        </p:spPr>
      </p:pic>
      <p:pic>
        <p:nvPicPr>
          <p:cNvPr id="15" name="Resim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16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sp>
        <p:nvSpPr>
          <p:cNvPr id="21" name="20 Dikdörtgen"/>
          <p:cNvSpPr/>
          <p:nvPr/>
        </p:nvSpPr>
        <p:spPr>
          <a:xfrm>
            <a:off x="-3121" y="1394189"/>
            <a:ext cx="694826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21 Dikdörtgen"/>
          <p:cNvSpPr/>
          <p:nvPr/>
        </p:nvSpPr>
        <p:spPr>
          <a:xfrm>
            <a:off x="0" y="4880790"/>
            <a:ext cx="702027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4697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1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>
          <a:xfrm>
            <a:off x="433084" y="2312808"/>
            <a:ext cx="2842772" cy="97217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2C5D98"/>
                </a:solidFill>
              </a:rPr>
              <a:t>Model </a:t>
            </a:r>
            <a:r>
              <a:rPr lang="en-US" dirty="0" err="1" smtClean="0">
                <a:solidFill>
                  <a:srgbClr val="2C5D98"/>
                </a:solidFill>
              </a:rPr>
              <a:t>Değişikliği</a:t>
            </a:r>
            <a:r>
              <a:rPr lang="en-US" dirty="0" smtClean="0">
                <a:solidFill>
                  <a:srgbClr val="2C5D98"/>
                </a:solidFill>
              </a:rPr>
              <a:t> </a:t>
            </a:r>
            <a:r>
              <a:rPr lang="en-US" dirty="0" err="1" smtClean="0">
                <a:solidFill>
                  <a:srgbClr val="2C5D98"/>
                </a:solidFill>
              </a:rPr>
              <a:t>Sayısının</a:t>
            </a:r>
            <a:r>
              <a:rPr lang="en-US" dirty="0" smtClean="0">
                <a:solidFill>
                  <a:srgbClr val="2C5D98"/>
                </a:solidFill>
              </a:rPr>
              <a:t> </a:t>
            </a:r>
            <a:r>
              <a:rPr lang="en-US" dirty="0" err="1" smtClean="0">
                <a:solidFill>
                  <a:srgbClr val="2C5D98"/>
                </a:solidFill>
              </a:rPr>
              <a:t>Arttırılması</a:t>
            </a:r>
            <a:endParaRPr lang="en-US" dirty="0">
              <a:solidFill>
                <a:srgbClr val="2C5D98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8363" y="770885"/>
            <a:ext cx="5796192" cy="579619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414528" y="20482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Metin kutusu 8"/>
          <p:cNvSpPr txBox="1"/>
          <p:nvPr/>
        </p:nvSpPr>
        <p:spPr>
          <a:xfrm>
            <a:off x="2293159" y="767273"/>
            <a:ext cx="4886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rgbClr val="2C5D98"/>
                </a:solidFill>
              </a:rPr>
              <a:t>Ara Stok </a:t>
            </a:r>
            <a:r>
              <a:rPr lang="en-US" sz="2400" u="sng" dirty="0" err="1" smtClean="0">
                <a:solidFill>
                  <a:srgbClr val="2C5D98"/>
                </a:solidFill>
              </a:rPr>
              <a:t>Azalmasının</a:t>
            </a:r>
            <a:r>
              <a:rPr lang="en-US" sz="2400" u="sng" dirty="0" smtClean="0">
                <a:solidFill>
                  <a:srgbClr val="2C5D98"/>
                </a:solidFill>
              </a:rPr>
              <a:t> </a:t>
            </a:r>
            <a:r>
              <a:rPr lang="en-US" sz="2400" u="sng" dirty="0" err="1" smtClean="0">
                <a:solidFill>
                  <a:srgbClr val="2C5D98"/>
                </a:solidFill>
              </a:rPr>
              <a:t>Temel</a:t>
            </a:r>
            <a:r>
              <a:rPr lang="en-US" sz="2400" u="sng" dirty="0" smtClean="0">
                <a:solidFill>
                  <a:srgbClr val="2C5D98"/>
                </a:solidFill>
              </a:rPr>
              <a:t> </a:t>
            </a:r>
            <a:r>
              <a:rPr lang="en-US" sz="2400" u="sng" dirty="0" err="1" smtClean="0">
                <a:solidFill>
                  <a:srgbClr val="2C5D98"/>
                </a:solidFill>
              </a:rPr>
              <a:t>Sebepleri</a:t>
            </a:r>
            <a:endParaRPr lang="en-US" sz="2400" u="sng" dirty="0" smtClean="0">
              <a:solidFill>
                <a:srgbClr val="2C5D98"/>
              </a:solidFill>
            </a:endParaRPr>
          </a:p>
        </p:txBody>
      </p:sp>
      <p:sp>
        <p:nvSpPr>
          <p:cNvPr id="27" name="Dikdörtgen 3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28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2060315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5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9" name="Resim 5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5580112" y="260648"/>
            <a:ext cx="392697" cy="228593"/>
          </a:xfrm>
          <a:prstGeom prst="rect">
            <a:avLst/>
          </a:prstGeom>
        </p:spPr>
      </p:pic>
      <p:pic>
        <p:nvPicPr>
          <p:cNvPr id="30" name="Resim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31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96271"/>
            <a:ext cx="979692" cy="273089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299992" y="4706590"/>
            <a:ext cx="2842772" cy="97217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2C5D98"/>
                </a:solidFill>
              </a:rPr>
              <a:t>Ürün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en-US" dirty="0" err="1">
                <a:solidFill>
                  <a:srgbClr val="2C5D98"/>
                </a:solidFill>
              </a:rPr>
              <a:t>Atamasına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tr-TR" dirty="0">
                <a:solidFill>
                  <a:srgbClr val="2C5D98"/>
                </a:solidFill>
              </a:rPr>
              <a:t>Gövde Hazırlık</a:t>
            </a:r>
            <a:r>
              <a:rPr lang="en-US" dirty="0">
                <a:solidFill>
                  <a:srgbClr val="2C5D98"/>
                </a:solidFill>
              </a:rPr>
              <a:t> Hat</a:t>
            </a:r>
            <a:r>
              <a:rPr lang="tr-TR" dirty="0" err="1">
                <a:solidFill>
                  <a:srgbClr val="2C5D98"/>
                </a:solidFill>
              </a:rPr>
              <a:t>lar</a:t>
            </a:r>
            <a:r>
              <a:rPr lang="en-US" dirty="0" err="1">
                <a:solidFill>
                  <a:srgbClr val="2C5D98"/>
                </a:solidFill>
              </a:rPr>
              <a:t>ından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en-US" dirty="0" err="1">
                <a:solidFill>
                  <a:srgbClr val="2C5D98"/>
                </a:solidFill>
              </a:rPr>
              <a:t>Başlanması</a:t>
            </a:r>
            <a:endParaRPr lang="en-US" dirty="0">
              <a:solidFill>
                <a:srgbClr val="2C5D98"/>
              </a:solidFill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5972809" y="1645423"/>
            <a:ext cx="2842772" cy="97217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C5D98"/>
                </a:solidFill>
              </a:rPr>
              <a:t> Lot </a:t>
            </a:r>
            <a:r>
              <a:rPr lang="en-US" dirty="0" err="1">
                <a:solidFill>
                  <a:srgbClr val="2C5D98"/>
                </a:solidFill>
              </a:rPr>
              <a:t>Büyüklüklerinin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en-US" dirty="0" err="1">
                <a:solidFill>
                  <a:srgbClr val="2C5D98"/>
                </a:solidFill>
              </a:rPr>
              <a:t>Küçültülmesi</a:t>
            </a:r>
            <a:endParaRPr lang="en-US" dirty="0">
              <a:solidFill>
                <a:srgbClr val="2C5D98"/>
              </a:solidFill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5963918" y="5140564"/>
            <a:ext cx="2842772" cy="97217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2C5D98"/>
                </a:solidFill>
              </a:rPr>
              <a:t>Bekleme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en-US" dirty="0" err="1" smtClean="0">
                <a:solidFill>
                  <a:srgbClr val="2C5D98"/>
                </a:solidFill>
              </a:rPr>
              <a:t>Süresi</a:t>
            </a:r>
            <a:r>
              <a:rPr lang="en-US" dirty="0" smtClean="0">
                <a:solidFill>
                  <a:srgbClr val="2C5D98"/>
                </a:solidFill>
              </a:rPr>
              <a:t> </a:t>
            </a:r>
            <a:r>
              <a:rPr lang="en-US" dirty="0" err="1">
                <a:solidFill>
                  <a:srgbClr val="2C5D98"/>
                </a:solidFill>
              </a:rPr>
              <a:t>En</a:t>
            </a:r>
            <a:r>
              <a:rPr lang="tr-TR" dirty="0">
                <a:solidFill>
                  <a:srgbClr val="2C5D98"/>
                </a:solidFill>
              </a:rPr>
              <a:t> Az Olacak </a:t>
            </a:r>
            <a:r>
              <a:rPr lang="en-US" dirty="0" err="1">
                <a:solidFill>
                  <a:srgbClr val="2C5D98"/>
                </a:solidFill>
              </a:rPr>
              <a:t>Şekilde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en-US" dirty="0" err="1">
                <a:solidFill>
                  <a:srgbClr val="2C5D98"/>
                </a:solidFill>
              </a:rPr>
              <a:t>Montaj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en-US" dirty="0" err="1">
                <a:solidFill>
                  <a:srgbClr val="2C5D98"/>
                </a:solidFill>
              </a:rPr>
              <a:t>Ataması</a:t>
            </a:r>
            <a:r>
              <a:rPr lang="en-US" dirty="0">
                <a:solidFill>
                  <a:srgbClr val="2C5D98"/>
                </a:solidFill>
              </a:rPr>
              <a:t> </a:t>
            </a:r>
            <a:r>
              <a:rPr lang="en-US" dirty="0" err="1">
                <a:solidFill>
                  <a:srgbClr val="2C5D98"/>
                </a:solidFill>
              </a:rPr>
              <a:t>Yapılması</a:t>
            </a:r>
            <a:endParaRPr lang="en-US" dirty="0">
              <a:solidFill>
                <a:srgbClr val="2C5D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36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Resim" descr="ara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628800"/>
            <a:ext cx="6336704" cy="3672408"/>
          </a:xfrm>
          <a:prstGeom prst="rect">
            <a:avLst/>
          </a:prstGeom>
        </p:spPr>
      </p:pic>
      <p:pic>
        <p:nvPicPr>
          <p:cNvPr id="2" name="Picture 9" descr="C:\Users\ezgi\AppData\Local\Microsoft\Windows\INetCache\IE\NV8ZGYKR\Devicetemplates_computer-02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0768"/>
            <a:ext cx="7986194" cy="4991372"/>
          </a:xfrm>
          <a:prstGeom prst="rect">
            <a:avLst/>
          </a:prstGeom>
          <a:noFill/>
        </p:spPr>
      </p:pic>
      <p:pic>
        <p:nvPicPr>
          <p:cNvPr id="5" name="Resim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6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sp>
        <p:nvSpPr>
          <p:cNvPr id="8" name="Dikdörtgen 44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9" name="Tabl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1024152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" name="Resim 5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5652120" y="332656"/>
            <a:ext cx="392697" cy="22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973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0.14393 -0.006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Resim" descr="ara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3" y="1634184"/>
            <a:ext cx="6336704" cy="3545341"/>
          </a:xfrm>
          <a:prstGeom prst="rect">
            <a:avLst/>
          </a:prstGeom>
        </p:spPr>
      </p:pic>
      <p:pic>
        <p:nvPicPr>
          <p:cNvPr id="2" name="Picture 9" descr="C:\Users\ezgi\AppData\Local\Microsoft\Windows\INetCache\IE\NV8ZGYKR\Devicetemplates_computer-02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0768"/>
            <a:ext cx="7986194" cy="4991372"/>
          </a:xfrm>
          <a:prstGeom prst="rect">
            <a:avLst/>
          </a:prstGeom>
          <a:noFill/>
        </p:spPr>
      </p:pic>
      <p:pic>
        <p:nvPicPr>
          <p:cNvPr id="5" name="Resim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6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sp>
        <p:nvSpPr>
          <p:cNvPr id="9" name="Dikdörtgen 44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10" name="Tabl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1024152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Resim 5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6876256" y="260648"/>
            <a:ext cx="392697" cy="22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008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628800"/>
            <a:ext cx="6336704" cy="3528392"/>
          </a:xfrm>
          <a:prstGeom prst="rect">
            <a:avLst/>
          </a:prstGeom>
        </p:spPr>
      </p:pic>
      <p:pic>
        <p:nvPicPr>
          <p:cNvPr id="2" name="Picture 9" descr="C:\Users\ezgi\AppData\Local\Microsoft\Windows\INetCache\IE\NV8ZGYKR\Devicetemplates_computer-02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0768"/>
            <a:ext cx="7986194" cy="4991372"/>
          </a:xfrm>
          <a:prstGeom prst="rect">
            <a:avLst/>
          </a:prstGeom>
          <a:noFill/>
        </p:spPr>
      </p:pic>
      <p:pic>
        <p:nvPicPr>
          <p:cNvPr id="5" name="Resim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6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sp>
        <p:nvSpPr>
          <p:cNvPr id="12" name="11 Satır Belirtme Çizgisi 2"/>
          <p:cNvSpPr/>
          <p:nvPr/>
        </p:nvSpPr>
        <p:spPr>
          <a:xfrm>
            <a:off x="7524328" y="1844824"/>
            <a:ext cx="1403648" cy="136815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4146"/>
              <a:gd name="adj6" fmla="val -33095"/>
            </a:avLst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smtClean="0"/>
              <a:t>Model değişikliği sayısı, lot büyüklüğü</a:t>
            </a:r>
            <a:endParaRPr lang="tr-TR" b="1"/>
          </a:p>
        </p:txBody>
      </p:sp>
      <p:sp>
        <p:nvSpPr>
          <p:cNvPr id="14" name="13 Satır Belirtme Çizgisi 2"/>
          <p:cNvSpPr/>
          <p:nvPr/>
        </p:nvSpPr>
        <p:spPr>
          <a:xfrm rot="16200000">
            <a:off x="143508" y="1808820"/>
            <a:ext cx="1440160" cy="136815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3340"/>
              <a:gd name="adj6" fmla="val -26679"/>
            </a:avLst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/>
          </a:p>
        </p:txBody>
      </p:sp>
      <p:sp>
        <p:nvSpPr>
          <p:cNvPr id="15" name="14 Satır Belirtme Çizgisi 2"/>
          <p:cNvSpPr/>
          <p:nvPr/>
        </p:nvSpPr>
        <p:spPr>
          <a:xfrm rot="16200000">
            <a:off x="323528" y="3501008"/>
            <a:ext cx="864096" cy="115212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3524"/>
              <a:gd name="adj6" fmla="val -21681"/>
            </a:avLst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Satır Belirtme Çizgisi 2"/>
          <p:cNvSpPr/>
          <p:nvPr/>
        </p:nvSpPr>
        <p:spPr>
          <a:xfrm rot="5400000">
            <a:off x="6876256" y="4365104"/>
            <a:ext cx="792088" cy="18002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6517"/>
              <a:gd name="adj6" fmla="val -110846"/>
            </a:avLst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4" name="23 Düz Bağlayıcı"/>
          <p:cNvCxnSpPr/>
          <p:nvPr/>
        </p:nvCxnSpPr>
        <p:spPr>
          <a:xfrm>
            <a:off x="5364088" y="4365104"/>
            <a:ext cx="936104" cy="504056"/>
          </a:xfrm>
          <a:prstGeom prst="lin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24 Satır Belirtme Çizgisi 2"/>
          <p:cNvSpPr/>
          <p:nvPr/>
        </p:nvSpPr>
        <p:spPr>
          <a:xfrm>
            <a:off x="3923928" y="1772816"/>
            <a:ext cx="1152128" cy="720080"/>
          </a:xfrm>
          <a:prstGeom prst="borderCallout2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smtClean="0"/>
              <a:t>Hat atamaları</a:t>
            </a:r>
            <a:endParaRPr lang="tr-TR" b="1"/>
          </a:p>
        </p:txBody>
      </p:sp>
      <p:sp>
        <p:nvSpPr>
          <p:cNvPr id="26" name="25 Metin kutusu"/>
          <p:cNvSpPr txBox="1"/>
          <p:nvPr/>
        </p:nvSpPr>
        <p:spPr>
          <a:xfrm>
            <a:off x="6516216" y="494116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Model üretim sıraları</a:t>
            </a:r>
            <a:endParaRPr lang="tr-TR" b="1"/>
          </a:p>
        </p:txBody>
      </p:sp>
      <p:sp>
        <p:nvSpPr>
          <p:cNvPr id="27" name="26 Metin kutusu"/>
          <p:cNvSpPr txBox="1"/>
          <p:nvPr/>
        </p:nvSpPr>
        <p:spPr>
          <a:xfrm>
            <a:off x="251520" y="1772816"/>
            <a:ext cx="1331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Model değişikliği sayısı, lot büyüklüğü</a:t>
            </a:r>
          </a:p>
          <a:p>
            <a:endParaRPr lang="tr-TR"/>
          </a:p>
        </p:txBody>
      </p:sp>
      <p:sp>
        <p:nvSpPr>
          <p:cNvPr id="28" name="27 Metin kutusu"/>
          <p:cNvSpPr txBox="1"/>
          <p:nvPr/>
        </p:nvSpPr>
        <p:spPr>
          <a:xfrm>
            <a:off x="323528" y="3645024"/>
            <a:ext cx="936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Ürün tipleri adeti</a:t>
            </a:r>
            <a:endParaRPr lang="tr-TR" b="1"/>
          </a:p>
        </p:txBody>
      </p:sp>
      <p:sp>
        <p:nvSpPr>
          <p:cNvPr id="17" name="Dikdörtgen 44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19" name="Tabl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1024152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0" name="Resim 5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6876256" y="260648"/>
            <a:ext cx="392697" cy="22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39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50"/>
          <p:cNvSpPr/>
          <p:nvPr/>
        </p:nvSpPr>
        <p:spPr>
          <a:xfrm>
            <a:off x="-3123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9" name="Tablo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4325968"/>
              </p:ext>
            </p:extLst>
          </p:nvPr>
        </p:nvGraphicFramePr>
        <p:xfrm>
          <a:off x="-2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2C5D98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rgbClr val="2C5D98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rgbClr val="2C5D98"/>
                          </a:solidFill>
                        </a:rPr>
                        <a:t>Analizi</a:t>
                      </a:r>
                      <a:endParaRPr lang="en-US" dirty="0">
                        <a:solidFill>
                          <a:srgbClr val="2C5D9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err="1" smtClean="0">
                          <a:solidFill>
                            <a:schemeClr val="bg1"/>
                          </a:solidFill>
                        </a:rPr>
                        <a:t>Proje</a:t>
                      </a:r>
                      <a:r>
                        <a:rPr lang="en-US" smtClean="0">
                          <a:solidFill>
                            <a:schemeClr val="bg1"/>
                          </a:solidFill>
                        </a:rPr>
                        <a:t> Sonuçlar</a:t>
                      </a:r>
                      <a:r>
                        <a:rPr lang="tr-TR" smtClean="0">
                          <a:solidFill>
                            <a:schemeClr val="bg1"/>
                          </a:solidFill>
                        </a:rPr>
                        <a:t>ı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" name="Resim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6876256" y="260648"/>
            <a:ext cx="392697" cy="228593"/>
          </a:xfrm>
          <a:prstGeom prst="rect">
            <a:avLst/>
          </a:prstGeom>
        </p:spPr>
      </p:pic>
      <p:graphicFrame>
        <p:nvGraphicFramePr>
          <p:cNvPr id="5" name="4 Grafik"/>
          <p:cNvGraphicFramePr/>
          <p:nvPr/>
        </p:nvGraphicFramePr>
        <p:xfrm>
          <a:off x="1187624" y="16288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5 Grafik"/>
          <p:cNvGraphicFramePr/>
          <p:nvPr>
            <p:extLst>
              <p:ext uri="{D42A27DB-BD31-4B8C-83A1-F6EECF244321}">
                <p14:modId xmlns:p14="http://schemas.microsoft.com/office/powerpoint/2010/main" xmlns="" val="323549588"/>
              </p:ext>
            </p:extLst>
          </p:nvPr>
        </p:nvGraphicFramePr>
        <p:xfrm>
          <a:off x="1331640" y="184482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6 Metin kutusu"/>
          <p:cNvSpPr txBox="1"/>
          <p:nvPr/>
        </p:nvSpPr>
        <p:spPr>
          <a:xfrm rot="16200000">
            <a:off x="-712893" y="2704661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mtClean="0"/>
              <a:t>WIP Sayısı</a:t>
            </a:r>
            <a:endParaRPr lang="tr-TR" sz="2000"/>
          </a:p>
        </p:txBody>
      </p:sp>
      <p:cxnSp>
        <p:nvCxnSpPr>
          <p:cNvPr id="15" name="14 Düz Ok Bağlayıcısı"/>
          <p:cNvCxnSpPr/>
          <p:nvPr/>
        </p:nvCxnSpPr>
        <p:spPr>
          <a:xfrm>
            <a:off x="4379640" y="2526141"/>
            <a:ext cx="1296144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4 Metin kutusu"/>
          <p:cNvSpPr txBox="1"/>
          <p:nvPr/>
        </p:nvSpPr>
        <p:spPr>
          <a:xfrm>
            <a:off x="179512" y="69269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2C5D98"/>
                </a:solidFill>
              </a:rPr>
              <a:t>1 Mart-31 Mart 2018 Tarihleri için Sonuçlar:</a:t>
            </a:r>
          </a:p>
          <a:p>
            <a:r>
              <a:rPr lang="tr-TR" sz="2000" b="1" dirty="0" smtClean="0">
                <a:solidFill>
                  <a:srgbClr val="2C5D98"/>
                </a:solidFill>
              </a:rPr>
              <a:t>Toplam Talep Adeti: 213.418</a:t>
            </a:r>
            <a:endParaRPr lang="tr-TR" sz="2000" b="1" dirty="0">
              <a:solidFill>
                <a:srgbClr val="2C5D98"/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5076056" y="263691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smtClean="0"/>
              <a:t>10.062</a:t>
            </a:r>
            <a:endParaRPr lang="tr-TR" sz="2000" b="1"/>
          </a:p>
        </p:txBody>
      </p:sp>
      <p:sp>
        <p:nvSpPr>
          <p:cNvPr id="13" name="12 Dikdörtgen"/>
          <p:cNvSpPr/>
          <p:nvPr/>
        </p:nvSpPr>
        <p:spPr>
          <a:xfrm>
            <a:off x="1043608" y="1484784"/>
            <a:ext cx="71860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2C5D98"/>
                </a:solidFill>
              </a:rPr>
              <a:t>WIP STOK SAYISINDA ORTALAMA AZALMA</a:t>
            </a:r>
            <a:endParaRPr lang="tr-TR" sz="3200" b="1" dirty="0">
              <a:solidFill>
                <a:srgbClr val="2C5D98"/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2219400" y="2599950"/>
            <a:ext cx="4032448" cy="3960440"/>
          </a:xfrm>
          <a:prstGeom prst="ellipse">
            <a:avLst/>
          </a:prstGeom>
          <a:solidFill>
            <a:srgbClr val="9B2D2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2931421" y="3750277"/>
            <a:ext cx="260840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9600" b="1" smtClean="0">
                <a:solidFill>
                  <a:prstClr val="white"/>
                </a:solidFill>
              </a:rPr>
              <a:t>% 44</a:t>
            </a:r>
            <a:endParaRPr lang="tr-TR" sz="9600" b="1">
              <a:solidFill>
                <a:prstClr val="white"/>
              </a:solidFill>
            </a:endParaRPr>
          </a:p>
        </p:txBody>
      </p:sp>
      <p:pic>
        <p:nvPicPr>
          <p:cNvPr id="17" name="Resim 28" descr="Ä°lgili resi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2962" y="2671407"/>
            <a:ext cx="2876550" cy="4000500"/>
          </a:xfrm>
          <a:prstGeom prst="rect">
            <a:avLst/>
          </a:prstGeom>
          <a:noFill/>
        </p:spPr>
      </p:pic>
      <p:sp>
        <p:nvSpPr>
          <p:cNvPr id="2" name="Metin kutusu 1"/>
          <p:cNvSpPr txBox="1"/>
          <p:nvPr/>
        </p:nvSpPr>
        <p:spPr>
          <a:xfrm>
            <a:off x="3068955" y="2037721"/>
            <a:ext cx="1055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22.744</a:t>
            </a:r>
            <a:endParaRPr lang="en-US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5624025" y="3349587"/>
            <a:ext cx="1055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12.682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0.1375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  <p:bldP spid="12" grpId="0"/>
      <p:bldP spid="12" grpId="1"/>
      <p:bldP spid="14" grpId="0" animBg="1"/>
      <p:bldP spid="2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23AC064-BC96-4F32-8AE1-B2FD38754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83551" y="4633546"/>
            <a:ext cx="857909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111"/>
          <a:stretch/>
        </p:blipFill>
        <p:spPr>
          <a:xfrm>
            <a:off x="553700" y="307731"/>
            <a:ext cx="7995274" cy="399763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7E7C77BC-7138-40B1-A15B-20F57A4946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657350" y="5738691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/>
          <p:cNvSpPr txBox="1"/>
          <p:nvPr/>
        </p:nvSpPr>
        <p:spPr>
          <a:xfrm>
            <a:off x="395653" y="4756638"/>
            <a:ext cx="8354891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TEŞEKKÜR EDERİZ </a:t>
            </a:r>
          </a:p>
        </p:txBody>
      </p:sp>
      <p:pic>
        <p:nvPicPr>
          <p:cNvPr id="8" name="Resi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5942021"/>
            <a:ext cx="979692" cy="273089"/>
          </a:xfrm>
          <a:prstGeom prst="rect">
            <a:avLst/>
          </a:prstGeom>
        </p:spPr>
      </p:pic>
      <p:pic>
        <p:nvPicPr>
          <p:cNvPr id="9" name="Resim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5930576"/>
            <a:ext cx="1584176" cy="30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93597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1052736"/>
            <a:ext cx="78867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smtClean="0">
                <a:solidFill>
                  <a:srgbClr val="2C5D98"/>
                </a:solidFill>
              </a:rPr>
              <a:t/>
            </a:r>
            <a:br>
              <a:rPr lang="tr-TR" sz="3600" b="1" smtClean="0">
                <a:solidFill>
                  <a:srgbClr val="2C5D98"/>
                </a:solidFill>
              </a:rPr>
            </a:br>
            <a:r>
              <a:rPr lang="en-US" sz="3600" b="1" smtClean="0">
                <a:solidFill>
                  <a:srgbClr val="2C5D98"/>
                </a:solidFill>
              </a:rPr>
              <a:t/>
            </a:r>
            <a:br>
              <a:rPr lang="en-US" sz="3600" b="1" smtClean="0">
                <a:solidFill>
                  <a:srgbClr val="2C5D98"/>
                </a:solidFill>
              </a:rPr>
            </a:br>
            <a:endParaRPr lang="tr-TR"/>
          </a:p>
        </p:txBody>
      </p:sp>
      <p:sp>
        <p:nvSpPr>
          <p:cNvPr id="4" name="Dikdörtgen 41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5" name="Tablo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8383912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Şirket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Tanıtımı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" name="Resim 6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323528" y="300015"/>
            <a:ext cx="392697" cy="228593"/>
          </a:xfrm>
          <a:prstGeom prst="rect">
            <a:avLst/>
          </a:prstGeom>
        </p:spPr>
      </p:pic>
      <p:sp>
        <p:nvSpPr>
          <p:cNvPr id="7" name="6 Dikdörtgen"/>
          <p:cNvSpPr/>
          <p:nvPr/>
        </p:nvSpPr>
        <p:spPr>
          <a:xfrm>
            <a:off x="3635896" y="980728"/>
            <a:ext cx="17844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smtClean="0">
                <a:solidFill>
                  <a:srgbClr val="2C5D98"/>
                </a:solidFill>
              </a:rPr>
              <a:t>Arçelik</a:t>
            </a:r>
            <a:endParaRPr lang="tr-TR" sz="4400"/>
          </a:p>
        </p:txBody>
      </p:sp>
      <p:pic>
        <p:nvPicPr>
          <p:cNvPr id="3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2060848"/>
            <a:ext cx="662473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bg1"/>
            </a:gs>
            <a:gs pos="0">
              <a:schemeClr val="bg1">
                <a:lumMod val="8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ikdörtgen 41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pic>
        <p:nvPicPr>
          <p:cNvPr id="53" name="Resim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0038" y="6552588"/>
            <a:ext cx="979692" cy="273089"/>
          </a:xfrm>
          <a:prstGeom prst="rect">
            <a:avLst/>
          </a:prstGeom>
        </p:spPr>
      </p:pic>
      <p:graphicFrame>
        <p:nvGraphicFramePr>
          <p:cNvPr id="18" name="Tablo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8383912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Şirket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Tanıtımı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0" name="Resim 6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323528" y="300015"/>
            <a:ext cx="392697" cy="228593"/>
          </a:xfrm>
          <a:prstGeom prst="rect">
            <a:avLst/>
          </a:prstGeom>
        </p:spPr>
      </p:pic>
      <p:cxnSp>
        <p:nvCxnSpPr>
          <p:cNvPr id="71" name="Straight Connector 170"/>
          <p:cNvCxnSpPr/>
          <p:nvPr/>
        </p:nvCxnSpPr>
        <p:spPr>
          <a:xfrm flipH="1" flipV="1">
            <a:off x="2883428" y="2244945"/>
            <a:ext cx="1267834" cy="56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171"/>
          <p:cNvCxnSpPr/>
          <p:nvPr/>
        </p:nvCxnSpPr>
        <p:spPr>
          <a:xfrm flipH="1">
            <a:off x="3223479" y="4037701"/>
            <a:ext cx="92778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172"/>
          <p:cNvCxnSpPr/>
          <p:nvPr/>
        </p:nvCxnSpPr>
        <p:spPr>
          <a:xfrm flipH="1" flipV="1">
            <a:off x="2374457" y="5126872"/>
            <a:ext cx="1017942" cy="5263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173"/>
          <p:cNvCxnSpPr/>
          <p:nvPr/>
        </p:nvCxnSpPr>
        <p:spPr>
          <a:xfrm flipV="1">
            <a:off x="2247585" y="2301404"/>
            <a:ext cx="679555" cy="647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174"/>
          <p:cNvGrpSpPr/>
          <p:nvPr/>
        </p:nvGrpSpPr>
        <p:grpSpPr>
          <a:xfrm>
            <a:off x="4151262" y="1661046"/>
            <a:ext cx="3987684" cy="1042416"/>
            <a:chOff x="5186896" y="971696"/>
            <a:chExt cx="4861771" cy="1042416"/>
          </a:xfrm>
        </p:grpSpPr>
        <p:sp>
          <p:nvSpPr>
            <p:cNvPr id="76" name="Rectangle 175"/>
            <p:cNvSpPr/>
            <p:nvPr/>
          </p:nvSpPr>
          <p:spPr>
            <a:xfrm>
              <a:off x="5186896" y="971696"/>
              <a:ext cx="4853897" cy="1042416"/>
            </a:xfrm>
            <a:prstGeom prst="rect">
              <a:avLst/>
            </a:prstGeom>
            <a:solidFill>
              <a:srgbClr val="2C5D98"/>
            </a:solidFill>
            <a:ln>
              <a:noFill/>
            </a:ln>
            <a:effectLst>
              <a:outerShdw blurRad="279400" dist="114300" dir="438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77" name="Straight Connector 176"/>
            <p:cNvCxnSpPr/>
            <p:nvPr/>
          </p:nvCxnSpPr>
          <p:spPr>
            <a:xfrm>
              <a:off x="5342055" y="1888134"/>
              <a:ext cx="4706612" cy="0"/>
            </a:xfrm>
            <a:prstGeom prst="line">
              <a:avLst/>
            </a:prstGeom>
            <a:ln w="28575">
              <a:solidFill>
                <a:srgbClr val="2882A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177"/>
            <p:cNvCxnSpPr/>
            <p:nvPr/>
          </p:nvCxnSpPr>
          <p:spPr>
            <a:xfrm>
              <a:off x="5342055" y="1088621"/>
              <a:ext cx="4706612" cy="0"/>
            </a:xfrm>
            <a:prstGeom prst="line">
              <a:avLst/>
            </a:prstGeom>
            <a:ln w="28575">
              <a:solidFill>
                <a:srgbClr val="2882A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178"/>
          <p:cNvGrpSpPr/>
          <p:nvPr/>
        </p:nvGrpSpPr>
        <p:grpSpPr>
          <a:xfrm>
            <a:off x="1158414" y="2948529"/>
            <a:ext cx="2178342" cy="2178342"/>
            <a:chOff x="2481651" y="661530"/>
            <a:chExt cx="2729132" cy="2729131"/>
          </a:xfrm>
        </p:grpSpPr>
        <p:sp>
          <p:nvSpPr>
            <p:cNvPr id="80" name="Oval 79"/>
            <p:cNvSpPr/>
            <p:nvPr/>
          </p:nvSpPr>
          <p:spPr>
            <a:xfrm>
              <a:off x="2545258" y="725131"/>
              <a:ext cx="2601931" cy="260192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584D55"/>
              </a:solidFill>
            </a:ln>
            <a:effectLst>
              <a:innerShdw blurRad="279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2481651" y="661530"/>
              <a:ext cx="2729132" cy="2729131"/>
            </a:xfrm>
            <a:prstGeom prst="ellipse">
              <a:avLst/>
            </a:prstGeom>
            <a:noFill/>
            <a:ln w="889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" name="TextBox 181"/>
          <p:cNvSpPr txBox="1"/>
          <p:nvPr/>
        </p:nvSpPr>
        <p:spPr>
          <a:xfrm>
            <a:off x="4464857" y="2015688"/>
            <a:ext cx="3465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ctr"/>
            <a:r>
              <a:rPr lang="tr-TR" b="1"/>
              <a:t>Yılda </a:t>
            </a:r>
            <a:r>
              <a:rPr lang="tr-TR" b="1" smtClean="0"/>
              <a:t>2.5 </a:t>
            </a:r>
            <a:r>
              <a:rPr lang="tr-TR" b="1" dirty="0"/>
              <a:t>Milyon Üretim </a:t>
            </a:r>
            <a:r>
              <a:rPr lang="tr-TR" b="1" dirty="0" smtClean="0"/>
              <a:t>Kapasitesi</a:t>
            </a:r>
            <a:endParaRPr lang="tr-TR" b="1" dirty="0"/>
          </a:p>
        </p:txBody>
      </p:sp>
      <p:grpSp>
        <p:nvGrpSpPr>
          <p:cNvPr id="83" name="Group 183"/>
          <p:cNvGrpSpPr/>
          <p:nvPr/>
        </p:nvGrpSpPr>
        <p:grpSpPr>
          <a:xfrm>
            <a:off x="4151262" y="3545052"/>
            <a:ext cx="3987684" cy="1042416"/>
            <a:chOff x="5186896" y="971696"/>
            <a:chExt cx="4861771" cy="1042416"/>
          </a:xfrm>
          <a:solidFill>
            <a:srgbClr val="E20000"/>
          </a:solidFill>
        </p:grpSpPr>
        <p:sp>
          <p:nvSpPr>
            <p:cNvPr id="84" name="Rectangle 184"/>
            <p:cNvSpPr/>
            <p:nvPr/>
          </p:nvSpPr>
          <p:spPr>
            <a:xfrm>
              <a:off x="5186896" y="971696"/>
              <a:ext cx="4853897" cy="1042416"/>
            </a:xfrm>
            <a:prstGeom prst="rect">
              <a:avLst/>
            </a:prstGeom>
            <a:solidFill>
              <a:srgbClr val="9B2D29"/>
            </a:solidFill>
            <a:ln>
              <a:noFill/>
            </a:ln>
            <a:effectLst>
              <a:outerShdw blurRad="279400" dist="114300" dir="438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85" name="Straight Connector 185"/>
            <p:cNvCxnSpPr/>
            <p:nvPr/>
          </p:nvCxnSpPr>
          <p:spPr>
            <a:xfrm>
              <a:off x="5342055" y="1888134"/>
              <a:ext cx="4706612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6" name="Straight Connector 186"/>
            <p:cNvCxnSpPr/>
            <p:nvPr/>
          </p:nvCxnSpPr>
          <p:spPr>
            <a:xfrm>
              <a:off x="5342055" y="1088621"/>
              <a:ext cx="4706612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7" name="TextBox 187"/>
          <p:cNvSpPr txBox="1"/>
          <p:nvPr/>
        </p:nvSpPr>
        <p:spPr>
          <a:xfrm>
            <a:off x="4278525" y="3773490"/>
            <a:ext cx="37498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ctr"/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b="1" dirty="0">
                <a:solidFill>
                  <a:schemeClr val="bg1"/>
                </a:solidFill>
              </a:rPr>
              <a:t>Günlük Ortalama 11.000 Bulaşık Makinesi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88" name="Group 189"/>
          <p:cNvGrpSpPr/>
          <p:nvPr/>
        </p:nvGrpSpPr>
        <p:grpSpPr>
          <a:xfrm>
            <a:off x="4151262" y="5104667"/>
            <a:ext cx="3987684" cy="1042416"/>
            <a:chOff x="5186896" y="971696"/>
            <a:chExt cx="4861771" cy="1042416"/>
          </a:xfrm>
          <a:solidFill>
            <a:srgbClr val="769535"/>
          </a:solidFill>
        </p:grpSpPr>
        <p:sp>
          <p:nvSpPr>
            <p:cNvPr id="89" name="Rectangle 190"/>
            <p:cNvSpPr/>
            <p:nvPr/>
          </p:nvSpPr>
          <p:spPr>
            <a:xfrm>
              <a:off x="5186896" y="971696"/>
              <a:ext cx="4853897" cy="1042416"/>
            </a:xfrm>
            <a:prstGeom prst="rect">
              <a:avLst/>
            </a:prstGeom>
            <a:grpFill/>
            <a:ln>
              <a:noFill/>
            </a:ln>
            <a:effectLst>
              <a:outerShdw blurRad="279400" dist="114300" dir="438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0" name="Straight Connector 191"/>
            <p:cNvCxnSpPr/>
            <p:nvPr/>
          </p:nvCxnSpPr>
          <p:spPr>
            <a:xfrm>
              <a:off x="5342055" y="1888134"/>
              <a:ext cx="4706612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1" name="Straight Connector 192"/>
            <p:cNvCxnSpPr/>
            <p:nvPr/>
          </p:nvCxnSpPr>
          <p:spPr>
            <a:xfrm>
              <a:off x="5342055" y="1088621"/>
              <a:ext cx="4706612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92" name="TextBox 193"/>
          <p:cNvSpPr txBox="1"/>
          <p:nvPr/>
        </p:nvSpPr>
        <p:spPr>
          <a:xfrm>
            <a:off x="4180071" y="5388717"/>
            <a:ext cx="3465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ctr"/>
            <a:r>
              <a:rPr lang="tr-TR" b="1" dirty="0"/>
              <a:t>1</a:t>
            </a:r>
            <a:r>
              <a:rPr lang="tr-TR" b="1" smtClean="0"/>
              <a:t>000 </a:t>
            </a:r>
            <a:r>
              <a:rPr lang="tr-TR" b="1" dirty="0" smtClean="0"/>
              <a:t>Farklı </a:t>
            </a:r>
            <a:r>
              <a:rPr lang="tr-TR" b="1" dirty="0"/>
              <a:t>B</a:t>
            </a:r>
            <a:r>
              <a:rPr lang="tr-TR" b="1" dirty="0" smtClean="0"/>
              <a:t>ulaşık </a:t>
            </a:r>
            <a:r>
              <a:rPr lang="tr-TR" b="1" dirty="0"/>
              <a:t>M</a:t>
            </a:r>
            <a:r>
              <a:rPr lang="tr-TR" b="1" dirty="0" smtClean="0"/>
              <a:t>akinesi</a:t>
            </a:r>
            <a:endParaRPr lang="tr-TR" b="1" dirty="0"/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3" name="Oval 92"/>
          <p:cNvSpPr/>
          <p:nvPr/>
        </p:nvSpPr>
        <p:spPr>
          <a:xfrm>
            <a:off x="2881420" y="2209964"/>
            <a:ext cx="91440" cy="9144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3343159" y="5596906"/>
            <a:ext cx="91440" cy="9144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Straight Connector 197"/>
          <p:cNvCxnSpPr/>
          <p:nvPr/>
        </p:nvCxnSpPr>
        <p:spPr>
          <a:xfrm flipH="1">
            <a:off x="3419872" y="5661248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19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7001" y="3180527"/>
            <a:ext cx="1721178" cy="1721178"/>
          </a:xfrm>
          <a:prstGeom prst="rect">
            <a:avLst/>
          </a:prstGeom>
        </p:spPr>
      </p:pic>
      <p:sp>
        <p:nvSpPr>
          <p:cNvPr id="97" name="Oval 96"/>
          <p:cNvSpPr/>
          <p:nvPr/>
        </p:nvSpPr>
        <p:spPr>
          <a:xfrm>
            <a:off x="4067944" y="4005064"/>
            <a:ext cx="91440" cy="9144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etin kutusu 20"/>
          <p:cNvSpPr txBox="1"/>
          <p:nvPr/>
        </p:nvSpPr>
        <p:spPr>
          <a:xfrm>
            <a:off x="2526145" y="898604"/>
            <a:ext cx="3748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2C5D98"/>
                </a:solidFill>
              </a:rPr>
              <a:t>Arçelik</a:t>
            </a:r>
            <a:r>
              <a:rPr lang="en-US" sz="2000" b="1" dirty="0" smtClean="0">
                <a:solidFill>
                  <a:srgbClr val="2C5D98"/>
                </a:solidFill>
              </a:rPr>
              <a:t> </a:t>
            </a:r>
            <a:r>
              <a:rPr lang="en-US" sz="2000" b="1" dirty="0" err="1" smtClean="0">
                <a:solidFill>
                  <a:srgbClr val="2C5D98"/>
                </a:solidFill>
              </a:rPr>
              <a:t>Bulaşık</a:t>
            </a:r>
            <a:r>
              <a:rPr lang="en-US" sz="2000" b="1" dirty="0" smtClean="0">
                <a:solidFill>
                  <a:srgbClr val="2C5D98"/>
                </a:solidFill>
              </a:rPr>
              <a:t> </a:t>
            </a:r>
            <a:r>
              <a:rPr lang="en-US" sz="2000" b="1" dirty="0" err="1" smtClean="0">
                <a:solidFill>
                  <a:srgbClr val="2C5D98"/>
                </a:solidFill>
              </a:rPr>
              <a:t>Makinesi</a:t>
            </a:r>
            <a:r>
              <a:rPr lang="en-US" sz="2000" b="1" dirty="0" smtClean="0">
                <a:solidFill>
                  <a:srgbClr val="2C5D98"/>
                </a:solidFill>
              </a:rPr>
              <a:t> </a:t>
            </a:r>
            <a:r>
              <a:rPr lang="en-US" sz="2000" b="1" dirty="0" err="1" smtClean="0">
                <a:solidFill>
                  <a:srgbClr val="2C5D98"/>
                </a:solidFill>
              </a:rPr>
              <a:t>Fabrikası</a:t>
            </a:r>
            <a:endParaRPr lang="en-US" sz="2000" b="1" dirty="0">
              <a:solidFill>
                <a:srgbClr val="2C5D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1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7" grpId="0"/>
      <p:bldP spid="92" grpId="0"/>
      <p:bldP spid="93" grpId="0" animBg="1"/>
      <p:bldP spid="94" grpId="0" animBg="1"/>
      <p:bldP spid="9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6448198" y="1457234"/>
            <a:ext cx="2142081" cy="40324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Rounded Rectangle 18"/>
          <p:cNvSpPr/>
          <p:nvPr/>
        </p:nvSpPr>
        <p:spPr>
          <a:xfrm>
            <a:off x="3618536" y="1408016"/>
            <a:ext cx="2129392" cy="40324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ounded Rectangle 14"/>
          <p:cNvSpPr/>
          <p:nvPr/>
        </p:nvSpPr>
        <p:spPr>
          <a:xfrm>
            <a:off x="1187624" y="1412776"/>
            <a:ext cx="2109682" cy="40259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0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901" y="4127574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867" y="4127574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566" y="4149080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39" y="3315502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706" y="3315502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762" y="3321602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829" y="3321602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607" y="1667928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606" y="1667928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389" y="2510390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388" y="2510390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1072717" y="764704"/>
            <a:ext cx="1987116" cy="613688"/>
            <a:chOff x="916483" y="179466"/>
            <a:chExt cx="2030015" cy="772412"/>
          </a:xfrm>
          <a:noFill/>
        </p:grpSpPr>
        <p:sp>
          <p:nvSpPr>
            <p:cNvPr id="27" name="Rectangle 26"/>
            <p:cNvSpPr/>
            <p:nvPr/>
          </p:nvSpPr>
          <p:spPr>
            <a:xfrm>
              <a:off x="916483" y="179466"/>
              <a:ext cx="2030015" cy="6817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Gövde Hazırlık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Hattı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16483" y="270098"/>
              <a:ext cx="2030015" cy="68178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3100" kern="1200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6525493" y="836712"/>
            <a:ext cx="1987116" cy="5416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8110" tIns="118110" rIns="118110" bIns="118110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3100" kern="1200"/>
          </a:p>
        </p:txBody>
      </p:sp>
      <p:sp>
        <p:nvSpPr>
          <p:cNvPr id="74" name="Rectangle 73"/>
          <p:cNvSpPr/>
          <p:nvPr/>
        </p:nvSpPr>
        <p:spPr>
          <a:xfrm>
            <a:off x="3760812" y="780673"/>
            <a:ext cx="1987116" cy="541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Gövde Montaj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Hattı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550813" y="802647"/>
            <a:ext cx="1987116" cy="541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Montaj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Hattı</a:t>
            </a:r>
          </a:p>
          <a:p>
            <a:pPr algn="ctr"/>
            <a:endParaRPr lang="tr-TR" dirty="0" smtClean="0">
              <a:solidFill>
                <a:schemeClr val="tx1"/>
              </a:solidFill>
            </a:endParaRPr>
          </a:p>
        </p:txBody>
      </p:sp>
      <p:pic>
        <p:nvPicPr>
          <p:cNvPr id="39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7034" y="1661828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6433" y="2504290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7587" y="3284602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1929" y="4149080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8957" y="1942480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8957" y="2915225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2178" y="3861048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314" y="1695808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3713" y="2538270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4867" y="3318582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9209" y="4183060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6723" y="1699008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0128" y="1851408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1665" y="1988600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5610" y="2799099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5705" y="2581482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9081" y="2734601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9259" y="1987291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2056" y="1791904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3087" y="3320534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3088" y="3642928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5812" y="3608948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0378" y="3293036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6321" y="3424240"/>
            <a:ext cx="212725" cy="3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Dikdörtgen 50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52" name="Tablo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4325968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9" name="Resim 5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306914" y="357265"/>
            <a:ext cx="392697" cy="228593"/>
          </a:xfrm>
          <a:prstGeom prst="rect">
            <a:avLst/>
          </a:prstGeom>
        </p:spPr>
      </p:pic>
      <p:pic>
        <p:nvPicPr>
          <p:cNvPr id="66" name="Resim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76" name="Resi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sp>
        <p:nvSpPr>
          <p:cNvPr id="77" name="Metin kutusu 1"/>
          <p:cNvSpPr txBox="1"/>
          <p:nvPr/>
        </p:nvSpPr>
        <p:spPr>
          <a:xfrm>
            <a:off x="963076" y="5974928"/>
            <a:ext cx="126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60 cm</a:t>
            </a:r>
            <a:endParaRPr lang="en-US" dirty="0"/>
          </a:p>
        </p:txBody>
      </p:sp>
      <p:pic>
        <p:nvPicPr>
          <p:cNvPr id="78" name="Resim 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22344" y="5987358"/>
            <a:ext cx="215900" cy="317500"/>
          </a:xfrm>
          <a:prstGeom prst="rect">
            <a:avLst/>
          </a:prstGeom>
        </p:spPr>
      </p:pic>
      <p:pic>
        <p:nvPicPr>
          <p:cNvPr id="79" name="Resim 75"/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31023" y="6013274"/>
            <a:ext cx="215900" cy="317500"/>
          </a:xfrm>
          <a:prstGeom prst="rect">
            <a:avLst/>
          </a:prstGeom>
        </p:spPr>
      </p:pic>
      <p:sp>
        <p:nvSpPr>
          <p:cNvPr id="84" name="Metin kutusu 77"/>
          <p:cNvSpPr txBox="1"/>
          <p:nvPr/>
        </p:nvSpPr>
        <p:spPr>
          <a:xfrm>
            <a:off x="2505161" y="5974928"/>
            <a:ext cx="864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45 </a:t>
            </a:r>
            <a:r>
              <a:rPr lang="en-US" dirty="0" smtClean="0"/>
              <a:t>cm</a:t>
            </a:r>
            <a:endParaRPr lang="en-US" dirty="0"/>
          </a:p>
        </p:txBody>
      </p:sp>
      <p:sp>
        <p:nvSpPr>
          <p:cNvPr id="85" name="Metin kutusu 78"/>
          <p:cNvSpPr txBox="1"/>
          <p:nvPr/>
        </p:nvSpPr>
        <p:spPr>
          <a:xfrm>
            <a:off x="4327268" y="5987358"/>
            <a:ext cx="864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  <a:r>
              <a:rPr lang="en-US" dirty="0" smtClean="0"/>
              <a:t>0 cm</a:t>
            </a:r>
            <a:endParaRPr lang="en-US" dirty="0"/>
          </a:p>
        </p:txBody>
      </p:sp>
      <p:pic>
        <p:nvPicPr>
          <p:cNvPr id="86" name="Resim 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37041" y="6032435"/>
            <a:ext cx="203200" cy="317500"/>
          </a:xfrm>
          <a:prstGeom prst="rect">
            <a:avLst/>
          </a:prstGeom>
        </p:spPr>
      </p:pic>
      <p:pic>
        <p:nvPicPr>
          <p:cNvPr id="87" name="Resim 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92280" y="5991247"/>
            <a:ext cx="203200" cy="317500"/>
          </a:xfrm>
          <a:prstGeom prst="rect">
            <a:avLst/>
          </a:prstGeom>
        </p:spPr>
      </p:pic>
      <p:sp>
        <p:nvSpPr>
          <p:cNvPr id="88" name="Metin kutusu 86"/>
          <p:cNvSpPr txBox="1"/>
          <p:nvPr/>
        </p:nvSpPr>
        <p:spPr>
          <a:xfrm>
            <a:off x="6165812" y="5936374"/>
            <a:ext cx="102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Atlantis</a:t>
            </a:r>
            <a:endParaRPr lang="en-US" dirty="0"/>
          </a:p>
        </p:txBody>
      </p:sp>
      <p:sp>
        <p:nvSpPr>
          <p:cNvPr id="89" name="88 Metin kutusu"/>
          <p:cNvSpPr txBox="1"/>
          <p:nvPr/>
        </p:nvSpPr>
        <p:spPr>
          <a:xfrm>
            <a:off x="1691680" y="22048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Kenet -1</a:t>
            </a:r>
            <a:endParaRPr lang="tr-TR" b="1"/>
          </a:p>
        </p:txBody>
      </p:sp>
      <p:sp>
        <p:nvSpPr>
          <p:cNvPr id="90" name="89 Metin kutusu"/>
          <p:cNvSpPr txBox="1"/>
          <p:nvPr/>
        </p:nvSpPr>
        <p:spPr>
          <a:xfrm>
            <a:off x="1691680" y="29969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Kenet-3</a:t>
            </a:r>
            <a:endParaRPr lang="tr-TR" b="1"/>
          </a:p>
        </p:txBody>
      </p:sp>
      <p:sp>
        <p:nvSpPr>
          <p:cNvPr id="91" name="90 Metin kutusu"/>
          <p:cNvSpPr txBox="1"/>
          <p:nvPr/>
        </p:nvSpPr>
        <p:spPr>
          <a:xfrm>
            <a:off x="1691680" y="378904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Kenet-6</a:t>
            </a:r>
            <a:endParaRPr lang="tr-TR" b="1"/>
          </a:p>
        </p:txBody>
      </p:sp>
      <p:sp>
        <p:nvSpPr>
          <p:cNvPr id="92" name="91 Metin kutusu"/>
          <p:cNvSpPr txBox="1"/>
          <p:nvPr/>
        </p:nvSpPr>
        <p:spPr>
          <a:xfrm>
            <a:off x="1691680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Kenet-7</a:t>
            </a:r>
            <a:endParaRPr lang="tr-TR" b="1"/>
          </a:p>
        </p:txBody>
      </p:sp>
      <p:sp>
        <p:nvSpPr>
          <p:cNvPr id="93" name="92 Metin kutusu"/>
          <p:cNvSpPr txBox="1"/>
          <p:nvPr/>
        </p:nvSpPr>
        <p:spPr>
          <a:xfrm>
            <a:off x="4283968" y="24928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Angora-1</a:t>
            </a:r>
            <a:endParaRPr lang="tr-TR" b="1"/>
          </a:p>
        </p:txBody>
      </p:sp>
      <p:sp>
        <p:nvSpPr>
          <p:cNvPr id="94" name="93 Metin kutusu"/>
          <p:cNvSpPr txBox="1"/>
          <p:nvPr/>
        </p:nvSpPr>
        <p:spPr>
          <a:xfrm>
            <a:off x="4283968" y="350100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Angora-2</a:t>
            </a:r>
            <a:endParaRPr lang="tr-TR" b="1"/>
          </a:p>
        </p:txBody>
      </p:sp>
      <p:sp>
        <p:nvSpPr>
          <p:cNvPr id="95" name="94 Metin kutusu"/>
          <p:cNvSpPr txBox="1"/>
          <p:nvPr/>
        </p:nvSpPr>
        <p:spPr>
          <a:xfrm>
            <a:off x="4283968" y="44371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Angora-3</a:t>
            </a:r>
            <a:endParaRPr lang="tr-TR" b="1"/>
          </a:p>
        </p:txBody>
      </p:sp>
      <p:sp>
        <p:nvSpPr>
          <p:cNvPr id="96" name="95 Aşağı Ok"/>
          <p:cNvSpPr/>
          <p:nvPr/>
        </p:nvSpPr>
        <p:spPr>
          <a:xfrm>
            <a:off x="6012160" y="1124744"/>
            <a:ext cx="360040" cy="504056"/>
          </a:xfrm>
          <a:prstGeom prst="downArrow">
            <a:avLst/>
          </a:prstGeom>
          <a:solidFill>
            <a:srgbClr val="2C5D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8" name="97 Dikdörtgen"/>
          <p:cNvSpPr/>
          <p:nvPr/>
        </p:nvSpPr>
        <p:spPr>
          <a:xfrm>
            <a:off x="5508104" y="332656"/>
            <a:ext cx="13660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54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WIP</a:t>
            </a:r>
            <a:endParaRPr lang="tr-T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9" name="98 Metin kutusu"/>
          <p:cNvSpPr txBox="1"/>
          <p:nvPr/>
        </p:nvSpPr>
        <p:spPr>
          <a:xfrm>
            <a:off x="7020272" y="22048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Montaj-1</a:t>
            </a:r>
            <a:endParaRPr lang="tr-TR" b="1"/>
          </a:p>
        </p:txBody>
      </p:sp>
      <p:sp>
        <p:nvSpPr>
          <p:cNvPr id="100" name="99 Metin kutusu"/>
          <p:cNvSpPr txBox="1"/>
          <p:nvPr/>
        </p:nvSpPr>
        <p:spPr>
          <a:xfrm>
            <a:off x="7020272" y="29969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Montaj-2</a:t>
            </a:r>
            <a:endParaRPr lang="tr-TR" b="1"/>
          </a:p>
        </p:txBody>
      </p:sp>
      <p:sp>
        <p:nvSpPr>
          <p:cNvPr id="101" name="100 Metin kutusu"/>
          <p:cNvSpPr txBox="1"/>
          <p:nvPr/>
        </p:nvSpPr>
        <p:spPr>
          <a:xfrm>
            <a:off x="7020272" y="37890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Montaj-3</a:t>
            </a:r>
            <a:endParaRPr lang="tr-TR" b="1"/>
          </a:p>
        </p:txBody>
      </p:sp>
      <p:sp>
        <p:nvSpPr>
          <p:cNvPr id="102" name="101 Metin kutusu"/>
          <p:cNvSpPr txBox="1"/>
          <p:nvPr/>
        </p:nvSpPr>
        <p:spPr>
          <a:xfrm>
            <a:off x="7020272" y="472514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Montaj-4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xmlns="" val="64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-0.00324 L 0.14566 -0.00324 " pathEditMode="relative" ptsTypes="AA">
                                      <p:cBhvr>
                                        <p:cTn id="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2262E-6 L 0.14237 -0.0011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2262E-6 L 0.14237 -0.0011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37 -0.00116 L 0.44167 0.04095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5" y="210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37 -0.00116 L 0.44167 0.04095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5" y="2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167 0.04095 L 0.73368 0.1286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1" y="43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167 0.04098 L 0.74167 0.37037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2262E-6 L 0.14237 -0.0011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2262E-6 L 0.14237 -0.00116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36 -0.00116 L 0.45104 0.0585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34" y="298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36 -0.00116 L 0.44323 0.05856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35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104 0.05856 L 0.73455 0.12153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3148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323 0.05856 L 0.74236 0.24768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2262E-6 L 0.14237 -0.0011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0.00092 L 0.14236 -0.0020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0.00092 L 0.14236 -0.00208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2262E-6 L 0.14237 -0.00116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36 -0.00116 L 0.43715 0.08218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4167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36 -0.00116 L 0.43715 0.08218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4167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53 -0.00208 L 0.4375 0.08033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412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53 -0.00208 L 0.4375 0.0803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716 0.08218 L 0.74011 -0.12199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39" y="-10208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715 0.08211 L 0.74097 -0.23827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91" y="-16031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361 0.08218 L 0.7184 -0.2375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-15995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361 0.08217 L 0.72743 -0.12269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91" y="-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7 L 0.16528 -0.00208 " pathEditMode="relative" rAng="0" ptsTypes="AA">
                                      <p:cBhvr>
                                        <p:cTn id="1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116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-0.00185 L 0.15868 -0.0037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99" y="-93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 -0.00162 L 0.18368 -0.0037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28 -0.00208 L 0.45972 -0.04884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2" y="-2338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69 -0.0037 L 0.45001 -0.0456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66" y="-2106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368 -0.00371 L 0.48559 -0.0544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87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493 -0.03609 L 0.7599 -0.35578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-15984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035 -0.03518 L 0.74531 -0.23935 " pathEditMode="relative" rAng="0" ptsTypes="AA">
                                      <p:cBhvr>
                                        <p:cTn id="1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-10208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657 -0.03518 L 0.77952 -0.23935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39" y="-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7500"/>
                            </p:stCondLst>
                            <p:childTnLst>
                              <p:par>
                                <p:cTn id="2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2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3" dur="10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4" dur="50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8" grpId="0"/>
      <p:bldP spid="9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worker animation png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2134"/>
            <a:ext cx="2899607" cy="3064740"/>
          </a:xfrm>
          <a:prstGeom prst="rect">
            <a:avLst/>
          </a:prstGeom>
          <a:noFill/>
        </p:spPr>
      </p:pic>
      <p:pic>
        <p:nvPicPr>
          <p:cNvPr id="4" name="İçerik Yer Tutucusu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980728"/>
            <a:ext cx="6367426" cy="4133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6" name="Picture 12" descr="exclamation point png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1296144" cy="1296144"/>
          </a:xfrm>
          <a:prstGeom prst="rect">
            <a:avLst/>
          </a:prstGeom>
          <a:noFill/>
        </p:spPr>
      </p:pic>
      <p:sp>
        <p:nvSpPr>
          <p:cNvPr id="6" name="Dikdörtgen: Yuvarlatılmış Köşeler 1"/>
          <p:cNvSpPr/>
          <p:nvPr/>
        </p:nvSpPr>
        <p:spPr>
          <a:xfrm>
            <a:off x="1619672" y="5373216"/>
            <a:ext cx="6525095" cy="10486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r-TR" sz="2800" b="1" smtClean="0">
                <a:solidFill>
                  <a:srgbClr val="2C5D98"/>
                </a:solidFill>
                <a:latin typeface="Sitka Text" panose="02000505000000020004" pitchFamily="2" charset="0"/>
              </a:rPr>
              <a:t>Montaj hatları önünde fazla ara </a:t>
            </a:r>
            <a:r>
              <a:rPr lang="tr-TR" sz="2800" b="1" dirty="0" smtClean="0">
                <a:solidFill>
                  <a:srgbClr val="2C5D98"/>
                </a:solidFill>
                <a:latin typeface="Sitka Text" panose="02000505000000020004" pitchFamily="2" charset="0"/>
              </a:rPr>
              <a:t>stok (WIP</a:t>
            </a:r>
            <a:r>
              <a:rPr lang="tr-TR" sz="2800" b="1" smtClean="0">
                <a:solidFill>
                  <a:srgbClr val="2C5D98"/>
                </a:solidFill>
                <a:latin typeface="Sitka Text" panose="02000505000000020004" pitchFamily="2" charset="0"/>
              </a:rPr>
              <a:t>) birikmesi</a:t>
            </a:r>
            <a:endParaRPr lang="en-US" sz="2800" b="1" dirty="0">
              <a:solidFill>
                <a:srgbClr val="2C5D98"/>
              </a:solidFill>
              <a:latin typeface="Sitka Text" panose="02000505000000020004" pitchFamily="2" charset="0"/>
            </a:endParaRPr>
          </a:p>
        </p:txBody>
      </p:sp>
      <p:sp>
        <p:nvSpPr>
          <p:cNvPr id="11" name="Dikdörtgen 44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12" name="Tabl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1024152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4" name="Resim 5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2987824" y="260648"/>
            <a:ext cx="392697" cy="228593"/>
          </a:xfrm>
          <a:prstGeom prst="rect">
            <a:avLst/>
          </a:prstGeom>
        </p:spPr>
      </p:pic>
      <p:pic>
        <p:nvPicPr>
          <p:cNvPr id="15" name="Resim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16" name="Resi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273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63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xmlns="" id="{A831D181-746E-F94E-B479-FC2CBF063A82}"/>
              </a:ext>
            </a:extLst>
          </p:cNvPr>
          <p:cNvSpPr txBox="1">
            <a:spLocks/>
          </p:cNvSpPr>
          <p:nvPr/>
        </p:nvSpPr>
        <p:spPr>
          <a:xfrm>
            <a:off x="271455" y="626598"/>
            <a:ext cx="82296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3600" b="1" dirty="0">
              <a:latin typeface="Sitka Text" panose="02000505000000020004" pitchFamily="2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20" name="Tablo 19"/>
          <p:cNvGraphicFramePr>
            <a:graphicFrameLocks noGrp="1"/>
          </p:cNvGraphicFramePr>
          <p:nvPr>
            <p:extLst/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Yuvarlatılmış Dikdörtgen 3"/>
          <p:cNvSpPr/>
          <p:nvPr/>
        </p:nvSpPr>
        <p:spPr>
          <a:xfrm>
            <a:off x="1209430" y="1791708"/>
            <a:ext cx="2577282" cy="1830289"/>
          </a:xfrm>
          <a:prstGeom prst="roundRect">
            <a:avLst/>
          </a:prstGeom>
          <a:solidFill>
            <a:srgbClr val="769535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etin kutusu 12"/>
          <p:cNvSpPr txBox="1"/>
          <p:nvPr/>
        </p:nvSpPr>
        <p:spPr>
          <a:xfrm>
            <a:off x="1525809" y="1821032"/>
            <a:ext cx="1802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anose="02000505000000020004" pitchFamily="2" charset="0"/>
              </a:rPr>
              <a:t>Montaj Hatlarının Durmaması</a:t>
            </a: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pic>
        <p:nvPicPr>
          <p:cNvPr id="14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7417" y="2967149"/>
            <a:ext cx="133968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Yuvarlatılmış Dikdörtgen 24"/>
          <p:cNvSpPr/>
          <p:nvPr/>
        </p:nvSpPr>
        <p:spPr>
          <a:xfrm>
            <a:off x="5442699" y="1791708"/>
            <a:ext cx="2558028" cy="1830289"/>
          </a:xfrm>
          <a:prstGeom prst="roundRect">
            <a:avLst/>
          </a:prstGeom>
          <a:solidFill>
            <a:srgbClr val="769535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etin kutusu 27"/>
          <p:cNvSpPr txBox="1"/>
          <p:nvPr/>
        </p:nvSpPr>
        <p:spPr>
          <a:xfrm>
            <a:off x="5826787" y="1821031"/>
            <a:ext cx="1802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anose="02000505000000020004" pitchFamily="2" charset="0"/>
              </a:rPr>
              <a:t>WIP Stoklarının </a:t>
            </a:r>
            <a:r>
              <a:rPr lang="tr-TR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anose="02000505000000020004" pitchFamily="2" charset="0"/>
              </a:rPr>
              <a:t>E</a:t>
            </a:r>
            <a:r>
              <a:rPr lang="tr-TR" sz="2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anose="02000505000000020004" pitchFamily="2" charset="0"/>
              </a:rPr>
              <a:t>nazlanması</a:t>
            </a: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pic>
        <p:nvPicPr>
          <p:cNvPr id="17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4004" y="2966953"/>
            <a:ext cx="374690" cy="55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4679" y="2986771"/>
            <a:ext cx="374690" cy="55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2571" y="3008052"/>
            <a:ext cx="374690" cy="55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D:\Users\ezgi.tunc-ug\AppData\Local\Microsoft\Windows\Temporary Internet Files\Content.IE5\4DMT49XS\jcartier_Dish_washer[1]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1713" y="2997390"/>
            <a:ext cx="374690" cy="55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Yuvarlatılmış Dikdörtgen 34"/>
          <p:cNvSpPr/>
          <p:nvPr/>
        </p:nvSpPr>
        <p:spPr>
          <a:xfrm>
            <a:off x="2931468" y="3892826"/>
            <a:ext cx="3274820" cy="1822855"/>
          </a:xfrm>
          <a:prstGeom prst="roundRect">
            <a:avLst/>
          </a:prstGeom>
          <a:solidFill>
            <a:srgbClr val="9B2D2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colorTemperature colorTemp="72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0640" b="39383"/>
          <a:stretch/>
        </p:blipFill>
        <p:spPr>
          <a:xfrm>
            <a:off x="4125857" y="2192905"/>
            <a:ext cx="945803" cy="1021932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3319840" y="4468304"/>
            <a:ext cx="2498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GÖVDE HATLARI ÜRETİM PLANI</a:t>
            </a:r>
          </a:p>
          <a:p>
            <a:endParaRPr lang="en-US" dirty="0"/>
          </a:p>
        </p:txBody>
      </p:sp>
      <p:pic>
        <p:nvPicPr>
          <p:cNvPr id="40" name="Picture 9" descr="C:\Users\ezgi\AppData\Local\Microsoft\Windows\INetCache\IE\NV8ZGYKR\Devicetemplates_computer-02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0726" y="4173885"/>
            <a:ext cx="2736304" cy="1512168"/>
          </a:xfrm>
          <a:prstGeom prst="rect">
            <a:avLst/>
          </a:prstGeom>
          <a:noFill/>
        </p:spPr>
      </p:pic>
      <p:pic>
        <p:nvPicPr>
          <p:cNvPr id="21" name="Resim 5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2987824" y="332656"/>
            <a:ext cx="392697" cy="228593"/>
          </a:xfrm>
          <a:prstGeom prst="rect">
            <a:avLst/>
          </a:prstGeom>
        </p:spPr>
      </p:pic>
      <p:pic>
        <p:nvPicPr>
          <p:cNvPr id="22" name="Resim 5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24" name="Resim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806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0.15191 -0.006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0" y="-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25" grpId="0" animBg="1"/>
      <p:bldP spid="28" grpId="0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şağı Ok 23"/>
          <p:cNvSpPr/>
          <p:nvPr/>
        </p:nvSpPr>
        <p:spPr>
          <a:xfrm>
            <a:off x="7054960" y="1717204"/>
            <a:ext cx="1946847" cy="1376666"/>
          </a:xfrm>
          <a:prstGeom prst="downArrow">
            <a:avLst>
              <a:gd name="adj1" fmla="val 50000"/>
              <a:gd name="adj2" fmla="val 5100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r>
              <a:rPr lang="en-US" sz="1400" dirty="0" smtClean="0"/>
              <a:t>Model </a:t>
            </a:r>
            <a:r>
              <a:rPr lang="en-US" sz="1400" dirty="0" err="1" smtClean="0"/>
              <a:t>Değişikliği</a:t>
            </a:r>
            <a:r>
              <a:rPr lang="en-US" sz="1400" dirty="0" smtClean="0"/>
              <a:t> </a:t>
            </a:r>
            <a:r>
              <a:rPr lang="en-US" sz="1400" dirty="0" err="1" smtClean="0"/>
              <a:t>Süresi</a:t>
            </a:r>
            <a:endParaRPr lang="en-US" sz="1400" dirty="0" smtClean="0"/>
          </a:p>
          <a:p>
            <a:pPr algn="ctr"/>
            <a:r>
              <a:rPr lang="en-US" sz="1400" dirty="0" smtClean="0"/>
              <a:t>(</a:t>
            </a:r>
            <a:r>
              <a:rPr lang="en-US" sz="1400" dirty="0" err="1" smtClean="0"/>
              <a:t>sn</a:t>
            </a:r>
            <a:r>
              <a:rPr lang="en-US" sz="1400" dirty="0" smtClean="0"/>
              <a:t>)</a:t>
            </a:r>
          </a:p>
          <a:p>
            <a:pPr algn="ctr"/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23" name="Aşağı Ok 22"/>
          <p:cNvSpPr/>
          <p:nvPr/>
        </p:nvSpPr>
        <p:spPr>
          <a:xfrm>
            <a:off x="4863382" y="1705969"/>
            <a:ext cx="1946847" cy="1376666"/>
          </a:xfrm>
          <a:prstGeom prst="downArrow">
            <a:avLst>
              <a:gd name="adj1" fmla="val 50000"/>
              <a:gd name="adj2" fmla="val 5100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r>
              <a:rPr lang="en-US" sz="1400" dirty="0" err="1" smtClean="0"/>
              <a:t>Çevrim</a:t>
            </a:r>
            <a:r>
              <a:rPr lang="en-US" sz="1400" dirty="0" smtClean="0"/>
              <a:t> </a:t>
            </a:r>
            <a:r>
              <a:rPr lang="en-US" sz="1400" dirty="0" err="1" smtClean="0"/>
              <a:t>Süresi</a:t>
            </a:r>
            <a:endParaRPr lang="en-US" sz="1400" dirty="0" smtClean="0"/>
          </a:p>
          <a:p>
            <a:pPr algn="ctr"/>
            <a:r>
              <a:rPr lang="en-US" sz="1400" dirty="0" smtClean="0"/>
              <a:t>(</a:t>
            </a:r>
            <a:r>
              <a:rPr lang="en-US" sz="1400" dirty="0" err="1" smtClean="0"/>
              <a:t>sn</a:t>
            </a:r>
            <a:r>
              <a:rPr lang="en-US" sz="1400" dirty="0" smtClean="0"/>
              <a:t>)</a:t>
            </a:r>
          </a:p>
          <a:p>
            <a:pPr algn="ctr"/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4" name="Dikdörtgen 3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2060315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5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1" name="Başlık 20"/>
          <p:cNvSpPr>
            <a:spLocks noGrp="1"/>
          </p:cNvSpPr>
          <p:nvPr>
            <p:ph type="title"/>
          </p:nvPr>
        </p:nvSpPr>
        <p:spPr>
          <a:xfrm>
            <a:off x="657703" y="511456"/>
            <a:ext cx="7886700" cy="132556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2"/>
                </a:solidFill>
              </a:rPr>
              <a:t>Sezgisel</a:t>
            </a:r>
            <a:r>
              <a:rPr lang="en-US" b="1" dirty="0" smtClean="0">
                <a:solidFill>
                  <a:schemeClr val="tx2"/>
                </a:solidFill>
              </a:rPr>
              <a:t> Model </a:t>
            </a:r>
            <a:r>
              <a:rPr lang="en-US" b="1" dirty="0" err="1" smtClean="0">
                <a:solidFill>
                  <a:schemeClr val="tx2"/>
                </a:solidFill>
              </a:rPr>
              <a:t>Girdileri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0" name="Aşağı Ok 29"/>
          <p:cNvSpPr/>
          <p:nvPr/>
        </p:nvSpPr>
        <p:spPr>
          <a:xfrm>
            <a:off x="2532733" y="1717204"/>
            <a:ext cx="1946847" cy="1376666"/>
          </a:xfrm>
          <a:prstGeom prst="downArrow">
            <a:avLst>
              <a:gd name="adj1" fmla="val 50000"/>
              <a:gd name="adj2" fmla="val 5100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Hat </a:t>
            </a:r>
            <a:r>
              <a:rPr lang="en-US" sz="1400" dirty="0" err="1" smtClean="0"/>
              <a:t>Kapasitesi</a:t>
            </a:r>
            <a:endParaRPr lang="en-US" sz="1400" dirty="0" smtClean="0"/>
          </a:p>
          <a:p>
            <a:pPr algn="ctr"/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1782501" y="60072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5" name="Resim 5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4283968" y="332656"/>
            <a:ext cx="392697" cy="228593"/>
          </a:xfrm>
          <a:prstGeom prst="rect">
            <a:avLst/>
          </a:prstGeom>
        </p:spPr>
      </p:pic>
      <p:pic>
        <p:nvPicPr>
          <p:cNvPr id="16" name="Resim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17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2961861" y="34389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Metin kutusu 2"/>
          <p:cNvSpPr txBox="1"/>
          <p:nvPr/>
        </p:nvSpPr>
        <p:spPr>
          <a:xfrm>
            <a:off x="5642517" y="4917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Aşağı Ok 21"/>
          <p:cNvSpPr/>
          <p:nvPr/>
        </p:nvSpPr>
        <p:spPr>
          <a:xfrm>
            <a:off x="271620" y="1717036"/>
            <a:ext cx="1946847" cy="1376666"/>
          </a:xfrm>
          <a:prstGeom prst="downArrow">
            <a:avLst>
              <a:gd name="adj1" fmla="val 50000"/>
              <a:gd name="adj2" fmla="val 5100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Günlük</a:t>
            </a:r>
            <a:r>
              <a:rPr lang="en-US" sz="1400" dirty="0" smtClean="0"/>
              <a:t> </a:t>
            </a:r>
            <a:r>
              <a:rPr lang="en-US" sz="1400" dirty="0" err="1" smtClean="0"/>
              <a:t>Talep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12" name="Rectangle 7"/>
          <p:cNvSpPr/>
          <p:nvPr/>
        </p:nvSpPr>
        <p:spPr>
          <a:xfrm>
            <a:off x="3079734" y="3866348"/>
            <a:ext cx="2978290" cy="1460132"/>
          </a:xfrm>
          <a:prstGeom prst="rect">
            <a:avLst/>
          </a:prstGeom>
          <a:solidFill>
            <a:srgbClr val="769535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Sezgisel Model </a:t>
            </a:r>
            <a:endParaRPr lang="tr-TR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0813" y="3481432"/>
            <a:ext cx="4320480" cy="324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772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2.22222E-6 L 0.14601 -0.006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44444E-6 L 0.18438 -4.44444E-6 C 0.26719 -4.44444E-6 0.36892 0.0875 0.36892 0.15857 L 0.36892 0.3173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38" y="1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06077 -4.44444E-6 C 0.08802 -4.44444E-6 0.1217 0.0875 0.1217 0.15857 L 0.1217 0.31737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76" y="1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07407E-6 L -0.06667 -4.07407E-6 C -0.0967 -4.07407E-6 -0.13334 0.08797 -0.13334 0.15949 L -0.13334 0.31899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L -0.18906 -4.44444E-6 C -0.27378 -4.44444E-6 -0.37795 0.0875 -0.37795 0.15857 L -0.37795 0.31737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1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3" grpId="0" animBg="1"/>
      <p:bldP spid="23" grpId="1" animBg="1"/>
      <p:bldP spid="30" grpId="0" animBg="1"/>
      <p:bldP spid="30" grpId="1" animBg="1"/>
      <p:bldP spid="22" grpId="0" animBg="1"/>
      <p:bldP spid="2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Hexagon 60">
            <a:extLst>
              <a:ext uri="{FF2B5EF4-FFF2-40B4-BE49-F238E27FC236}">
                <a16:creationId xmlns:a16="http://schemas.microsoft.com/office/drawing/2014/main" xmlns="" id="{DAD2A812-A839-B844-BD99-CDD488CD916F}"/>
              </a:ext>
            </a:extLst>
          </p:cNvPr>
          <p:cNvSpPr/>
          <p:nvPr/>
        </p:nvSpPr>
        <p:spPr>
          <a:xfrm>
            <a:off x="4788024" y="2492896"/>
            <a:ext cx="1373996" cy="1186129"/>
          </a:xfrm>
          <a:prstGeom prst="hexagon">
            <a:avLst>
              <a:gd name="adj" fmla="val 26988"/>
              <a:gd name="vf" fmla="val 115470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F6F6F6"/>
              </a:gs>
            </a:gsLst>
            <a:path path="circle">
              <a:fillToRect l="100000" b="100000"/>
            </a:path>
            <a:tileRect t="-100000" r="-100000"/>
          </a:gra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428AF1EC-D1E0-FC4D-B4FE-A47E4BB84ADB}"/>
              </a:ext>
            </a:extLst>
          </p:cNvPr>
          <p:cNvSpPr/>
          <p:nvPr/>
        </p:nvSpPr>
        <p:spPr>
          <a:xfrm rot="1778765">
            <a:off x="3856722" y="1396710"/>
            <a:ext cx="1084529" cy="141378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xmlns="" id="{F20B473D-46A8-F249-80E9-5A2D69229B5B}"/>
              </a:ext>
            </a:extLst>
          </p:cNvPr>
          <p:cNvCxnSpPr>
            <a:cxnSpLocks/>
          </p:cNvCxnSpPr>
          <p:nvPr/>
        </p:nvCxnSpPr>
        <p:spPr>
          <a:xfrm flipH="1" flipV="1">
            <a:off x="4404055" y="2022431"/>
            <a:ext cx="13688" cy="1100993"/>
          </a:xfrm>
          <a:prstGeom prst="line">
            <a:avLst/>
          </a:prstGeom>
          <a:ln w="12700">
            <a:solidFill>
              <a:srgbClr val="4C7379">
                <a:alpha val="5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A6747E9A-7CDC-D942-A777-553885BB0EFF}"/>
              </a:ext>
            </a:extLst>
          </p:cNvPr>
          <p:cNvSpPr/>
          <p:nvPr/>
        </p:nvSpPr>
        <p:spPr>
          <a:xfrm rot="1778765">
            <a:off x="5174717" y="3189188"/>
            <a:ext cx="640396" cy="8348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2263A4CD-E6DB-8747-BEC4-4EB8C256D9AF}"/>
              </a:ext>
            </a:extLst>
          </p:cNvPr>
          <p:cNvSpPr/>
          <p:nvPr/>
        </p:nvSpPr>
        <p:spPr>
          <a:xfrm rot="1778765">
            <a:off x="4628571" y="3079558"/>
            <a:ext cx="569241" cy="65073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xmlns="" id="{10F83C13-8A41-D049-BF9B-E9340FF870E2}"/>
              </a:ext>
            </a:extLst>
          </p:cNvPr>
          <p:cNvCxnSpPr>
            <a:cxnSpLocks/>
          </p:cNvCxnSpPr>
          <p:nvPr/>
        </p:nvCxnSpPr>
        <p:spPr>
          <a:xfrm flipH="1" flipV="1">
            <a:off x="5040062" y="1780852"/>
            <a:ext cx="475665" cy="631776"/>
          </a:xfrm>
          <a:prstGeom prst="line">
            <a:avLst/>
          </a:prstGeom>
          <a:ln w="12700">
            <a:solidFill>
              <a:srgbClr val="487A81">
                <a:alpha val="5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ent Arrow 8">
            <a:extLst>
              <a:ext uri="{FF2B5EF4-FFF2-40B4-BE49-F238E27FC236}">
                <a16:creationId xmlns:a16="http://schemas.microsoft.com/office/drawing/2014/main" xmlns="" id="{D6B80089-68A8-F642-8EE3-CCBEAE4BC3B2}"/>
              </a:ext>
            </a:extLst>
          </p:cNvPr>
          <p:cNvSpPr/>
          <p:nvPr/>
        </p:nvSpPr>
        <p:spPr>
          <a:xfrm flipH="1">
            <a:off x="5083474" y="1844515"/>
            <a:ext cx="1560380" cy="1257265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ln>
            <a:solidFill>
              <a:schemeClr val="tx1">
                <a:lumMod val="50000"/>
                <a:lumOff val="50000"/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xmlns="" id="{06319BD1-A0BA-9B41-8AC9-A0BCFFA3A281}"/>
              </a:ext>
            </a:extLst>
          </p:cNvPr>
          <p:cNvSpPr/>
          <p:nvPr/>
        </p:nvSpPr>
        <p:spPr>
          <a:xfrm rot="1778765">
            <a:off x="2963725" y="3195578"/>
            <a:ext cx="640396" cy="8348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xmlns="" id="{C20B93A9-B781-424B-B310-D24C26EC51AF}"/>
              </a:ext>
            </a:extLst>
          </p:cNvPr>
          <p:cNvSpPr/>
          <p:nvPr/>
        </p:nvSpPr>
        <p:spPr>
          <a:xfrm rot="1778765">
            <a:off x="2417579" y="3085948"/>
            <a:ext cx="569241" cy="65073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xmlns="" id="{2A0062B5-3BA5-EB44-BE14-25B3C5021A57}"/>
              </a:ext>
            </a:extLst>
          </p:cNvPr>
          <p:cNvSpPr/>
          <p:nvPr/>
        </p:nvSpPr>
        <p:spPr>
          <a:xfrm rot="1778765">
            <a:off x="2957192" y="1173262"/>
            <a:ext cx="964027" cy="110204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2">
            <a:extLst>
              <a:ext uri="{FF2B5EF4-FFF2-40B4-BE49-F238E27FC236}">
                <a16:creationId xmlns:a16="http://schemas.microsoft.com/office/drawing/2014/main" xmlns="" id="{CD8BDF99-E1DC-9244-98B0-1E25F8CF5B38}"/>
              </a:ext>
            </a:extLst>
          </p:cNvPr>
          <p:cNvCxnSpPr>
            <a:cxnSpLocks/>
          </p:cNvCxnSpPr>
          <p:nvPr/>
        </p:nvCxnSpPr>
        <p:spPr>
          <a:xfrm flipV="1">
            <a:off x="3304735" y="1849952"/>
            <a:ext cx="446871" cy="569066"/>
          </a:xfrm>
          <a:prstGeom prst="line">
            <a:avLst/>
          </a:prstGeom>
          <a:ln w="12700">
            <a:solidFill>
              <a:srgbClr val="4CACB2">
                <a:alpha val="5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Bent Arrow 13">
            <a:extLst>
              <a:ext uri="{FF2B5EF4-FFF2-40B4-BE49-F238E27FC236}">
                <a16:creationId xmlns:a16="http://schemas.microsoft.com/office/drawing/2014/main" xmlns="" id="{DB12560A-5B0A-844C-86A5-E80C187A44D7}"/>
              </a:ext>
            </a:extLst>
          </p:cNvPr>
          <p:cNvSpPr/>
          <p:nvPr/>
        </p:nvSpPr>
        <p:spPr>
          <a:xfrm>
            <a:off x="2153546" y="1866334"/>
            <a:ext cx="1560380" cy="1257265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ln>
            <a:solidFill>
              <a:schemeClr val="tx1">
                <a:lumMod val="50000"/>
                <a:lumOff val="50000"/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Hexagon 15">
            <a:extLst>
              <a:ext uri="{FF2B5EF4-FFF2-40B4-BE49-F238E27FC236}">
                <a16:creationId xmlns:a16="http://schemas.microsoft.com/office/drawing/2014/main" xmlns="" id="{D631D226-6CFA-2940-916A-EE4BF6B73D61}"/>
              </a:ext>
            </a:extLst>
          </p:cNvPr>
          <p:cNvSpPr/>
          <p:nvPr/>
        </p:nvSpPr>
        <p:spPr>
          <a:xfrm>
            <a:off x="3366473" y="725383"/>
            <a:ext cx="2079703" cy="1795346"/>
          </a:xfrm>
          <a:prstGeom prst="hexagon">
            <a:avLst>
              <a:gd name="adj" fmla="val 26988"/>
              <a:gd name="vf" fmla="val 115470"/>
            </a:avLst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xmlns="" id="{F56081D6-BE6E-5345-9354-09B4A8C299C1}"/>
              </a:ext>
            </a:extLst>
          </p:cNvPr>
          <p:cNvSpPr/>
          <p:nvPr/>
        </p:nvSpPr>
        <p:spPr>
          <a:xfrm rot="1778765">
            <a:off x="1836488" y="3869202"/>
            <a:ext cx="640396" cy="8348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xmlns="" id="{072A8AAF-A706-394E-AD17-223505B887CD}"/>
              </a:ext>
            </a:extLst>
          </p:cNvPr>
          <p:cNvSpPr/>
          <p:nvPr/>
        </p:nvSpPr>
        <p:spPr>
          <a:xfrm rot="1778765">
            <a:off x="1290342" y="3759572"/>
            <a:ext cx="569241" cy="65073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Hexagon 18">
            <a:extLst>
              <a:ext uri="{FF2B5EF4-FFF2-40B4-BE49-F238E27FC236}">
                <a16:creationId xmlns:a16="http://schemas.microsoft.com/office/drawing/2014/main" xmlns="" id="{65A37DDF-D399-FB45-895C-54B0FBEE8010}"/>
              </a:ext>
            </a:extLst>
          </p:cNvPr>
          <p:cNvSpPr/>
          <p:nvPr/>
        </p:nvSpPr>
        <p:spPr>
          <a:xfrm>
            <a:off x="1484228" y="3076085"/>
            <a:ext cx="1373996" cy="1186129"/>
          </a:xfrm>
          <a:prstGeom prst="hexagon">
            <a:avLst>
              <a:gd name="adj" fmla="val 26988"/>
              <a:gd name="vf" fmla="val 115470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F6F6F6"/>
              </a:gs>
            </a:gsLst>
            <a:path path="circle">
              <a:fillToRect l="100000" b="100000"/>
            </a:path>
            <a:tileRect t="-100000" r="-100000"/>
          </a:gra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Hexagon 19">
            <a:extLst>
              <a:ext uri="{FF2B5EF4-FFF2-40B4-BE49-F238E27FC236}">
                <a16:creationId xmlns:a16="http://schemas.microsoft.com/office/drawing/2014/main" xmlns="" id="{3229C952-2A99-B74E-8812-2711959D815E}"/>
              </a:ext>
            </a:extLst>
          </p:cNvPr>
          <p:cNvSpPr/>
          <p:nvPr/>
        </p:nvSpPr>
        <p:spPr>
          <a:xfrm>
            <a:off x="1557211" y="3139089"/>
            <a:ext cx="1228029" cy="1060120"/>
          </a:xfrm>
          <a:prstGeom prst="hexagon">
            <a:avLst>
              <a:gd name="adj" fmla="val 26988"/>
              <a:gd name="vf" fmla="val 115470"/>
            </a:avLst>
          </a:prstGeom>
          <a:solidFill>
            <a:srgbClr val="9B2D29"/>
          </a:soli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15" descr="BarChart_LTR">
            <a:extLst>
              <a:ext uri="{FF2B5EF4-FFF2-40B4-BE49-F238E27FC236}">
                <a16:creationId xmlns:a16="http://schemas.microsoft.com/office/drawing/2014/main" xmlns="" id="{C0EBBFDB-238B-8C4E-AA5E-30E0B97988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4905" y="3304598"/>
            <a:ext cx="689906" cy="689906"/>
          </a:xfrm>
          <a:prstGeom prst="rect">
            <a:avLst/>
          </a:prstGeom>
        </p:spPr>
      </p:pic>
      <p:sp>
        <p:nvSpPr>
          <p:cNvPr id="24" name="TextBox 22">
            <a:extLst>
              <a:ext uri="{FF2B5EF4-FFF2-40B4-BE49-F238E27FC236}">
                <a16:creationId xmlns:a16="http://schemas.microsoft.com/office/drawing/2014/main" xmlns="" id="{B95B6FAD-6624-3A4F-9BB7-3DA612ADED66}"/>
              </a:ext>
            </a:extLst>
          </p:cNvPr>
          <p:cNvSpPr txBox="1"/>
          <p:nvPr/>
        </p:nvSpPr>
        <p:spPr>
          <a:xfrm>
            <a:off x="1166660" y="5422162"/>
            <a:ext cx="1618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Günlük</a:t>
            </a:r>
            <a:r>
              <a:rPr lang="en-US" sz="1400" b="1" dirty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Üretim</a:t>
            </a:r>
            <a:r>
              <a:rPr lang="en-US" sz="1400" b="1" dirty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Planındaki</a:t>
            </a:r>
            <a:r>
              <a:rPr lang="en-US" sz="1400" b="1" dirty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Gövde</a:t>
            </a:r>
            <a:r>
              <a:rPr lang="en-US" sz="1400" b="1" dirty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Tipleri</a:t>
            </a:r>
            <a:r>
              <a:rPr lang="en-US" sz="1400" b="1" dirty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Tespiti</a:t>
            </a:r>
            <a:endParaRPr lang="en-US" sz="1400" b="1" dirty="0">
              <a:solidFill>
                <a:srgbClr val="2C5D98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25" name="Group 23">
            <a:extLst>
              <a:ext uri="{FF2B5EF4-FFF2-40B4-BE49-F238E27FC236}">
                <a16:creationId xmlns:a16="http://schemas.microsoft.com/office/drawing/2014/main" xmlns="" id="{290741F2-E57F-B84B-BF3C-338244166951}"/>
              </a:ext>
            </a:extLst>
          </p:cNvPr>
          <p:cNvGrpSpPr/>
          <p:nvPr/>
        </p:nvGrpSpPr>
        <p:grpSpPr>
          <a:xfrm>
            <a:off x="1366603" y="3687861"/>
            <a:ext cx="1586812" cy="684924"/>
            <a:chOff x="3032897" y="3822736"/>
            <a:chExt cx="1673516" cy="722348"/>
          </a:xfrm>
        </p:grpSpPr>
        <p:cxnSp>
          <p:nvCxnSpPr>
            <p:cNvPr id="26" name="Straight Connector 24">
              <a:extLst>
                <a:ext uri="{FF2B5EF4-FFF2-40B4-BE49-F238E27FC236}">
                  <a16:creationId xmlns:a16="http://schemas.microsoft.com/office/drawing/2014/main" xmlns="" id="{9929AD71-FD58-2744-B98B-3ED5D5C68DC9}"/>
                </a:ext>
              </a:extLst>
            </p:cNvPr>
            <p:cNvCxnSpPr>
              <a:cxnSpLocks/>
            </p:cNvCxnSpPr>
            <p:nvPr/>
          </p:nvCxnSpPr>
          <p:spPr>
            <a:xfrm>
              <a:off x="3032897" y="3822736"/>
              <a:ext cx="389895" cy="722348"/>
            </a:xfrm>
            <a:prstGeom prst="line">
              <a:avLst/>
            </a:prstGeom>
            <a:ln w="12700">
              <a:solidFill>
                <a:srgbClr val="4C7379">
                  <a:alpha val="58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5">
              <a:extLst>
                <a:ext uri="{FF2B5EF4-FFF2-40B4-BE49-F238E27FC236}">
                  <a16:creationId xmlns:a16="http://schemas.microsoft.com/office/drawing/2014/main" xmlns="" id="{8496C2F0-16A7-7349-9684-D7F9162B07FD}"/>
                </a:ext>
              </a:extLst>
            </p:cNvPr>
            <p:cNvCxnSpPr>
              <a:cxnSpLocks/>
            </p:cNvCxnSpPr>
            <p:nvPr/>
          </p:nvCxnSpPr>
          <p:spPr>
            <a:xfrm>
              <a:off x="3422792" y="4545084"/>
              <a:ext cx="887271" cy="0"/>
            </a:xfrm>
            <a:prstGeom prst="line">
              <a:avLst/>
            </a:prstGeom>
            <a:ln w="12700">
              <a:solidFill>
                <a:srgbClr val="4C7379">
                  <a:alpha val="5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6">
              <a:extLst>
                <a:ext uri="{FF2B5EF4-FFF2-40B4-BE49-F238E27FC236}">
                  <a16:creationId xmlns:a16="http://schemas.microsoft.com/office/drawing/2014/main" xmlns="" id="{8A8B3293-1CAD-8D47-A01A-F3A9BD8666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0063" y="3822736"/>
              <a:ext cx="396350" cy="722348"/>
            </a:xfrm>
            <a:prstGeom prst="line">
              <a:avLst/>
            </a:prstGeom>
            <a:ln w="12700">
              <a:solidFill>
                <a:srgbClr val="4CACB2">
                  <a:alpha val="5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9A97E8F3-C997-DC45-A309-5901860E2680}"/>
              </a:ext>
            </a:extLst>
          </p:cNvPr>
          <p:cNvSpPr/>
          <p:nvPr/>
        </p:nvSpPr>
        <p:spPr>
          <a:xfrm>
            <a:off x="2088669" y="4310041"/>
            <a:ext cx="129754" cy="129754"/>
          </a:xfrm>
          <a:prstGeom prst="ellipse">
            <a:avLst/>
          </a:prstGeom>
          <a:solidFill>
            <a:srgbClr val="4C7379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32A0E16A-DA45-CE4F-9CD0-73216DAC4995}"/>
              </a:ext>
            </a:extLst>
          </p:cNvPr>
          <p:cNvSpPr/>
          <p:nvPr/>
        </p:nvSpPr>
        <p:spPr>
          <a:xfrm>
            <a:off x="1314436" y="3612188"/>
            <a:ext cx="126374" cy="1263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4C73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29">
            <a:extLst>
              <a:ext uri="{FF2B5EF4-FFF2-40B4-BE49-F238E27FC236}">
                <a16:creationId xmlns:a16="http://schemas.microsoft.com/office/drawing/2014/main" xmlns="" id="{7F968561-4F70-D74B-AB55-02DAC367D9A6}"/>
              </a:ext>
            </a:extLst>
          </p:cNvPr>
          <p:cNvCxnSpPr>
            <a:cxnSpLocks/>
          </p:cNvCxnSpPr>
          <p:nvPr/>
        </p:nvCxnSpPr>
        <p:spPr>
          <a:xfrm>
            <a:off x="2153546" y="4429627"/>
            <a:ext cx="0" cy="902872"/>
          </a:xfrm>
          <a:prstGeom prst="straightConnector1">
            <a:avLst/>
          </a:prstGeom>
          <a:ln w="19050" cap="rnd">
            <a:solidFill>
              <a:srgbClr val="4C7379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54">
            <a:extLst>
              <a:ext uri="{FF2B5EF4-FFF2-40B4-BE49-F238E27FC236}">
                <a16:creationId xmlns:a16="http://schemas.microsoft.com/office/drawing/2014/main" xmlns="" id="{7595195D-D68A-C84D-8263-05593B25CF99}"/>
              </a:ext>
            </a:extLst>
          </p:cNvPr>
          <p:cNvSpPr txBox="1"/>
          <p:nvPr/>
        </p:nvSpPr>
        <p:spPr>
          <a:xfrm>
            <a:off x="3243828" y="1395387"/>
            <a:ext cx="2289635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5265">
              <a:defRPr/>
            </a:pPr>
            <a:r>
              <a:rPr lang="tr-TR" sz="2000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Microsoft JhengHei UI Light" panose="020B0304030504040204" pitchFamily="34" charset="-120"/>
              </a:rPr>
              <a:t>Sezgisel Model</a:t>
            </a:r>
            <a:endParaRPr lang="en-US" sz="2000" b="1" dirty="0">
              <a:solidFill>
                <a:schemeClr val="tx2"/>
              </a:solidFill>
              <a:latin typeface="Century Gothic" panose="020B0502020202020204" pitchFamily="34" charset="0"/>
              <a:ea typeface="Microsoft JhengHei UI Light" panose="020B0304030504040204" pitchFamily="34" charset="-120"/>
            </a:endParaRPr>
          </a:p>
        </p:txBody>
      </p:sp>
      <p:sp>
        <p:nvSpPr>
          <p:cNvPr id="33" name="Hexagon 31">
            <a:extLst>
              <a:ext uri="{FF2B5EF4-FFF2-40B4-BE49-F238E27FC236}">
                <a16:creationId xmlns:a16="http://schemas.microsoft.com/office/drawing/2014/main" xmlns="" id="{5C8CD701-9C96-DA4A-907B-935725C4DB99}"/>
              </a:ext>
            </a:extLst>
          </p:cNvPr>
          <p:cNvSpPr/>
          <p:nvPr/>
        </p:nvSpPr>
        <p:spPr>
          <a:xfrm>
            <a:off x="2611465" y="2402461"/>
            <a:ext cx="1373996" cy="1186129"/>
          </a:xfrm>
          <a:prstGeom prst="hexagon">
            <a:avLst>
              <a:gd name="adj" fmla="val 26988"/>
              <a:gd name="vf" fmla="val 115470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F6F6F6"/>
              </a:gs>
            </a:gsLst>
            <a:path path="circle">
              <a:fillToRect l="100000" b="100000"/>
            </a:path>
            <a:tileRect t="-100000" r="-100000"/>
          </a:gra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Hexagon 32">
            <a:extLst>
              <a:ext uri="{FF2B5EF4-FFF2-40B4-BE49-F238E27FC236}">
                <a16:creationId xmlns:a16="http://schemas.microsoft.com/office/drawing/2014/main" xmlns="" id="{E512C174-D018-EC4C-AE4C-007F4F8F44AF}"/>
              </a:ext>
            </a:extLst>
          </p:cNvPr>
          <p:cNvSpPr/>
          <p:nvPr/>
        </p:nvSpPr>
        <p:spPr>
          <a:xfrm>
            <a:off x="2684448" y="2465465"/>
            <a:ext cx="1228029" cy="1060120"/>
          </a:xfrm>
          <a:prstGeom prst="hexagon">
            <a:avLst>
              <a:gd name="adj" fmla="val 26988"/>
              <a:gd name="vf" fmla="val 115470"/>
            </a:avLst>
          </a:prstGeom>
          <a:solidFill>
            <a:srgbClr val="2C5D98"/>
          </a:soli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4">
            <a:extLst>
              <a:ext uri="{FF2B5EF4-FFF2-40B4-BE49-F238E27FC236}">
                <a16:creationId xmlns:a16="http://schemas.microsoft.com/office/drawing/2014/main" xmlns="" id="{5A6A8980-2F20-D04A-B8B6-67F694B5BDE3}"/>
              </a:ext>
            </a:extLst>
          </p:cNvPr>
          <p:cNvSpPr txBox="1"/>
          <p:nvPr/>
        </p:nvSpPr>
        <p:spPr>
          <a:xfrm>
            <a:off x="2458881" y="4690533"/>
            <a:ext cx="15114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Gövde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Tiplerini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Kenet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Hatlarına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Atama</a:t>
            </a:r>
            <a:endParaRPr lang="en-US" sz="1400" b="1" dirty="0">
              <a:solidFill>
                <a:srgbClr val="2C5D98"/>
              </a:solidFill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37" name="Straight Connector 35">
            <a:extLst>
              <a:ext uri="{FF2B5EF4-FFF2-40B4-BE49-F238E27FC236}">
                <a16:creationId xmlns:a16="http://schemas.microsoft.com/office/drawing/2014/main" xmlns="" id="{FFF5201A-5A72-334A-9E4D-2EE7ACC55716}"/>
              </a:ext>
            </a:extLst>
          </p:cNvPr>
          <p:cNvCxnSpPr>
            <a:cxnSpLocks/>
          </p:cNvCxnSpPr>
          <p:nvPr/>
        </p:nvCxnSpPr>
        <p:spPr>
          <a:xfrm>
            <a:off x="2950464" y="3683144"/>
            <a:ext cx="676602" cy="0"/>
          </a:xfrm>
          <a:prstGeom prst="line">
            <a:avLst/>
          </a:prstGeom>
          <a:ln w="12700">
            <a:solidFill>
              <a:srgbClr val="4CACB2">
                <a:alpha val="5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46B2EF2F-68D6-7B4C-ADC2-BECCA90B02F0}"/>
              </a:ext>
            </a:extLst>
          </p:cNvPr>
          <p:cNvSpPr/>
          <p:nvPr/>
        </p:nvSpPr>
        <p:spPr>
          <a:xfrm>
            <a:off x="3215906" y="3619689"/>
            <a:ext cx="129754" cy="129754"/>
          </a:xfrm>
          <a:prstGeom prst="ellipse">
            <a:avLst/>
          </a:prstGeom>
          <a:solidFill>
            <a:srgbClr val="4CACB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7">
            <a:extLst>
              <a:ext uri="{FF2B5EF4-FFF2-40B4-BE49-F238E27FC236}">
                <a16:creationId xmlns:a16="http://schemas.microsoft.com/office/drawing/2014/main" xmlns="" id="{072084A3-DECB-0849-91AD-B746E9ADFEF8}"/>
              </a:ext>
            </a:extLst>
          </p:cNvPr>
          <p:cNvCxnSpPr>
            <a:cxnSpLocks/>
            <a:stCxn id="41" idx="4"/>
          </p:cNvCxnSpPr>
          <p:nvPr/>
        </p:nvCxnSpPr>
        <p:spPr>
          <a:xfrm>
            <a:off x="3280783" y="3749443"/>
            <a:ext cx="0" cy="902872"/>
          </a:xfrm>
          <a:prstGeom prst="straightConnector1">
            <a:avLst/>
          </a:prstGeom>
          <a:ln w="19050" cap="rnd">
            <a:solidFill>
              <a:srgbClr val="4CACB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39">
            <a:extLst>
              <a:ext uri="{FF2B5EF4-FFF2-40B4-BE49-F238E27FC236}">
                <a16:creationId xmlns:a16="http://schemas.microsoft.com/office/drawing/2014/main" xmlns="" id="{7B64698B-7A30-7A4D-8483-A136EFD2CD8D}"/>
              </a:ext>
            </a:extLst>
          </p:cNvPr>
          <p:cNvSpPr/>
          <p:nvPr/>
        </p:nvSpPr>
        <p:spPr>
          <a:xfrm rot="1778765">
            <a:off x="4071588" y="3842306"/>
            <a:ext cx="640396" cy="8348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0">
            <a:extLst>
              <a:ext uri="{FF2B5EF4-FFF2-40B4-BE49-F238E27FC236}">
                <a16:creationId xmlns:a16="http://schemas.microsoft.com/office/drawing/2014/main" xmlns="" id="{9A16E798-51CB-7048-A3D4-C9E2D64A4C10}"/>
              </a:ext>
            </a:extLst>
          </p:cNvPr>
          <p:cNvSpPr/>
          <p:nvPr/>
        </p:nvSpPr>
        <p:spPr>
          <a:xfrm rot="1778765">
            <a:off x="3525442" y="3732676"/>
            <a:ext cx="569241" cy="65073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Hexagon 41">
            <a:extLst>
              <a:ext uri="{FF2B5EF4-FFF2-40B4-BE49-F238E27FC236}">
                <a16:creationId xmlns:a16="http://schemas.microsoft.com/office/drawing/2014/main" xmlns="" id="{CA78EF4C-BC55-D348-AF1E-700535785723}"/>
              </a:ext>
            </a:extLst>
          </p:cNvPr>
          <p:cNvSpPr/>
          <p:nvPr/>
        </p:nvSpPr>
        <p:spPr>
          <a:xfrm>
            <a:off x="3719328" y="3049189"/>
            <a:ext cx="1373996" cy="1186129"/>
          </a:xfrm>
          <a:prstGeom prst="hexagon">
            <a:avLst>
              <a:gd name="adj" fmla="val 26988"/>
              <a:gd name="vf" fmla="val 115470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F6F6F6"/>
              </a:gs>
            </a:gsLst>
            <a:path path="circle">
              <a:fillToRect l="100000" b="100000"/>
            </a:path>
            <a:tileRect t="-100000" r="-100000"/>
          </a:gra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Hexagon 42">
            <a:extLst>
              <a:ext uri="{FF2B5EF4-FFF2-40B4-BE49-F238E27FC236}">
                <a16:creationId xmlns:a16="http://schemas.microsoft.com/office/drawing/2014/main" xmlns="" id="{2A204169-CF4B-2746-AF4F-D609E8BB899F}"/>
              </a:ext>
            </a:extLst>
          </p:cNvPr>
          <p:cNvSpPr/>
          <p:nvPr/>
        </p:nvSpPr>
        <p:spPr>
          <a:xfrm>
            <a:off x="3792311" y="3112193"/>
            <a:ext cx="1228029" cy="1060120"/>
          </a:xfrm>
          <a:prstGeom prst="hexagon">
            <a:avLst>
              <a:gd name="adj" fmla="val 26988"/>
              <a:gd name="vf" fmla="val 115470"/>
            </a:avLst>
          </a:prstGeom>
          <a:solidFill>
            <a:srgbClr val="769535"/>
          </a:soli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4">
            <a:extLst>
              <a:ext uri="{FF2B5EF4-FFF2-40B4-BE49-F238E27FC236}">
                <a16:creationId xmlns:a16="http://schemas.microsoft.com/office/drawing/2014/main" xmlns="" id="{51E3862D-481C-D84C-86E5-2BCDEF298A4D}"/>
              </a:ext>
            </a:extLst>
          </p:cNvPr>
          <p:cNvSpPr txBox="1"/>
          <p:nvPr/>
        </p:nvSpPr>
        <p:spPr>
          <a:xfrm>
            <a:off x="3522528" y="5296117"/>
            <a:ext cx="1570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Model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Değişikliği</a:t>
            </a:r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Sayısını</a:t>
            </a:r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Belirleme</a:t>
            </a:r>
            <a:endParaRPr lang="en-US" sz="1400" b="1" dirty="0">
              <a:solidFill>
                <a:srgbClr val="2C5D98"/>
              </a:solidFill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47" name="Group 45">
            <a:extLst>
              <a:ext uri="{FF2B5EF4-FFF2-40B4-BE49-F238E27FC236}">
                <a16:creationId xmlns:a16="http://schemas.microsoft.com/office/drawing/2014/main" xmlns="" id="{E2BBB57D-9F9D-4547-9FDB-1F0A0ECA467C}"/>
              </a:ext>
            </a:extLst>
          </p:cNvPr>
          <p:cNvGrpSpPr/>
          <p:nvPr/>
        </p:nvGrpSpPr>
        <p:grpSpPr>
          <a:xfrm>
            <a:off x="3627066" y="3683065"/>
            <a:ext cx="1536086" cy="663028"/>
            <a:chOff x="3032897" y="3822736"/>
            <a:chExt cx="1673516" cy="722348"/>
          </a:xfrm>
        </p:grpSpPr>
        <p:cxnSp>
          <p:nvCxnSpPr>
            <p:cNvPr id="48" name="Straight Connector 46">
              <a:extLst>
                <a:ext uri="{FF2B5EF4-FFF2-40B4-BE49-F238E27FC236}">
                  <a16:creationId xmlns:a16="http://schemas.microsoft.com/office/drawing/2014/main" xmlns="" id="{400441CD-610D-9347-86FA-FBCEB879F001}"/>
                </a:ext>
              </a:extLst>
            </p:cNvPr>
            <p:cNvCxnSpPr>
              <a:cxnSpLocks/>
            </p:cNvCxnSpPr>
            <p:nvPr/>
          </p:nvCxnSpPr>
          <p:spPr>
            <a:xfrm>
              <a:off x="3032897" y="3822736"/>
              <a:ext cx="389895" cy="722348"/>
            </a:xfrm>
            <a:prstGeom prst="line">
              <a:avLst/>
            </a:prstGeom>
            <a:ln w="12700">
              <a:solidFill>
                <a:srgbClr val="467395">
                  <a:alpha val="58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7">
              <a:extLst>
                <a:ext uri="{FF2B5EF4-FFF2-40B4-BE49-F238E27FC236}">
                  <a16:creationId xmlns:a16="http://schemas.microsoft.com/office/drawing/2014/main" xmlns="" id="{1CF72D22-F446-E543-B088-1FBD728DBD07}"/>
                </a:ext>
              </a:extLst>
            </p:cNvPr>
            <p:cNvCxnSpPr>
              <a:cxnSpLocks/>
            </p:cNvCxnSpPr>
            <p:nvPr/>
          </p:nvCxnSpPr>
          <p:spPr>
            <a:xfrm>
              <a:off x="3422792" y="4545084"/>
              <a:ext cx="887271" cy="0"/>
            </a:xfrm>
            <a:prstGeom prst="line">
              <a:avLst/>
            </a:prstGeom>
            <a:ln w="12700">
              <a:solidFill>
                <a:srgbClr val="467395">
                  <a:alpha val="5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8">
              <a:extLst>
                <a:ext uri="{FF2B5EF4-FFF2-40B4-BE49-F238E27FC236}">
                  <a16:creationId xmlns:a16="http://schemas.microsoft.com/office/drawing/2014/main" xmlns="" id="{7DFF9636-AEA8-4640-AE74-4A07BF54E5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0063" y="3822736"/>
              <a:ext cx="396350" cy="722348"/>
            </a:xfrm>
            <a:prstGeom prst="line">
              <a:avLst/>
            </a:prstGeom>
            <a:ln w="12700">
              <a:solidFill>
                <a:srgbClr val="467395">
                  <a:alpha val="5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B8CC6966-E37B-5F45-93FF-27C227015D54}"/>
              </a:ext>
            </a:extLst>
          </p:cNvPr>
          <p:cNvSpPr/>
          <p:nvPr/>
        </p:nvSpPr>
        <p:spPr>
          <a:xfrm>
            <a:off x="4323769" y="4283145"/>
            <a:ext cx="129754" cy="129754"/>
          </a:xfrm>
          <a:prstGeom prst="ellipse">
            <a:avLst/>
          </a:prstGeom>
          <a:solidFill>
            <a:srgbClr val="467395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4">
            <a:extLst>
              <a:ext uri="{FF2B5EF4-FFF2-40B4-BE49-F238E27FC236}">
                <a16:creationId xmlns:a16="http://schemas.microsoft.com/office/drawing/2014/main" xmlns="" id="{A4631851-D958-AD45-A67F-19ACDE9C08A1}"/>
              </a:ext>
            </a:extLst>
          </p:cNvPr>
          <p:cNvSpPr txBox="1"/>
          <p:nvPr/>
        </p:nvSpPr>
        <p:spPr>
          <a:xfrm>
            <a:off x="4655964" y="4699289"/>
            <a:ext cx="17262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Lot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Büyüklüğü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ve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Üretim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Sırasını</a:t>
            </a:r>
            <a:r>
              <a:rPr lang="en-US" sz="1400" b="1" dirty="0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Belirleme</a:t>
            </a:r>
            <a:endParaRPr lang="en-US" sz="1400" b="1" dirty="0">
              <a:solidFill>
                <a:srgbClr val="2C5D98"/>
              </a:solidFill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xmlns="" id="{35483670-A62D-6047-9F63-4EC0A37C19FB}"/>
              </a:ext>
            </a:extLst>
          </p:cNvPr>
          <p:cNvSpPr/>
          <p:nvPr/>
        </p:nvSpPr>
        <p:spPr>
          <a:xfrm>
            <a:off x="5426898" y="3613299"/>
            <a:ext cx="129754" cy="129754"/>
          </a:xfrm>
          <a:prstGeom prst="ellipse">
            <a:avLst/>
          </a:prstGeom>
          <a:solidFill>
            <a:srgbClr val="487A8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7">
            <a:extLst>
              <a:ext uri="{FF2B5EF4-FFF2-40B4-BE49-F238E27FC236}">
                <a16:creationId xmlns:a16="http://schemas.microsoft.com/office/drawing/2014/main" xmlns="" id="{91692600-6099-A649-ABE3-D5AA64CDCC6B}"/>
              </a:ext>
            </a:extLst>
          </p:cNvPr>
          <p:cNvCxnSpPr>
            <a:cxnSpLocks/>
            <a:stCxn id="61" idx="4"/>
          </p:cNvCxnSpPr>
          <p:nvPr/>
        </p:nvCxnSpPr>
        <p:spPr>
          <a:xfrm>
            <a:off x="5491775" y="3743053"/>
            <a:ext cx="0" cy="902872"/>
          </a:xfrm>
          <a:prstGeom prst="straightConnector1">
            <a:avLst/>
          </a:prstGeom>
          <a:ln w="19050" cap="rnd">
            <a:solidFill>
              <a:srgbClr val="487A8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8">
            <a:extLst>
              <a:ext uri="{FF2B5EF4-FFF2-40B4-BE49-F238E27FC236}">
                <a16:creationId xmlns:a16="http://schemas.microsoft.com/office/drawing/2014/main" xmlns="" id="{DED16774-091D-2146-BCDA-21582BE2C7E4}"/>
              </a:ext>
            </a:extLst>
          </p:cNvPr>
          <p:cNvSpPr/>
          <p:nvPr/>
        </p:nvSpPr>
        <p:spPr>
          <a:xfrm rot="1778765">
            <a:off x="6298892" y="3859034"/>
            <a:ext cx="640396" cy="8348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59">
            <a:extLst>
              <a:ext uri="{FF2B5EF4-FFF2-40B4-BE49-F238E27FC236}">
                <a16:creationId xmlns:a16="http://schemas.microsoft.com/office/drawing/2014/main" xmlns="" id="{61B3D10C-63F4-FA46-B69A-F09FFA7A5175}"/>
              </a:ext>
            </a:extLst>
          </p:cNvPr>
          <p:cNvSpPr/>
          <p:nvPr/>
        </p:nvSpPr>
        <p:spPr>
          <a:xfrm rot="1778765">
            <a:off x="5752746" y="3749404"/>
            <a:ext cx="569241" cy="65073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21000"/>
                </a:schemeClr>
              </a:gs>
              <a:gs pos="59000">
                <a:schemeClr val="accent3">
                  <a:lumMod val="48000"/>
                  <a:lumOff val="52000"/>
                  <a:alpha val="36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Hexagon 60">
            <a:extLst>
              <a:ext uri="{FF2B5EF4-FFF2-40B4-BE49-F238E27FC236}">
                <a16:creationId xmlns:a16="http://schemas.microsoft.com/office/drawing/2014/main" xmlns="" id="{DAD2A812-A839-B844-BD99-CDD488CD916F}"/>
              </a:ext>
            </a:extLst>
          </p:cNvPr>
          <p:cNvSpPr/>
          <p:nvPr/>
        </p:nvSpPr>
        <p:spPr>
          <a:xfrm>
            <a:off x="5946632" y="3065917"/>
            <a:ext cx="1373996" cy="1186129"/>
          </a:xfrm>
          <a:prstGeom prst="hexagon">
            <a:avLst>
              <a:gd name="adj" fmla="val 26988"/>
              <a:gd name="vf" fmla="val 115470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F6F6F6"/>
              </a:gs>
            </a:gsLst>
            <a:path path="circle">
              <a:fillToRect l="100000" b="100000"/>
            </a:path>
            <a:tileRect t="-100000" r="-100000"/>
          </a:gra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Hexagon 61">
            <a:extLst>
              <a:ext uri="{FF2B5EF4-FFF2-40B4-BE49-F238E27FC236}">
                <a16:creationId xmlns:a16="http://schemas.microsoft.com/office/drawing/2014/main" xmlns="" id="{D1D4A613-5F16-814F-9574-8DE77BE1D60F}"/>
              </a:ext>
            </a:extLst>
          </p:cNvPr>
          <p:cNvSpPr/>
          <p:nvPr/>
        </p:nvSpPr>
        <p:spPr>
          <a:xfrm>
            <a:off x="6012160" y="3140968"/>
            <a:ext cx="1228029" cy="1060120"/>
          </a:xfrm>
          <a:prstGeom prst="hexagon">
            <a:avLst>
              <a:gd name="adj" fmla="val 26988"/>
              <a:gd name="vf" fmla="val 115470"/>
            </a:avLst>
          </a:prstGeom>
          <a:solidFill>
            <a:srgbClr val="00708E"/>
          </a:soli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3">
            <a:extLst>
              <a:ext uri="{FF2B5EF4-FFF2-40B4-BE49-F238E27FC236}">
                <a16:creationId xmlns:a16="http://schemas.microsoft.com/office/drawing/2014/main" xmlns="" id="{085CC8F6-3758-2D48-84F6-8F468CC2BFC4}"/>
              </a:ext>
            </a:extLst>
          </p:cNvPr>
          <p:cNvSpPr txBox="1"/>
          <p:nvPr/>
        </p:nvSpPr>
        <p:spPr>
          <a:xfrm>
            <a:off x="5859051" y="5359154"/>
            <a:ext cx="18092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Ürün</a:t>
            </a:r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Kuyruğunu</a:t>
            </a:r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Azaltacak</a:t>
            </a:r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Şekilde</a:t>
            </a:r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Montaja</a:t>
            </a:r>
            <a:r>
              <a:rPr lang="en-US" sz="1400" b="1" dirty="0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 smtClean="0">
                <a:solidFill>
                  <a:srgbClr val="2C5D98"/>
                </a:solidFill>
                <a:latin typeface="Times New Roman" charset="0"/>
                <a:ea typeface="Times New Roman" charset="0"/>
                <a:cs typeface="Times New Roman" charset="0"/>
              </a:rPr>
              <a:t>Atama</a:t>
            </a:r>
            <a:endParaRPr lang="en-US" sz="1400" b="1" dirty="0">
              <a:solidFill>
                <a:srgbClr val="2C5D98"/>
              </a:solidFill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66" name="Group 64">
            <a:extLst>
              <a:ext uri="{FF2B5EF4-FFF2-40B4-BE49-F238E27FC236}">
                <a16:creationId xmlns:a16="http://schemas.microsoft.com/office/drawing/2014/main" xmlns="" id="{6B3A6A17-9B93-3C4B-9874-65357E17FCD2}"/>
              </a:ext>
            </a:extLst>
          </p:cNvPr>
          <p:cNvGrpSpPr/>
          <p:nvPr/>
        </p:nvGrpSpPr>
        <p:grpSpPr>
          <a:xfrm>
            <a:off x="5829007" y="3677693"/>
            <a:ext cx="1586812" cy="684924"/>
            <a:chOff x="3032897" y="3822736"/>
            <a:chExt cx="1673516" cy="722348"/>
          </a:xfrm>
        </p:grpSpPr>
        <p:cxnSp>
          <p:nvCxnSpPr>
            <p:cNvPr id="67" name="Straight Connector 65">
              <a:extLst>
                <a:ext uri="{FF2B5EF4-FFF2-40B4-BE49-F238E27FC236}">
                  <a16:creationId xmlns:a16="http://schemas.microsoft.com/office/drawing/2014/main" xmlns="" id="{5BE9F408-FFF4-2F40-BCC1-4A2490D7B3FD}"/>
                </a:ext>
              </a:extLst>
            </p:cNvPr>
            <p:cNvCxnSpPr>
              <a:cxnSpLocks/>
            </p:cNvCxnSpPr>
            <p:nvPr/>
          </p:nvCxnSpPr>
          <p:spPr>
            <a:xfrm>
              <a:off x="3032897" y="3822736"/>
              <a:ext cx="389895" cy="722348"/>
            </a:xfrm>
            <a:prstGeom prst="line">
              <a:avLst/>
            </a:prstGeom>
            <a:ln w="12700">
              <a:solidFill>
                <a:srgbClr val="72727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6">
              <a:extLst>
                <a:ext uri="{FF2B5EF4-FFF2-40B4-BE49-F238E27FC236}">
                  <a16:creationId xmlns:a16="http://schemas.microsoft.com/office/drawing/2014/main" xmlns="" id="{C4E0F136-EB6D-874B-8E82-D52BE3FC5467}"/>
                </a:ext>
              </a:extLst>
            </p:cNvPr>
            <p:cNvCxnSpPr>
              <a:cxnSpLocks/>
            </p:cNvCxnSpPr>
            <p:nvPr/>
          </p:nvCxnSpPr>
          <p:spPr>
            <a:xfrm>
              <a:off x="3422792" y="4545084"/>
              <a:ext cx="887271" cy="0"/>
            </a:xfrm>
            <a:prstGeom prst="line">
              <a:avLst/>
            </a:prstGeom>
            <a:ln w="12700">
              <a:solidFill>
                <a:srgbClr val="7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7">
              <a:extLst>
                <a:ext uri="{FF2B5EF4-FFF2-40B4-BE49-F238E27FC236}">
                  <a16:creationId xmlns:a16="http://schemas.microsoft.com/office/drawing/2014/main" xmlns="" id="{E52BD749-8D75-2045-AC00-F58B90E940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0063" y="3822736"/>
              <a:ext cx="396350" cy="722348"/>
            </a:xfrm>
            <a:prstGeom prst="line">
              <a:avLst/>
            </a:prstGeom>
            <a:ln w="12700">
              <a:solidFill>
                <a:srgbClr val="7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Oval 69">
            <a:extLst>
              <a:ext uri="{FF2B5EF4-FFF2-40B4-BE49-F238E27FC236}">
                <a16:creationId xmlns:a16="http://schemas.microsoft.com/office/drawing/2014/main" xmlns="" id="{82C91F60-9B2C-5540-8019-B9B72371A1F5}"/>
              </a:ext>
            </a:extLst>
          </p:cNvPr>
          <p:cNvSpPr/>
          <p:nvPr/>
        </p:nvSpPr>
        <p:spPr>
          <a:xfrm>
            <a:off x="6551073" y="4299873"/>
            <a:ext cx="129754" cy="129754"/>
          </a:xfrm>
          <a:prstGeom prst="ellipse">
            <a:avLst/>
          </a:prstGeom>
          <a:solidFill>
            <a:srgbClr val="72727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Arrow Connector 69">
            <a:extLst>
              <a:ext uri="{FF2B5EF4-FFF2-40B4-BE49-F238E27FC236}">
                <a16:creationId xmlns:a16="http://schemas.microsoft.com/office/drawing/2014/main" xmlns="" id="{8DDA06B4-5189-A542-8B12-6EB01AB3B862}"/>
              </a:ext>
            </a:extLst>
          </p:cNvPr>
          <p:cNvCxnSpPr>
            <a:cxnSpLocks/>
          </p:cNvCxnSpPr>
          <p:nvPr/>
        </p:nvCxnSpPr>
        <p:spPr>
          <a:xfrm>
            <a:off x="6643854" y="4429627"/>
            <a:ext cx="0" cy="902872"/>
          </a:xfrm>
          <a:prstGeom prst="straightConnector1">
            <a:avLst/>
          </a:prstGeom>
          <a:ln w="19050" cap="rnd">
            <a:solidFill>
              <a:srgbClr val="72727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>
            <a:extLst>
              <a:ext uri="{FF2B5EF4-FFF2-40B4-BE49-F238E27FC236}">
                <a16:creationId xmlns:a16="http://schemas.microsoft.com/office/drawing/2014/main" xmlns="" id="{C1FBF2D0-48B4-034C-AF81-5F1590FF1636}"/>
              </a:ext>
            </a:extLst>
          </p:cNvPr>
          <p:cNvSpPr/>
          <p:nvPr/>
        </p:nvSpPr>
        <p:spPr>
          <a:xfrm>
            <a:off x="7349426" y="3607991"/>
            <a:ext cx="126374" cy="1263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4C73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Graphic 24" descr="Database">
            <a:extLst>
              <a:ext uri="{FF2B5EF4-FFF2-40B4-BE49-F238E27FC236}">
                <a16:creationId xmlns:a16="http://schemas.microsoft.com/office/drawing/2014/main" xmlns="" id="{8371D39E-D4E9-8845-90AC-2A8D6BDCE5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42626" y="2616231"/>
            <a:ext cx="681330" cy="681330"/>
          </a:xfrm>
          <a:prstGeom prst="rect">
            <a:avLst/>
          </a:prstGeom>
        </p:spPr>
      </p:pic>
      <p:pic>
        <p:nvPicPr>
          <p:cNvPr id="77" name="Graphic 69" descr="HeadWithGears">
            <a:extLst>
              <a:ext uri="{FF2B5EF4-FFF2-40B4-BE49-F238E27FC236}">
                <a16:creationId xmlns:a16="http://schemas.microsoft.com/office/drawing/2014/main" xmlns="" id="{AEA26723-5826-A14E-A713-C18F4508D30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colorTemperature colorTemp="47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17204" t="7792" r="30239" b="33410"/>
          <a:stretch/>
        </p:blipFill>
        <p:spPr>
          <a:xfrm>
            <a:off x="4067944" y="3284984"/>
            <a:ext cx="556317" cy="622383"/>
          </a:xfrm>
          <a:prstGeom prst="rect">
            <a:avLst/>
          </a:prstGeom>
        </p:spPr>
      </p:pic>
      <p:pic>
        <p:nvPicPr>
          <p:cNvPr id="78" name="Graphic 24" descr="Database">
            <a:extLst>
              <a:ext uri="{FF2B5EF4-FFF2-40B4-BE49-F238E27FC236}">
                <a16:creationId xmlns:a16="http://schemas.microsoft.com/office/drawing/2014/main" xmlns="" id="{8371D39E-D4E9-8845-90AC-2A8D6BDCE5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6228184" y="3284984"/>
            <a:ext cx="681330" cy="681330"/>
          </a:xfrm>
          <a:prstGeom prst="rect">
            <a:avLst/>
          </a:prstGeom>
        </p:spPr>
      </p:pic>
      <p:sp>
        <p:nvSpPr>
          <p:cNvPr id="54" name="Hexagon 52">
            <a:extLst>
              <a:ext uri="{FF2B5EF4-FFF2-40B4-BE49-F238E27FC236}">
                <a16:creationId xmlns:a16="http://schemas.microsoft.com/office/drawing/2014/main" xmlns="" id="{4DF98835-3B37-9443-9029-4CFEE9C73D5E}"/>
              </a:ext>
            </a:extLst>
          </p:cNvPr>
          <p:cNvSpPr/>
          <p:nvPr/>
        </p:nvSpPr>
        <p:spPr>
          <a:xfrm>
            <a:off x="4860032" y="2564904"/>
            <a:ext cx="1351522" cy="1030817"/>
          </a:xfrm>
          <a:prstGeom prst="hexagon">
            <a:avLst>
              <a:gd name="adj" fmla="val 26988"/>
              <a:gd name="vf" fmla="val 115470"/>
            </a:avLst>
          </a:prstGeom>
          <a:solidFill>
            <a:schemeClr val="accent2">
              <a:lumMod val="75000"/>
            </a:schemeClr>
          </a:solidFill>
          <a:ln w="41275" cap="rnd">
            <a:noFill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Arrow Connector 69">
            <a:extLst>
              <a:ext uri="{FF2B5EF4-FFF2-40B4-BE49-F238E27FC236}">
                <a16:creationId xmlns:a16="http://schemas.microsoft.com/office/drawing/2014/main" xmlns="" id="{8DDA06B4-5189-A542-8B12-6EB01AB3B862}"/>
              </a:ext>
            </a:extLst>
          </p:cNvPr>
          <p:cNvCxnSpPr>
            <a:cxnSpLocks/>
          </p:cNvCxnSpPr>
          <p:nvPr/>
        </p:nvCxnSpPr>
        <p:spPr>
          <a:xfrm>
            <a:off x="4355976" y="4437112"/>
            <a:ext cx="0" cy="902872"/>
          </a:xfrm>
          <a:prstGeom prst="straightConnector1">
            <a:avLst/>
          </a:prstGeom>
          <a:ln w="19050" cap="rnd">
            <a:solidFill>
              <a:srgbClr val="72727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Dikdörtgen 3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74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2060315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5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6" name="Resim 5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5580112" y="260648"/>
            <a:ext cx="392697" cy="228593"/>
          </a:xfrm>
          <a:prstGeom prst="rect">
            <a:avLst/>
          </a:prstGeom>
        </p:spPr>
      </p:pic>
      <p:pic>
        <p:nvPicPr>
          <p:cNvPr id="79" name="Resim 5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81" name="Resim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pic>
        <p:nvPicPr>
          <p:cNvPr id="85" name="Resim 84"/>
          <p:cNvPicPr>
            <a:picLocks noChangeAspect="1"/>
          </p:cNvPicPr>
          <p:nvPr/>
        </p:nvPicPr>
        <p:blipFill>
          <a:blip r:embed="rId17" cstate="print">
            <a:grayscl/>
            <a:alphaModFix amt="70000"/>
          </a:blip>
          <a:stretch>
            <a:fillRect/>
          </a:stretch>
        </p:blipFill>
        <p:spPr>
          <a:xfrm>
            <a:off x="5148064" y="2852936"/>
            <a:ext cx="787184" cy="34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724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/>
      <p:bldP spid="29" grpId="0" animBg="1"/>
      <p:bldP spid="30" grpId="0" animBg="1"/>
      <p:bldP spid="32" grpId="0"/>
      <p:bldP spid="33" grpId="0" animBg="1"/>
      <p:bldP spid="34" grpId="0" animBg="1"/>
      <p:bldP spid="36" grpId="0"/>
      <p:bldP spid="38" grpId="0" animBg="1"/>
      <p:bldP spid="41" grpId="0" animBg="1"/>
      <p:bldP spid="42" grpId="0" animBg="1"/>
      <p:bldP spid="43" grpId="0" animBg="1"/>
      <p:bldP spid="44" grpId="0" animBg="1"/>
      <p:bldP spid="46" grpId="0"/>
      <p:bldP spid="51" grpId="0" animBg="1"/>
      <p:bldP spid="56" grpId="0"/>
      <p:bldP spid="58" grpId="0" animBg="1"/>
      <p:bldP spid="60" grpId="0" animBg="1"/>
      <p:bldP spid="61" grpId="0" animBg="1"/>
      <p:bldP spid="62" grpId="0" animBg="1"/>
      <p:bldP spid="63" grpId="0" animBg="1"/>
      <p:bldP spid="65" grpId="0"/>
      <p:bldP spid="70" grpId="0" animBg="1"/>
      <p:bldP spid="72" grpId="0" animBg="1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4"/>
          <p:cNvSpPr/>
          <p:nvPr/>
        </p:nvSpPr>
        <p:spPr>
          <a:xfrm>
            <a:off x="2771800" y="1484784"/>
            <a:ext cx="3384376" cy="49685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8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2936" y="5265494"/>
            <a:ext cx="1666077" cy="71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887" y="4113076"/>
            <a:ext cx="1666077" cy="71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887" y="3005060"/>
            <a:ext cx="1666077" cy="71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D:\Users\ezgi.tunc-ug\AppData\Local\Microsoft\Windows\Temporary Internet Files\Content.IE5\80ST80AS\fabric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886" y="1759832"/>
            <a:ext cx="1666077" cy="71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Metin kutusu 21"/>
          <p:cNvSpPr txBox="1"/>
          <p:nvPr/>
        </p:nvSpPr>
        <p:spPr>
          <a:xfrm>
            <a:off x="3992816" y="237408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Kenet-1</a:t>
            </a:r>
            <a:endParaRPr lang="en-US" b="1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3992816" y="587669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Kenet-7</a:t>
            </a:r>
            <a:endParaRPr lang="en-US" b="1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3992816" y="472041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Kenet-6</a:t>
            </a:r>
            <a:endParaRPr lang="en-US" b="1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3992816" y="361378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Kenet-3</a:t>
            </a:r>
            <a:endParaRPr lang="en-US" b="1" dirty="0"/>
          </a:p>
        </p:txBody>
      </p:sp>
      <p:grpSp>
        <p:nvGrpSpPr>
          <p:cNvPr id="2" name="Grup 51"/>
          <p:cNvGrpSpPr/>
          <p:nvPr/>
        </p:nvGrpSpPr>
        <p:grpSpPr>
          <a:xfrm>
            <a:off x="188293" y="3983120"/>
            <a:ext cx="795911" cy="832867"/>
            <a:chOff x="149289" y="3418248"/>
            <a:chExt cx="795911" cy="832867"/>
          </a:xfrm>
        </p:grpSpPr>
        <p:pic>
          <p:nvPicPr>
            <p:cNvPr id="40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633" y="3558604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332" y="3572112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586" y="3418248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Metin kutusu 46"/>
            <p:cNvSpPr txBox="1"/>
            <p:nvPr/>
          </p:nvSpPr>
          <p:spPr>
            <a:xfrm>
              <a:off x="149289" y="3881783"/>
              <a:ext cx="7959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90 cm</a:t>
              </a:r>
              <a:endParaRPr lang="en-US" dirty="0"/>
            </a:p>
          </p:txBody>
        </p:sp>
      </p:grpSp>
      <p:grpSp>
        <p:nvGrpSpPr>
          <p:cNvPr id="3" name="Grup 63"/>
          <p:cNvGrpSpPr/>
          <p:nvPr/>
        </p:nvGrpSpPr>
        <p:grpSpPr>
          <a:xfrm>
            <a:off x="1424071" y="3979028"/>
            <a:ext cx="887550" cy="825499"/>
            <a:chOff x="1391186" y="3429287"/>
            <a:chExt cx="887550" cy="825499"/>
          </a:xfrm>
        </p:grpSpPr>
        <p:grpSp>
          <p:nvGrpSpPr>
            <p:cNvPr id="5" name="Grup 50"/>
            <p:cNvGrpSpPr/>
            <p:nvPr/>
          </p:nvGrpSpPr>
          <p:grpSpPr>
            <a:xfrm>
              <a:off x="1391186" y="3563335"/>
              <a:ext cx="887550" cy="691451"/>
              <a:chOff x="1391186" y="3563335"/>
              <a:chExt cx="887550" cy="691451"/>
            </a:xfrm>
          </p:grpSpPr>
          <p:pic>
            <p:nvPicPr>
              <p:cNvPr id="16" name="Picture 14" descr="D:\Users\ezgi.tunc-ug\AppData\Local\Microsoft\Windows\Temporary Internet Files\Content.IE5\4DMT49XS\jcartier_Dish_washer[1]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5197" y="3572112"/>
                <a:ext cx="212725" cy="3159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14" descr="D:\Users\ezgi.tunc-ug\AppData\Local\Microsoft\Windows\Temporary Internet Files\Content.IE5\4DMT49XS\jcartier_Dish_washer[1]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0063" y="3563335"/>
                <a:ext cx="212725" cy="3159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" name="Metin kutusu 48"/>
              <p:cNvSpPr txBox="1"/>
              <p:nvPr/>
            </p:nvSpPr>
            <p:spPr>
              <a:xfrm>
                <a:off x="1391186" y="3885454"/>
                <a:ext cx="8875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Atlantis</a:t>
                </a:r>
                <a:endParaRPr lang="en-US" dirty="0"/>
              </a:p>
            </p:txBody>
          </p:sp>
        </p:grpSp>
        <p:pic>
          <p:nvPicPr>
            <p:cNvPr id="57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2630" y="3429287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up 64"/>
          <p:cNvGrpSpPr/>
          <p:nvPr/>
        </p:nvGrpSpPr>
        <p:grpSpPr>
          <a:xfrm>
            <a:off x="1459559" y="3141271"/>
            <a:ext cx="795911" cy="825502"/>
            <a:chOff x="1426674" y="2591530"/>
            <a:chExt cx="795911" cy="825502"/>
          </a:xfrm>
        </p:grpSpPr>
        <p:grpSp>
          <p:nvGrpSpPr>
            <p:cNvPr id="7" name="Grup 52"/>
            <p:cNvGrpSpPr/>
            <p:nvPr/>
          </p:nvGrpSpPr>
          <p:grpSpPr>
            <a:xfrm>
              <a:off x="1426674" y="2591530"/>
              <a:ext cx="795911" cy="825502"/>
              <a:chOff x="1426674" y="2591530"/>
              <a:chExt cx="795911" cy="825502"/>
            </a:xfrm>
          </p:grpSpPr>
          <p:pic>
            <p:nvPicPr>
              <p:cNvPr id="43" name="Picture 14" descr="D:\Users\ezgi.tunc-ug\AppData\Local\Microsoft\Windows\Temporary Internet Files\Content.IE5\4DMT49XS\jcartier_Dish_washer[1]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4629" y="2591530"/>
                <a:ext cx="212725" cy="3159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14" descr="D:\Users\ezgi.tunc-ug\AppData\Local\Microsoft\Windows\Temporary Internet Files\Content.IE5\4DMT49XS\jcartier_Dish_washer[1]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2660" y="2748135"/>
                <a:ext cx="212725" cy="3159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14" descr="D:\Users\ezgi.tunc-ug\AppData\Local\Microsoft\Windows\Temporary Internet Files\Content.IE5\4DMT49XS\jcartier_Dish_washer[1]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9192" y="2748135"/>
                <a:ext cx="212725" cy="3159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" name="Metin kutusu 47"/>
              <p:cNvSpPr txBox="1"/>
              <p:nvPr/>
            </p:nvSpPr>
            <p:spPr>
              <a:xfrm>
                <a:off x="1426674" y="3047700"/>
                <a:ext cx="7959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45 cm</a:t>
                </a:r>
                <a:endParaRPr lang="en-US" dirty="0"/>
              </a:p>
            </p:txBody>
          </p:sp>
        </p:grpSp>
        <p:pic>
          <p:nvPicPr>
            <p:cNvPr id="59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2829" y="2607880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 67"/>
          <p:cNvGrpSpPr/>
          <p:nvPr/>
        </p:nvGrpSpPr>
        <p:grpSpPr>
          <a:xfrm>
            <a:off x="282141" y="3083619"/>
            <a:ext cx="795911" cy="913009"/>
            <a:chOff x="249256" y="2533878"/>
            <a:chExt cx="795911" cy="913009"/>
          </a:xfrm>
        </p:grpSpPr>
        <p:pic>
          <p:nvPicPr>
            <p:cNvPr id="39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363" y="2776402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249" y="2784041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Metin kutusu 45"/>
            <p:cNvSpPr txBox="1"/>
            <p:nvPr/>
          </p:nvSpPr>
          <p:spPr>
            <a:xfrm>
              <a:off x="249256" y="3077555"/>
              <a:ext cx="7959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60 cm</a:t>
              </a:r>
              <a:endParaRPr lang="en-US" dirty="0"/>
            </a:p>
          </p:txBody>
        </p:sp>
        <p:pic>
          <p:nvPicPr>
            <p:cNvPr id="60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527" y="2533878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up 68"/>
          <p:cNvGrpSpPr/>
          <p:nvPr/>
        </p:nvGrpSpPr>
        <p:grpSpPr>
          <a:xfrm>
            <a:off x="711428" y="3080486"/>
            <a:ext cx="326256" cy="561569"/>
            <a:chOff x="678543" y="2530745"/>
            <a:chExt cx="326256" cy="561569"/>
          </a:xfrm>
        </p:grpSpPr>
        <p:pic>
          <p:nvPicPr>
            <p:cNvPr id="37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74" y="2776402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543" y="2530745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0" name="Dikdörtgen 3"/>
          <p:cNvSpPr/>
          <p:nvPr/>
        </p:nvSpPr>
        <p:spPr>
          <a:xfrm>
            <a:off x="-3121" y="371029"/>
            <a:ext cx="9144000" cy="157579"/>
          </a:xfrm>
          <a:prstGeom prst="rect">
            <a:avLst/>
          </a:prstGeom>
          <a:solidFill>
            <a:srgbClr val="2C5D98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Text" panose="02000505000000020004" pitchFamily="2" charset="0"/>
            </a:endParaRPr>
          </a:p>
        </p:txBody>
      </p:sp>
      <p:graphicFrame>
        <p:nvGraphicFramePr>
          <p:cNvPr id="71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4473792"/>
              </p:ext>
            </p:extLst>
          </p:nvPr>
        </p:nvGraphicFramePr>
        <p:xfrm>
          <a:off x="0" y="0"/>
          <a:ext cx="9144002" cy="3708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Şirket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Tanıtımı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Sistem</a:t>
                      </a:r>
                      <a:r>
                        <a:rPr lang="en-US" dirty="0" smtClean="0">
                          <a:solidFill>
                            <a:schemeClr val="accent5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5"/>
                          </a:solidFill>
                        </a:rPr>
                        <a:t>Analizi</a:t>
                      </a:r>
                      <a:endParaRPr lang="en-US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Problem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Tanımı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Projenin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Amacı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Sezgisel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Model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D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Arayüz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Tasarımı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Proje</a:t>
                      </a:r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Sonuçları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5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2" name="Resim 5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269" t="10574" r="75781" b="19259"/>
          <a:stretch/>
        </p:blipFill>
        <p:spPr>
          <a:xfrm>
            <a:off x="5580112" y="260648"/>
            <a:ext cx="392697" cy="228593"/>
          </a:xfrm>
          <a:prstGeom prst="rect">
            <a:avLst/>
          </a:prstGeom>
        </p:spPr>
      </p:pic>
      <p:sp>
        <p:nvSpPr>
          <p:cNvPr id="73" name="Metin kutusu 72"/>
          <p:cNvSpPr txBox="1"/>
          <p:nvPr/>
        </p:nvSpPr>
        <p:spPr>
          <a:xfrm>
            <a:off x="1400527" y="914357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2C5D98"/>
                </a:solidFill>
              </a:rPr>
              <a:t>Gövde</a:t>
            </a:r>
            <a:r>
              <a:rPr lang="en-US" sz="2400" dirty="0" smtClean="0">
                <a:solidFill>
                  <a:srgbClr val="2C5D98"/>
                </a:solidFill>
              </a:rPr>
              <a:t> </a:t>
            </a:r>
            <a:r>
              <a:rPr lang="en-US" sz="2400" dirty="0" err="1" smtClean="0">
                <a:solidFill>
                  <a:srgbClr val="2C5D98"/>
                </a:solidFill>
              </a:rPr>
              <a:t>Tiplerini</a:t>
            </a:r>
            <a:r>
              <a:rPr lang="en-US" sz="2400" dirty="0" smtClean="0">
                <a:solidFill>
                  <a:srgbClr val="2C5D98"/>
                </a:solidFill>
              </a:rPr>
              <a:t> </a:t>
            </a:r>
            <a:r>
              <a:rPr lang="tr-TR" sz="2400" dirty="0" smtClean="0">
                <a:solidFill>
                  <a:srgbClr val="2C5D98"/>
                </a:solidFill>
              </a:rPr>
              <a:t>Gövde Hazırlık Hatlarına </a:t>
            </a:r>
            <a:r>
              <a:rPr lang="en-US" sz="2400" dirty="0" err="1" smtClean="0">
                <a:solidFill>
                  <a:srgbClr val="2C5D98"/>
                </a:solidFill>
              </a:rPr>
              <a:t>Atama</a:t>
            </a:r>
            <a:endParaRPr lang="en-US" sz="2400" dirty="0">
              <a:solidFill>
                <a:srgbClr val="2C5D98"/>
              </a:solidFill>
            </a:endParaRPr>
          </a:p>
        </p:txBody>
      </p:sp>
      <p:pic>
        <p:nvPicPr>
          <p:cNvPr id="74" name="Picture 8" descr="D:\Users\ezgi.tunc-ug\AppData\Local\Microsoft\Windows\Temporary Internet Files\Content.IE5\9YNLNZ5S\600px-Applications-system.svg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308" y="4243492"/>
            <a:ext cx="348804" cy="38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8" descr="D:\Users\ezgi.tunc-ug\AppData\Local\Microsoft\Windows\Temporary Internet Files\Content.IE5\9YNLNZ5S\600px-Applications-system.svg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5321" y="5491151"/>
            <a:ext cx="348804" cy="38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Metin kutusu 75"/>
          <p:cNvSpPr txBox="1"/>
          <p:nvPr/>
        </p:nvSpPr>
        <p:spPr>
          <a:xfrm>
            <a:off x="4945703" y="4689196"/>
            <a:ext cx="1424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Model </a:t>
            </a:r>
            <a:r>
              <a:rPr lang="en-US" dirty="0" err="1" smtClean="0"/>
              <a:t>Değişikliği</a:t>
            </a:r>
            <a:endParaRPr lang="en-US" dirty="0"/>
          </a:p>
        </p:txBody>
      </p:sp>
      <p:pic>
        <p:nvPicPr>
          <p:cNvPr id="77" name="Resim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01" y="6381328"/>
            <a:ext cx="1501453" cy="299454"/>
          </a:xfrm>
          <a:prstGeom prst="rect">
            <a:avLst/>
          </a:prstGeom>
        </p:spPr>
      </p:pic>
      <p:pic>
        <p:nvPicPr>
          <p:cNvPr id="78" name="Resi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6381328"/>
            <a:ext cx="979692" cy="273089"/>
          </a:xfrm>
          <a:prstGeom prst="rect">
            <a:avLst/>
          </a:prstGeom>
        </p:spPr>
      </p:pic>
      <p:sp>
        <p:nvSpPr>
          <p:cNvPr id="84" name="Ok: Yukarı 2"/>
          <p:cNvSpPr/>
          <p:nvPr/>
        </p:nvSpPr>
        <p:spPr>
          <a:xfrm>
            <a:off x="6253846" y="2555758"/>
            <a:ext cx="1841969" cy="1681280"/>
          </a:xfrm>
          <a:prstGeom prst="upArrow">
            <a:avLst/>
          </a:prstGeom>
          <a:solidFill>
            <a:srgbClr val="76953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Sitka Text" panose="02000505000000020004" pitchFamily="2" charset="0"/>
            </a:endParaRPr>
          </a:p>
        </p:txBody>
      </p:sp>
      <p:sp>
        <p:nvSpPr>
          <p:cNvPr id="85" name="Ok: Aşağı 3"/>
          <p:cNvSpPr/>
          <p:nvPr/>
        </p:nvSpPr>
        <p:spPr>
          <a:xfrm>
            <a:off x="7191382" y="3428839"/>
            <a:ext cx="1868808" cy="1629306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Sitka Text" panose="02000505000000020004" pitchFamily="2" charset="0"/>
            </a:endParaRPr>
          </a:p>
        </p:txBody>
      </p:sp>
      <p:sp>
        <p:nvSpPr>
          <p:cNvPr id="86" name="Metin kutusu 85"/>
          <p:cNvSpPr txBox="1"/>
          <p:nvPr/>
        </p:nvSpPr>
        <p:spPr>
          <a:xfrm>
            <a:off x="6307770" y="2758351"/>
            <a:ext cx="1797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Model Değişikliği Sayısı</a:t>
            </a: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7" name="Metin kutusu 86"/>
          <p:cNvSpPr txBox="1"/>
          <p:nvPr/>
        </p:nvSpPr>
        <p:spPr>
          <a:xfrm>
            <a:off x="7487535" y="3869419"/>
            <a:ext cx="1307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Lot Büyüklüğü</a:t>
            </a: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10" name="Grup 90"/>
          <p:cNvGrpSpPr/>
          <p:nvPr/>
        </p:nvGrpSpPr>
        <p:grpSpPr>
          <a:xfrm>
            <a:off x="98378" y="3086500"/>
            <a:ext cx="332711" cy="563194"/>
            <a:chOff x="98378" y="3086500"/>
            <a:chExt cx="332711" cy="563194"/>
          </a:xfrm>
        </p:grpSpPr>
        <p:pic>
          <p:nvPicPr>
            <p:cNvPr id="61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364" y="3086500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14" descr="D:\Users\ezgi.tunc-ug\AppData\Local\Microsoft\Windows\Temporary Internet Files\Content.IE5\4DMT49XS\jcartier_Dish_washer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78" y="3333782"/>
              <a:ext cx="212725" cy="315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64089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11614 2.22222E-6 C 0.16823 2.22222E-6 0.23246 0.04537 0.23246 0.08241 L 0.23246 0.16551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18594 4.81481E-6 C 0.26962 4.81481E-6 0.3724 0.03449 0.3724 0.06273 L 0.3724 0.12638 " pathEditMode="relative" rAng="0" ptsTypes="AA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11" y="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11928 2.96296E-6 C 0.17275 2.96296E-6 0.23855 0.03518 0.23855 0.06389 L 0.23855 0.12777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0.18316 -3.7037E-6 C 0.26527 -3.7037E-6 0.36632 -0.01134 0.36632 -0.02037 L 0.36632 -0.04074 " pathEditMode="relative" rAng="0" ptsTypes="AAAA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16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16267 3.7037E-6 C 0.23524 3.7037E-6 0.32552 -0.06528 0.32552 -0.1132 L 0.32552 -0.22593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7" y="-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2222E-6 L 0.18681 -2.22222E-6 C 0.27066 -2.22222E-6 0.37379 0.03264 0.37379 0.05926 L 0.37379 0.11875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81" y="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84" grpId="0" animBg="1"/>
      <p:bldP spid="85" grpId="0" animBg="1"/>
      <p:bldP spid="86" grpId="0"/>
      <p:bldP spid="87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1891</TotalTime>
  <Words>496</Words>
  <Application>Microsoft Office PowerPoint</Application>
  <PresentationFormat>Ekran Gösterisi (4:3)</PresentationFormat>
  <Paragraphs>214</Paragraphs>
  <Slides>17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Office Teması</vt:lpstr>
      <vt:lpstr>Slayt 1</vt:lpstr>
      <vt:lpstr>  </vt:lpstr>
      <vt:lpstr>Slayt 3</vt:lpstr>
      <vt:lpstr>Slayt 4</vt:lpstr>
      <vt:lpstr>Slayt 5</vt:lpstr>
      <vt:lpstr>Slayt 6</vt:lpstr>
      <vt:lpstr>Sezgisel Model Girdileri</vt:lpstr>
      <vt:lpstr>Slayt 8</vt:lpstr>
      <vt:lpstr>Slayt 9</vt:lpstr>
      <vt:lpstr>Sezgisel Model Sonuçları</vt:lpstr>
      <vt:lpstr>Slayt 11</vt:lpstr>
      <vt:lpstr>Slayt 12</vt:lpstr>
      <vt:lpstr>Slayt 13</vt:lpstr>
      <vt:lpstr>Slayt 14</vt:lpstr>
      <vt:lpstr>Slayt 15</vt:lpstr>
      <vt:lpstr>Slayt 16</vt:lpstr>
      <vt:lpstr>Slayt 17</vt:lpstr>
    </vt:vector>
  </TitlesOfParts>
  <Company>Bilkent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Ezgi Tunc</dc:creator>
  <cp:lastModifiedBy>ezgi</cp:lastModifiedBy>
  <cp:revision>188</cp:revision>
  <dcterms:created xsi:type="dcterms:W3CDTF">2018-05-17T17:49:20Z</dcterms:created>
  <dcterms:modified xsi:type="dcterms:W3CDTF">2018-05-29T15:24:56Z</dcterms:modified>
</cp:coreProperties>
</file>