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4" r:id="rId1"/>
  </p:sldMasterIdLst>
  <p:notesMasterIdLst>
    <p:notesMasterId r:id="rId66"/>
  </p:notesMasterIdLst>
  <p:handoutMasterIdLst>
    <p:handoutMasterId r:id="rId67"/>
  </p:handoutMasterIdLst>
  <p:sldIdLst>
    <p:sldId id="257" r:id="rId2"/>
    <p:sldId id="360" r:id="rId3"/>
    <p:sldId id="361" r:id="rId4"/>
    <p:sldId id="368" r:id="rId5"/>
    <p:sldId id="362" r:id="rId6"/>
    <p:sldId id="375" r:id="rId7"/>
    <p:sldId id="363" r:id="rId8"/>
    <p:sldId id="367" r:id="rId9"/>
    <p:sldId id="365" r:id="rId10"/>
    <p:sldId id="364" r:id="rId11"/>
    <p:sldId id="366" r:id="rId12"/>
    <p:sldId id="351" r:id="rId13"/>
    <p:sldId id="352" r:id="rId14"/>
    <p:sldId id="354" r:id="rId15"/>
    <p:sldId id="356" r:id="rId16"/>
    <p:sldId id="357" r:id="rId17"/>
    <p:sldId id="355" r:id="rId18"/>
    <p:sldId id="325" r:id="rId19"/>
    <p:sldId id="326" r:id="rId20"/>
    <p:sldId id="327" r:id="rId21"/>
    <p:sldId id="324" r:id="rId22"/>
    <p:sldId id="260" r:id="rId23"/>
    <p:sldId id="317" r:id="rId24"/>
    <p:sldId id="261" r:id="rId25"/>
    <p:sldId id="328" r:id="rId26"/>
    <p:sldId id="285" r:id="rId27"/>
    <p:sldId id="286" r:id="rId28"/>
    <p:sldId id="258" r:id="rId29"/>
    <p:sldId id="315" r:id="rId30"/>
    <p:sldId id="316" r:id="rId31"/>
    <p:sldId id="284" r:id="rId32"/>
    <p:sldId id="343" r:id="rId33"/>
    <p:sldId id="289" r:id="rId34"/>
    <p:sldId id="290" r:id="rId35"/>
    <p:sldId id="371" r:id="rId36"/>
    <p:sldId id="291" r:id="rId37"/>
    <p:sldId id="292" r:id="rId38"/>
    <p:sldId id="293" r:id="rId39"/>
    <p:sldId id="344" r:id="rId40"/>
    <p:sldId id="345" r:id="rId41"/>
    <p:sldId id="346" r:id="rId42"/>
    <p:sldId id="347" r:id="rId43"/>
    <p:sldId id="329" r:id="rId44"/>
    <p:sldId id="330" r:id="rId45"/>
    <p:sldId id="331" r:id="rId46"/>
    <p:sldId id="332" r:id="rId47"/>
    <p:sldId id="333" r:id="rId48"/>
    <p:sldId id="334" r:id="rId49"/>
    <p:sldId id="335" r:id="rId50"/>
    <p:sldId id="297" r:id="rId51"/>
    <p:sldId id="294" r:id="rId52"/>
    <p:sldId id="336" r:id="rId53"/>
    <p:sldId id="337" r:id="rId54"/>
    <p:sldId id="296" r:id="rId55"/>
    <p:sldId id="338" r:id="rId56"/>
    <p:sldId id="372" r:id="rId57"/>
    <p:sldId id="339" r:id="rId58"/>
    <p:sldId id="374" r:id="rId59"/>
    <p:sldId id="373" r:id="rId60"/>
    <p:sldId id="341" r:id="rId61"/>
    <p:sldId id="301" r:id="rId62"/>
    <p:sldId id="342" r:id="rId63"/>
    <p:sldId id="358" r:id="rId64"/>
    <p:sldId id="359" r:id="rId65"/>
  </p:sldIdLst>
  <p:sldSz cx="9144000" cy="6858000" type="screen4x3"/>
  <p:notesSz cx="6946900" cy="10058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2880" userDrawn="1">
          <p15:clr>
            <a:srgbClr val="A4A3A4"/>
          </p15:clr>
        </p15:guide>
      </p15:sldGuideLst>
    </p:ext>
    <p:ext uri="{2D200454-40CA-4A62-9FC3-DE9A4176ACB9}">
      <p15:notesGuideLst xmlns:p15="http://schemas.microsoft.com/office/powerpoint/2012/main">
        <p15:guide id="1" orient="horz" pos="316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EEBF7"/>
    <a:srgbClr val="FF944B"/>
    <a:srgbClr val="EA8688"/>
    <a:srgbClr val="D0C102"/>
    <a:srgbClr val="97A9E1"/>
    <a:srgbClr val="FF6600"/>
    <a:srgbClr val="D19797"/>
    <a:srgbClr val="5A7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howGuides="1">
      <p:cViewPr varScale="1">
        <p:scale>
          <a:sx n="67" d="100"/>
          <a:sy n="67" d="100"/>
        </p:scale>
        <p:origin x="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1" d="100"/>
          <a:sy n="61" d="100"/>
        </p:scale>
        <p:origin x="-1710" y="-72"/>
      </p:cViewPr>
      <p:guideLst>
        <p:guide orient="horz" pos="3168"/>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09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t" anchorCtr="0" compatLnSpc="1">
            <a:prstTxWarp prst="textNoShape">
              <a:avLst/>
            </a:prstTxWarp>
          </a:bodyPr>
          <a:lstStyle>
            <a:lvl1pPr algn="l" defTabSz="971550" eaLnBrk="1" fontAlgn="auto" hangingPunct="1">
              <a:spcBef>
                <a:spcPts val="0"/>
              </a:spcBef>
              <a:spcAft>
                <a:spcPts val="0"/>
              </a:spcAft>
              <a:defRPr sz="1300">
                <a:latin typeface="+mn-lt"/>
              </a:defRPr>
            </a:lvl1pPr>
          </a:lstStyle>
          <a:p>
            <a:pPr>
              <a:defRPr/>
            </a:pPr>
            <a:endParaRPr lang="en-US" altLang="en-US" dirty="0"/>
          </a:p>
        </p:txBody>
      </p:sp>
      <p:sp>
        <p:nvSpPr>
          <p:cNvPr id="104451" name="Rectangle 3"/>
          <p:cNvSpPr>
            <a:spLocks noGrp="1" noChangeArrowheads="1"/>
          </p:cNvSpPr>
          <p:nvPr>
            <p:ph type="dt" sz="quarter" idx="1"/>
          </p:nvPr>
        </p:nvSpPr>
        <p:spPr bwMode="auto">
          <a:xfrm>
            <a:off x="3937000" y="0"/>
            <a:ext cx="3009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t" anchorCtr="0" compatLnSpc="1">
            <a:prstTxWarp prst="textNoShape">
              <a:avLst/>
            </a:prstTxWarp>
          </a:bodyPr>
          <a:lstStyle>
            <a:lvl1pPr algn="r" defTabSz="971550" eaLnBrk="1" fontAlgn="auto" hangingPunct="1">
              <a:spcBef>
                <a:spcPts val="0"/>
              </a:spcBef>
              <a:spcAft>
                <a:spcPts val="0"/>
              </a:spcAft>
              <a:defRPr sz="1300">
                <a:latin typeface="+mn-lt"/>
              </a:defRPr>
            </a:lvl1pPr>
          </a:lstStyle>
          <a:p>
            <a:pPr>
              <a:defRPr/>
            </a:pPr>
            <a:endParaRPr lang="en-US" altLang="en-US" dirty="0"/>
          </a:p>
        </p:txBody>
      </p:sp>
      <p:sp>
        <p:nvSpPr>
          <p:cNvPr id="104452" name="Rectangle 4"/>
          <p:cNvSpPr>
            <a:spLocks noGrp="1" noChangeArrowheads="1"/>
          </p:cNvSpPr>
          <p:nvPr>
            <p:ph type="ftr" sz="quarter" idx="2"/>
          </p:nvPr>
        </p:nvSpPr>
        <p:spPr bwMode="auto">
          <a:xfrm>
            <a:off x="0" y="9555163"/>
            <a:ext cx="30099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b" anchorCtr="0" compatLnSpc="1">
            <a:prstTxWarp prst="textNoShape">
              <a:avLst/>
            </a:prstTxWarp>
          </a:bodyPr>
          <a:lstStyle>
            <a:lvl1pPr algn="l" defTabSz="971550" eaLnBrk="1" fontAlgn="auto" hangingPunct="1">
              <a:spcBef>
                <a:spcPts val="0"/>
              </a:spcBef>
              <a:spcAft>
                <a:spcPts val="0"/>
              </a:spcAft>
              <a:defRPr sz="1300">
                <a:latin typeface="+mn-lt"/>
              </a:defRPr>
            </a:lvl1pPr>
          </a:lstStyle>
          <a:p>
            <a:pPr>
              <a:defRPr/>
            </a:pPr>
            <a:endParaRPr lang="en-US" altLang="en-US" dirty="0"/>
          </a:p>
        </p:txBody>
      </p:sp>
      <p:sp>
        <p:nvSpPr>
          <p:cNvPr id="104453" name="Rectangle 5"/>
          <p:cNvSpPr>
            <a:spLocks noGrp="1" noChangeArrowheads="1"/>
          </p:cNvSpPr>
          <p:nvPr>
            <p:ph type="sldNum" sz="quarter" idx="3"/>
          </p:nvPr>
        </p:nvSpPr>
        <p:spPr bwMode="auto">
          <a:xfrm>
            <a:off x="3937000" y="9555163"/>
            <a:ext cx="30099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b" anchorCtr="0" compatLnSpc="1">
            <a:prstTxWarp prst="textNoShape">
              <a:avLst/>
            </a:prstTxWarp>
          </a:bodyPr>
          <a:lstStyle>
            <a:lvl1pPr algn="r" defTabSz="971550" eaLnBrk="1" fontAlgn="auto" hangingPunct="1">
              <a:spcBef>
                <a:spcPts val="0"/>
              </a:spcBef>
              <a:spcAft>
                <a:spcPts val="0"/>
              </a:spcAft>
              <a:defRPr sz="1300">
                <a:latin typeface="+mn-lt"/>
              </a:defRPr>
            </a:lvl1pPr>
          </a:lstStyle>
          <a:p>
            <a:pPr>
              <a:defRPr/>
            </a:pPr>
            <a:fld id="{18055A0C-6C48-4AEF-B77D-4850FCD9D18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09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t" anchorCtr="0" compatLnSpc="1">
            <a:prstTxWarp prst="textNoShape">
              <a:avLst/>
            </a:prstTxWarp>
          </a:bodyPr>
          <a:lstStyle>
            <a:lvl1pPr algn="l" defTabSz="971550" eaLnBrk="1" fontAlgn="auto" hangingPunct="1">
              <a:spcBef>
                <a:spcPts val="0"/>
              </a:spcBef>
              <a:spcAft>
                <a:spcPts val="0"/>
              </a:spcAft>
              <a:defRPr sz="1300">
                <a:latin typeface="+mn-lt"/>
              </a:defRPr>
            </a:lvl1pPr>
          </a:lstStyle>
          <a:p>
            <a:pPr>
              <a:defRPr/>
            </a:pPr>
            <a:endParaRPr lang="en-AU" altLang="en-US" dirty="0"/>
          </a:p>
        </p:txBody>
      </p:sp>
      <p:sp>
        <p:nvSpPr>
          <p:cNvPr id="30723" name="Rectangle 3"/>
          <p:cNvSpPr>
            <a:spLocks noGrp="1" noChangeArrowheads="1"/>
          </p:cNvSpPr>
          <p:nvPr>
            <p:ph type="dt" idx="1"/>
          </p:nvPr>
        </p:nvSpPr>
        <p:spPr bwMode="auto">
          <a:xfrm>
            <a:off x="3937000" y="0"/>
            <a:ext cx="3009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t" anchorCtr="0" compatLnSpc="1">
            <a:prstTxWarp prst="textNoShape">
              <a:avLst/>
            </a:prstTxWarp>
          </a:bodyPr>
          <a:lstStyle>
            <a:lvl1pPr algn="r" defTabSz="971550" eaLnBrk="1" fontAlgn="auto" hangingPunct="1">
              <a:spcBef>
                <a:spcPts val="0"/>
              </a:spcBef>
              <a:spcAft>
                <a:spcPts val="0"/>
              </a:spcAft>
              <a:defRPr sz="1300">
                <a:latin typeface="+mn-lt"/>
              </a:defRPr>
            </a:lvl1pPr>
          </a:lstStyle>
          <a:p>
            <a:pPr>
              <a:defRPr/>
            </a:pPr>
            <a:endParaRPr lang="en-AU" altLang="en-US" dirty="0"/>
          </a:p>
        </p:txBody>
      </p:sp>
      <p:sp>
        <p:nvSpPr>
          <p:cNvPr id="7172" name="Rectangle 4"/>
          <p:cNvSpPr>
            <a:spLocks noGrp="1" noRot="1" noChangeAspect="1" noChangeArrowheads="1" noTextEdit="1"/>
          </p:cNvSpPr>
          <p:nvPr>
            <p:ph type="sldImg" idx="2"/>
          </p:nvPr>
        </p:nvSpPr>
        <p:spPr bwMode="auto">
          <a:xfrm>
            <a:off x="958850" y="754063"/>
            <a:ext cx="5029200" cy="3771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25513" y="4778375"/>
            <a:ext cx="5095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t" anchorCtr="0" compatLnSpc="1">
            <a:prstTxWarp prst="textNoShape">
              <a:avLst/>
            </a:prstTxWarp>
          </a:bodyPr>
          <a:lstStyle/>
          <a:p>
            <a:pPr lvl="0"/>
            <a:r>
              <a:rPr lang="en-AU" altLang="en-US" noProof="0"/>
              <a:t>Click to edit Master text styles</a:t>
            </a:r>
          </a:p>
          <a:p>
            <a:pPr lvl="0"/>
            <a:r>
              <a:rPr lang="en-AU" altLang="en-US" noProof="0"/>
              <a:t>Second level</a:t>
            </a:r>
          </a:p>
          <a:p>
            <a:pPr lvl="0"/>
            <a:r>
              <a:rPr lang="en-AU" altLang="en-US" noProof="0"/>
              <a:t>Third level</a:t>
            </a:r>
          </a:p>
          <a:p>
            <a:pPr lvl="0"/>
            <a:r>
              <a:rPr lang="en-AU" altLang="en-US" noProof="0"/>
              <a:t>Fourth level</a:t>
            </a:r>
          </a:p>
          <a:p>
            <a:pPr lvl="0"/>
            <a:r>
              <a:rPr lang="en-AU" altLang="en-US" noProof="0"/>
              <a:t>Fifth level</a:t>
            </a:r>
          </a:p>
        </p:txBody>
      </p:sp>
      <p:sp>
        <p:nvSpPr>
          <p:cNvPr id="30726" name="Rectangle 6"/>
          <p:cNvSpPr>
            <a:spLocks noGrp="1" noChangeArrowheads="1"/>
          </p:cNvSpPr>
          <p:nvPr>
            <p:ph type="ftr" sz="quarter" idx="4"/>
          </p:nvPr>
        </p:nvSpPr>
        <p:spPr bwMode="auto">
          <a:xfrm>
            <a:off x="0" y="9555163"/>
            <a:ext cx="30099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b" anchorCtr="0" compatLnSpc="1">
            <a:prstTxWarp prst="textNoShape">
              <a:avLst/>
            </a:prstTxWarp>
          </a:bodyPr>
          <a:lstStyle>
            <a:lvl1pPr algn="l" defTabSz="971550" eaLnBrk="1" fontAlgn="auto" hangingPunct="1">
              <a:spcBef>
                <a:spcPts val="0"/>
              </a:spcBef>
              <a:spcAft>
                <a:spcPts val="0"/>
              </a:spcAft>
              <a:defRPr sz="1300">
                <a:latin typeface="+mn-lt"/>
              </a:defRPr>
            </a:lvl1pPr>
          </a:lstStyle>
          <a:p>
            <a:pPr>
              <a:defRPr/>
            </a:pPr>
            <a:endParaRPr lang="en-AU" altLang="en-US" dirty="0"/>
          </a:p>
        </p:txBody>
      </p:sp>
      <p:sp>
        <p:nvSpPr>
          <p:cNvPr id="30727" name="Rectangle 7"/>
          <p:cNvSpPr>
            <a:spLocks noGrp="1" noChangeArrowheads="1"/>
          </p:cNvSpPr>
          <p:nvPr>
            <p:ph type="sldNum" sz="quarter" idx="5"/>
          </p:nvPr>
        </p:nvSpPr>
        <p:spPr bwMode="auto">
          <a:xfrm>
            <a:off x="3937000" y="9555163"/>
            <a:ext cx="30099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64" tIns="48582" rIns="97164" bIns="48582" numCol="1" anchor="b" anchorCtr="0" compatLnSpc="1">
            <a:prstTxWarp prst="textNoShape">
              <a:avLst/>
            </a:prstTxWarp>
          </a:bodyPr>
          <a:lstStyle>
            <a:lvl1pPr algn="r" defTabSz="971550" eaLnBrk="1" fontAlgn="auto" hangingPunct="1">
              <a:spcBef>
                <a:spcPts val="0"/>
              </a:spcBef>
              <a:spcAft>
                <a:spcPts val="0"/>
              </a:spcAft>
              <a:defRPr sz="1300">
                <a:latin typeface="+mn-lt"/>
              </a:defRPr>
            </a:lvl1pPr>
          </a:lstStyle>
          <a:p>
            <a:pPr>
              <a:defRPr/>
            </a:pPr>
            <a:fld id="{5076105E-A729-4E13-A5E3-DAC6E386DFA9}"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76105E-A729-4E13-A5E3-DAC6E386DFA9}" type="slidenum">
              <a:rPr lang="en-AU" altLang="en-US" smtClean="0"/>
              <a:pPr>
                <a:defRPr/>
              </a:pPr>
              <a:t>4</a:t>
            </a:fld>
            <a:endParaRPr lang="en-AU" altLang="en-US" dirty="0"/>
          </a:p>
        </p:txBody>
      </p:sp>
    </p:spTree>
    <p:extLst>
      <p:ext uri="{BB962C8B-B14F-4D97-AF65-F5344CB8AC3E}">
        <p14:creationId xmlns:p14="http://schemas.microsoft.com/office/powerpoint/2010/main" val="428342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defTabSz="971550">
              <a:spcBef>
                <a:spcPct val="30000"/>
              </a:spcBef>
              <a:defRPr kumimoji="1" sz="1200">
                <a:solidFill>
                  <a:schemeClr val="tx1"/>
                </a:solidFill>
                <a:latin typeface="Times New Roman" panose="02020603050405020304" pitchFamily="18" charset="0"/>
              </a:defRPr>
            </a:lvl1pPr>
            <a:lvl2pPr marL="742950" indent="-285750" defTabSz="971550">
              <a:spcBef>
                <a:spcPct val="30000"/>
              </a:spcBef>
              <a:defRPr kumimoji="1" sz="1200">
                <a:solidFill>
                  <a:schemeClr val="tx1"/>
                </a:solidFill>
                <a:latin typeface="Times New Roman" panose="02020603050405020304" pitchFamily="18" charset="0"/>
              </a:defRPr>
            </a:lvl2pPr>
            <a:lvl3pPr marL="1143000" indent="-228600" defTabSz="971550">
              <a:spcBef>
                <a:spcPct val="30000"/>
              </a:spcBef>
              <a:defRPr kumimoji="1" sz="1200">
                <a:solidFill>
                  <a:schemeClr val="tx1"/>
                </a:solidFill>
                <a:latin typeface="Times New Roman" panose="02020603050405020304" pitchFamily="18" charset="0"/>
              </a:defRPr>
            </a:lvl3pPr>
            <a:lvl4pPr marL="1600200" indent="-228600" defTabSz="971550">
              <a:spcBef>
                <a:spcPct val="30000"/>
              </a:spcBef>
              <a:defRPr kumimoji="1" sz="1200">
                <a:solidFill>
                  <a:schemeClr val="tx1"/>
                </a:solidFill>
                <a:latin typeface="Times New Roman" panose="02020603050405020304" pitchFamily="18" charset="0"/>
              </a:defRPr>
            </a:lvl4pPr>
            <a:lvl5pPr marL="2057400" indent="-228600" defTabSz="971550">
              <a:spcBef>
                <a:spcPct val="30000"/>
              </a:spcBef>
              <a:defRPr kumimoji="1" sz="1200">
                <a:solidFill>
                  <a:schemeClr val="tx1"/>
                </a:solidFill>
                <a:latin typeface="Times New Roman" panose="02020603050405020304" pitchFamily="18" charset="0"/>
              </a:defRPr>
            </a:lvl5pPr>
            <a:lvl6pPr marL="2514600" indent="-228600" defTabSz="9715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715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715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715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1E9510F4-210E-4CBD-8C1C-79524E1ECB18}" type="slidenum">
              <a:rPr kumimoji="0" lang="en-AU" altLang="en-US" sz="1300" smtClean="0">
                <a:latin typeface="Calibri" panose="020F0502020204030204" pitchFamily="34" charset="0"/>
              </a:rPr>
              <a:pPr fontAlgn="base">
                <a:spcBef>
                  <a:spcPct val="0"/>
                </a:spcBef>
                <a:spcAft>
                  <a:spcPct val="0"/>
                </a:spcAft>
              </a:pPr>
              <a:t>21</a:t>
            </a:fld>
            <a:endParaRPr kumimoji="0" lang="en-AU" altLang="en-US" sz="13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5E8E0120-401A-4162-8766-9398AF27CABE}" type="slidenum">
              <a:rPr lang="en-AU" altLang="en-US" smtClean="0"/>
              <a:pPr>
                <a:defRPr/>
              </a:pPr>
              <a:t>32</a:t>
            </a:fld>
            <a:endParaRPr lang="en-AU"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4A7D548C-17AB-4E35-BDE3-030667EE0FB5}" type="slidenum">
              <a:rPr lang="en-AU" altLang="en-US" smtClean="0"/>
              <a:pPr>
                <a:defRPr/>
              </a:pPr>
              <a:t>35</a:t>
            </a:fld>
            <a:endParaRPr lang="en-AU"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4A7D548C-17AB-4E35-BDE3-030667EE0FB5}" type="slidenum">
              <a:rPr lang="en-AU" altLang="en-US" smtClean="0"/>
              <a:pPr>
                <a:defRPr/>
              </a:pPr>
              <a:t>56</a:t>
            </a:fld>
            <a:endParaRPr lang="en-AU" altLang="en-US" dirty="0"/>
          </a:p>
        </p:txBody>
      </p:sp>
    </p:spTree>
    <p:extLst>
      <p:ext uri="{BB962C8B-B14F-4D97-AF65-F5344CB8AC3E}">
        <p14:creationId xmlns:p14="http://schemas.microsoft.com/office/powerpoint/2010/main" val="404055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4A7D548C-17AB-4E35-BDE3-030667EE0FB5}" type="slidenum">
              <a:rPr lang="en-AU" altLang="en-US" smtClean="0"/>
              <a:pPr>
                <a:defRPr/>
              </a:pPr>
              <a:t>59</a:t>
            </a:fld>
            <a:endParaRPr lang="en-AU" altLang="en-US" dirty="0"/>
          </a:p>
        </p:txBody>
      </p:sp>
    </p:spTree>
    <p:extLst>
      <p:ext uri="{BB962C8B-B14F-4D97-AF65-F5344CB8AC3E}">
        <p14:creationId xmlns:p14="http://schemas.microsoft.com/office/powerpoint/2010/main" val="318128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370DD103-431F-4C0F-A0CD-A008F1F7A943}" type="slidenum">
              <a:rPr lang="en-US" altLang="en-US"/>
              <a:pPr>
                <a:defRPr/>
              </a:pPr>
              <a:t>‹#›</a:t>
            </a:fld>
            <a:endParaRPr lang="en-US" altLang="en-US" dirty="0"/>
          </a:p>
        </p:txBody>
      </p:sp>
    </p:spTree>
    <p:extLst>
      <p:ext uri="{BB962C8B-B14F-4D97-AF65-F5344CB8AC3E}">
        <p14:creationId xmlns:p14="http://schemas.microsoft.com/office/powerpoint/2010/main" val="387538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3D25B4-F4E7-4734-B793-404D038605F6}" type="datetimeFigureOut">
              <a:rPr lang="en-US"/>
              <a:pPr>
                <a:defRPr/>
              </a:pPr>
              <a:t>9/15/2024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F8D02A-BA83-4439-AD8D-2E5AECE2B37C}" type="slidenum">
              <a:rPr lang="en-US"/>
              <a:pPr>
                <a:defRPr/>
              </a:pPr>
              <a:t>‹#›</a:t>
            </a:fld>
            <a:endParaRPr lang="en-US" dirty="0"/>
          </a:p>
        </p:txBody>
      </p:sp>
    </p:spTree>
    <p:extLst>
      <p:ext uri="{BB962C8B-B14F-4D97-AF65-F5344CB8AC3E}">
        <p14:creationId xmlns:p14="http://schemas.microsoft.com/office/powerpoint/2010/main" val="20143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FD0473-7569-4C76-B93E-51A1510C0320}" type="datetimeFigureOut">
              <a:rPr lang="en-US"/>
              <a:pPr>
                <a:defRPr/>
              </a:pPr>
              <a:t>9/15/2024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636EFF-36F8-4CFB-AFBE-0BD502998B07}" type="slidenum">
              <a:rPr lang="en-US"/>
              <a:pPr>
                <a:defRPr/>
              </a:pPr>
              <a:t>‹#›</a:t>
            </a:fld>
            <a:endParaRPr lang="en-US" dirty="0"/>
          </a:p>
        </p:txBody>
      </p:sp>
    </p:spTree>
    <p:extLst>
      <p:ext uri="{BB962C8B-B14F-4D97-AF65-F5344CB8AC3E}">
        <p14:creationId xmlns:p14="http://schemas.microsoft.com/office/powerpoint/2010/main" val="263137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3E26C2-C6ED-479A-ACC8-D03715477FA0}" type="datetimeFigureOut">
              <a:rPr lang="en-US"/>
              <a:pPr>
                <a:defRPr/>
              </a:pPr>
              <a:t>9/15/2024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EEF9A-814A-4E45-86B3-38AB12D46A84}" type="slidenum">
              <a:rPr lang="en-US"/>
              <a:pPr>
                <a:defRPr/>
              </a:pPr>
              <a:t>‹#›</a:t>
            </a:fld>
            <a:endParaRPr lang="en-US" dirty="0"/>
          </a:p>
        </p:txBody>
      </p:sp>
    </p:spTree>
    <p:extLst>
      <p:ext uri="{BB962C8B-B14F-4D97-AF65-F5344CB8AC3E}">
        <p14:creationId xmlns:p14="http://schemas.microsoft.com/office/powerpoint/2010/main" val="33151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C388E4EA-05DE-49B6-B461-26D4427E9162}" type="slidenum">
              <a:rPr lang="en-US" altLang="en-US"/>
              <a:pPr>
                <a:defRPr/>
              </a:pPr>
              <a:t>‹#›</a:t>
            </a:fld>
            <a:endParaRPr lang="en-US" altLang="en-US" dirty="0"/>
          </a:p>
        </p:txBody>
      </p:sp>
    </p:spTree>
    <p:extLst>
      <p:ext uri="{BB962C8B-B14F-4D97-AF65-F5344CB8AC3E}">
        <p14:creationId xmlns:p14="http://schemas.microsoft.com/office/powerpoint/2010/main" val="132620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36E0B8-BB26-4477-A7A3-11738A3CC87F}" type="datetimeFigureOut">
              <a:rPr lang="en-US"/>
              <a:pPr>
                <a:defRPr/>
              </a:pPr>
              <a:t>9/15/2024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160FD2-85F8-409E-AC00-33B7C50F8C50}" type="slidenum">
              <a:rPr lang="en-US"/>
              <a:pPr>
                <a:defRPr/>
              </a:pPr>
              <a:t>‹#›</a:t>
            </a:fld>
            <a:endParaRPr lang="en-US" dirty="0"/>
          </a:p>
        </p:txBody>
      </p:sp>
    </p:spTree>
    <p:extLst>
      <p:ext uri="{BB962C8B-B14F-4D97-AF65-F5344CB8AC3E}">
        <p14:creationId xmlns:p14="http://schemas.microsoft.com/office/powerpoint/2010/main" val="105102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6F17A4-06FF-4140-B0ED-BAD589B19F20}" type="datetimeFigureOut">
              <a:rPr lang="en-US"/>
              <a:pPr>
                <a:defRPr/>
              </a:pPr>
              <a:t>9/15/2024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DEC47C5-9586-440A-9E19-F2D139155CAE}" type="slidenum">
              <a:rPr lang="en-US"/>
              <a:pPr>
                <a:defRPr/>
              </a:pPr>
              <a:t>‹#›</a:t>
            </a:fld>
            <a:endParaRPr lang="en-US" dirty="0"/>
          </a:p>
        </p:txBody>
      </p:sp>
    </p:spTree>
    <p:extLst>
      <p:ext uri="{BB962C8B-B14F-4D97-AF65-F5344CB8AC3E}">
        <p14:creationId xmlns:p14="http://schemas.microsoft.com/office/powerpoint/2010/main" val="352901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dirty="0"/>
          </a:p>
        </p:txBody>
      </p:sp>
      <p:sp>
        <p:nvSpPr>
          <p:cNvPr id="4" name="Footer Placeholder 3"/>
          <p:cNvSpPr>
            <a:spLocks noGrp="1"/>
          </p:cNvSpPr>
          <p:nvPr>
            <p:ph type="ftr" sz="quarter" idx="11"/>
          </p:nvPr>
        </p:nvSpPr>
        <p:spPr/>
        <p:txBody>
          <a:bodyPr/>
          <a:lstStyle>
            <a:lvl1pPr>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a:defRPr/>
            </a:lvl1pPr>
          </a:lstStyle>
          <a:p>
            <a:pPr>
              <a:defRPr/>
            </a:pPr>
            <a:fld id="{827FD692-27B7-416D-9218-5E2F41DADCDA}" type="slidenum">
              <a:rPr lang="en-US" altLang="en-US"/>
              <a:pPr>
                <a:defRPr/>
              </a:pPr>
              <a:t>‹#›</a:t>
            </a:fld>
            <a:endParaRPr lang="en-US" altLang="en-US" dirty="0"/>
          </a:p>
        </p:txBody>
      </p:sp>
    </p:spTree>
    <p:extLst>
      <p:ext uri="{BB962C8B-B14F-4D97-AF65-F5344CB8AC3E}">
        <p14:creationId xmlns:p14="http://schemas.microsoft.com/office/powerpoint/2010/main" val="62510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a:defRPr/>
            </a:lvl1pPr>
          </a:lstStyle>
          <a:p>
            <a:pPr>
              <a:defRPr/>
            </a:pPr>
            <a:fld id="{0B9B5286-B133-4907-A5CB-FA5E2FEE967E}" type="slidenum">
              <a:rPr lang="en-US" altLang="en-US"/>
              <a:pPr>
                <a:defRPr/>
              </a:pPr>
              <a:t>‹#›</a:t>
            </a:fld>
            <a:endParaRPr lang="en-US" altLang="en-US" dirty="0"/>
          </a:p>
        </p:txBody>
      </p:sp>
    </p:spTree>
    <p:extLst>
      <p:ext uri="{BB962C8B-B14F-4D97-AF65-F5344CB8AC3E}">
        <p14:creationId xmlns:p14="http://schemas.microsoft.com/office/powerpoint/2010/main" val="392031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6995A8B-37DA-4B46-B706-F914F5EB20F4}" type="datetimeFigureOut">
              <a:rPr lang="en-US"/>
              <a:pPr>
                <a:defRPr/>
              </a:pPr>
              <a:t>9/15/2024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2DF680-FC40-40C1-A081-1EE4C624630D}" type="slidenum">
              <a:rPr lang="en-US"/>
              <a:pPr>
                <a:defRPr/>
              </a:pPr>
              <a:t>‹#›</a:t>
            </a:fld>
            <a:endParaRPr lang="en-US" dirty="0"/>
          </a:p>
        </p:txBody>
      </p:sp>
    </p:spTree>
    <p:extLst>
      <p:ext uri="{BB962C8B-B14F-4D97-AF65-F5344CB8AC3E}">
        <p14:creationId xmlns:p14="http://schemas.microsoft.com/office/powerpoint/2010/main" val="217426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C51F8CB2-668D-46F5-ABED-3C6527BD3608}" type="slidenum">
              <a:rPr lang="en-US" altLang="en-US"/>
              <a:pPr>
                <a:defRPr/>
              </a:pPr>
              <a:t>‹#›</a:t>
            </a:fld>
            <a:endParaRPr lang="en-US" altLang="en-US" dirty="0"/>
          </a:p>
        </p:txBody>
      </p:sp>
    </p:spTree>
    <p:extLst>
      <p:ext uri="{BB962C8B-B14F-4D97-AF65-F5344CB8AC3E}">
        <p14:creationId xmlns:p14="http://schemas.microsoft.com/office/powerpoint/2010/main" val="180286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992A7B45-5C6A-4AC0-ADB7-5C55976B05D2}" type="datetimeFigureOut">
              <a:rPr lang="en-US"/>
              <a:pPr>
                <a:defRPr/>
              </a:pPr>
              <a:t>9/15/2024</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34DE454-9429-4B7E-8CBC-46FA23427EBB}" type="slidenum">
              <a:rPr lang="en-US"/>
              <a:pPr>
                <a:defRPr/>
              </a:pPr>
              <a:t>‹#›</a:t>
            </a:fld>
            <a:endParaRPr lang="en-US" dirty="0"/>
          </a:p>
        </p:txBody>
      </p:sp>
      <p:sp>
        <p:nvSpPr>
          <p:cNvPr id="7" name="Rectangle 6"/>
          <p:cNvSpPr/>
          <p:nvPr userDrawn="1"/>
        </p:nvSpPr>
        <p:spPr>
          <a:xfrm>
            <a:off x="0" y="6356350"/>
            <a:ext cx="9144000" cy="501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Bilkent University - IE 324 Simulation</a:t>
            </a:r>
          </a:p>
        </p:txBody>
      </p:sp>
    </p:spTree>
  </p:cSld>
  <p:clrMap bg1="lt1" tx1="dk1" bg2="lt2" tx2="dk2" accent1="accent1" accent2="accent2" accent3="accent3" accent4="accent4" accent5="accent5" accent6="accent6" hlink="hlink" folHlink="folHlink"/>
  <p:sldLayoutIdLst>
    <p:sldLayoutId id="2147483921" r:id="rId1"/>
    <p:sldLayoutId id="2147483915" r:id="rId2"/>
    <p:sldLayoutId id="2147483922" r:id="rId3"/>
    <p:sldLayoutId id="2147483916" r:id="rId4"/>
    <p:sldLayoutId id="2147483917" r:id="rId5"/>
    <p:sldLayoutId id="2147483923" r:id="rId6"/>
    <p:sldLayoutId id="2147483924" r:id="rId7"/>
    <p:sldLayoutId id="2147483918" r:id="rId8"/>
    <p:sldLayoutId id="2147483925" r:id="rId9"/>
    <p:sldLayoutId id="2147483919" r:id="rId10"/>
    <p:sldLayoutId id="214748392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nkes76.com/projects/boarding/boarding.htm"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nkes76.com/projects/boarding/boarding.htm"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nkes76.com/projects/boarding/boarding.htm"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nkes76.com/projects/boarding/boarding.htm"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menkes76.com/projects/boarding/boarding.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enkes76.com/projects/boarding/boarding.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AU" altLang="en-US" sz="4800" dirty="0"/>
              <a:t>IE 324 SIMULATION</a:t>
            </a:r>
          </a:p>
        </p:txBody>
      </p:sp>
      <p:sp>
        <p:nvSpPr>
          <p:cNvPr id="9219" name="Rectangle 3"/>
          <p:cNvSpPr>
            <a:spLocks noGrp="1" noChangeArrowheads="1"/>
          </p:cNvSpPr>
          <p:nvPr>
            <p:ph type="subTitle" idx="1"/>
          </p:nvPr>
        </p:nvSpPr>
        <p:spPr/>
        <p:txBody>
          <a:bodyPr/>
          <a:lstStyle/>
          <a:p>
            <a:pPr eaLnBrk="1" hangingPunct="1">
              <a:spcBef>
                <a:spcPts val="0"/>
              </a:spcBef>
            </a:pPr>
            <a:r>
              <a:rPr lang="en-AU" altLang="en-US" sz="3600" b="1" dirty="0"/>
              <a:t>INTRODUCTION </a:t>
            </a:r>
          </a:p>
          <a:p>
            <a:pPr eaLnBrk="1" hangingPunct="1"/>
            <a:endParaRPr lang="en-AU" alt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a:t>POLICIES</a:t>
            </a:r>
          </a:p>
        </p:txBody>
      </p:sp>
      <p:sp>
        <p:nvSpPr>
          <p:cNvPr id="16387" name="Content Placeholder 2"/>
          <p:cNvSpPr>
            <a:spLocks noGrp="1"/>
          </p:cNvSpPr>
          <p:nvPr>
            <p:ph idx="1"/>
          </p:nvPr>
        </p:nvSpPr>
        <p:spPr>
          <a:xfrm>
            <a:off x="628650" y="1524000"/>
            <a:ext cx="8134350" cy="4652963"/>
          </a:xfrm>
        </p:spPr>
        <p:txBody>
          <a:bodyPr/>
          <a:lstStyle/>
          <a:p>
            <a:pPr algn="just" eaLnBrk="1" hangingPunct="1"/>
            <a:r>
              <a:rPr lang="en-US" altLang="en-US" sz="2400" b="1" i="1" dirty="0"/>
              <a:t>Makeup Policy: </a:t>
            </a:r>
            <a:r>
              <a:rPr lang="en-US" altLang="en-US" sz="2400" dirty="0"/>
              <a:t>A make-up examination for the midterm or final will only be given under highly unusual circumstances (such as serious health or family problems). The student should contact the instructor as early as possible and provide the instructor with proper documentation (such as a medical note certified by Bilkent University’s Health Center). </a:t>
            </a:r>
            <a:r>
              <a:rPr lang="en-US" altLang="en-US" sz="2400" b="1" dirty="0"/>
              <a:t>There is no make-up for quizzes</a:t>
            </a:r>
            <a:r>
              <a:rPr lang="en-US" altLang="en-US" sz="2400" dirty="0"/>
              <a:t>.</a:t>
            </a:r>
          </a:p>
          <a:p>
            <a:pPr algn="just" eaLnBrk="1" hangingPunct="1"/>
            <a:r>
              <a:rPr lang="en-US" altLang="en-US" sz="2400" b="1" i="1" dirty="0"/>
              <a:t>Software Policy: </a:t>
            </a:r>
            <a:r>
              <a:rPr lang="en-US" altLang="en-US" sz="2400" dirty="0"/>
              <a:t>The simulation software </a:t>
            </a:r>
            <a:r>
              <a:rPr lang="en-US" altLang="en-US" sz="2400" b="1" dirty="0"/>
              <a:t>ARENA</a:t>
            </a:r>
            <a:r>
              <a:rPr lang="en-US" altLang="en-US" sz="2400" dirty="0"/>
              <a:t> can only be installed to </a:t>
            </a:r>
            <a:r>
              <a:rPr lang="en-US" altLang="en-US" sz="2400" u="sng" dirty="0"/>
              <a:t>Windows computers</a:t>
            </a:r>
            <a:r>
              <a:rPr lang="en-US" altLang="en-US" sz="2400" dirty="0"/>
              <a:t>. This means Mac users should either have their computers a Dual-Boot, or they will need an emulator software (like parallels). You are welcome to use the BCC Computer Labs but this might change during the semester. </a:t>
            </a:r>
          </a:p>
          <a:p>
            <a:pPr algn="just" eaLnBrk="1" hangingPunct="1"/>
            <a:r>
              <a:rPr lang="en-US" altLang="en-US" sz="2400" dirty="0"/>
              <a:t>You must install ARENA version 14.5. No other version should be used! We will supply the installation files.</a:t>
            </a:r>
          </a:p>
          <a:p>
            <a:pPr eaLnBrk="1" hangingPunct="1"/>
            <a:endParaRPr lang="en-US" altLang="en-US"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ltLang="en-US" dirty="0"/>
          </a:p>
        </p:txBody>
      </p:sp>
      <p:sp>
        <p:nvSpPr>
          <p:cNvPr id="19459" name="Content Placeholder 2"/>
          <p:cNvSpPr>
            <a:spLocks noGrp="1"/>
          </p:cNvSpPr>
          <p:nvPr>
            <p:ph idx="1"/>
          </p:nvPr>
        </p:nvSpPr>
        <p:spPr/>
        <p:txBody>
          <a:bodyPr/>
          <a:lstStyle/>
          <a:p>
            <a:pPr marL="0" indent="0" algn="ctr" eaLnBrk="1" hangingPunct="1">
              <a:buNone/>
            </a:pPr>
            <a:endParaRPr lang="en-US" altLang="en-US" sz="4800" dirty="0"/>
          </a:p>
          <a:p>
            <a:pPr marL="0" indent="0" algn="ctr" eaLnBrk="1" hangingPunct="1">
              <a:buNone/>
            </a:pPr>
            <a:r>
              <a:rPr lang="en-US" altLang="en-US" sz="4800" dirty="0"/>
              <a:t>QUESTIONS?</a:t>
            </a:r>
          </a:p>
          <a:p>
            <a:pPr eaLnBrk="1" hangingPunct="1"/>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AIRPLANE BOARDING</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t>How to board an airplane?</a:t>
            </a:r>
          </a:p>
          <a:p>
            <a:pPr eaLnBrk="1" fontAlgn="auto" hangingPunct="1">
              <a:spcAft>
                <a:spcPts val="0"/>
              </a:spcAft>
              <a:defRPr/>
            </a:pPr>
            <a:endParaRPr lang="en-US" dirty="0"/>
          </a:p>
          <a:p>
            <a:pPr eaLnBrk="1" fontAlgn="auto" hangingPunct="1">
              <a:spcAft>
                <a:spcPts val="0"/>
              </a:spcAft>
              <a:defRPr/>
            </a:pPr>
            <a:r>
              <a:rPr lang="en-US" dirty="0"/>
              <a:t>The order of boarding is</a:t>
            </a:r>
          </a:p>
          <a:p>
            <a:pPr marL="0" indent="0" eaLnBrk="1" fontAlgn="auto" hangingPunct="1">
              <a:spcAft>
                <a:spcPts val="0"/>
              </a:spcAft>
              <a:buFont typeface="Arial" panose="020B0604020202020204" pitchFamily="34" charset="0"/>
              <a:buNone/>
              <a:defRPr/>
            </a:pPr>
            <a:r>
              <a:rPr lang="en-US" dirty="0"/>
              <a:t>usually determined by the </a:t>
            </a:r>
          </a:p>
          <a:p>
            <a:pPr marL="0" indent="0" eaLnBrk="1" fontAlgn="auto" hangingPunct="1">
              <a:spcAft>
                <a:spcPts val="0"/>
              </a:spcAft>
              <a:buFont typeface="Arial" panose="020B0604020202020204" pitchFamily="34" charset="0"/>
              <a:buNone/>
              <a:defRPr/>
            </a:pPr>
            <a:r>
              <a:rPr lang="en-US" dirty="0"/>
              <a:t>carrier and denoted with </a:t>
            </a:r>
          </a:p>
          <a:p>
            <a:pPr marL="0" indent="0" eaLnBrk="1" fontAlgn="auto" hangingPunct="1">
              <a:spcAft>
                <a:spcPts val="0"/>
              </a:spcAft>
              <a:buFont typeface="Arial" panose="020B0604020202020204" pitchFamily="34" charset="0"/>
              <a:buNone/>
              <a:defRPr/>
            </a:pPr>
            <a:r>
              <a:rPr lang="en-US" dirty="0"/>
              <a:t>your boarding group.</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5625"/>
            <a:ext cx="325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002338" y="4598988"/>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AIRPLANE BOARDING (BACK TO FRONT)</a:t>
            </a:r>
          </a:p>
        </p:txBody>
      </p:sp>
      <p:sp>
        <p:nvSpPr>
          <p:cNvPr id="3" name="Content Placeholder 2"/>
          <p:cNvSpPr>
            <a:spLocks noGrp="1"/>
          </p:cNvSpPr>
          <p:nvPr>
            <p:ph idx="1"/>
          </p:nvPr>
        </p:nvSpPr>
        <p:spPr/>
        <p:txBody>
          <a:bodyPr rtlCol="0">
            <a:normAutofit/>
          </a:bodyPr>
          <a:lstStyle/>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a:p>
            <a:pPr marL="342900" lvl="1" indent="0" eaLnBrk="1" fontAlgn="auto" hangingPunct="1">
              <a:spcAft>
                <a:spcPts val="0"/>
              </a:spcAft>
              <a:buFont typeface="Arial" panose="020B0604020202020204" pitchFamily="34" charset="0"/>
              <a:buNone/>
              <a:defRPr/>
            </a:pPr>
            <a:r>
              <a:rPr lang="en-US" dirty="0"/>
              <a:t> </a:t>
            </a:r>
          </a:p>
          <a:p>
            <a:pPr eaLnBrk="1" fontAlgn="auto" hangingPunct="1">
              <a:spcAft>
                <a:spcPts val="0"/>
              </a:spcAft>
              <a:defRPr/>
            </a:pPr>
            <a:endParaRPr lang="en-US" dirty="0"/>
          </a:p>
        </p:txBody>
      </p:sp>
      <p:pic>
        <p:nvPicPr>
          <p:cNvPr id="21508" name="Picture 6" descr="http://freegifmaker.me/video/1569063775196333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2590800"/>
            <a:ext cx="65817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3"/>
          <p:cNvSpPr txBox="1">
            <a:spLocks noChangeArrowheads="1"/>
          </p:cNvSpPr>
          <p:nvPr/>
        </p:nvSpPr>
        <p:spPr bwMode="auto">
          <a:xfrm>
            <a:off x="1927225" y="6057900"/>
            <a:ext cx="545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Source: Menkes van den Briel  </a:t>
            </a:r>
            <a:r>
              <a:rPr lang="en-US" altLang="en-US" sz="1100" dirty="0">
                <a:hlinkClick r:id="rId3"/>
              </a:rPr>
              <a:t>http://www.menkes76.com/projects/boarding/boarding.htm</a:t>
            </a:r>
            <a:endParaRPr lang="en-US" alt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AIRPLANE BOARDING (RANDOM)</a:t>
            </a:r>
          </a:p>
        </p:txBody>
      </p:sp>
      <p:sp>
        <p:nvSpPr>
          <p:cNvPr id="22531" name="Content Placeholder 2"/>
          <p:cNvSpPr>
            <a:spLocks noGrp="1"/>
          </p:cNvSpPr>
          <p:nvPr>
            <p:ph idx="1"/>
          </p:nvPr>
        </p:nvSpPr>
        <p:spPr/>
        <p:txBody>
          <a:bodyPr/>
          <a:lstStyle/>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p:txBody>
      </p:sp>
      <p:pic>
        <p:nvPicPr>
          <p:cNvPr id="22532" name="Picture 6" descr="http://freegifmaker.me/video/1569063921196331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514600"/>
            <a:ext cx="66865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7"/>
          <p:cNvSpPr txBox="1">
            <a:spLocks noChangeArrowheads="1"/>
          </p:cNvSpPr>
          <p:nvPr/>
        </p:nvSpPr>
        <p:spPr bwMode="auto">
          <a:xfrm>
            <a:off x="1927225" y="6057900"/>
            <a:ext cx="545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Source: Menkes van den Briel  </a:t>
            </a:r>
            <a:r>
              <a:rPr lang="en-US" altLang="en-US" sz="1100" dirty="0">
                <a:hlinkClick r:id="rId3"/>
              </a:rPr>
              <a:t>http://www.menkes76.com/projects/boarding/boarding.htm</a:t>
            </a:r>
            <a:endParaRPr lang="en-US" alt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AIRPLANE BOARDING (OUTSIDE IN)</a:t>
            </a:r>
          </a:p>
        </p:txBody>
      </p:sp>
      <p:pic>
        <p:nvPicPr>
          <p:cNvPr id="23555" name="Picture 2" descr="http://freegifmaker.me/video/156906421425003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514600"/>
            <a:ext cx="66865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1927225" y="6057900"/>
            <a:ext cx="545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Source: Menkes van den Briel  </a:t>
            </a:r>
            <a:r>
              <a:rPr lang="en-US" altLang="en-US" sz="1100" dirty="0">
                <a:hlinkClick r:id="rId3"/>
              </a:rPr>
              <a:t>http://www.menkes76.com/projects/boarding/boarding.htm</a:t>
            </a:r>
            <a:endParaRPr lang="en-US" alt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t>AIRPLANE BOARDING (BY SEAT)</a:t>
            </a:r>
          </a:p>
        </p:txBody>
      </p:sp>
      <p:pic>
        <p:nvPicPr>
          <p:cNvPr id="24579" name="Picture 2" descr="http://freegifmaker.me/video/156906435625003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438400"/>
            <a:ext cx="66865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1927225" y="6057900"/>
            <a:ext cx="545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Source: Menkes van den Briel  </a:t>
            </a:r>
            <a:r>
              <a:rPr lang="en-US" altLang="en-US" sz="1100" dirty="0">
                <a:hlinkClick r:id="rId3"/>
              </a:rPr>
              <a:t>http://www.menkes76.com/projects/boarding/boarding.htm</a:t>
            </a:r>
            <a:endParaRPr lang="en-US" alt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t>AIRPLANE BOARDING</a:t>
            </a:r>
          </a:p>
        </p:txBody>
      </p:sp>
      <p:sp>
        <p:nvSpPr>
          <p:cNvPr id="25603" name="Content Placeholder 2"/>
          <p:cNvSpPr>
            <a:spLocks noGrp="1"/>
          </p:cNvSpPr>
          <p:nvPr>
            <p:ph idx="1"/>
          </p:nvPr>
        </p:nvSpPr>
        <p:spPr/>
        <p:txBody>
          <a:bodyPr/>
          <a:lstStyle/>
          <a:p>
            <a:pPr eaLnBrk="1" hangingPunct="1"/>
            <a:r>
              <a:rPr lang="en-US" altLang="en-US" dirty="0"/>
              <a:t>How to determine the best method?</a:t>
            </a:r>
          </a:p>
          <a:p>
            <a:pPr lvl="1" eaLnBrk="1" hangingPunct="1"/>
            <a:r>
              <a:rPr lang="en-US" altLang="en-US" dirty="0"/>
              <a:t>What performance metrics to decide?</a:t>
            </a:r>
          </a:p>
          <a:p>
            <a:pPr eaLnBrk="1" hangingPunct="1"/>
            <a:r>
              <a:rPr lang="en-US" altLang="en-US" dirty="0"/>
              <a:t>Things to think about:</a:t>
            </a:r>
          </a:p>
          <a:p>
            <a:pPr lvl="1" eaLnBrk="1" hangingPunct="1"/>
            <a:r>
              <a:rPr lang="en-US" altLang="en-US" dirty="0"/>
              <a:t>Passenger movements / lineup order </a:t>
            </a:r>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r>
              <a:rPr lang="en-US" altLang="en-US" dirty="0"/>
              <a:t>Single, double door usage?</a:t>
            </a:r>
          </a:p>
          <a:p>
            <a:pPr lvl="1" eaLnBrk="1" hangingPunct="1"/>
            <a:r>
              <a:rPr lang="en-US" altLang="en-US" dirty="0"/>
              <a:t>Different type of passengers (young, old, with babies/kids, disabled…)</a:t>
            </a:r>
          </a:p>
          <a:p>
            <a:pPr lvl="1" eaLnBrk="1" hangingPunct="1"/>
            <a:r>
              <a:rPr lang="en-US" altLang="en-US" dirty="0"/>
              <a:t>Passengers with/without carry-on</a:t>
            </a:r>
          </a:p>
          <a:p>
            <a:pPr eaLnBrk="1" hangingPunct="1"/>
            <a:r>
              <a:rPr lang="en-US" altLang="en-US" dirty="0"/>
              <a:t>How to make the analysis?</a:t>
            </a:r>
          </a:p>
        </p:txBody>
      </p:sp>
      <p:pic>
        <p:nvPicPr>
          <p:cNvPr id="25604" name="Picture 2" descr="http://www.menkes76.com/projects/boarding/images/getting_a_to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24200"/>
            <a:ext cx="20574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50" y="365125"/>
            <a:ext cx="7886700" cy="1131888"/>
          </a:xfrm>
        </p:spPr>
        <p:txBody>
          <a:bodyPr/>
          <a:lstStyle/>
          <a:p>
            <a:pPr eaLnBrk="1" hangingPunct="1"/>
            <a:r>
              <a:rPr lang="en-US" altLang="en-US" sz="4000" dirty="0"/>
              <a:t>SYSTEM</a:t>
            </a:r>
          </a:p>
        </p:txBody>
      </p:sp>
      <p:sp>
        <p:nvSpPr>
          <p:cNvPr id="7171" name="TextBox 7"/>
          <p:cNvSpPr txBox="1">
            <a:spLocks noChangeArrowheads="1"/>
          </p:cNvSpPr>
          <p:nvPr/>
        </p:nvSpPr>
        <p:spPr bwMode="auto">
          <a:xfrm>
            <a:off x="628650" y="1676400"/>
            <a:ext cx="85153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lnSpc>
                <a:spcPct val="90000"/>
              </a:lnSpc>
              <a:spcBef>
                <a:spcPts val="0"/>
              </a:spcBef>
              <a:spcAft>
                <a:spcPts val="0"/>
              </a:spcAft>
              <a:defRPr/>
            </a:pPr>
            <a:r>
              <a:rPr lang="en-AU" altLang="en-US" sz="2400" dirty="0">
                <a:latin typeface="+mn-lt"/>
              </a:rPr>
              <a:t>A set of interacting components or entities operating together to achieve a common goal or objective.</a:t>
            </a:r>
          </a:p>
          <a:p>
            <a:pPr eaLnBrk="1" fontAlgn="auto" hangingPunct="1">
              <a:spcBef>
                <a:spcPts val="0"/>
              </a:spcBef>
              <a:spcAft>
                <a:spcPts val="0"/>
              </a:spcAft>
              <a:defRPr/>
            </a:pPr>
            <a:r>
              <a:rPr lang="en-US" altLang="en-US" sz="2000" u="sng" dirty="0">
                <a:latin typeface="+mn-lt"/>
              </a:rPr>
              <a:t>Examples</a:t>
            </a:r>
          </a:p>
          <a:p>
            <a:pPr lvl="1" eaLnBrk="1" fontAlgn="auto" hangingPunct="1">
              <a:spcBef>
                <a:spcPts val="0"/>
              </a:spcBef>
              <a:spcAft>
                <a:spcPts val="0"/>
              </a:spcAft>
              <a:defRPr/>
            </a:pPr>
            <a:r>
              <a:rPr lang="en-US" altLang="en-US" sz="2000" dirty="0">
                <a:latin typeface="+mn-lt"/>
              </a:rPr>
              <a:t>Manufacturing facility</a:t>
            </a:r>
          </a:p>
          <a:p>
            <a:pPr lvl="1" eaLnBrk="1" fontAlgn="auto" hangingPunct="1">
              <a:lnSpc>
                <a:spcPct val="80000"/>
              </a:lnSpc>
              <a:spcBef>
                <a:spcPts val="0"/>
              </a:spcBef>
              <a:spcAft>
                <a:spcPts val="0"/>
              </a:spcAft>
              <a:defRPr/>
            </a:pPr>
            <a:r>
              <a:rPr lang="en-US" altLang="en-US" sz="2000" dirty="0">
                <a:latin typeface="+mn-lt"/>
              </a:rPr>
              <a:t>Bank operation</a:t>
            </a:r>
          </a:p>
          <a:p>
            <a:pPr lvl="1" eaLnBrk="1" fontAlgn="auto" hangingPunct="1">
              <a:lnSpc>
                <a:spcPct val="80000"/>
              </a:lnSpc>
              <a:spcBef>
                <a:spcPts val="0"/>
              </a:spcBef>
              <a:spcAft>
                <a:spcPts val="0"/>
              </a:spcAft>
              <a:defRPr/>
            </a:pPr>
            <a:r>
              <a:rPr lang="en-US" altLang="en-US" sz="2000" dirty="0">
                <a:latin typeface="+mn-lt"/>
              </a:rPr>
              <a:t>Airport operations (passengers, security, planes, crews, baggage)</a:t>
            </a:r>
          </a:p>
          <a:p>
            <a:pPr lvl="1" eaLnBrk="1" fontAlgn="auto" hangingPunct="1">
              <a:lnSpc>
                <a:spcPct val="80000"/>
              </a:lnSpc>
              <a:spcBef>
                <a:spcPts val="0"/>
              </a:spcBef>
              <a:spcAft>
                <a:spcPts val="0"/>
              </a:spcAft>
              <a:defRPr/>
            </a:pPr>
            <a:r>
              <a:rPr lang="en-US" altLang="en-US" sz="2000" dirty="0">
                <a:latin typeface="+mn-lt"/>
              </a:rPr>
              <a:t>Transportation/logistics/distribution operation</a:t>
            </a:r>
          </a:p>
          <a:p>
            <a:pPr lvl="1" eaLnBrk="1" fontAlgn="auto" hangingPunct="1">
              <a:lnSpc>
                <a:spcPct val="80000"/>
              </a:lnSpc>
              <a:spcBef>
                <a:spcPts val="0"/>
              </a:spcBef>
              <a:spcAft>
                <a:spcPts val="0"/>
              </a:spcAft>
              <a:defRPr/>
            </a:pPr>
            <a:r>
              <a:rPr lang="en-US" altLang="en-US" sz="2000" dirty="0">
                <a:latin typeface="+mn-lt"/>
              </a:rPr>
              <a:t>Hospital facilities (emergency room, operating room, admissions)</a:t>
            </a:r>
          </a:p>
          <a:p>
            <a:pPr lvl="1" eaLnBrk="1" fontAlgn="auto" hangingPunct="1">
              <a:lnSpc>
                <a:spcPct val="80000"/>
              </a:lnSpc>
              <a:spcBef>
                <a:spcPts val="0"/>
              </a:spcBef>
              <a:spcAft>
                <a:spcPts val="0"/>
              </a:spcAft>
              <a:defRPr/>
            </a:pPr>
            <a:r>
              <a:rPr lang="en-US" altLang="en-US" sz="2000" dirty="0">
                <a:latin typeface="+mn-lt"/>
              </a:rPr>
              <a:t>Computer network</a:t>
            </a:r>
          </a:p>
          <a:p>
            <a:pPr lvl="1" eaLnBrk="1" fontAlgn="auto" hangingPunct="1">
              <a:lnSpc>
                <a:spcPct val="80000"/>
              </a:lnSpc>
              <a:spcBef>
                <a:spcPts val="0"/>
              </a:spcBef>
              <a:spcAft>
                <a:spcPts val="0"/>
              </a:spcAft>
              <a:defRPr/>
            </a:pPr>
            <a:r>
              <a:rPr lang="en-US" altLang="en-US" sz="2000" dirty="0">
                <a:latin typeface="+mn-lt"/>
              </a:rPr>
              <a:t>Freeway system</a:t>
            </a:r>
          </a:p>
          <a:p>
            <a:pPr lvl="1" eaLnBrk="1" fontAlgn="auto" hangingPunct="1">
              <a:lnSpc>
                <a:spcPct val="80000"/>
              </a:lnSpc>
              <a:spcBef>
                <a:spcPts val="0"/>
              </a:spcBef>
              <a:spcAft>
                <a:spcPts val="0"/>
              </a:spcAft>
              <a:defRPr/>
            </a:pPr>
            <a:r>
              <a:rPr lang="en-US" altLang="en-US" sz="2000" dirty="0">
                <a:latin typeface="+mn-lt"/>
              </a:rPr>
              <a:t>Business process (insurance office)</a:t>
            </a:r>
          </a:p>
          <a:p>
            <a:pPr lvl="1" eaLnBrk="1" fontAlgn="auto" hangingPunct="1">
              <a:lnSpc>
                <a:spcPct val="80000"/>
              </a:lnSpc>
              <a:spcBef>
                <a:spcPts val="0"/>
              </a:spcBef>
              <a:spcAft>
                <a:spcPts val="0"/>
              </a:spcAft>
              <a:defRPr/>
            </a:pPr>
            <a:r>
              <a:rPr lang="en-US" altLang="en-US" sz="2000" dirty="0">
                <a:latin typeface="+mn-lt"/>
              </a:rPr>
              <a:t>Fast-food restaurant</a:t>
            </a:r>
          </a:p>
          <a:p>
            <a:pPr lvl="1" eaLnBrk="1" fontAlgn="auto" hangingPunct="1">
              <a:lnSpc>
                <a:spcPct val="80000"/>
              </a:lnSpc>
              <a:spcBef>
                <a:spcPts val="0"/>
              </a:spcBef>
              <a:spcAft>
                <a:spcPts val="0"/>
              </a:spcAft>
              <a:defRPr/>
            </a:pPr>
            <a:r>
              <a:rPr lang="en-US" altLang="en-US" sz="2000" dirty="0">
                <a:latin typeface="+mn-lt"/>
              </a:rPr>
              <a:t>Supermarket</a:t>
            </a:r>
          </a:p>
          <a:p>
            <a:pPr lvl="1" eaLnBrk="1" fontAlgn="auto" hangingPunct="1">
              <a:lnSpc>
                <a:spcPct val="80000"/>
              </a:lnSpc>
              <a:spcBef>
                <a:spcPts val="0"/>
              </a:spcBef>
              <a:spcAft>
                <a:spcPts val="0"/>
              </a:spcAft>
              <a:defRPr/>
            </a:pPr>
            <a:r>
              <a:rPr lang="en-US" altLang="en-US" sz="2000" dirty="0">
                <a:latin typeface="+mn-lt"/>
              </a:rPr>
              <a:t>Theme park</a:t>
            </a:r>
          </a:p>
          <a:p>
            <a:pPr lvl="1" eaLnBrk="1" fontAlgn="auto" hangingPunct="1">
              <a:lnSpc>
                <a:spcPct val="80000"/>
              </a:lnSpc>
              <a:spcBef>
                <a:spcPts val="0"/>
              </a:spcBef>
              <a:spcAft>
                <a:spcPts val="0"/>
              </a:spcAft>
              <a:defRPr/>
            </a:pPr>
            <a:r>
              <a:rPr lang="en-US" altLang="en-US" sz="2000" dirty="0">
                <a:latin typeface="+mn-lt"/>
              </a:rPr>
              <a:t>Emergency-response system </a:t>
            </a:r>
          </a:p>
        </p:txBody>
      </p:sp>
      <p:sp>
        <p:nvSpPr>
          <p:cNvPr id="4" name="AutoShape 5"/>
          <p:cNvSpPr>
            <a:spLocks noChangeArrowheads="1"/>
          </p:cNvSpPr>
          <p:nvPr/>
        </p:nvSpPr>
        <p:spPr bwMode="auto">
          <a:xfrm>
            <a:off x="927100" y="5638800"/>
            <a:ext cx="7916863" cy="720725"/>
          </a:xfrm>
          <a:prstGeom prst="horizontalScroll">
            <a:avLst>
              <a:gd name="adj" fmla="val 12500"/>
            </a:avLst>
          </a:prstGeom>
          <a:solidFill>
            <a:schemeClr val="accent2">
              <a:lumMod val="20000"/>
              <a:lumOff val="80000"/>
            </a:schemeClr>
          </a:solidFill>
          <a:ln w="12700" cap="sq">
            <a:solidFill>
              <a:schemeClr val="tx1"/>
            </a:solidFill>
            <a:round/>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sz="2000" dirty="0">
                <a:latin typeface="+mn-lt"/>
              </a:rPr>
              <a:t>REAL WORLD SYSTEMS OF INTEREST ARE HIGHLY COMPLEX!!!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Oval 3"/>
          <p:cNvSpPr>
            <a:spLocks noChangeArrowheads="1"/>
          </p:cNvSpPr>
          <p:nvPr/>
        </p:nvSpPr>
        <p:spPr bwMode="auto">
          <a:xfrm>
            <a:off x="3962400" y="2679700"/>
            <a:ext cx="1600200" cy="762000"/>
          </a:xfrm>
          <a:prstGeom prst="ellipse">
            <a:avLst/>
          </a:prstGeom>
          <a:solidFill>
            <a:schemeClr val="accent1">
              <a:lumMod val="20000"/>
              <a:lumOff val="80000"/>
            </a:schemeClr>
          </a:solidFill>
          <a:ln w="12700" cap="sq">
            <a:solidFill>
              <a:schemeClr val="tx1"/>
            </a:solidFill>
            <a:round/>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dirty="0">
                <a:latin typeface="+mn-lt"/>
              </a:rPr>
              <a:t>System</a:t>
            </a:r>
          </a:p>
        </p:txBody>
      </p:sp>
      <p:sp>
        <p:nvSpPr>
          <p:cNvPr id="9220" name="Rectangle 4"/>
          <p:cNvSpPr>
            <a:spLocks noChangeArrowheads="1"/>
          </p:cNvSpPr>
          <p:nvPr/>
        </p:nvSpPr>
        <p:spPr bwMode="auto">
          <a:xfrm>
            <a:off x="887413" y="3898900"/>
            <a:ext cx="1219200" cy="7620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dirty="0">
                <a:latin typeface="+mn-lt"/>
              </a:rPr>
              <a:t>Experiment</a:t>
            </a:r>
          </a:p>
          <a:p>
            <a:pPr algn="ctr" eaLnBrk="1" fontAlgn="auto" hangingPunct="1">
              <a:spcBef>
                <a:spcPts val="0"/>
              </a:spcBef>
              <a:spcAft>
                <a:spcPts val="0"/>
              </a:spcAft>
              <a:defRPr/>
            </a:pPr>
            <a:r>
              <a:rPr lang="en-US" altLang="en-US" dirty="0">
                <a:latin typeface="+mn-lt"/>
              </a:rPr>
              <a:t>with the</a:t>
            </a:r>
          </a:p>
          <a:p>
            <a:pPr algn="ctr" eaLnBrk="1" fontAlgn="auto" hangingPunct="1">
              <a:spcBef>
                <a:spcPts val="0"/>
              </a:spcBef>
              <a:spcAft>
                <a:spcPts val="0"/>
              </a:spcAft>
              <a:defRPr/>
            </a:pPr>
            <a:r>
              <a:rPr lang="en-US" altLang="en-US" dirty="0">
                <a:latin typeface="+mn-lt"/>
              </a:rPr>
              <a:t>actual system</a:t>
            </a:r>
          </a:p>
        </p:txBody>
      </p:sp>
      <p:sp>
        <p:nvSpPr>
          <p:cNvPr id="9221" name="Rectangle 5"/>
          <p:cNvSpPr>
            <a:spLocks noChangeArrowheads="1"/>
          </p:cNvSpPr>
          <p:nvPr/>
        </p:nvSpPr>
        <p:spPr bwMode="auto">
          <a:xfrm>
            <a:off x="5943600" y="3898900"/>
            <a:ext cx="1843088" cy="7620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dirty="0">
                <a:latin typeface="+mn-lt"/>
              </a:rPr>
              <a:t>Experiment with a </a:t>
            </a:r>
          </a:p>
          <a:p>
            <a:pPr algn="ctr" eaLnBrk="1" fontAlgn="auto" hangingPunct="1">
              <a:spcBef>
                <a:spcPts val="0"/>
              </a:spcBef>
              <a:spcAft>
                <a:spcPts val="0"/>
              </a:spcAft>
              <a:defRPr/>
            </a:pPr>
            <a:r>
              <a:rPr lang="en-US" altLang="en-US" u="sng" dirty="0">
                <a:latin typeface="+mn-lt"/>
              </a:rPr>
              <a:t>mathematical model</a:t>
            </a:r>
          </a:p>
          <a:p>
            <a:pPr algn="ctr" eaLnBrk="1" fontAlgn="auto" hangingPunct="1">
              <a:spcBef>
                <a:spcPts val="0"/>
              </a:spcBef>
              <a:spcAft>
                <a:spcPts val="0"/>
              </a:spcAft>
              <a:defRPr/>
            </a:pPr>
            <a:r>
              <a:rPr lang="en-US" altLang="en-US" dirty="0">
                <a:latin typeface="+mn-lt"/>
              </a:rPr>
              <a:t>of the system</a:t>
            </a:r>
          </a:p>
        </p:txBody>
      </p:sp>
      <p:sp>
        <p:nvSpPr>
          <p:cNvPr id="9222" name="Rectangle 6"/>
          <p:cNvSpPr>
            <a:spLocks noChangeArrowheads="1"/>
          </p:cNvSpPr>
          <p:nvPr/>
        </p:nvSpPr>
        <p:spPr bwMode="auto">
          <a:xfrm>
            <a:off x="4419600" y="5118100"/>
            <a:ext cx="1219200" cy="7620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dirty="0">
                <a:latin typeface="+mn-lt"/>
              </a:rPr>
              <a:t>Mathematical</a:t>
            </a:r>
          </a:p>
          <a:p>
            <a:pPr algn="ctr" eaLnBrk="1" fontAlgn="auto" hangingPunct="1">
              <a:spcBef>
                <a:spcPts val="0"/>
              </a:spcBef>
              <a:spcAft>
                <a:spcPts val="0"/>
              </a:spcAft>
              <a:defRPr/>
            </a:pPr>
            <a:r>
              <a:rPr lang="en-US" altLang="en-US" dirty="0">
                <a:latin typeface="+mn-lt"/>
              </a:rPr>
              <a:t>Analysis</a:t>
            </a:r>
          </a:p>
        </p:txBody>
      </p:sp>
      <p:sp>
        <p:nvSpPr>
          <p:cNvPr id="9223" name="Rectangle 7"/>
          <p:cNvSpPr>
            <a:spLocks noChangeArrowheads="1"/>
          </p:cNvSpPr>
          <p:nvPr/>
        </p:nvSpPr>
        <p:spPr bwMode="auto">
          <a:xfrm>
            <a:off x="7391400" y="5118100"/>
            <a:ext cx="1219200" cy="7620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dirty="0">
                <a:latin typeface="+mn-lt"/>
              </a:rPr>
              <a:t>Simulation</a:t>
            </a:r>
          </a:p>
        </p:txBody>
      </p:sp>
      <p:sp>
        <p:nvSpPr>
          <p:cNvPr id="27655" name="Line 10"/>
          <p:cNvSpPr>
            <a:spLocks noChangeShapeType="1"/>
          </p:cNvSpPr>
          <p:nvPr/>
        </p:nvSpPr>
        <p:spPr bwMode="auto">
          <a:xfrm flipH="1">
            <a:off x="1509713" y="3213100"/>
            <a:ext cx="2528887" cy="638175"/>
          </a:xfrm>
          <a:prstGeom prst="line">
            <a:avLst/>
          </a:prstGeom>
          <a:noFill/>
          <a:ln w="28575" cap="sq">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656" name="Line 11"/>
          <p:cNvSpPr>
            <a:spLocks noChangeShapeType="1"/>
          </p:cNvSpPr>
          <p:nvPr/>
        </p:nvSpPr>
        <p:spPr bwMode="auto">
          <a:xfrm>
            <a:off x="5486400" y="3213100"/>
            <a:ext cx="1066800" cy="685800"/>
          </a:xfrm>
          <a:prstGeom prst="line">
            <a:avLst/>
          </a:prstGeom>
          <a:noFill/>
          <a:ln w="28575" cap="sq">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657" name="Line 12"/>
          <p:cNvSpPr>
            <a:spLocks noChangeShapeType="1"/>
          </p:cNvSpPr>
          <p:nvPr/>
        </p:nvSpPr>
        <p:spPr bwMode="auto">
          <a:xfrm flipH="1">
            <a:off x="4953000" y="4660900"/>
            <a:ext cx="1143000" cy="457200"/>
          </a:xfrm>
          <a:prstGeom prst="line">
            <a:avLst/>
          </a:prstGeom>
          <a:noFill/>
          <a:ln w="28575" cap="sq">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658" name="Line 13"/>
          <p:cNvSpPr>
            <a:spLocks noChangeShapeType="1"/>
          </p:cNvSpPr>
          <p:nvPr/>
        </p:nvSpPr>
        <p:spPr bwMode="auto">
          <a:xfrm>
            <a:off x="6934200" y="4660900"/>
            <a:ext cx="1066800" cy="457200"/>
          </a:xfrm>
          <a:prstGeom prst="line">
            <a:avLst/>
          </a:prstGeom>
          <a:noFill/>
          <a:ln w="28575" cap="sq">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28" name="Text Box 16"/>
          <p:cNvSpPr txBox="1">
            <a:spLocks noChangeArrowheads="1"/>
          </p:cNvSpPr>
          <p:nvPr/>
        </p:nvSpPr>
        <p:spPr bwMode="auto">
          <a:xfrm>
            <a:off x="628650" y="1728788"/>
            <a:ext cx="79533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marL="457200" indent="-457200" eaLnBrk="1" fontAlgn="auto" hangingPunct="1">
              <a:spcBef>
                <a:spcPts val="0"/>
              </a:spcBef>
              <a:spcAft>
                <a:spcPts val="0"/>
              </a:spcAft>
              <a:buFont typeface="Arial" panose="020B0604020202020204" pitchFamily="34" charset="0"/>
              <a:buChar char="•"/>
              <a:defRPr/>
            </a:pPr>
            <a:r>
              <a:rPr kumimoji="1" lang="en-US" altLang="en-US" sz="2800" dirty="0">
                <a:latin typeface="+mn-lt"/>
              </a:rPr>
              <a:t>Measure/estimate performance</a:t>
            </a:r>
          </a:p>
          <a:p>
            <a:pPr marL="457200" indent="-457200" eaLnBrk="1" fontAlgn="auto" hangingPunct="1">
              <a:spcBef>
                <a:spcPts val="0"/>
              </a:spcBef>
              <a:spcAft>
                <a:spcPts val="0"/>
              </a:spcAft>
              <a:buFont typeface="Arial" panose="020B0604020202020204" pitchFamily="34" charset="0"/>
              <a:buChar char="•"/>
              <a:defRPr/>
            </a:pPr>
            <a:r>
              <a:rPr kumimoji="1" lang="en-US" altLang="en-US" sz="2800" dirty="0">
                <a:latin typeface="+mn-lt"/>
              </a:rPr>
              <a:t>Improve operation</a:t>
            </a:r>
          </a:p>
          <a:p>
            <a:pPr marL="457200" indent="-457200" eaLnBrk="1" fontAlgn="auto" hangingPunct="1">
              <a:spcBef>
                <a:spcPts val="0"/>
              </a:spcBef>
              <a:spcAft>
                <a:spcPts val="0"/>
              </a:spcAft>
              <a:buFont typeface="Arial" panose="020B0604020202020204" pitchFamily="34" charset="0"/>
              <a:buChar char="•"/>
              <a:defRPr/>
            </a:pPr>
            <a:r>
              <a:rPr kumimoji="1" lang="en-US" altLang="en-US" sz="2800" dirty="0">
                <a:latin typeface="+mn-lt"/>
              </a:rPr>
              <a:t>Prepare for failures</a:t>
            </a:r>
          </a:p>
        </p:txBody>
      </p:sp>
      <p:sp>
        <p:nvSpPr>
          <p:cNvPr id="9229" name="AutoShape 17"/>
          <p:cNvSpPr>
            <a:spLocks noChangeArrowheads="1"/>
          </p:cNvSpPr>
          <p:nvPr/>
        </p:nvSpPr>
        <p:spPr bwMode="auto">
          <a:xfrm>
            <a:off x="3375025" y="4895850"/>
            <a:ext cx="1049338" cy="1209675"/>
          </a:xfrm>
          <a:prstGeom prst="verticalScroll">
            <a:avLst>
              <a:gd name="adj" fmla="val 12500"/>
            </a:avLst>
          </a:prstGeom>
          <a:solidFill>
            <a:schemeClr val="accent6">
              <a:lumMod val="40000"/>
              <a:lumOff val="60000"/>
            </a:schemeClr>
          </a:solidFill>
          <a:ln w="12700" cap="sq">
            <a:solidFill>
              <a:schemeClr val="tx1"/>
            </a:solidFill>
            <a:round/>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dirty="0">
              <a:latin typeface="+mn-lt"/>
            </a:endParaRPr>
          </a:p>
          <a:p>
            <a:pPr algn="ctr" eaLnBrk="1" fontAlgn="auto" hangingPunct="1">
              <a:spcBef>
                <a:spcPts val="0"/>
              </a:spcBef>
              <a:spcAft>
                <a:spcPts val="0"/>
              </a:spcAft>
              <a:defRPr/>
            </a:pPr>
            <a:r>
              <a:rPr lang="en-US" altLang="en-US" dirty="0">
                <a:latin typeface="+mn-lt"/>
              </a:rPr>
              <a:t>IE 325</a:t>
            </a:r>
          </a:p>
          <a:p>
            <a:pPr algn="ctr" eaLnBrk="1" fontAlgn="auto" hangingPunct="1">
              <a:spcBef>
                <a:spcPts val="0"/>
              </a:spcBef>
              <a:spcAft>
                <a:spcPts val="0"/>
              </a:spcAft>
              <a:defRPr/>
            </a:pPr>
            <a:r>
              <a:rPr lang="en-US" altLang="en-US" dirty="0">
                <a:latin typeface="+mn-lt"/>
              </a:rPr>
              <a:t>IE 202</a:t>
            </a:r>
          </a:p>
          <a:p>
            <a:pPr algn="ctr" eaLnBrk="1" fontAlgn="auto" hangingPunct="1">
              <a:spcBef>
                <a:spcPts val="0"/>
              </a:spcBef>
              <a:spcAft>
                <a:spcPts val="0"/>
              </a:spcAft>
              <a:defRPr/>
            </a:pPr>
            <a:r>
              <a:rPr lang="en-US" altLang="en-US" dirty="0">
                <a:latin typeface="+mn-lt"/>
              </a:rPr>
              <a:t>IE 303</a:t>
            </a:r>
          </a:p>
          <a:p>
            <a:pPr algn="ctr" eaLnBrk="1" fontAlgn="auto" hangingPunct="1">
              <a:spcBef>
                <a:spcPts val="0"/>
              </a:spcBef>
              <a:spcAft>
                <a:spcPts val="0"/>
              </a:spcAft>
              <a:defRPr/>
            </a:pPr>
            <a:r>
              <a:rPr lang="en-US" altLang="en-US" dirty="0">
                <a:latin typeface="+mn-lt"/>
              </a:rPr>
              <a:t>…</a:t>
            </a:r>
          </a:p>
          <a:p>
            <a:pPr algn="ctr" eaLnBrk="1" fontAlgn="auto" hangingPunct="1">
              <a:spcBef>
                <a:spcPts val="0"/>
              </a:spcBef>
              <a:spcAft>
                <a:spcPts val="0"/>
              </a:spcAft>
              <a:defRPr/>
            </a:pPr>
            <a:endParaRPr lang="en-US" altLang="en-US" dirty="0">
              <a:latin typeface="+mn-lt"/>
            </a:endParaRPr>
          </a:p>
        </p:txBody>
      </p:sp>
      <p:sp>
        <p:nvSpPr>
          <p:cNvPr id="9230" name="AutoShape 18"/>
          <p:cNvSpPr>
            <a:spLocks noChangeArrowheads="1"/>
          </p:cNvSpPr>
          <p:nvPr/>
        </p:nvSpPr>
        <p:spPr bwMode="auto">
          <a:xfrm>
            <a:off x="6332538" y="5205413"/>
            <a:ext cx="1049337" cy="549275"/>
          </a:xfrm>
          <a:prstGeom prst="verticalScroll">
            <a:avLst>
              <a:gd name="adj" fmla="val 12500"/>
            </a:avLst>
          </a:prstGeom>
          <a:solidFill>
            <a:schemeClr val="accent2">
              <a:lumMod val="60000"/>
              <a:lumOff val="40000"/>
            </a:schemeClr>
          </a:solidFill>
          <a:ln w="12700" cap="sq">
            <a:solidFill>
              <a:schemeClr val="tx1"/>
            </a:solidFill>
            <a:round/>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dirty="0">
              <a:latin typeface="+mn-lt"/>
            </a:endParaRPr>
          </a:p>
          <a:p>
            <a:pPr algn="ctr" eaLnBrk="1" fontAlgn="auto" hangingPunct="1">
              <a:spcBef>
                <a:spcPts val="0"/>
              </a:spcBef>
              <a:spcAft>
                <a:spcPts val="0"/>
              </a:spcAft>
              <a:defRPr/>
            </a:pPr>
            <a:r>
              <a:rPr lang="en-US" altLang="en-US" dirty="0">
                <a:latin typeface="+mn-lt"/>
              </a:rPr>
              <a:t>IE 324</a:t>
            </a:r>
          </a:p>
          <a:p>
            <a:pPr algn="ctr" eaLnBrk="1" fontAlgn="auto" hangingPunct="1">
              <a:spcBef>
                <a:spcPts val="0"/>
              </a:spcBef>
              <a:spcAft>
                <a:spcPts val="0"/>
              </a:spcAft>
              <a:defRPr/>
            </a:pPr>
            <a:endParaRPr lang="en-US" altLang="en-US" dirty="0">
              <a:latin typeface="+mn-lt"/>
            </a:endParaRPr>
          </a:p>
        </p:txBody>
      </p:sp>
      <p:sp>
        <p:nvSpPr>
          <p:cNvPr id="9231" name="Rectangle 5"/>
          <p:cNvSpPr>
            <a:spLocks noChangeArrowheads="1"/>
          </p:cNvSpPr>
          <p:nvPr/>
        </p:nvSpPr>
        <p:spPr bwMode="auto">
          <a:xfrm>
            <a:off x="3367088" y="3898900"/>
            <a:ext cx="1676400" cy="7620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dirty="0">
                <a:latin typeface="+mn-lt"/>
              </a:rPr>
              <a:t>Experiment with </a:t>
            </a:r>
          </a:p>
          <a:p>
            <a:pPr algn="ctr" eaLnBrk="1" fontAlgn="auto" hangingPunct="1">
              <a:spcBef>
                <a:spcPts val="0"/>
              </a:spcBef>
              <a:spcAft>
                <a:spcPts val="0"/>
              </a:spcAft>
              <a:defRPr/>
            </a:pPr>
            <a:r>
              <a:rPr lang="en-US" altLang="en-US" dirty="0">
                <a:latin typeface="+mn-lt"/>
              </a:rPr>
              <a:t>a </a:t>
            </a:r>
            <a:r>
              <a:rPr lang="en-US" altLang="en-US" u="sng" dirty="0">
                <a:latin typeface="+mn-lt"/>
              </a:rPr>
              <a:t>physical model</a:t>
            </a:r>
          </a:p>
          <a:p>
            <a:pPr algn="ctr" eaLnBrk="1" fontAlgn="auto" hangingPunct="1">
              <a:spcBef>
                <a:spcPts val="0"/>
              </a:spcBef>
              <a:spcAft>
                <a:spcPts val="0"/>
              </a:spcAft>
              <a:defRPr/>
            </a:pPr>
            <a:r>
              <a:rPr lang="en-US" altLang="en-US" dirty="0">
                <a:latin typeface="+mn-lt"/>
              </a:rPr>
              <a:t>of the system</a:t>
            </a:r>
          </a:p>
        </p:txBody>
      </p:sp>
      <p:sp>
        <p:nvSpPr>
          <p:cNvPr id="27663" name="Line 10"/>
          <p:cNvSpPr>
            <a:spLocks noChangeShapeType="1"/>
          </p:cNvSpPr>
          <p:nvPr/>
        </p:nvSpPr>
        <p:spPr bwMode="auto">
          <a:xfrm flipH="1">
            <a:off x="4252913" y="3441700"/>
            <a:ext cx="471487" cy="457200"/>
          </a:xfrm>
          <a:prstGeom prst="line">
            <a:avLst/>
          </a:prstGeom>
          <a:noFill/>
          <a:ln w="28575" cap="sq">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664" name="Rectangle 2"/>
          <p:cNvSpPr>
            <a:spLocks noGrp="1" noChangeArrowheads="1"/>
          </p:cNvSpPr>
          <p:nvPr>
            <p:ph type="title"/>
          </p:nvPr>
        </p:nvSpPr>
        <p:spPr/>
        <p:txBody>
          <a:bodyPr/>
          <a:lstStyle/>
          <a:p>
            <a:pPr eaLnBrk="1" hangingPunct="1"/>
            <a:r>
              <a:rPr lang="en-AU" altLang="en-US" sz="4000" dirty="0"/>
              <a:t>WHY AND HOW TO STUDY A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IE 324 SIMULATION</a:t>
            </a:r>
          </a:p>
        </p:txBody>
      </p:sp>
      <p:sp>
        <p:nvSpPr>
          <p:cNvPr id="10243" name="Content Placeholder 2"/>
          <p:cNvSpPr>
            <a:spLocks noGrp="1"/>
          </p:cNvSpPr>
          <p:nvPr>
            <p:ph idx="1"/>
          </p:nvPr>
        </p:nvSpPr>
        <p:spPr/>
        <p:txBody>
          <a:bodyPr/>
          <a:lstStyle/>
          <a:p>
            <a:pPr eaLnBrk="1" hangingPunct="1"/>
            <a:r>
              <a:rPr lang="en-US" altLang="en-US" sz="2800" dirty="0"/>
              <a:t>Instructor: </a:t>
            </a:r>
          </a:p>
          <a:p>
            <a:pPr lvl="1"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sz="2800" dirty="0"/>
              <a:t>Teaching Assistants:</a:t>
            </a:r>
          </a:p>
          <a:p>
            <a:pPr marL="342900" lvl="1" indent="0" eaLnBrk="1" hangingPunct="1">
              <a:buNone/>
            </a:pPr>
            <a:r>
              <a:rPr lang="en-US" altLang="en-US" dirty="0"/>
              <a:t>Utku Kuzey </a:t>
            </a:r>
            <a:r>
              <a:rPr lang="en-US" altLang="en-US" dirty="0" err="1"/>
              <a:t>Ergül</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753128830"/>
              </p:ext>
            </p:extLst>
          </p:nvPr>
        </p:nvGraphicFramePr>
        <p:xfrm>
          <a:off x="657225" y="2263775"/>
          <a:ext cx="8029575" cy="2613025"/>
        </p:xfrm>
        <a:graphic>
          <a:graphicData uri="http://schemas.openxmlformats.org/drawingml/2006/table">
            <a:tbl>
              <a:tblPr firstRow="1" bandRow="1">
                <a:tableStyleId>{5C22544A-7EE6-4342-B048-85BDC9FD1C3A}</a:tableStyleId>
              </a:tblPr>
              <a:tblGrid>
                <a:gridCol w="8029575">
                  <a:extLst>
                    <a:ext uri="{9D8B030D-6E8A-4147-A177-3AD203B41FA5}">
                      <a16:colId xmlns:a16="http://schemas.microsoft.com/office/drawing/2014/main" val="3582624180"/>
                    </a:ext>
                  </a:extLst>
                </a:gridCol>
              </a:tblGrid>
              <a:tr h="2108209">
                <a:tc>
                  <a:txBody>
                    <a:bodyPr/>
                    <a:lstStyle/>
                    <a:p>
                      <a:pPr marL="342900" lvl="1" indent="0" eaLnBrk="1" hangingPunct="1">
                        <a:buNone/>
                        <a:defRPr/>
                      </a:pPr>
                      <a:r>
                        <a:rPr lang="en-US" altLang="en-US" sz="1800" b="0" dirty="0">
                          <a:solidFill>
                            <a:schemeClr val="tx1"/>
                          </a:solidFill>
                        </a:rPr>
                        <a:t>Dr. Emre Uzun </a:t>
                      </a:r>
                    </a:p>
                    <a:p>
                      <a:pPr marL="342900" lvl="1" indent="0" eaLnBrk="1" hangingPunct="1">
                        <a:buNone/>
                        <a:defRPr/>
                      </a:pPr>
                      <a:r>
                        <a:rPr lang="en-US" altLang="en-US" sz="1800" b="0" dirty="0">
                          <a:solidFill>
                            <a:schemeClr val="tx1"/>
                          </a:solidFill>
                        </a:rPr>
                        <a:t>Email: emreu@bilkent.edu.tr</a:t>
                      </a:r>
                    </a:p>
                    <a:p>
                      <a:pPr marL="342900" lvl="1" indent="0" eaLnBrk="1" hangingPunct="1">
                        <a:buNone/>
                        <a:defRPr/>
                      </a:pPr>
                      <a:r>
                        <a:rPr lang="en-US" altLang="en-US" sz="1800" b="0" dirty="0">
                          <a:solidFill>
                            <a:schemeClr val="tx1"/>
                          </a:solidFill>
                        </a:rPr>
                        <a:t>Office: EA 328 Tel: 3484</a:t>
                      </a:r>
                    </a:p>
                    <a:p>
                      <a:pPr marL="342900" lvl="1" indent="0" eaLnBrk="1" hangingPunct="1">
                        <a:buNone/>
                        <a:defRPr/>
                      </a:pPr>
                      <a:r>
                        <a:rPr lang="en-US" altLang="en-US" sz="1800" b="0" dirty="0">
                          <a:solidFill>
                            <a:schemeClr val="tx1"/>
                          </a:solidFill>
                        </a:rPr>
                        <a:t>Office Hours: By appointment</a:t>
                      </a:r>
                    </a:p>
                    <a:p>
                      <a:pPr marL="342900" lvl="1" indent="0" eaLnBrk="1" hangingPunct="1">
                        <a:buNone/>
                        <a:defRPr/>
                      </a:pPr>
                      <a:endParaRPr lang="en-US" altLang="en-US" sz="1800" b="0" dirty="0">
                        <a:solidFill>
                          <a:schemeClr val="tx1"/>
                        </a:solidFill>
                      </a:endParaRPr>
                    </a:p>
                  </a:txBody>
                  <a:tcPr marL="91441" marR="91441" marT="45740" marB="45740">
                    <a:solidFill>
                      <a:schemeClr val="bg1"/>
                    </a:solidFill>
                  </a:tcPr>
                </a:tc>
                <a:extLst>
                  <a:ext uri="{0D108BD9-81ED-4DB2-BD59-A6C34878D82A}">
                    <a16:rowId xmlns:a16="http://schemas.microsoft.com/office/drawing/2014/main" val="2827860273"/>
                  </a:ext>
                </a:extLst>
              </a:tr>
              <a:tr h="504816">
                <a:tc>
                  <a:txBody>
                    <a:bodyPr/>
                    <a:lstStyle/>
                    <a:p>
                      <a:endParaRPr lang="en-US" sz="1800" b="0" dirty="0"/>
                    </a:p>
                  </a:txBody>
                  <a:tcPr marL="91441" marR="91441" marT="45740" marB="45740">
                    <a:solidFill>
                      <a:schemeClr val="bg1"/>
                    </a:solidFill>
                  </a:tcPr>
                </a:tc>
                <a:extLst>
                  <a:ext uri="{0D108BD9-81ED-4DB2-BD59-A6C34878D82A}">
                    <a16:rowId xmlns:a16="http://schemas.microsoft.com/office/drawing/2014/main" val="139662555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AU" altLang="en-US" sz="4000" dirty="0"/>
              <a:t>MODEL</a:t>
            </a:r>
          </a:p>
        </p:txBody>
      </p:sp>
      <p:sp>
        <p:nvSpPr>
          <p:cNvPr id="28675" name="Rectangle 3"/>
          <p:cNvSpPr>
            <a:spLocks noGrp="1" noChangeArrowheads="1"/>
          </p:cNvSpPr>
          <p:nvPr>
            <p:ph idx="1"/>
          </p:nvPr>
        </p:nvSpPr>
        <p:spPr>
          <a:xfrm>
            <a:off x="628650" y="1981200"/>
            <a:ext cx="8058150" cy="3752850"/>
          </a:xfrm>
        </p:spPr>
        <p:txBody>
          <a:bodyPr/>
          <a:lstStyle/>
          <a:p>
            <a:pPr eaLnBrk="1" hangingPunct="1"/>
            <a:r>
              <a:rPr lang="en-AU" altLang="en-US" sz="2400" dirty="0"/>
              <a:t>An </a:t>
            </a:r>
            <a:r>
              <a:rPr lang="en-AU" altLang="en-US" sz="2400" u="sng" dirty="0"/>
              <a:t>abstract</a:t>
            </a:r>
            <a:r>
              <a:rPr lang="en-AU" altLang="en-US" sz="2400" dirty="0"/>
              <a:t> and </a:t>
            </a:r>
            <a:r>
              <a:rPr lang="en-AU" altLang="en-US" sz="2400" u="sng" dirty="0"/>
              <a:t>simplified</a:t>
            </a:r>
            <a:r>
              <a:rPr lang="en-AU" altLang="en-US" sz="2400" dirty="0"/>
              <a:t> representation of a system</a:t>
            </a:r>
          </a:p>
          <a:p>
            <a:pPr lvl="1" eaLnBrk="1" hangingPunct="1"/>
            <a:r>
              <a:rPr lang="en-AU" altLang="en-US" sz="2100" dirty="0"/>
              <a:t>Not an exact re-creation of the original system!</a:t>
            </a:r>
          </a:p>
          <a:p>
            <a:pPr lvl="1" eaLnBrk="1" hangingPunct="1"/>
            <a:r>
              <a:rPr lang="en-AU" altLang="en-US" sz="2100" dirty="0"/>
              <a:t>Specifies assumptions/approximations about how the system works</a:t>
            </a:r>
          </a:p>
          <a:p>
            <a:pPr lvl="1" eaLnBrk="1" hangingPunct="1"/>
            <a:r>
              <a:rPr lang="en-AU" altLang="en-US" sz="2100" dirty="0"/>
              <a:t>Translates them into a set of logical and mathematical relations</a:t>
            </a:r>
          </a:p>
          <a:p>
            <a:pPr eaLnBrk="1" hangingPunct="1"/>
            <a:r>
              <a:rPr lang="en-AU" altLang="en-US" sz="2400" dirty="0"/>
              <a:t>If model is simple, you may use:</a:t>
            </a:r>
          </a:p>
          <a:p>
            <a:pPr lvl="1" eaLnBrk="1" hangingPunct="1"/>
            <a:r>
              <a:rPr lang="en-AU" altLang="en-US" dirty="0"/>
              <a:t>Queueing Theory</a:t>
            </a:r>
          </a:p>
          <a:p>
            <a:pPr lvl="1" eaLnBrk="1" hangingPunct="1"/>
            <a:r>
              <a:rPr lang="en-AU" altLang="en-US" dirty="0"/>
              <a:t>Linear Programming</a:t>
            </a:r>
          </a:p>
          <a:p>
            <a:pPr lvl="1" eaLnBrk="1" hangingPunct="1"/>
            <a:r>
              <a:rPr lang="en-AU" altLang="en-US" dirty="0"/>
              <a:t>Differential Equations</a:t>
            </a:r>
          </a:p>
          <a:p>
            <a:pPr eaLnBrk="1" hangingPunct="1"/>
            <a:r>
              <a:rPr lang="en-AU" altLang="en-US" sz="2400" dirty="0"/>
              <a:t>If model is complex, </a:t>
            </a:r>
            <a:r>
              <a:rPr lang="en-AU" altLang="en-US" sz="2400" b="1" dirty="0"/>
              <a:t>simulation</a:t>
            </a:r>
            <a:r>
              <a:rPr lang="en-AU" altLang="en-US" sz="2400" dirty="0"/>
              <a:t> is usually the only way!</a:t>
            </a:r>
          </a:p>
          <a:p>
            <a:pPr lvl="1" eaLnBrk="1" hangingPunct="1">
              <a:buFontTx/>
              <a:buNone/>
            </a:pPr>
            <a:endParaRPr lang="en-AU"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AU" altLang="en-US" sz="4000" dirty="0"/>
              <a:t>WHAT IS SIMULATION?</a:t>
            </a:r>
            <a:endParaRPr lang="en-AU" altLang="en-US" dirty="0"/>
          </a:p>
        </p:txBody>
      </p:sp>
      <p:sp>
        <p:nvSpPr>
          <p:cNvPr id="29699" name="Rectangle 3"/>
          <p:cNvSpPr>
            <a:spLocks noGrp="1" noChangeArrowheads="1"/>
          </p:cNvSpPr>
          <p:nvPr>
            <p:ph idx="1"/>
          </p:nvPr>
        </p:nvSpPr>
        <p:spPr/>
        <p:txBody>
          <a:bodyPr/>
          <a:lstStyle/>
          <a:p>
            <a:pPr eaLnBrk="1" hangingPunct="1"/>
            <a:r>
              <a:rPr lang="en-AU" altLang="en-US" sz="2400" dirty="0"/>
              <a:t>The imitation of the operation of a real-world process or system </a:t>
            </a:r>
            <a:r>
              <a:rPr lang="en-AU" altLang="en-US" sz="2400" i="1" dirty="0"/>
              <a:t>over time.</a:t>
            </a:r>
          </a:p>
          <a:p>
            <a:pPr lvl="1" eaLnBrk="1" hangingPunct="1"/>
            <a:r>
              <a:rPr lang="en-AU" altLang="en-US" sz="2000" dirty="0"/>
              <a:t>Most widely used tool (along with LP) for decision making </a:t>
            </a:r>
          </a:p>
          <a:p>
            <a:pPr eaLnBrk="1" hangingPunct="1"/>
            <a:r>
              <a:rPr lang="en-AU" altLang="en-US" sz="2400" dirty="0"/>
              <a:t>Applied to complex systems that are impossible to solve mathematically</a:t>
            </a:r>
          </a:p>
          <a:p>
            <a:pPr eaLnBrk="1" hangingPunct="1"/>
            <a:r>
              <a:rPr lang="en-AU" altLang="en-US" sz="2400" dirty="0"/>
              <a:t>This course focuses on one form of simulation </a:t>
            </a:r>
            <a:r>
              <a:rPr lang="en-US" altLang="en-US" sz="2400" dirty="0"/>
              <a:t>modeling</a:t>
            </a:r>
            <a:endParaRPr lang="en-AU" altLang="en-US" sz="2400" dirty="0"/>
          </a:p>
          <a:p>
            <a:pPr lvl="1" eaLnBrk="1" hangingPunct="1"/>
            <a:r>
              <a:rPr lang="en-AU" altLang="en-US" sz="2100" dirty="0"/>
              <a:t>Discrete-event simulation </a:t>
            </a:r>
            <a:r>
              <a:rPr lang="en-US" altLang="en-US" sz="2100" dirty="0"/>
              <a:t>modeling</a:t>
            </a:r>
            <a:endParaRPr lang="en-AU" altLang="en-US" sz="2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AU" altLang="en-US" sz="4000" dirty="0"/>
              <a:t>WHAT IS SIMULATION?</a:t>
            </a:r>
            <a:endParaRPr lang="en-AU" altLang="en-US" dirty="0"/>
          </a:p>
        </p:txBody>
      </p:sp>
      <p:sp>
        <p:nvSpPr>
          <p:cNvPr id="9219" name="Rectangle 3"/>
          <p:cNvSpPr>
            <a:spLocks noGrp="1" noChangeArrowheads="1"/>
          </p:cNvSpPr>
          <p:nvPr>
            <p:ph idx="1"/>
          </p:nvPr>
        </p:nvSpPr>
        <p:spPr>
          <a:xfrm>
            <a:off x="628650" y="1676400"/>
            <a:ext cx="8134350" cy="2667000"/>
          </a:xfrm>
        </p:spPr>
        <p:txBody>
          <a:bodyPr rtlCol="0">
            <a:normAutofit/>
          </a:bodyPr>
          <a:lstStyle/>
          <a:p>
            <a:pPr marL="0" indent="0" eaLnBrk="1" fontAlgn="auto" hangingPunct="1">
              <a:spcAft>
                <a:spcPts val="0"/>
              </a:spcAft>
              <a:buFont typeface="Arial" panose="020B0604020202020204" pitchFamily="34" charset="0"/>
              <a:buNone/>
              <a:defRPr/>
            </a:pPr>
            <a:r>
              <a:rPr lang="en-AU" altLang="en-US" sz="2800" dirty="0"/>
              <a:t>Simulation models seek to:</a:t>
            </a:r>
          </a:p>
          <a:p>
            <a:pPr eaLnBrk="1" fontAlgn="auto" hangingPunct="1">
              <a:spcBef>
                <a:spcPct val="50000"/>
              </a:spcBef>
              <a:spcAft>
                <a:spcPts val="0"/>
              </a:spcAft>
              <a:defRPr/>
            </a:pPr>
            <a:r>
              <a:rPr lang="en-AU" altLang="en-US" dirty="0"/>
              <a:t>Describe the behaviour of the system</a:t>
            </a:r>
          </a:p>
          <a:p>
            <a:pPr eaLnBrk="1" fontAlgn="auto" hangingPunct="1">
              <a:spcBef>
                <a:spcPct val="50000"/>
              </a:spcBef>
              <a:spcAft>
                <a:spcPts val="0"/>
              </a:spcAft>
              <a:defRPr/>
            </a:pPr>
            <a:r>
              <a:rPr lang="en-AU" altLang="en-US" dirty="0"/>
              <a:t>Construct theories or hypotheses based on the observed behaviour</a:t>
            </a:r>
          </a:p>
          <a:p>
            <a:pPr algn="just" eaLnBrk="1" fontAlgn="auto" hangingPunct="1">
              <a:spcBef>
                <a:spcPct val="50000"/>
              </a:spcBef>
              <a:spcAft>
                <a:spcPts val="0"/>
              </a:spcAft>
              <a:defRPr/>
            </a:pPr>
            <a:r>
              <a:rPr lang="en-AU" altLang="en-US" dirty="0"/>
              <a:t>Use these theories to predict the future behaviour, that is, the effects that will be produced by changes in the system or its method of operation</a:t>
            </a:r>
          </a:p>
          <a:p>
            <a:pPr eaLnBrk="1" fontAlgn="auto" hangingPunct="1">
              <a:spcAft>
                <a:spcPts val="0"/>
              </a:spcAft>
              <a:defRPr/>
            </a:pPr>
            <a:endParaRPr lang="en-AU" altLang="en-US" dirty="0"/>
          </a:p>
        </p:txBody>
      </p:sp>
      <p:sp>
        <p:nvSpPr>
          <p:cNvPr id="31748" name="Text Box 4"/>
          <p:cNvSpPr txBox="1">
            <a:spLocks noChangeArrowheads="1"/>
          </p:cNvSpPr>
          <p:nvPr/>
        </p:nvSpPr>
        <p:spPr bwMode="auto">
          <a:xfrm>
            <a:off x="3984625" y="44799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AU"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AU" altLang="en-US" sz="4000" dirty="0"/>
              <a:t>ORIGIN OF SIMULATION</a:t>
            </a:r>
            <a:endParaRPr lang="en-AU" altLang="en-US" dirty="0"/>
          </a:p>
        </p:txBody>
      </p:sp>
      <p:sp>
        <p:nvSpPr>
          <p:cNvPr id="32771" name="Rectangle 3"/>
          <p:cNvSpPr>
            <a:spLocks noGrp="1" noChangeArrowheads="1"/>
          </p:cNvSpPr>
          <p:nvPr>
            <p:ph idx="1"/>
          </p:nvPr>
        </p:nvSpPr>
        <p:spPr>
          <a:xfrm>
            <a:off x="628650" y="1676400"/>
            <a:ext cx="8134350" cy="4419600"/>
          </a:xfrm>
        </p:spPr>
        <p:txBody>
          <a:bodyPr/>
          <a:lstStyle/>
          <a:p>
            <a:pPr eaLnBrk="1" hangingPunct="1"/>
            <a:r>
              <a:rPr lang="en-AU" altLang="en-US" sz="2800" dirty="0"/>
              <a:t>Lie in statistical sampling theory, e.g., random numbers, random sampling                                    (Before the 2</a:t>
            </a:r>
            <a:r>
              <a:rPr lang="en-AU" altLang="en-US" sz="2800" baseline="30000" dirty="0"/>
              <a:t>nd</a:t>
            </a:r>
            <a:r>
              <a:rPr lang="en-AU" altLang="en-US" sz="2800" dirty="0"/>
              <a:t> world war)</a:t>
            </a:r>
          </a:p>
          <a:p>
            <a:pPr eaLnBrk="1" hangingPunct="1"/>
            <a:endParaRPr lang="en-AU" altLang="en-US" sz="2800" dirty="0"/>
          </a:p>
          <a:p>
            <a:pPr eaLnBrk="1" hangingPunct="1"/>
            <a:r>
              <a:rPr lang="en-AU" altLang="en-US" sz="2800" dirty="0"/>
              <a:t>Monte Carlo simulation                                          (During the 2</a:t>
            </a:r>
            <a:r>
              <a:rPr lang="en-AU" altLang="en-US" sz="2800" baseline="30000" dirty="0"/>
              <a:t>nd</a:t>
            </a:r>
            <a:r>
              <a:rPr lang="en-AU" altLang="en-US" sz="2800" dirty="0"/>
              <a:t> world war) </a:t>
            </a:r>
          </a:p>
          <a:p>
            <a:pPr eaLnBrk="1" hangingPunct="1"/>
            <a:endParaRPr lang="en-AU" altLang="en-US" sz="2800" dirty="0"/>
          </a:p>
          <a:p>
            <a:pPr eaLnBrk="1" hangingPunct="1"/>
            <a:r>
              <a:rPr lang="en-AU" altLang="en-US" sz="2800" dirty="0"/>
              <a:t>Modern Applications                                                         (After the 2</a:t>
            </a:r>
            <a:r>
              <a:rPr lang="en-AU" altLang="en-US" sz="2800" baseline="30000" dirty="0"/>
              <a:t>nd</a:t>
            </a:r>
            <a:r>
              <a:rPr lang="en-AU" altLang="en-US" sz="2800" dirty="0"/>
              <a:t> world war)</a:t>
            </a:r>
          </a:p>
          <a:p>
            <a:pPr eaLnBrk="1" hangingPunct="1"/>
            <a:endParaRPr lang="en-AU"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AU" altLang="en-US" sz="4000" dirty="0"/>
              <a:t>SIMULATION AS A TOOL</a:t>
            </a:r>
            <a:endParaRPr lang="en-AU" altLang="en-US" dirty="0"/>
          </a:p>
        </p:txBody>
      </p:sp>
      <p:sp>
        <p:nvSpPr>
          <p:cNvPr id="33795" name="Rectangle 3"/>
          <p:cNvSpPr>
            <a:spLocks noGrp="1" noChangeArrowheads="1"/>
          </p:cNvSpPr>
          <p:nvPr>
            <p:ph idx="1"/>
          </p:nvPr>
        </p:nvSpPr>
        <p:spPr>
          <a:xfrm>
            <a:off x="628650" y="1371600"/>
            <a:ext cx="8134350" cy="3657600"/>
          </a:xfrm>
        </p:spPr>
        <p:txBody>
          <a:bodyPr/>
          <a:lstStyle/>
          <a:p>
            <a:pPr eaLnBrk="1" hangingPunct="1"/>
            <a:endParaRPr lang="en-AU" altLang="en-US" dirty="0"/>
          </a:p>
          <a:p>
            <a:pPr eaLnBrk="1" hangingPunct="1"/>
            <a:r>
              <a:rPr lang="en-AU" altLang="en-US" dirty="0"/>
              <a:t>1945-70   A technique of last resort</a:t>
            </a:r>
          </a:p>
          <a:p>
            <a:pPr eaLnBrk="1" hangingPunct="1"/>
            <a:r>
              <a:rPr lang="en-AU" altLang="en-US" dirty="0"/>
              <a:t>Rasmussen &amp; George (1978) - Ranked 5th</a:t>
            </a:r>
          </a:p>
          <a:p>
            <a:pPr eaLnBrk="1" hangingPunct="1"/>
            <a:r>
              <a:rPr lang="en-AU" altLang="en-US" dirty="0"/>
              <a:t>Thomas &amp; Decosta (1979) - Ranked 2nd</a:t>
            </a:r>
          </a:p>
          <a:p>
            <a:pPr eaLnBrk="1" hangingPunct="1"/>
            <a:r>
              <a:rPr lang="en-AU" altLang="en-US" dirty="0"/>
              <a:t>Shannon et al. (1980) - Ranked 2nd</a:t>
            </a:r>
          </a:p>
          <a:p>
            <a:pPr eaLnBrk="1" hangingPunct="1"/>
            <a:r>
              <a:rPr lang="en-AU" altLang="en-US" dirty="0"/>
              <a:t>Harpel et al. (1989) -Ranked 2nd</a:t>
            </a:r>
          </a:p>
          <a:p>
            <a:pPr eaLnBrk="1" hangingPunct="1"/>
            <a:r>
              <a:rPr lang="en-AU" altLang="en-US" dirty="0"/>
              <a:t>(Getting more popular…)</a:t>
            </a:r>
          </a:p>
          <a:p>
            <a:pPr eaLnBrk="1" hangingPunct="1"/>
            <a:endParaRPr lang="en-AU" altLang="en-US" dirty="0"/>
          </a:p>
          <a:p>
            <a:pPr eaLnBrk="1" hangingPunct="1"/>
            <a:endParaRPr lang="en-AU"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44500" y="1971871"/>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sz="2000" b="1" dirty="0">
                <a:latin typeface="+mn-lt"/>
              </a:rPr>
              <a:t>           Static (Monte Carlo)</a:t>
            </a:r>
            <a:endParaRPr lang="en-AU" altLang="en-US" dirty="0">
              <a:latin typeface="+mn-lt"/>
            </a:endParaRPr>
          </a:p>
        </p:txBody>
      </p:sp>
      <p:sp>
        <p:nvSpPr>
          <p:cNvPr id="13315" name="Text Box 4"/>
          <p:cNvSpPr txBox="1">
            <a:spLocks noChangeArrowheads="1"/>
          </p:cNvSpPr>
          <p:nvPr/>
        </p:nvSpPr>
        <p:spPr bwMode="auto">
          <a:xfrm>
            <a:off x="5791200" y="1903413"/>
            <a:ext cx="204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sz="2000" b="1" dirty="0">
                <a:latin typeface="+mn-lt"/>
              </a:rPr>
              <a:t>Dynamic Systems</a:t>
            </a:r>
          </a:p>
        </p:txBody>
      </p:sp>
      <p:sp>
        <p:nvSpPr>
          <p:cNvPr id="35844" name="Line 5"/>
          <p:cNvSpPr>
            <a:spLocks noChangeShapeType="1"/>
          </p:cNvSpPr>
          <p:nvPr/>
        </p:nvSpPr>
        <p:spPr bwMode="auto">
          <a:xfrm>
            <a:off x="685800" y="2374900"/>
            <a:ext cx="3352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45" name="Line 6"/>
          <p:cNvSpPr>
            <a:spLocks noChangeShapeType="1"/>
          </p:cNvSpPr>
          <p:nvPr/>
        </p:nvSpPr>
        <p:spPr bwMode="auto">
          <a:xfrm>
            <a:off x="5181600" y="2374900"/>
            <a:ext cx="3505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8" name="Text Box 8"/>
          <p:cNvSpPr txBox="1">
            <a:spLocks noChangeArrowheads="1"/>
          </p:cNvSpPr>
          <p:nvPr/>
        </p:nvSpPr>
        <p:spPr bwMode="auto">
          <a:xfrm>
            <a:off x="533400" y="2511425"/>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dirty="0">
                <a:latin typeface="+mn-lt"/>
              </a:rPr>
              <a:t>Represents the system at a particular point in time</a:t>
            </a:r>
          </a:p>
        </p:txBody>
      </p:sp>
      <p:sp>
        <p:nvSpPr>
          <p:cNvPr id="13319" name="Text Box 9"/>
          <p:cNvSpPr txBox="1">
            <a:spLocks noChangeArrowheads="1"/>
          </p:cNvSpPr>
          <p:nvPr/>
        </p:nvSpPr>
        <p:spPr bwMode="auto">
          <a:xfrm>
            <a:off x="5092700" y="2481263"/>
            <a:ext cx="3810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dirty="0">
                <a:latin typeface="+mn-lt"/>
              </a:rPr>
              <a:t>Represents the system behaviour over time</a:t>
            </a:r>
          </a:p>
          <a:p>
            <a:pPr eaLnBrk="1" fontAlgn="auto" hangingPunct="1">
              <a:spcBef>
                <a:spcPct val="50000"/>
              </a:spcBef>
              <a:spcAft>
                <a:spcPts val="0"/>
              </a:spcAft>
              <a:defRPr/>
            </a:pPr>
            <a:r>
              <a:rPr lang="en-AU" altLang="en-US" u="sng" dirty="0">
                <a:latin typeface="+mn-lt"/>
              </a:rPr>
              <a:t>Continuous Simulation:</a:t>
            </a:r>
          </a:p>
          <a:p>
            <a:pPr eaLnBrk="1" fontAlgn="auto" hangingPunct="1">
              <a:spcBef>
                <a:spcPct val="50000"/>
              </a:spcBef>
              <a:spcAft>
                <a:spcPts val="0"/>
              </a:spcAft>
              <a:buFontTx/>
              <a:buChar char="•"/>
              <a:defRPr/>
            </a:pPr>
            <a:r>
              <a:rPr lang="en-AU" altLang="en-US" dirty="0">
                <a:latin typeface="+mn-lt"/>
              </a:rPr>
              <a:t> (Stochastic) Differential Equations</a:t>
            </a:r>
          </a:p>
          <a:p>
            <a:pPr eaLnBrk="1" fontAlgn="auto" hangingPunct="1">
              <a:spcBef>
                <a:spcPct val="50000"/>
              </a:spcBef>
              <a:spcAft>
                <a:spcPts val="0"/>
              </a:spcAft>
              <a:buFontTx/>
              <a:buChar char="•"/>
              <a:defRPr/>
            </a:pPr>
            <a:endParaRPr lang="en-AU" altLang="en-US" dirty="0">
              <a:latin typeface="+mn-lt"/>
            </a:endParaRPr>
          </a:p>
          <a:p>
            <a:pPr eaLnBrk="1" fontAlgn="auto" hangingPunct="1">
              <a:spcBef>
                <a:spcPct val="50000"/>
              </a:spcBef>
              <a:spcAft>
                <a:spcPts val="0"/>
              </a:spcAft>
              <a:buFontTx/>
              <a:buChar char="•"/>
              <a:defRPr/>
            </a:pPr>
            <a:endParaRPr lang="en-AU" altLang="en-US" dirty="0">
              <a:latin typeface="+mn-lt"/>
            </a:endParaRPr>
          </a:p>
          <a:p>
            <a:pPr eaLnBrk="1" fontAlgn="auto" hangingPunct="1">
              <a:spcBef>
                <a:spcPct val="50000"/>
              </a:spcBef>
              <a:spcAft>
                <a:spcPts val="0"/>
              </a:spcAft>
              <a:defRPr/>
            </a:pPr>
            <a:r>
              <a:rPr lang="en-AU" altLang="en-US" u="sng" dirty="0">
                <a:latin typeface="+mn-lt"/>
              </a:rPr>
              <a:t>Discrete Event Simulation:</a:t>
            </a:r>
          </a:p>
          <a:p>
            <a:pPr eaLnBrk="1" fontAlgn="auto" hangingPunct="1">
              <a:spcBef>
                <a:spcPct val="50000"/>
              </a:spcBef>
              <a:spcAft>
                <a:spcPts val="0"/>
              </a:spcAft>
              <a:buFontTx/>
              <a:buChar char="•"/>
              <a:defRPr/>
            </a:pPr>
            <a:r>
              <a:rPr lang="en-AU" altLang="en-US" dirty="0">
                <a:latin typeface="+mn-lt"/>
              </a:rPr>
              <a:t> System quantities (state variables) change with events</a:t>
            </a:r>
          </a:p>
        </p:txBody>
      </p:sp>
      <p:sp>
        <p:nvSpPr>
          <p:cNvPr id="13320" name="Text Box 12"/>
          <p:cNvSpPr txBox="1">
            <a:spLocks noChangeArrowheads="1"/>
          </p:cNvSpPr>
          <p:nvPr/>
        </p:nvSpPr>
        <p:spPr bwMode="auto">
          <a:xfrm>
            <a:off x="914400" y="3429000"/>
            <a:ext cx="2794000" cy="779462"/>
          </a:xfrm>
          <a:prstGeom prst="rect">
            <a:avLst/>
          </a:prstGeom>
          <a:solidFill>
            <a:schemeClr val="accent1">
              <a:lumMod val="20000"/>
              <a:lumOff val="80000"/>
            </a:schemeClr>
          </a:solidFill>
          <a:ln w="9525">
            <a:miter lim="800000"/>
            <a:headEnd/>
            <a:tailEnd/>
          </a:ln>
        </p:spPr>
        <p:txBody>
          <a:bodyP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800" dirty="0">
                <a:latin typeface="+mn-lt"/>
              </a:rPr>
              <a:t> Estimation of </a:t>
            </a:r>
            <a:r>
              <a:rPr lang="en-AU" altLang="en-US" sz="1800" dirty="0">
                <a:latin typeface="Symbol" panose="05050102010706020507" pitchFamily="18" charset="2"/>
              </a:rPr>
              <a:t>p</a:t>
            </a:r>
            <a:endParaRPr lang="en-AU" altLang="en-US" sz="1800" dirty="0">
              <a:latin typeface="+mn-lt"/>
            </a:endParaRPr>
          </a:p>
          <a:p>
            <a:pPr eaLnBrk="1" fontAlgn="auto" hangingPunct="1">
              <a:spcBef>
                <a:spcPct val="50000"/>
              </a:spcBef>
              <a:spcAft>
                <a:spcPts val="0"/>
              </a:spcAft>
              <a:buFontTx/>
              <a:buChar char="•"/>
              <a:defRPr/>
            </a:pPr>
            <a:r>
              <a:rPr lang="en-AU" altLang="en-US" sz="1800" dirty="0">
                <a:latin typeface="+mn-lt"/>
              </a:rPr>
              <a:t> Risk Analysis in Business</a:t>
            </a:r>
          </a:p>
        </p:txBody>
      </p:sp>
      <p:sp>
        <p:nvSpPr>
          <p:cNvPr id="13321" name="Text Box 13"/>
          <p:cNvSpPr txBox="1">
            <a:spLocks noChangeArrowheads="1"/>
          </p:cNvSpPr>
          <p:nvPr/>
        </p:nvSpPr>
        <p:spPr bwMode="auto">
          <a:xfrm>
            <a:off x="5410200" y="3779838"/>
            <a:ext cx="2590800" cy="366712"/>
          </a:xfrm>
          <a:prstGeom prst="rect">
            <a:avLst/>
          </a:prstGeom>
          <a:solidFill>
            <a:schemeClr val="accent1">
              <a:lumMod val="20000"/>
              <a:lumOff val="80000"/>
            </a:schemeClr>
          </a:solidFill>
          <a:ln w="9525">
            <a:miter lim="800000"/>
            <a:headEnd/>
            <a:tailEnd/>
          </a:ln>
        </p:spPr>
        <p:txBody>
          <a:bodyP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800" dirty="0">
                <a:latin typeface="+mn-lt"/>
              </a:rPr>
              <a:t> Water Level in a Dam</a:t>
            </a:r>
          </a:p>
        </p:txBody>
      </p:sp>
      <p:sp>
        <p:nvSpPr>
          <p:cNvPr id="13323" name="Text Box 20"/>
          <p:cNvSpPr txBox="1">
            <a:spLocks noChangeArrowheads="1"/>
          </p:cNvSpPr>
          <p:nvPr/>
        </p:nvSpPr>
        <p:spPr bwMode="auto">
          <a:xfrm>
            <a:off x="5397500" y="5443538"/>
            <a:ext cx="2590800" cy="779462"/>
          </a:xfrm>
          <a:prstGeom prst="rect">
            <a:avLst/>
          </a:prstGeom>
          <a:solidFill>
            <a:schemeClr val="accent1">
              <a:lumMod val="20000"/>
              <a:lumOff val="80000"/>
            </a:schemeClr>
          </a:solidFill>
          <a:ln w="9525">
            <a:miter lim="800000"/>
            <a:headEnd/>
            <a:tailEnd/>
          </a:ln>
        </p:spPr>
        <p:txBody>
          <a:bodyP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800" dirty="0">
                <a:latin typeface="+mn-lt"/>
              </a:rPr>
              <a:t> Queueing Systems</a:t>
            </a:r>
          </a:p>
          <a:p>
            <a:pPr eaLnBrk="1" fontAlgn="auto" hangingPunct="1">
              <a:spcBef>
                <a:spcPct val="50000"/>
              </a:spcBef>
              <a:spcAft>
                <a:spcPts val="0"/>
              </a:spcAft>
              <a:buFontTx/>
              <a:buChar char="•"/>
              <a:defRPr/>
            </a:pPr>
            <a:r>
              <a:rPr lang="en-AU" altLang="en-US" sz="1800" dirty="0">
                <a:latin typeface="+mn-lt"/>
              </a:rPr>
              <a:t> Inventory Systems</a:t>
            </a:r>
          </a:p>
        </p:txBody>
      </p:sp>
      <p:sp>
        <p:nvSpPr>
          <p:cNvPr id="35851" name="Rectangle 2"/>
          <p:cNvSpPr>
            <a:spLocks noGrp="1" noChangeArrowheads="1"/>
          </p:cNvSpPr>
          <p:nvPr>
            <p:ph type="title"/>
          </p:nvPr>
        </p:nvSpPr>
        <p:spPr/>
        <p:txBody>
          <a:bodyPr/>
          <a:lstStyle/>
          <a:p>
            <a:pPr eaLnBrk="1" hangingPunct="1"/>
            <a:r>
              <a:rPr lang="en-AU" altLang="en-US" sz="4000" dirty="0"/>
              <a:t>CLASSIFICATION OF SIMULATION MODELS</a:t>
            </a:r>
            <a:endParaRPr lang="en-AU"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AU" altLang="en-US" sz="3600" dirty="0"/>
              <a:t>CAPABILITIES / ADVANTAGES</a:t>
            </a:r>
            <a:endParaRPr lang="en-AU" altLang="en-US" dirty="0"/>
          </a:p>
        </p:txBody>
      </p:sp>
      <p:sp>
        <p:nvSpPr>
          <p:cNvPr id="52229" name="Text Box 5"/>
          <p:cNvSpPr txBox="1">
            <a:spLocks noChangeArrowheads="1"/>
          </p:cNvSpPr>
          <p:nvPr/>
        </p:nvSpPr>
        <p:spPr bwMode="auto">
          <a:xfrm>
            <a:off x="657225" y="1448087"/>
            <a:ext cx="7666038"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AU" altLang="en-US" sz="2400" dirty="0"/>
              <a:t> Display dynamic behaviour</a:t>
            </a:r>
          </a:p>
          <a:p>
            <a:pPr eaLnBrk="1" hangingPunct="1">
              <a:spcBef>
                <a:spcPct val="50000"/>
              </a:spcBef>
              <a:buFontTx/>
              <a:buChar char="•"/>
            </a:pPr>
            <a:r>
              <a:rPr lang="en-AU" altLang="en-US" sz="2400" dirty="0"/>
              <a:t> Handles randomness and uncertainty</a:t>
            </a:r>
          </a:p>
          <a:p>
            <a:pPr eaLnBrk="1" hangingPunct="1">
              <a:spcBef>
                <a:spcPct val="50000"/>
              </a:spcBef>
              <a:buFontTx/>
              <a:buChar char="•"/>
            </a:pPr>
            <a:r>
              <a:rPr lang="en-AU" altLang="en-US" sz="2400" dirty="0"/>
              <a:t> Diagnose problems (Understand “why?”)</a:t>
            </a:r>
          </a:p>
          <a:p>
            <a:pPr eaLnBrk="1" hangingPunct="1">
              <a:spcBef>
                <a:spcPct val="50000"/>
              </a:spcBef>
              <a:buFontTx/>
              <a:buChar char="•"/>
            </a:pPr>
            <a:r>
              <a:rPr lang="en-AU" altLang="en-US" sz="2400" dirty="0"/>
              <a:t> Explore possibilities (“What if?”)</a:t>
            </a:r>
          </a:p>
          <a:p>
            <a:pPr eaLnBrk="1" hangingPunct="1">
              <a:spcBef>
                <a:spcPct val="50000"/>
              </a:spcBef>
              <a:buFontTx/>
              <a:buChar char="•"/>
            </a:pPr>
            <a:r>
              <a:rPr lang="en-AU" altLang="en-US" sz="2400" dirty="0"/>
              <a:t> Time compression and expansion (controlling time)</a:t>
            </a:r>
          </a:p>
          <a:p>
            <a:pPr eaLnBrk="1" hangingPunct="1">
              <a:spcBef>
                <a:spcPct val="50000"/>
              </a:spcBef>
              <a:buFontTx/>
              <a:buChar char="•"/>
            </a:pPr>
            <a:r>
              <a:rPr lang="en-AU" altLang="en-US" sz="2400" dirty="0"/>
              <a:t> Requires fewer assumptions (than analytical models)</a:t>
            </a:r>
          </a:p>
          <a:p>
            <a:pPr eaLnBrk="1" hangingPunct="1">
              <a:spcBef>
                <a:spcPct val="50000"/>
              </a:spcBef>
              <a:buFontTx/>
              <a:buChar char="•"/>
            </a:pPr>
            <a:r>
              <a:rPr lang="en-AU" altLang="en-US" sz="2400" dirty="0"/>
              <a:t> Flexible and easy to change</a:t>
            </a:r>
          </a:p>
          <a:p>
            <a:pPr eaLnBrk="1" hangingPunct="1">
              <a:spcBef>
                <a:spcPct val="50000"/>
              </a:spcBef>
              <a:buFontTx/>
              <a:buChar char="•"/>
            </a:pPr>
            <a:r>
              <a:rPr lang="en-AU" altLang="en-US" sz="2400" dirty="0"/>
              <a:t> Credible* and results are easier to explain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additive="base">
                                        <p:cTn id="13" dur="500" fill="hold"/>
                                        <p:tgtEl>
                                          <p:spTgt spid="522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additive="base">
                                        <p:cTn id="19" dur="500" fill="hold"/>
                                        <p:tgtEl>
                                          <p:spTgt spid="522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additive="base">
                                        <p:cTn id="25" dur="500" fill="hold"/>
                                        <p:tgtEl>
                                          <p:spTgt spid="5222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9">
                                            <p:txEl>
                                              <p:pRg st="4" end="4"/>
                                            </p:txEl>
                                          </p:spTgt>
                                        </p:tgtEl>
                                        <p:attrNameLst>
                                          <p:attrName>style.visibility</p:attrName>
                                        </p:attrNameLst>
                                      </p:cBhvr>
                                      <p:to>
                                        <p:strVal val="visible"/>
                                      </p:to>
                                    </p:set>
                                    <p:anim calcmode="lin" valueType="num">
                                      <p:cBhvr additive="base">
                                        <p:cTn id="31" dur="500" fill="hold"/>
                                        <p:tgtEl>
                                          <p:spTgt spid="5222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9">
                                            <p:txEl>
                                              <p:pRg st="5" end="5"/>
                                            </p:txEl>
                                          </p:spTgt>
                                        </p:tgtEl>
                                        <p:attrNameLst>
                                          <p:attrName>style.visibility</p:attrName>
                                        </p:attrNameLst>
                                      </p:cBhvr>
                                      <p:to>
                                        <p:strVal val="visible"/>
                                      </p:to>
                                    </p:set>
                                    <p:anim calcmode="lin" valueType="num">
                                      <p:cBhvr additive="base">
                                        <p:cTn id="37" dur="500" fill="hold"/>
                                        <p:tgtEl>
                                          <p:spTgt spid="5222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2229">
                                            <p:txEl>
                                              <p:pRg st="6" end="6"/>
                                            </p:txEl>
                                          </p:spTgt>
                                        </p:tgtEl>
                                        <p:attrNameLst>
                                          <p:attrName>style.visibility</p:attrName>
                                        </p:attrNameLst>
                                      </p:cBhvr>
                                      <p:to>
                                        <p:strVal val="visible"/>
                                      </p:to>
                                    </p:set>
                                    <p:anim calcmode="lin" valueType="num">
                                      <p:cBhvr additive="base">
                                        <p:cTn id="43" dur="500" fill="hold"/>
                                        <p:tgtEl>
                                          <p:spTgt spid="5222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222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2229">
                                            <p:txEl>
                                              <p:pRg st="7" end="7"/>
                                            </p:txEl>
                                          </p:spTgt>
                                        </p:tgtEl>
                                        <p:attrNameLst>
                                          <p:attrName>style.visibility</p:attrName>
                                        </p:attrNameLst>
                                      </p:cBhvr>
                                      <p:to>
                                        <p:strVal val="visible"/>
                                      </p:to>
                                    </p:set>
                                    <p:anim calcmode="lin" valueType="num">
                                      <p:cBhvr additive="base">
                                        <p:cTn id="49" dur="500" fill="hold"/>
                                        <p:tgtEl>
                                          <p:spTgt spid="5222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222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hangingPunct="1"/>
            <a:r>
              <a:rPr lang="en-AU" altLang="en-US" sz="3600" dirty="0"/>
              <a:t>LIMITATIONS</a:t>
            </a:r>
            <a:endParaRPr lang="en-AU" altLang="en-US" dirty="0"/>
          </a:p>
        </p:txBody>
      </p:sp>
      <p:sp>
        <p:nvSpPr>
          <p:cNvPr id="53251" name="Text Box 1027"/>
          <p:cNvSpPr txBox="1">
            <a:spLocks noChangeArrowheads="1"/>
          </p:cNvSpPr>
          <p:nvPr/>
        </p:nvSpPr>
        <p:spPr bwMode="auto">
          <a:xfrm>
            <a:off x="628650" y="1690688"/>
            <a:ext cx="7448550" cy="286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185738" algn="l"/>
              </a:tabLst>
              <a:defRPr sz="2400">
                <a:solidFill>
                  <a:schemeClr val="tx1"/>
                </a:solidFill>
                <a:latin typeface="Times New Roman" panose="02020603050405020304" pitchFamily="18" charset="0"/>
              </a:defRPr>
            </a:lvl1pPr>
            <a:lvl2pPr algn="l">
              <a:tabLst>
                <a:tab pos="185738" algn="l"/>
              </a:tabLst>
              <a:defRPr sz="2400">
                <a:solidFill>
                  <a:schemeClr val="tx1"/>
                </a:solidFill>
                <a:latin typeface="Times New Roman" panose="02020603050405020304" pitchFamily="18" charset="0"/>
              </a:defRPr>
            </a:lvl2pPr>
            <a:lvl3pPr algn="l">
              <a:tabLst>
                <a:tab pos="185738" algn="l"/>
              </a:tabLst>
              <a:defRPr sz="2400">
                <a:solidFill>
                  <a:schemeClr val="tx1"/>
                </a:solidFill>
                <a:latin typeface="Times New Roman" panose="02020603050405020304" pitchFamily="18" charset="0"/>
              </a:defRPr>
            </a:lvl3pPr>
            <a:lvl4pPr algn="l">
              <a:tabLst>
                <a:tab pos="185738" algn="l"/>
              </a:tabLst>
              <a:defRPr sz="2400">
                <a:solidFill>
                  <a:schemeClr val="tx1"/>
                </a:solidFill>
                <a:latin typeface="Times New Roman" panose="02020603050405020304" pitchFamily="18" charset="0"/>
              </a:defRPr>
            </a:lvl4pPr>
            <a:lvl5pPr algn="l">
              <a:tabLst>
                <a:tab pos="185738"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5738"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5738"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5738"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5738" algn="l"/>
              </a:tabLst>
              <a:defRPr sz="24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dirty="0">
                <a:latin typeface="+mn-lt"/>
              </a:rPr>
              <a:t> “Run” rather than “solved”.</a:t>
            </a:r>
          </a:p>
          <a:p>
            <a:pPr eaLnBrk="1" fontAlgn="auto" hangingPunct="1">
              <a:spcBef>
                <a:spcPct val="50000"/>
              </a:spcBef>
              <a:spcAft>
                <a:spcPts val="0"/>
              </a:spcAft>
              <a:buFontTx/>
              <a:buChar char="•"/>
              <a:defRPr/>
            </a:pPr>
            <a:r>
              <a:rPr lang="en-AU" altLang="en-US" dirty="0">
                <a:latin typeface="+mn-lt"/>
              </a:rPr>
              <a:t> Cannot generate optimal solution on their own</a:t>
            </a:r>
          </a:p>
          <a:p>
            <a:pPr eaLnBrk="1" fontAlgn="auto" hangingPunct="1">
              <a:spcBef>
                <a:spcPct val="50000"/>
              </a:spcBef>
              <a:spcAft>
                <a:spcPts val="0"/>
              </a:spcAft>
              <a:buFontTx/>
              <a:buChar char="•"/>
              <a:defRPr/>
            </a:pPr>
            <a:r>
              <a:rPr lang="en-AU" altLang="en-US" dirty="0">
                <a:latin typeface="+mn-lt"/>
              </a:rPr>
              <a:t> Requires specialized training (probability, statistics, computer programming, modelling, system analysis, simulation methodology)</a:t>
            </a:r>
          </a:p>
          <a:p>
            <a:pPr eaLnBrk="1" fontAlgn="auto" hangingPunct="1">
              <a:spcBef>
                <a:spcPct val="50000"/>
              </a:spcBef>
              <a:spcAft>
                <a:spcPts val="0"/>
              </a:spcAft>
              <a:buFontTx/>
              <a:buChar char="•"/>
              <a:defRPr/>
            </a:pPr>
            <a:r>
              <a:rPr lang="en-AU" altLang="en-US" dirty="0">
                <a:latin typeface="+mn-lt"/>
              </a:rPr>
              <a:t> Costly (software and hardware)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AU" altLang="en-US" sz="4000" dirty="0"/>
              <a:t>INPUT/OUTPUT PROCESS</a:t>
            </a:r>
            <a:endParaRPr lang="en-AU" altLang="en-US" dirty="0"/>
          </a:p>
        </p:txBody>
      </p:sp>
      <p:sp>
        <p:nvSpPr>
          <p:cNvPr id="39939" name="Rectangle 15"/>
          <p:cNvSpPr>
            <a:spLocks noChangeArrowheads="1"/>
          </p:cNvSpPr>
          <p:nvPr/>
        </p:nvSpPr>
        <p:spPr bwMode="auto">
          <a:xfrm>
            <a:off x="8382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2400" dirty="0"/>
          </a:p>
        </p:txBody>
      </p:sp>
      <p:sp>
        <p:nvSpPr>
          <p:cNvPr id="39940" name="Rectangle 16"/>
          <p:cNvSpPr>
            <a:spLocks noChangeArrowheads="1"/>
          </p:cNvSpPr>
          <p:nvPr/>
        </p:nvSpPr>
        <p:spPr bwMode="auto">
          <a:xfrm>
            <a:off x="1143000" y="17526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2400" dirty="0"/>
          </a:p>
        </p:txBody>
      </p:sp>
      <p:sp>
        <p:nvSpPr>
          <p:cNvPr id="39941" name="Rectangle 47"/>
          <p:cNvSpPr>
            <a:spLocks noChangeArrowheads="1"/>
          </p:cNvSpPr>
          <p:nvPr/>
        </p:nvSpPr>
        <p:spPr bwMode="auto">
          <a:xfrm>
            <a:off x="3390107" y="4114800"/>
            <a:ext cx="2362200" cy="1143000"/>
          </a:xfrm>
          <a:prstGeom prst="rect">
            <a:avLst/>
          </a:prstGeom>
          <a:solidFill>
            <a:schemeClr val="accent1">
              <a:lumMod val="20000"/>
              <a:lumOff val="8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b="1" dirty="0"/>
              <a:t>SIMULATION MODEL</a:t>
            </a:r>
          </a:p>
          <a:p>
            <a:pPr algn="ctr" eaLnBrk="1" hangingPunct="1">
              <a:defRPr/>
            </a:pPr>
            <a:r>
              <a:rPr lang="en-AU" altLang="en-US" b="1" dirty="0"/>
              <a:t>(LOGIC)</a:t>
            </a:r>
            <a:endParaRPr lang="en-AU" altLang="en-US" dirty="0"/>
          </a:p>
        </p:txBody>
      </p:sp>
      <p:sp>
        <p:nvSpPr>
          <p:cNvPr id="39942" name="AutoShape 49"/>
          <p:cNvSpPr>
            <a:spLocks noChangeArrowheads="1"/>
          </p:cNvSpPr>
          <p:nvPr/>
        </p:nvSpPr>
        <p:spPr bwMode="auto">
          <a:xfrm>
            <a:off x="3352800" y="1828800"/>
            <a:ext cx="2438400" cy="1371600"/>
          </a:xfrm>
          <a:prstGeom prst="cloudCallout">
            <a:avLst>
              <a:gd name="adj1" fmla="val -45898"/>
              <a:gd name="adj2" fmla="val 70023"/>
            </a:avLst>
          </a:prstGeom>
          <a:solidFill>
            <a:schemeClr val="accent1">
              <a:lumMod val="20000"/>
              <a:lumOff val="80000"/>
            </a:schemeClr>
          </a:solidFill>
          <a:ln w="19050" cap="sq">
            <a:solidFill>
              <a:schemeClr val="tx1"/>
            </a:solidFill>
            <a:round/>
            <a:headEnd type="none" w="sm" len="sm"/>
            <a:tailEnd type="none" w="sm" len="sm"/>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b="1" dirty="0"/>
              <a:t>REAL-LIFE</a:t>
            </a:r>
            <a:endParaRPr lang="en-AU" altLang="en-US" dirty="0"/>
          </a:p>
        </p:txBody>
      </p:sp>
      <p:sp>
        <p:nvSpPr>
          <p:cNvPr id="39944" name="AutoShape 51"/>
          <p:cNvSpPr>
            <a:spLocks noChangeArrowheads="1"/>
          </p:cNvSpPr>
          <p:nvPr/>
        </p:nvSpPr>
        <p:spPr bwMode="auto">
          <a:xfrm>
            <a:off x="6019800" y="4419600"/>
            <a:ext cx="1066800" cy="533400"/>
          </a:xfrm>
          <a:prstGeom prst="rightArrow">
            <a:avLst>
              <a:gd name="adj1" fmla="val 50000"/>
              <a:gd name="adj2" fmla="val 50000"/>
            </a:avLst>
          </a:prstGeom>
          <a:solidFill>
            <a:schemeClr val="accent2">
              <a:lumMod val="75000"/>
            </a:schemeClr>
          </a:solidFill>
          <a:ln w="9525">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
        <p:nvSpPr>
          <p:cNvPr id="6197" name="Text Box 53"/>
          <p:cNvSpPr txBox="1">
            <a:spLocks noChangeArrowheads="1"/>
          </p:cNvSpPr>
          <p:nvPr/>
        </p:nvSpPr>
        <p:spPr bwMode="auto">
          <a:xfrm>
            <a:off x="303213" y="3692525"/>
            <a:ext cx="2362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98425" indent="-9842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fontAlgn="auto" hangingPunct="1">
              <a:spcBef>
                <a:spcPts val="0"/>
              </a:spcBef>
              <a:spcAft>
                <a:spcPts val="0"/>
              </a:spcAft>
              <a:defRPr/>
            </a:pPr>
            <a:r>
              <a:rPr lang="en-AU" altLang="en-US" sz="1600" b="1" dirty="0">
                <a:latin typeface="+mn-lt"/>
              </a:rPr>
              <a:t>Operating Policies</a:t>
            </a:r>
          </a:p>
          <a:p>
            <a:pPr marL="285750" indent="-285750" eaLnBrk="1" fontAlgn="auto" hangingPunct="1">
              <a:spcBef>
                <a:spcPts val="0"/>
              </a:spcBef>
              <a:spcAft>
                <a:spcPts val="0"/>
              </a:spcAft>
              <a:buFontTx/>
              <a:buChar char="-"/>
              <a:defRPr/>
            </a:pPr>
            <a:r>
              <a:rPr lang="en-AU" altLang="en-US" sz="1600" b="1" dirty="0">
                <a:latin typeface="+mn-lt"/>
              </a:rPr>
              <a:t>Single queue, parallel servers, FIFO, …</a:t>
            </a:r>
          </a:p>
          <a:p>
            <a:pPr marL="0" indent="0" eaLnBrk="1" fontAlgn="auto" hangingPunct="1">
              <a:spcBef>
                <a:spcPts val="0"/>
              </a:spcBef>
              <a:spcAft>
                <a:spcPts val="0"/>
              </a:spcAft>
              <a:defRPr/>
            </a:pPr>
            <a:r>
              <a:rPr lang="en-AU" altLang="en-US" sz="1600" b="1" dirty="0">
                <a:latin typeface="+mn-lt"/>
              </a:rPr>
              <a:t>Input Parameters</a:t>
            </a:r>
          </a:p>
          <a:p>
            <a:pPr marL="0" indent="0" eaLnBrk="1" fontAlgn="auto" hangingPunct="1">
              <a:spcBef>
                <a:spcPts val="0"/>
              </a:spcBef>
              <a:spcAft>
                <a:spcPts val="0"/>
              </a:spcAft>
              <a:defRPr/>
            </a:pPr>
            <a:r>
              <a:rPr lang="en-AU" altLang="en-US" sz="1600" b="1" dirty="0">
                <a:latin typeface="+mn-lt"/>
              </a:rPr>
              <a:t>- Number of servers, distributions, …</a:t>
            </a:r>
            <a:endParaRPr lang="en-AU" altLang="en-US" sz="1600" dirty="0">
              <a:latin typeface="+mn-lt"/>
            </a:endParaRPr>
          </a:p>
        </p:txBody>
      </p:sp>
      <p:sp>
        <p:nvSpPr>
          <p:cNvPr id="6199" name="Text Box 55"/>
          <p:cNvSpPr txBox="1">
            <a:spLocks noChangeArrowheads="1"/>
          </p:cNvSpPr>
          <p:nvPr/>
        </p:nvSpPr>
        <p:spPr bwMode="auto">
          <a:xfrm>
            <a:off x="7156450" y="3840163"/>
            <a:ext cx="1676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98425" indent="-9842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sz="1600" dirty="0">
                <a:latin typeface="+mn-lt"/>
              </a:rPr>
              <a:t> </a:t>
            </a:r>
            <a:r>
              <a:rPr lang="en-AU" altLang="en-US" sz="1600" b="1" dirty="0">
                <a:latin typeface="+mn-lt"/>
              </a:rPr>
              <a:t>System response</a:t>
            </a:r>
          </a:p>
          <a:p>
            <a:pPr eaLnBrk="1" fontAlgn="auto" hangingPunct="1">
              <a:spcBef>
                <a:spcPct val="50000"/>
              </a:spcBef>
              <a:spcAft>
                <a:spcPts val="0"/>
              </a:spcAft>
              <a:defRPr/>
            </a:pPr>
            <a:r>
              <a:rPr lang="en-AU" altLang="en-US" sz="1600" b="1" dirty="0">
                <a:latin typeface="+mn-lt"/>
              </a:rPr>
              <a:t>- Waiting times, system size, utilizations…</a:t>
            </a:r>
            <a:endParaRPr lang="en-AU" altLang="en-US" sz="1600" dirty="0">
              <a:latin typeface="+mn-lt"/>
            </a:endParaRPr>
          </a:p>
        </p:txBody>
      </p:sp>
      <p:sp>
        <p:nvSpPr>
          <p:cNvPr id="39947" name="Text Box 56"/>
          <p:cNvSpPr txBox="1">
            <a:spLocks noChangeArrowheads="1"/>
          </p:cNvSpPr>
          <p:nvPr/>
        </p:nvSpPr>
        <p:spPr bwMode="auto">
          <a:xfrm>
            <a:off x="1006475" y="5410200"/>
            <a:ext cx="5302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AU" altLang="en-US" sz="2400" dirty="0">
                <a:solidFill>
                  <a:schemeClr val="accent2"/>
                </a:solidFill>
              </a:rPr>
              <a:t>(X)</a:t>
            </a:r>
            <a:endParaRPr lang="en-AU" altLang="en-US" dirty="0">
              <a:solidFill>
                <a:schemeClr val="accent2"/>
              </a:solidFill>
            </a:endParaRPr>
          </a:p>
        </p:txBody>
      </p:sp>
      <p:sp>
        <p:nvSpPr>
          <p:cNvPr id="39948" name="Text Box 57"/>
          <p:cNvSpPr txBox="1">
            <a:spLocks noChangeArrowheads="1"/>
          </p:cNvSpPr>
          <p:nvPr/>
        </p:nvSpPr>
        <p:spPr bwMode="auto">
          <a:xfrm>
            <a:off x="7734300" y="5422900"/>
            <a:ext cx="5207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2400" dirty="0">
                <a:solidFill>
                  <a:schemeClr val="accent2"/>
                </a:solidFill>
              </a:rPr>
              <a:t>(Y)</a:t>
            </a:r>
            <a:endParaRPr lang="en-AU" altLang="en-US" sz="2400" dirty="0"/>
          </a:p>
        </p:txBody>
      </p:sp>
      <p:sp>
        <p:nvSpPr>
          <p:cNvPr id="39949" name="Text Box 58"/>
          <p:cNvSpPr txBox="1">
            <a:spLocks noChangeArrowheads="1"/>
          </p:cNvSpPr>
          <p:nvPr/>
        </p:nvSpPr>
        <p:spPr bwMode="auto">
          <a:xfrm>
            <a:off x="4114800" y="5475288"/>
            <a:ext cx="9302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2400" dirty="0">
                <a:solidFill>
                  <a:schemeClr val="accent2"/>
                </a:solidFill>
              </a:rPr>
              <a:t>Y=f(X)</a:t>
            </a:r>
            <a:endParaRPr lang="en-AU" altLang="en-US" dirty="0">
              <a:solidFill>
                <a:schemeClr val="accent2"/>
              </a:solidFill>
            </a:endParaRPr>
          </a:p>
        </p:txBody>
      </p:sp>
      <p:sp>
        <p:nvSpPr>
          <p:cNvPr id="39950" name="Line 59"/>
          <p:cNvSpPr>
            <a:spLocks noChangeShapeType="1"/>
          </p:cNvSpPr>
          <p:nvPr/>
        </p:nvSpPr>
        <p:spPr bwMode="auto">
          <a:xfrm>
            <a:off x="4572000" y="3205162"/>
            <a:ext cx="0" cy="914399"/>
          </a:xfrm>
          <a:prstGeom prst="line">
            <a:avLst/>
          </a:prstGeom>
          <a:noFill/>
          <a:ln w="19050" cap="sq">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AutoShape 51"/>
          <p:cNvSpPr>
            <a:spLocks noChangeArrowheads="1"/>
          </p:cNvSpPr>
          <p:nvPr/>
        </p:nvSpPr>
        <p:spPr bwMode="auto">
          <a:xfrm>
            <a:off x="2174082" y="4419600"/>
            <a:ext cx="1066800" cy="533400"/>
          </a:xfrm>
          <a:prstGeom prst="rightArrow">
            <a:avLst>
              <a:gd name="adj1" fmla="val 50000"/>
              <a:gd name="adj2" fmla="val 50000"/>
            </a:avLst>
          </a:prstGeom>
          <a:solidFill>
            <a:schemeClr val="accent2">
              <a:lumMod val="75000"/>
            </a:schemeClr>
          </a:solidFill>
          <a:ln w="9525">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AU" altLang="en-US" sz="4000" dirty="0"/>
              <a:t>EXAMPLE: Health </a:t>
            </a:r>
            <a:r>
              <a:rPr lang="en-US" altLang="en-US" sz="4000" dirty="0"/>
              <a:t>Center</a:t>
            </a:r>
            <a:endParaRPr lang="en-US" altLang="en-US" dirty="0"/>
          </a:p>
        </p:txBody>
      </p:sp>
      <p:sp>
        <p:nvSpPr>
          <p:cNvPr id="40963" name="Rectangle 3"/>
          <p:cNvSpPr>
            <a:spLocks noChangeArrowheads="1"/>
          </p:cNvSpPr>
          <p:nvPr/>
        </p:nvSpPr>
        <p:spPr bwMode="auto">
          <a:xfrm>
            <a:off x="8382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2400" dirty="0"/>
          </a:p>
        </p:txBody>
      </p:sp>
      <p:sp>
        <p:nvSpPr>
          <p:cNvPr id="40964" name="Rectangle 4"/>
          <p:cNvSpPr>
            <a:spLocks noChangeArrowheads="1"/>
          </p:cNvSpPr>
          <p:nvPr/>
        </p:nvSpPr>
        <p:spPr bwMode="auto">
          <a:xfrm>
            <a:off x="1143000" y="17526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2400" dirty="0"/>
          </a:p>
        </p:txBody>
      </p:sp>
      <p:sp>
        <p:nvSpPr>
          <p:cNvPr id="40965" name="Rectangle 5"/>
          <p:cNvSpPr>
            <a:spLocks noChangeArrowheads="1"/>
          </p:cNvSpPr>
          <p:nvPr/>
        </p:nvSpPr>
        <p:spPr bwMode="auto">
          <a:xfrm>
            <a:off x="3390900" y="2979738"/>
            <a:ext cx="236220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sz="2400" dirty="0"/>
              <a:t>SIMULATION </a:t>
            </a:r>
          </a:p>
          <a:p>
            <a:pPr algn="ctr" eaLnBrk="1" hangingPunct="1">
              <a:defRPr/>
            </a:pPr>
            <a:r>
              <a:rPr lang="en-AU" altLang="en-US" sz="2400" dirty="0"/>
              <a:t>MODEL OF A </a:t>
            </a:r>
          </a:p>
          <a:p>
            <a:pPr algn="ctr" eaLnBrk="1" hangingPunct="1">
              <a:defRPr/>
            </a:pPr>
            <a:r>
              <a:rPr lang="en-AU" altLang="en-US" sz="2400" dirty="0"/>
              <a:t>HEALTH CENTER</a:t>
            </a:r>
          </a:p>
        </p:txBody>
      </p:sp>
      <p:sp>
        <p:nvSpPr>
          <p:cNvPr id="40966" name="AutoShape 7"/>
          <p:cNvSpPr>
            <a:spLocks noChangeArrowheads="1"/>
          </p:cNvSpPr>
          <p:nvPr/>
        </p:nvSpPr>
        <p:spPr bwMode="auto">
          <a:xfrm>
            <a:off x="2217738" y="3627438"/>
            <a:ext cx="1066800" cy="533400"/>
          </a:xfrm>
          <a:prstGeom prst="rightArrow">
            <a:avLst>
              <a:gd name="adj1" fmla="val 50000"/>
              <a:gd name="adj2" fmla="val 50000"/>
            </a:avLst>
          </a:prstGeom>
          <a:solidFill>
            <a:schemeClr val="accent2">
              <a:lumMod val="75000"/>
            </a:schemeClr>
          </a:solidFill>
          <a:ln w="9525">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
        <p:nvSpPr>
          <p:cNvPr id="40967" name="AutoShape 8"/>
          <p:cNvSpPr>
            <a:spLocks noChangeArrowheads="1"/>
          </p:cNvSpPr>
          <p:nvPr/>
        </p:nvSpPr>
        <p:spPr bwMode="auto">
          <a:xfrm>
            <a:off x="5859463" y="3627438"/>
            <a:ext cx="1066800" cy="533400"/>
          </a:xfrm>
          <a:prstGeom prst="rightArrow">
            <a:avLst>
              <a:gd name="adj1" fmla="val 50000"/>
              <a:gd name="adj2" fmla="val 50000"/>
            </a:avLst>
          </a:prstGeom>
          <a:solidFill>
            <a:schemeClr val="accent2">
              <a:lumMod val="75000"/>
            </a:schemeClr>
          </a:solidFill>
          <a:ln w="9525">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
        <p:nvSpPr>
          <p:cNvPr id="93193" name="Text Box 9"/>
          <p:cNvSpPr txBox="1">
            <a:spLocks noChangeArrowheads="1"/>
          </p:cNvSpPr>
          <p:nvPr/>
        </p:nvSpPr>
        <p:spPr bwMode="auto">
          <a:xfrm>
            <a:off x="820738" y="2924175"/>
            <a:ext cx="12954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98425" indent="-9842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600" b="1" dirty="0">
                <a:latin typeface="+mn-lt"/>
              </a:rPr>
              <a:t>Number of Doctors</a:t>
            </a:r>
          </a:p>
          <a:p>
            <a:pPr eaLnBrk="1" fontAlgn="auto" hangingPunct="1">
              <a:spcBef>
                <a:spcPct val="50000"/>
              </a:spcBef>
              <a:spcAft>
                <a:spcPts val="0"/>
              </a:spcAft>
              <a:buFontTx/>
              <a:buChar char="•"/>
              <a:defRPr/>
            </a:pPr>
            <a:r>
              <a:rPr lang="en-AU" altLang="en-US" sz="1600" b="1" dirty="0">
                <a:latin typeface="+mn-lt"/>
              </a:rPr>
              <a:t>Capacity of equipment</a:t>
            </a:r>
          </a:p>
          <a:p>
            <a:pPr eaLnBrk="1" fontAlgn="auto" hangingPunct="1">
              <a:spcBef>
                <a:spcPct val="50000"/>
              </a:spcBef>
              <a:spcAft>
                <a:spcPts val="0"/>
              </a:spcAft>
              <a:buFontTx/>
              <a:buChar char="•"/>
              <a:defRPr/>
            </a:pPr>
            <a:r>
              <a:rPr lang="en-AU" altLang="en-US" sz="1600" b="1" dirty="0">
                <a:latin typeface="+mn-lt"/>
              </a:rPr>
              <a:t>Arrival rate</a:t>
            </a:r>
          </a:p>
          <a:p>
            <a:pPr eaLnBrk="1" fontAlgn="auto" hangingPunct="1">
              <a:spcBef>
                <a:spcPct val="50000"/>
              </a:spcBef>
              <a:spcAft>
                <a:spcPts val="0"/>
              </a:spcAft>
              <a:buFontTx/>
              <a:buChar char="•"/>
              <a:defRPr/>
            </a:pPr>
            <a:r>
              <a:rPr lang="en-AU" altLang="en-US" sz="1600" b="1" dirty="0">
                <a:latin typeface="+mn-lt"/>
              </a:rPr>
              <a:t>Queue Discipline</a:t>
            </a:r>
          </a:p>
        </p:txBody>
      </p:sp>
      <p:sp>
        <p:nvSpPr>
          <p:cNvPr id="93199" name="Text Box 15"/>
          <p:cNvSpPr txBox="1">
            <a:spLocks noChangeArrowheads="1"/>
          </p:cNvSpPr>
          <p:nvPr/>
        </p:nvSpPr>
        <p:spPr bwMode="auto">
          <a:xfrm>
            <a:off x="7010400" y="3200400"/>
            <a:ext cx="1676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98425" indent="-9842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600" b="1" dirty="0">
                <a:latin typeface="+mn-lt"/>
              </a:rPr>
              <a:t> Time in system</a:t>
            </a:r>
          </a:p>
          <a:p>
            <a:pPr eaLnBrk="1" fontAlgn="auto" hangingPunct="1">
              <a:spcBef>
                <a:spcPct val="50000"/>
              </a:spcBef>
              <a:spcAft>
                <a:spcPts val="0"/>
              </a:spcAft>
              <a:buFontTx/>
              <a:buChar char="•"/>
              <a:defRPr/>
            </a:pPr>
            <a:r>
              <a:rPr lang="en-AU" altLang="en-US" sz="1600" b="1" dirty="0">
                <a:latin typeface="+mn-lt"/>
              </a:rPr>
              <a:t> Utilization of doctors</a:t>
            </a:r>
          </a:p>
          <a:p>
            <a:pPr eaLnBrk="1" fontAlgn="auto" hangingPunct="1">
              <a:spcBef>
                <a:spcPct val="50000"/>
              </a:spcBef>
              <a:spcAft>
                <a:spcPts val="0"/>
              </a:spcAft>
              <a:buFontTx/>
              <a:buChar char="•"/>
              <a:defRPr/>
            </a:pPr>
            <a:r>
              <a:rPr lang="en-AU" altLang="en-US" sz="1600" b="1" dirty="0">
                <a:latin typeface="+mn-lt"/>
              </a:rPr>
              <a:t> Number served</a:t>
            </a:r>
            <a:endParaRPr lang="en-AU" altLang="en-US" sz="16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COURSE DESCRIPTION</a:t>
            </a:r>
          </a:p>
        </p:txBody>
      </p:sp>
      <p:sp>
        <p:nvSpPr>
          <p:cNvPr id="11267" name="Content Placeholder 2"/>
          <p:cNvSpPr>
            <a:spLocks noGrp="1"/>
          </p:cNvSpPr>
          <p:nvPr>
            <p:ph idx="1"/>
          </p:nvPr>
        </p:nvSpPr>
        <p:spPr/>
        <p:txBody>
          <a:bodyPr/>
          <a:lstStyle/>
          <a:p>
            <a:pPr eaLnBrk="1" hangingPunct="1"/>
            <a:r>
              <a:rPr lang="en-US" altLang="en-US" sz="2800" dirty="0"/>
              <a:t>Use of simulation as a decision tool. </a:t>
            </a:r>
          </a:p>
          <a:p>
            <a:pPr eaLnBrk="1" hangingPunct="1"/>
            <a:r>
              <a:rPr lang="en-US" altLang="en-US" sz="2800" dirty="0"/>
              <a:t>The design and analysis of simulation models. </a:t>
            </a:r>
          </a:p>
          <a:p>
            <a:pPr eaLnBrk="1" hangingPunct="1"/>
            <a:r>
              <a:rPr lang="en-US" altLang="en-US" sz="2800" dirty="0"/>
              <a:t>The use of simulation for estimation, comparison of policies, and optimization. </a:t>
            </a:r>
          </a:p>
          <a:p>
            <a:pPr eaLnBrk="1" hangingPunct="1"/>
            <a:r>
              <a:rPr lang="en-US" altLang="en-US" sz="2800" dirty="0"/>
              <a:t>Topics include principle of simulation modeling, software, general-purpose computer simulation languages, and statistical analysis of simulation input and output data.</a:t>
            </a:r>
          </a:p>
          <a:p>
            <a:pPr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AU" altLang="en-US" sz="4000" dirty="0"/>
              <a:t>EXAMPLE: Serial production line</a:t>
            </a:r>
            <a:endParaRPr lang="en-AU" altLang="en-US" dirty="0"/>
          </a:p>
        </p:txBody>
      </p:sp>
      <p:sp>
        <p:nvSpPr>
          <p:cNvPr id="41987" name="Rectangle 3"/>
          <p:cNvSpPr>
            <a:spLocks noChangeArrowheads="1"/>
          </p:cNvSpPr>
          <p:nvPr/>
        </p:nvSpPr>
        <p:spPr bwMode="auto">
          <a:xfrm>
            <a:off x="9144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2400" dirty="0"/>
          </a:p>
        </p:txBody>
      </p:sp>
      <p:sp>
        <p:nvSpPr>
          <p:cNvPr id="41988" name="Rectangle 4"/>
          <p:cNvSpPr>
            <a:spLocks noChangeArrowheads="1"/>
          </p:cNvSpPr>
          <p:nvPr/>
        </p:nvSpPr>
        <p:spPr bwMode="auto">
          <a:xfrm>
            <a:off x="1143000" y="22098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2400" dirty="0"/>
          </a:p>
        </p:txBody>
      </p:sp>
      <p:sp>
        <p:nvSpPr>
          <p:cNvPr id="41989" name="Rectangle 5"/>
          <p:cNvSpPr>
            <a:spLocks noChangeArrowheads="1"/>
          </p:cNvSpPr>
          <p:nvPr/>
        </p:nvSpPr>
        <p:spPr bwMode="auto">
          <a:xfrm>
            <a:off x="3390900" y="3429000"/>
            <a:ext cx="236220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sz="2400" dirty="0"/>
              <a:t>SIMULATION </a:t>
            </a:r>
          </a:p>
          <a:p>
            <a:pPr algn="ctr" eaLnBrk="1" hangingPunct="1">
              <a:defRPr/>
            </a:pPr>
            <a:r>
              <a:rPr lang="en-AU" altLang="en-US" sz="2400" dirty="0"/>
              <a:t>MODEL OF A</a:t>
            </a:r>
          </a:p>
          <a:p>
            <a:pPr algn="ctr" eaLnBrk="1" hangingPunct="1">
              <a:defRPr/>
            </a:pPr>
            <a:r>
              <a:rPr lang="en-AU" altLang="en-US" sz="2400" dirty="0"/>
              <a:t>PRODUCTION LINE</a:t>
            </a:r>
          </a:p>
        </p:txBody>
      </p:sp>
      <p:sp>
        <p:nvSpPr>
          <p:cNvPr id="41990" name="AutoShape 6"/>
          <p:cNvSpPr>
            <a:spLocks noChangeArrowheads="1"/>
          </p:cNvSpPr>
          <p:nvPr/>
        </p:nvSpPr>
        <p:spPr bwMode="auto">
          <a:xfrm>
            <a:off x="2244725" y="4076700"/>
            <a:ext cx="1066800" cy="533400"/>
          </a:xfrm>
          <a:prstGeom prst="rightArrow">
            <a:avLst>
              <a:gd name="adj1" fmla="val 50000"/>
              <a:gd name="adj2" fmla="val 50000"/>
            </a:avLst>
          </a:prstGeom>
          <a:solidFill>
            <a:schemeClr val="accent2">
              <a:lumMod val="75000"/>
            </a:schemeClr>
          </a:solidFill>
          <a:ln w="9525">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
        <p:nvSpPr>
          <p:cNvPr id="41991" name="AutoShape 7"/>
          <p:cNvSpPr>
            <a:spLocks noChangeArrowheads="1"/>
          </p:cNvSpPr>
          <p:nvPr/>
        </p:nvSpPr>
        <p:spPr bwMode="auto">
          <a:xfrm>
            <a:off x="5851525" y="4094163"/>
            <a:ext cx="1066800" cy="533400"/>
          </a:xfrm>
          <a:prstGeom prst="rightArrow">
            <a:avLst>
              <a:gd name="adj1" fmla="val 50000"/>
              <a:gd name="adj2" fmla="val 50000"/>
            </a:avLst>
          </a:prstGeom>
          <a:solidFill>
            <a:schemeClr val="accent2">
              <a:lumMod val="75000"/>
            </a:schemeClr>
          </a:solidFill>
          <a:ln w="9525">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
        <p:nvSpPr>
          <p:cNvPr id="94216" name="Text Box 8"/>
          <p:cNvSpPr txBox="1">
            <a:spLocks noChangeArrowheads="1"/>
          </p:cNvSpPr>
          <p:nvPr/>
        </p:nvSpPr>
        <p:spPr bwMode="auto">
          <a:xfrm>
            <a:off x="533400" y="3413125"/>
            <a:ext cx="19050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98425" indent="-9842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600" b="1" dirty="0">
                <a:latin typeface="+mn-lt"/>
              </a:rPr>
              <a:t>Size of the line</a:t>
            </a:r>
          </a:p>
          <a:p>
            <a:pPr eaLnBrk="1" fontAlgn="auto" hangingPunct="1">
              <a:spcBef>
                <a:spcPct val="50000"/>
              </a:spcBef>
              <a:spcAft>
                <a:spcPts val="0"/>
              </a:spcAft>
              <a:buFontTx/>
              <a:buChar char="•"/>
              <a:defRPr/>
            </a:pPr>
            <a:r>
              <a:rPr lang="en-AU" altLang="en-US" sz="1600" b="1" dirty="0">
                <a:latin typeface="+mn-lt"/>
              </a:rPr>
              <a:t>Size of buffer</a:t>
            </a:r>
          </a:p>
          <a:p>
            <a:pPr eaLnBrk="1" fontAlgn="auto" hangingPunct="1">
              <a:spcBef>
                <a:spcPct val="50000"/>
              </a:spcBef>
              <a:spcAft>
                <a:spcPts val="0"/>
              </a:spcAft>
              <a:buFontTx/>
              <a:buChar char="•"/>
              <a:defRPr/>
            </a:pPr>
            <a:r>
              <a:rPr lang="en-AU" altLang="en-US" sz="1600" b="1" dirty="0">
                <a:latin typeface="+mn-lt"/>
              </a:rPr>
              <a:t>Buffer allocation</a:t>
            </a:r>
          </a:p>
          <a:p>
            <a:pPr eaLnBrk="1" fontAlgn="auto" hangingPunct="1">
              <a:spcBef>
                <a:spcPct val="50000"/>
              </a:spcBef>
              <a:spcAft>
                <a:spcPts val="0"/>
              </a:spcAft>
              <a:buFontTx/>
              <a:buChar char="•"/>
              <a:defRPr/>
            </a:pPr>
            <a:r>
              <a:rPr lang="en-AU" altLang="en-US" sz="1600" b="1" dirty="0">
                <a:latin typeface="+mn-lt"/>
              </a:rPr>
              <a:t>Location of bottleneck</a:t>
            </a:r>
          </a:p>
          <a:p>
            <a:pPr eaLnBrk="1" fontAlgn="auto" hangingPunct="1">
              <a:spcBef>
                <a:spcPct val="50000"/>
              </a:spcBef>
              <a:spcAft>
                <a:spcPts val="0"/>
              </a:spcAft>
              <a:buFontTx/>
              <a:buChar char="•"/>
              <a:defRPr/>
            </a:pPr>
            <a:r>
              <a:rPr lang="en-AU" altLang="en-US" sz="1600" b="1" dirty="0">
                <a:latin typeface="+mn-lt"/>
              </a:rPr>
              <a:t>Processing times</a:t>
            </a:r>
          </a:p>
          <a:p>
            <a:pPr eaLnBrk="1" fontAlgn="auto" hangingPunct="1">
              <a:spcBef>
                <a:spcPct val="50000"/>
              </a:spcBef>
              <a:spcAft>
                <a:spcPts val="0"/>
              </a:spcAft>
              <a:buFontTx/>
              <a:buChar char="•"/>
              <a:defRPr/>
            </a:pPr>
            <a:endParaRPr lang="en-AU" altLang="en-US" sz="1600" dirty="0">
              <a:latin typeface="+mn-lt"/>
            </a:endParaRPr>
          </a:p>
        </p:txBody>
      </p:sp>
      <p:sp>
        <p:nvSpPr>
          <p:cNvPr id="94217" name="Text Box 9"/>
          <p:cNvSpPr txBox="1">
            <a:spLocks noChangeArrowheads="1"/>
          </p:cNvSpPr>
          <p:nvPr/>
        </p:nvSpPr>
        <p:spPr bwMode="auto">
          <a:xfrm>
            <a:off x="7010400" y="3657600"/>
            <a:ext cx="1676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98425" indent="-9842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ct val="50000"/>
              </a:spcBef>
              <a:spcAft>
                <a:spcPts val="0"/>
              </a:spcAft>
              <a:buFontTx/>
              <a:buChar char="•"/>
              <a:defRPr/>
            </a:pPr>
            <a:r>
              <a:rPr lang="en-AU" altLang="en-US" sz="1600" b="1" dirty="0">
                <a:latin typeface="+mn-lt"/>
              </a:rPr>
              <a:t> Throughput</a:t>
            </a:r>
          </a:p>
          <a:p>
            <a:pPr eaLnBrk="1" fontAlgn="auto" hangingPunct="1">
              <a:spcBef>
                <a:spcPct val="50000"/>
              </a:spcBef>
              <a:spcAft>
                <a:spcPts val="0"/>
              </a:spcAft>
              <a:buFontTx/>
              <a:buChar char="•"/>
              <a:defRPr/>
            </a:pPr>
            <a:r>
              <a:rPr lang="en-AU" altLang="en-US" sz="1600" b="1" dirty="0">
                <a:latin typeface="+mn-lt"/>
              </a:rPr>
              <a:t> Interdeparture time variability</a:t>
            </a:r>
          </a:p>
          <a:p>
            <a:pPr eaLnBrk="1" fontAlgn="auto" hangingPunct="1">
              <a:spcBef>
                <a:spcPct val="50000"/>
              </a:spcBef>
              <a:spcAft>
                <a:spcPts val="0"/>
              </a:spcAft>
              <a:buFontTx/>
              <a:buChar char="•"/>
              <a:defRPr/>
            </a:pPr>
            <a:r>
              <a:rPr lang="en-AU" altLang="en-US" sz="1600" b="1" dirty="0">
                <a:latin typeface="+mn-lt"/>
              </a:rPr>
              <a:t> Utilization</a:t>
            </a:r>
            <a:endParaRPr lang="en-AU" altLang="en-US" sz="1600" dirty="0">
              <a:latin typeface="+mn-lt"/>
            </a:endParaRPr>
          </a:p>
        </p:txBody>
      </p:sp>
      <p:sp>
        <p:nvSpPr>
          <p:cNvPr id="41994" name="Rectangle 10"/>
          <p:cNvSpPr>
            <a:spLocks noChangeArrowheads="1"/>
          </p:cNvSpPr>
          <p:nvPr/>
        </p:nvSpPr>
        <p:spPr bwMode="auto">
          <a:xfrm>
            <a:off x="2057400" y="1828800"/>
            <a:ext cx="533400" cy="3810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dirty="0"/>
              <a:t>1</a:t>
            </a:r>
          </a:p>
        </p:txBody>
      </p:sp>
      <p:sp>
        <p:nvSpPr>
          <p:cNvPr id="41995" name="Rectangle 11"/>
          <p:cNvSpPr>
            <a:spLocks noChangeArrowheads="1"/>
          </p:cNvSpPr>
          <p:nvPr/>
        </p:nvSpPr>
        <p:spPr bwMode="auto">
          <a:xfrm>
            <a:off x="2895600" y="1828800"/>
            <a:ext cx="533400" cy="3810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dirty="0"/>
              <a:t>2</a:t>
            </a:r>
          </a:p>
        </p:txBody>
      </p:sp>
      <p:sp>
        <p:nvSpPr>
          <p:cNvPr id="41996" name="Rectangle 12"/>
          <p:cNvSpPr>
            <a:spLocks noChangeArrowheads="1"/>
          </p:cNvSpPr>
          <p:nvPr/>
        </p:nvSpPr>
        <p:spPr bwMode="auto">
          <a:xfrm>
            <a:off x="3733800" y="1828800"/>
            <a:ext cx="533400" cy="3810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dirty="0"/>
              <a:t>3</a:t>
            </a:r>
          </a:p>
        </p:txBody>
      </p:sp>
      <p:sp>
        <p:nvSpPr>
          <p:cNvPr id="41997" name="Rectangle 13"/>
          <p:cNvSpPr>
            <a:spLocks noChangeArrowheads="1"/>
          </p:cNvSpPr>
          <p:nvPr/>
        </p:nvSpPr>
        <p:spPr bwMode="auto">
          <a:xfrm>
            <a:off x="6477000" y="1828800"/>
            <a:ext cx="533400" cy="3810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AU" altLang="en-US" dirty="0"/>
              <a:t>N</a:t>
            </a:r>
          </a:p>
        </p:txBody>
      </p:sp>
      <p:sp>
        <p:nvSpPr>
          <p:cNvPr id="41998" name="Text Box 15"/>
          <p:cNvSpPr txBox="1">
            <a:spLocks noChangeArrowheads="1"/>
          </p:cNvSpPr>
          <p:nvPr/>
        </p:nvSpPr>
        <p:spPr bwMode="auto">
          <a:xfrm>
            <a:off x="4730750" y="1676400"/>
            <a:ext cx="98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2800" dirty="0"/>
              <a:t>…….</a:t>
            </a:r>
            <a:endParaRPr lang="en-AU" altLang="en-US" dirty="0"/>
          </a:p>
        </p:txBody>
      </p:sp>
      <p:sp>
        <p:nvSpPr>
          <p:cNvPr id="41999" name="Line 16"/>
          <p:cNvSpPr>
            <a:spLocks noChangeShapeType="1"/>
          </p:cNvSpPr>
          <p:nvPr/>
        </p:nvSpPr>
        <p:spPr bwMode="auto">
          <a:xfrm>
            <a:off x="2590800" y="2057400"/>
            <a:ext cx="304800" cy="0"/>
          </a:xfrm>
          <a:prstGeom prst="line">
            <a:avLst/>
          </a:prstGeom>
          <a:noFill/>
          <a:ln w="1270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000" name="Line 17"/>
          <p:cNvSpPr>
            <a:spLocks noChangeShapeType="1"/>
          </p:cNvSpPr>
          <p:nvPr/>
        </p:nvSpPr>
        <p:spPr bwMode="auto">
          <a:xfrm>
            <a:off x="3429000" y="2057400"/>
            <a:ext cx="304800" cy="0"/>
          </a:xfrm>
          <a:prstGeom prst="line">
            <a:avLst/>
          </a:prstGeom>
          <a:noFill/>
          <a:ln w="1270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001" name="Line 18"/>
          <p:cNvSpPr>
            <a:spLocks noChangeShapeType="1"/>
          </p:cNvSpPr>
          <p:nvPr/>
        </p:nvSpPr>
        <p:spPr bwMode="auto">
          <a:xfrm>
            <a:off x="4267200" y="2057400"/>
            <a:ext cx="457200" cy="0"/>
          </a:xfrm>
          <a:prstGeom prst="line">
            <a:avLst/>
          </a:prstGeom>
          <a:noFill/>
          <a:ln w="1270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002" name="Line 19"/>
          <p:cNvSpPr>
            <a:spLocks noChangeShapeType="1"/>
          </p:cNvSpPr>
          <p:nvPr/>
        </p:nvSpPr>
        <p:spPr bwMode="auto">
          <a:xfrm>
            <a:off x="5791200" y="2057400"/>
            <a:ext cx="685800" cy="0"/>
          </a:xfrm>
          <a:prstGeom prst="line">
            <a:avLst/>
          </a:prstGeom>
          <a:noFill/>
          <a:ln w="1270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003" name="Line 20"/>
          <p:cNvSpPr>
            <a:spLocks noChangeShapeType="1"/>
          </p:cNvSpPr>
          <p:nvPr/>
        </p:nvSpPr>
        <p:spPr bwMode="auto">
          <a:xfrm>
            <a:off x="1752600" y="2057400"/>
            <a:ext cx="304800" cy="0"/>
          </a:xfrm>
          <a:prstGeom prst="line">
            <a:avLst/>
          </a:prstGeom>
          <a:noFill/>
          <a:ln w="1270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004" name="Line 21"/>
          <p:cNvSpPr>
            <a:spLocks noChangeShapeType="1"/>
          </p:cNvSpPr>
          <p:nvPr/>
        </p:nvSpPr>
        <p:spPr bwMode="auto">
          <a:xfrm>
            <a:off x="7010400" y="2057400"/>
            <a:ext cx="381000" cy="0"/>
          </a:xfrm>
          <a:prstGeom prst="line">
            <a:avLst/>
          </a:prstGeom>
          <a:noFill/>
          <a:ln w="1270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pPr eaLnBrk="1" hangingPunct="1"/>
            <a:r>
              <a:rPr lang="en-AU" altLang="en-US" sz="4000" dirty="0"/>
              <a:t>ANALYTICAL VS SIMULATION</a:t>
            </a:r>
            <a:endParaRPr lang="en-AU" altLang="en-US" dirty="0"/>
          </a:p>
        </p:txBody>
      </p:sp>
      <p:sp>
        <p:nvSpPr>
          <p:cNvPr id="36867" name="Rectangle 1027"/>
          <p:cNvSpPr>
            <a:spLocks noGrp="1" noChangeArrowheads="1"/>
          </p:cNvSpPr>
          <p:nvPr>
            <p:ph idx="1"/>
          </p:nvPr>
        </p:nvSpPr>
        <p:spPr>
          <a:xfrm>
            <a:off x="628650" y="1828800"/>
            <a:ext cx="8134350" cy="1524000"/>
          </a:xfrm>
        </p:spPr>
        <p:txBody>
          <a:bodyPr/>
          <a:lstStyle/>
          <a:p>
            <a:pPr eaLnBrk="1" hangingPunct="1"/>
            <a:r>
              <a:rPr lang="en-AU" altLang="en-US" sz="2400" dirty="0"/>
              <a:t>Use analytical models whenever possible</a:t>
            </a:r>
          </a:p>
          <a:p>
            <a:pPr eaLnBrk="1" hangingPunct="1"/>
            <a:r>
              <a:rPr lang="en-AU" altLang="en-US" sz="2400" dirty="0"/>
              <a:t>Use simulation models when:</a:t>
            </a:r>
            <a:endParaRPr lang="en-AU" altLang="en-US" dirty="0"/>
          </a:p>
        </p:txBody>
      </p:sp>
      <p:sp>
        <p:nvSpPr>
          <p:cNvPr id="51204" name="Text Box 1028"/>
          <p:cNvSpPr txBox="1">
            <a:spLocks noChangeArrowheads="1"/>
          </p:cNvSpPr>
          <p:nvPr/>
        </p:nvSpPr>
        <p:spPr bwMode="auto">
          <a:xfrm>
            <a:off x="914400" y="2743200"/>
            <a:ext cx="7848600" cy="224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eaLnBrk="1" hangingPunct="1">
              <a:spcBef>
                <a:spcPct val="50000"/>
              </a:spcBef>
              <a:buFont typeface="+mj-lt"/>
              <a:buAutoNum type="arabicPeriod"/>
            </a:pPr>
            <a:r>
              <a:rPr lang="en-AU" altLang="en-US" sz="2000" dirty="0"/>
              <a:t>Complete mathematical formulation does not exist or an analytical solution cannot be developed</a:t>
            </a:r>
          </a:p>
          <a:p>
            <a:pPr marL="457200" indent="-457200" eaLnBrk="1" hangingPunct="1">
              <a:spcBef>
                <a:spcPct val="50000"/>
              </a:spcBef>
              <a:buFont typeface="+mj-lt"/>
              <a:buAutoNum type="arabicPeriod"/>
            </a:pPr>
            <a:r>
              <a:rPr lang="en-AU" altLang="en-US" sz="2000" dirty="0"/>
              <a:t>Analytical methods are available, but the mathematical procedures are so complex that simulation provides a simpler solution</a:t>
            </a:r>
          </a:p>
          <a:p>
            <a:pPr marL="457200" indent="-457200" eaLnBrk="1" hangingPunct="1">
              <a:spcBef>
                <a:spcPct val="50000"/>
              </a:spcBef>
              <a:buFont typeface="+mj-lt"/>
              <a:buAutoNum type="arabicPeriod"/>
            </a:pPr>
            <a:r>
              <a:rPr lang="en-AU" altLang="en-US" sz="2000" dirty="0"/>
              <a:t>It is desired to observe a simulated history of the process over a period of time in addition to estimating certain system performances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 calcmode="lin" valueType="num">
                                      <p:cBhvr additive="base">
                                        <p:cTn id="19"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7"/>
          <p:cNvSpPr>
            <a:spLocks noChangeArrowheads="1"/>
          </p:cNvSpPr>
          <p:nvPr/>
        </p:nvSpPr>
        <p:spPr bwMode="auto">
          <a:xfrm>
            <a:off x="4810125" y="5130800"/>
            <a:ext cx="4283075" cy="1079500"/>
          </a:xfrm>
          <a:prstGeom prst="rect">
            <a:avLst/>
          </a:prstGeom>
          <a:solidFill>
            <a:srgbClr val="EA8688"/>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1" name="Rectangle 56"/>
          <p:cNvSpPr>
            <a:spLocks noChangeArrowheads="1"/>
          </p:cNvSpPr>
          <p:nvPr/>
        </p:nvSpPr>
        <p:spPr bwMode="auto">
          <a:xfrm>
            <a:off x="7292975" y="1771650"/>
            <a:ext cx="1800225" cy="3313113"/>
          </a:xfrm>
          <a:prstGeom prst="rect">
            <a:avLst/>
          </a:prstGeom>
          <a:solidFill>
            <a:srgbClr val="D0C102"/>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2" name="Rectangle 55"/>
          <p:cNvSpPr>
            <a:spLocks noChangeArrowheads="1"/>
          </p:cNvSpPr>
          <p:nvPr/>
        </p:nvSpPr>
        <p:spPr bwMode="auto">
          <a:xfrm>
            <a:off x="2041525" y="1771650"/>
            <a:ext cx="5191125" cy="3313113"/>
          </a:xfrm>
          <a:prstGeom prst="rect">
            <a:avLst/>
          </a:prstGeom>
          <a:solidFill>
            <a:srgbClr val="FF944B"/>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43013" name="Rectangle 54"/>
          <p:cNvSpPr>
            <a:spLocks noChangeArrowheads="1"/>
          </p:cNvSpPr>
          <p:nvPr/>
        </p:nvSpPr>
        <p:spPr bwMode="auto">
          <a:xfrm>
            <a:off x="82550" y="2636838"/>
            <a:ext cx="2736850" cy="1439862"/>
          </a:xfrm>
          <a:prstGeom prst="rect">
            <a:avLst/>
          </a:prstGeom>
          <a:solidFill>
            <a:srgbClr val="97A9E1"/>
          </a:solidFill>
          <a:ln w="19050" cap="rnd">
            <a:solidFill>
              <a:schemeClr val="tx1"/>
            </a:solidFill>
            <a:prstDash val="sysDot"/>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600" b="1" dirty="0">
              <a:latin typeface="Times New Roman" panose="02020603050405020304" pitchFamily="18" charset="0"/>
            </a:endParaRPr>
          </a:p>
        </p:txBody>
      </p:sp>
      <p:sp>
        <p:nvSpPr>
          <p:cNvPr id="43014" name="Rectangle 2"/>
          <p:cNvSpPr>
            <a:spLocks noGrp="1" noChangeArrowheads="1"/>
          </p:cNvSpPr>
          <p:nvPr>
            <p:ph type="title"/>
          </p:nvPr>
        </p:nvSpPr>
        <p:spPr>
          <a:xfrm>
            <a:off x="685800" y="609600"/>
            <a:ext cx="7989888" cy="1143000"/>
          </a:xfrm>
        </p:spPr>
        <p:txBody>
          <a:bodyPr/>
          <a:lstStyle/>
          <a:p>
            <a:pPr eaLnBrk="1" hangingPunct="1"/>
            <a:r>
              <a:rPr lang="en-US" altLang="en-US" sz="4000" dirty="0"/>
              <a:t>STEPS IN A SIMULATION STUDY</a:t>
            </a:r>
          </a:p>
        </p:txBody>
      </p:sp>
      <p:sp>
        <p:nvSpPr>
          <p:cNvPr id="17415" name="Rectangle 4"/>
          <p:cNvSpPr>
            <a:spLocks noChangeArrowheads="1"/>
          </p:cNvSpPr>
          <p:nvPr/>
        </p:nvSpPr>
        <p:spPr bwMode="auto">
          <a:xfrm>
            <a:off x="179388" y="3067050"/>
            <a:ext cx="1079500" cy="5762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Problem</a:t>
            </a:r>
          </a:p>
          <a:p>
            <a:pPr algn="ctr" eaLnBrk="1" fontAlgn="auto" hangingPunct="1">
              <a:spcBef>
                <a:spcPts val="0"/>
              </a:spcBef>
              <a:spcAft>
                <a:spcPts val="0"/>
              </a:spcAft>
              <a:defRPr/>
            </a:pPr>
            <a:r>
              <a:rPr lang="en-US" altLang="en-US" b="1" dirty="0">
                <a:latin typeface="+mj-lt"/>
              </a:rPr>
              <a:t>Formulation</a:t>
            </a:r>
          </a:p>
        </p:txBody>
      </p:sp>
      <p:sp>
        <p:nvSpPr>
          <p:cNvPr id="17416" name="Rectangle 6"/>
          <p:cNvSpPr>
            <a:spLocks noChangeArrowheads="1"/>
          </p:cNvSpPr>
          <p:nvPr/>
        </p:nvSpPr>
        <p:spPr bwMode="auto">
          <a:xfrm>
            <a:off x="1628775" y="2851150"/>
            <a:ext cx="1079500" cy="10080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Setting of</a:t>
            </a:r>
          </a:p>
          <a:p>
            <a:pPr algn="ctr" eaLnBrk="1" fontAlgn="auto" hangingPunct="1">
              <a:spcBef>
                <a:spcPts val="0"/>
              </a:spcBef>
              <a:spcAft>
                <a:spcPts val="0"/>
              </a:spcAft>
              <a:defRPr/>
            </a:pPr>
            <a:r>
              <a:rPr lang="en-US" altLang="en-US" b="1" dirty="0">
                <a:latin typeface="+mj-lt"/>
              </a:rPr>
              <a:t>Objectives</a:t>
            </a:r>
          </a:p>
          <a:p>
            <a:pPr algn="ctr" eaLnBrk="1" fontAlgn="auto" hangingPunct="1">
              <a:spcBef>
                <a:spcPts val="0"/>
              </a:spcBef>
              <a:spcAft>
                <a:spcPts val="0"/>
              </a:spcAft>
              <a:defRPr/>
            </a:pPr>
            <a:r>
              <a:rPr lang="en-US" altLang="en-US" b="1" dirty="0">
                <a:latin typeface="+mj-lt"/>
              </a:rPr>
              <a:t>and Overall</a:t>
            </a:r>
          </a:p>
          <a:p>
            <a:pPr algn="ctr" eaLnBrk="1" fontAlgn="auto" hangingPunct="1">
              <a:spcBef>
                <a:spcPts val="0"/>
              </a:spcBef>
              <a:spcAft>
                <a:spcPts val="0"/>
              </a:spcAft>
              <a:defRPr/>
            </a:pPr>
            <a:r>
              <a:rPr lang="en-US" altLang="en-US" b="1" dirty="0">
                <a:latin typeface="+mj-lt"/>
              </a:rPr>
              <a:t>Project Plan</a:t>
            </a:r>
          </a:p>
        </p:txBody>
      </p:sp>
      <p:sp>
        <p:nvSpPr>
          <p:cNvPr id="17417" name="Rectangle 7"/>
          <p:cNvSpPr>
            <a:spLocks noChangeArrowheads="1"/>
          </p:cNvSpPr>
          <p:nvPr/>
        </p:nvSpPr>
        <p:spPr bwMode="auto">
          <a:xfrm>
            <a:off x="2195513" y="1843088"/>
            <a:ext cx="1582737"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Conceptual</a:t>
            </a:r>
          </a:p>
          <a:p>
            <a:pPr algn="ctr" eaLnBrk="1" fontAlgn="auto" hangingPunct="1">
              <a:spcBef>
                <a:spcPts val="0"/>
              </a:spcBef>
              <a:spcAft>
                <a:spcPts val="0"/>
              </a:spcAft>
              <a:defRPr/>
            </a:pPr>
            <a:r>
              <a:rPr lang="en-US" altLang="en-US" b="1" dirty="0">
                <a:latin typeface="+mj-lt"/>
              </a:rPr>
              <a:t>Model</a:t>
            </a:r>
          </a:p>
        </p:txBody>
      </p:sp>
      <p:sp>
        <p:nvSpPr>
          <p:cNvPr id="17418" name="Rectangle 8"/>
          <p:cNvSpPr>
            <a:spLocks noChangeArrowheads="1"/>
          </p:cNvSpPr>
          <p:nvPr/>
        </p:nvSpPr>
        <p:spPr bwMode="auto">
          <a:xfrm>
            <a:off x="2266950" y="4219575"/>
            <a:ext cx="1511300"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Data Collection</a:t>
            </a:r>
          </a:p>
        </p:txBody>
      </p:sp>
      <p:sp>
        <p:nvSpPr>
          <p:cNvPr id="17419" name="Rectangle 9"/>
          <p:cNvSpPr>
            <a:spLocks noChangeArrowheads="1"/>
          </p:cNvSpPr>
          <p:nvPr/>
        </p:nvSpPr>
        <p:spPr bwMode="auto">
          <a:xfrm>
            <a:off x="3130550" y="3030538"/>
            <a:ext cx="1008063"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Model</a:t>
            </a:r>
          </a:p>
          <a:p>
            <a:pPr algn="ctr" eaLnBrk="1" fontAlgn="auto" hangingPunct="1">
              <a:spcBef>
                <a:spcPts val="0"/>
              </a:spcBef>
              <a:spcAft>
                <a:spcPts val="0"/>
              </a:spcAft>
              <a:defRPr/>
            </a:pPr>
            <a:r>
              <a:rPr lang="en-US" altLang="en-US" b="1" dirty="0">
                <a:latin typeface="+mj-lt"/>
              </a:rPr>
              <a:t>Translation</a:t>
            </a:r>
          </a:p>
        </p:txBody>
      </p:sp>
      <p:sp>
        <p:nvSpPr>
          <p:cNvPr id="17420" name="Line 11"/>
          <p:cNvSpPr>
            <a:spLocks noChangeShapeType="1"/>
          </p:cNvSpPr>
          <p:nvPr/>
        </p:nvSpPr>
        <p:spPr bwMode="auto">
          <a:xfrm>
            <a:off x="1277938" y="3354388"/>
            <a:ext cx="360362" cy="158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1" name="Line 12"/>
          <p:cNvSpPr>
            <a:spLocks noChangeShapeType="1"/>
          </p:cNvSpPr>
          <p:nvPr/>
        </p:nvSpPr>
        <p:spPr bwMode="auto">
          <a:xfrm>
            <a:off x="2482850" y="386873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2" name="Line 13"/>
          <p:cNvSpPr>
            <a:spLocks noChangeShapeType="1"/>
          </p:cNvSpPr>
          <p:nvPr/>
        </p:nvSpPr>
        <p:spPr bwMode="auto">
          <a:xfrm flipV="1">
            <a:off x="2482850" y="249078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3" name="Line 16"/>
          <p:cNvSpPr>
            <a:spLocks noChangeShapeType="1"/>
          </p:cNvSpPr>
          <p:nvPr/>
        </p:nvSpPr>
        <p:spPr bwMode="auto">
          <a:xfrm flipH="1">
            <a:off x="3486150" y="2490788"/>
            <a:ext cx="4763" cy="53975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4" name="Line 17"/>
          <p:cNvSpPr>
            <a:spLocks noChangeShapeType="1"/>
          </p:cNvSpPr>
          <p:nvPr/>
        </p:nvSpPr>
        <p:spPr bwMode="auto">
          <a:xfrm flipH="1" flipV="1">
            <a:off x="3490913" y="3678238"/>
            <a:ext cx="0" cy="5413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5" name="AutoShape 18"/>
          <p:cNvSpPr>
            <a:spLocks noChangeArrowheads="1"/>
          </p:cNvSpPr>
          <p:nvPr/>
        </p:nvSpPr>
        <p:spPr bwMode="auto">
          <a:xfrm>
            <a:off x="4427538"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Verified?</a:t>
            </a:r>
          </a:p>
        </p:txBody>
      </p:sp>
      <p:sp>
        <p:nvSpPr>
          <p:cNvPr id="17426" name="Line 19"/>
          <p:cNvSpPr>
            <a:spLocks noChangeShapeType="1"/>
          </p:cNvSpPr>
          <p:nvPr/>
        </p:nvSpPr>
        <p:spPr bwMode="auto">
          <a:xfrm>
            <a:off x="4141788" y="3354388"/>
            <a:ext cx="288925"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7" name="Line 20"/>
          <p:cNvSpPr>
            <a:spLocks noChangeShapeType="1"/>
          </p:cNvSpPr>
          <p:nvPr/>
        </p:nvSpPr>
        <p:spPr bwMode="auto">
          <a:xfrm>
            <a:off x="5038725" y="3716338"/>
            <a:ext cx="0" cy="28733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8" name="Line 21"/>
          <p:cNvSpPr>
            <a:spLocks noChangeShapeType="1"/>
          </p:cNvSpPr>
          <p:nvPr/>
        </p:nvSpPr>
        <p:spPr bwMode="auto">
          <a:xfrm flipH="1">
            <a:off x="3886200" y="4003675"/>
            <a:ext cx="115252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9" name="Line 22"/>
          <p:cNvSpPr>
            <a:spLocks noChangeShapeType="1"/>
          </p:cNvSpPr>
          <p:nvPr/>
        </p:nvSpPr>
        <p:spPr bwMode="auto">
          <a:xfrm flipH="1" flipV="1">
            <a:off x="3886200" y="3678238"/>
            <a:ext cx="0" cy="3254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0" name="Text Box 23"/>
          <p:cNvSpPr txBox="1">
            <a:spLocks noChangeArrowheads="1"/>
          </p:cNvSpPr>
          <p:nvPr/>
        </p:nvSpPr>
        <p:spPr bwMode="auto">
          <a:xfrm>
            <a:off x="4283075" y="3716338"/>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1" name="AutoShape 24"/>
          <p:cNvSpPr>
            <a:spLocks noChangeArrowheads="1"/>
          </p:cNvSpPr>
          <p:nvPr/>
        </p:nvSpPr>
        <p:spPr bwMode="auto">
          <a:xfrm>
            <a:off x="5903913"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Validated?</a:t>
            </a:r>
          </a:p>
        </p:txBody>
      </p:sp>
      <p:sp>
        <p:nvSpPr>
          <p:cNvPr id="17432" name="Line 25"/>
          <p:cNvSpPr>
            <a:spLocks noChangeShapeType="1"/>
          </p:cNvSpPr>
          <p:nvPr/>
        </p:nvSpPr>
        <p:spPr bwMode="auto">
          <a:xfrm>
            <a:off x="5651500" y="3354388"/>
            <a:ext cx="246063"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3" name="Line 26"/>
          <p:cNvSpPr>
            <a:spLocks noChangeShapeType="1"/>
          </p:cNvSpPr>
          <p:nvPr/>
        </p:nvSpPr>
        <p:spPr bwMode="auto">
          <a:xfrm>
            <a:off x="6515100" y="3716338"/>
            <a:ext cx="0" cy="8270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4" name="Line 27"/>
          <p:cNvSpPr>
            <a:spLocks noChangeShapeType="1"/>
          </p:cNvSpPr>
          <p:nvPr/>
        </p:nvSpPr>
        <p:spPr bwMode="auto">
          <a:xfrm>
            <a:off x="6515100" y="2058988"/>
            <a:ext cx="0" cy="936625"/>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5" name="Line 29"/>
          <p:cNvSpPr>
            <a:spLocks noChangeShapeType="1"/>
          </p:cNvSpPr>
          <p:nvPr/>
        </p:nvSpPr>
        <p:spPr bwMode="auto">
          <a:xfrm flipH="1">
            <a:off x="3779838" y="2058988"/>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6" name="Line 30"/>
          <p:cNvSpPr>
            <a:spLocks noChangeShapeType="1"/>
          </p:cNvSpPr>
          <p:nvPr/>
        </p:nvSpPr>
        <p:spPr bwMode="auto">
          <a:xfrm flipH="1">
            <a:off x="3779838" y="4543425"/>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7" name="Text Box 31"/>
          <p:cNvSpPr txBox="1">
            <a:spLocks noChangeArrowheads="1"/>
          </p:cNvSpPr>
          <p:nvPr/>
        </p:nvSpPr>
        <p:spPr bwMode="auto">
          <a:xfrm>
            <a:off x="5075238" y="4194175"/>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8" name="Text Box 32"/>
          <p:cNvSpPr txBox="1">
            <a:spLocks noChangeArrowheads="1"/>
          </p:cNvSpPr>
          <p:nvPr/>
        </p:nvSpPr>
        <p:spPr bwMode="auto">
          <a:xfrm>
            <a:off x="4883150" y="1998663"/>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9" name="Rectangle 33"/>
          <p:cNvSpPr>
            <a:spLocks noChangeArrowheads="1"/>
          </p:cNvSpPr>
          <p:nvPr/>
        </p:nvSpPr>
        <p:spPr bwMode="auto">
          <a:xfrm>
            <a:off x="7561263" y="2022475"/>
            <a:ext cx="1223962"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Experimental</a:t>
            </a:r>
          </a:p>
          <a:p>
            <a:pPr algn="ctr" eaLnBrk="1" fontAlgn="auto" hangingPunct="1">
              <a:spcBef>
                <a:spcPts val="0"/>
              </a:spcBef>
              <a:spcAft>
                <a:spcPts val="0"/>
              </a:spcAft>
              <a:defRPr/>
            </a:pPr>
            <a:r>
              <a:rPr lang="en-US" altLang="en-US" b="1" dirty="0">
                <a:latin typeface="+mj-lt"/>
              </a:rPr>
              <a:t>Design</a:t>
            </a:r>
          </a:p>
        </p:txBody>
      </p:sp>
      <p:sp>
        <p:nvSpPr>
          <p:cNvPr id="17440" name="Line 34"/>
          <p:cNvSpPr>
            <a:spLocks noChangeShapeType="1"/>
          </p:cNvSpPr>
          <p:nvPr/>
        </p:nvSpPr>
        <p:spPr bwMode="auto">
          <a:xfrm>
            <a:off x="7131050" y="2339975"/>
            <a:ext cx="431800"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1" name="Line 36"/>
          <p:cNvSpPr>
            <a:spLocks noChangeShapeType="1"/>
          </p:cNvSpPr>
          <p:nvPr/>
        </p:nvSpPr>
        <p:spPr bwMode="auto">
          <a:xfrm>
            <a:off x="7131050" y="233838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2" name="Rectangle 37"/>
          <p:cNvSpPr>
            <a:spLocks noChangeArrowheads="1"/>
          </p:cNvSpPr>
          <p:nvPr/>
        </p:nvSpPr>
        <p:spPr bwMode="auto">
          <a:xfrm>
            <a:off x="7559675" y="3140075"/>
            <a:ext cx="1225550" cy="7921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Simulation </a:t>
            </a:r>
          </a:p>
          <a:p>
            <a:pPr algn="ctr" eaLnBrk="1" fontAlgn="auto" hangingPunct="1">
              <a:spcBef>
                <a:spcPts val="0"/>
              </a:spcBef>
              <a:spcAft>
                <a:spcPts val="0"/>
              </a:spcAft>
              <a:defRPr/>
            </a:pPr>
            <a:r>
              <a:rPr lang="en-US" altLang="en-US" b="1" dirty="0">
                <a:latin typeface="+mj-lt"/>
              </a:rPr>
              <a:t>Runs and </a:t>
            </a:r>
          </a:p>
          <a:p>
            <a:pPr algn="ctr" eaLnBrk="1" fontAlgn="auto" hangingPunct="1">
              <a:spcBef>
                <a:spcPts val="0"/>
              </a:spcBef>
              <a:spcAft>
                <a:spcPts val="0"/>
              </a:spcAft>
              <a:defRPr/>
            </a:pPr>
            <a:r>
              <a:rPr lang="en-US" altLang="en-US" b="1" dirty="0">
                <a:latin typeface="+mj-lt"/>
              </a:rPr>
              <a:t>Analysis</a:t>
            </a:r>
          </a:p>
        </p:txBody>
      </p:sp>
      <p:sp>
        <p:nvSpPr>
          <p:cNvPr id="17443" name="Line 38"/>
          <p:cNvSpPr>
            <a:spLocks noChangeShapeType="1"/>
          </p:cNvSpPr>
          <p:nvPr/>
        </p:nvSpPr>
        <p:spPr bwMode="auto">
          <a:xfrm>
            <a:off x="8170863" y="2670175"/>
            <a:ext cx="0" cy="46990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4" name="AutoShape 39"/>
          <p:cNvSpPr>
            <a:spLocks noChangeArrowheads="1"/>
          </p:cNvSpPr>
          <p:nvPr/>
        </p:nvSpPr>
        <p:spPr bwMode="auto">
          <a:xfrm>
            <a:off x="7596188" y="4148138"/>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More </a:t>
            </a:r>
          </a:p>
          <a:p>
            <a:pPr algn="ctr" eaLnBrk="1" fontAlgn="auto" hangingPunct="1">
              <a:spcBef>
                <a:spcPts val="0"/>
              </a:spcBef>
              <a:spcAft>
                <a:spcPts val="0"/>
              </a:spcAft>
              <a:defRPr/>
            </a:pPr>
            <a:r>
              <a:rPr lang="en-US" altLang="en-US" b="1" dirty="0">
                <a:latin typeface="+mj-lt"/>
              </a:rPr>
              <a:t>Runs?</a:t>
            </a:r>
          </a:p>
        </p:txBody>
      </p:sp>
      <p:sp>
        <p:nvSpPr>
          <p:cNvPr id="17445" name="Line 40"/>
          <p:cNvSpPr>
            <a:spLocks noChangeShapeType="1"/>
          </p:cNvSpPr>
          <p:nvPr/>
        </p:nvSpPr>
        <p:spPr bwMode="auto">
          <a:xfrm flipH="1">
            <a:off x="7380288" y="4508500"/>
            <a:ext cx="2159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6" name="Line 41"/>
          <p:cNvSpPr>
            <a:spLocks noChangeShapeType="1"/>
          </p:cNvSpPr>
          <p:nvPr/>
        </p:nvSpPr>
        <p:spPr bwMode="auto">
          <a:xfrm>
            <a:off x="8820150" y="4508500"/>
            <a:ext cx="182563"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7" name="Line 42"/>
          <p:cNvSpPr>
            <a:spLocks noChangeShapeType="1"/>
          </p:cNvSpPr>
          <p:nvPr/>
        </p:nvSpPr>
        <p:spPr bwMode="auto">
          <a:xfrm flipV="1">
            <a:off x="9002713" y="2347913"/>
            <a:ext cx="0" cy="21605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8" name="Line 44"/>
          <p:cNvSpPr>
            <a:spLocks noChangeShapeType="1"/>
          </p:cNvSpPr>
          <p:nvPr/>
        </p:nvSpPr>
        <p:spPr bwMode="auto">
          <a:xfrm flipV="1">
            <a:off x="7380288" y="350043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9" name="Line 46"/>
          <p:cNvSpPr>
            <a:spLocks noChangeShapeType="1"/>
          </p:cNvSpPr>
          <p:nvPr/>
        </p:nvSpPr>
        <p:spPr bwMode="auto">
          <a:xfrm>
            <a:off x="7380288" y="3500438"/>
            <a:ext cx="179387"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0" name="Line 47"/>
          <p:cNvSpPr>
            <a:spLocks noChangeShapeType="1"/>
          </p:cNvSpPr>
          <p:nvPr/>
        </p:nvSpPr>
        <p:spPr bwMode="auto">
          <a:xfrm flipH="1">
            <a:off x="8785225" y="2347913"/>
            <a:ext cx="2174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1" name="AutoShape 48"/>
          <p:cNvSpPr>
            <a:spLocks noChangeArrowheads="1"/>
          </p:cNvSpPr>
          <p:nvPr/>
        </p:nvSpPr>
        <p:spPr bwMode="auto">
          <a:xfrm>
            <a:off x="7596188" y="5372100"/>
            <a:ext cx="1368425" cy="720725"/>
          </a:xfrm>
          <a:prstGeom prst="flowChartDocumen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Documentation</a:t>
            </a:r>
          </a:p>
          <a:p>
            <a:pPr algn="ctr" eaLnBrk="1" fontAlgn="auto" hangingPunct="1">
              <a:spcBef>
                <a:spcPts val="0"/>
              </a:spcBef>
              <a:spcAft>
                <a:spcPts val="0"/>
              </a:spcAft>
              <a:defRPr/>
            </a:pPr>
            <a:r>
              <a:rPr lang="en-US" altLang="en-US" b="1" dirty="0">
                <a:latin typeface="+mj-lt"/>
              </a:rPr>
              <a:t>and Reporting</a:t>
            </a:r>
          </a:p>
        </p:txBody>
      </p:sp>
      <p:sp>
        <p:nvSpPr>
          <p:cNvPr id="17452" name="Line 49"/>
          <p:cNvSpPr>
            <a:spLocks noChangeShapeType="1"/>
          </p:cNvSpPr>
          <p:nvPr/>
        </p:nvSpPr>
        <p:spPr bwMode="auto">
          <a:xfrm>
            <a:off x="8212138" y="4867275"/>
            <a:ext cx="0" cy="504825"/>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3" name="Text Box 50"/>
          <p:cNvSpPr txBox="1">
            <a:spLocks noChangeArrowheads="1"/>
          </p:cNvSpPr>
          <p:nvPr/>
        </p:nvSpPr>
        <p:spPr bwMode="auto">
          <a:xfrm>
            <a:off x="7775575" y="4724400"/>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54" name="AutoShape 51"/>
          <p:cNvSpPr>
            <a:spLocks noChangeArrowheads="1"/>
          </p:cNvSpPr>
          <p:nvPr/>
        </p:nvSpPr>
        <p:spPr bwMode="auto">
          <a:xfrm>
            <a:off x="4930775" y="5373688"/>
            <a:ext cx="1584325" cy="719137"/>
          </a:xfrm>
          <a:prstGeom prst="flowChartTerminator">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Implementation</a:t>
            </a:r>
          </a:p>
        </p:txBody>
      </p:sp>
      <p:sp>
        <p:nvSpPr>
          <p:cNvPr id="17455" name="Line 52"/>
          <p:cNvSpPr>
            <a:spLocks noChangeShapeType="1"/>
          </p:cNvSpPr>
          <p:nvPr/>
        </p:nvSpPr>
        <p:spPr bwMode="auto">
          <a:xfrm flipH="1">
            <a:off x="6515100" y="5732463"/>
            <a:ext cx="10810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6" name="Text Box 58"/>
          <p:cNvSpPr txBox="1">
            <a:spLocks noChangeArrowheads="1"/>
          </p:cNvSpPr>
          <p:nvPr/>
        </p:nvSpPr>
        <p:spPr bwMode="auto">
          <a:xfrm>
            <a:off x="7207250" y="39576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7" name="Text Box 59"/>
          <p:cNvSpPr txBox="1">
            <a:spLocks noChangeArrowheads="1"/>
          </p:cNvSpPr>
          <p:nvPr/>
        </p:nvSpPr>
        <p:spPr bwMode="auto">
          <a:xfrm>
            <a:off x="5413375" y="30051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8" name="Text Box 60"/>
          <p:cNvSpPr txBox="1">
            <a:spLocks noChangeArrowheads="1"/>
          </p:cNvSpPr>
          <p:nvPr/>
        </p:nvSpPr>
        <p:spPr bwMode="auto">
          <a:xfrm>
            <a:off x="6586538" y="2597150"/>
            <a:ext cx="649287"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9" name="Text Box 61"/>
          <p:cNvSpPr txBox="1">
            <a:spLocks noChangeArrowheads="1"/>
          </p:cNvSpPr>
          <p:nvPr/>
        </p:nvSpPr>
        <p:spPr bwMode="auto">
          <a:xfrm>
            <a:off x="8570913" y="4457700"/>
            <a:ext cx="6477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4000" dirty="0"/>
              <a:t>PROBLEM FORMULATION </a:t>
            </a:r>
            <a:br>
              <a:rPr lang="en-US" altLang="en-US" sz="4000" dirty="0"/>
            </a:br>
            <a:r>
              <a:rPr lang="en-US" altLang="en-US" sz="4000" dirty="0"/>
              <a:t>(NOT MODEL)</a:t>
            </a:r>
            <a:endParaRPr lang="en-US" altLang="en-US" dirty="0"/>
          </a:p>
        </p:txBody>
      </p:sp>
      <p:sp>
        <p:nvSpPr>
          <p:cNvPr id="45059" name="Rectangle 3"/>
          <p:cNvSpPr>
            <a:spLocks noGrp="1" noChangeArrowheads="1"/>
          </p:cNvSpPr>
          <p:nvPr>
            <p:ph idx="1"/>
          </p:nvPr>
        </p:nvSpPr>
        <p:spPr>
          <a:xfrm>
            <a:off x="685800" y="1828800"/>
            <a:ext cx="8305800" cy="4114800"/>
          </a:xfrm>
        </p:spPr>
        <p:txBody>
          <a:bodyPr/>
          <a:lstStyle/>
          <a:p>
            <a:pPr eaLnBrk="1" hangingPunct="1">
              <a:tabLst>
                <a:tab pos="573088" algn="l"/>
                <a:tab pos="952500" algn="l"/>
              </a:tabLst>
            </a:pPr>
            <a:r>
              <a:rPr lang="en-US" altLang="en-US" sz="2800" dirty="0"/>
              <a:t>A statement of the problem</a:t>
            </a:r>
          </a:p>
          <a:p>
            <a:pPr lvl="1" eaLnBrk="1" hangingPunct="1">
              <a:tabLst>
                <a:tab pos="573088" algn="l"/>
                <a:tab pos="952500" algn="l"/>
              </a:tabLst>
            </a:pPr>
            <a:r>
              <a:rPr lang="en-US" altLang="en-US" dirty="0"/>
              <a:t>the problem is clearly understood by the simulation modeler</a:t>
            </a:r>
          </a:p>
          <a:p>
            <a:pPr lvl="1" eaLnBrk="1" hangingPunct="1">
              <a:tabLst>
                <a:tab pos="573088" algn="l"/>
                <a:tab pos="952500" algn="l"/>
              </a:tabLst>
            </a:pPr>
            <a:r>
              <a:rPr lang="en-US" altLang="en-US" dirty="0"/>
              <a:t>the formulation is clearly understood by the client</a:t>
            </a:r>
          </a:p>
          <a:p>
            <a:pPr eaLnBrk="1" hangingPunct="1">
              <a:tabLst>
                <a:tab pos="573088" algn="l"/>
                <a:tab pos="952500" algn="l"/>
              </a:tabLst>
            </a:pPr>
            <a:r>
              <a:rPr lang="en-US" altLang="en-US" sz="2800" dirty="0"/>
              <a:t>Criteria for selecting a problem</a:t>
            </a:r>
          </a:p>
          <a:p>
            <a:pPr lvl="1" eaLnBrk="1" hangingPunct="1">
              <a:tabLst>
                <a:tab pos="573088" algn="l"/>
                <a:tab pos="952500" algn="l"/>
              </a:tabLst>
            </a:pPr>
            <a:r>
              <a:rPr lang="en-US" altLang="en-US" dirty="0"/>
              <a:t>Technical and economical feasibility</a:t>
            </a:r>
          </a:p>
          <a:p>
            <a:pPr lvl="1" eaLnBrk="1" hangingPunct="1">
              <a:tabLst>
                <a:tab pos="573088" algn="l"/>
                <a:tab pos="952500" algn="l"/>
              </a:tabLst>
            </a:pPr>
            <a:r>
              <a:rPr lang="en-US" altLang="en-US" dirty="0"/>
              <a:t>Perceived urgency for a solution</a:t>
            </a:r>
          </a:p>
          <a:p>
            <a:pPr lvl="1" eaLnBrk="1" hangingPunct="1">
              <a:tabLst>
                <a:tab pos="573088" algn="l"/>
                <a:tab pos="952500" algn="l"/>
              </a:tabLst>
            </a:pPr>
            <a:endParaRPr lang="en-US"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04800"/>
            <a:ext cx="8001000" cy="1371600"/>
          </a:xfrm>
        </p:spPr>
        <p:txBody>
          <a:bodyPr/>
          <a:lstStyle/>
          <a:p>
            <a:pPr eaLnBrk="1" hangingPunct="1"/>
            <a:r>
              <a:rPr lang="en-US" altLang="en-US" sz="4000" dirty="0"/>
              <a:t>SETTING OBJECTIVES AND </a:t>
            </a:r>
            <a:br>
              <a:rPr lang="en-US" altLang="en-US" sz="4000" dirty="0"/>
            </a:br>
            <a:r>
              <a:rPr lang="en-US" altLang="en-US" sz="4000" dirty="0"/>
              <a:t>PROJECT PLAN</a:t>
            </a:r>
            <a:endParaRPr lang="en-US" altLang="en-US" dirty="0"/>
          </a:p>
        </p:txBody>
      </p:sp>
      <p:sp>
        <p:nvSpPr>
          <p:cNvPr id="46083" name="Rectangle 3"/>
          <p:cNvSpPr>
            <a:spLocks noGrp="1" noChangeArrowheads="1"/>
          </p:cNvSpPr>
          <p:nvPr>
            <p:ph idx="1"/>
          </p:nvPr>
        </p:nvSpPr>
        <p:spPr>
          <a:xfrm>
            <a:off x="609600" y="1600200"/>
            <a:ext cx="8153400" cy="4724400"/>
          </a:xfrm>
        </p:spPr>
        <p:txBody>
          <a:bodyPr/>
          <a:lstStyle/>
          <a:p>
            <a:pPr eaLnBrk="1" hangingPunct="1">
              <a:tabLst>
                <a:tab pos="573088" algn="l"/>
                <a:tab pos="952500" algn="l"/>
              </a:tabLst>
            </a:pPr>
            <a:r>
              <a:rPr lang="en-US" altLang="en-US" sz="2800" dirty="0"/>
              <a:t>Determine the questions that are to be answered</a:t>
            </a:r>
          </a:p>
          <a:p>
            <a:pPr lvl="1" eaLnBrk="1" hangingPunct="1">
              <a:tabLst>
                <a:tab pos="573088" algn="l"/>
                <a:tab pos="952500" algn="l"/>
              </a:tabLst>
            </a:pPr>
            <a:r>
              <a:rPr lang="en-US" altLang="en-US" sz="2500" dirty="0"/>
              <a:t>Objective to be achieved</a:t>
            </a:r>
          </a:p>
          <a:p>
            <a:pPr lvl="1" eaLnBrk="1" hangingPunct="1">
              <a:tabLst>
                <a:tab pos="573088" algn="l"/>
                <a:tab pos="952500" algn="l"/>
              </a:tabLst>
            </a:pPr>
            <a:r>
              <a:rPr lang="en-US" altLang="en-US" sz="2500" dirty="0"/>
              <a:t>Identify scenarios to be investigated</a:t>
            </a:r>
          </a:p>
          <a:p>
            <a:pPr lvl="1" eaLnBrk="1" hangingPunct="1">
              <a:tabLst>
                <a:tab pos="573088" algn="l"/>
                <a:tab pos="952500" algn="l"/>
              </a:tabLst>
            </a:pPr>
            <a:r>
              <a:rPr lang="en-US" altLang="en-US" sz="2500" dirty="0"/>
              <a:t>Level of details (assumptions)</a:t>
            </a:r>
          </a:p>
          <a:p>
            <a:pPr lvl="1" eaLnBrk="1" hangingPunct="1">
              <a:tabLst>
                <a:tab pos="573088" algn="l"/>
                <a:tab pos="952500" algn="l"/>
              </a:tabLst>
            </a:pPr>
            <a:r>
              <a:rPr lang="en-US" altLang="en-US" sz="2500" dirty="0"/>
              <a:t>Determine the end-user, data, hardware, software, personnel, and time requirements </a:t>
            </a:r>
          </a:p>
          <a:p>
            <a:pPr eaLnBrk="1" hangingPunct="1">
              <a:tabLst>
                <a:tab pos="573088" algn="l"/>
                <a:tab pos="952500" algn="l"/>
              </a:tabLst>
            </a:pPr>
            <a:r>
              <a:rPr lang="en-US" altLang="en-US" sz="2800" dirty="0"/>
              <a:t>Is simulation appropriate?</a:t>
            </a:r>
          </a:p>
          <a:p>
            <a:pPr eaLnBrk="1" hangingPunct="1">
              <a:tabLst>
                <a:tab pos="573088" algn="l"/>
                <a:tab pos="952500" algn="l"/>
              </a:tabLst>
            </a:pPr>
            <a:endParaRPr lang="en-US"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7"/>
          <p:cNvSpPr>
            <a:spLocks noChangeArrowheads="1"/>
          </p:cNvSpPr>
          <p:nvPr/>
        </p:nvSpPr>
        <p:spPr bwMode="auto">
          <a:xfrm>
            <a:off x="4810125" y="5130800"/>
            <a:ext cx="4283075" cy="1079500"/>
          </a:xfrm>
          <a:prstGeom prst="rect">
            <a:avLst/>
          </a:prstGeom>
          <a:solidFill>
            <a:srgbClr val="EA8688"/>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1" name="Rectangle 56"/>
          <p:cNvSpPr>
            <a:spLocks noChangeArrowheads="1"/>
          </p:cNvSpPr>
          <p:nvPr/>
        </p:nvSpPr>
        <p:spPr bwMode="auto">
          <a:xfrm>
            <a:off x="7292975" y="1771650"/>
            <a:ext cx="1800225" cy="3313113"/>
          </a:xfrm>
          <a:prstGeom prst="rect">
            <a:avLst/>
          </a:prstGeom>
          <a:solidFill>
            <a:srgbClr val="D0C102"/>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2" name="Rectangle 55"/>
          <p:cNvSpPr>
            <a:spLocks noChangeArrowheads="1"/>
          </p:cNvSpPr>
          <p:nvPr/>
        </p:nvSpPr>
        <p:spPr bwMode="auto">
          <a:xfrm>
            <a:off x="2041525" y="1771650"/>
            <a:ext cx="5191125" cy="3313113"/>
          </a:xfrm>
          <a:prstGeom prst="rect">
            <a:avLst/>
          </a:prstGeom>
          <a:solidFill>
            <a:srgbClr val="FF944B"/>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47109" name="Rectangle 54"/>
          <p:cNvSpPr>
            <a:spLocks noChangeArrowheads="1"/>
          </p:cNvSpPr>
          <p:nvPr/>
        </p:nvSpPr>
        <p:spPr bwMode="auto">
          <a:xfrm>
            <a:off x="82550" y="2636838"/>
            <a:ext cx="2736850" cy="1439862"/>
          </a:xfrm>
          <a:prstGeom prst="rect">
            <a:avLst/>
          </a:prstGeom>
          <a:solidFill>
            <a:srgbClr val="97A9E1"/>
          </a:solidFill>
          <a:ln w="19050" cap="rnd">
            <a:solidFill>
              <a:schemeClr val="tx1"/>
            </a:solidFill>
            <a:prstDash val="sysDot"/>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600" b="1" dirty="0">
              <a:latin typeface="Times New Roman" panose="02020603050405020304" pitchFamily="18" charset="0"/>
            </a:endParaRPr>
          </a:p>
        </p:txBody>
      </p:sp>
      <p:sp>
        <p:nvSpPr>
          <p:cNvPr id="47110" name="Rectangle 2"/>
          <p:cNvSpPr>
            <a:spLocks noGrp="1" noChangeArrowheads="1"/>
          </p:cNvSpPr>
          <p:nvPr>
            <p:ph type="title"/>
          </p:nvPr>
        </p:nvSpPr>
        <p:spPr>
          <a:xfrm>
            <a:off x="685800" y="609600"/>
            <a:ext cx="7989888" cy="1143000"/>
          </a:xfrm>
        </p:spPr>
        <p:txBody>
          <a:bodyPr/>
          <a:lstStyle/>
          <a:p>
            <a:pPr eaLnBrk="1" hangingPunct="1"/>
            <a:r>
              <a:rPr lang="en-US" altLang="en-US" sz="4000" dirty="0"/>
              <a:t>STEPS IN A SIMULATION STUDY</a:t>
            </a:r>
          </a:p>
        </p:txBody>
      </p:sp>
      <p:sp>
        <p:nvSpPr>
          <p:cNvPr id="17415" name="Rectangle 4"/>
          <p:cNvSpPr>
            <a:spLocks noChangeArrowheads="1"/>
          </p:cNvSpPr>
          <p:nvPr/>
        </p:nvSpPr>
        <p:spPr bwMode="auto">
          <a:xfrm>
            <a:off x="179388" y="3067050"/>
            <a:ext cx="1079500" cy="5762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Problem</a:t>
            </a:r>
          </a:p>
          <a:p>
            <a:pPr algn="ctr" eaLnBrk="1" fontAlgn="auto" hangingPunct="1">
              <a:spcBef>
                <a:spcPts val="0"/>
              </a:spcBef>
              <a:spcAft>
                <a:spcPts val="0"/>
              </a:spcAft>
              <a:defRPr/>
            </a:pPr>
            <a:r>
              <a:rPr lang="en-US" altLang="en-US" b="1" dirty="0">
                <a:latin typeface="+mj-lt"/>
              </a:rPr>
              <a:t>Formulation</a:t>
            </a:r>
          </a:p>
        </p:txBody>
      </p:sp>
      <p:sp>
        <p:nvSpPr>
          <p:cNvPr id="17416" name="Rectangle 6"/>
          <p:cNvSpPr>
            <a:spLocks noChangeArrowheads="1"/>
          </p:cNvSpPr>
          <p:nvPr/>
        </p:nvSpPr>
        <p:spPr bwMode="auto">
          <a:xfrm>
            <a:off x="1628775" y="2851150"/>
            <a:ext cx="1079500" cy="10080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Setting of</a:t>
            </a:r>
          </a:p>
          <a:p>
            <a:pPr algn="ctr" eaLnBrk="1" fontAlgn="auto" hangingPunct="1">
              <a:spcBef>
                <a:spcPts val="0"/>
              </a:spcBef>
              <a:spcAft>
                <a:spcPts val="0"/>
              </a:spcAft>
              <a:defRPr/>
            </a:pPr>
            <a:r>
              <a:rPr lang="en-US" altLang="en-US" b="1" dirty="0">
                <a:latin typeface="+mj-lt"/>
              </a:rPr>
              <a:t>Objectives</a:t>
            </a:r>
          </a:p>
          <a:p>
            <a:pPr algn="ctr" eaLnBrk="1" fontAlgn="auto" hangingPunct="1">
              <a:spcBef>
                <a:spcPts val="0"/>
              </a:spcBef>
              <a:spcAft>
                <a:spcPts val="0"/>
              </a:spcAft>
              <a:defRPr/>
            </a:pPr>
            <a:r>
              <a:rPr lang="en-US" altLang="en-US" b="1" dirty="0">
                <a:latin typeface="+mj-lt"/>
              </a:rPr>
              <a:t>and Overall</a:t>
            </a:r>
          </a:p>
          <a:p>
            <a:pPr algn="ctr" eaLnBrk="1" fontAlgn="auto" hangingPunct="1">
              <a:spcBef>
                <a:spcPts val="0"/>
              </a:spcBef>
              <a:spcAft>
                <a:spcPts val="0"/>
              </a:spcAft>
              <a:defRPr/>
            </a:pPr>
            <a:r>
              <a:rPr lang="en-US" altLang="en-US" b="1" dirty="0">
                <a:latin typeface="+mj-lt"/>
              </a:rPr>
              <a:t>Project Plan</a:t>
            </a:r>
          </a:p>
        </p:txBody>
      </p:sp>
      <p:sp>
        <p:nvSpPr>
          <p:cNvPr id="17417" name="Rectangle 7"/>
          <p:cNvSpPr>
            <a:spLocks noChangeArrowheads="1"/>
          </p:cNvSpPr>
          <p:nvPr/>
        </p:nvSpPr>
        <p:spPr bwMode="auto">
          <a:xfrm>
            <a:off x="2195513" y="1843088"/>
            <a:ext cx="1582737"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Conceptual</a:t>
            </a:r>
          </a:p>
          <a:p>
            <a:pPr algn="ctr" eaLnBrk="1" fontAlgn="auto" hangingPunct="1">
              <a:spcBef>
                <a:spcPts val="0"/>
              </a:spcBef>
              <a:spcAft>
                <a:spcPts val="0"/>
              </a:spcAft>
              <a:defRPr/>
            </a:pPr>
            <a:r>
              <a:rPr lang="en-US" altLang="en-US" b="1" dirty="0">
                <a:latin typeface="+mj-lt"/>
              </a:rPr>
              <a:t>Model</a:t>
            </a:r>
          </a:p>
        </p:txBody>
      </p:sp>
      <p:sp>
        <p:nvSpPr>
          <p:cNvPr id="17418" name="Rectangle 8"/>
          <p:cNvSpPr>
            <a:spLocks noChangeArrowheads="1"/>
          </p:cNvSpPr>
          <p:nvPr/>
        </p:nvSpPr>
        <p:spPr bwMode="auto">
          <a:xfrm>
            <a:off x="2266950" y="4219575"/>
            <a:ext cx="1511300"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Data Collection</a:t>
            </a:r>
          </a:p>
        </p:txBody>
      </p:sp>
      <p:sp>
        <p:nvSpPr>
          <p:cNvPr id="17419" name="Rectangle 9"/>
          <p:cNvSpPr>
            <a:spLocks noChangeArrowheads="1"/>
          </p:cNvSpPr>
          <p:nvPr/>
        </p:nvSpPr>
        <p:spPr bwMode="auto">
          <a:xfrm>
            <a:off x="3130550" y="3030538"/>
            <a:ext cx="1008063"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Model</a:t>
            </a:r>
          </a:p>
          <a:p>
            <a:pPr algn="ctr" eaLnBrk="1" fontAlgn="auto" hangingPunct="1">
              <a:spcBef>
                <a:spcPts val="0"/>
              </a:spcBef>
              <a:spcAft>
                <a:spcPts val="0"/>
              </a:spcAft>
              <a:defRPr/>
            </a:pPr>
            <a:r>
              <a:rPr lang="en-US" altLang="en-US" b="1" dirty="0">
                <a:latin typeface="+mj-lt"/>
              </a:rPr>
              <a:t>Translation</a:t>
            </a:r>
          </a:p>
        </p:txBody>
      </p:sp>
      <p:sp>
        <p:nvSpPr>
          <p:cNvPr id="17420" name="Line 11"/>
          <p:cNvSpPr>
            <a:spLocks noChangeShapeType="1"/>
          </p:cNvSpPr>
          <p:nvPr/>
        </p:nvSpPr>
        <p:spPr bwMode="auto">
          <a:xfrm>
            <a:off x="1277938" y="3354388"/>
            <a:ext cx="360362" cy="158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1" name="Line 12"/>
          <p:cNvSpPr>
            <a:spLocks noChangeShapeType="1"/>
          </p:cNvSpPr>
          <p:nvPr/>
        </p:nvSpPr>
        <p:spPr bwMode="auto">
          <a:xfrm>
            <a:off x="2482850" y="386873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2" name="Line 13"/>
          <p:cNvSpPr>
            <a:spLocks noChangeShapeType="1"/>
          </p:cNvSpPr>
          <p:nvPr/>
        </p:nvSpPr>
        <p:spPr bwMode="auto">
          <a:xfrm flipV="1">
            <a:off x="2482850" y="249078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3" name="Line 16"/>
          <p:cNvSpPr>
            <a:spLocks noChangeShapeType="1"/>
          </p:cNvSpPr>
          <p:nvPr/>
        </p:nvSpPr>
        <p:spPr bwMode="auto">
          <a:xfrm flipH="1">
            <a:off x="3486150" y="2490788"/>
            <a:ext cx="4763" cy="53975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4" name="Line 17"/>
          <p:cNvSpPr>
            <a:spLocks noChangeShapeType="1"/>
          </p:cNvSpPr>
          <p:nvPr/>
        </p:nvSpPr>
        <p:spPr bwMode="auto">
          <a:xfrm flipH="1" flipV="1">
            <a:off x="3490913" y="3678238"/>
            <a:ext cx="0" cy="5413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5" name="AutoShape 18"/>
          <p:cNvSpPr>
            <a:spLocks noChangeArrowheads="1"/>
          </p:cNvSpPr>
          <p:nvPr/>
        </p:nvSpPr>
        <p:spPr bwMode="auto">
          <a:xfrm>
            <a:off x="4427538"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Verified?</a:t>
            </a:r>
          </a:p>
        </p:txBody>
      </p:sp>
      <p:sp>
        <p:nvSpPr>
          <p:cNvPr id="17426" name="Line 19"/>
          <p:cNvSpPr>
            <a:spLocks noChangeShapeType="1"/>
          </p:cNvSpPr>
          <p:nvPr/>
        </p:nvSpPr>
        <p:spPr bwMode="auto">
          <a:xfrm>
            <a:off x="4141788" y="3354388"/>
            <a:ext cx="288925"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7" name="Line 20"/>
          <p:cNvSpPr>
            <a:spLocks noChangeShapeType="1"/>
          </p:cNvSpPr>
          <p:nvPr/>
        </p:nvSpPr>
        <p:spPr bwMode="auto">
          <a:xfrm>
            <a:off x="5038725" y="3716338"/>
            <a:ext cx="0" cy="28733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8" name="Line 21"/>
          <p:cNvSpPr>
            <a:spLocks noChangeShapeType="1"/>
          </p:cNvSpPr>
          <p:nvPr/>
        </p:nvSpPr>
        <p:spPr bwMode="auto">
          <a:xfrm flipH="1">
            <a:off x="3886200" y="4003675"/>
            <a:ext cx="115252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9" name="Line 22"/>
          <p:cNvSpPr>
            <a:spLocks noChangeShapeType="1"/>
          </p:cNvSpPr>
          <p:nvPr/>
        </p:nvSpPr>
        <p:spPr bwMode="auto">
          <a:xfrm flipH="1" flipV="1">
            <a:off x="3886200" y="3678238"/>
            <a:ext cx="0" cy="3254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0" name="Text Box 23"/>
          <p:cNvSpPr txBox="1">
            <a:spLocks noChangeArrowheads="1"/>
          </p:cNvSpPr>
          <p:nvPr/>
        </p:nvSpPr>
        <p:spPr bwMode="auto">
          <a:xfrm>
            <a:off x="4283075" y="3716338"/>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1" name="AutoShape 24"/>
          <p:cNvSpPr>
            <a:spLocks noChangeArrowheads="1"/>
          </p:cNvSpPr>
          <p:nvPr/>
        </p:nvSpPr>
        <p:spPr bwMode="auto">
          <a:xfrm>
            <a:off x="5903913"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Validated?</a:t>
            </a:r>
          </a:p>
        </p:txBody>
      </p:sp>
      <p:sp>
        <p:nvSpPr>
          <p:cNvPr id="17432" name="Line 25"/>
          <p:cNvSpPr>
            <a:spLocks noChangeShapeType="1"/>
          </p:cNvSpPr>
          <p:nvPr/>
        </p:nvSpPr>
        <p:spPr bwMode="auto">
          <a:xfrm>
            <a:off x="5651500" y="3354388"/>
            <a:ext cx="246063"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3" name="Line 26"/>
          <p:cNvSpPr>
            <a:spLocks noChangeShapeType="1"/>
          </p:cNvSpPr>
          <p:nvPr/>
        </p:nvSpPr>
        <p:spPr bwMode="auto">
          <a:xfrm>
            <a:off x="6515100" y="3716338"/>
            <a:ext cx="0" cy="8270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4" name="Line 27"/>
          <p:cNvSpPr>
            <a:spLocks noChangeShapeType="1"/>
          </p:cNvSpPr>
          <p:nvPr/>
        </p:nvSpPr>
        <p:spPr bwMode="auto">
          <a:xfrm>
            <a:off x="6515100" y="2058988"/>
            <a:ext cx="0" cy="936625"/>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5" name="Line 29"/>
          <p:cNvSpPr>
            <a:spLocks noChangeShapeType="1"/>
          </p:cNvSpPr>
          <p:nvPr/>
        </p:nvSpPr>
        <p:spPr bwMode="auto">
          <a:xfrm flipH="1">
            <a:off x="3779838" y="2058988"/>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6" name="Line 30"/>
          <p:cNvSpPr>
            <a:spLocks noChangeShapeType="1"/>
          </p:cNvSpPr>
          <p:nvPr/>
        </p:nvSpPr>
        <p:spPr bwMode="auto">
          <a:xfrm flipH="1">
            <a:off x="3779838" y="4543425"/>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7" name="Text Box 31"/>
          <p:cNvSpPr txBox="1">
            <a:spLocks noChangeArrowheads="1"/>
          </p:cNvSpPr>
          <p:nvPr/>
        </p:nvSpPr>
        <p:spPr bwMode="auto">
          <a:xfrm>
            <a:off x="5075238" y="4194175"/>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8" name="Text Box 32"/>
          <p:cNvSpPr txBox="1">
            <a:spLocks noChangeArrowheads="1"/>
          </p:cNvSpPr>
          <p:nvPr/>
        </p:nvSpPr>
        <p:spPr bwMode="auto">
          <a:xfrm>
            <a:off x="4883150" y="1998663"/>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9" name="Rectangle 33"/>
          <p:cNvSpPr>
            <a:spLocks noChangeArrowheads="1"/>
          </p:cNvSpPr>
          <p:nvPr/>
        </p:nvSpPr>
        <p:spPr bwMode="auto">
          <a:xfrm>
            <a:off x="7561263" y="2022475"/>
            <a:ext cx="1223962"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Experimental</a:t>
            </a:r>
          </a:p>
          <a:p>
            <a:pPr algn="ctr" eaLnBrk="1" fontAlgn="auto" hangingPunct="1">
              <a:spcBef>
                <a:spcPts val="0"/>
              </a:spcBef>
              <a:spcAft>
                <a:spcPts val="0"/>
              </a:spcAft>
              <a:defRPr/>
            </a:pPr>
            <a:r>
              <a:rPr lang="en-US" altLang="en-US" b="1" dirty="0">
                <a:latin typeface="+mj-lt"/>
              </a:rPr>
              <a:t>Design</a:t>
            </a:r>
          </a:p>
        </p:txBody>
      </p:sp>
      <p:sp>
        <p:nvSpPr>
          <p:cNvPr id="17440" name="Line 34"/>
          <p:cNvSpPr>
            <a:spLocks noChangeShapeType="1"/>
          </p:cNvSpPr>
          <p:nvPr/>
        </p:nvSpPr>
        <p:spPr bwMode="auto">
          <a:xfrm>
            <a:off x="7131050" y="2339975"/>
            <a:ext cx="431800"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1" name="Line 36"/>
          <p:cNvSpPr>
            <a:spLocks noChangeShapeType="1"/>
          </p:cNvSpPr>
          <p:nvPr/>
        </p:nvSpPr>
        <p:spPr bwMode="auto">
          <a:xfrm>
            <a:off x="7131050" y="233838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2" name="Rectangle 37"/>
          <p:cNvSpPr>
            <a:spLocks noChangeArrowheads="1"/>
          </p:cNvSpPr>
          <p:nvPr/>
        </p:nvSpPr>
        <p:spPr bwMode="auto">
          <a:xfrm>
            <a:off x="7559675" y="3140075"/>
            <a:ext cx="1225550" cy="7921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Simulation </a:t>
            </a:r>
          </a:p>
          <a:p>
            <a:pPr algn="ctr" eaLnBrk="1" fontAlgn="auto" hangingPunct="1">
              <a:spcBef>
                <a:spcPts val="0"/>
              </a:spcBef>
              <a:spcAft>
                <a:spcPts val="0"/>
              </a:spcAft>
              <a:defRPr/>
            </a:pPr>
            <a:r>
              <a:rPr lang="en-US" altLang="en-US" b="1" dirty="0">
                <a:latin typeface="+mj-lt"/>
              </a:rPr>
              <a:t>Runs and </a:t>
            </a:r>
          </a:p>
          <a:p>
            <a:pPr algn="ctr" eaLnBrk="1" fontAlgn="auto" hangingPunct="1">
              <a:spcBef>
                <a:spcPts val="0"/>
              </a:spcBef>
              <a:spcAft>
                <a:spcPts val="0"/>
              </a:spcAft>
              <a:defRPr/>
            </a:pPr>
            <a:r>
              <a:rPr lang="en-US" altLang="en-US" b="1" dirty="0">
                <a:latin typeface="+mj-lt"/>
              </a:rPr>
              <a:t>Analysis</a:t>
            </a:r>
          </a:p>
        </p:txBody>
      </p:sp>
      <p:sp>
        <p:nvSpPr>
          <p:cNvPr id="17443" name="Line 38"/>
          <p:cNvSpPr>
            <a:spLocks noChangeShapeType="1"/>
          </p:cNvSpPr>
          <p:nvPr/>
        </p:nvSpPr>
        <p:spPr bwMode="auto">
          <a:xfrm>
            <a:off x="8170863" y="2670175"/>
            <a:ext cx="0" cy="46990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4" name="AutoShape 39"/>
          <p:cNvSpPr>
            <a:spLocks noChangeArrowheads="1"/>
          </p:cNvSpPr>
          <p:nvPr/>
        </p:nvSpPr>
        <p:spPr bwMode="auto">
          <a:xfrm>
            <a:off x="7596188" y="4148138"/>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More </a:t>
            </a:r>
          </a:p>
          <a:p>
            <a:pPr algn="ctr" eaLnBrk="1" fontAlgn="auto" hangingPunct="1">
              <a:spcBef>
                <a:spcPts val="0"/>
              </a:spcBef>
              <a:spcAft>
                <a:spcPts val="0"/>
              </a:spcAft>
              <a:defRPr/>
            </a:pPr>
            <a:r>
              <a:rPr lang="en-US" altLang="en-US" b="1" dirty="0">
                <a:latin typeface="+mj-lt"/>
              </a:rPr>
              <a:t>Runs?</a:t>
            </a:r>
          </a:p>
        </p:txBody>
      </p:sp>
      <p:sp>
        <p:nvSpPr>
          <p:cNvPr id="17445" name="Line 40"/>
          <p:cNvSpPr>
            <a:spLocks noChangeShapeType="1"/>
          </p:cNvSpPr>
          <p:nvPr/>
        </p:nvSpPr>
        <p:spPr bwMode="auto">
          <a:xfrm flipH="1">
            <a:off x="7380288" y="4508500"/>
            <a:ext cx="2159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6" name="Line 41"/>
          <p:cNvSpPr>
            <a:spLocks noChangeShapeType="1"/>
          </p:cNvSpPr>
          <p:nvPr/>
        </p:nvSpPr>
        <p:spPr bwMode="auto">
          <a:xfrm>
            <a:off x="8820150" y="4508500"/>
            <a:ext cx="182563"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7" name="Line 42"/>
          <p:cNvSpPr>
            <a:spLocks noChangeShapeType="1"/>
          </p:cNvSpPr>
          <p:nvPr/>
        </p:nvSpPr>
        <p:spPr bwMode="auto">
          <a:xfrm flipV="1">
            <a:off x="9002713" y="2347913"/>
            <a:ext cx="0" cy="21605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8" name="Line 44"/>
          <p:cNvSpPr>
            <a:spLocks noChangeShapeType="1"/>
          </p:cNvSpPr>
          <p:nvPr/>
        </p:nvSpPr>
        <p:spPr bwMode="auto">
          <a:xfrm flipV="1">
            <a:off x="7380288" y="350043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9" name="Line 46"/>
          <p:cNvSpPr>
            <a:spLocks noChangeShapeType="1"/>
          </p:cNvSpPr>
          <p:nvPr/>
        </p:nvSpPr>
        <p:spPr bwMode="auto">
          <a:xfrm>
            <a:off x="7380288" y="3500438"/>
            <a:ext cx="179387"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0" name="Line 47"/>
          <p:cNvSpPr>
            <a:spLocks noChangeShapeType="1"/>
          </p:cNvSpPr>
          <p:nvPr/>
        </p:nvSpPr>
        <p:spPr bwMode="auto">
          <a:xfrm flipH="1">
            <a:off x="8785225" y="2347913"/>
            <a:ext cx="2174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1" name="AutoShape 48"/>
          <p:cNvSpPr>
            <a:spLocks noChangeArrowheads="1"/>
          </p:cNvSpPr>
          <p:nvPr/>
        </p:nvSpPr>
        <p:spPr bwMode="auto">
          <a:xfrm>
            <a:off x="7596188" y="5372100"/>
            <a:ext cx="1368425" cy="720725"/>
          </a:xfrm>
          <a:prstGeom prst="flowChartDocumen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Documentation</a:t>
            </a:r>
          </a:p>
          <a:p>
            <a:pPr algn="ctr" eaLnBrk="1" fontAlgn="auto" hangingPunct="1">
              <a:spcBef>
                <a:spcPts val="0"/>
              </a:spcBef>
              <a:spcAft>
                <a:spcPts val="0"/>
              </a:spcAft>
              <a:defRPr/>
            </a:pPr>
            <a:r>
              <a:rPr lang="en-US" altLang="en-US" b="1" dirty="0">
                <a:latin typeface="+mj-lt"/>
              </a:rPr>
              <a:t>and Reporting</a:t>
            </a:r>
          </a:p>
        </p:txBody>
      </p:sp>
      <p:sp>
        <p:nvSpPr>
          <p:cNvPr id="17452" name="Line 49"/>
          <p:cNvSpPr>
            <a:spLocks noChangeShapeType="1"/>
          </p:cNvSpPr>
          <p:nvPr/>
        </p:nvSpPr>
        <p:spPr bwMode="auto">
          <a:xfrm>
            <a:off x="8212138" y="4867275"/>
            <a:ext cx="0" cy="504825"/>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3" name="Text Box 50"/>
          <p:cNvSpPr txBox="1">
            <a:spLocks noChangeArrowheads="1"/>
          </p:cNvSpPr>
          <p:nvPr/>
        </p:nvSpPr>
        <p:spPr bwMode="auto">
          <a:xfrm>
            <a:off x="7775575" y="4724400"/>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54" name="AutoShape 51"/>
          <p:cNvSpPr>
            <a:spLocks noChangeArrowheads="1"/>
          </p:cNvSpPr>
          <p:nvPr/>
        </p:nvSpPr>
        <p:spPr bwMode="auto">
          <a:xfrm>
            <a:off x="4930775" y="5373688"/>
            <a:ext cx="1584325" cy="719137"/>
          </a:xfrm>
          <a:prstGeom prst="flowChartTerminator">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Implementation</a:t>
            </a:r>
          </a:p>
        </p:txBody>
      </p:sp>
      <p:sp>
        <p:nvSpPr>
          <p:cNvPr id="17455" name="Line 52"/>
          <p:cNvSpPr>
            <a:spLocks noChangeShapeType="1"/>
          </p:cNvSpPr>
          <p:nvPr/>
        </p:nvSpPr>
        <p:spPr bwMode="auto">
          <a:xfrm flipH="1">
            <a:off x="6515100" y="5732463"/>
            <a:ext cx="10810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6" name="Text Box 58"/>
          <p:cNvSpPr txBox="1">
            <a:spLocks noChangeArrowheads="1"/>
          </p:cNvSpPr>
          <p:nvPr/>
        </p:nvSpPr>
        <p:spPr bwMode="auto">
          <a:xfrm>
            <a:off x="7207250" y="39576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7" name="Text Box 59"/>
          <p:cNvSpPr txBox="1">
            <a:spLocks noChangeArrowheads="1"/>
          </p:cNvSpPr>
          <p:nvPr/>
        </p:nvSpPr>
        <p:spPr bwMode="auto">
          <a:xfrm>
            <a:off x="5413375" y="30051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8" name="Text Box 60"/>
          <p:cNvSpPr txBox="1">
            <a:spLocks noChangeArrowheads="1"/>
          </p:cNvSpPr>
          <p:nvPr/>
        </p:nvSpPr>
        <p:spPr bwMode="auto">
          <a:xfrm>
            <a:off x="6586538" y="2597150"/>
            <a:ext cx="649287"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9" name="Text Box 61"/>
          <p:cNvSpPr txBox="1">
            <a:spLocks noChangeArrowheads="1"/>
          </p:cNvSpPr>
          <p:nvPr/>
        </p:nvSpPr>
        <p:spPr bwMode="auto">
          <a:xfrm>
            <a:off x="8570913" y="4457700"/>
            <a:ext cx="6477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391400" cy="1371600"/>
          </a:xfrm>
        </p:spPr>
        <p:txBody>
          <a:bodyPr/>
          <a:lstStyle/>
          <a:p>
            <a:pPr eaLnBrk="1" hangingPunct="1"/>
            <a:r>
              <a:rPr lang="en-US" altLang="en-US" sz="4000" dirty="0"/>
              <a:t>MODEL DEVELOPMENT</a:t>
            </a:r>
            <a:endParaRPr lang="en-US" altLang="en-US" dirty="0"/>
          </a:p>
        </p:txBody>
      </p:sp>
      <p:sp>
        <p:nvSpPr>
          <p:cNvPr id="49158" name="Text Box 16"/>
          <p:cNvSpPr txBox="1">
            <a:spLocks noChangeArrowheads="1"/>
          </p:cNvSpPr>
          <p:nvPr/>
        </p:nvSpPr>
        <p:spPr bwMode="auto">
          <a:xfrm>
            <a:off x="3567113" y="2117725"/>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dirty="0"/>
          </a:p>
        </p:txBody>
      </p:sp>
      <p:grpSp>
        <p:nvGrpSpPr>
          <p:cNvPr id="3" name="Group 2"/>
          <p:cNvGrpSpPr/>
          <p:nvPr/>
        </p:nvGrpSpPr>
        <p:grpSpPr>
          <a:xfrm>
            <a:off x="3282950" y="2971800"/>
            <a:ext cx="2590800" cy="914400"/>
            <a:chOff x="3282950" y="2971800"/>
            <a:chExt cx="2590800" cy="914400"/>
          </a:xfrm>
        </p:grpSpPr>
        <p:sp>
          <p:nvSpPr>
            <p:cNvPr id="58373" name="Text Box 5"/>
            <p:cNvSpPr txBox="1">
              <a:spLocks noChangeArrowheads="1"/>
            </p:cNvSpPr>
            <p:nvPr/>
          </p:nvSpPr>
          <p:spPr bwMode="auto">
            <a:xfrm>
              <a:off x="3282950" y="35194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Conceptual model</a:t>
              </a:r>
            </a:p>
          </p:txBody>
        </p:sp>
        <p:sp>
          <p:nvSpPr>
            <p:cNvPr id="49159" name="Line 17"/>
            <p:cNvSpPr>
              <a:spLocks noChangeShapeType="1"/>
            </p:cNvSpPr>
            <p:nvPr/>
          </p:nvSpPr>
          <p:spPr bwMode="auto">
            <a:xfrm>
              <a:off x="4572000" y="2971800"/>
              <a:ext cx="0" cy="533400"/>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4" name="Group 3"/>
          <p:cNvGrpSpPr/>
          <p:nvPr/>
        </p:nvGrpSpPr>
        <p:grpSpPr>
          <a:xfrm>
            <a:off x="3276600" y="3886200"/>
            <a:ext cx="2590800" cy="914400"/>
            <a:chOff x="3276600" y="3886200"/>
            <a:chExt cx="2590800" cy="914400"/>
          </a:xfrm>
        </p:grpSpPr>
        <p:sp>
          <p:nvSpPr>
            <p:cNvPr id="58374" name="Text Box 6"/>
            <p:cNvSpPr txBox="1">
              <a:spLocks noChangeArrowheads="1"/>
            </p:cNvSpPr>
            <p:nvPr/>
          </p:nvSpPr>
          <p:spPr bwMode="auto">
            <a:xfrm>
              <a:off x="3276600" y="44338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Logical model</a:t>
              </a:r>
            </a:p>
          </p:txBody>
        </p:sp>
        <p:sp>
          <p:nvSpPr>
            <p:cNvPr id="49160" name="Line 18"/>
            <p:cNvSpPr>
              <a:spLocks noChangeShapeType="1"/>
            </p:cNvSpPr>
            <p:nvPr/>
          </p:nvSpPr>
          <p:spPr bwMode="auto">
            <a:xfrm>
              <a:off x="4572000" y="3886200"/>
              <a:ext cx="0" cy="533400"/>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 name="Group 4"/>
          <p:cNvGrpSpPr/>
          <p:nvPr/>
        </p:nvGrpSpPr>
        <p:grpSpPr>
          <a:xfrm>
            <a:off x="3276600" y="4800600"/>
            <a:ext cx="2590800" cy="914400"/>
            <a:chOff x="3276600" y="4800600"/>
            <a:chExt cx="2590800" cy="914400"/>
          </a:xfrm>
        </p:grpSpPr>
        <p:sp>
          <p:nvSpPr>
            <p:cNvPr id="58375" name="Text Box 7"/>
            <p:cNvSpPr txBox="1">
              <a:spLocks noChangeArrowheads="1"/>
            </p:cNvSpPr>
            <p:nvPr/>
          </p:nvSpPr>
          <p:spPr bwMode="auto">
            <a:xfrm>
              <a:off x="3276600" y="53482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Simulation model</a:t>
              </a:r>
            </a:p>
          </p:txBody>
        </p:sp>
        <p:sp>
          <p:nvSpPr>
            <p:cNvPr id="49161" name="Line 19"/>
            <p:cNvSpPr>
              <a:spLocks noChangeShapeType="1"/>
            </p:cNvSpPr>
            <p:nvPr/>
          </p:nvSpPr>
          <p:spPr bwMode="auto">
            <a:xfrm>
              <a:off x="4572000" y="4800600"/>
              <a:ext cx="0" cy="533400"/>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 name="Cloud 1"/>
          <p:cNvSpPr/>
          <p:nvPr/>
        </p:nvSpPr>
        <p:spPr>
          <a:xfrm>
            <a:off x="3168650" y="1317625"/>
            <a:ext cx="2805113" cy="1676400"/>
          </a:xfrm>
          <a:prstGeom prst="cloud">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en-US" sz="2400" b="1" dirty="0">
                <a:solidFill>
                  <a:schemeClr val="tx1"/>
                </a:solidFill>
              </a:rPr>
              <a:t>Real World </a:t>
            </a:r>
          </a:p>
          <a:p>
            <a:pPr algn="ctr" eaLnBrk="1" hangingPunct="1">
              <a:defRPr/>
            </a:pPr>
            <a:r>
              <a:rPr lang="en-AU" altLang="en-US" sz="2400" b="1" dirty="0">
                <a:solidFill>
                  <a:schemeClr val="tx1"/>
                </a:solidFill>
              </a:rPr>
              <a:t>System</a:t>
            </a:r>
            <a:endParaRPr lang="en-AU"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AU" altLang="en-US" dirty="0"/>
              <a:t>CONCEPTUAL MODEL</a:t>
            </a:r>
          </a:p>
        </p:txBody>
      </p:sp>
      <p:sp>
        <p:nvSpPr>
          <p:cNvPr id="8" name="Cloud 7"/>
          <p:cNvSpPr/>
          <p:nvPr/>
        </p:nvSpPr>
        <p:spPr>
          <a:xfrm>
            <a:off x="2270125" y="1371600"/>
            <a:ext cx="4603750" cy="2687638"/>
          </a:xfrm>
          <a:prstGeom prst="cloud">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en-US" sz="2400" b="1" dirty="0">
                <a:solidFill>
                  <a:schemeClr val="tx1"/>
                </a:solidFill>
              </a:rPr>
              <a:t>Real World System</a:t>
            </a:r>
          </a:p>
          <a:p>
            <a:pPr eaLnBrk="1" hangingPunct="1">
              <a:defRPr/>
            </a:pPr>
            <a:endParaRPr lang="en-AU" altLang="en-US" sz="2400" b="1" dirty="0">
              <a:solidFill>
                <a:schemeClr val="tx1"/>
              </a:solidFill>
            </a:endParaRPr>
          </a:p>
          <a:p>
            <a:pPr eaLnBrk="1" hangingPunct="1">
              <a:defRPr/>
            </a:pPr>
            <a:endParaRPr lang="en-AU" altLang="en-US" sz="2400" b="1" dirty="0">
              <a:solidFill>
                <a:schemeClr val="tx1"/>
              </a:solidFill>
            </a:endParaRPr>
          </a:p>
          <a:p>
            <a:pPr eaLnBrk="1" hangingPunct="1">
              <a:defRPr/>
            </a:pPr>
            <a:endParaRPr lang="en-AU" altLang="en-US" sz="2400" dirty="0">
              <a:solidFill>
                <a:schemeClr val="tx1"/>
              </a:solidFill>
            </a:endParaRPr>
          </a:p>
        </p:txBody>
      </p:sp>
      <p:grpSp>
        <p:nvGrpSpPr>
          <p:cNvPr id="4" name="Group 3"/>
          <p:cNvGrpSpPr/>
          <p:nvPr/>
        </p:nvGrpSpPr>
        <p:grpSpPr>
          <a:xfrm>
            <a:off x="3282950" y="4059238"/>
            <a:ext cx="2590800" cy="969962"/>
            <a:chOff x="3282950" y="4059238"/>
            <a:chExt cx="2590800" cy="969962"/>
          </a:xfrm>
        </p:grpSpPr>
        <p:sp>
          <p:nvSpPr>
            <p:cNvPr id="10" name="Text Box 5"/>
            <p:cNvSpPr txBox="1">
              <a:spLocks noChangeArrowheads="1"/>
            </p:cNvSpPr>
            <p:nvPr/>
          </p:nvSpPr>
          <p:spPr bwMode="auto">
            <a:xfrm>
              <a:off x="3282950" y="46624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Conceptual model</a:t>
              </a:r>
            </a:p>
          </p:txBody>
        </p:sp>
        <p:sp>
          <p:nvSpPr>
            <p:cNvPr id="50182" name="Line 17"/>
            <p:cNvSpPr>
              <a:spLocks noChangeShapeType="1"/>
            </p:cNvSpPr>
            <p:nvPr/>
          </p:nvSpPr>
          <p:spPr bwMode="auto">
            <a:xfrm>
              <a:off x="4572000" y="4059238"/>
              <a:ext cx="0" cy="588962"/>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 name="Oval 2"/>
          <p:cNvSpPr/>
          <p:nvPr/>
        </p:nvSpPr>
        <p:spPr>
          <a:xfrm>
            <a:off x="3098996" y="2455863"/>
            <a:ext cx="2978150" cy="838200"/>
          </a:xfrm>
          <a:prstGeom prst="ellipse">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en-US" sz="2000" b="1" dirty="0">
                <a:solidFill>
                  <a:schemeClr val="tx1"/>
                </a:solidFill>
              </a:rPr>
              <a:t>Assumed system</a:t>
            </a:r>
            <a:endParaRPr lang="en-AU"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pPr eaLnBrk="1" hangingPunct="1"/>
            <a:r>
              <a:rPr lang="en-AU" altLang="en-US" sz="2800" dirty="0"/>
              <a:t>Level of details - assumptions</a:t>
            </a:r>
          </a:p>
          <a:p>
            <a:pPr eaLnBrk="1" hangingPunct="1"/>
            <a:r>
              <a:rPr lang="en-AU" altLang="en-US" sz="2800" dirty="0"/>
              <a:t>Model components</a:t>
            </a:r>
          </a:p>
          <a:p>
            <a:pPr lvl="1" eaLnBrk="1" hangingPunct="1"/>
            <a:r>
              <a:rPr lang="en-AU" altLang="en-US" sz="2500" dirty="0"/>
              <a:t>Events, entities, attribute, exogenous variables, endogenous variables, and their relationships</a:t>
            </a:r>
          </a:p>
          <a:p>
            <a:pPr eaLnBrk="1" hangingPunct="1"/>
            <a:r>
              <a:rPr lang="en-AU" altLang="en-US" sz="2800" dirty="0"/>
              <a:t>Data requirements</a:t>
            </a:r>
          </a:p>
        </p:txBody>
      </p:sp>
      <p:sp>
        <p:nvSpPr>
          <p:cNvPr id="51203" name="Rectangle 2"/>
          <p:cNvSpPr>
            <a:spLocks noGrp="1" noChangeArrowheads="1"/>
          </p:cNvSpPr>
          <p:nvPr>
            <p:ph type="title"/>
          </p:nvPr>
        </p:nvSpPr>
        <p:spPr/>
        <p:txBody>
          <a:bodyPr/>
          <a:lstStyle/>
          <a:p>
            <a:pPr eaLnBrk="1" hangingPunct="1"/>
            <a:r>
              <a:rPr lang="en-AU" altLang="en-US" dirty="0"/>
              <a:t>CONCEPTUAL MODEL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AU" altLang="en-US" dirty="0"/>
              <a:t>LEVEL OF DETAIL</a:t>
            </a:r>
          </a:p>
        </p:txBody>
      </p:sp>
      <p:sp>
        <p:nvSpPr>
          <p:cNvPr id="52227" name="Rectangle 4"/>
          <p:cNvSpPr>
            <a:spLocks noGrp="1" noChangeArrowheads="1"/>
          </p:cNvSpPr>
          <p:nvPr>
            <p:ph idx="1"/>
          </p:nvPr>
        </p:nvSpPr>
        <p:spPr>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AU" altLang="en-US" sz="2800" dirty="0"/>
              <a:t>Too little detail result in lost of information and goals cannot be accomplished</a:t>
            </a:r>
          </a:p>
          <a:p>
            <a:pPr eaLnBrk="1" hangingPunct="1"/>
            <a:r>
              <a:rPr lang="en-AU" altLang="en-US" sz="2800" dirty="0"/>
              <a:t>Too much detail requires:</a:t>
            </a:r>
          </a:p>
          <a:p>
            <a:pPr lvl="1" eaLnBrk="1" hangingPunct="1"/>
            <a:r>
              <a:rPr lang="en-AU" altLang="en-US" sz="2400" dirty="0"/>
              <a:t>more time and effort</a:t>
            </a:r>
          </a:p>
          <a:p>
            <a:pPr lvl="1" eaLnBrk="1" hangingPunct="1"/>
            <a:r>
              <a:rPr lang="en-AU" altLang="en-US" sz="2400" dirty="0"/>
              <a:t>longer simulation runs</a:t>
            </a:r>
          </a:p>
          <a:p>
            <a:pPr lvl="1" eaLnBrk="1" hangingPunct="1"/>
            <a:r>
              <a:rPr lang="en-AU" altLang="en-US" sz="2400" dirty="0"/>
              <a:t>more likely to contain errors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a:t>COURSE OUTLINE</a:t>
            </a:r>
          </a:p>
        </p:txBody>
      </p:sp>
      <p:sp>
        <p:nvSpPr>
          <p:cNvPr id="3" name="Content Placeholder 2"/>
          <p:cNvSpPr>
            <a:spLocks noGrp="1"/>
          </p:cNvSpPr>
          <p:nvPr>
            <p:ph idx="1"/>
          </p:nvPr>
        </p:nvSpPr>
        <p:spPr>
          <a:xfrm>
            <a:off x="628650" y="1295400"/>
            <a:ext cx="7886700" cy="4881563"/>
          </a:xfrm>
        </p:spPr>
        <p:txBody>
          <a:bodyPr rtlCol="0">
            <a:noAutofit/>
          </a:bodyPr>
          <a:lstStyle/>
          <a:p>
            <a:pPr eaLnBrk="1" hangingPunct="1">
              <a:defRPr/>
            </a:pPr>
            <a:r>
              <a:rPr lang="en-US" sz="1900" dirty="0"/>
              <a:t>Introduction to Simulation</a:t>
            </a:r>
          </a:p>
          <a:p>
            <a:pPr eaLnBrk="1" hangingPunct="1">
              <a:defRPr/>
            </a:pPr>
            <a:r>
              <a:rPr lang="en-US" sz="1900" dirty="0"/>
              <a:t>Event Scheduling/Time Advance Algorithm</a:t>
            </a:r>
          </a:p>
          <a:p>
            <a:pPr eaLnBrk="1" hangingPunct="1">
              <a:defRPr/>
            </a:pPr>
            <a:r>
              <a:rPr lang="en-US" sz="1900" dirty="0"/>
              <a:t>Simulation by Hand</a:t>
            </a:r>
          </a:p>
          <a:p>
            <a:pPr eaLnBrk="1" hangingPunct="1">
              <a:defRPr/>
            </a:pPr>
            <a:r>
              <a:rPr lang="en-US" sz="1900" dirty="0"/>
              <a:t>Input Modeling</a:t>
            </a:r>
          </a:p>
          <a:p>
            <a:pPr eaLnBrk="1" hangingPunct="1">
              <a:defRPr/>
            </a:pPr>
            <a:r>
              <a:rPr lang="en-US" sz="1900" dirty="0"/>
              <a:t>Random Number Generation</a:t>
            </a:r>
          </a:p>
          <a:p>
            <a:pPr eaLnBrk="1" hangingPunct="1">
              <a:defRPr/>
            </a:pPr>
            <a:r>
              <a:rPr lang="en-US" sz="1900" dirty="0"/>
              <a:t>Random Variate Generation</a:t>
            </a:r>
          </a:p>
          <a:p>
            <a:pPr eaLnBrk="1" hangingPunct="1">
              <a:defRPr/>
            </a:pPr>
            <a:r>
              <a:rPr lang="en-US" sz="1900" dirty="0"/>
              <a:t>Arena Modeling Basic Operations</a:t>
            </a:r>
          </a:p>
          <a:p>
            <a:pPr eaLnBrk="1" hangingPunct="1">
              <a:defRPr/>
            </a:pPr>
            <a:r>
              <a:rPr lang="en-US" sz="1900" dirty="0"/>
              <a:t>Arena Modeling Detailed Operations</a:t>
            </a:r>
          </a:p>
          <a:p>
            <a:pPr eaLnBrk="1" hangingPunct="1">
              <a:defRPr/>
            </a:pPr>
            <a:r>
              <a:rPr lang="en-US" sz="1900" dirty="0"/>
              <a:t>Output Analysis of Terminating Simulations</a:t>
            </a:r>
          </a:p>
          <a:p>
            <a:pPr eaLnBrk="1" hangingPunct="1">
              <a:defRPr/>
            </a:pPr>
            <a:r>
              <a:rPr lang="en-US" sz="1900" dirty="0"/>
              <a:t>Output Analysis of Output from Steady-State Simulations</a:t>
            </a:r>
          </a:p>
          <a:p>
            <a:pPr eaLnBrk="1" hangingPunct="1">
              <a:defRPr/>
            </a:pPr>
            <a:r>
              <a:rPr lang="en-US" sz="1900" dirty="0"/>
              <a:t>Validation and Verification</a:t>
            </a:r>
          </a:p>
          <a:p>
            <a:pPr eaLnBrk="1" hangingPunct="1">
              <a:defRPr/>
            </a:pPr>
            <a:r>
              <a:rPr lang="en-US" sz="1900" dirty="0"/>
              <a:t>Comparing Alternative Scenarios</a:t>
            </a:r>
          </a:p>
          <a:p>
            <a:pPr eaLnBrk="1" hangingPunct="1">
              <a:defRPr/>
            </a:pPr>
            <a:r>
              <a:rPr lang="en-US" sz="1900" dirty="0"/>
              <a:t>Optimization via Simulation</a:t>
            </a:r>
          </a:p>
          <a:p>
            <a:pPr eaLnBrk="1" hangingPunct="1">
              <a:defRPr/>
            </a:pPr>
            <a:r>
              <a:rPr lang="en-US" sz="1900" dirty="0"/>
              <a:t>Variance Reduction Techniques (if time permits)</a:t>
            </a:r>
          </a:p>
          <a:p>
            <a:pPr eaLnBrk="1" hangingPunct="1">
              <a:defRPr/>
            </a:pPr>
            <a:endParaRPr lang="en-US" sz="1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rc 2"/>
          <p:cNvSpPr>
            <a:spLocks/>
          </p:cNvSpPr>
          <p:nvPr/>
        </p:nvSpPr>
        <p:spPr bwMode="auto">
          <a:xfrm flipV="1">
            <a:off x="2108200" y="2128838"/>
            <a:ext cx="762000" cy="9906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solidFill>
            <a:schemeClr val="bg1"/>
          </a:solidFill>
          <a:ln w="28575" cap="sq">
            <a:solidFill>
              <a:schemeClr val="accent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1" name="Arc 3"/>
          <p:cNvSpPr>
            <a:spLocks/>
          </p:cNvSpPr>
          <p:nvPr/>
        </p:nvSpPr>
        <p:spPr bwMode="auto">
          <a:xfrm flipH="1">
            <a:off x="2870200" y="1214438"/>
            <a:ext cx="1066800" cy="9906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solidFill>
            <a:schemeClr val="bg1"/>
          </a:solidFill>
          <a:ln w="28575" cap="sq">
            <a:solidFill>
              <a:schemeClr val="accent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2" name="Line 4"/>
          <p:cNvSpPr>
            <a:spLocks noChangeShapeType="1"/>
          </p:cNvSpPr>
          <p:nvPr/>
        </p:nvSpPr>
        <p:spPr bwMode="auto">
          <a:xfrm>
            <a:off x="3937000" y="1214438"/>
            <a:ext cx="1600200" cy="1587"/>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3" name="Arc 5"/>
          <p:cNvSpPr>
            <a:spLocks/>
          </p:cNvSpPr>
          <p:nvPr/>
        </p:nvSpPr>
        <p:spPr bwMode="auto">
          <a:xfrm>
            <a:off x="5537200" y="1214438"/>
            <a:ext cx="1066800" cy="457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solidFill>
            <a:schemeClr val="bg1"/>
          </a:solidFill>
          <a:ln w="28575" cap="sq">
            <a:solidFill>
              <a:schemeClr val="accent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4" name="Line 6"/>
          <p:cNvSpPr>
            <a:spLocks noChangeShapeType="1"/>
          </p:cNvSpPr>
          <p:nvPr/>
        </p:nvSpPr>
        <p:spPr bwMode="auto">
          <a:xfrm>
            <a:off x="2108200" y="3119438"/>
            <a:ext cx="5410200" cy="1587"/>
          </a:xfrm>
          <a:prstGeom prst="line">
            <a:avLst/>
          </a:prstGeom>
          <a:noFill/>
          <a:ln w="28575"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5" name="Line 7"/>
          <p:cNvSpPr>
            <a:spLocks noChangeShapeType="1"/>
          </p:cNvSpPr>
          <p:nvPr/>
        </p:nvSpPr>
        <p:spPr bwMode="auto">
          <a:xfrm flipV="1">
            <a:off x="2082800" y="776288"/>
            <a:ext cx="1588" cy="2343150"/>
          </a:xfrm>
          <a:prstGeom prst="line">
            <a:avLst/>
          </a:prstGeom>
          <a:noFill/>
          <a:ln w="28575"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7" name="Line 9"/>
          <p:cNvSpPr>
            <a:spLocks noChangeShapeType="1"/>
          </p:cNvSpPr>
          <p:nvPr/>
        </p:nvSpPr>
        <p:spPr bwMode="auto">
          <a:xfrm flipV="1">
            <a:off x="2082800" y="3632200"/>
            <a:ext cx="0" cy="2343150"/>
          </a:xfrm>
          <a:prstGeom prst="line">
            <a:avLst/>
          </a:prstGeom>
          <a:noFill/>
          <a:ln w="28575"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8" name="Arc 10"/>
          <p:cNvSpPr>
            <a:spLocks/>
          </p:cNvSpPr>
          <p:nvPr/>
        </p:nvSpPr>
        <p:spPr bwMode="auto">
          <a:xfrm flipV="1">
            <a:off x="2082800" y="3746500"/>
            <a:ext cx="4572000" cy="222885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cap="sq">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9" name="Text Box 11"/>
          <p:cNvSpPr txBox="1">
            <a:spLocks noChangeArrowheads="1"/>
          </p:cNvSpPr>
          <p:nvPr/>
        </p:nvSpPr>
        <p:spPr bwMode="auto">
          <a:xfrm>
            <a:off x="731528" y="776287"/>
            <a:ext cx="13385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AU" altLang="en-US" b="1" dirty="0"/>
              <a:t>Accuracy of </a:t>
            </a:r>
          </a:p>
          <a:p>
            <a:pPr algn="r" eaLnBrk="1" hangingPunct="1"/>
            <a:r>
              <a:rPr lang="en-AU" altLang="en-US" b="1" dirty="0"/>
              <a:t>the model</a:t>
            </a:r>
            <a:endParaRPr lang="en-AU" altLang="en-US" dirty="0"/>
          </a:p>
        </p:txBody>
      </p:sp>
      <p:sp>
        <p:nvSpPr>
          <p:cNvPr id="53260" name="Text Box 12"/>
          <p:cNvSpPr txBox="1">
            <a:spLocks noChangeArrowheads="1"/>
          </p:cNvSpPr>
          <p:nvPr/>
        </p:nvSpPr>
        <p:spPr bwMode="auto">
          <a:xfrm>
            <a:off x="3271130" y="3135352"/>
            <a:ext cx="260173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AU" altLang="en-US" b="1" dirty="0"/>
              <a:t>Scope and level of details</a:t>
            </a:r>
            <a:endParaRPr lang="en-AU" altLang="en-US" dirty="0"/>
          </a:p>
        </p:txBody>
      </p:sp>
      <p:sp>
        <p:nvSpPr>
          <p:cNvPr id="53261" name="Text Box 13"/>
          <p:cNvSpPr txBox="1">
            <a:spLocks noChangeArrowheads="1"/>
          </p:cNvSpPr>
          <p:nvPr/>
        </p:nvSpPr>
        <p:spPr bwMode="auto">
          <a:xfrm>
            <a:off x="3298692" y="5972453"/>
            <a:ext cx="260173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AU" altLang="en-US" b="1" dirty="0"/>
              <a:t>Scope and level of details</a:t>
            </a:r>
            <a:endParaRPr lang="en-AU" altLang="en-US" dirty="0"/>
          </a:p>
        </p:txBody>
      </p:sp>
      <p:sp>
        <p:nvSpPr>
          <p:cNvPr id="53262" name="Text Box 14"/>
          <p:cNvSpPr txBox="1">
            <a:spLocks noChangeArrowheads="1"/>
          </p:cNvSpPr>
          <p:nvPr/>
        </p:nvSpPr>
        <p:spPr bwMode="auto">
          <a:xfrm>
            <a:off x="802733" y="3632200"/>
            <a:ext cx="119616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ts val="0"/>
              </a:spcBef>
            </a:pPr>
            <a:r>
              <a:rPr lang="en-AU" altLang="en-US" b="1" dirty="0"/>
              <a:t>Cost of </a:t>
            </a:r>
          </a:p>
          <a:p>
            <a:pPr algn="r" eaLnBrk="1" hangingPunct="1">
              <a:spcBef>
                <a:spcPts val="0"/>
              </a:spcBef>
            </a:pPr>
            <a:r>
              <a:rPr lang="en-AU" altLang="en-US" b="1" dirty="0"/>
              <a:t>the model</a:t>
            </a:r>
            <a:endParaRPr lang="en-AU" altLang="en-US" dirty="0"/>
          </a:p>
        </p:txBody>
      </p:sp>
      <p:sp>
        <p:nvSpPr>
          <p:cNvPr id="53256" name="Line 8"/>
          <p:cNvSpPr>
            <a:spLocks noChangeShapeType="1"/>
          </p:cNvSpPr>
          <p:nvPr/>
        </p:nvSpPr>
        <p:spPr bwMode="auto">
          <a:xfrm>
            <a:off x="2108200" y="5975350"/>
            <a:ext cx="5410200" cy="0"/>
          </a:xfrm>
          <a:prstGeom prst="line">
            <a:avLst/>
          </a:prstGeom>
          <a:noFill/>
          <a:ln w="28575"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AU" altLang="en-US" dirty="0"/>
              <a:t>LEVEL OF DETAIL</a:t>
            </a:r>
          </a:p>
        </p:txBody>
      </p:sp>
      <p:sp>
        <p:nvSpPr>
          <p:cNvPr id="54275" name="Text Box 4"/>
          <p:cNvSpPr txBox="1">
            <a:spLocks noChangeArrowheads="1"/>
          </p:cNvSpPr>
          <p:nvPr/>
        </p:nvSpPr>
        <p:spPr bwMode="auto">
          <a:xfrm>
            <a:off x="3862153" y="2078906"/>
            <a:ext cx="14622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dirty="0"/>
              <a:t>Modeler</a:t>
            </a:r>
          </a:p>
        </p:txBody>
      </p:sp>
      <p:sp>
        <p:nvSpPr>
          <p:cNvPr id="54276" name="Text Box 5"/>
          <p:cNvSpPr txBox="1">
            <a:spLocks noChangeArrowheads="1"/>
          </p:cNvSpPr>
          <p:nvPr/>
        </p:nvSpPr>
        <p:spPr bwMode="auto">
          <a:xfrm>
            <a:off x="1692423" y="3402665"/>
            <a:ext cx="1203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2800" b="1" dirty="0"/>
              <a:t>Novice</a:t>
            </a:r>
          </a:p>
        </p:txBody>
      </p:sp>
      <p:sp>
        <p:nvSpPr>
          <p:cNvPr id="54277" name="Text Box 6"/>
          <p:cNvSpPr txBox="1">
            <a:spLocks noChangeArrowheads="1"/>
          </p:cNvSpPr>
          <p:nvPr/>
        </p:nvSpPr>
        <p:spPr bwMode="auto">
          <a:xfrm>
            <a:off x="5637642" y="3398951"/>
            <a:ext cx="2012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2800" b="1" dirty="0"/>
              <a:t>Experienced</a:t>
            </a:r>
          </a:p>
        </p:txBody>
      </p:sp>
      <p:sp>
        <p:nvSpPr>
          <p:cNvPr id="54278" name="Line 7"/>
          <p:cNvSpPr>
            <a:spLocks noChangeShapeType="1"/>
          </p:cNvSpPr>
          <p:nvPr/>
        </p:nvSpPr>
        <p:spPr bwMode="auto">
          <a:xfrm>
            <a:off x="990600" y="3925885"/>
            <a:ext cx="2819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79" name="Line 8"/>
          <p:cNvSpPr>
            <a:spLocks noChangeShapeType="1"/>
          </p:cNvSpPr>
          <p:nvPr/>
        </p:nvSpPr>
        <p:spPr bwMode="auto">
          <a:xfrm>
            <a:off x="5119686" y="3922171"/>
            <a:ext cx="304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80" name="Text Box 9"/>
          <p:cNvSpPr txBox="1">
            <a:spLocks noChangeArrowheads="1"/>
          </p:cNvSpPr>
          <p:nvPr/>
        </p:nvSpPr>
        <p:spPr bwMode="auto">
          <a:xfrm>
            <a:off x="902555" y="3925885"/>
            <a:ext cx="2782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b="1" dirty="0"/>
              <a:t>Tends toward too much detail</a:t>
            </a:r>
            <a:endParaRPr lang="en-AU" altLang="en-US" dirty="0"/>
          </a:p>
        </p:txBody>
      </p:sp>
      <p:sp>
        <p:nvSpPr>
          <p:cNvPr id="54281" name="Text Box 10"/>
          <p:cNvSpPr txBox="1">
            <a:spLocks noChangeArrowheads="1"/>
          </p:cNvSpPr>
          <p:nvPr/>
        </p:nvSpPr>
        <p:spPr bwMode="auto">
          <a:xfrm>
            <a:off x="5334000" y="3968322"/>
            <a:ext cx="2608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b="1" dirty="0"/>
              <a:t>Tends toward greater detail</a:t>
            </a:r>
            <a:endParaRPr lang="en-AU" altLang="en-US" dirty="0"/>
          </a:p>
        </p:txBody>
      </p:sp>
      <p:sp>
        <p:nvSpPr>
          <p:cNvPr id="54282" name="Line 11"/>
          <p:cNvSpPr>
            <a:spLocks noChangeShapeType="1"/>
          </p:cNvSpPr>
          <p:nvPr/>
        </p:nvSpPr>
        <p:spPr bwMode="auto">
          <a:xfrm flipH="1">
            <a:off x="2819399" y="2600324"/>
            <a:ext cx="1752598" cy="828676"/>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37" name="WordArt 17"/>
          <p:cNvSpPr>
            <a:spLocks noChangeArrowheads="1" noChangeShapeType="1" noTextEdit="1"/>
          </p:cNvSpPr>
          <p:nvPr/>
        </p:nvSpPr>
        <p:spPr bwMode="auto">
          <a:xfrm>
            <a:off x="3933824" y="4572000"/>
            <a:ext cx="1276350"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54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KISS</a:t>
            </a:r>
          </a:p>
        </p:txBody>
      </p:sp>
      <p:sp>
        <p:nvSpPr>
          <p:cNvPr id="13" name="Line 11"/>
          <p:cNvSpPr>
            <a:spLocks noChangeShapeType="1"/>
          </p:cNvSpPr>
          <p:nvPr/>
        </p:nvSpPr>
        <p:spPr bwMode="auto">
          <a:xfrm>
            <a:off x="4572002" y="2600227"/>
            <a:ext cx="1752598" cy="828676"/>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37"/>
                                        </p:tgtEl>
                                        <p:attrNameLst>
                                          <p:attrName>style.visibility</p:attrName>
                                        </p:attrNameLst>
                                      </p:cBhvr>
                                      <p:to>
                                        <p:strVal val="visible"/>
                                      </p:to>
                                    </p:set>
                                    <p:anim calcmode="lin" valueType="num">
                                      <p:cBhvr additive="base">
                                        <p:cTn id="7" dur="500" fill="hold"/>
                                        <p:tgtEl>
                                          <p:spTgt spid="81937"/>
                                        </p:tgtEl>
                                        <p:attrNameLst>
                                          <p:attrName>ppt_x</p:attrName>
                                        </p:attrNameLst>
                                      </p:cBhvr>
                                      <p:tavLst>
                                        <p:tav tm="0">
                                          <p:val>
                                            <p:strVal val="0-#ppt_w/2"/>
                                          </p:val>
                                        </p:tav>
                                        <p:tav tm="100000">
                                          <p:val>
                                            <p:strVal val="#ppt_x"/>
                                          </p:val>
                                        </p:tav>
                                      </p:tavLst>
                                    </p:anim>
                                    <p:anim calcmode="lin" valueType="num">
                                      <p:cBhvr additive="base">
                                        <p:cTn id="8" dur="500" fill="hold"/>
                                        <p:tgtEl>
                                          <p:spTgt spid="819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AU" altLang="en-US" dirty="0"/>
              <a:t>LEVEL OF DETAIL</a:t>
            </a:r>
          </a:p>
        </p:txBody>
      </p:sp>
      <p:sp>
        <p:nvSpPr>
          <p:cNvPr id="55300" name="AutoShape 5"/>
          <p:cNvSpPr>
            <a:spLocks noChangeArrowheads="1"/>
          </p:cNvSpPr>
          <p:nvPr/>
        </p:nvSpPr>
        <p:spPr bwMode="auto">
          <a:xfrm rot="16200000">
            <a:off x="4248150" y="-882977"/>
            <a:ext cx="685800" cy="7848600"/>
          </a:xfrm>
          <a:prstGeom prst="downArrow">
            <a:avLst>
              <a:gd name="adj1" fmla="val 44502"/>
              <a:gd name="adj2" fmla="val 102405"/>
            </a:avLst>
          </a:prstGeom>
          <a:gradFill flip="none" rotWithShape="1">
            <a:gsLst>
              <a:gs pos="0">
                <a:srgbClr val="FF0000"/>
              </a:gs>
              <a:gs pos="100000">
                <a:schemeClr val="accent6">
                  <a:lumMod val="75000"/>
                </a:schemeClr>
              </a:gs>
            </a:gsLst>
            <a:lin ang="16200000" scaled="1"/>
            <a:tileRect/>
          </a:gradFill>
          <a:ln w="12700" cap="sq">
            <a:noFill/>
            <a:miter lim="800000"/>
            <a:headEnd type="none" w="sm" len="sm"/>
            <a:tailEnd type="none" w="sm" len="sm"/>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2" name="Rectangle 1"/>
          <p:cNvSpPr/>
          <p:nvPr/>
        </p:nvSpPr>
        <p:spPr>
          <a:xfrm>
            <a:off x="304800" y="3429000"/>
            <a:ext cx="2306465" cy="707886"/>
          </a:xfrm>
          <a:prstGeom prst="rect">
            <a:avLst/>
          </a:prstGeom>
        </p:spPr>
        <p:txBody>
          <a:bodyPr wrap="none">
            <a:spAutoFit/>
          </a:bodyPr>
          <a:lstStyle/>
          <a:p>
            <a:pPr marL="284163" indent="-284163" algn="ctr" eaLnBrk="1" hangingPunct="1">
              <a:buClr>
                <a:schemeClr val="tx1"/>
              </a:buClr>
            </a:pPr>
            <a:r>
              <a:rPr lang="en-AU" altLang="en-US" sz="2000" dirty="0"/>
              <a:t>Evaluate candidate </a:t>
            </a:r>
          </a:p>
          <a:p>
            <a:pPr marL="284163" indent="-284163" algn="ctr" eaLnBrk="1" hangingPunct="1">
              <a:buClr>
                <a:schemeClr val="tx1"/>
              </a:buClr>
            </a:pPr>
            <a:r>
              <a:rPr lang="en-AU" altLang="en-US" sz="2000" dirty="0"/>
              <a:t>systems if they work</a:t>
            </a:r>
          </a:p>
        </p:txBody>
      </p:sp>
      <p:sp>
        <p:nvSpPr>
          <p:cNvPr id="3" name="Rectangle 2"/>
          <p:cNvSpPr/>
          <p:nvPr/>
        </p:nvSpPr>
        <p:spPr>
          <a:xfrm>
            <a:off x="3313574" y="3429000"/>
            <a:ext cx="2584450" cy="1015663"/>
          </a:xfrm>
          <a:prstGeom prst="rect">
            <a:avLst/>
          </a:prstGeom>
        </p:spPr>
        <p:txBody>
          <a:bodyPr wrap="square">
            <a:spAutoFit/>
          </a:bodyPr>
          <a:lstStyle/>
          <a:p>
            <a:pPr indent="-284163" algn="ctr" eaLnBrk="1" hangingPunct="1"/>
            <a:r>
              <a:rPr lang="en-AU" altLang="en-US" sz="2000" dirty="0"/>
              <a:t>Compare two or more systems to determine better ones</a:t>
            </a:r>
          </a:p>
        </p:txBody>
      </p:sp>
      <p:sp>
        <p:nvSpPr>
          <p:cNvPr id="4" name="Rectangle 3"/>
          <p:cNvSpPr/>
          <p:nvPr/>
        </p:nvSpPr>
        <p:spPr>
          <a:xfrm>
            <a:off x="6553200" y="3429000"/>
            <a:ext cx="2335213" cy="1015663"/>
          </a:xfrm>
          <a:prstGeom prst="rect">
            <a:avLst/>
          </a:prstGeom>
        </p:spPr>
        <p:txBody>
          <a:bodyPr wrap="square">
            <a:spAutoFit/>
          </a:bodyPr>
          <a:lstStyle/>
          <a:p>
            <a:pPr indent="-284163" algn="ctr" eaLnBrk="1" hangingPunct="1"/>
            <a:r>
              <a:rPr lang="en-AU" altLang="en-US" sz="2000" dirty="0"/>
              <a:t>Accurately predict the performance of the selected system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AU" altLang="en-US" dirty="0"/>
              <a:t>COMPONENTS OF A SYSTEM</a:t>
            </a:r>
          </a:p>
        </p:txBody>
      </p:sp>
      <p:sp>
        <p:nvSpPr>
          <p:cNvPr id="56323" name="Rectangle 3"/>
          <p:cNvSpPr>
            <a:spLocks noGrp="1" noChangeArrowheads="1"/>
          </p:cNvSpPr>
          <p:nvPr>
            <p:ph idx="1"/>
          </p:nvPr>
        </p:nvSpPr>
        <p:spPr>
          <a:xfrm>
            <a:off x="685800" y="1746250"/>
            <a:ext cx="8264525" cy="4114800"/>
          </a:xfrm>
        </p:spPr>
        <p:txBody>
          <a:bodyPr/>
          <a:lstStyle/>
          <a:p>
            <a:pPr eaLnBrk="1" hangingPunct="1">
              <a:buFontTx/>
              <a:buNone/>
            </a:pPr>
            <a:r>
              <a:rPr lang="en-AU" altLang="en-US" dirty="0"/>
              <a:t>	</a:t>
            </a:r>
            <a:r>
              <a:rPr lang="en-AU" altLang="en-US" sz="2800" b="1" i="1" dirty="0"/>
              <a:t>Entity</a:t>
            </a:r>
            <a:r>
              <a:rPr lang="en-AU" altLang="en-US" sz="2800" dirty="0"/>
              <a:t>:</a:t>
            </a:r>
            <a:r>
              <a:rPr lang="en-AU" altLang="en-US" sz="3600" dirty="0"/>
              <a:t> </a:t>
            </a:r>
            <a:r>
              <a:rPr lang="en-AU" altLang="en-US" sz="2800" dirty="0"/>
              <a:t>is an object of interest in the system</a:t>
            </a:r>
            <a:r>
              <a:rPr lang="en-US" altLang="en-US" sz="2000" dirty="0"/>
              <a:t> </a:t>
            </a:r>
          </a:p>
          <a:p>
            <a:pPr marL="342900" lvl="1" indent="-342900" eaLnBrk="1" hangingPunct="1"/>
            <a:r>
              <a:rPr lang="en-US" altLang="en-US" sz="2400" i="1" dirty="0">
                <a:solidFill>
                  <a:srgbClr val="FF0000"/>
                </a:solidFill>
              </a:rPr>
              <a:t>Dynamic objects</a:t>
            </a:r>
            <a:r>
              <a:rPr lang="en-US" altLang="en-US" sz="2400" dirty="0"/>
              <a:t> — get created, move around, change status, affect and are affected by other entities, leave (maybe)</a:t>
            </a:r>
          </a:p>
          <a:p>
            <a:pPr marL="342900" lvl="1" indent="-342900" eaLnBrk="1" hangingPunct="1"/>
            <a:r>
              <a:rPr lang="en-US" altLang="en-US" sz="2400" dirty="0"/>
              <a:t>Usually have multiple </a:t>
            </a:r>
            <a:r>
              <a:rPr lang="en-US" altLang="en-US" sz="2400" i="1" dirty="0">
                <a:solidFill>
                  <a:srgbClr val="FF0000"/>
                </a:solidFill>
              </a:rPr>
              <a:t>realizations</a:t>
            </a:r>
            <a:r>
              <a:rPr lang="en-US" altLang="en-US" sz="2400" dirty="0"/>
              <a:t> floating around</a:t>
            </a:r>
          </a:p>
          <a:p>
            <a:pPr marL="342900" lvl="1" indent="-342900" eaLnBrk="1" hangingPunct="1"/>
            <a:r>
              <a:rPr lang="en-US" altLang="en-US" sz="2400" dirty="0"/>
              <a:t>Can have different types of entities concurrently</a:t>
            </a:r>
          </a:p>
          <a:p>
            <a:pPr marL="342900" lvl="1" indent="-342900" eaLnBrk="1" hangingPunct="1"/>
            <a:endParaRPr lang="en-US" altLang="en-US" sz="2000" dirty="0"/>
          </a:p>
          <a:p>
            <a:pPr eaLnBrk="1" hangingPunct="1">
              <a:buFontTx/>
              <a:buNone/>
            </a:pPr>
            <a:endParaRPr lang="en-AU" altLang="en-US" sz="2800" dirty="0"/>
          </a:p>
        </p:txBody>
      </p:sp>
      <p:sp>
        <p:nvSpPr>
          <p:cNvPr id="56324" name="Text Box 5"/>
          <p:cNvSpPr txBox="1">
            <a:spLocks noChangeArrowheads="1"/>
          </p:cNvSpPr>
          <p:nvPr/>
        </p:nvSpPr>
        <p:spPr bwMode="auto">
          <a:xfrm>
            <a:off x="1752600" y="4748213"/>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AU" altLang="en-US" sz="1600" dirty="0">
              <a:latin typeface="Times New Roman" panose="02020603050405020304" pitchFamily="18" charset="0"/>
            </a:endParaRPr>
          </a:p>
        </p:txBody>
      </p:sp>
      <p:sp>
        <p:nvSpPr>
          <p:cNvPr id="56325" name="Text Box 6"/>
          <p:cNvSpPr txBox="1">
            <a:spLocks noChangeArrowheads="1"/>
          </p:cNvSpPr>
          <p:nvPr/>
        </p:nvSpPr>
        <p:spPr bwMode="auto">
          <a:xfrm>
            <a:off x="1676400" y="4519613"/>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Health </a:t>
            </a:r>
            <a:r>
              <a:rPr lang="en-US" altLang="en-US" sz="1600" dirty="0">
                <a:latin typeface="Times New Roman" panose="02020603050405020304" pitchFamily="18" charset="0"/>
              </a:rPr>
              <a:t>Center</a:t>
            </a:r>
          </a:p>
        </p:txBody>
      </p:sp>
      <p:sp>
        <p:nvSpPr>
          <p:cNvPr id="56326" name="Text Box 7"/>
          <p:cNvSpPr txBox="1">
            <a:spLocks noChangeArrowheads="1"/>
          </p:cNvSpPr>
          <p:nvPr/>
        </p:nvSpPr>
        <p:spPr bwMode="auto">
          <a:xfrm>
            <a:off x="1676400" y="4976813"/>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Patients</a:t>
            </a:r>
          </a:p>
          <a:p>
            <a:pPr eaLnBrk="1" hangingPunct="1">
              <a:spcBef>
                <a:spcPct val="50000"/>
              </a:spcBef>
            </a:pPr>
            <a:r>
              <a:rPr lang="en-AU" altLang="en-US" sz="1600" dirty="0">
                <a:latin typeface="Times New Roman" panose="02020603050405020304" pitchFamily="18" charset="0"/>
              </a:rPr>
              <a:t>Visitors</a:t>
            </a:r>
          </a:p>
        </p:txBody>
      </p:sp>
      <p:pic>
        <p:nvPicPr>
          <p:cNvPr id="56327" name="Picture 8"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4414838"/>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AU" altLang="en-US" dirty="0"/>
              <a:t>COMPONENTS OF A SYSTEM</a:t>
            </a:r>
          </a:p>
        </p:txBody>
      </p:sp>
      <p:sp>
        <p:nvSpPr>
          <p:cNvPr id="57347" name="Rectangle 3"/>
          <p:cNvSpPr>
            <a:spLocks noGrp="1" noChangeArrowheads="1"/>
          </p:cNvSpPr>
          <p:nvPr>
            <p:ph idx="1"/>
          </p:nvPr>
        </p:nvSpPr>
        <p:spPr>
          <a:xfrm>
            <a:off x="628650" y="1787525"/>
            <a:ext cx="7551738" cy="4114800"/>
          </a:xfrm>
        </p:spPr>
        <p:txBody>
          <a:bodyPr/>
          <a:lstStyle/>
          <a:p>
            <a:pPr eaLnBrk="1" hangingPunct="1">
              <a:buFontTx/>
              <a:buNone/>
            </a:pPr>
            <a:r>
              <a:rPr lang="en-AU" altLang="en-US" dirty="0"/>
              <a:t>	</a:t>
            </a:r>
            <a:r>
              <a:rPr lang="en-AU" altLang="en-US" sz="2800" b="1" i="1" dirty="0"/>
              <a:t>Attribute</a:t>
            </a:r>
            <a:r>
              <a:rPr lang="en-AU" altLang="en-US" sz="2800" dirty="0"/>
              <a:t>: is a characteristic of all entities, but with a specific value “local” to the entity that can differ from one entity to another</a:t>
            </a:r>
            <a:r>
              <a:rPr lang="en-AU" altLang="en-US" dirty="0"/>
              <a:t>.</a:t>
            </a:r>
          </a:p>
          <a:p>
            <a:pPr eaLnBrk="1" hangingPunct="1">
              <a:buFontTx/>
              <a:buNone/>
            </a:pPr>
            <a:endParaRPr lang="en-AU" altLang="en-US" dirty="0"/>
          </a:p>
        </p:txBody>
      </p:sp>
      <p:sp>
        <p:nvSpPr>
          <p:cNvPr id="57348"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AU" altLang="en-US" sz="2400" dirty="0">
                <a:latin typeface="Times New Roman" panose="02020603050405020304" pitchFamily="18" charset="0"/>
              </a:rPr>
              <a:t>	</a:t>
            </a:r>
          </a:p>
        </p:txBody>
      </p:sp>
      <p:sp>
        <p:nvSpPr>
          <p:cNvPr id="57349" name="Text Box 5"/>
          <p:cNvSpPr txBox="1">
            <a:spLocks noChangeArrowheads="1"/>
          </p:cNvSpPr>
          <p:nvPr/>
        </p:nvSpPr>
        <p:spPr bwMode="auto">
          <a:xfrm>
            <a:off x="1600200" y="3608388"/>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AU" altLang="en-US" sz="1600" dirty="0">
              <a:latin typeface="Times New Roman" panose="02020603050405020304" pitchFamily="18" charset="0"/>
            </a:endParaRPr>
          </a:p>
        </p:txBody>
      </p:sp>
      <p:sp>
        <p:nvSpPr>
          <p:cNvPr id="57351" name="Text Box 7"/>
          <p:cNvSpPr txBox="1">
            <a:spLocks noChangeArrowheads="1"/>
          </p:cNvSpPr>
          <p:nvPr/>
        </p:nvSpPr>
        <p:spPr bwMode="auto">
          <a:xfrm>
            <a:off x="1600200" y="4217988"/>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Type of illness,</a:t>
            </a:r>
          </a:p>
          <a:p>
            <a:pPr eaLnBrk="1" hangingPunct="1">
              <a:spcBef>
                <a:spcPct val="50000"/>
              </a:spcBef>
            </a:pPr>
            <a:r>
              <a:rPr lang="en-AU" altLang="en-US" sz="1600" dirty="0">
                <a:latin typeface="Times New Roman" panose="02020603050405020304" pitchFamily="18" charset="0"/>
              </a:rPr>
              <a:t>Age,</a:t>
            </a:r>
          </a:p>
          <a:p>
            <a:pPr eaLnBrk="1" hangingPunct="1">
              <a:spcBef>
                <a:spcPct val="50000"/>
              </a:spcBef>
            </a:pPr>
            <a:r>
              <a:rPr lang="en-AU" altLang="en-US" sz="1600" dirty="0">
                <a:latin typeface="Times New Roman" panose="02020603050405020304" pitchFamily="18" charset="0"/>
              </a:rPr>
              <a:t>Sex, </a:t>
            </a:r>
          </a:p>
          <a:p>
            <a:pPr eaLnBrk="1" hangingPunct="1">
              <a:spcBef>
                <a:spcPct val="50000"/>
              </a:spcBef>
            </a:pPr>
            <a:r>
              <a:rPr lang="en-AU" altLang="en-US" sz="1600" dirty="0">
                <a:latin typeface="Times New Roman" panose="02020603050405020304" pitchFamily="18" charset="0"/>
              </a:rPr>
              <a:t>Temperature,</a:t>
            </a:r>
          </a:p>
          <a:p>
            <a:pPr eaLnBrk="1" hangingPunct="1">
              <a:spcBef>
                <a:spcPct val="50000"/>
              </a:spcBef>
            </a:pPr>
            <a:r>
              <a:rPr lang="en-AU" altLang="en-US" sz="1600" dirty="0">
                <a:latin typeface="Times New Roman" panose="02020603050405020304" pitchFamily="18" charset="0"/>
              </a:rPr>
              <a:t>Blood Pressure</a:t>
            </a:r>
          </a:p>
        </p:txBody>
      </p:sp>
      <p:pic>
        <p:nvPicPr>
          <p:cNvPr id="57352" name="Picture 8"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4414838"/>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676400" y="3844925"/>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Patient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AU" altLang="en-US" dirty="0"/>
              <a:t>COMPONENTS OF A SYSTEM</a:t>
            </a:r>
          </a:p>
        </p:txBody>
      </p:sp>
      <p:sp>
        <p:nvSpPr>
          <p:cNvPr id="58371" name="Rectangle 3"/>
          <p:cNvSpPr>
            <a:spLocks noGrp="1" noChangeArrowheads="1"/>
          </p:cNvSpPr>
          <p:nvPr>
            <p:ph idx="1"/>
          </p:nvPr>
        </p:nvSpPr>
        <p:spPr>
          <a:xfrm>
            <a:off x="628650" y="1746250"/>
            <a:ext cx="8321675" cy="4114800"/>
          </a:xfrm>
        </p:spPr>
        <p:txBody>
          <a:bodyPr/>
          <a:lstStyle/>
          <a:p>
            <a:pPr eaLnBrk="1" hangingPunct="1">
              <a:buFontTx/>
              <a:buNone/>
            </a:pPr>
            <a:r>
              <a:rPr lang="en-AU" altLang="en-US" dirty="0"/>
              <a:t>	</a:t>
            </a:r>
            <a:r>
              <a:rPr lang="en-AU" altLang="en-US" sz="2800" b="1" i="1" dirty="0"/>
              <a:t>Resources</a:t>
            </a:r>
            <a:r>
              <a:rPr lang="en-AU" altLang="en-US" sz="2800" dirty="0"/>
              <a:t>: </a:t>
            </a:r>
            <a:r>
              <a:rPr lang="en-US" altLang="en-US" sz="2800" dirty="0"/>
              <a:t>what entities compete for</a:t>
            </a:r>
            <a:endParaRPr lang="en-US" altLang="en-US" sz="2000" dirty="0"/>
          </a:p>
          <a:p>
            <a:pPr lvl="1" eaLnBrk="1" hangingPunct="1"/>
            <a:r>
              <a:rPr lang="en-US" altLang="en-US" sz="2400" dirty="0"/>
              <a:t>Entity </a:t>
            </a:r>
            <a:r>
              <a:rPr lang="en-US" altLang="en-US" sz="2400" i="1" dirty="0">
                <a:solidFill>
                  <a:srgbClr val="FF0000"/>
                </a:solidFill>
              </a:rPr>
              <a:t>seizes</a:t>
            </a:r>
            <a:r>
              <a:rPr lang="en-US" altLang="en-US" sz="2400" dirty="0"/>
              <a:t> a resource, uses it, </a:t>
            </a:r>
            <a:r>
              <a:rPr lang="en-US" altLang="en-US" sz="2400" i="1" dirty="0">
                <a:solidFill>
                  <a:srgbClr val="FF0000"/>
                </a:solidFill>
              </a:rPr>
              <a:t>releases</a:t>
            </a:r>
            <a:r>
              <a:rPr lang="en-US" altLang="en-US" sz="2400" dirty="0"/>
              <a:t> it</a:t>
            </a:r>
          </a:p>
          <a:p>
            <a:pPr lvl="1" eaLnBrk="1" hangingPunct="1"/>
            <a:r>
              <a:rPr lang="en-US" altLang="en-US" sz="2400" dirty="0"/>
              <a:t>Think of a </a:t>
            </a:r>
            <a:r>
              <a:rPr lang="en-US" altLang="en-US" sz="2400" i="1" dirty="0">
                <a:solidFill>
                  <a:srgbClr val="FF0000"/>
                </a:solidFill>
              </a:rPr>
              <a:t>resource being assigned to an entity</a:t>
            </a:r>
            <a:r>
              <a:rPr lang="en-US" altLang="en-US" sz="2400" dirty="0"/>
              <a:t>, rather than an entity “belonging to” a resource</a:t>
            </a:r>
          </a:p>
          <a:p>
            <a:pPr lvl="1" eaLnBrk="1" hangingPunct="1"/>
            <a:r>
              <a:rPr lang="en-US" altLang="en-US" sz="2400" dirty="0"/>
              <a:t>“A” resource can have several </a:t>
            </a:r>
            <a:r>
              <a:rPr lang="en-US" altLang="en-US" sz="2400" i="1" dirty="0">
                <a:solidFill>
                  <a:srgbClr val="FF0000"/>
                </a:solidFill>
              </a:rPr>
              <a:t>units</a:t>
            </a:r>
            <a:r>
              <a:rPr lang="en-US" altLang="en-US" sz="2400" dirty="0"/>
              <a:t> of capacity which can be changed during the simulation</a:t>
            </a:r>
          </a:p>
          <a:p>
            <a:pPr lvl="1" eaLnBrk="1" hangingPunct="1"/>
            <a:endParaRPr lang="en-US" altLang="en-US" sz="2000" dirty="0"/>
          </a:p>
          <a:p>
            <a:pPr eaLnBrk="1" hangingPunct="1">
              <a:buFontTx/>
              <a:buNone/>
            </a:pPr>
            <a:endParaRPr lang="en-AU" altLang="en-US" sz="2800" dirty="0"/>
          </a:p>
        </p:txBody>
      </p:sp>
      <p:sp>
        <p:nvSpPr>
          <p:cNvPr id="58372"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AU" altLang="en-US" sz="2800" dirty="0">
                <a:latin typeface="Times New Roman" panose="02020603050405020304" pitchFamily="18" charset="0"/>
              </a:rPr>
              <a:t>	</a:t>
            </a:r>
          </a:p>
        </p:txBody>
      </p:sp>
      <p:sp>
        <p:nvSpPr>
          <p:cNvPr id="58373" name="Text Box 5"/>
          <p:cNvSpPr txBox="1">
            <a:spLocks noChangeArrowheads="1"/>
          </p:cNvSpPr>
          <p:nvPr/>
        </p:nvSpPr>
        <p:spPr bwMode="auto">
          <a:xfrm>
            <a:off x="1752600" y="4748213"/>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AU" altLang="en-US" sz="1600" dirty="0">
              <a:latin typeface="Times New Roman" panose="02020603050405020304" pitchFamily="18" charset="0"/>
            </a:endParaRPr>
          </a:p>
        </p:txBody>
      </p:sp>
      <p:sp>
        <p:nvSpPr>
          <p:cNvPr id="58375" name="Text Box 7"/>
          <p:cNvSpPr txBox="1">
            <a:spLocks noChangeArrowheads="1"/>
          </p:cNvSpPr>
          <p:nvPr/>
        </p:nvSpPr>
        <p:spPr bwMode="auto">
          <a:xfrm>
            <a:off x="1676400" y="4976813"/>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Doctors, Nurses</a:t>
            </a:r>
          </a:p>
          <a:p>
            <a:pPr eaLnBrk="1" hangingPunct="1">
              <a:spcBef>
                <a:spcPct val="50000"/>
              </a:spcBef>
            </a:pPr>
            <a:r>
              <a:rPr lang="en-AU" altLang="en-US" sz="1600" dirty="0">
                <a:latin typeface="Times New Roman" panose="02020603050405020304" pitchFamily="18" charset="0"/>
              </a:rPr>
              <a:t>X-Ray Equipment</a:t>
            </a:r>
          </a:p>
        </p:txBody>
      </p:sp>
      <p:pic>
        <p:nvPicPr>
          <p:cNvPr id="58376" name="Picture 8"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4414838"/>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676400" y="4519613"/>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Health </a:t>
            </a:r>
            <a:r>
              <a:rPr lang="en-US" altLang="en-US" sz="1600" dirty="0">
                <a:latin typeface="Times New Roman" panose="02020603050405020304" pitchFamily="18" charset="0"/>
              </a:rPr>
              <a:t>Center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AU" altLang="en-US" dirty="0"/>
              <a:t>COMPONENTS OF A SYSTEM</a:t>
            </a:r>
          </a:p>
        </p:txBody>
      </p:sp>
      <p:sp>
        <p:nvSpPr>
          <p:cNvPr id="59395" name="Rectangle 3"/>
          <p:cNvSpPr>
            <a:spLocks noGrp="1" noChangeArrowheads="1"/>
          </p:cNvSpPr>
          <p:nvPr>
            <p:ph idx="1"/>
          </p:nvPr>
        </p:nvSpPr>
        <p:spPr>
          <a:xfrm>
            <a:off x="628650" y="1717675"/>
            <a:ext cx="7940675" cy="4114800"/>
          </a:xfrm>
        </p:spPr>
        <p:txBody>
          <a:bodyPr/>
          <a:lstStyle/>
          <a:p>
            <a:pPr marL="0" indent="0" eaLnBrk="1" hangingPunct="1">
              <a:buFontTx/>
              <a:buNone/>
            </a:pPr>
            <a:r>
              <a:rPr lang="en-US" altLang="en-US" sz="2800" b="1" i="1" dirty="0"/>
              <a:t>Variable</a:t>
            </a:r>
            <a:r>
              <a:rPr lang="en-US" altLang="en-US" sz="2800" dirty="0"/>
              <a:t>: A piece of information that reflects some characteristic of the whole system, not of specific entities</a:t>
            </a:r>
          </a:p>
          <a:p>
            <a:pPr marL="0" lvl="1" indent="0" eaLnBrk="1" hangingPunct="1"/>
            <a:r>
              <a:rPr lang="en-US" altLang="en-US" dirty="0"/>
              <a:t> </a:t>
            </a:r>
            <a:r>
              <a:rPr lang="en-US" altLang="en-US" sz="2400" dirty="0"/>
              <a:t>Entities can access, change some variables</a:t>
            </a:r>
          </a:p>
          <a:p>
            <a:pPr marL="0" indent="0" eaLnBrk="1" hangingPunct="1">
              <a:buFontTx/>
              <a:buNone/>
            </a:pPr>
            <a:endParaRPr lang="en-US" altLang="en-US" sz="2800" dirty="0"/>
          </a:p>
        </p:txBody>
      </p:sp>
      <p:sp>
        <p:nvSpPr>
          <p:cNvPr id="59397" name="Text Box 5"/>
          <p:cNvSpPr txBox="1">
            <a:spLocks noChangeArrowheads="1"/>
          </p:cNvSpPr>
          <p:nvPr/>
        </p:nvSpPr>
        <p:spPr bwMode="auto">
          <a:xfrm>
            <a:off x="1641475" y="4562475"/>
            <a:ext cx="3060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Number of patients in the system,</a:t>
            </a:r>
          </a:p>
          <a:p>
            <a:pPr eaLnBrk="1" hangingPunct="1">
              <a:spcBef>
                <a:spcPct val="50000"/>
              </a:spcBef>
            </a:pPr>
            <a:r>
              <a:rPr lang="en-AU" altLang="en-US" sz="1600" dirty="0">
                <a:latin typeface="Times New Roman" panose="02020603050405020304" pitchFamily="18" charset="0"/>
              </a:rPr>
              <a:t>Number of idle doctors,</a:t>
            </a:r>
          </a:p>
          <a:p>
            <a:pPr eaLnBrk="1" hangingPunct="1">
              <a:spcBef>
                <a:spcPct val="50000"/>
              </a:spcBef>
            </a:pPr>
            <a:r>
              <a:rPr lang="en-AU" altLang="en-US" sz="1600" dirty="0">
                <a:latin typeface="Times New Roman" panose="02020603050405020304" pitchFamily="18" charset="0"/>
              </a:rPr>
              <a:t>Current time</a:t>
            </a:r>
          </a:p>
        </p:txBody>
      </p:sp>
      <p:pic>
        <p:nvPicPr>
          <p:cNvPr id="59398" name="Picture 6"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4124325"/>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658757" y="4081766"/>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Health </a:t>
            </a:r>
            <a:r>
              <a:rPr lang="en-US" altLang="en-US" sz="1600" dirty="0">
                <a:latin typeface="Times New Roman" panose="02020603050405020304" pitchFamily="18" charset="0"/>
              </a:rPr>
              <a:t>Center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p:nvPr>
        </p:nvSpPr>
        <p:spPr/>
        <p:txBody>
          <a:bodyPr/>
          <a:lstStyle/>
          <a:p>
            <a:pPr eaLnBrk="1" hangingPunct="1"/>
            <a:r>
              <a:rPr lang="en-AU" altLang="en-US" dirty="0"/>
              <a:t>COMPONENTS OF A SYSTEM</a:t>
            </a:r>
          </a:p>
        </p:txBody>
      </p:sp>
      <p:sp>
        <p:nvSpPr>
          <p:cNvPr id="60419" name="Rectangle 2"/>
          <p:cNvSpPr>
            <a:spLocks noGrp="1" noChangeArrowheads="1"/>
          </p:cNvSpPr>
          <p:nvPr>
            <p:ph idx="1"/>
          </p:nvPr>
        </p:nvSpPr>
        <p:spPr>
          <a:xfrm>
            <a:off x="685800" y="1752600"/>
            <a:ext cx="7772400" cy="4343400"/>
          </a:xfrm>
        </p:spPr>
        <p:txBody>
          <a:bodyPr/>
          <a:lstStyle/>
          <a:p>
            <a:pPr eaLnBrk="1" hangingPunct="1"/>
            <a:r>
              <a:rPr lang="en-AU" altLang="en-US" sz="2800" b="1" i="1" dirty="0"/>
              <a:t>State</a:t>
            </a:r>
            <a:r>
              <a:rPr lang="en-AU" altLang="en-US" sz="3600" dirty="0"/>
              <a:t>:</a:t>
            </a:r>
            <a:r>
              <a:rPr lang="en-AU" altLang="en-US" sz="2800" dirty="0"/>
              <a:t> A collection of variables that contains all the information necessary to describe the system at any time</a:t>
            </a:r>
          </a:p>
        </p:txBody>
      </p:sp>
      <p:sp>
        <p:nvSpPr>
          <p:cNvPr id="60421" name="Text Box 4"/>
          <p:cNvSpPr txBox="1">
            <a:spLocks noChangeArrowheads="1"/>
          </p:cNvSpPr>
          <p:nvPr/>
        </p:nvSpPr>
        <p:spPr bwMode="auto">
          <a:xfrm>
            <a:off x="1295400" y="4267200"/>
            <a:ext cx="3060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{Number of patients in the system,</a:t>
            </a:r>
          </a:p>
          <a:p>
            <a:pPr eaLnBrk="1" hangingPunct="1">
              <a:spcBef>
                <a:spcPct val="50000"/>
              </a:spcBef>
            </a:pPr>
            <a:r>
              <a:rPr lang="en-AU" altLang="en-US" sz="1600" dirty="0">
                <a:latin typeface="Times New Roman" panose="02020603050405020304" pitchFamily="18" charset="0"/>
              </a:rPr>
              <a:t>Status of doctors (busy or idle),</a:t>
            </a:r>
          </a:p>
          <a:p>
            <a:pPr eaLnBrk="1" hangingPunct="1">
              <a:spcBef>
                <a:spcPct val="50000"/>
              </a:spcBef>
            </a:pPr>
            <a:r>
              <a:rPr lang="en-AU" altLang="en-US" sz="1600" dirty="0">
                <a:latin typeface="Times New Roman" panose="02020603050405020304" pitchFamily="18" charset="0"/>
              </a:rPr>
              <a:t>Number of idle doctors,</a:t>
            </a:r>
          </a:p>
          <a:p>
            <a:pPr eaLnBrk="1" hangingPunct="1">
              <a:spcBef>
                <a:spcPct val="50000"/>
              </a:spcBef>
            </a:pPr>
            <a:r>
              <a:rPr lang="en-AU" altLang="en-US" sz="1600" dirty="0">
                <a:latin typeface="Times New Roman" panose="02020603050405020304" pitchFamily="18" charset="0"/>
              </a:rPr>
              <a:t>Status of Lab equipment, etc.}</a:t>
            </a:r>
          </a:p>
        </p:txBody>
      </p:sp>
      <p:pic>
        <p:nvPicPr>
          <p:cNvPr id="60422" name="Picture 5"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6240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371600" y="3868738"/>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Health </a:t>
            </a:r>
            <a:r>
              <a:rPr lang="en-US" altLang="en-US" sz="1600" dirty="0">
                <a:latin typeface="Times New Roman" panose="02020603050405020304" pitchFamily="18" charset="0"/>
              </a:rPr>
              <a:t>Center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p:txBody>
          <a:bodyPr/>
          <a:lstStyle/>
          <a:p>
            <a:pPr eaLnBrk="1" hangingPunct="1"/>
            <a:r>
              <a:rPr lang="en-AU" altLang="en-US" dirty="0"/>
              <a:t>COMPONENTS OF A SYSTEM</a:t>
            </a:r>
          </a:p>
        </p:txBody>
      </p:sp>
      <p:sp>
        <p:nvSpPr>
          <p:cNvPr id="61443" name="Rectangle 2"/>
          <p:cNvSpPr>
            <a:spLocks noGrp="1" noChangeArrowheads="1"/>
          </p:cNvSpPr>
          <p:nvPr>
            <p:ph idx="1"/>
          </p:nvPr>
        </p:nvSpPr>
        <p:spPr>
          <a:xfrm>
            <a:off x="685800" y="1752600"/>
            <a:ext cx="7772400" cy="4343400"/>
          </a:xfrm>
        </p:spPr>
        <p:txBody>
          <a:bodyPr/>
          <a:lstStyle/>
          <a:p>
            <a:pPr eaLnBrk="1" hangingPunct="1"/>
            <a:r>
              <a:rPr lang="en-AU" altLang="en-US" sz="2800" b="1" i="1" dirty="0"/>
              <a:t>Event</a:t>
            </a:r>
            <a:r>
              <a:rPr lang="en-AU" altLang="en-US" sz="2800" dirty="0"/>
              <a:t>: An instantaneous occurrence that changes the state of the system</a:t>
            </a:r>
          </a:p>
        </p:txBody>
      </p:sp>
      <p:sp>
        <p:nvSpPr>
          <p:cNvPr id="61445" name="Text Box 4"/>
          <p:cNvSpPr txBox="1">
            <a:spLocks noChangeArrowheads="1"/>
          </p:cNvSpPr>
          <p:nvPr/>
        </p:nvSpPr>
        <p:spPr bwMode="auto">
          <a:xfrm>
            <a:off x="1295400" y="3810000"/>
            <a:ext cx="2362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Arrival of a new patient, </a:t>
            </a:r>
          </a:p>
          <a:p>
            <a:pPr eaLnBrk="1" hangingPunct="1">
              <a:spcBef>
                <a:spcPct val="50000"/>
              </a:spcBef>
            </a:pPr>
            <a:r>
              <a:rPr lang="en-AU" altLang="en-US" sz="1600" dirty="0">
                <a:latin typeface="Times New Roman" panose="02020603050405020304" pitchFamily="18" charset="0"/>
              </a:rPr>
              <a:t>Completion of service (i.e., examination)</a:t>
            </a:r>
          </a:p>
          <a:p>
            <a:pPr eaLnBrk="1" hangingPunct="1">
              <a:spcBef>
                <a:spcPct val="50000"/>
              </a:spcBef>
            </a:pPr>
            <a:r>
              <a:rPr lang="en-AU" altLang="en-US" sz="1600" dirty="0">
                <a:latin typeface="Times New Roman" panose="02020603050405020304" pitchFamily="18" charset="0"/>
              </a:rPr>
              <a:t>Failure of medical equipment, etc.</a:t>
            </a:r>
          </a:p>
        </p:txBody>
      </p:sp>
      <p:pic>
        <p:nvPicPr>
          <p:cNvPr id="61446" name="Picture 5" descr="ambu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81400"/>
            <a:ext cx="1790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371600" y="3429000"/>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Health Center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AU" altLang="en-US" dirty="0"/>
              <a:t>COMPONENTS OF A SYSTEM</a:t>
            </a:r>
          </a:p>
        </p:txBody>
      </p:sp>
      <p:sp>
        <p:nvSpPr>
          <p:cNvPr id="62467" name="Rectangle 3"/>
          <p:cNvSpPr>
            <a:spLocks noGrp="1" noChangeArrowheads="1"/>
          </p:cNvSpPr>
          <p:nvPr>
            <p:ph idx="1"/>
          </p:nvPr>
        </p:nvSpPr>
        <p:spPr>
          <a:xfrm>
            <a:off x="450850" y="1746250"/>
            <a:ext cx="8077200" cy="4114800"/>
          </a:xfrm>
        </p:spPr>
        <p:txBody>
          <a:bodyPr/>
          <a:lstStyle/>
          <a:p>
            <a:pPr eaLnBrk="1" hangingPunct="1">
              <a:buFontTx/>
              <a:buNone/>
            </a:pPr>
            <a:r>
              <a:rPr lang="en-AU" altLang="en-US" dirty="0"/>
              <a:t>	</a:t>
            </a:r>
            <a:r>
              <a:rPr lang="en-AU" altLang="en-US" sz="2800" b="1" i="1" dirty="0"/>
              <a:t>Activity</a:t>
            </a:r>
            <a:r>
              <a:rPr lang="en-AU" altLang="en-US" sz="2800" dirty="0"/>
              <a:t>: represents a time period of specified length.</a:t>
            </a:r>
          </a:p>
          <a:p>
            <a:pPr eaLnBrk="1" hangingPunct="1">
              <a:buFontTx/>
              <a:buNone/>
            </a:pPr>
            <a:endParaRPr lang="en-AU" altLang="en-US" dirty="0"/>
          </a:p>
        </p:txBody>
      </p:sp>
      <p:sp>
        <p:nvSpPr>
          <p:cNvPr id="62468"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AU" altLang="en-US" sz="2400" dirty="0">
                <a:latin typeface="Times New Roman" panose="02020603050405020304" pitchFamily="18" charset="0"/>
              </a:rPr>
              <a:t>	</a:t>
            </a:r>
          </a:p>
        </p:txBody>
      </p:sp>
      <p:sp>
        <p:nvSpPr>
          <p:cNvPr id="62469" name="Text Box 5"/>
          <p:cNvSpPr txBox="1">
            <a:spLocks noChangeArrowheads="1"/>
          </p:cNvSpPr>
          <p:nvPr/>
        </p:nvSpPr>
        <p:spPr bwMode="auto">
          <a:xfrm>
            <a:off x="1808163" y="3373438"/>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AU" altLang="en-US" sz="1600" dirty="0">
              <a:latin typeface="Times New Roman" panose="02020603050405020304" pitchFamily="18" charset="0"/>
            </a:endParaRPr>
          </a:p>
        </p:txBody>
      </p:sp>
      <p:sp>
        <p:nvSpPr>
          <p:cNvPr id="62471" name="Text Box 7"/>
          <p:cNvSpPr txBox="1">
            <a:spLocks noChangeArrowheads="1"/>
          </p:cNvSpPr>
          <p:nvPr/>
        </p:nvSpPr>
        <p:spPr bwMode="auto">
          <a:xfrm>
            <a:off x="1808163" y="3983038"/>
            <a:ext cx="2362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Surgery,</a:t>
            </a:r>
          </a:p>
          <a:p>
            <a:pPr eaLnBrk="1" hangingPunct="1">
              <a:spcBef>
                <a:spcPct val="50000"/>
              </a:spcBef>
            </a:pPr>
            <a:r>
              <a:rPr lang="en-AU" altLang="en-US" sz="1600" dirty="0">
                <a:latin typeface="Times New Roman" panose="02020603050405020304" pitchFamily="18" charset="0"/>
              </a:rPr>
              <a:t>Checking temperature, </a:t>
            </a:r>
          </a:p>
          <a:p>
            <a:pPr eaLnBrk="1" hangingPunct="1">
              <a:spcBef>
                <a:spcPct val="50000"/>
              </a:spcBef>
            </a:pPr>
            <a:r>
              <a:rPr lang="en-AU" altLang="en-US" sz="1600" dirty="0">
                <a:latin typeface="Times New Roman" panose="02020603050405020304" pitchFamily="18" charset="0"/>
              </a:rPr>
              <a:t>X-Ray.</a:t>
            </a:r>
          </a:p>
        </p:txBody>
      </p:sp>
      <p:pic>
        <p:nvPicPr>
          <p:cNvPr id="62472" name="Picture 9" descr="patie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763" y="3602038"/>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808163" y="3579813"/>
            <a:ext cx="2209800" cy="336550"/>
          </a:xfrm>
          <a:prstGeom prst="rect">
            <a:avLst/>
          </a:prstGeom>
          <a:solidFill>
            <a:schemeClr val="accent1">
              <a:lumMod val="60000"/>
              <a:lumOff val="40000"/>
            </a:schemeClr>
          </a:solidFill>
          <a:ln w="9525">
            <a:solidFill>
              <a:schemeClr val="tx1"/>
            </a:solidFill>
            <a:miter lim="800000"/>
            <a:headEnd/>
            <a:tailEnd/>
          </a:ln>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sz="1600" dirty="0">
                <a:latin typeface="Times New Roman" panose="02020603050405020304" pitchFamily="18" charset="0"/>
              </a:rPr>
              <a:t>Example: Health Center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TEXTBOOKS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400" b="1" i="1" dirty="0"/>
              <a:t>Required Text Books</a:t>
            </a:r>
            <a:r>
              <a:rPr lang="en-US" sz="2400" b="1" dirty="0"/>
              <a:t>: </a:t>
            </a:r>
            <a:endParaRPr lang="en-US" sz="2400" dirty="0"/>
          </a:p>
          <a:p>
            <a:pPr lvl="1" eaLnBrk="1" fontAlgn="auto" hangingPunct="1">
              <a:spcAft>
                <a:spcPts val="0"/>
              </a:spcAft>
              <a:defRPr/>
            </a:pPr>
            <a:r>
              <a:rPr lang="en-US" sz="2000" dirty="0"/>
              <a:t>Banks, J., Carson, J. S., Nelson, B. L., and Nicol, D. M., Discrete-Event System Simulation, 2013, Pearson</a:t>
            </a:r>
          </a:p>
          <a:p>
            <a:pPr lvl="1" eaLnBrk="1" fontAlgn="auto" hangingPunct="1">
              <a:spcAft>
                <a:spcPts val="0"/>
              </a:spcAft>
              <a:defRPr/>
            </a:pPr>
            <a:r>
              <a:rPr lang="en-US" sz="2000" dirty="0"/>
              <a:t>Kelton, W. D., Sadowski, R. P., and Zupick, N. B., Simulation with Arena, 6th Ed., McGraw Hill, 2015</a:t>
            </a:r>
            <a:r>
              <a:rPr lang="en-US" sz="2000" b="1" i="1" dirty="0"/>
              <a:t> </a:t>
            </a:r>
            <a:endParaRPr lang="en-US" sz="2000" dirty="0"/>
          </a:p>
          <a:p>
            <a:pPr eaLnBrk="1" fontAlgn="auto" hangingPunct="1">
              <a:spcAft>
                <a:spcPts val="0"/>
              </a:spcAft>
              <a:defRPr/>
            </a:pPr>
            <a:r>
              <a:rPr lang="en-US" sz="2400" b="1" i="1" dirty="0"/>
              <a:t>Recommended Text Books:</a:t>
            </a:r>
            <a:endParaRPr lang="en-US" sz="2400" dirty="0"/>
          </a:p>
          <a:p>
            <a:pPr lvl="1" eaLnBrk="1" fontAlgn="auto" hangingPunct="1">
              <a:spcAft>
                <a:spcPts val="0"/>
              </a:spcAft>
              <a:defRPr/>
            </a:pPr>
            <a:r>
              <a:rPr lang="en-US" sz="2000" dirty="0"/>
              <a:t>Seila, A., Ceric, V., Tadikamalla, P., Applied Simulation Modeling, Duxbury, 2003</a:t>
            </a:r>
          </a:p>
          <a:p>
            <a:pPr lvl="1" eaLnBrk="1" fontAlgn="auto" hangingPunct="1">
              <a:spcAft>
                <a:spcPts val="0"/>
              </a:spcAft>
              <a:defRPr/>
            </a:pPr>
            <a:r>
              <a:rPr lang="en-US" sz="2000" dirty="0"/>
              <a:t>Law, A. M., Simulation Modeling and Analysis, 4th Ed., McGraw Hill, 2006</a:t>
            </a:r>
          </a:p>
          <a:p>
            <a:pPr lvl="1" eaLnBrk="1" fontAlgn="auto" hangingPunct="1">
              <a:spcAft>
                <a:spcPts val="0"/>
              </a:spcAft>
              <a:defRPr/>
            </a:pPr>
            <a:r>
              <a:rPr lang="en-US" sz="2000" dirty="0"/>
              <a:t>Fishman, G. S., Discrete-Event Simulation: Modeling, Programming, and Analysis, Springer, 2001</a:t>
            </a:r>
          </a:p>
          <a:p>
            <a:pPr lvl="1" eaLnBrk="1" fontAlgn="auto" hangingPunct="1">
              <a:spcAft>
                <a:spcPts val="0"/>
              </a:spcAft>
              <a:defRPr/>
            </a:pPr>
            <a:r>
              <a:rPr lang="en-US" sz="2000" dirty="0"/>
              <a:t>Rosetti, M. D., Simulation Modeling and Arena, Wiley, 2009</a:t>
            </a:r>
          </a:p>
          <a:p>
            <a:pPr marL="0" indent="0" eaLnBrk="1" fontAlgn="auto" hangingPunct="1">
              <a:spcAft>
                <a:spcPts val="0"/>
              </a:spcAft>
              <a:buFont typeface="Arial" panose="020B0604020202020204" pitchFamily="34" charset="0"/>
              <a:buNone/>
              <a:defRPr/>
            </a:pP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AU" altLang="en-US" sz="3600" dirty="0"/>
              <a:t>DATA COLLECTION AND ANALYIS</a:t>
            </a:r>
            <a:endParaRPr lang="en-AU" altLang="en-US" dirty="0"/>
          </a:p>
        </p:txBody>
      </p:sp>
      <p:sp>
        <p:nvSpPr>
          <p:cNvPr id="63491" name="Rectangle 3"/>
          <p:cNvSpPr>
            <a:spLocks noGrp="1" noChangeArrowheads="1"/>
          </p:cNvSpPr>
          <p:nvPr>
            <p:ph idx="1"/>
          </p:nvPr>
        </p:nvSpPr>
        <p:spPr/>
        <p:txBody>
          <a:bodyPr/>
          <a:lstStyle/>
          <a:p>
            <a:pPr eaLnBrk="1" hangingPunct="1"/>
            <a:r>
              <a:rPr lang="en-AU" altLang="en-US" sz="2800" dirty="0"/>
              <a:t>Data collection is an expensive process!</a:t>
            </a:r>
          </a:p>
          <a:p>
            <a:pPr eaLnBrk="1" hangingPunct="1"/>
            <a:endParaRPr lang="en-AU" altLang="en-US" sz="2800" dirty="0"/>
          </a:p>
          <a:p>
            <a:pPr eaLnBrk="1" hangingPunct="1"/>
            <a:r>
              <a:rPr lang="en-AU" altLang="en-US" sz="2800" dirty="0"/>
              <a:t>The client often collects the data &amp; submit it in electronic format</a:t>
            </a:r>
          </a:p>
          <a:p>
            <a:pPr eaLnBrk="1" hangingPunct="1"/>
            <a:endParaRPr lang="en-AU" altLang="en-US" sz="2800" dirty="0"/>
          </a:p>
          <a:p>
            <a:pPr eaLnBrk="1" hangingPunct="1"/>
            <a:r>
              <a:rPr lang="en-AU" altLang="en-US" sz="2800" dirty="0"/>
              <a:t>Simulation analyst analyse the data</a:t>
            </a:r>
            <a:endParaRPr lang="en-AU" altLang="en-US" dirty="0"/>
          </a:p>
          <a:p>
            <a:pPr lvl="1" eaLnBrk="1" hangingPunct="1"/>
            <a:r>
              <a:rPr lang="en-AU" altLang="en-US" sz="2400" dirty="0"/>
              <a:t>Determine the random variables</a:t>
            </a:r>
          </a:p>
          <a:p>
            <a:pPr lvl="1" eaLnBrk="1" hangingPunct="1"/>
            <a:r>
              <a:rPr lang="en-AU" altLang="en-US" sz="2400" dirty="0"/>
              <a:t>Determine the data requirements</a:t>
            </a:r>
          </a:p>
          <a:p>
            <a:pPr lvl="1" eaLnBrk="1" hangingPunct="1"/>
            <a:r>
              <a:rPr lang="en-AU" altLang="en-US" sz="2400" dirty="0"/>
              <a:t>Analyse the data</a:t>
            </a:r>
          </a:p>
          <a:p>
            <a:pPr lvl="1" eaLnBrk="1" hangingPunct="1"/>
            <a:r>
              <a:rPr lang="en-AU" altLang="en-US" sz="2400" dirty="0"/>
              <a:t>Fit distribution functions</a:t>
            </a:r>
            <a:endParaRPr lang="en-AU"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AU" altLang="en-US" sz="3600" dirty="0"/>
              <a:t>LOGICAL (or Flowchart model)</a:t>
            </a:r>
            <a:endParaRPr lang="en-AU" altLang="en-US" dirty="0"/>
          </a:p>
        </p:txBody>
      </p:sp>
      <p:sp>
        <p:nvSpPr>
          <p:cNvPr id="64515" name="Rectangle 3"/>
          <p:cNvSpPr>
            <a:spLocks noGrp="1" noChangeArrowheads="1"/>
          </p:cNvSpPr>
          <p:nvPr>
            <p:ph idx="1"/>
          </p:nvPr>
        </p:nvSpPr>
        <p:spPr>
          <a:xfrm>
            <a:off x="685800" y="1676400"/>
            <a:ext cx="7772400" cy="4114800"/>
          </a:xfrm>
        </p:spPr>
        <p:txBody>
          <a:bodyPr/>
          <a:lstStyle/>
          <a:p>
            <a:pPr eaLnBrk="1" hangingPunct="1">
              <a:buFont typeface="Monotype Sorts"/>
              <a:buNone/>
            </a:pPr>
            <a:r>
              <a:rPr lang="en-AU" altLang="en-US" sz="2000" dirty="0"/>
              <a:t>        Shows the logical relationships among the elements of the model</a:t>
            </a:r>
            <a:endParaRPr lang="en-AU" altLang="en-US" dirty="0"/>
          </a:p>
        </p:txBody>
      </p:sp>
      <p:sp>
        <p:nvSpPr>
          <p:cNvPr id="64516" name="AutoShape 4"/>
          <p:cNvSpPr>
            <a:spLocks noChangeArrowheads="1"/>
          </p:cNvSpPr>
          <p:nvPr/>
        </p:nvSpPr>
        <p:spPr bwMode="auto">
          <a:xfrm>
            <a:off x="4152900" y="2192591"/>
            <a:ext cx="838200" cy="304800"/>
          </a:xfrm>
          <a:prstGeom prst="flowChartAlternateProcess">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AU" altLang="en-US" sz="1600" dirty="0"/>
              <a:t>Start</a:t>
            </a:r>
          </a:p>
        </p:txBody>
      </p:sp>
      <p:sp>
        <p:nvSpPr>
          <p:cNvPr id="64517" name="AutoShape 5"/>
          <p:cNvSpPr>
            <a:spLocks noChangeArrowheads="1"/>
          </p:cNvSpPr>
          <p:nvPr/>
        </p:nvSpPr>
        <p:spPr bwMode="auto">
          <a:xfrm>
            <a:off x="3984396" y="2895599"/>
            <a:ext cx="1143000" cy="381000"/>
          </a:xfrm>
          <a:prstGeom prst="flowChartProcess">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AU" altLang="en-US" sz="1600" dirty="0"/>
              <a:t>Read data</a:t>
            </a:r>
          </a:p>
        </p:txBody>
      </p:sp>
      <p:sp>
        <p:nvSpPr>
          <p:cNvPr id="64518" name="AutoShape 6"/>
          <p:cNvSpPr>
            <a:spLocks noChangeArrowheads="1"/>
          </p:cNvSpPr>
          <p:nvPr/>
        </p:nvSpPr>
        <p:spPr bwMode="auto">
          <a:xfrm>
            <a:off x="4114800" y="3505200"/>
            <a:ext cx="914400" cy="685800"/>
          </a:xfrm>
          <a:prstGeom prst="flowChartDecision">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AU" altLang="en-US" sz="1600" dirty="0"/>
              <a:t>Check</a:t>
            </a:r>
          </a:p>
        </p:txBody>
      </p:sp>
      <p:sp>
        <p:nvSpPr>
          <p:cNvPr id="64519" name="AutoShape 7"/>
          <p:cNvSpPr>
            <a:spLocks noChangeArrowheads="1"/>
          </p:cNvSpPr>
          <p:nvPr/>
        </p:nvSpPr>
        <p:spPr bwMode="auto">
          <a:xfrm>
            <a:off x="2667000" y="3581400"/>
            <a:ext cx="914400" cy="533400"/>
          </a:xfrm>
          <a:prstGeom prst="flowChartProcess">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AU" altLang="en-US" sz="1600" dirty="0"/>
          </a:p>
          <a:p>
            <a:pPr algn="ctr" eaLnBrk="1" hangingPunct="1"/>
            <a:r>
              <a:rPr lang="en-AU" altLang="en-US" sz="1600" dirty="0"/>
              <a:t>Generate </a:t>
            </a:r>
          </a:p>
          <a:p>
            <a:pPr algn="ctr" eaLnBrk="1" hangingPunct="1"/>
            <a:r>
              <a:rPr lang="en-AU" altLang="en-US" sz="1600" dirty="0"/>
              <a:t>data</a:t>
            </a:r>
          </a:p>
          <a:p>
            <a:pPr algn="ctr" eaLnBrk="1" hangingPunct="1"/>
            <a:endParaRPr lang="en-AU" altLang="en-US" sz="1600" dirty="0"/>
          </a:p>
        </p:txBody>
      </p:sp>
      <p:sp>
        <p:nvSpPr>
          <p:cNvPr id="64520" name="AutoShape 9"/>
          <p:cNvSpPr>
            <a:spLocks noChangeArrowheads="1"/>
          </p:cNvSpPr>
          <p:nvPr/>
        </p:nvSpPr>
        <p:spPr bwMode="auto">
          <a:xfrm>
            <a:off x="5638800" y="3581400"/>
            <a:ext cx="1066800" cy="533400"/>
          </a:xfrm>
          <a:prstGeom prst="flowChartPreparation">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AU" altLang="en-US" sz="1600" dirty="0"/>
              <a:t>Set new </a:t>
            </a:r>
          </a:p>
          <a:p>
            <a:pPr algn="ctr" eaLnBrk="1" hangingPunct="1"/>
            <a:r>
              <a:rPr lang="en-AU" altLang="en-US" sz="1600" dirty="0"/>
              <a:t>event</a:t>
            </a:r>
          </a:p>
        </p:txBody>
      </p:sp>
      <p:sp>
        <p:nvSpPr>
          <p:cNvPr id="64521" name="AutoShape 10"/>
          <p:cNvSpPr>
            <a:spLocks noChangeArrowheads="1"/>
          </p:cNvSpPr>
          <p:nvPr/>
        </p:nvSpPr>
        <p:spPr bwMode="auto">
          <a:xfrm>
            <a:off x="4114800" y="4495800"/>
            <a:ext cx="914400" cy="457200"/>
          </a:xfrm>
          <a:prstGeom prst="flowChartAlternateProcess">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AU" altLang="en-US" sz="1600" dirty="0"/>
          </a:p>
          <a:p>
            <a:pPr algn="ctr" eaLnBrk="1" hangingPunct="1"/>
            <a:r>
              <a:rPr lang="en-AU" altLang="en-US" sz="1600" dirty="0"/>
              <a:t>Calculate</a:t>
            </a:r>
          </a:p>
          <a:p>
            <a:pPr algn="ctr" eaLnBrk="1" hangingPunct="1"/>
            <a:r>
              <a:rPr lang="en-AU" altLang="en-US" sz="1600" dirty="0"/>
              <a:t>Stats</a:t>
            </a:r>
          </a:p>
          <a:p>
            <a:pPr algn="ctr" eaLnBrk="1" hangingPunct="1"/>
            <a:endParaRPr lang="en-AU" altLang="en-US" sz="1600" dirty="0"/>
          </a:p>
        </p:txBody>
      </p:sp>
      <p:sp>
        <p:nvSpPr>
          <p:cNvPr id="64522" name="AutoShape 11"/>
          <p:cNvSpPr>
            <a:spLocks noChangeArrowheads="1"/>
          </p:cNvSpPr>
          <p:nvPr/>
        </p:nvSpPr>
        <p:spPr bwMode="auto">
          <a:xfrm>
            <a:off x="2822575" y="5372100"/>
            <a:ext cx="685800" cy="609600"/>
          </a:xfrm>
          <a:prstGeom prst="flowChartDocument">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AU" altLang="en-US" sz="1600" dirty="0"/>
              <a:t>Print</a:t>
            </a:r>
          </a:p>
        </p:txBody>
      </p:sp>
      <p:sp>
        <p:nvSpPr>
          <p:cNvPr id="64523" name="Line 14"/>
          <p:cNvSpPr>
            <a:spLocks noChangeShapeType="1"/>
          </p:cNvSpPr>
          <p:nvPr/>
        </p:nvSpPr>
        <p:spPr bwMode="auto">
          <a:xfrm flipH="1">
            <a:off x="4572000" y="3279775"/>
            <a:ext cx="0" cy="237204"/>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24" name="Line 15"/>
          <p:cNvSpPr>
            <a:spLocks noChangeShapeType="1"/>
          </p:cNvSpPr>
          <p:nvPr/>
        </p:nvSpPr>
        <p:spPr bwMode="auto">
          <a:xfrm>
            <a:off x="4572000" y="2497391"/>
            <a:ext cx="0" cy="398208"/>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25" name="Line 18"/>
          <p:cNvSpPr>
            <a:spLocks noChangeShapeType="1"/>
          </p:cNvSpPr>
          <p:nvPr/>
        </p:nvSpPr>
        <p:spPr bwMode="auto">
          <a:xfrm flipH="1" flipV="1">
            <a:off x="3581400" y="3848492"/>
            <a:ext cx="533400" cy="1571"/>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26" name="Line 20"/>
          <p:cNvSpPr>
            <a:spLocks noChangeShapeType="1"/>
          </p:cNvSpPr>
          <p:nvPr/>
        </p:nvSpPr>
        <p:spPr bwMode="auto">
          <a:xfrm flipH="1">
            <a:off x="3124200" y="4114800"/>
            <a:ext cx="0" cy="60960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27" name="Line 21"/>
          <p:cNvSpPr>
            <a:spLocks noChangeShapeType="1"/>
          </p:cNvSpPr>
          <p:nvPr/>
        </p:nvSpPr>
        <p:spPr bwMode="auto">
          <a:xfrm>
            <a:off x="3124200" y="4724400"/>
            <a:ext cx="990600" cy="0"/>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28" name="Line 24"/>
          <p:cNvSpPr>
            <a:spLocks noChangeShapeType="1"/>
          </p:cNvSpPr>
          <p:nvPr/>
        </p:nvSpPr>
        <p:spPr bwMode="auto">
          <a:xfrm>
            <a:off x="4572000" y="4953000"/>
            <a:ext cx="0" cy="381000"/>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29" name="Line 29"/>
          <p:cNvSpPr>
            <a:spLocks noChangeShapeType="1"/>
          </p:cNvSpPr>
          <p:nvPr/>
        </p:nvSpPr>
        <p:spPr bwMode="auto">
          <a:xfrm flipH="1">
            <a:off x="5029200" y="3848492"/>
            <a:ext cx="609600" cy="0"/>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30" name="Line 30"/>
          <p:cNvSpPr>
            <a:spLocks noChangeShapeType="1"/>
          </p:cNvSpPr>
          <p:nvPr/>
        </p:nvSpPr>
        <p:spPr bwMode="auto">
          <a:xfrm>
            <a:off x="4572000" y="4191000"/>
            <a:ext cx="0" cy="304800"/>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31" name="AutoShape 31"/>
          <p:cNvSpPr>
            <a:spLocks noChangeArrowheads="1"/>
          </p:cNvSpPr>
          <p:nvPr/>
        </p:nvSpPr>
        <p:spPr bwMode="auto">
          <a:xfrm>
            <a:off x="4114800" y="5334000"/>
            <a:ext cx="914400" cy="685800"/>
          </a:xfrm>
          <a:prstGeom prst="flowChartDecision">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AU" altLang="en-US" sz="1600" dirty="0"/>
              <a:t>Check</a:t>
            </a:r>
          </a:p>
        </p:txBody>
      </p:sp>
      <p:sp>
        <p:nvSpPr>
          <p:cNvPr id="64532" name="Line 35"/>
          <p:cNvSpPr>
            <a:spLocks noChangeShapeType="1"/>
          </p:cNvSpPr>
          <p:nvPr/>
        </p:nvSpPr>
        <p:spPr bwMode="auto">
          <a:xfrm>
            <a:off x="5029200" y="5677292"/>
            <a:ext cx="1143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33" name="Line 36"/>
          <p:cNvSpPr>
            <a:spLocks noChangeShapeType="1"/>
          </p:cNvSpPr>
          <p:nvPr/>
        </p:nvSpPr>
        <p:spPr bwMode="auto">
          <a:xfrm flipV="1">
            <a:off x="6172200" y="4114800"/>
            <a:ext cx="0" cy="1562492"/>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34" name="Line 37"/>
          <p:cNvSpPr>
            <a:spLocks noChangeShapeType="1"/>
          </p:cNvSpPr>
          <p:nvPr/>
        </p:nvSpPr>
        <p:spPr bwMode="auto">
          <a:xfrm flipH="1">
            <a:off x="3505200" y="5677292"/>
            <a:ext cx="609600" cy="0"/>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35" name="Line 38"/>
          <p:cNvSpPr>
            <a:spLocks noChangeShapeType="1"/>
          </p:cNvSpPr>
          <p:nvPr/>
        </p:nvSpPr>
        <p:spPr bwMode="auto">
          <a:xfrm flipH="1">
            <a:off x="2286000" y="5677292"/>
            <a:ext cx="533400" cy="0"/>
          </a:xfrm>
          <a:prstGeom prst="line">
            <a:avLst/>
          </a:prstGeom>
          <a:noFill/>
          <a:ln w="19050" cap="sq">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536" name="AutoShape 40"/>
          <p:cNvSpPr>
            <a:spLocks noChangeArrowheads="1"/>
          </p:cNvSpPr>
          <p:nvPr/>
        </p:nvSpPr>
        <p:spPr bwMode="auto">
          <a:xfrm>
            <a:off x="1600200" y="5524892"/>
            <a:ext cx="685800" cy="304800"/>
          </a:xfrm>
          <a:prstGeom prst="flowChartTerminator">
            <a:avLst/>
          </a:prstGeom>
          <a:solidFill>
            <a:schemeClr val="accent1">
              <a:lumMod val="60000"/>
              <a:lumOff val="40000"/>
            </a:schemeClr>
          </a:solidFill>
          <a:ln w="19050">
            <a:solidFill>
              <a:schemeClr val="tx1"/>
            </a:solidFill>
            <a:miter lim="800000"/>
            <a:headEnd/>
            <a:tailEnd/>
          </a:ln>
          <a:effec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AU" altLang="en-US" sz="1600" dirty="0"/>
              <a:t>Stop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AU" altLang="en-US" sz="3600" dirty="0"/>
              <a:t>MODEL TRANSLATION</a:t>
            </a:r>
            <a:endParaRPr lang="en-AU" altLang="en-US" dirty="0"/>
          </a:p>
        </p:txBody>
      </p:sp>
      <p:sp>
        <p:nvSpPr>
          <p:cNvPr id="65539" name="Rectangle 3"/>
          <p:cNvSpPr>
            <a:spLocks noGrp="1" noChangeArrowheads="1"/>
          </p:cNvSpPr>
          <p:nvPr>
            <p:ph idx="1"/>
          </p:nvPr>
        </p:nvSpPr>
        <p:spPr>
          <a:xfrm>
            <a:off x="685800" y="1981200"/>
            <a:ext cx="7772400" cy="838200"/>
          </a:xfrm>
        </p:spPr>
        <p:txBody>
          <a:bodyPr/>
          <a:lstStyle/>
          <a:p>
            <a:pPr eaLnBrk="1" hangingPunct="1"/>
            <a:r>
              <a:rPr lang="en-AU" altLang="en-US" sz="2400" dirty="0"/>
              <a:t>Simulation model executes the logic contained in the flow-chart model</a:t>
            </a:r>
            <a:endParaRPr lang="en-AU" altLang="en-US" dirty="0"/>
          </a:p>
        </p:txBody>
      </p:sp>
      <p:sp>
        <p:nvSpPr>
          <p:cNvPr id="34820" name="Text Box 6"/>
          <p:cNvSpPr txBox="1">
            <a:spLocks noChangeArrowheads="1"/>
          </p:cNvSpPr>
          <p:nvPr/>
        </p:nvSpPr>
        <p:spPr bwMode="auto">
          <a:xfrm>
            <a:off x="3581400" y="3202782"/>
            <a:ext cx="1981200" cy="369888"/>
          </a:xfrm>
          <a:prstGeom prst="rect">
            <a:avLst/>
          </a:prstGeom>
          <a:solidFill>
            <a:schemeClr val="accent1">
              <a:lumMod val="60000"/>
              <a:lumOff val="40000"/>
            </a:schemeClr>
          </a:solidFill>
          <a:ln w="19050">
            <a:solidFill>
              <a:schemeClr val="tx1"/>
            </a:solidFill>
            <a:miter lim="800000"/>
            <a:headEnd/>
            <a:tailEnd/>
          </a:ln>
        </p:spPr>
        <p:txBody>
          <a:bodyP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AU" altLang="en-US" sz="1800" dirty="0">
                <a:latin typeface="+mn-lt"/>
              </a:rPr>
              <a:t>Coding</a:t>
            </a:r>
          </a:p>
        </p:txBody>
      </p:sp>
      <p:sp>
        <p:nvSpPr>
          <p:cNvPr id="34821" name="Text Box 7"/>
          <p:cNvSpPr txBox="1">
            <a:spLocks noChangeArrowheads="1"/>
          </p:cNvSpPr>
          <p:nvPr/>
        </p:nvSpPr>
        <p:spPr bwMode="auto">
          <a:xfrm>
            <a:off x="605631" y="4356576"/>
            <a:ext cx="3124200" cy="1200329"/>
          </a:xfrm>
          <a:prstGeom prst="rect">
            <a:avLst/>
          </a:prstGeom>
          <a:solidFill>
            <a:schemeClr val="accent1">
              <a:lumMod val="60000"/>
              <a:lumOff val="40000"/>
            </a:schemeClr>
          </a:solidFill>
          <a:ln w="19050">
            <a:solidFill>
              <a:schemeClr val="tx1"/>
            </a:solidFill>
            <a:miter lim="800000"/>
            <a:headEnd/>
            <a:tailEnd/>
          </a:ln>
        </p:spPr>
        <p:txBody>
          <a:bodyP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AU" altLang="en-US" sz="1800" dirty="0">
                <a:latin typeface="+mn-lt"/>
              </a:rPr>
              <a:t>General Purpose </a:t>
            </a:r>
          </a:p>
          <a:p>
            <a:pPr algn="ctr" eaLnBrk="1" fontAlgn="auto" hangingPunct="1">
              <a:spcBef>
                <a:spcPts val="0"/>
              </a:spcBef>
              <a:spcAft>
                <a:spcPts val="0"/>
              </a:spcAft>
              <a:defRPr/>
            </a:pPr>
            <a:r>
              <a:rPr lang="en-AU" altLang="en-US" sz="1800" dirty="0">
                <a:latin typeface="+mn-lt"/>
              </a:rPr>
              <a:t>Language</a:t>
            </a:r>
          </a:p>
          <a:p>
            <a:pPr algn="ctr" eaLnBrk="1" fontAlgn="auto" hangingPunct="1">
              <a:spcBef>
                <a:spcPts val="0"/>
              </a:spcBef>
              <a:spcAft>
                <a:spcPts val="0"/>
              </a:spcAft>
              <a:defRPr/>
            </a:pPr>
            <a:endParaRPr lang="en-AU" altLang="en-US" sz="1800" dirty="0">
              <a:latin typeface="+mn-lt"/>
            </a:endParaRPr>
          </a:p>
          <a:p>
            <a:pPr algn="ctr" eaLnBrk="1" fontAlgn="auto" hangingPunct="1">
              <a:spcBef>
                <a:spcPts val="0"/>
              </a:spcBef>
              <a:spcAft>
                <a:spcPts val="0"/>
              </a:spcAft>
              <a:defRPr/>
            </a:pPr>
            <a:endParaRPr lang="en-AU" altLang="en-US" sz="1800" dirty="0">
              <a:latin typeface="+mn-lt"/>
            </a:endParaRPr>
          </a:p>
        </p:txBody>
      </p:sp>
      <p:sp>
        <p:nvSpPr>
          <p:cNvPr id="34822" name="Text Box 9"/>
          <p:cNvSpPr txBox="1">
            <a:spLocks noChangeArrowheads="1"/>
          </p:cNvSpPr>
          <p:nvPr/>
        </p:nvSpPr>
        <p:spPr bwMode="auto">
          <a:xfrm>
            <a:off x="5448300" y="4358799"/>
            <a:ext cx="3232150" cy="1200329"/>
          </a:xfrm>
          <a:prstGeom prst="rect">
            <a:avLst/>
          </a:prstGeom>
          <a:solidFill>
            <a:schemeClr val="accent1">
              <a:lumMod val="60000"/>
              <a:lumOff val="40000"/>
            </a:schemeClr>
          </a:solidFill>
          <a:ln w="19050">
            <a:solidFill>
              <a:schemeClr val="tx1"/>
            </a:solidFill>
            <a:miter lim="800000"/>
            <a:headEnd/>
            <a:tailEnd/>
          </a:ln>
        </p:spPr>
        <p:txBody>
          <a:bodyPr wrap="square">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AU" altLang="en-US" sz="1800" dirty="0">
                <a:latin typeface="+mn-lt"/>
              </a:rPr>
              <a:t>Special Purpose Simulation </a:t>
            </a:r>
          </a:p>
          <a:p>
            <a:pPr algn="ctr" eaLnBrk="1" fontAlgn="auto" hangingPunct="1">
              <a:spcBef>
                <a:spcPts val="0"/>
              </a:spcBef>
              <a:spcAft>
                <a:spcPts val="0"/>
              </a:spcAft>
              <a:defRPr/>
            </a:pPr>
            <a:r>
              <a:rPr lang="en-AU" altLang="en-US" sz="1800" dirty="0">
                <a:latin typeface="+mn-lt"/>
              </a:rPr>
              <a:t>Language/Software</a:t>
            </a:r>
          </a:p>
          <a:p>
            <a:pPr algn="ctr" eaLnBrk="1" fontAlgn="auto" hangingPunct="1">
              <a:spcBef>
                <a:spcPts val="0"/>
              </a:spcBef>
              <a:spcAft>
                <a:spcPts val="0"/>
              </a:spcAft>
              <a:defRPr/>
            </a:pPr>
            <a:endParaRPr lang="en-AU" altLang="en-US" sz="1800" dirty="0">
              <a:latin typeface="+mn-lt"/>
            </a:endParaRPr>
          </a:p>
          <a:p>
            <a:pPr algn="ctr" eaLnBrk="1" fontAlgn="auto" hangingPunct="1">
              <a:spcBef>
                <a:spcPts val="0"/>
              </a:spcBef>
              <a:spcAft>
                <a:spcPts val="0"/>
              </a:spcAft>
              <a:defRPr/>
            </a:pPr>
            <a:endParaRPr lang="en-AU" altLang="en-US" sz="1800" dirty="0">
              <a:latin typeface="+mn-lt"/>
            </a:endParaRPr>
          </a:p>
        </p:txBody>
      </p:sp>
      <p:sp>
        <p:nvSpPr>
          <p:cNvPr id="65544" name="Line 11"/>
          <p:cNvSpPr>
            <a:spLocks noChangeShapeType="1"/>
          </p:cNvSpPr>
          <p:nvPr/>
        </p:nvSpPr>
        <p:spPr bwMode="auto">
          <a:xfrm>
            <a:off x="4572000" y="3583623"/>
            <a:ext cx="1752600" cy="76200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4825" name="Text Box 12"/>
          <p:cNvSpPr txBox="1">
            <a:spLocks noChangeArrowheads="1"/>
          </p:cNvSpPr>
          <p:nvPr/>
        </p:nvSpPr>
        <p:spPr bwMode="auto">
          <a:xfrm>
            <a:off x="1079499" y="5086569"/>
            <a:ext cx="2176463" cy="339725"/>
          </a:xfrm>
          <a:prstGeom prst="rect">
            <a:avLst/>
          </a:prstGeom>
          <a:solidFill>
            <a:schemeClr val="accent2">
              <a:lumMod val="40000"/>
              <a:lumOff val="60000"/>
            </a:schemeClr>
          </a:solidFill>
          <a:ln w="9525">
            <a:miter lim="800000"/>
            <a:headEnd/>
            <a:tailEnd/>
          </a:ln>
        </p:spPr>
        <p:txBody>
          <a:bodyPr wrap="none" anchor="ct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b="1" dirty="0">
                <a:latin typeface="+mn-lt"/>
              </a:rPr>
              <a:t>JAVA, C++, Visual BASIC</a:t>
            </a:r>
            <a:endParaRPr lang="en-AU" altLang="en-US" dirty="0">
              <a:latin typeface="+mn-lt"/>
            </a:endParaRPr>
          </a:p>
        </p:txBody>
      </p:sp>
      <p:sp>
        <p:nvSpPr>
          <p:cNvPr id="34827" name="Text Box 14"/>
          <p:cNvSpPr txBox="1">
            <a:spLocks noChangeArrowheads="1"/>
          </p:cNvSpPr>
          <p:nvPr/>
        </p:nvSpPr>
        <p:spPr bwMode="auto">
          <a:xfrm>
            <a:off x="5937250" y="5086568"/>
            <a:ext cx="2254250" cy="339725"/>
          </a:xfrm>
          <a:prstGeom prst="rect">
            <a:avLst/>
          </a:prstGeom>
          <a:solidFill>
            <a:schemeClr val="accent2">
              <a:lumMod val="40000"/>
              <a:lumOff val="60000"/>
            </a:schemeClr>
          </a:solidFill>
          <a:ln w="9525">
            <a:miter lim="800000"/>
            <a:headEnd/>
            <a:tailEnd/>
          </a:ln>
        </p:spPr>
        <p:txBody>
          <a:bodyPr wrap="none" anchor="ctr">
            <a:spAutoFit/>
            <a:flatTx/>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en-AU" altLang="en-US" b="1" dirty="0">
                <a:latin typeface="+mn-lt"/>
              </a:rPr>
              <a:t>SIMAN, ARENA, EXTEND</a:t>
            </a:r>
            <a:endParaRPr lang="en-AU" altLang="en-US" dirty="0">
              <a:latin typeface="+mn-lt"/>
            </a:endParaRPr>
          </a:p>
        </p:txBody>
      </p:sp>
      <p:sp>
        <p:nvSpPr>
          <p:cNvPr id="13" name="Line 11"/>
          <p:cNvSpPr>
            <a:spLocks noChangeShapeType="1"/>
          </p:cNvSpPr>
          <p:nvPr/>
        </p:nvSpPr>
        <p:spPr bwMode="auto">
          <a:xfrm flipH="1">
            <a:off x="2819400" y="3583623"/>
            <a:ext cx="1752600" cy="76200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AU" altLang="en-US" sz="3600" dirty="0"/>
              <a:t>ARENA EXAMPLE</a:t>
            </a:r>
            <a:endParaRPr lang="en-AU" altLang="en-US" dirty="0"/>
          </a:p>
        </p:txBody>
      </p:sp>
      <p:pic>
        <p:nvPicPr>
          <p:cNvPr id="67587" name="Picture 5" descr="Figure 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2257425"/>
            <a:ext cx="86868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AU" altLang="en-US" sz="3600" dirty="0"/>
              <a:t>SIMAN EXAMPLE</a:t>
            </a:r>
            <a:endParaRPr lang="en-AU" altLang="en-US" dirty="0"/>
          </a:p>
        </p:txBody>
      </p:sp>
      <p:sp>
        <p:nvSpPr>
          <p:cNvPr id="66563" name="Text Box 4"/>
          <p:cNvSpPr txBox="1">
            <a:spLocks noChangeArrowheads="1"/>
          </p:cNvSpPr>
          <p:nvPr/>
        </p:nvSpPr>
        <p:spPr bwMode="auto">
          <a:xfrm>
            <a:off x="2057400" y="1774825"/>
            <a:ext cx="4800600" cy="4622800"/>
          </a:xfrm>
          <a:prstGeom prst="rect">
            <a:avLst/>
          </a:prstGeom>
          <a:solidFill>
            <a:srgbClr val="000000"/>
          </a:solidFill>
          <a:ln w="12700" cap="sq">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55000"/>
              </a:lnSpc>
              <a:spcBef>
                <a:spcPct val="50000"/>
              </a:spcBef>
            </a:pPr>
            <a:endParaRPr lang="en-AU" altLang="en-US" sz="1200" dirty="0">
              <a:solidFill>
                <a:schemeClr val="bg1"/>
              </a:solidFill>
            </a:endParaRPr>
          </a:p>
          <a:p>
            <a:pPr eaLnBrk="1" hangingPunct="1">
              <a:lnSpc>
                <a:spcPct val="55000"/>
              </a:lnSpc>
              <a:spcBef>
                <a:spcPct val="50000"/>
              </a:spcBef>
            </a:pPr>
            <a:r>
              <a:rPr lang="en-AU" altLang="en-US" sz="1200" dirty="0">
                <a:solidFill>
                  <a:schemeClr val="bg1"/>
                </a:solidFill>
              </a:rPr>
              <a:t>                               ---  MODEL FILE ---</a:t>
            </a:r>
          </a:p>
          <a:p>
            <a:pPr eaLnBrk="1" hangingPunct="1">
              <a:lnSpc>
                <a:spcPct val="55000"/>
              </a:lnSpc>
              <a:spcBef>
                <a:spcPct val="50000"/>
              </a:spcBef>
            </a:pPr>
            <a:r>
              <a:rPr lang="en-AU" altLang="en-US" sz="1200" dirty="0">
                <a:solidFill>
                  <a:schemeClr val="bg1"/>
                </a:solidFill>
              </a:rPr>
              <a:t>BEGIN;</a:t>
            </a:r>
          </a:p>
          <a:p>
            <a:pPr eaLnBrk="1" hangingPunct="1">
              <a:lnSpc>
                <a:spcPct val="55000"/>
              </a:lnSpc>
              <a:spcBef>
                <a:spcPct val="50000"/>
              </a:spcBef>
            </a:pPr>
            <a:r>
              <a:rPr lang="en-AU" altLang="en-US" sz="1200" dirty="0">
                <a:solidFill>
                  <a:schemeClr val="bg1"/>
                </a:solidFill>
              </a:rPr>
              <a:t>CREATE,1:,EXPO(40):EX(40):MARK(1);</a:t>
            </a:r>
          </a:p>
          <a:p>
            <a:pPr eaLnBrk="1" hangingPunct="1">
              <a:lnSpc>
                <a:spcPct val="55000"/>
              </a:lnSpc>
              <a:spcBef>
                <a:spcPct val="50000"/>
              </a:spcBef>
            </a:pPr>
            <a:r>
              <a:rPr lang="en-AU" altLang="en-US" sz="1200" dirty="0">
                <a:solidFill>
                  <a:schemeClr val="bg1"/>
                </a:solidFill>
              </a:rPr>
              <a:t>QUEUE,1;</a:t>
            </a:r>
          </a:p>
          <a:p>
            <a:pPr eaLnBrk="1" hangingPunct="1">
              <a:lnSpc>
                <a:spcPct val="55000"/>
              </a:lnSpc>
              <a:spcBef>
                <a:spcPct val="50000"/>
              </a:spcBef>
            </a:pPr>
            <a:r>
              <a:rPr lang="en-AU" altLang="en-US" sz="1200" dirty="0">
                <a:solidFill>
                  <a:schemeClr val="bg1"/>
                </a:solidFill>
              </a:rPr>
              <a:t>SEIZE:DOCTOR;</a:t>
            </a:r>
          </a:p>
          <a:p>
            <a:pPr eaLnBrk="1" hangingPunct="1">
              <a:lnSpc>
                <a:spcPct val="55000"/>
              </a:lnSpc>
              <a:spcBef>
                <a:spcPct val="50000"/>
              </a:spcBef>
            </a:pPr>
            <a:r>
              <a:rPr lang="en-AU" altLang="en-US" sz="1200" dirty="0">
                <a:solidFill>
                  <a:schemeClr val="bg1"/>
                </a:solidFill>
              </a:rPr>
              <a:t>DELAY:EXPO(30);</a:t>
            </a:r>
          </a:p>
          <a:p>
            <a:pPr eaLnBrk="1" hangingPunct="1">
              <a:lnSpc>
                <a:spcPct val="55000"/>
              </a:lnSpc>
              <a:spcBef>
                <a:spcPct val="50000"/>
              </a:spcBef>
            </a:pPr>
            <a:r>
              <a:rPr lang="en-AU" altLang="en-US" sz="1200" dirty="0">
                <a:solidFill>
                  <a:schemeClr val="bg1"/>
                </a:solidFill>
              </a:rPr>
              <a:t>TALLY:1,INT(1);</a:t>
            </a:r>
          </a:p>
          <a:p>
            <a:pPr eaLnBrk="1" hangingPunct="1">
              <a:lnSpc>
                <a:spcPct val="55000"/>
              </a:lnSpc>
              <a:spcBef>
                <a:spcPct val="50000"/>
              </a:spcBef>
            </a:pPr>
            <a:r>
              <a:rPr lang="en-AU" altLang="en-US" sz="1200" dirty="0">
                <a:solidFill>
                  <a:schemeClr val="bg1"/>
                </a:solidFill>
              </a:rPr>
              <a:t>RELEASE:DOCTOR;</a:t>
            </a:r>
          </a:p>
          <a:p>
            <a:pPr eaLnBrk="1" hangingPunct="1">
              <a:lnSpc>
                <a:spcPct val="55000"/>
              </a:lnSpc>
              <a:spcBef>
                <a:spcPct val="50000"/>
              </a:spcBef>
            </a:pPr>
            <a:r>
              <a:rPr lang="en-AU" altLang="en-US" sz="1200" dirty="0">
                <a:solidFill>
                  <a:schemeClr val="bg1"/>
                </a:solidFill>
              </a:rPr>
              <a:t>COUNT:1:DISPOSE;</a:t>
            </a:r>
          </a:p>
          <a:p>
            <a:pPr eaLnBrk="1" hangingPunct="1">
              <a:lnSpc>
                <a:spcPct val="55000"/>
              </a:lnSpc>
              <a:spcBef>
                <a:spcPct val="50000"/>
              </a:spcBef>
            </a:pPr>
            <a:r>
              <a:rPr lang="en-AU" altLang="en-US" sz="1200" dirty="0">
                <a:solidFill>
                  <a:schemeClr val="bg1"/>
                </a:solidFill>
              </a:rPr>
              <a:t>END:</a:t>
            </a:r>
          </a:p>
          <a:p>
            <a:pPr eaLnBrk="1" hangingPunct="1">
              <a:lnSpc>
                <a:spcPct val="55000"/>
              </a:lnSpc>
              <a:spcBef>
                <a:spcPct val="50000"/>
              </a:spcBef>
            </a:pPr>
            <a:r>
              <a:rPr lang="en-AU" altLang="en-US" sz="1200" dirty="0">
                <a:solidFill>
                  <a:schemeClr val="bg1"/>
                </a:solidFill>
              </a:rPr>
              <a:t>       </a:t>
            </a:r>
          </a:p>
          <a:p>
            <a:pPr eaLnBrk="1" hangingPunct="1">
              <a:lnSpc>
                <a:spcPct val="55000"/>
              </a:lnSpc>
              <a:spcBef>
                <a:spcPct val="50000"/>
              </a:spcBef>
            </a:pPr>
            <a:r>
              <a:rPr lang="en-AU" altLang="en-US" sz="1200" dirty="0">
                <a:solidFill>
                  <a:schemeClr val="bg1"/>
                </a:solidFill>
              </a:rPr>
              <a:t>                         ----EXPERIMENTAL FILE -----</a:t>
            </a:r>
          </a:p>
          <a:p>
            <a:pPr eaLnBrk="1" hangingPunct="1">
              <a:lnSpc>
                <a:spcPct val="55000"/>
              </a:lnSpc>
              <a:spcBef>
                <a:spcPct val="50000"/>
              </a:spcBef>
            </a:pPr>
            <a:endParaRPr lang="en-AU" altLang="en-US" sz="1200" dirty="0">
              <a:solidFill>
                <a:schemeClr val="bg1"/>
              </a:solidFill>
            </a:endParaRPr>
          </a:p>
          <a:p>
            <a:pPr eaLnBrk="1" hangingPunct="1">
              <a:lnSpc>
                <a:spcPct val="55000"/>
              </a:lnSpc>
              <a:spcBef>
                <a:spcPct val="50000"/>
              </a:spcBef>
            </a:pPr>
            <a:r>
              <a:rPr lang="en-AU" altLang="en-US" sz="1200" dirty="0">
                <a:solidFill>
                  <a:schemeClr val="bg1"/>
                </a:solidFill>
              </a:rPr>
              <a:t>BEGIN;</a:t>
            </a:r>
          </a:p>
          <a:p>
            <a:pPr eaLnBrk="1" hangingPunct="1">
              <a:lnSpc>
                <a:spcPct val="55000"/>
              </a:lnSpc>
              <a:spcBef>
                <a:spcPct val="50000"/>
              </a:spcBef>
            </a:pPr>
            <a:r>
              <a:rPr lang="en-AU" altLang="en-US" sz="1200" dirty="0">
                <a:solidFill>
                  <a:schemeClr val="bg1"/>
                </a:solidFill>
              </a:rPr>
              <a:t>PROJECT,HEALTH_CENTRE, IHSA SABUNCUOGLU,24/1/2000;</a:t>
            </a:r>
          </a:p>
          <a:p>
            <a:pPr eaLnBrk="1" hangingPunct="1">
              <a:lnSpc>
                <a:spcPct val="55000"/>
              </a:lnSpc>
              <a:spcBef>
                <a:spcPct val="50000"/>
              </a:spcBef>
            </a:pPr>
            <a:r>
              <a:rPr lang="en-AU" altLang="en-US" sz="1200" dirty="0">
                <a:solidFill>
                  <a:schemeClr val="bg1"/>
                </a:solidFill>
              </a:rPr>
              <a:t>DISCRETE,100,1,1;</a:t>
            </a:r>
          </a:p>
          <a:p>
            <a:pPr eaLnBrk="1" hangingPunct="1">
              <a:lnSpc>
                <a:spcPct val="55000"/>
              </a:lnSpc>
              <a:spcBef>
                <a:spcPct val="50000"/>
              </a:spcBef>
            </a:pPr>
            <a:r>
              <a:rPr lang="en-AU" altLang="en-US" sz="1200" dirty="0">
                <a:solidFill>
                  <a:schemeClr val="bg1"/>
                </a:solidFill>
              </a:rPr>
              <a:t>RESOURCES:1,</a:t>
            </a:r>
          </a:p>
          <a:p>
            <a:pPr eaLnBrk="1" hangingPunct="1">
              <a:lnSpc>
                <a:spcPct val="55000"/>
              </a:lnSpc>
              <a:spcBef>
                <a:spcPct val="50000"/>
              </a:spcBef>
            </a:pPr>
            <a:r>
              <a:rPr lang="en-AU" altLang="en-US" sz="1200" dirty="0">
                <a:solidFill>
                  <a:schemeClr val="bg1"/>
                </a:solidFill>
              </a:rPr>
              <a:t>DOCTORS;</a:t>
            </a:r>
          </a:p>
          <a:p>
            <a:pPr eaLnBrk="1" hangingPunct="1">
              <a:lnSpc>
                <a:spcPct val="55000"/>
              </a:lnSpc>
              <a:spcBef>
                <a:spcPct val="50000"/>
              </a:spcBef>
            </a:pPr>
            <a:r>
              <a:rPr lang="en-AU" altLang="en-US" sz="1200" dirty="0">
                <a:solidFill>
                  <a:schemeClr val="bg1"/>
                </a:solidFill>
              </a:rPr>
              <a:t>DSTATS:1,NQ(!),NUMBER_IN_QUEUE:</a:t>
            </a:r>
          </a:p>
          <a:p>
            <a:pPr eaLnBrk="1" hangingPunct="1">
              <a:lnSpc>
                <a:spcPct val="55000"/>
              </a:lnSpc>
              <a:spcBef>
                <a:spcPct val="50000"/>
              </a:spcBef>
            </a:pPr>
            <a:r>
              <a:rPr lang="en-AU" altLang="en-US" sz="1200" dirty="0">
                <a:solidFill>
                  <a:schemeClr val="bg1"/>
                </a:solidFill>
              </a:rPr>
              <a:t>                2,NR(1),DOCTOR UTILIZATION;</a:t>
            </a:r>
          </a:p>
          <a:p>
            <a:pPr eaLnBrk="1" hangingPunct="1">
              <a:lnSpc>
                <a:spcPct val="55000"/>
              </a:lnSpc>
              <a:spcBef>
                <a:spcPct val="50000"/>
              </a:spcBef>
            </a:pPr>
            <a:r>
              <a:rPr lang="en-AU" altLang="en-US" sz="1200" dirty="0">
                <a:solidFill>
                  <a:schemeClr val="bg1"/>
                </a:solidFill>
              </a:rPr>
              <a:t>TALLIES:1, TIME IN HEALTH_CENTRE;</a:t>
            </a:r>
          </a:p>
          <a:p>
            <a:pPr eaLnBrk="1" hangingPunct="1">
              <a:lnSpc>
                <a:spcPct val="55000"/>
              </a:lnSpc>
              <a:spcBef>
                <a:spcPct val="50000"/>
              </a:spcBef>
            </a:pPr>
            <a:r>
              <a:rPr lang="en-AU" altLang="en-US" sz="1200" dirty="0">
                <a:solidFill>
                  <a:schemeClr val="bg1"/>
                </a:solidFill>
              </a:rPr>
              <a:t>COUNTERS:1,No. OF PATIENTS SERVED;</a:t>
            </a:r>
          </a:p>
          <a:p>
            <a:pPr eaLnBrk="1" hangingPunct="1">
              <a:lnSpc>
                <a:spcPct val="55000"/>
              </a:lnSpc>
              <a:spcBef>
                <a:spcPct val="50000"/>
              </a:spcBef>
            </a:pPr>
            <a:r>
              <a:rPr lang="en-AU" altLang="en-US" sz="1200" dirty="0">
                <a:solidFill>
                  <a:schemeClr val="bg1"/>
                </a:solidFill>
              </a:rPr>
              <a:t>END:</a:t>
            </a:r>
            <a:endParaRPr lang="en-AU" altLang="en-US"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dirty="0"/>
              <a:t>JAVA EXAMPLE</a:t>
            </a:r>
          </a:p>
        </p:txBody>
      </p:sp>
      <p:sp>
        <p:nvSpPr>
          <p:cNvPr id="36867" name="Rectangle 5"/>
          <p:cNvSpPr>
            <a:spLocks noGrp="1" noChangeArrowheads="1"/>
          </p:cNvSpPr>
          <p:nvPr>
            <p:ph idx="1"/>
          </p:nvPr>
        </p:nvSpPr>
        <p:spPr>
          <a:xfrm>
            <a:off x="762000" y="1600200"/>
            <a:ext cx="8278813" cy="4724400"/>
          </a:xfrm>
          <a:solidFill>
            <a:schemeClr val="tx1"/>
          </a:solidFill>
        </p:spPr>
        <p:txBody>
          <a:bodyPr rtlCol="0">
            <a:normAutofit fontScale="92500" lnSpcReduction="20000"/>
          </a:bodyPr>
          <a:lstStyle/>
          <a:p>
            <a:pPr eaLnBrk="1" fontAlgn="auto" hangingPunct="1">
              <a:lnSpc>
                <a:spcPct val="80000"/>
              </a:lnSpc>
              <a:spcAft>
                <a:spcPts val="0"/>
              </a:spcAft>
              <a:buFontTx/>
              <a:buNone/>
              <a:defRPr/>
            </a:pPr>
            <a:r>
              <a:rPr lang="en-US" altLang="en-US" sz="2000" noProof="1">
                <a:solidFill>
                  <a:schemeClr val="bg2"/>
                </a:solidFill>
              </a:rPr>
              <a:t>	public static void main(</a:t>
            </a:r>
            <a:r>
              <a:rPr lang="en-US" altLang="en-US" sz="2000" b="1" noProof="1">
                <a:solidFill>
                  <a:schemeClr val="bg2"/>
                </a:solidFill>
              </a:rPr>
              <a:t>String</a:t>
            </a:r>
            <a:r>
              <a:rPr lang="en-US" altLang="en-US" sz="2000" noProof="1">
                <a:solidFill>
                  <a:schemeClr val="bg2"/>
                </a:solidFill>
              </a:rPr>
              <a:t> argv[])</a:t>
            </a:r>
          </a:p>
          <a:p>
            <a:pPr eaLnBrk="1" fontAlgn="auto" hangingPunct="1">
              <a:lnSpc>
                <a:spcPct val="80000"/>
              </a:lnSpc>
              <a:spcAft>
                <a:spcPts val="0"/>
              </a:spcAft>
              <a:buFontTx/>
              <a:buNone/>
              <a:defRPr/>
            </a:pPr>
            <a:r>
              <a:rPr lang="en-US" altLang="en-US" sz="2000" noProof="1">
                <a:solidFill>
                  <a:schemeClr val="bg2"/>
                </a:solidFill>
              </a:rPr>
              <a:t>	{</a:t>
            </a:r>
          </a:p>
          <a:p>
            <a:pPr eaLnBrk="1" fontAlgn="auto" hangingPunct="1">
              <a:lnSpc>
                <a:spcPct val="80000"/>
              </a:lnSpc>
              <a:spcAft>
                <a:spcPts val="0"/>
              </a:spcAft>
              <a:buFontTx/>
              <a:buNone/>
              <a:defRPr/>
            </a:pPr>
            <a:r>
              <a:rPr lang="en-US" altLang="en-US" sz="2000" noProof="1">
                <a:solidFill>
                  <a:schemeClr val="bg2"/>
                </a:solidFill>
              </a:rPr>
              <a:t>		Initialization();</a:t>
            </a:r>
          </a:p>
          <a:p>
            <a:pPr eaLnBrk="1" fontAlgn="auto" hangingPunct="1">
              <a:lnSpc>
                <a:spcPct val="80000"/>
              </a:lnSpc>
              <a:spcAft>
                <a:spcPts val="0"/>
              </a:spcAft>
              <a:buFontTx/>
              <a:buNone/>
              <a:defRPr/>
            </a:pPr>
            <a:endParaRPr lang="en-US" altLang="en-US" sz="2000" noProof="1">
              <a:solidFill>
                <a:schemeClr val="bg2"/>
              </a:solidFill>
            </a:endParaRPr>
          </a:p>
          <a:p>
            <a:pPr eaLnBrk="1" fontAlgn="auto" hangingPunct="1">
              <a:lnSpc>
                <a:spcPct val="80000"/>
              </a:lnSpc>
              <a:spcAft>
                <a:spcPts val="0"/>
              </a:spcAft>
              <a:buFontTx/>
              <a:buNone/>
              <a:defRPr/>
            </a:pPr>
            <a:r>
              <a:rPr lang="en-US" altLang="en-US" sz="2000" noProof="1">
                <a:solidFill>
                  <a:schemeClr val="bg2"/>
                </a:solidFill>
              </a:rPr>
              <a:t>		//Loop until first "TotalCustomers" have departed</a:t>
            </a:r>
          </a:p>
          <a:p>
            <a:pPr eaLnBrk="1" fontAlgn="auto" hangingPunct="1">
              <a:lnSpc>
                <a:spcPct val="80000"/>
              </a:lnSpc>
              <a:spcAft>
                <a:spcPts val="0"/>
              </a:spcAft>
              <a:buFontTx/>
              <a:buNone/>
              <a:defRPr/>
            </a:pPr>
            <a:r>
              <a:rPr lang="en-US" altLang="en-US" sz="2000" noProof="1">
                <a:solidFill>
                  <a:schemeClr val="bg2"/>
                </a:solidFill>
              </a:rPr>
              <a:t>		while (NumberofDepartures &lt; TotalCustomers)</a:t>
            </a:r>
          </a:p>
          <a:p>
            <a:pPr eaLnBrk="1" fontAlgn="auto" hangingPunct="1">
              <a:lnSpc>
                <a:spcPct val="80000"/>
              </a:lnSpc>
              <a:spcAft>
                <a:spcPts val="0"/>
              </a:spcAft>
              <a:buFontTx/>
              <a:buNone/>
              <a:defRPr/>
            </a:pPr>
            <a:r>
              <a:rPr lang="en-US" altLang="en-US" sz="2000" noProof="1">
                <a:solidFill>
                  <a:schemeClr val="bg2"/>
                </a:solidFill>
              </a:rPr>
              <a:t>		{</a:t>
            </a:r>
          </a:p>
          <a:p>
            <a:pPr eaLnBrk="1" fontAlgn="auto" hangingPunct="1">
              <a:lnSpc>
                <a:spcPct val="80000"/>
              </a:lnSpc>
              <a:spcAft>
                <a:spcPts val="0"/>
              </a:spcAft>
              <a:buFontTx/>
              <a:buNone/>
              <a:defRPr/>
            </a:pPr>
            <a:r>
              <a:rPr lang="en-US" altLang="en-US" sz="2000" noProof="1">
                <a:solidFill>
                  <a:schemeClr val="bg2"/>
                </a:solidFill>
              </a:rPr>
              <a:t>			</a:t>
            </a:r>
            <a:r>
              <a:rPr lang="en-US" altLang="en-US" sz="2000" b="1" noProof="1">
                <a:solidFill>
                  <a:schemeClr val="bg2"/>
                </a:solidFill>
              </a:rPr>
              <a:t>Event</a:t>
            </a:r>
            <a:r>
              <a:rPr lang="en-US" altLang="en-US" sz="2000" noProof="1">
                <a:solidFill>
                  <a:schemeClr val="bg2"/>
                </a:solidFill>
              </a:rPr>
              <a:t> evt = FutureEventList[0]; //get imminent event</a:t>
            </a:r>
          </a:p>
          <a:p>
            <a:pPr eaLnBrk="1" fontAlgn="auto" hangingPunct="1">
              <a:lnSpc>
                <a:spcPct val="80000"/>
              </a:lnSpc>
              <a:spcAft>
                <a:spcPts val="0"/>
              </a:spcAft>
              <a:buFontTx/>
              <a:buNone/>
              <a:defRPr/>
            </a:pPr>
            <a:r>
              <a:rPr lang="en-US" altLang="en-US" sz="2000" noProof="1">
                <a:solidFill>
                  <a:schemeClr val="bg2"/>
                </a:solidFill>
              </a:rPr>
              <a:t>			removefromFEL(); //be rid of it</a:t>
            </a:r>
          </a:p>
          <a:p>
            <a:pPr eaLnBrk="1" fontAlgn="auto" hangingPunct="1">
              <a:lnSpc>
                <a:spcPct val="80000"/>
              </a:lnSpc>
              <a:spcAft>
                <a:spcPts val="0"/>
              </a:spcAft>
              <a:buFontTx/>
              <a:buNone/>
              <a:defRPr/>
            </a:pPr>
            <a:r>
              <a:rPr lang="en-US" altLang="en-US" sz="2000" noProof="1">
                <a:solidFill>
                  <a:schemeClr val="bg2"/>
                </a:solidFill>
              </a:rPr>
              <a:t>			Clock = evt.get_time(); //advance in time</a:t>
            </a:r>
          </a:p>
          <a:p>
            <a:pPr eaLnBrk="1" fontAlgn="auto" hangingPunct="1">
              <a:lnSpc>
                <a:spcPct val="80000"/>
              </a:lnSpc>
              <a:spcAft>
                <a:spcPts val="0"/>
              </a:spcAft>
              <a:buFontTx/>
              <a:buNone/>
              <a:defRPr/>
            </a:pPr>
            <a:r>
              <a:rPr lang="en-US" altLang="en-US" sz="2000" noProof="1">
                <a:solidFill>
                  <a:schemeClr val="bg2"/>
                </a:solidFill>
              </a:rPr>
              <a:t>			if (evt.get_type() == arrival) ProcessArrival();</a:t>
            </a:r>
          </a:p>
          <a:p>
            <a:pPr eaLnBrk="1" fontAlgn="auto" hangingPunct="1">
              <a:lnSpc>
                <a:spcPct val="80000"/>
              </a:lnSpc>
              <a:spcAft>
                <a:spcPts val="0"/>
              </a:spcAft>
              <a:buFontTx/>
              <a:buNone/>
              <a:defRPr/>
            </a:pPr>
            <a:r>
              <a:rPr lang="en-US" altLang="en-US" sz="2000" noProof="1">
                <a:solidFill>
                  <a:schemeClr val="bg2"/>
                </a:solidFill>
              </a:rPr>
              <a:t>			else ProcessDeparture();</a:t>
            </a:r>
          </a:p>
          <a:p>
            <a:pPr eaLnBrk="1" fontAlgn="auto" hangingPunct="1">
              <a:lnSpc>
                <a:spcPct val="80000"/>
              </a:lnSpc>
              <a:spcAft>
                <a:spcPts val="0"/>
              </a:spcAft>
              <a:buFontTx/>
              <a:buNone/>
              <a:defRPr/>
            </a:pPr>
            <a:r>
              <a:rPr lang="en-US" altLang="en-US" sz="2000" noProof="1">
                <a:solidFill>
                  <a:schemeClr val="bg2"/>
                </a:solidFill>
              </a:rPr>
              <a:t>		}</a:t>
            </a:r>
            <a:endParaRPr lang="en-US" altLang="en-US" sz="2000" dirty="0">
              <a:solidFill>
                <a:schemeClr val="bg2"/>
              </a:solidFill>
            </a:endParaRPr>
          </a:p>
          <a:p>
            <a:pPr eaLnBrk="1" fontAlgn="auto" hangingPunct="1">
              <a:lnSpc>
                <a:spcPct val="80000"/>
              </a:lnSpc>
              <a:spcAft>
                <a:spcPts val="0"/>
              </a:spcAft>
              <a:buFontTx/>
              <a:buNone/>
              <a:defRPr/>
            </a:pPr>
            <a:endParaRPr lang="en-US" altLang="en-US" sz="2000" noProof="1">
              <a:solidFill>
                <a:schemeClr val="bg2"/>
              </a:solidFill>
            </a:endParaRPr>
          </a:p>
          <a:p>
            <a:pPr eaLnBrk="1" fontAlgn="auto" hangingPunct="1">
              <a:lnSpc>
                <a:spcPct val="80000"/>
              </a:lnSpc>
              <a:spcAft>
                <a:spcPts val="0"/>
              </a:spcAft>
              <a:buFontTx/>
              <a:buNone/>
              <a:defRPr/>
            </a:pPr>
            <a:r>
              <a:rPr lang="en-US" altLang="en-US" sz="2000" noProof="1">
                <a:solidFill>
                  <a:schemeClr val="bg2"/>
                </a:solidFill>
              </a:rPr>
              <a:t>		ReportGeneration();</a:t>
            </a:r>
          </a:p>
          <a:p>
            <a:pPr eaLnBrk="1" fontAlgn="auto" hangingPunct="1">
              <a:lnSpc>
                <a:spcPct val="80000"/>
              </a:lnSpc>
              <a:spcAft>
                <a:spcPts val="0"/>
              </a:spcAft>
              <a:buFontTx/>
              <a:buNone/>
              <a:defRPr/>
            </a:pPr>
            <a:r>
              <a:rPr lang="en-US" altLang="en-US" sz="2000" noProof="1">
                <a:solidFill>
                  <a:schemeClr val="bg2"/>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7"/>
          <p:cNvSpPr>
            <a:spLocks noChangeArrowheads="1"/>
          </p:cNvSpPr>
          <p:nvPr/>
        </p:nvSpPr>
        <p:spPr bwMode="auto">
          <a:xfrm>
            <a:off x="4810125" y="5130800"/>
            <a:ext cx="4283075" cy="1079500"/>
          </a:xfrm>
          <a:prstGeom prst="rect">
            <a:avLst/>
          </a:prstGeom>
          <a:solidFill>
            <a:srgbClr val="EA8688"/>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1" name="Rectangle 56"/>
          <p:cNvSpPr>
            <a:spLocks noChangeArrowheads="1"/>
          </p:cNvSpPr>
          <p:nvPr/>
        </p:nvSpPr>
        <p:spPr bwMode="auto">
          <a:xfrm>
            <a:off x="7292975" y="1771650"/>
            <a:ext cx="1800225" cy="3313113"/>
          </a:xfrm>
          <a:prstGeom prst="rect">
            <a:avLst/>
          </a:prstGeom>
          <a:solidFill>
            <a:srgbClr val="D0C102"/>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2" name="Rectangle 55"/>
          <p:cNvSpPr>
            <a:spLocks noChangeArrowheads="1"/>
          </p:cNvSpPr>
          <p:nvPr/>
        </p:nvSpPr>
        <p:spPr bwMode="auto">
          <a:xfrm>
            <a:off x="2041525" y="1771650"/>
            <a:ext cx="5191125" cy="3313113"/>
          </a:xfrm>
          <a:prstGeom prst="rect">
            <a:avLst/>
          </a:prstGeom>
          <a:solidFill>
            <a:srgbClr val="FF944B"/>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47109" name="Rectangle 54"/>
          <p:cNvSpPr>
            <a:spLocks noChangeArrowheads="1"/>
          </p:cNvSpPr>
          <p:nvPr/>
        </p:nvSpPr>
        <p:spPr bwMode="auto">
          <a:xfrm>
            <a:off x="82550" y="2636838"/>
            <a:ext cx="2736850" cy="1439862"/>
          </a:xfrm>
          <a:prstGeom prst="rect">
            <a:avLst/>
          </a:prstGeom>
          <a:solidFill>
            <a:srgbClr val="97A9E1"/>
          </a:solidFill>
          <a:ln w="19050" cap="rnd">
            <a:solidFill>
              <a:schemeClr val="tx1"/>
            </a:solidFill>
            <a:prstDash val="sysDot"/>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600" b="1" dirty="0">
              <a:latin typeface="Times New Roman" panose="02020603050405020304" pitchFamily="18" charset="0"/>
            </a:endParaRPr>
          </a:p>
        </p:txBody>
      </p:sp>
      <p:sp>
        <p:nvSpPr>
          <p:cNvPr id="47110" name="Rectangle 2"/>
          <p:cNvSpPr>
            <a:spLocks noGrp="1" noChangeArrowheads="1"/>
          </p:cNvSpPr>
          <p:nvPr>
            <p:ph type="title"/>
          </p:nvPr>
        </p:nvSpPr>
        <p:spPr>
          <a:xfrm>
            <a:off x="685800" y="609600"/>
            <a:ext cx="7989888" cy="1143000"/>
          </a:xfrm>
        </p:spPr>
        <p:txBody>
          <a:bodyPr/>
          <a:lstStyle/>
          <a:p>
            <a:pPr eaLnBrk="1" hangingPunct="1"/>
            <a:r>
              <a:rPr lang="en-US" altLang="en-US" sz="4000" dirty="0"/>
              <a:t>STEPS IN A SIMULATION STUDY</a:t>
            </a:r>
          </a:p>
        </p:txBody>
      </p:sp>
      <p:sp>
        <p:nvSpPr>
          <p:cNvPr id="17415" name="Rectangle 4"/>
          <p:cNvSpPr>
            <a:spLocks noChangeArrowheads="1"/>
          </p:cNvSpPr>
          <p:nvPr/>
        </p:nvSpPr>
        <p:spPr bwMode="auto">
          <a:xfrm>
            <a:off x="179388" y="3067050"/>
            <a:ext cx="1079500" cy="5762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Problem</a:t>
            </a:r>
          </a:p>
          <a:p>
            <a:pPr algn="ctr" eaLnBrk="1" fontAlgn="auto" hangingPunct="1">
              <a:spcBef>
                <a:spcPts val="0"/>
              </a:spcBef>
              <a:spcAft>
                <a:spcPts val="0"/>
              </a:spcAft>
              <a:defRPr/>
            </a:pPr>
            <a:r>
              <a:rPr lang="en-US" altLang="en-US" b="1" dirty="0">
                <a:latin typeface="+mj-lt"/>
              </a:rPr>
              <a:t>Formulation</a:t>
            </a:r>
          </a:p>
        </p:txBody>
      </p:sp>
      <p:sp>
        <p:nvSpPr>
          <p:cNvPr id="17416" name="Rectangle 6"/>
          <p:cNvSpPr>
            <a:spLocks noChangeArrowheads="1"/>
          </p:cNvSpPr>
          <p:nvPr/>
        </p:nvSpPr>
        <p:spPr bwMode="auto">
          <a:xfrm>
            <a:off x="1628775" y="2851150"/>
            <a:ext cx="1079500" cy="10080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Setting of</a:t>
            </a:r>
          </a:p>
          <a:p>
            <a:pPr algn="ctr" eaLnBrk="1" fontAlgn="auto" hangingPunct="1">
              <a:spcBef>
                <a:spcPts val="0"/>
              </a:spcBef>
              <a:spcAft>
                <a:spcPts val="0"/>
              </a:spcAft>
              <a:defRPr/>
            </a:pPr>
            <a:r>
              <a:rPr lang="en-US" altLang="en-US" b="1" dirty="0">
                <a:latin typeface="+mj-lt"/>
              </a:rPr>
              <a:t>Objectives</a:t>
            </a:r>
          </a:p>
          <a:p>
            <a:pPr algn="ctr" eaLnBrk="1" fontAlgn="auto" hangingPunct="1">
              <a:spcBef>
                <a:spcPts val="0"/>
              </a:spcBef>
              <a:spcAft>
                <a:spcPts val="0"/>
              </a:spcAft>
              <a:defRPr/>
            </a:pPr>
            <a:r>
              <a:rPr lang="en-US" altLang="en-US" b="1" dirty="0">
                <a:latin typeface="+mj-lt"/>
              </a:rPr>
              <a:t>and Overall</a:t>
            </a:r>
          </a:p>
          <a:p>
            <a:pPr algn="ctr" eaLnBrk="1" fontAlgn="auto" hangingPunct="1">
              <a:spcBef>
                <a:spcPts val="0"/>
              </a:spcBef>
              <a:spcAft>
                <a:spcPts val="0"/>
              </a:spcAft>
              <a:defRPr/>
            </a:pPr>
            <a:r>
              <a:rPr lang="en-US" altLang="en-US" b="1" dirty="0">
                <a:latin typeface="+mj-lt"/>
              </a:rPr>
              <a:t>Project Plan</a:t>
            </a:r>
          </a:p>
        </p:txBody>
      </p:sp>
      <p:sp>
        <p:nvSpPr>
          <p:cNvPr id="17417" name="Rectangle 7"/>
          <p:cNvSpPr>
            <a:spLocks noChangeArrowheads="1"/>
          </p:cNvSpPr>
          <p:nvPr/>
        </p:nvSpPr>
        <p:spPr bwMode="auto">
          <a:xfrm>
            <a:off x="2195513" y="1843088"/>
            <a:ext cx="1582737"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Conceptual</a:t>
            </a:r>
          </a:p>
          <a:p>
            <a:pPr algn="ctr" eaLnBrk="1" fontAlgn="auto" hangingPunct="1">
              <a:spcBef>
                <a:spcPts val="0"/>
              </a:spcBef>
              <a:spcAft>
                <a:spcPts val="0"/>
              </a:spcAft>
              <a:defRPr/>
            </a:pPr>
            <a:r>
              <a:rPr lang="en-US" altLang="en-US" b="1" dirty="0">
                <a:latin typeface="+mj-lt"/>
              </a:rPr>
              <a:t>Model</a:t>
            </a:r>
          </a:p>
        </p:txBody>
      </p:sp>
      <p:sp>
        <p:nvSpPr>
          <p:cNvPr id="17418" name="Rectangle 8"/>
          <p:cNvSpPr>
            <a:spLocks noChangeArrowheads="1"/>
          </p:cNvSpPr>
          <p:nvPr/>
        </p:nvSpPr>
        <p:spPr bwMode="auto">
          <a:xfrm>
            <a:off x="2266950" y="4219575"/>
            <a:ext cx="1511300"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Data Collection</a:t>
            </a:r>
          </a:p>
        </p:txBody>
      </p:sp>
      <p:sp>
        <p:nvSpPr>
          <p:cNvPr id="17419" name="Rectangle 9"/>
          <p:cNvSpPr>
            <a:spLocks noChangeArrowheads="1"/>
          </p:cNvSpPr>
          <p:nvPr/>
        </p:nvSpPr>
        <p:spPr bwMode="auto">
          <a:xfrm>
            <a:off x="3130550" y="3030538"/>
            <a:ext cx="1008063"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Model</a:t>
            </a:r>
          </a:p>
          <a:p>
            <a:pPr algn="ctr" eaLnBrk="1" fontAlgn="auto" hangingPunct="1">
              <a:spcBef>
                <a:spcPts val="0"/>
              </a:spcBef>
              <a:spcAft>
                <a:spcPts val="0"/>
              </a:spcAft>
              <a:defRPr/>
            </a:pPr>
            <a:r>
              <a:rPr lang="en-US" altLang="en-US" b="1" dirty="0">
                <a:latin typeface="+mj-lt"/>
              </a:rPr>
              <a:t>Translation</a:t>
            </a:r>
          </a:p>
        </p:txBody>
      </p:sp>
      <p:sp>
        <p:nvSpPr>
          <p:cNvPr id="17420" name="Line 11"/>
          <p:cNvSpPr>
            <a:spLocks noChangeShapeType="1"/>
          </p:cNvSpPr>
          <p:nvPr/>
        </p:nvSpPr>
        <p:spPr bwMode="auto">
          <a:xfrm>
            <a:off x="1277938" y="3354388"/>
            <a:ext cx="360362" cy="158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1" name="Line 12"/>
          <p:cNvSpPr>
            <a:spLocks noChangeShapeType="1"/>
          </p:cNvSpPr>
          <p:nvPr/>
        </p:nvSpPr>
        <p:spPr bwMode="auto">
          <a:xfrm>
            <a:off x="2482850" y="386873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2" name="Line 13"/>
          <p:cNvSpPr>
            <a:spLocks noChangeShapeType="1"/>
          </p:cNvSpPr>
          <p:nvPr/>
        </p:nvSpPr>
        <p:spPr bwMode="auto">
          <a:xfrm flipV="1">
            <a:off x="2482850" y="249078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3" name="Line 16"/>
          <p:cNvSpPr>
            <a:spLocks noChangeShapeType="1"/>
          </p:cNvSpPr>
          <p:nvPr/>
        </p:nvSpPr>
        <p:spPr bwMode="auto">
          <a:xfrm flipH="1">
            <a:off x="3486150" y="2490788"/>
            <a:ext cx="4763" cy="53975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4" name="Line 17"/>
          <p:cNvSpPr>
            <a:spLocks noChangeShapeType="1"/>
          </p:cNvSpPr>
          <p:nvPr/>
        </p:nvSpPr>
        <p:spPr bwMode="auto">
          <a:xfrm flipH="1" flipV="1">
            <a:off x="3490913" y="3678238"/>
            <a:ext cx="0" cy="5413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5" name="AutoShape 18"/>
          <p:cNvSpPr>
            <a:spLocks noChangeArrowheads="1"/>
          </p:cNvSpPr>
          <p:nvPr/>
        </p:nvSpPr>
        <p:spPr bwMode="auto">
          <a:xfrm>
            <a:off x="4427538"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Verified?</a:t>
            </a:r>
          </a:p>
        </p:txBody>
      </p:sp>
      <p:sp>
        <p:nvSpPr>
          <p:cNvPr id="17426" name="Line 19"/>
          <p:cNvSpPr>
            <a:spLocks noChangeShapeType="1"/>
          </p:cNvSpPr>
          <p:nvPr/>
        </p:nvSpPr>
        <p:spPr bwMode="auto">
          <a:xfrm>
            <a:off x="4141788" y="3354388"/>
            <a:ext cx="288925"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7" name="Line 20"/>
          <p:cNvSpPr>
            <a:spLocks noChangeShapeType="1"/>
          </p:cNvSpPr>
          <p:nvPr/>
        </p:nvSpPr>
        <p:spPr bwMode="auto">
          <a:xfrm>
            <a:off x="5038725" y="3716338"/>
            <a:ext cx="0" cy="28733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8" name="Line 21"/>
          <p:cNvSpPr>
            <a:spLocks noChangeShapeType="1"/>
          </p:cNvSpPr>
          <p:nvPr/>
        </p:nvSpPr>
        <p:spPr bwMode="auto">
          <a:xfrm flipH="1">
            <a:off x="3886200" y="4003675"/>
            <a:ext cx="115252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9" name="Line 22"/>
          <p:cNvSpPr>
            <a:spLocks noChangeShapeType="1"/>
          </p:cNvSpPr>
          <p:nvPr/>
        </p:nvSpPr>
        <p:spPr bwMode="auto">
          <a:xfrm flipH="1" flipV="1">
            <a:off x="3886200" y="3678238"/>
            <a:ext cx="0" cy="3254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0" name="Text Box 23"/>
          <p:cNvSpPr txBox="1">
            <a:spLocks noChangeArrowheads="1"/>
          </p:cNvSpPr>
          <p:nvPr/>
        </p:nvSpPr>
        <p:spPr bwMode="auto">
          <a:xfrm>
            <a:off x="4283075" y="3716338"/>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1" name="AutoShape 24"/>
          <p:cNvSpPr>
            <a:spLocks noChangeArrowheads="1"/>
          </p:cNvSpPr>
          <p:nvPr/>
        </p:nvSpPr>
        <p:spPr bwMode="auto">
          <a:xfrm>
            <a:off x="5903913"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Validated?</a:t>
            </a:r>
          </a:p>
        </p:txBody>
      </p:sp>
      <p:sp>
        <p:nvSpPr>
          <p:cNvPr id="17432" name="Line 25"/>
          <p:cNvSpPr>
            <a:spLocks noChangeShapeType="1"/>
          </p:cNvSpPr>
          <p:nvPr/>
        </p:nvSpPr>
        <p:spPr bwMode="auto">
          <a:xfrm>
            <a:off x="5651500" y="3354388"/>
            <a:ext cx="246063"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3" name="Line 26"/>
          <p:cNvSpPr>
            <a:spLocks noChangeShapeType="1"/>
          </p:cNvSpPr>
          <p:nvPr/>
        </p:nvSpPr>
        <p:spPr bwMode="auto">
          <a:xfrm>
            <a:off x="6515100" y="3716338"/>
            <a:ext cx="0" cy="8270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4" name="Line 27"/>
          <p:cNvSpPr>
            <a:spLocks noChangeShapeType="1"/>
          </p:cNvSpPr>
          <p:nvPr/>
        </p:nvSpPr>
        <p:spPr bwMode="auto">
          <a:xfrm>
            <a:off x="6515100" y="2058988"/>
            <a:ext cx="0" cy="936625"/>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5" name="Line 29"/>
          <p:cNvSpPr>
            <a:spLocks noChangeShapeType="1"/>
          </p:cNvSpPr>
          <p:nvPr/>
        </p:nvSpPr>
        <p:spPr bwMode="auto">
          <a:xfrm flipH="1">
            <a:off x="3779838" y="2058988"/>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6" name="Line 30"/>
          <p:cNvSpPr>
            <a:spLocks noChangeShapeType="1"/>
          </p:cNvSpPr>
          <p:nvPr/>
        </p:nvSpPr>
        <p:spPr bwMode="auto">
          <a:xfrm flipH="1">
            <a:off x="3779838" y="4543425"/>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7" name="Text Box 31"/>
          <p:cNvSpPr txBox="1">
            <a:spLocks noChangeArrowheads="1"/>
          </p:cNvSpPr>
          <p:nvPr/>
        </p:nvSpPr>
        <p:spPr bwMode="auto">
          <a:xfrm>
            <a:off x="5075238" y="4194175"/>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8" name="Text Box 32"/>
          <p:cNvSpPr txBox="1">
            <a:spLocks noChangeArrowheads="1"/>
          </p:cNvSpPr>
          <p:nvPr/>
        </p:nvSpPr>
        <p:spPr bwMode="auto">
          <a:xfrm>
            <a:off x="4883150" y="1998663"/>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9" name="Rectangle 33"/>
          <p:cNvSpPr>
            <a:spLocks noChangeArrowheads="1"/>
          </p:cNvSpPr>
          <p:nvPr/>
        </p:nvSpPr>
        <p:spPr bwMode="auto">
          <a:xfrm>
            <a:off x="7561263" y="2022475"/>
            <a:ext cx="1223962"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Experimental</a:t>
            </a:r>
          </a:p>
          <a:p>
            <a:pPr algn="ctr" eaLnBrk="1" fontAlgn="auto" hangingPunct="1">
              <a:spcBef>
                <a:spcPts val="0"/>
              </a:spcBef>
              <a:spcAft>
                <a:spcPts val="0"/>
              </a:spcAft>
              <a:defRPr/>
            </a:pPr>
            <a:r>
              <a:rPr lang="en-US" altLang="en-US" b="1" dirty="0">
                <a:latin typeface="+mj-lt"/>
              </a:rPr>
              <a:t>Design</a:t>
            </a:r>
          </a:p>
        </p:txBody>
      </p:sp>
      <p:sp>
        <p:nvSpPr>
          <p:cNvPr id="17440" name="Line 34"/>
          <p:cNvSpPr>
            <a:spLocks noChangeShapeType="1"/>
          </p:cNvSpPr>
          <p:nvPr/>
        </p:nvSpPr>
        <p:spPr bwMode="auto">
          <a:xfrm>
            <a:off x="7131050" y="2339975"/>
            <a:ext cx="431800"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1" name="Line 36"/>
          <p:cNvSpPr>
            <a:spLocks noChangeShapeType="1"/>
          </p:cNvSpPr>
          <p:nvPr/>
        </p:nvSpPr>
        <p:spPr bwMode="auto">
          <a:xfrm>
            <a:off x="7131050" y="233838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2" name="Rectangle 37"/>
          <p:cNvSpPr>
            <a:spLocks noChangeArrowheads="1"/>
          </p:cNvSpPr>
          <p:nvPr/>
        </p:nvSpPr>
        <p:spPr bwMode="auto">
          <a:xfrm>
            <a:off x="7559675" y="3140075"/>
            <a:ext cx="1225550" cy="7921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Simulation </a:t>
            </a:r>
          </a:p>
          <a:p>
            <a:pPr algn="ctr" eaLnBrk="1" fontAlgn="auto" hangingPunct="1">
              <a:spcBef>
                <a:spcPts val="0"/>
              </a:spcBef>
              <a:spcAft>
                <a:spcPts val="0"/>
              </a:spcAft>
              <a:defRPr/>
            </a:pPr>
            <a:r>
              <a:rPr lang="en-US" altLang="en-US" b="1" dirty="0">
                <a:latin typeface="+mj-lt"/>
              </a:rPr>
              <a:t>Runs and </a:t>
            </a:r>
          </a:p>
          <a:p>
            <a:pPr algn="ctr" eaLnBrk="1" fontAlgn="auto" hangingPunct="1">
              <a:spcBef>
                <a:spcPts val="0"/>
              </a:spcBef>
              <a:spcAft>
                <a:spcPts val="0"/>
              </a:spcAft>
              <a:defRPr/>
            </a:pPr>
            <a:r>
              <a:rPr lang="en-US" altLang="en-US" b="1" dirty="0">
                <a:latin typeface="+mj-lt"/>
              </a:rPr>
              <a:t>Analysis</a:t>
            </a:r>
          </a:p>
        </p:txBody>
      </p:sp>
      <p:sp>
        <p:nvSpPr>
          <p:cNvPr id="17443" name="Line 38"/>
          <p:cNvSpPr>
            <a:spLocks noChangeShapeType="1"/>
          </p:cNvSpPr>
          <p:nvPr/>
        </p:nvSpPr>
        <p:spPr bwMode="auto">
          <a:xfrm>
            <a:off x="8170863" y="2670175"/>
            <a:ext cx="0" cy="46990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4" name="AutoShape 39"/>
          <p:cNvSpPr>
            <a:spLocks noChangeArrowheads="1"/>
          </p:cNvSpPr>
          <p:nvPr/>
        </p:nvSpPr>
        <p:spPr bwMode="auto">
          <a:xfrm>
            <a:off x="7596188" y="4148138"/>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More </a:t>
            </a:r>
          </a:p>
          <a:p>
            <a:pPr algn="ctr" eaLnBrk="1" fontAlgn="auto" hangingPunct="1">
              <a:spcBef>
                <a:spcPts val="0"/>
              </a:spcBef>
              <a:spcAft>
                <a:spcPts val="0"/>
              </a:spcAft>
              <a:defRPr/>
            </a:pPr>
            <a:r>
              <a:rPr lang="en-US" altLang="en-US" b="1" dirty="0">
                <a:latin typeface="+mj-lt"/>
              </a:rPr>
              <a:t>Runs?</a:t>
            </a:r>
          </a:p>
        </p:txBody>
      </p:sp>
      <p:sp>
        <p:nvSpPr>
          <p:cNvPr id="17445" name="Line 40"/>
          <p:cNvSpPr>
            <a:spLocks noChangeShapeType="1"/>
          </p:cNvSpPr>
          <p:nvPr/>
        </p:nvSpPr>
        <p:spPr bwMode="auto">
          <a:xfrm flipH="1">
            <a:off x="7380288" y="4508500"/>
            <a:ext cx="2159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6" name="Line 41"/>
          <p:cNvSpPr>
            <a:spLocks noChangeShapeType="1"/>
          </p:cNvSpPr>
          <p:nvPr/>
        </p:nvSpPr>
        <p:spPr bwMode="auto">
          <a:xfrm>
            <a:off x="8820150" y="4508500"/>
            <a:ext cx="182563"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7" name="Line 42"/>
          <p:cNvSpPr>
            <a:spLocks noChangeShapeType="1"/>
          </p:cNvSpPr>
          <p:nvPr/>
        </p:nvSpPr>
        <p:spPr bwMode="auto">
          <a:xfrm flipV="1">
            <a:off x="9002713" y="2347913"/>
            <a:ext cx="0" cy="21605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8" name="Line 44"/>
          <p:cNvSpPr>
            <a:spLocks noChangeShapeType="1"/>
          </p:cNvSpPr>
          <p:nvPr/>
        </p:nvSpPr>
        <p:spPr bwMode="auto">
          <a:xfrm flipV="1">
            <a:off x="7380288" y="350043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9" name="Line 46"/>
          <p:cNvSpPr>
            <a:spLocks noChangeShapeType="1"/>
          </p:cNvSpPr>
          <p:nvPr/>
        </p:nvSpPr>
        <p:spPr bwMode="auto">
          <a:xfrm>
            <a:off x="7380288" y="3500438"/>
            <a:ext cx="179387"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0" name="Line 47"/>
          <p:cNvSpPr>
            <a:spLocks noChangeShapeType="1"/>
          </p:cNvSpPr>
          <p:nvPr/>
        </p:nvSpPr>
        <p:spPr bwMode="auto">
          <a:xfrm flipH="1">
            <a:off x="8785225" y="2347913"/>
            <a:ext cx="2174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1" name="AutoShape 48"/>
          <p:cNvSpPr>
            <a:spLocks noChangeArrowheads="1"/>
          </p:cNvSpPr>
          <p:nvPr/>
        </p:nvSpPr>
        <p:spPr bwMode="auto">
          <a:xfrm>
            <a:off x="7596188" y="5372100"/>
            <a:ext cx="1368425" cy="720725"/>
          </a:xfrm>
          <a:prstGeom prst="flowChartDocumen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Documentation</a:t>
            </a:r>
          </a:p>
          <a:p>
            <a:pPr algn="ctr" eaLnBrk="1" fontAlgn="auto" hangingPunct="1">
              <a:spcBef>
                <a:spcPts val="0"/>
              </a:spcBef>
              <a:spcAft>
                <a:spcPts val="0"/>
              </a:spcAft>
              <a:defRPr/>
            </a:pPr>
            <a:r>
              <a:rPr lang="en-US" altLang="en-US" b="1" dirty="0">
                <a:latin typeface="+mj-lt"/>
              </a:rPr>
              <a:t>and Reporting</a:t>
            </a:r>
          </a:p>
        </p:txBody>
      </p:sp>
      <p:sp>
        <p:nvSpPr>
          <p:cNvPr id="17452" name="Line 49"/>
          <p:cNvSpPr>
            <a:spLocks noChangeShapeType="1"/>
          </p:cNvSpPr>
          <p:nvPr/>
        </p:nvSpPr>
        <p:spPr bwMode="auto">
          <a:xfrm>
            <a:off x="8212138" y="4867275"/>
            <a:ext cx="0" cy="504825"/>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3" name="Text Box 50"/>
          <p:cNvSpPr txBox="1">
            <a:spLocks noChangeArrowheads="1"/>
          </p:cNvSpPr>
          <p:nvPr/>
        </p:nvSpPr>
        <p:spPr bwMode="auto">
          <a:xfrm>
            <a:off x="7775575" y="4724400"/>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54" name="AutoShape 51"/>
          <p:cNvSpPr>
            <a:spLocks noChangeArrowheads="1"/>
          </p:cNvSpPr>
          <p:nvPr/>
        </p:nvSpPr>
        <p:spPr bwMode="auto">
          <a:xfrm>
            <a:off x="4930775" y="5373688"/>
            <a:ext cx="1584325" cy="719137"/>
          </a:xfrm>
          <a:prstGeom prst="flowChartTerminator">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Implementation</a:t>
            </a:r>
          </a:p>
        </p:txBody>
      </p:sp>
      <p:sp>
        <p:nvSpPr>
          <p:cNvPr id="17455" name="Line 52"/>
          <p:cNvSpPr>
            <a:spLocks noChangeShapeType="1"/>
          </p:cNvSpPr>
          <p:nvPr/>
        </p:nvSpPr>
        <p:spPr bwMode="auto">
          <a:xfrm flipH="1">
            <a:off x="6515100" y="5732463"/>
            <a:ext cx="10810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6" name="Text Box 58"/>
          <p:cNvSpPr txBox="1">
            <a:spLocks noChangeArrowheads="1"/>
          </p:cNvSpPr>
          <p:nvPr/>
        </p:nvSpPr>
        <p:spPr bwMode="auto">
          <a:xfrm>
            <a:off x="7207250" y="39576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7" name="Text Box 59"/>
          <p:cNvSpPr txBox="1">
            <a:spLocks noChangeArrowheads="1"/>
          </p:cNvSpPr>
          <p:nvPr/>
        </p:nvSpPr>
        <p:spPr bwMode="auto">
          <a:xfrm>
            <a:off x="5413375" y="30051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8" name="Text Box 60"/>
          <p:cNvSpPr txBox="1">
            <a:spLocks noChangeArrowheads="1"/>
          </p:cNvSpPr>
          <p:nvPr/>
        </p:nvSpPr>
        <p:spPr bwMode="auto">
          <a:xfrm>
            <a:off x="6586538" y="2597150"/>
            <a:ext cx="649287"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9" name="Text Box 61"/>
          <p:cNvSpPr txBox="1">
            <a:spLocks noChangeArrowheads="1"/>
          </p:cNvSpPr>
          <p:nvPr/>
        </p:nvSpPr>
        <p:spPr bwMode="auto">
          <a:xfrm>
            <a:off x="8570913" y="4457700"/>
            <a:ext cx="6477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Tree>
    <p:extLst>
      <p:ext uri="{BB962C8B-B14F-4D97-AF65-F5344CB8AC3E}">
        <p14:creationId xmlns:p14="http://schemas.microsoft.com/office/powerpoint/2010/main" val="2499187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AU" altLang="en-US" sz="3600" dirty="0"/>
              <a:t>VERIFICATION AND VALIDATION</a:t>
            </a:r>
            <a:endParaRPr lang="en-AU" altLang="en-US" dirty="0"/>
          </a:p>
        </p:txBody>
      </p:sp>
      <p:sp>
        <p:nvSpPr>
          <p:cNvPr id="70659" name="Rectangle 3"/>
          <p:cNvSpPr>
            <a:spLocks noGrp="1" noChangeArrowheads="1"/>
          </p:cNvSpPr>
          <p:nvPr>
            <p:ph idx="1"/>
          </p:nvPr>
        </p:nvSpPr>
        <p:spPr>
          <a:xfrm>
            <a:off x="827088" y="1981200"/>
            <a:ext cx="7772400" cy="3463925"/>
          </a:xfrm>
        </p:spPr>
        <p:txBody>
          <a:bodyPr/>
          <a:lstStyle/>
          <a:p>
            <a:pPr eaLnBrk="1" hangingPunct="1"/>
            <a:r>
              <a:rPr lang="en-AU" altLang="en-US" sz="2800" b="1" i="1" dirty="0"/>
              <a:t>Verification</a:t>
            </a:r>
            <a:r>
              <a:rPr lang="en-AU" altLang="en-US" sz="2800" dirty="0"/>
              <a:t>: the process of determining if the operational logic is correct.</a:t>
            </a:r>
          </a:p>
          <a:p>
            <a:pPr lvl="1" eaLnBrk="1" hangingPunct="1"/>
            <a:r>
              <a:rPr lang="en-AU" altLang="en-US" sz="2400" dirty="0"/>
              <a:t>Debugging the simulation software</a:t>
            </a:r>
          </a:p>
          <a:p>
            <a:pPr eaLnBrk="1" hangingPunct="1"/>
            <a:endParaRPr lang="en-AU" altLang="en-US" sz="2800" dirty="0"/>
          </a:p>
          <a:p>
            <a:pPr eaLnBrk="1" hangingPunct="1"/>
            <a:r>
              <a:rPr lang="en-AU" altLang="en-US" sz="2800" b="1" i="1" dirty="0"/>
              <a:t>Validation</a:t>
            </a:r>
            <a:r>
              <a:rPr lang="en-AU" altLang="en-US" sz="2800" dirty="0"/>
              <a:t>:</a:t>
            </a:r>
            <a:r>
              <a:rPr lang="en-AU" altLang="en-US" sz="2800" b="1" i="1" dirty="0"/>
              <a:t> </a:t>
            </a:r>
            <a:r>
              <a:rPr lang="en-AU" altLang="en-US" sz="2800" dirty="0"/>
              <a:t>the process of determining if the model accurately represents the system.</a:t>
            </a:r>
          </a:p>
          <a:p>
            <a:pPr lvl="1" eaLnBrk="1" hangingPunct="1"/>
            <a:r>
              <a:rPr lang="en-AU" altLang="en-US" sz="2400" dirty="0"/>
              <a:t>Comparison of model results with collected data from the real system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Bracket 2"/>
          <p:cNvSpPr/>
          <p:nvPr/>
        </p:nvSpPr>
        <p:spPr>
          <a:xfrm>
            <a:off x="5880100" y="3710305"/>
            <a:ext cx="463549" cy="1547495"/>
          </a:xfrm>
          <a:prstGeom prst="rightBracket">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p:cNvSpPr/>
          <p:nvPr/>
        </p:nvSpPr>
        <p:spPr>
          <a:xfrm>
            <a:off x="2956560" y="4267200"/>
            <a:ext cx="3245644" cy="1905000"/>
          </a:xfrm>
          <a:prstGeom prst="rect">
            <a:avLst/>
          </a:prstGeom>
          <a:solidFill>
            <a:srgbClr val="FFFFFF"/>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Operational Logic</a:t>
            </a:r>
          </a:p>
        </p:txBody>
      </p:sp>
      <p:sp>
        <p:nvSpPr>
          <p:cNvPr id="49154" name="Rectangle 2"/>
          <p:cNvSpPr>
            <a:spLocks noGrp="1" noChangeArrowheads="1"/>
          </p:cNvSpPr>
          <p:nvPr>
            <p:ph type="title"/>
          </p:nvPr>
        </p:nvSpPr>
        <p:spPr>
          <a:xfrm>
            <a:off x="685800" y="304800"/>
            <a:ext cx="7391400" cy="1371600"/>
          </a:xfrm>
        </p:spPr>
        <p:txBody>
          <a:bodyPr/>
          <a:lstStyle/>
          <a:p>
            <a:pPr eaLnBrk="1" hangingPunct="1"/>
            <a:r>
              <a:rPr lang="en-AU" altLang="en-US" sz="4000" dirty="0"/>
              <a:t>VERIFICATION AND VALIDATION</a:t>
            </a:r>
            <a:endParaRPr lang="en-US" altLang="en-US" dirty="0"/>
          </a:p>
        </p:txBody>
      </p:sp>
      <p:sp>
        <p:nvSpPr>
          <p:cNvPr id="58373" name="Text Box 5"/>
          <p:cNvSpPr txBox="1">
            <a:spLocks noChangeArrowheads="1"/>
          </p:cNvSpPr>
          <p:nvPr/>
        </p:nvSpPr>
        <p:spPr bwMode="auto">
          <a:xfrm>
            <a:off x="3282950" y="35194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Conceptual model</a:t>
            </a:r>
          </a:p>
        </p:txBody>
      </p:sp>
      <p:sp>
        <p:nvSpPr>
          <p:cNvPr id="58374" name="Text Box 6"/>
          <p:cNvSpPr txBox="1">
            <a:spLocks noChangeArrowheads="1"/>
          </p:cNvSpPr>
          <p:nvPr/>
        </p:nvSpPr>
        <p:spPr bwMode="auto">
          <a:xfrm>
            <a:off x="3276600" y="44338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Logical model</a:t>
            </a:r>
          </a:p>
        </p:txBody>
      </p:sp>
      <p:sp>
        <p:nvSpPr>
          <p:cNvPr id="58375" name="Text Box 7"/>
          <p:cNvSpPr txBox="1">
            <a:spLocks noChangeArrowheads="1"/>
          </p:cNvSpPr>
          <p:nvPr/>
        </p:nvSpPr>
        <p:spPr bwMode="auto">
          <a:xfrm>
            <a:off x="3276600" y="5348288"/>
            <a:ext cx="2590800" cy="366712"/>
          </a:xfrm>
          <a:prstGeom prst="rect">
            <a:avLst/>
          </a:prstGeom>
          <a:solidFill>
            <a:schemeClr val="accent1">
              <a:lumMod val="20000"/>
              <a:lumOff val="80000"/>
            </a:schemeClr>
          </a:solidFill>
          <a:ln w="19050">
            <a:solidFill>
              <a:schemeClr val="tx1"/>
            </a:solidFill>
            <a:miter lim="800000"/>
            <a:headEnd/>
            <a:tailEnd/>
          </a:ln>
          <a:effectLst/>
        </p:spPr>
        <p:txBody>
          <a:bodyP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AU" altLang="en-US" b="1" dirty="0"/>
              <a:t>Simulation model</a:t>
            </a:r>
          </a:p>
        </p:txBody>
      </p:sp>
      <p:sp>
        <p:nvSpPr>
          <p:cNvPr id="49158" name="Text Box 16"/>
          <p:cNvSpPr txBox="1">
            <a:spLocks noChangeArrowheads="1"/>
          </p:cNvSpPr>
          <p:nvPr/>
        </p:nvSpPr>
        <p:spPr bwMode="auto">
          <a:xfrm>
            <a:off x="3567113" y="2117725"/>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dirty="0"/>
          </a:p>
        </p:txBody>
      </p:sp>
      <p:sp>
        <p:nvSpPr>
          <p:cNvPr id="49159" name="Line 17"/>
          <p:cNvSpPr>
            <a:spLocks noChangeShapeType="1"/>
          </p:cNvSpPr>
          <p:nvPr/>
        </p:nvSpPr>
        <p:spPr bwMode="auto">
          <a:xfrm>
            <a:off x="4572000" y="2971800"/>
            <a:ext cx="0" cy="533400"/>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60" name="Line 18"/>
          <p:cNvSpPr>
            <a:spLocks noChangeShapeType="1"/>
          </p:cNvSpPr>
          <p:nvPr/>
        </p:nvSpPr>
        <p:spPr bwMode="auto">
          <a:xfrm>
            <a:off x="4572000" y="3886200"/>
            <a:ext cx="0" cy="533400"/>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61" name="Line 19"/>
          <p:cNvSpPr>
            <a:spLocks noChangeShapeType="1"/>
          </p:cNvSpPr>
          <p:nvPr/>
        </p:nvSpPr>
        <p:spPr bwMode="auto">
          <a:xfrm>
            <a:off x="4572000" y="4800600"/>
            <a:ext cx="0" cy="533400"/>
          </a:xfrm>
          <a:prstGeom prst="line">
            <a:avLst/>
          </a:prstGeom>
          <a:noFill/>
          <a:ln w="19050"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Cloud 1"/>
          <p:cNvSpPr/>
          <p:nvPr/>
        </p:nvSpPr>
        <p:spPr>
          <a:xfrm>
            <a:off x="3276600" y="1317625"/>
            <a:ext cx="2697163" cy="1676400"/>
          </a:xfrm>
          <a:prstGeom prst="cloud">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en-US" sz="2400" b="1" dirty="0">
                <a:solidFill>
                  <a:schemeClr val="tx1"/>
                </a:solidFill>
              </a:rPr>
              <a:t>Real World </a:t>
            </a:r>
          </a:p>
          <a:p>
            <a:pPr algn="ctr" eaLnBrk="1" hangingPunct="1">
              <a:defRPr/>
            </a:pPr>
            <a:r>
              <a:rPr lang="en-AU" altLang="en-US" sz="2400" b="1" dirty="0">
                <a:solidFill>
                  <a:schemeClr val="tx1"/>
                </a:solidFill>
              </a:rPr>
              <a:t>System</a:t>
            </a:r>
            <a:endParaRPr lang="en-AU" altLang="en-US" sz="2400" dirty="0">
              <a:solidFill>
                <a:schemeClr val="tx1"/>
              </a:solidFill>
            </a:endParaRPr>
          </a:p>
        </p:txBody>
      </p:sp>
      <p:sp>
        <p:nvSpPr>
          <p:cNvPr id="14" name="Right Bracket 13"/>
          <p:cNvSpPr/>
          <p:nvPr/>
        </p:nvSpPr>
        <p:spPr>
          <a:xfrm flipH="1">
            <a:off x="2819400" y="2117725"/>
            <a:ext cx="457200" cy="3444875"/>
          </a:xfrm>
          <a:prstGeom prst="rightBracket">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 Box 18"/>
          <p:cNvSpPr txBox="1">
            <a:spLocks noChangeArrowheads="1"/>
          </p:cNvSpPr>
          <p:nvPr/>
        </p:nvSpPr>
        <p:spPr bwMode="auto">
          <a:xfrm>
            <a:off x="1493044" y="3549650"/>
            <a:ext cx="14335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AU" altLang="en-US" b="1" i="1" dirty="0"/>
              <a:t>VALIDATION</a:t>
            </a:r>
          </a:p>
        </p:txBody>
      </p:sp>
      <p:sp>
        <p:nvSpPr>
          <p:cNvPr id="16" name="Text Box 17"/>
          <p:cNvSpPr txBox="1">
            <a:spLocks noChangeArrowheads="1"/>
          </p:cNvSpPr>
          <p:nvPr/>
        </p:nvSpPr>
        <p:spPr bwMode="auto">
          <a:xfrm>
            <a:off x="6298247" y="4251325"/>
            <a:ext cx="1676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AU" altLang="en-US" b="1" i="1" dirty="0"/>
              <a:t>VERIFICATION</a:t>
            </a:r>
            <a:endParaRPr lang="en-AU" altLang="en-US" dirty="0"/>
          </a:p>
        </p:txBody>
      </p:sp>
    </p:spTree>
    <p:extLst>
      <p:ext uri="{BB962C8B-B14F-4D97-AF65-F5344CB8AC3E}">
        <p14:creationId xmlns:p14="http://schemas.microsoft.com/office/powerpoint/2010/main" val="3523108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7"/>
          <p:cNvSpPr>
            <a:spLocks noChangeArrowheads="1"/>
          </p:cNvSpPr>
          <p:nvPr/>
        </p:nvSpPr>
        <p:spPr bwMode="auto">
          <a:xfrm>
            <a:off x="4810125" y="5130800"/>
            <a:ext cx="4283075" cy="1079500"/>
          </a:xfrm>
          <a:prstGeom prst="rect">
            <a:avLst/>
          </a:prstGeom>
          <a:solidFill>
            <a:srgbClr val="EA8688"/>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1" name="Rectangle 56"/>
          <p:cNvSpPr>
            <a:spLocks noChangeArrowheads="1"/>
          </p:cNvSpPr>
          <p:nvPr/>
        </p:nvSpPr>
        <p:spPr bwMode="auto">
          <a:xfrm>
            <a:off x="7292975" y="1771650"/>
            <a:ext cx="1800225" cy="3313113"/>
          </a:xfrm>
          <a:prstGeom prst="rect">
            <a:avLst/>
          </a:prstGeom>
          <a:solidFill>
            <a:srgbClr val="D0C102"/>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17412" name="Rectangle 55"/>
          <p:cNvSpPr>
            <a:spLocks noChangeArrowheads="1"/>
          </p:cNvSpPr>
          <p:nvPr/>
        </p:nvSpPr>
        <p:spPr bwMode="auto">
          <a:xfrm>
            <a:off x="2041525" y="1771650"/>
            <a:ext cx="5191125" cy="3313113"/>
          </a:xfrm>
          <a:prstGeom prst="rect">
            <a:avLst/>
          </a:prstGeom>
          <a:solidFill>
            <a:srgbClr val="FF944B"/>
          </a:solidFill>
          <a:ln w="19050" cap="rnd">
            <a:solidFill>
              <a:schemeClr val="tx1"/>
            </a:solidFill>
            <a:prstDash val="sysDot"/>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endParaRPr lang="en-US" altLang="en-US" b="1" dirty="0">
              <a:latin typeface="+mj-lt"/>
            </a:endParaRPr>
          </a:p>
        </p:txBody>
      </p:sp>
      <p:sp>
        <p:nvSpPr>
          <p:cNvPr id="47109" name="Rectangle 54"/>
          <p:cNvSpPr>
            <a:spLocks noChangeArrowheads="1"/>
          </p:cNvSpPr>
          <p:nvPr/>
        </p:nvSpPr>
        <p:spPr bwMode="auto">
          <a:xfrm>
            <a:off x="82550" y="2636838"/>
            <a:ext cx="2736850" cy="1439862"/>
          </a:xfrm>
          <a:prstGeom prst="rect">
            <a:avLst/>
          </a:prstGeom>
          <a:solidFill>
            <a:srgbClr val="97A9E1"/>
          </a:solidFill>
          <a:ln w="19050" cap="rnd">
            <a:solidFill>
              <a:schemeClr val="tx1"/>
            </a:solidFill>
            <a:prstDash val="sysDot"/>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600" b="1" dirty="0">
              <a:latin typeface="Times New Roman" panose="02020603050405020304" pitchFamily="18" charset="0"/>
            </a:endParaRPr>
          </a:p>
        </p:txBody>
      </p:sp>
      <p:sp>
        <p:nvSpPr>
          <p:cNvPr id="47110" name="Rectangle 2"/>
          <p:cNvSpPr>
            <a:spLocks noGrp="1" noChangeArrowheads="1"/>
          </p:cNvSpPr>
          <p:nvPr>
            <p:ph type="title"/>
          </p:nvPr>
        </p:nvSpPr>
        <p:spPr>
          <a:xfrm>
            <a:off x="685800" y="609600"/>
            <a:ext cx="7989888" cy="1143000"/>
          </a:xfrm>
        </p:spPr>
        <p:txBody>
          <a:bodyPr/>
          <a:lstStyle/>
          <a:p>
            <a:pPr eaLnBrk="1" hangingPunct="1"/>
            <a:r>
              <a:rPr lang="en-US" altLang="en-US" sz="4000" dirty="0"/>
              <a:t>STEPS IN A SIMULATION STUDY</a:t>
            </a:r>
          </a:p>
        </p:txBody>
      </p:sp>
      <p:sp>
        <p:nvSpPr>
          <p:cNvPr id="17415" name="Rectangle 4"/>
          <p:cNvSpPr>
            <a:spLocks noChangeArrowheads="1"/>
          </p:cNvSpPr>
          <p:nvPr/>
        </p:nvSpPr>
        <p:spPr bwMode="auto">
          <a:xfrm>
            <a:off x="179388" y="3067050"/>
            <a:ext cx="1079500" cy="5762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Problem</a:t>
            </a:r>
          </a:p>
          <a:p>
            <a:pPr algn="ctr" eaLnBrk="1" fontAlgn="auto" hangingPunct="1">
              <a:spcBef>
                <a:spcPts val="0"/>
              </a:spcBef>
              <a:spcAft>
                <a:spcPts val="0"/>
              </a:spcAft>
              <a:defRPr/>
            </a:pPr>
            <a:r>
              <a:rPr lang="en-US" altLang="en-US" b="1" dirty="0">
                <a:latin typeface="+mj-lt"/>
              </a:rPr>
              <a:t>Formulation</a:t>
            </a:r>
          </a:p>
        </p:txBody>
      </p:sp>
      <p:sp>
        <p:nvSpPr>
          <p:cNvPr id="17416" name="Rectangle 6"/>
          <p:cNvSpPr>
            <a:spLocks noChangeArrowheads="1"/>
          </p:cNvSpPr>
          <p:nvPr/>
        </p:nvSpPr>
        <p:spPr bwMode="auto">
          <a:xfrm>
            <a:off x="1628775" y="2851150"/>
            <a:ext cx="1079500" cy="10080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Setting of</a:t>
            </a:r>
          </a:p>
          <a:p>
            <a:pPr algn="ctr" eaLnBrk="1" fontAlgn="auto" hangingPunct="1">
              <a:spcBef>
                <a:spcPts val="0"/>
              </a:spcBef>
              <a:spcAft>
                <a:spcPts val="0"/>
              </a:spcAft>
              <a:defRPr/>
            </a:pPr>
            <a:r>
              <a:rPr lang="en-US" altLang="en-US" b="1" dirty="0">
                <a:latin typeface="+mj-lt"/>
              </a:rPr>
              <a:t>Objectives</a:t>
            </a:r>
          </a:p>
          <a:p>
            <a:pPr algn="ctr" eaLnBrk="1" fontAlgn="auto" hangingPunct="1">
              <a:spcBef>
                <a:spcPts val="0"/>
              </a:spcBef>
              <a:spcAft>
                <a:spcPts val="0"/>
              </a:spcAft>
              <a:defRPr/>
            </a:pPr>
            <a:r>
              <a:rPr lang="en-US" altLang="en-US" b="1" dirty="0">
                <a:latin typeface="+mj-lt"/>
              </a:rPr>
              <a:t>and Overall</a:t>
            </a:r>
          </a:p>
          <a:p>
            <a:pPr algn="ctr" eaLnBrk="1" fontAlgn="auto" hangingPunct="1">
              <a:spcBef>
                <a:spcPts val="0"/>
              </a:spcBef>
              <a:spcAft>
                <a:spcPts val="0"/>
              </a:spcAft>
              <a:defRPr/>
            </a:pPr>
            <a:r>
              <a:rPr lang="en-US" altLang="en-US" b="1" dirty="0">
                <a:latin typeface="+mj-lt"/>
              </a:rPr>
              <a:t>Project Plan</a:t>
            </a:r>
          </a:p>
        </p:txBody>
      </p:sp>
      <p:sp>
        <p:nvSpPr>
          <p:cNvPr id="17417" name="Rectangle 7"/>
          <p:cNvSpPr>
            <a:spLocks noChangeArrowheads="1"/>
          </p:cNvSpPr>
          <p:nvPr/>
        </p:nvSpPr>
        <p:spPr bwMode="auto">
          <a:xfrm>
            <a:off x="2195513" y="1843088"/>
            <a:ext cx="1582737"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Conceptual</a:t>
            </a:r>
          </a:p>
          <a:p>
            <a:pPr algn="ctr" eaLnBrk="1" fontAlgn="auto" hangingPunct="1">
              <a:spcBef>
                <a:spcPts val="0"/>
              </a:spcBef>
              <a:spcAft>
                <a:spcPts val="0"/>
              </a:spcAft>
              <a:defRPr/>
            </a:pPr>
            <a:r>
              <a:rPr lang="en-US" altLang="en-US" b="1" dirty="0">
                <a:latin typeface="+mj-lt"/>
              </a:rPr>
              <a:t>Model</a:t>
            </a:r>
          </a:p>
        </p:txBody>
      </p:sp>
      <p:sp>
        <p:nvSpPr>
          <p:cNvPr id="17418" name="Rectangle 8"/>
          <p:cNvSpPr>
            <a:spLocks noChangeArrowheads="1"/>
          </p:cNvSpPr>
          <p:nvPr/>
        </p:nvSpPr>
        <p:spPr bwMode="auto">
          <a:xfrm>
            <a:off x="2266950" y="4219575"/>
            <a:ext cx="1511300"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Data Collection</a:t>
            </a:r>
          </a:p>
        </p:txBody>
      </p:sp>
      <p:sp>
        <p:nvSpPr>
          <p:cNvPr id="17419" name="Rectangle 9"/>
          <p:cNvSpPr>
            <a:spLocks noChangeArrowheads="1"/>
          </p:cNvSpPr>
          <p:nvPr/>
        </p:nvSpPr>
        <p:spPr bwMode="auto">
          <a:xfrm>
            <a:off x="3130550" y="3030538"/>
            <a:ext cx="1008063"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Model</a:t>
            </a:r>
          </a:p>
          <a:p>
            <a:pPr algn="ctr" eaLnBrk="1" fontAlgn="auto" hangingPunct="1">
              <a:spcBef>
                <a:spcPts val="0"/>
              </a:spcBef>
              <a:spcAft>
                <a:spcPts val="0"/>
              </a:spcAft>
              <a:defRPr/>
            </a:pPr>
            <a:r>
              <a:rPr lang="en-US" altLang="en-US" b="1" dirty="0">
                <a:latin typeface="+mj-lt"/>
              </a:rPr>
              <a:t>Translation</a:t>
            </a:r>
          </a:p>
        </p:txBody>
      </p:sp>
      <p:sp>
        <p:nvSpPr>
          <p:cNvPr id="17420" name="Line 11"/>
          <p:cNvSpPr>
            <a:spLocks noChangeShapeType="1"/>
          </p:cNvSpPr>
          <p:nvPr/>
        </p:nvSpPr>
        <p:spPr bwMode="auto">
          <a:xfrm>
            <a:off x="1277938" y="3354388"/>
            <a:ext cx="360362" cy="158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1" name="Line 12"/>
          <p:cNvSpPr>
            <a:spLocks noChangeShapeType="1"/>
          </p:cNvSpPr>
          <p:nvPr/>
        </p:nvSpPr>
        <p:spPr bwMode="auto">
          <a:xfrm>
            <a:off x="2482850" y="386873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2" name="Line 13"/>
          <p:cNvSpPr>
            <a:spLocks noChangeShapeType="1"/>
          </p:cNvSpPr>
          <p:nvPr/>
        </p:nvSpPr>
        <p:spPr bwMode="auto">
          <a:xfrm flipV="1">
            <a:off x="2482850" y="2490788"/>
            <a:ext cx="0" cy="360362"/>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3" name="Line 16"/>
          <p:cNvSpPr>
            <a:spLocks noChangeShapeType="1"/>
          </p:cNvSpPr>
          <p:nvPr/>
        </p:nvSpPr>
        <p:spPr bwMode="auto">
          <a:xfrm flipH="1">
            <a:off x="3486150" y="2490788"/>
            <a:ext cx="4763" cy="53975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4" name="Line 17"/>
          <p:cNvSpPr>
            <a:spLocks noChangeShapeType="1"/>
          </p:cNvSpPr>
          <p:nvPr/>
        </p:nvSpPr>
        <p:spPr bwMode="auto">
          <a:xfrm flipH="1" flipV="1">
            <a:off x="3490913" y="3678238"/>
            <a:ext cx="0" cy="5413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5" name="AutoShape 18"/>
          <p:cNvSpPr>
            <a:spLocks noChangeArrowheads="1"/>
          </p:cNvSpPr>
          <p:nvPr/>
        </p:nvSpPr>
        <p:spPr bwMode="auto">
          <a:xfrm>
            <a:off x="4427538"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Verified?</a:t>
            </a:r>
          </a:p>
        </p:txBody>
      </p:sp>
      <p:sp>
        <p:nvSpPr>
          <p:cNvPr id="17426" name="Line 19"/>
          <p:cNvSpPr>
            <a:spLocks noChangeShapeType="1"/>
          </p:cNvSpPr>
          <p:nvPr/>
        </p:nvSpPr>
        <p:spPr bwMode="auto">
          <a:xfrm>
            <a:off x="4141788" y="3354388"/>
            <a:ext cx="288925"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7" name="Line 20"/>
          <p:cNvSpPr>
            <a:spLocks noChangeShapeType="1"/>
          </p:cNvSpPr>
          <p:nvPr/>
        </p:nvSpPr>
        <p:spPr bwMode="auto">
          <a:xfrm>
            <a:off x="5038725" y="3716338"/>
            <a:ext cx="0" cy="28733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8" name="Line 21"/>
          <p:cNvSpPr>
            <a:spLocks noChangeShapeType="1"/>
          </p:cNvSpPr>
          <p:nvPr/>
        </p:nvSpPr>
        <p:spPr bwMode="auto">
          <a:xfrm flipH="1">
            <a:off x="3886200" y="4003675"/>
            <a:ext cx="115252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29" name="Line 22"/>
          <p:cNvSpPr>
            <a:spLocks noChangeShapeType="1"/>
          </p:cNvSpPr>
          <p:nvPr/>
        </p:nvSpPr>
        <p:spPr bwMode="auto">
          <a:xfrm flipH="1" flipV="1">
            <a:off x="3886200" y="3678238"/>
            <a:ext cx="0" cy="325437"/>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0" name="Text Box 23"/>
          <p:cNvSpPr txBox="1">
            <a:spLocks noChangeArrowheads="1"/>
          </p:cNvSpPr>
          <p:nvPr/>
        </p:nvSpPr>
        <p:spPr bwMode="auto">
          <a:xfrm>
            <a:off x="4283075" y="3716338"/>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1" name="AutoShape 24"/>
          <p:cNvSpPr>
            <a:spLocks noChangeArrowheads="1"/>
          </p:cNvSpPr>
          <p:nvPr/>
        </p:nvSpPr>
        <p:spPr bwMode="auto">
          <a:xfrm>
            <a:off x="5903913" y="2994025"/>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Validated?</a:t>
            </a:r>
          </a:p>
        </p:txBody>
      </p:sp>
      <p:sp>
        <p:nvSpPr>
          <p:cNvPr id="17432" name="Line 25"/>
          <p:cNvSpPr>
            <a:spLocks noChangeShapeType="1"/>
          </p:cNvSpPr>
          <p:nvPr/>
        </p:nvSpPr>
        <p:spPr bwMode="auto">
          <a:xfrm>
            <a:off x="5651500" y="3354388"/>
            <a:ext cx="246063"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3" name="Line 26"/>
          <p:cNvSpPr>
            <a:spLocks noChangeShapeType="1"/>
          </p:cNvSpPr>
          <p:nvPr/>
        </p:nvSpPr>
        <p:spPr bwMode="auto">
          <a:xfrm>
            <a:off x="6515100" y="3716338"/>
            <a:ext cx="0" cy="8270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4" name="Line 27"/>
          <p:cNvSpPr>
            <a:spLocks noChangeShapeType="1"/>
          </p:cNvSpPr>
          <p:nvPr/>
        </p:nvSpPr>
        <p:spPr bwMode="auto">
          <a:xfrm>
            <a:off x="6515100" y="2058988"/>
            <a:ext cx="0" cy="936625"/>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5" name="Line 29"/>
          <p:cNvSpPr>
            <a:spLocks noChangeShapeType="1"/>
          </p:cNvSpPr>
          <p:nvPr/>
        </p:nvSpPr>
        <p:spPr bwMode="auto">
          <a:xfrm flipH="1">
            <a:off x="3779838" y="2058988"/>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6" name="Line 30"/>
          <p:cNvSpPr>
            <a:spLocks noChangeShapeType="1"/>
          </p:cNvSpPr>
          <p:nvPr/>
        </p:nvSpPr>
        <p:spPr bwMode="auto">
          <a:xfrm flipH="1">
            <a:off x="3779838" y="4543425"/>
            <a:ext cx="2735262"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37" name="Text Box 31"/>
          <p:cNvSpPr txBox="1">
            <a:spLocks noChangeArrowheads="1"/>
          </p:cNvSpPr>
          <p:nvPr/>
        </p:nvSpPr>
        <p:spPr bwMode="auto">
          <a:xfrm>
            <a:off x="5075238" y="4194175"/>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8" name="Text Box 32"/>
          <p:cNvSpPr txBox="1">
            <a:spLocks noChangeArrowheads="1"/>
          </p:cNvSpPr>
          <p:nvPr/>
        </p:nvSpPr>
        <p:spPr bwMode="auto">
          <a:xfrm>
            <a:off x="4883150" y="1998663"/>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39" name="Rectangle 33"/>
          <p:cNvSpPr>
            <a:spLocks noChangeArrowheads="1"/>
          </p:cNvSpPr>
          <p:nvPr/>
        </p:nvSpPr>
        <p:spPr bwMode="auto">
          <a:xfrm>
            <a:off x="7561263" y="2022475"/>
            <a:ext cx="1223962" cy="647700"/>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Experimental</a:t>
            </a:r>
          </a:p>
          <a:p>
            <a:pPr algn="ctr" eaLnBrk="1" fontAlgn="auto" hangingPunct="1">
              <a:spcBef>
                <a:spcPts val="0"/>
              </a:spcBef>
              <a:spcAft>
                <a:spcPts val="0"/>
              </a:spcAft>
              <a:defRPr/>
            </a:pPr>
            <a:r>
              <a:rPr lang="en-US" altLang="en-US" b="1" dirty="0">
                <a:latin typeface="+mj-lt"/>
              </a:rPr>
              <a:t>Design</a:t>
            </a:r>
          </a:p>
        </p:txBody>
      </p:sp>
      <p:sp>
        <p:nvSpPr>
          <p:cNvPr id="17440" name="Line 34"/>
          <p:cNvSpPr>
            <a:spLocks noChangeShapeType="1"/>
          </p:cNvSpPr>
          <p:nvPr/>
        </p:nvSpPr>
        <p:spPr bwMode="auto">
          <a:xfrm>
            <a:off x="7131050" y="2339975"/>
            <a:ext cx="431800"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1" name="Line 36"/>
          <p:cNvSpPr>
            <a:spLocks noChangeShapeType="1"/>
          </p:cNvSpPr>
          <p:nvPr/>
        </p:nvSpPr>
        <p:spPr bwMode="auto">
          <a:xfrm>
            <a:off x="7131050" y="233838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2" name="Rectangle 37"/>
          <p:cNvSpPr>
            <a:spLocks noChangeArrowheads="1"/>
          </p:cNvSpPr>
          <p:nvPr/>
        </p:nvSpPr>
        <p:spPr bwMode="auto">
          <a:xfrm>
            <a:off x="7559675" y="3140075"/>
            <a:ext cx="1225550" cy="792163"/>
          </a:xfrm>
          <a:prstGeom prst="rec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Simulation </a:t>
            </a:r>
          </a:p>
          <a:p>
            <a:pPr algn="ctr" eaLnBrk="1" fontAlgn="auto" hangingPunct="1">
              <a:spcBef>
                <a:spcPts val="0"/>
              </a:spcBef>
              <a:spcAft>
                <a:spcPts val="0"/>
              </a:spcAft>
              <a:defRPr/>
            </a:pPr>
            <a:r>
              <a:rPr lang="en-US" altLang="en-US" b="1" dirty="0">
                <a:latin typeface="+mj-lt"/>
              </a:rPr>
              <a:t>Runs and </a:t>
            </a:r>
          </a:p>
          <a:p>
            <a:pPr algn="ctr" eaLnBrk="1" fontAlgn="auto" hangingPunct="1">
              <a:spcBef>
                <a:spcPts val="0"/>
              </a:spcBef>
              <a:spcAft>
                <a:spcPts val="0"/>
              </a:spcAft>
              <a:defRPr/>
            </a:pPr>
            <a:r>
              <a:rPr lang="en-US" altLang="en-US" b="1" dirty="0">
                <a:latin typeface="+mj-lt"/>
              </a:rPr>
              <a:t>Analysis</a:t>
            </a:r>
          </a:p>
        </p:txBody>
      </p:sp>
      <p:sp>
        <p:nvSpPr>
          <p:cNvPr id="17443" name="Line 38"/>
          <p:cNvSpPr>
            <a:spLocks noChangeShapeType="1"/>
          </p:cNvSpPr>
          <p:nvPr/>
        </p:nvSpPr>
        <p:spPr bwMode="auto">
          <a:xfrm>
            <a:off x="8170863" y="2670175"/>
            <a:ext cx="0" cy="46990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4" name="AutoShape 39"/>
          <p:cNvSpPr>
            <a:spLocks noChangeArrowheads="1"/>
          </p:cNvSpPr>
          <p:nvPr/>
        </p:nvSpPr>
        <p:spPr bwMode="auto">
          <a:xfrm>
            <a:off x="7596188" y="4148138"/>
            <a:ext cx="1223962" cy="720725"/>
          </a:xfrm>
          <a:prstGeom prst="diamond">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More </a:t>
            </a:r>
          </a:p>
          <a:p>
            <a:pPr algn="ctr" eaLnBrk="1" fontAlgn="auto" hangingPunct="1">
              <a:spcBef>
                <a:spcPts val="0"/>
              </a:spcBef>
              <a:spcAft>
                <a:spcPts val="0"/>
              </a:spcAft>
              <a:defRPr/>
            </a:pPr>
            <a:r>
              <a:rPr lang="en-US" altLang="en-US" b="1" dirty="0">
                <a:latin typeface="+mj-lt"/>
              </a:rPr>
              <a:t>Runs?</a:t>
            </a:r>
          </a:p>
        </p:txBody>
      </p:sp>
      <p:sp>
        <p:nvSpPr>
          <p:cNvPr id="17445" name="Line 40"/>
          <p:cNvSpPr>
            <a:spLocks noChangeShapeType="1"/>
          </p:cNvSpPr>
          <p:nvPr/>
        </p:nvSpPr>
        <p:spPr bwMode="auto">
          <a:xfrm flipH="1">
            <a:off x="7380288" y="4508500"/>
            <a:ext cx="2159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6" name="Line 41"/>
          <p:cNvSpPr>
            <a:spLocks noChangeShapeType="1"/>
          </p:cNvSpPr>
          <p:nvPr/>
        </p:nvSpPr>
        <p:spPr bwMode="auto">
          <a:xfrm>
            <a:off x="8820150" y="4508500"/>
            <a:ext cx="182563"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7" name="Line 42"/>
          <p:cNvSpPr>
            <a:spLocks noChangeShapeType="1"/>
          </p:cNvSpPr>
          <p:nvPr/>
        </p:nvSpPr>
        <p:spPr bwMode="auto">
          <a:xfrm flipV="1">
            <a:off x="9002713" y="2347913"/>
            <a:ext cx="0" cy="2160587"/>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8" name="Line 44"/>
          <p:cNvSpPr>
            <a:spLocks noChangeShapeType="1"/>
          </p:cNvSpPr>
          <p:nvPr/>
        </p:nvSpPr>
        <p:spPr bwMode="auto">
          <a:xfrm flipV="1">
            <a:off x="7380288" y="3500438"/>
            <a:ext cx="0" cy="100806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49" name="Line 46"/>
          <p:cNvSpPr>
            <a:spLocks noChangeShapeType="1"/>
          </p:cNvSpPr>
          <p:nvPr/>
        </p:nvSpPr>
        <p:spPr bwMode="auto">
          <a:xfrm>
            <a:off x="7380288" y="3500438"/>
            <a:ext cx="179387"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0" name="Line 47"/>
          <p:cNvSpPr>
            <a:spLocks noChangeShapeType="1"/>
          </p:cNvSpPr>
          <p:nvPr/>
        </p:nvSpPr>
        <p:spPr bwMode="auto">
          <a:xfrm flipH="1">
            <a:off x="8785225" y="2347913"/>
            <a:ext cx="2174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1" name="AutoShape 48"/>
          <p:cNvSpPr>
            <a:spLocks noChangeArrowheads="1"/>
          </p:cNvSpPr>
          <p:nvPr/>
        </p:nvSpPr>
        <p:spPr bwMode="auto">
          <a:xfrm>
            <a:off x="7596188" y="5372100"/>
            <a:ext cx="1368425" cy="720725"/>
          </a:xfrm>
          <a:prstGeom prst="flowChartDocument">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Documentation</a:t>
            </a:r>
          </a:p>
          <a:p>
            <a:pPr algn="ctr" eaLnBrk="1" fontAlgn="auto" hangingPunct="1">
              <a:spcBef>
                <a:spcPts val="0"/>
              </a:spcBef>
              <a:spcAft>
                <a:spcPts val="0"/>
              </a:spcAft>
              <a:defRPr/>
            </a:pPr>
            <a:r>
              <a:rPr lang="en-US" altLang="en-US" b="1" dirty="0">
                <a:latin typeface="+mj-lt"/>
              </a:rPr>
              <a:t>and Reporting</a:t>
            </a:r>
          </a:p>
        </p:txBody>
      </p:sp>
      <p:sp>
        <p:nvSpPr>
          <p:cNvPr id="17452" name="Line 49"/>
          <p:cNvSpPr>
            <a:spLocks noChangeShapeType="1"/>
          </p:cNvSpPr>
          <p:nvPr/>
        </p:nvSpPr>
        <p:spPr bwMode="auto">
          <a:xfrm>
            <a:off x="8212138" y="4867275"/>
            <a:ext cx="0" cy="504825"/>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3" name="Text Box 50"/>
          <p:cNvSpPr txBox="1">
            <a:spLocks noChangeArrowheads="1"/>
          </p:cNvSpPr>
          <p:nvPr/>
        </p:nvSpPr>
        <p:spPr bwMode="auto">
          <a:xfrm>
            <a:off x="7775575" y="4724400"/>
            <a:ext cx="4318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No</a:t>
            </a:r>
          </a:p>
        </p:txBody>
      </p:sp>
      <p:sp>
        <p:nvSpPr>
          <p:cNvPr id="17454" name="AutoShape 51"/>
          <p:cNvSpPr>
            <a:spLocks noChangeArrowheads="1"/>
          </p:cNvSpPr>
          <p:nvPr/>
        </p:nvSpPr>
        <p:spPr bwMode="auto">
          <a:xfrm>
            <a:off x="4930775" y="5373688"/>
            <a:ext cx="1584325" cy="719137"/>
          </a:xfrm>
          <a:prstGeom prst="flowChartTerminator">
            <a:avLst/>
          </a:prstGeom>
          <a:solidFill>
            <a:schemeClr val="accent1">
              <a:lumMod val="20000"/>
              <a:lumOff val="80000"/>
            </a:schemeClr>
          </a:solidFill>
          <a:ln w="19050" cap="sq">
            <a:solidFill>
              <a:schemeClr val="tx1"/>
            </a:solidFill>
            <a:miter lim="800000"/>
            <a:headEnd type="none" w="sm" len="sm"/>
            <a:tailEnd type="none" w="sm" len="sm"/>
          </a:ln>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en-US" b="1" dirty="0">
                <a:latin typeface="+mj-lt"/>
              </a:rPr>
              <a:t>Implementation</a:t>
            </a:r>
          </a:p>
        </p:txBody>
      </p:sp>
      <p:sp>
        <p:nvSpPr>
          <p:cNvPr id="17455" name="Line 52"/>
          <p:cNvSpPr>
            <a:spLocks noChangeShapeType="1"/>
          </p:cNvSpPr>
          <p:nvPr/>
        </p:nvSpPr>
        <p:spPr bwMode="auto">
          <a:xfrm flipH="1">
            <a:off x="6515100" y="5732463"/>
            <a:ext cx="1081088" cy="0"/>
          </a:xfrm>
          <a:prstGeom prst="line">
            <a:avLst/>
          </a:prstGeom>
          <a:noFill/>
          <a:ln w="19050" cap="sq">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pPr algn="ctr" eaLnBrk="1" fontAlgn="auto" hangingPunct="1">
              <a:spcBef>
                <a:spcPts val="0"/>
              </a:spcBef>
              <a:spcAft>
                <a:spcPts val="0"/>
              </a:spcAft>
              <a:defRPr/>
            </a:pPr>
            <a:endParaRPr lang="en-US" b="1" dirty="0">
              <a:latin typeface="+mj-lt"/>
            </a:endParaRPr>
          </a:p>
        </p:txBody>
      </p:sp>
      <p:sp>
        <p:nvSpPr>
          <p:cNvPr id="17456" name="Text Box 58"/>
          <p:cNvSpPr txBox="1">
            <a:spLocks noChangeArrowheads="1"/>
          </p:cNvSpPr>
          <p:nvPr/>
        </p:nvSpPr>
        <p:spPr bwMode="auto">
          <a:xfrm>
            <a:off x="7207250" y="39576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7" name="Text Box 59"/>
          <p:cNvSpPr txBox="1">
            <a:spLocks noChangeArrowheads="1"/>
          </p:cNvSpPr>
          <p:nvPr/>
        </p:nvSpPr>
        <p:spPr bwMode="auto">
          <a:xfrm>
            <a:off x="5413375" y="3005138"/>
            <a:ext cx="649288"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8" name="Text Box 60"/>
          <p:cNvSpPr txBox="1">
            <a:spLocks noChangeArrowheads="1"/>
          </p:cNvSpPr>
          <p:nvPr/>
        </p:nvSpPr>
        <p:spPr bwMode="auto">
          <a:xfrm>
            <a:off x="6586538" y="2597150"/>
            <a:ext cx="649287"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
        <p:nvSpPr>
          <p:cNvPr id="17459" name="Text Box 61"/>
          <p:cNvSpPr txBox="1">
            <a:spLocks noChangeArrowheads="1"/>
          </p:cNvSpPr>
          <p:nvPr/>
        </p:nvSpPr>
        <p:spPr bwMode="auto">
          <a:xfrm>
            <a:off x="8570913" y="4457700"/>
            <a:ext cx="647700" cy="33655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fontAlgn="auto" hangingPunct="1">
              <a:spcBef>
                <a:spcPct val="50000"/>
              </a:spcBef>
              <a:spcAft>
                <a:spcPts val="0"/>
              </a:spcAft>
              <a:defRPr/>
            </a:pPr>
            <a:r>
              <a:rPr lang="en-US" altLang="en-US" b="1" dirty="0">
                <a:latin typeface="+mj-lt"/>
              </a:rPr>
              <a:t>Yes</a:t>
            </a:r>
          </a:p>
        </p:txBody>
      </p:sp>
    </p:spTree>
    <p:extLst>
      <p:ext uri="{BB962C8B-B14F-4D97-AF65-F5344CB8AC3E}">
        <p14:creationId xmlns:p14="http://schemas.microsoft.com/office/powerpoint/2010/main" val="27638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E05D-3B75-6A52-9CD1-B746C5E3A1E8}"/>
              </a:ext>
            </a:extLst>
          </p:cNvPr>
          <p:cNvSpPr>
            <a:spLocks noGrp="1"/>
          </p:cNvSpPr>
          <p:nvPr>
            <p:ph type="title"/>
          </p:nvPr>
        </p:nvSpPr>
        <p:spPr/>
        <p:txBody>
          <a:bodyPr/>
          <a:lstStyle/>
          <a:p>
            <a:r>
              <a:rPr lang="en-US" dirty="0"/>
              <a:t>LAB HOURS</a:t>
            </a:r>
          </a:p>
        </p:txBody>
      </p:sp>
      <p:sp>
        <p:nvSpPr>
          <p:cNvPr id="3" name="Content Placeholder 2">
            <a:extLst>
              <a:ext uri="{FF2B5EF4-FFF2-40B4-BE49-F238E27FC236}">
                <a16:creationId xmlns:a16="http://schemas.microsoft.com/office/drawing/2014/main" id="{0DEDFEE4-BBE2-7B2E-92F0-1CE53D77EE94}"/>
              </a:ext>
            </a:extLst>
          </p:cNvPr>
          <p:cNvSpPr>
            <a:spLocks noGrp="1"/>
          </p:cNvSpPr>
          <p:nvPr>
            <p:ph idx="1"/>
          </p:nvPr>
        </p:nvSpPr>
        <p:spPr/>
        <p:txBody>
          <a:bodyPr/>
          <a:lstStyle/>
          <a:p>
            <a:r>
              <a:rPr lang="en-US" sz="2800" dirty="0"/>
              <a:t>Labs will complement the topics/discussions in classroom.</a:t>
            </a:r>
          </a:p>
          <a:p>
            <a:r>
              <a:rPr lang="en-US" sz="2700" dirty="0"/>
              <a:t>Until we begin modeling: </a:t>
            </a:r>
          </a:p>
          <a:p>
            <a:pPr lvl="1"/>
            <a:r>
              <a:rPr lang="en-US" sz="2400" dirty="0"/>
              <a:t>Simulation by Hand </a:t>
            </a:r>
          </a:p>
          <a:p>
            <a:pPr lvl="1"/>
            <a:r>
              <a:rPr lang="en-US" sz="2400" dirty="0"/>
              <a:t>Monte Carlo Simulation</a:t>
            </a:r>
          </a:p>
          <a:p>
            <a:pPr lvl="1"/>
            <a:r>
              <a:rPr lang="en-US" sz="2400" dirty="0"/>
              <a:t>Input Modeling</a:t>
            </a:r>
          </a:p>
          <a:p>
            <a:pPr lvl="1"/>
            <a:r>
              <a:rPr lang="en-US" sz="2400" dirty="0"/>
              <a:t>Random Number and Variate Generation</a:t>
            </a:r>
          </a:p>
          <a:p>
            <a:r>
              <a:rPr lang="en-US" sz="2700" dirty="0"/>
              <a:t>After we begin modeling:</a:t>
            </a:r>
          </a:p>
          <a:p>
            <a:pPr lvl="1"/>
            <a:r>
              <a:rPr lang="en-US" sz="2400" dirty="0"/>
              <a:t>Modeling Exercises</a:t>
            </a:r>
          </a:p>
          <a:p>
            <a:pPr lvl="1"/>
            <a:r>
              <a:rPr lang="en-US" sz="2400" dirty="0"/>
              <a:t>Output Analysis Exercises</a:t>
            </a:r>
          </a:p>
        </p:txBody>
      </p:sp>
    </p:spTree>
    <p:extLst>
      <p:ext uri="{BB962C8B-B14F-4D97-AF65-F5344CB8AC3E}">
        <p14:creationId xmlns:p14="http://schemas.microsoft.com/office/powerpoint/2010/main" val="3641080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fontScale="90000"/>
          </a:bodyPr>
          <a:lstStyle/>
          <a:p>
            <a:pPr eaLnBrk="1" fontAlgn="auto" hangingPunct="1">
              <a:spcAft>
                <a:spcPts val="0"/>
              </a:spcAft>
              <a:defRPr/>
            </a:pPr>
            <a:br>
              <a:rPr lang="en-AU" altLang="en-US" sz="4000" dirty="0"/>
            </a:br>
            <a:r>
              <a:rPr lang="en-AU" altLang="en-US" sz="4400" dirty="0"/>
              <a:t>ANALYSIS OF RESULTS</a:t>
            </a:r>
            <a:br>
              <a:rPr lang="en-AU" altLang="en-US" sz="4400" dirty="0"/>
            </a:br>
            <a:endParaRPr lang="en-AU" altLang="en-US" sz="4000" dirty="0"/>
          </a:p>
        </p:txBody>
      </p:sp>
      <p:sp>
        <p:nvSpPr>
          <p:cNvPr id="74755" name="Rectangle 3"/>
          <p:cNvSpPr>
            <a:spLocks noGrp="1" noChangeArrowheads="1"/>
          </p:cNvSpPr>
          <p:nvPr>
            <p:ph idx="1"/>
          </p:nvPr>
        </p:nvSpPr>
        <p:spPr>
          <a:xfrm>
            <a:off x="685800" y="2057400"/>
            <a:ext cx="7772400" cy="3276600"/>
          </a:xfrm>
        </p:spPr>
        <p:txBody>
          <a:bodyPr/>
          <a:lstStyle/>
          <a:p>
            <a:pPr eaLnBrk="1" hangingPunct="1"/>
            <a:r>
              <a:rPr lang="en-AU" altLang="en-US" dirty="0"/>
              <a:t>Statistical tests for significance </a:t>
            </a:r>
          </a:p>
          <a:p>
            <a:pPr lvl="1" eaLnBrk="1" hangingPunct="1"/>
            <a:r>
              <a:rPr lang="en-AU" altLang="en-US" dirty="0"/>
              <a:t>Point Estimation</a:t>
            </a:r>
          </a:p>
          <a:p>
            <a:pPr lvl="1" eaLnBrk="1" hangingPunct="1"/>
            <a:r>
              <a:rPr lang="en-AU" altLang="en-US" dirty="0"/>
              <a:t>Confidence-Interval Estimation</a:t>
            </a:r>
          </a:p>
          <a:p>
            <a:pPr eaLnBrk="1" hangingPunct="1"/>
            <a:r>
              <a:rPr lang="en-AU" altLang="en-US" dirty="0"/>
              <a:t>Interpretation of results</a:t>
            </a:r>
          </a:p>
          <a:p>
            <a:pPr eaLnBrk="1" hangingPunct="1"/>
            <a:r>
              <a:rPr lang="en-AU" altLang="en-US" dirty="0"/>
              <a:t>More runs?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AU" altLang="en-US" sz="4000" dirty="0"/>
              <a:t>EXPERIMENTAL DESIGN</a:t>
            </a:r>
          </a:p>
        </p:txBody>
      </p:sp>
      <p:sp>
        <p:nvSpPr>
          <p:cNvPr id="73731" name="Rectangle 3"/>
          <p:cNvSpPr>
            <a:spLocks noGrp="1" noChangeArrowheads="1"/>
          </p:cNvSpPr>
          <p:nvPr>
            <p:ph idx="1"/>
          </p:nvPr>
        </p:nvSpPr>
        <p:spPr/>
        <p:txBody>
          <a:bodyPr/>
          <a:lstStyle/>
          <a:p>
            <a:pPr eaLnBrk="1" hangingPunct="1"/>
            <a:r>
              <a:rPr lang="en-AU" altLang="en-US" dirty="0"/>
              <a:t>Alternative scenarios to be simulated</a:t>
            </a:r>
          </a:p>
          <a:p>
            <a:pPr eaLnBrk="1" hangingPunct="1"/>
            <a:r>
              <a:rPr lang="en-AU" altLang="en-US" dirty="0"/>
              <a:t>Type of output data analysis (steady state vs transient state analysis) </a:t>
            </a:r>
          </a:p>
          <a:p>
            <a:pPr eaLnBrk="1" hangingPunct="1"/>
            <a:r>
              <a:rPr lang="en-AU" altLang="en-US" dirty="0"/>
              <a:t>Number of simulation runs</a:t>
            </a:r>
          </a:p>
          <a:p>
            <a:pPr eaLnBrk="1" hangingPunct="1"/>
            <a:r>
              <a:rPr lang="en-AU" altLang="en-US" dirty="0"/>
              <a:t>Length of each run</a:t>
            </a:r>
          </a:p>
          <a:p>
            <a:pPr eaLnBrk="1" hangingPunct="1"/>
            <a:r>
              <a:rPr lang="en-AU" altLang="en-US" dirty="0"/>
              <a:t>The manner of initialization</a:t>
            </a:r>
          </a:p>
          <a:p>
            <a:pPr eaLnBrk="1" hangingPunct="1"/>
            <a:r>
              <a:rPr lang="en-AU" altLang="en-US" dirty="0"/>
              <a:t>Variance reduction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8207375" cy="1143000"/>
          </a:xfrm>
        </p:spPr>
        <p:txBody>
          <a:bodyPr rtlCol="0">
            <a:normAutofit fontScale="90000"/>
          </a:bodyPr>
          <a:lstStyle/>
          <a:p>
            <a:pPr eaLnBrk="1" fontAlgn="auto" hangingPunct="1">
              <a:spcAft>
                <a:spcPts val="0"/>
              </a:spcAft>
              <a:defRPr/>
            </a:pPr>
            <a:br>
              <a:rPr lang="en-AU" altLang="en-US" sz="4000" dirty="0"/>
            </a:br>
            <a:r>
              <a:rPr lang="en-AU" altLang="en-US" sz="4000" dirty="0"/>
              <a:t>DOCUMENTATION &amp; REPORTING</a:t>
            </a:r>
            <a:br>
              <a:rPr lang="en-AU" altLang="en-US" sz="4000" dirty="0"/>
            </a:br>
            <a:endParaRPr lang="en-AU" altLang="en-US" sz="4000" dirty="0"/>
          </a:p>
        </p:txBody>
      </p:sp>
      <p:sp>
        <p:nvSpPr>
          <p:cNvPr id="75779" name="Rectangle 3"/>
          <p:cNvSpPr>
            <a:spLocks noGrp="1" noChangeArrowheads="1"/>
          </p:cNvSpPr>
          <p:nvPr>
            <p:ph idx="1"/>
          </p:nvPr>
        </p:nvSpPr>
        <p:spPr>
          <a:xfrm>
            <a:off x="685800" y="1905000"/>
            <a:ext cx="7772400" cy="4267200"/>
          </a:xfrm>
        </p:spPr>
        <p:txBody>
          <a:bodyPr/>
          <a:lstStyle/>
          <a:p>
            <a:pPr eaLnBrk="1" hangingPunct="1"/>
            <a:r>
              <a:rPr lang="en-AU" altLang="en-US" sz="2800" dirty="0"/>
              <a:t>Program Documentation</a:t>
            </a:r>
          </a:p>
          <a:p>
            <a:pPr lvl="1" eaLnBrk="1" hangingPunct="1"/>
            <a:r>
              <a:rPr lang="en-AU" altLang="en-US" sz="2400" dirty="0"/>
              <a:t>Allows future modifications</a:t>
            </a:r>
          </a:p>
          <a:p>
            <a:pPr lvl="1" eaLnBrk="1" hangingPunct="1"/>
            <a:r>
              <a:rPr lang="en-AU" altLang="en-US" sz="2400" dirty="0"/>
              <a:t>Creates confidence</a:t>
            </a:r>
          </a:p>
          <a:p>
            <a:pPr eaLnBrk="1" hangingPunct="1"/>
            <a:r>
              <a:rPr lang="en-AU" altLang="en-US" sz="2800" dirty="0"/>
              <a:t>Progress Reports</a:t>
            </a:r>
          </a:p>
          <a:p>
            <a:pPr lvl="1" eaLnBrk="1" hangingPunct="1"/>
            <a:r>
              <a:rPr lang="en-AU" altLang="en-US" sz="2400" dirty="0"/>
              <a:t>Frequent reports (e.g. monthly) are suggested</a:t>
            </a:r>
          </a:p>
          <a:p>
            <a:pPr lvl="1" eaLnBrk="1" hangingPunct="1"/>
            <a:r>
              <a:rPr lang="en-AU" altLang="en-US" sz="2400" dirty="0"/>
              <a:t>Alternative scenarios</a:t>
            </a:r>
          </a:p>
          <a:p>
            <a:pPr lvl="1" eaLnBrk="1" hangingPunct="1"/>
            <a:r>
              <a:rPr lang="en-AU" altLang="en-US" sz="2400" dirty="0"/>
              <a:t>Performance measures or criteria used</a:t>
            </a:r>
          </a:p>
          <a:p>
            <a:pPr lvl="1" eaLnBrk="1" hangingPunct="1"/>
            <a:r>
              <a:rPr lang="en-AU" altLang="en-US" sz="2400" dirty="0"/>
              <a:t>Results of experiments</a:t>
            </a:r>
          </a:p>
          <a:p>
            <a:pPr lvl="1" eaLnBrk="1" hangingPunct="1"/>
            <a:r>
              <a:rPr lang="en-AU" altLang="en-US" sz="2400" dirty="0"/>
              <a:t>Recommendations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dirty="0"/>
              <a:t>AIRPLANE BOARDING (COMPARISON)</a:t>
            </a:r>
          </a:p>
        </p:txBody>
      </p:sp>
      <p:pic>
        <p:nvPicPr>
          <p:cNvPr id="76803" name="Picture 2" descr="http://www.menkes76.com/projects/boarding/images/simulation_resul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808163"/>
            <a:ext cx="66675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3"/>
          <p:cNvSpPr txBox="1">
            <a:spLocks noChangeArrowheads="1"/>
          </p:cNvSpPr>
          <p:nvPr/>
        </p:nvSpPr>
        <p:spPr bwMode="auto">
          <a:xfrm>
            <a:off x="1927225" y="6057900"/>
            <a:ext cx="545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Source: Menkes van den Briel  </a:t>
            </a:r>
            <a:r>
              <a:rPr lang="en-US" altLang="en-US" sz="1100" dirty="0">
                <a:hlinkClick r:id="rId3"/>
              </a:rPr>
              <a:t>http://www.menkes76.com/projects/boarding/boarding.htm</a:t>
            </a:r>
            <a:endParaRPr lang="en-US" altLang="en-US" sz="11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dirty="0"/>
              <a:t>AIRPLANE BOARDING (COMPARISON)</a:t>
            </a:r>
          </a:p>
        </p:txBody>
      </p:sp>
      <p:pic>
        <p:nvPicPr>
          <p:cNvPr id="77827" name="Picture 2" descr="http://www.menkes76.com/projects/boarding/images/simulation_results_no_carry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825625"/>
            <a:ext cx="64770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3"/>
          <p:cNvSpPr txBox="1">
            <a:spLocks noChangeArrowheads="1"/>
          </p:cNvSpPr>
          <p:nvPr/>
        </p:nvSpPr>
        <p:spPr bwMode="auto">
          <a:xfrm>
            <a:off x="1927225" y="6057900"/>
            <a:ext cx="545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Source: Menkes van den Briel  </a:t>
            </a:r>
            <a:r>
              <a:rPr lang="en-US" altLang="en-US" sz="1100" dirty="0">
                <a:hlinkClick r:id="rId3"/>
              </a:rPr>
              <a:t>http://www.menkes76.com/projects/boarding/boarding.htm</a:t>
            </a:r>
            <a:endParaRPr lang="en-US" alt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GRADING</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altLang="en-US" sz="3200" dirty="0"/>
              <a:t>Midterm:</a:t>
            </a:r>
            <a:r>
              <a:rPr lang="tr-TR" altLang="en-US" sz="3200" dirty="0"/>
              <a:t> </a:t>
            </a:r>
            <a:r>
              <a:rPr lang="en-US" altLang="en-US" sz="3200" dirty="0"/>
              <a:t>35%</a:t>
            </a:r>
            <a:endParaRPr lang="tr-TR" altLang="en-US" sz="3200" dirty="0"/>
          </a:p>
          <a:p>
            <a:pPr eaLnBrk="1" fontAlgn="auto" hangingPunct="1">
              <a:spcAft>
                <a:spcPts val="0"/>
              </a:spcAft>
              <a:defRPr/>
            </a:pPr>
            <a:r>
              <a:rPr lang="en-US" altLang="en-US" sz="3200" dirty="0"/>
              <a:t>Final Exam:  35%</a:t>
            </a:r>
            <a:endParaRPr lang="tr-TR" altLang="en-US" sz="3200" dirty="0"/>
          </a:p>
          <a:p>
            <a:pPr eaLnBrk="1" fontAlgn="auto" hangingPunct="1">
              <a:spcAft>
                <a:spcPts val="0"/>
              </a:spcAft>
              <a:defRPr/>
            </a:pPr>
            <a:r>
              <a:rPr lang="en-US" altLang="en-US" sz="3200" dirty="0"/>
              <a:t>Arena Quiz: 13%</a:t>
            </a:r>
          </a:p>
          <a:p>
            <a:pPr eaLnBrk="1" fontAlgn="auto" hangingPunct="1">
              <a:spcAft>
                <a:spcPts val="0"/>
              </a:spcAft>
              <a:defRPr/>
            </a:pPr>
            <a:r>
              <a:rPr lang="en-US" altLang="en-US" sz="3200" dirty="0"/>
              <a:t>Course Project: 12%</a:t>
            </a:r>
          </a:p>
          <a:p>
            <a:pPr eaLnBrk="1" fontAlgn="auto" hangingPunct="1">
              <a:spcAft>
                <a:spcPts val="0"/>
              </a:spcAft>
              <a:defRPr/>
            </a:pPr>
            <a:r>
              <a:rPr lang="en-US" altLang="en-US" sz="3200" dirty="0"/>
              <a:t>Homework Assignments: 5%</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POLICIES</a:t>
            </a:r>
          </a:p>
        </p:txBody>
      </p:sp>
      <p:sp>
        <p:nvSpPr>
          <p:cNvPr id="15363" name="Content Placeholder 2"/>
          <p:cNvSpPr>
            <a:spLocks noGrp="1"/>
          </p:cNvSpPr>
          <p:nvPr>
            <p:ph idx="1"/>
          </p:nvPr>
        </p:nvSpPr>
        <p:spPr>
          <a:xfrm>
            <a:off x="642937" y="1662113"/>
            <a:ext cx="7886700" cy="4351338"/>
          </a:xfrm>
        </p:spPr>
        <p:txBody>
          <a:bodyPr/>
          <a:lstStyle/>
          <a:p>
            <a:pPr marL="0" indent="0">
              <a:buNone/>
            </a:pPr>
            <a:r>
              <a:rPr lang="en-US" altLang="en-US" sz="2400" b="1" i="1" dirty="0"/>
              <a:t>Open-Book Policy:</a:t>
            </a:r>
            <a:r>
              <a:rPr lang="en-US" altLang="en-US" sz="2400" dirty="0"/>
              <a:t> </a:t>
            </a:r>
          </a:p>
          <a:p>
            <a:pPr lvl="1"/>
            <a:r>
              <a:rPr lang="en-US" altLang="en-US" sz="2400" dirty="0"/>
              <a:t>The midterm and final exam will be </a:t>
            </a:r>
            <a:r>
              <a:rPr lang="en-US" altLang="en-US" sz="2400" b="1" dirty="0"/>
              <a:t>CLOSED BOOKS</a:t>
            </a:r>
            <a:r>
              <a:rPr lang="en-US" altLang="en-US" sz="2400" dirty="0"/>
              <a:t> and </a:t>
            </a:r>
            <a:r>
              <a:rPr lang="en-US" altLang="en-US" sz="2400" b="1" dirty="0"/>
              <a:t>CLOSED NOTES</a:t>
            </a:r>
            <a:r>
              <a:rPr lang="en-US" altLang="en-US" sz="2400" dirty="0"/>
              <a:t>. A necessary formulas and statistical tables will be provided. </a:t>
            </a:r>
          </a:p>
          <a:p>
            <a:pPr lvl="1"/>
            <a:r>
              <a:rPr lang="en-US" altLang="en-US" sz="2400" dirty="0"/>
              <a:t>Arena Quiz will be </a:t>
            </a:r>
            <a:r>
              <a:rPr lang="en-US" altLang="en-US" sz="2400" b="1" dirty="0"/>
              <a:t>OPEN BOOK </a:t>
            </a:r>
            <a:r>
              <a:rPr lang="en-US" altLang="en-US" sz="2400" dirty="0"/>
              <a:t>(Kelton et. al. only) and </a:t>
            </a:r>
            <a:r>
              <a:rPr lang="en-US" altLang="en-US" sz="2400" b="1" dirty="0"/>
              <a:t>OPEN NOTES</a:t>
            </a:r>
            <a:r>
              <a:rPr lang="en-US" altLang="en-US" sz="2400" dirty="0"/>
              <a:t>. </a:t>
            </a:r>
          </a:p>
          <a:p>
            <a:pPr marL="0" indent="0" eaLnBrk="1" hangingPunct="1">
              <a:buNone/>
            </a:pPr>
            <a:r>
              <a:rPr lang="en-US" altLang="en-US" sz="2400" b="1" i="1" dirty="0"/>
              <a:t>Group Policy:</a:t>
            </a:r>
            <a:r>
              <a:rPr lang="en-US" altLang="en-US" sz="2400" dirty="0"/>
              <a:t> Your project will be done in groups of maximum 3 students.</a:t>
            </a:r>
          </a:p>
          <a:p>
            <a:pPr marL="0" indent="0" eaLnBrk="1" hangingPunct="1">
              <a:buNone/>
            </a:pPr>
            <a:r>
              <a:rPr lang="en-US" altLang="en-US" sz="2400" b="1" i="1" dirty="0"/>
              <a:t>Homework Assignments:</a:t>
            </a:r>
            <a:r>
              <a:rPr lang="en-US" altLang="en-US" sz="2400" i="1" dirty="0"/>
              <a:t> </a:t>
            </a:r>
            <a:r>
              <a:rPr lang="en-US" altLang="en-US" sz="2400" dirty="0"/>
              <a:t>Individual homework assignments will be given and graded </a:t>
            </a:r>
            <a:r>
              <a:rPr lang="en-US" altLang="en-US" sz="2400" u="sng" dirty="0"/>
              <a:t>based on effort</a:t>
            </a:r>
            <a:r>
              <a:rPr lang="en-US" altLang="en-US" sz="2400" dirty="0"/>
              <a:t>.</a:t>
            </a:r>
          </a:p>
          <a:p>
            <a:pPr eaLnBrk="1" hangingPunct="1"/>
            <a:endParaRPr lang="en-US" altLang="en-US" sz="2400" dirty="0"/>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POLICIES</a:t>
            </a:r>
          </a:p>
        </p:txBody>
      </p:sp>
      <p:sp>
        <p:nvSpPr>
          <p:cNvPr id="3" name="Content Placeholder 2"/>
          <p:cNvSpPr>
            <a:spLocks noGrp="1"/>
          </p:cNvSpPr>
          <p:nvPr>
            <p:ph idx="1"/>
          </p:nvPr>
        </p:nvSpPr>
        <p:spPr>
          <a:xfrm>
            <a:off x="628650" y="1600200"/>
            <a:ext cx="7886700" cy="4805363"/>
          </a:xfrm>
        </p:spPr>
        <p:txBody>
          <a:bodyPr rtlCol="0">
            <a:normAutofit/>
          </a:bodyPr>
          <a:lstStyle/>
          <a:p>
            <a:pPr marL="0" indent="0" eaLnBrk="1" fontAlgn="auto" hangingPunct="1">
              <a:spcAft>
                <a:spcPts val="0"/>
              </a:spcAft>
              <a:buFont typeface="Arial" panose="020B0604020202020204" pitchFamily="34" charset="0"/>
              <a:buNone/>
              <a:defRPr/>
            </a:pPr>
            <a:r>
              <a:rPr lang="en-US" sz="2400" b="1" i="1" dirty="0">
                <a:ea typeface="CMBX10"/>
                <a:cs typeface="CMBX10"/>
              </a:rPr>
              <a:t>Moodle</a:t>
            </a:r>
            <a:r>
              <a:rPr lang="tr-TR" sz="2400" b="1" i="1" dirty="0">
                <a:ea typeface="CMBX10"/>
                <a:cs typeface="CMBX10"/>
              </a:rPr>
              <a:t>/Email: </a:t>
            </a:r>
          </a:p>
          <a:p>
            <a:pPr eaLnBrk="1" fontAlgn="auto" hangingPunct="1">
              <a:spcAft>
                <a:spcPts val="0"/>
              </a:spcAft>
              <a:defRPr/>
            </a:pPr>
            <a:r>
              <a:rPr lang="en-US" sz="2400" dirty="0">
                <a:ea typeface="CMBX10"/>
                <a:cs typeface="CMBX10"/>
              </a:rPr>
              <a:t>Moodle course will be opened after the add/drops.</a:t>
            </a:r>
          </a:p>
          <a:p>
            <a:pPr eaLnBrk="1" fontAlgn="auto" hangingPunct="1">
              <a:spcAft>
                <a:spcPts val="0"/>
              </a:spcAft>
              <a:defRPr/>
            </a:pPr>
            <a:r>
              <a:rPr lang="en-US" sz="2400" dirty="0">
                <a:ea typeface="CMBX10"/>
                <a:cs typeface="CMBX10"/>
              </a:rPr>
              <a:t>Students are responsible for all the announcements made in class or via e-mail. </a:t>
            </a:r>
          </a:p>
          <a:p>
            <a:pPr eaLnBrk="1" fontAlgn="auto" hangingPunct="1">
              <a:spcAft>
                <a:spcPts val="0"/>
              </a:spcAft>
              <a:defRPr/>
            </a:pPr>
            <a:r>
              <a:rPr lang="en-US" sz="2400" dirty="0">
                <a:ea typeface="CMBX10"/>
                <a:cs typeface="CMBX10"/>
              </a:rPr>
              <a:t>It is the students’ responsibility to be aware of what has been covered in lectures, and to check their e-mail accounts regularly and not miss any activity or information.</a:t>
            </a:r>
          </a:p>
          <a:p>
            <a:pPr marL="0" indent="0" eaLnBrk="1" fontAlgn="auto" hangingPunct="1">
              <a:spcAft>
                <a:spcPts val="0"/>
              </a:spcAft>
              <a:buNone/>
              <a:defRPr/>
            </a:pPr>
            <a:r>
              <a:rPr lang="en-US" sz="2400" b="1" i="1" dirty="0">
                <a:ea typeface="CMBX10"/>
                <a:cs typeface="CMBX10"/>
              </a:rPr>
              <a:t>Slides/Lecture Notes:</a:t>
            </a:r>
          </a:p>
          <a:p>
            <a:pPr eaLnBrk="1" fontAlgn="auto" hangingPunct="1">
              <a:spcAft>
                <a:spcPts val="0"/>
              </a:spcAft>
              <a:defRPr/>
            </a:pPr>
            <a:r>
              <a:rPr lang="en-US" sz="2400" dirty="0">
                <a:ea typeface="CMBX10"/>
                <a:cs typeface="CMBX10"/>
              </a:rPr>
              <a:t>Lecture notes will NOT be shared</a:t>
            </a:r>
          </a:p>
          <a:p>
            <a:pPr eaLnBrk="1" fontAlgn="auto" hangingPunct="1">
              <a:spcAft>
                <a:spcPts val="0"/>
              </a:spcAft>
              <a:defRPr/>
            </a:pPr>
            <a:r>
              <a:rPr lang="en-US" sz="2400" dirty="0">
                <a:ea typeface="CMBX10"/>
                <a:cs typeface="CMBX10"/>
              </a:rPr>
              <a:t>Slides will be available on Moodle</a:t>
            </a:r>
          </a:p>
          <a:p>
            <a:pPr eaLnBrk="1" fontAlgn="auto" hangingPunct="1">
              <a:spcAft>
                <a:spcPts val="0"/>
              </a:spcAft>
              <a:defRPr/>
            </a:pPr>
            <a:r>
              <a:rPr lang="en-US" sz="2400" dirty="0">
                <a:ea typeface="CMBX10"/>
                <a:cs typeface="CMBX10"/>
              </a:rPr>
              <a:t>YouTube playlist for lecture videos will be on Moodle (Videos date back to 2021 – some content may not be on videos)</a:t>
            </a:r>
            <a:endParaRPr lang="tr-TR" sz="2400" dirty="0">
              <a:ea typeface="CMBX10"/>
              <a:cs typeface="CMBX10"/>
            </a:endParaRPr>
          </a:p>
          <a:p>
            <a:pPr eaLnBrk="1" fontAlgn="auto" hangingPunct="1">
              <a:spcAft>
                <a:spcPts val="0"/>
              </a:spcAft>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4491</TotalTime>
  <Words>2952</Words>
  <Application>Microsoft Office PowerPoint</Application>
  <PresentationFormat>On-screen Show (4:3)</PresentationFormat>
  <Paragraphs>647</Paragraphs>
  <Slides>64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Calibri Light</vt:lpstr>
      <vt:lpstr>CMBX10</vt:lpstr>
      <vt:lpstr>Impact</vt:lpstr>
      <vt:lpstr>Monotype Sorts</vt:lpstr>
      <vt:lpstr>Symbol</vt:lpstr>
      <vt:lpstr>Times New Roman</vt:lpstr>
      <vt:lpstr>Office Theme</vt:lpstr>
      <vt:lpstr>IE 324 SIMULATION</vt:lpstr>
      <vt:lpstr>IE 324 SIMULATION</vt:lpstr>
      <vt:lpstr>COURSE DESCRIPTION</vt:lpstr>
      <vt:lpstr>COURSE OUTLINE</vt:lpstr>
      <vt:lpstr>TEXTBOOKS</vt:lpstr>
      <vt:lpstr>LAB HOURS</vt:lpstr>
      <vt:lpstr>GRADING</vt:lpstr>
      <vt:lpstr>POLICIES</vt:lpstr>
      <vt:lpstr>POLICIES</vt:lpstr>
      <vt:lpstr>POLICIES</vt:lpstr>
      <vt:lpstr>PowerPoint Presentation</vt:lpstr>
      <vt:lpstr>AIRPLANE BOARDING</vt:lpstr>
      <vt:lpstr>AIRPLANE BOARDING (BACK TO FRONT)</vt:lpstr>
      <vt:lpstr>AIRPLANE BOARDING (RANDOM)</vt:lpstr>
      <vt:lpstr>AIRPLANE BOARDING (OUTSIDE IN)</vt:lpstr>
      <vt:lpstr>AIRPLANE BOARDING (BY SEAT)</vt:lpstr>
      <vt:lpstr>AIRPLANE BOARDING</vt:lpstr>
      <vt:lpstr>SYSTEM</vt:lpstr>
      <vt:lpstr>WHY AND HOW TO STUDY A SYSTEM?</vt:lpstr>
      <vt:lpstr>MODEL</vt:lpstr>
      <vt:lpstr>WHAT IS SIMULATION?</vt:lpstr>
      <vt:lpstr>WHAT IS SIMULATION?</vt:lpstr>
      <vt:lpstr>ORIGIN OF SIMULATION</vt:lpstr>
      <vt:lpstr>SIMULATION AS A TOOL</vt:lpstr>
      <vt:lpstr>CLASSIFICATION OF SIMULATION MODELS</vt:lpstr>
      <vt:lpstr>CAPABILITIES / ADVANTAGES</vt:lpstr>
      <vt:lpstr>LIMITATIONS</vt:lpstr>
      <vt:lpstr>INPUT/OUTPUT PROCESS</vt:lpstr>
      <vt:lpstr>EXAMPLE: Health Center</vt:lpstr>
      <vt:lpstr>EXAMPLE: Serial production line</vt:lpstr>
      <vt:lpstr>ANALYTICAL VS SIMULATION</vt:lpstr>
      <vt:lpstr>STEPS IN A SIMULATION STUDY</vt:lpstr>
      <vt:lpstr>PROBLEM FORMULATION  (NOT MODEL)</vt:lpstr>
      <vt:lpstr>SETTING OBJECTIVES AND  PROJECT PLAN</vt:lpstr>
      <vt:lpstr>STEPS IN A SIMULATION STUDY</vt:lpstr>
      <vt:lpstr>MODEL DEVELOPMENT</vt:lpstr>
      <vt:lpstr>CONCEPTUAL MODEL</vt:lpstr>
      <vt:lpstr>CONCEPTUAL MODEL</vt:lpstr>
      <vt:lpstr>LEVEL OF DETAIL</vt:lpstr>
      <vt:lpstr>PowerPoint Presentation</vt:lpstr>
      <vt:lpstr>LEVEL OF DETAIL</vt:lpstr>
      <vt:lpstr>LEVEL OF DETAIL</vt:lpstr>
      <vt:lpstr>COMPONENTS OF A SYSTEM</vt:lpstr>
      <vt:lpstr>COMPONENTS OF A SYSTEM</vt:lpstr>
      <vt:lpstr>COMPONENTS OF A SYSTEM</vt:lpstr>
      <vt:lpstr>COMPONENTS OF A SYSTEM</vt:lpstr>
      <vt:lpstr>COMPONENTS OF A SYSTEM</vt:lpstr>
      <vt:lpstr>COMPONENTS OF A SYSTEM</vt:lpstr>
      <vt:lpstr>COMPONENTS OF A SYSTEM</vt:lpstr>
      <vt:lpstr>DATA COLLECTION AND ANALYIS</vt:lpstr>
      <vt:lpstr>LOGICAL (or Flowchart model)</vt:lpstr>
      <vt:lpstr>MODEL TRANSLATION</vt:lpstr>
      <vt:lpstr>ARENA EXAMPLE</vt:lpstr>
      <vt:lpstr>SIMAN EXAMPLE</vt:lpstr>
      <vt:lpstr>JAVA EXAMPLE</vt:lpstr>
      <vt:lpstr>STEPS IN A SIMULATION STUDY</vt:lpstr>
      <vt:lpstr>VERIFICATION AND VALIDATION</vt:lpstr>
      <vt:lpstr>VERIFICATION AND VALIDATION</vt:lpstr>
      <vt:lpstr>STEPS IN A SIMULATION STUDY</vt:lpstr>
      <vt:lpstr> ANALYSIS OF RESULTS </vt:lpstr>
      <vt:lpstr>EXPERIMENTAL DESIGN</vt:lpstr>
      <vt:lpstr> DOCUMENTATION &amp; REPORTING </vt:lpstr>
      <vt:lpstr>AIRPLANE BOARDING (COMPARISON)</vt:lpstr>
      <vt:lpstr>AIRPLANE BOARDING (COMPARISON)</vt:lpstr>
    </vt:vector>
  </TitlesOfParts>
  <Company>bilkent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SIMULATION?</dc:title>
  <dc:creator>Windows User</dc:creator>
  <cp:lastModifiedBy>Emre Uzun</cp:lastModifiedBy>
  <cp:revision>237</cp:revision>
  <cp:lastPrinted>2000-02-06T15:18:19Z</cp:lastPrinted>
  <dcterms:created xsi:type="dcterms:W3CDTF">2000-01-17T21:22:37Z</dcterms:created>
  <dcterms:modified xsi:type="dcterms:W3CDTF">2024-09-15T19:18:06Z</dcterms:modified>
</cp:coreProperties>
</file>