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bin" ContentType="application/vnd.openxmlformats-officedocument.oleObject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84" r:id="rId1"/>
  </p:sldMasterIdLst>
  <p:notesMasterIdLst>
    <p:notesMasterId r:id="rId24"/>
  </p:notesMasterIdLst>
  <p:handoutMasterIdLst>
    <p:handoutMasterId r:id="rId25"/>
  </p:handoutMasterIdLst>
  <p:sldIdLst>
    <p:sldId id="357" r:id="rId2"/>
    <p:sldId id="347" r:id="rId3"/>
    <p:sldId id="348" r:id="rId4"/>
    <p:sldId id="349" r:id="rId5"/>
    <p:sldId id="358" r:id="rId6"/>
    <p:sldId id="350" r:id="rId7"/>
    <p:sldId id="351" r:id="rId8"/>
    <p:sldId id="352" r:id="rId9"/>
    <p:sldId id="353" r:id="rId10"/>
    <p:sldId id="354" r:id="rId11"/>
    <p:sldId id="309" r:id="rId12"/>
    <p:sldId id="311" r:id="rId13"/>
    <p:sldId id="315" r:id="rId14"/>
    <p:sldId id="317" r:id="rId15"/>
    <p:sldId id="321" r:id="rId16"/>
    <p:sldId id="359" r:id="rId17"/>
    <p:sldId id="360" r:id="rId18"/>
    <p:sldId id="325" r:id="rId19"/>
    <p:sldId id="332" r:id="rId20"/>
    <p:sldId id="335" r:id="rId21"/>
    <p:sldId id="345" r:id="rId22"/>
    <p:sldId id="340" r:id="rId2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A5A6A5"/>
    <a:srgbClr val="1E7C92"/>
    <a:srgbClr val="7B7B7B"/>
    <a:srgbClr val="878787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62" autoAdjust="0"/>
    <p:restoredTop sz="97127" autoAdjust="0"/>
  </p:normalViewPr>
  <p:slideViewPr>
    <p:cSldViewPr snapToGrid="0" snapToObjects="1">
      <p:cViewPr varScale="1">
        <p:scale>
          <a:sx n="69" d="100"/>
          <a:sy n="69" d="100"/>
        </p:scale>
        <p:origin x="-1326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21472"/>
    </p:cViewPr>
  </p:sorterViewPr>
  <p:notesViewPr>
    <p:cSldViewPr snapToGrid="0" snapToObjects="1">
      <p:cViewPr varScale="1">
        <p:scale>
          <a:sx n="52" d="100"/>
          <a:sy n="52" d="100"/>
        </p:scale>
        <p:origin x="-2892" y="-10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image" Target="../media/image4.emf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image" Target="../media/image9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4F3BC1-3D3A-46D9-999D-C69E95320BE0}" type="datetimeFigureOut">
              <a:rPr lang="en-US" smtClean="0"/>
              <a:pPr/>
              <a:t>5/10/2019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BD84B4-A41B-415D-9184-8F1FBA3EA44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6BDAB6-20D7-554A-B03A-BC01624A97E8}" type="datetimeFigureOut">
              <a:rPr lang="en-US" smtClean="0"/>
              <a:pPr/>
              <a:t>5/10/2019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AB0BF5-8074-DA41-B85F-E7B03780C3A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48493550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AB0BF5-8074-DA41-B85F-E7B03780C3AC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8696" y="1562100"/>
            <a:ext cx="3715304" cy="52959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4296" y="217204"/>
            <a:ext cx="7123739" cy="1344896"/>
          </a:xfrm>
        </p:spPr>
        <p:txBody>
          <a:bodyPr lIns="144000" anchor="ctr" anchorCtr="0">
            <a:noAutofit/>
          </a:bodyPr>
          <a:lstStyle>
            <a:lvl1pPr>
              <a:lnSpc>
                <a:spcPct val="90000"/>
              </a:lnSpc>
              <a:defRPr>
                <a:latin typeface="Calibri"/>
                <a:cs typeface="Calibri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279400" y="5148053"/>
            <a:ext cx="4394200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7961" dir="2700000" algn="ctr" rotWithShape="0">
                    <a:schemeClr val="tx1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defTabSz="914400">
              <a:defRPr/>
            </a:pPr>
            <a:r>
              <a:rPr lang="en-US" sz="2000" b="1" i="1" kern="0" dirty="0" smtClean="0">
                <a:solidFill>
                  <a:schemeClr val="bg1">
                    <a:lumMod val="50000"/>
                  </a:schemeClr>
                </a:solidFill>
                <a:latin typeface="Calibri"/>
                <a:cs typeface="Calibri"/>
              </a:rPr>
              <a:t>PowerPoint presentation </a:t>
            </a:r>
          </a:p>
          <a:p>
            <a:pPr defTabSz="914400">
              <a:defRPr/>
            </a:pPr>
            <a:r>
              <a:rPr lang="en-US" sz="2000" b="1" i="1" kern="0" dirty="0" smtClean="0">
                <a:solidFill>
                  <a:schemeClr val="bg1">
                    <a:lumMod val="50000"/>
                  </a:schemeClr>
                </a:solidFill>
                <a:latin typeface="Calibri"/>
                <a:cs typeface="Calibri"/>
              </a:rPr>
              <a:t>to accompany</a:t>
            </a:r>
          </a:p>
          <a:p>
            <a:pPr defTabSz="914400">
              <a:defRPr/>
            </a:pPr>
            <a:r>
              <a:rPr lang="en-US" sz="2000" b="1" i="1" kern="0" dirty="0" smtClean="0">
                <a:solidFill>
                  <a:srgbClr val="1E7C92"/>
                </a:solidFill>
                <a:latin typeface="Calibri"/>
                <a:cs typeface="Calibri"/>
              </a:rPr>
              <a:t>Chopra and Meindl</a:t>
            </a:r>
          </a:p>
          <a:p>
            <a:pPr defTabSz="914400">
              <a:defRPr/>
            </a:pPr>
            <a:r>
              <a:rPr lang="en-US" sz="2000" b="1" i="1" kern="0" dirty="0" smtClean="0">
                <a:solidFill>
                  <a:srgbClr val="1E7C92"/>
                </a:solidFill>
                <a:latin typeface="Calibri"/>
                <a:cs typeface="Calibri"/>
              </a:rPr>
              <a:t>Supply Chain Management, 6e</a:t>
            </a:r>
          </a:p>
        </p:txBody>
      </p:sp>
      <p:sp>
        <p:nvSpPr>
          <p:cNvPr id="6" name="Rectangle 5"/>
          <p:cNvSpPr/>
          <p:nvPr/>
        </p:nvSpPr>
        <p:spPr>
          <a:xfrm>
            <a:off x="279400" y="217204"/>
            <a:ext cx="1344896" cy="134489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5"/>
          <p:cNvSpPr>
            <a:spLocks noChangeArrowheads="1"/>
          </p:cNvSpPr>
          <p:nvPr userDrawn="1"/>
        </p:nvSpPr>
        <p:spPr bwMode="auto">
          <a:xfrm>
            <a:off x="279400" y="5148053"/>
            <a:ext cx="4394200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7961" dir="2700000" algn="ctr" rotWithShape="0">
                    <a:schemeClr val="tx1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defTabSz="914400">
              <a:defRPr/>
            </a:pPr>
            <a:r>
              <a:rPr lang="en-US" sz="2000" b="1" i="1" kern="0" dirty="0" smtClean="0">
                <a:solidFill>
                  <a:schemeClr val="bg1">
                    <a:lumMod val="50000"/>
                  </a:schemeClr>
                </a:solidFill>
                <a:latin typeface="Calibri"/>
                <a:cs typeface="Calibri"/>
              </a:rPr>
              <a:t>PowerPoint presentation </a:t>
            </a:r>
          </a:p>
          <a:p>
            <a:pPr defTabSz="914400">
              <a:defRPr/>
            </a:pPr>
            <a:r>
              <a:rPr lang="en-US" sz="2000" b="1" i="1" kern="0" dirty="0" smtClean="0">
                <a:solidFill>
                  <a:schemeClr val="bg1">
                    <a:lumMod val="50000"/>
                  </a:schemeClr>
                </a:solidFill>
                <a:latin typeface="Calibri"/>
                <a:cs typeface="Calibri"/>
              </a:rPr>
              <a:t>to accompany</a:t>
            </a:r>
          </a:p>
          <a:p>
            <a:pPr defTabSz="914400">
              <a:defRPr/>
            </a:pPr>
            <a:r>
              <a:rPr lang="en-US" sz="2000" b="1" i="1" kern="0" dirty="0" smtClean="0">
                <a:solidFill>
                  <a:srgbClr val="1E7C92"/>
                </a:solidFill>
                <a:latin typeface="Calibri"/>
                <a:cs typeface="Calibri"/>
              </a:rPr>
              <a:t>Chopra and Meindl</a:t>
            </a:r>
          </a:p>
          <a:p>
            <a:pPr defTabSz="914400">
              <a:defRPr/>
            </a:pPr>
            <a:r>
              <a:rPr lang="en-US" sz="2000" b="1" i="1" kern="0" dirty="0" smtClean="0">
                <a:solidFill>
                  <a:srgbClr val="1E7C92"/>
                </a:solidFill>
                <a:latin typeface="Calibri"/>
                <a:cs typeface="Calibri"/>
              </a:rPr>
              <a:t>Supply Chain Management, 6e</a:t>
            </a:r>
          </a:p>
        </p:txBody>
      </p:sp>
      <p:sp>
        <p:nvSpPr>
          <p:cNvPr id="10" name="Rectangle 9"/>
          <p:cNvSpPr/>
          <p:nvPr userDrawn="1"/>
        </p:nvSpPr>
        <p:spPr>
          <a:xfrm>
            <a:off x="279400" y="217204"/>
            <a:ext cx="1344896" cy="134489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522673284"/>
      </p:ext>
    </p:extLst>
  </p:cSld>
  <p:clrMapOvr>
    <a:masterClrMapping/>
  </p:clrMapOvr>
  <p:transition spd="slow">
    <p:pull dir="l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>
                <a:solidFill>
                  <a:prstClr val="black"/>
                </a:solidFill>
                <a:latin typeface="Arial"/>
              </a:rPr>
              <a:t>Slide number</a:t>
            </a:r>
            <a:endParaRPr lang="en-US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90677C0-7D45-044B-BC71-A845CF5F7D7A}" type="slidenum">
              <a:rPr lang="en-US" smtClean="0">
                <a:solidFill>
                  <a:prstClr val="black"/>
                </a:solidFill>
                <a:latin typeface="Arial"/>
              </a:rPr>
              <a:pPr/>
              <a:t>‹#›</a:t>
            </a:fld>
            <a:endParaRPr lang="en-US" dirty="0">
              <a:solidFill>
                <a:prstClr val="black"/>
              </a:solidFill>
              <a:latin typeface="Arial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3402371"/>
      </p:ext>
    </p:extLst>
  </p:cSld>
  <p:clrMapOvr>
    <a:masterClrMapping/>
  </p:clrMapOvr>
  <p:transition spd="slow">
    <p:pull dir="l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>
                <a:solidFill>
                  <a:prstClr val="black"/>
                </a:solidFill>
                <a:latin typeface="Arial"/>
              </a:rPr>
              <a:t>Slide number</a:t>
            </a:r>
            <a:endParaRPr lang="en-US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90677C0-7D45-044B-BC71-A845CF5F7D7A}" type="slidenum">
              <a:rPr lang="en-US" smtClean="0">
                <a:solidFill>
                  <a:prstClr val="black"/>
                </a:solidFill>
                <a:latin typeface="Arial"/>
              </a:rPr>
              <a:pPr/>
              <a:t>‹#›</a:t>
            </a:fld>
            <a:endParaRPr lang="en-US" dirty="0">
              <a:solidFill>
                <a:prstClr val="black"/>
              </a:solidFill>
              <a:latin typeface="Arial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32594430"/>
      </p:ext>
    </p:extLst>
  </p:cSld>
  <p:clrMapOvr>
    <a:masterClrMapping/>
  </p:clrMapOvr>
  <p:transition spd="slow">
    <p:pull dir="l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chopra cover.tiff"/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9237" y="1197312"/>
            <a:ext cx="7027334" cy="5270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4296" y="217204"/>
            <a:ext cx="7123739" cy="1344896"/>
          </a:xfrm>
        </p:spPr>
        <p:txBody>
          <a:bodyPr lIns="144000" anchor="ctr" anchorCtr="0">
            <a:noAutofit/>
          </a:bodyPr>
          <a:lstStyle>
            <a:lvl1pPr>
              <a:lnSpc>
                <a:spcPct val="90000"/>
              </a:lnSpc>
              <a:defRPr>
                <a:latin typeface="Calibri"/>
                <a:cs typeface="Calibri"/>
              </a:defRPr>
            </a:lvl1pPr>
          </a:lstStyle>
          <a:p>
            <a:r>
              <a:rPr lang="en-AU" dirty="0" smtClean="0"/>
              <a:t>Click to edit Master title style</a:t>
            </a:r>
            <a:endParaRPr lang="en-US" dirty="0"/>
          </a:p>
        </p:txBody>
      </p:sp>
      <p:sp>
        <p:nvSpPr>
          <p:cNvPr id="8" name="Rectangle 5"/>
          <p:cNvSpPr>
            <a:spLocks noChangeArrowheads="1"/>
          </p:cNvSpPr>
          <p:nvPr userDrawn="1"/>
        </p:nvSpPr>
        <p:spPr bwMode="auto">
          <a:xfrm>
            <a:off x="279400" y="5148053"/>
            <a:ext cx="4394200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7961" dir="2700000" algn="ctr" rotWithShape="0">
                    <a:schemeClr val="tx1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defTabSz="914400">
              <a:defRPr/>
            </a:pPr>
            <a:r>
              <a:rPr lang="en-US" sz="2000" b="1" i="1" kern="0" dirty="0" smtClean="0">
                <a:solidFill>
                  <a:schemeClr val="bg1">
                    <a:lumMod val="50000"/>
                  </a:schemeClr>
                </a:solidFill>
                <a:latin typeface="Calibri"/>
                <a:cs typeface="Calibri"/>
              </a:rPr>
              <a:t>PowerPoint presentation </a:t>
            </a:r>
          </a:p>
          <a:p>
            <a:pPr defTabSz="914400">
              <a:defRPr/>
            </a:pPr>
            <a:r>
              <a:rPr lang="en-US" sz="2000" b="1" i="1" kern="0" dirty="0" smtClean="0">
                <a:solidFill>
                  <a:schemeClr val="bg1">
                    <a:lumMod val="50000"/>
                  </a:schemeClr>
                </a:solidFill>
                <a:latin typeface="Calibri"/>
                <a:cs typeface="Calibri"/>
              </a:rPr>
              <a:t>to accompany</a:t>
            </a:r>
          </a:p>
          <a:p>
            <a:pPr defTabSz="914400">
              <a:defRPr/>
            </a:pPr>
            <a:r>
              <a:rPr lang="en-US" sz="2000" b="1" i="1" kern="0" dirty="0" smtClean="0">
                <a:solidFill>
                  <a:srgbClr val="1E7C92"/>
                </a:solidFill>
                <a:latin typeface="Calibri"/>
                <a:cs typeface="Calibri"/>
              </a:rPr>
              <a:t>Chopra and Meindl</a:t>
            </a:r>
          </a:p>
          <a:p>
            <a:pPr defTabSz="914400">
              <a:defRPr/>
            </a:pPr>
            <a:r>
              <a:rPr lang="en-US" sz="2000" b="1" i="1" kern="0" dirty="0" smtClean="0">
                <a:solidFill>
                  <a:srgbClr val="1E7C92"/>
                </a:solidFill>
                <a:latin typeface="Calibri"/>
                <a:cs typeface="Calibri"/>
              </a:rPr>
              <a:t>Supply Chain Management, 6e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279400" y="217204"/>
            <a:ext cx="1344896" cy="134489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522673284"/>
      </p:ext>
    </p:extLst>
  </p:cSld>
  <p:clrMapOvr>
    <a:masterClrMapping/>
  </p:clrMapOvr>
  <p:transition spd="slow">
    <p:pull dir="l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22154671"/>
      </p:ext>
    </p:extLst>
  </p:cSld>
  <p:clrMapOvr>
    <a:masterClrMapping/>
  </p:clrMapOvr>
  <p:transition spd="slow"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>
        <p:tmplLst>
          <p:tmpl>
            <p:tnLst>
              <p:par>
                <p:cTn presetID="18" presetClass="entr" presetSubtype="6" fill="hold" nodeType="after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trips(downRight)">
                      <p:cBhvr>
                        <p:cTn dur="1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>
                <a:solidFill>
                  <a:prstClr val="black"/>
                </a:solidFill>
                <a:latin typeface="Arial"/>
              </a:rPr>
              <a:t>Slide number</a:t>
            </a:r>
            <a:endParaRPr lang="en-US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90677C0-7D45-044B-BC71-A845CF5F7D7A}" type="slidenum">
              <a:rPr lang="en-US" smtClean="0">
                <a:solidFill>
                  <a:prstClr val="black"/>
                </a:solidFill>
                <a:latin typeface="Arial"/>
              </a:rPr>
              <a:pPr/>
              <a:t>‹#›</a:t>
            </a:fld>
            <a:endParaRPr lang="en-US" dirty="0">
              <a:solidFill>
                <a:prstClr val="black"/>
              </a:solidFill>
              <a:latin typeface="Arial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6659249"/>
      </p:ext>
    </p:extLst>
  </p:cSld>
  <p:clrMapOvr>
    <a:masterClrMapping/>
  </p:clrMapOvr>
  <p:transition spd="slow">
    <p:pull dir="l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>
                <a:solidFill>
                  <a:prstClr val="black"/>
                </a:solidFill>
                <a:latin typeface="Arial"/>
              </a:rPr>
              <a:t>Slide number</a:t>
            </a:r>
            <a:endParaRPr lang="en-US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90677C0-7D45-044B-BC71-A845CF5F7D7A}" type="slidenum">
              <a:rPr lang="en-US" smtClean="0">
                <a:solidFill>
                  <a:prstClr val="black"/>
                </a:solidFill>
                <a:latin typeface="Arial"/>
              </a:rPr>
              <a:pPr/>
              <a:t>‹#›</a:t>
            </a:fld>
            <a:endParaRPr lang="en-US" dirty="0">
              <a:solidFill>
                <a:prstClr val="black"/>
              </a:solidFill>
              <a:latin typeface="Arial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33195644"/>
      </p:ext>
    </p:extLst>
  </p:cSld>
  <p:clrMapOvr>
    <a:masterClrMapping/>
  </p:clrMapOvr>
  <p:transition spd="slow">
    <p:pull dir="l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>
                <a:solidFill>
                  <a:prstClr val="black"/>
                </a:solidFill>
                <a:latin typeface="Arial"/>
              </a:rPr>
              <a:t>Slide number</a:t>
            </a:r>
            <a:endParaRPr lang="en-US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90677C0-7D45-044B-BC71-A845CF5F7D7A}" type="slidenum">
              <a:rPr lang="en-US" smtClean="0">
                <a:solidFill>
                  <a:prstClr val="black"/>
                </a:solidFill>
                <a:latin typeface="Arial"/>
              </a:rPr>
              <a:pPr/>
              <a:t>‹#›</a:t>
            </a:fld>
            <a:endParaRPr lang="en-US" dirty="0">
              <a:solidFill>
                <a:prstClr val="black"/>
              </a:solidFill>
              <a:latin typeface="Arial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89595018"/>
      </p:ext>
    </p:extLst>
  </p:cSld>
  <p:clrMapOvr>
    <a:masterClrMapping/>
  </p:clrMapOvr>
  <p:transition spd="slow">
    <p:pull dir="l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>
                <a:solidFill>
                  <a:prstClr val="black"/>
                </a:solidFill>
                <a:latin typeface="Arial"/>
              </a:rPr>
              <a:t>Slide number</a:t>
            </a:r>
            <a:endParaRPr lang="en-US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90677C0-7D45-044B-BC71-A845CF5F7D7A}" type="slidenum">
              <a:rPr lang="en-US" smtClean="0">
                <a:solidFill>
                  <a:prstClr val="black"/>
                </a:solidFill>
                <a:latin typeface="Arial"/>
              </a:rPr>
              <a:pPr/>
              <a:t>‹#›</a:t>
            </a:fld>
            <a:endParaRPr lang="en-US" dirty="0">
              <a:solidFill>
                <a:prstClr val="black"/>
              </a:solidFill>
              <a:latin typeface="Arial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76603809"/>
      </p:ext>
    </p:extLst>
  </p:cSld>
  <p:clrMapOvr>
    <a:masterClrMapping/>
  </p:clrMapOvr>
  <p:transition spd="slow">
    <p:pull dir="l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>
                <a:solidFill>
                  <a:prstClr val="black"/>
                </a:solidFill>
                <a:latin typeface="Arial"/>
              </a:rPr>
              <a:t>Slide number</a:t>
            </a:r>
            <a:endParaRPr lang="en-US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90677C0-7D45-044B-BC71-A845CF5F7D7A}" type="slidenum">
              <a:rPr lang="en-US" smtClean="0">
                <a:solidFill>
                  <a:prstClr val="black"/>
                </a:solidFill>
                <a:latin typeface="Arial"/>
              </a:rPr>
              <a:pPr/>
              <a:t>‹#›</a:t>
            </a:fld>
            <a:endParaRPr lang="en-US" dirty="0">
              <a:solidFill>
                <a:prstClr val="black"/>
              </a:solidFill>
              <a:latin typeface="Arial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01251990"/>
      </p:ext>
    </p:extLst>
  </p:cSld>
  <p:clrMapOvr>
    <a:masterClrMapping/>
  </p:clrMapOvr>
  <p:transition spd="slow">
    <p:pull dir="l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>
                <a:solidFill>
                  <a:prstClr val="black"/>
                </a:solidFill>
                <a:latin typeface="Arial"/>
              </a:rPr>
              <a:t>Slide number</a:t>
            </a:r>
            <a:endParaRPr lang="en-US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90677C0-7D45-044B-BC71-A845CF5F7D7A}" type="slidenum">
              <a:rPr lang="en-US" smtClean="0">
                <a:solidFill>
                  <a:prstClr val="black"/>
                </a:solidFill>
                <a:latin typeface="Arial"/>
              </a:rPr>
              <a:pPr/>
              <a:t>‹#›</a:t>
            </a:fld>
            <a:endParaRPr lang="en-US" dirty="0">
              <a:solidFill>
                <a:prstClr val="black"/>
              </a:solidFill>
              <a:latin typeface="Arial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00264277"/>
      </p:ext>
    </p:extLst>
  </p:cSld>
  <p:clrMapOvr>
    <a:masterClrMapping/>
  </p:clrMapOvr>
  <p:transition spd="slow">
    <p:pull dir="l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>
                <a:solidFill>
                  <a:prstClr val="black"/>
                </a:solidFill>
                <a:latin typeface="Arial"/>
              </a:rPr>
              <a:t>Slide number</a:t>
            </a:r>
            <a:endParaRPr lang="en-US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90677C0-7D45-044B-BC71-A845CF5F7D7A}" type="slidenum">
              <a:rPr lang="en-US" smtClean="0">
                <a:solidFill>
                  <a:prstClr val="black"/>
                </a:solidFill>
                <a:latin typeface="Arial"/>
              </a:rPr>
              <a:pPr/>
              <a:t>‹#›</a:t>
            </a:fld>
            <a:endParaRPr lang="en-US" dirty="0">
              <a:solidFill>
                <a:prstClr val="black"/>
              </a:solidFill>
              <a:latin typeface="Arial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47854452"/>
      </p:ext>
    </p:extLst>
  </p:cSld>
  <p:clrMapOvr>
    <a:masterClrMapping/>
  </p:clrMapOvr>
  <p:transition spd="slow">
    <p:pull dir="l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 userDrawn="1"/>
        </p:nvSpPr>
        <p:spPr>
          <a:xfrm>
            <a:off x="8130468" y="6534364"/>
            <a:ext cx="54703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>
                <a:solidFill>
                  <a:schemeClr val="tx2"/>
                </a:solidFill>
                <a:latin typeface="+mn-lt"/>
                <a:cs typeface="Helvetica"/>
              </a:rPr>
              <a:t>13 – </a:t>
            </a:r>
            <a:fld id="{0B404601-44B6-CB4C-A595-FB0718A61F7A}" type="slidenum">
              <a:rPr lang="en-US" sz="900" smtClean="0">
                <a:solidFill>
                  <a:schemeClr val="tx2"/>
                </a:solidFill>
                <a:latin typeface="+mn-lt"/>
                <a:cs typeface="Helvetica"/>
              </a:rPr>
              <a:pPr/>
              <a:t>‹#›</a:t>
            </a:fld>
            <a:endParaRPr lang="en-US" sz="900" dirty="0">
              <a:solidFill>
                <a:schemeClr val="tx2"/>
              </a:solidFill>
              <a:latin typeface="+mn-lt"/>
              <a:cs typeface="Helvetica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57200" y="6534364"/>
            <a:ext cx="213569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>
                <a:solidFill>
                  <a:schemeClr val="tx2"/>
                </a:solidFill>
                <a:latin typeface="+mn-lt"/>
                <a:cs typeface="Helvetica"/>
              </a:rPr>
              <a:t>Copyright © 2016 Pearson Education, Inc. 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457200" y="6534364"/>
            <a:ext cx="213569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>
                <a:solidFill>
                  <a:schemeClr val="tx2"/>
                </a:solidFill>
                <a:latin typeface="+mn-lt"/>
                <a:cs typeface="Helvetica"/>
              </a:rPr>
              <a:t>Copyright © 2016 Pearson Education, Inc. </a:t>
            </a:r>
          </a:p>
        </p:txBody>
      </p:sp>
    </p:spTree>
    <p:extLst>
      <p:ext uri="{BB962C8B-B14F-4D97-AF65-F5344CB8AC3E}">
        <p14:creationId xmlns="" xmlns:p14="http://schemas.microsoft.com/office/powerpoint/2010/main" val="89955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73" r:id="rId12"/>
  </p:sldLayoutIdLst>
  <p:transition spd="slow">
    <p:pull dir="lu"/>
  </p:transition>
  <p:timing>
    <p:tnLst>
      <p:par>
        <p:cTn id="1" dur="indefinite" restart="never" nodeType="tmRoot"/>
      </p:par>
    </p:tnLst>
  </p:timing>
  <p:hf sldNum="0" hdr="0" dt="0"/>
  <p:txStyles>
    <p:titleStyle>
      <a:lvl1pPr algn="ctr" defTabSz="4572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SzPct val="150000"/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5.bin"/><Relationship Id="rId5" Type="http://schemas.openxmlformats.org/officeDocument/2006/relationships/oleObject" Target="../embeddings/oleObject4.bin"/><Relationship Id="rId4" Type="http://schemas.openxmlformats.org/officeDocument/2006/relationships/oleObject" Target="../embeddings/oleObject3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8.bin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52126" y="114300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800" dirty="0" smtClean="0">
                <a:solidFill>
                  <a:schemeClr val="bg1"/>
                </a:solidFill>
                <a:latin typeface="Times New Roman"/>
                <a:cs typeface="Times New Roman"/>
              </a:rPr>
              <a:t>12</a:t>
            </a:r>
            <a:endParaRPr lang="en-US" sz="880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512618" y="67792"/>
            <a:ext cx="8235417" cy="6180607"/>
          </a:xfrm>
        </p:spPr>
        <p:txBody>
          <a:bodyPr lIns="180000" rIns="0" anchor="ctr" anchorCtr="0">
            <a:noAutofit/>
          </a:bodyPr>
          <a:lstStyle/>
          <a:p>
            <a:pPr algn="l"/>
            <a:r>
              <a:rPr lang="tr-TR" sz="4000" dirty="0" smtClean="0"/>
              <a:t>Chapter 12 </a:t>
            </a:r>
            <a:br>
              <a:rPr lang="tr-TR" sz="4000" dirty="0" smtClean="0"/>
            </a:br>
            <a:r>
              <a:rPr lang="en-US" sz="4000" dirty="0" smtClean="0"/>
              <a:t>Managing Uncertainty </a:t>
            </a:r>
            <a:br>
              <a:rPr lang="en-US" sz="4000" dirty="0" smtClean="0"/>
            </a:br>
            <a:r>
              <a:rPr lang="en-US" sz="4000" dirty="0" smtClean="0"/>
              <a:t>in a Supply Chain</a:t>
            </a:r>
            <a:r>
              <a:rPr lang="tr-TR" sz="4000" dirty="0" smtClean="0"/>
              <a:t> </a:t>
            </a:r>
            <a:br>
              <a:rPr lang="tr-TR" sz="4000" dirty="0" smtClean="0"/>
            </a:br>
            <a:r>
              <a:rPr lang="tr-TR" sz="4000" dirty="0" smtClean="0"/>
              <a:t/>
            </a:r>
            <a:br>
              <a:rPr lang="tr-TR" sz="4000" dirty="0" smtClean="0"/>
            </a:br>
            <a:r>
              <a:rPr lang="tr-TR" sz="4000" dirty="0" smtClean="0"/>
              <a:t>Chapter 13 </a:t>
            </a:r>
            <a:br>
              <a:rPr lang="tr-TR" sz="4000" dirty="0" smtClean="0"/>
            </a:br>
            <a:r>
              <a:rPr lang="en-US" sz="4000" dirty="0" smtClean="0"/>
              <a:t>Determining the Optimal Level of Product Availability</a:t>
            </a:r>
            <a:r>
              <a:rPr lang="tr-TR" sz="4000" dirty="0" smtClean="0"/>
              <a:t/>
            </a:r>
            <a:br>
              <a:rPr lang="tr-TR" sz="4000" dirty="0" smtClean="0"/>
            </a:br>
            <a:r>
              <a:rPr lang="tr-TR" sz="4000" dirty="0" smtClean="0"/>
              <a:t/>
            </a:r>
            <a:br>
              <a:rPr lang="tr-TR" sz="4000" dirty="0" smtClean="0"/>
            </a:br>
            <a:r>
              <a:rPr lang="tr-TR" sz="4000" dirty="0" smtClean="0"/>
              <a:t>Condensed </a:t>
            </a:r>
            <a:r>
              <a:rPr lang="tr-TR" sz="4000" dirty="0" smtClean="0"/>
              <a:t>presentation of the slides made available bu the authors.</a:t>
            </a:r>
            <a:endParaRPr lang="en-US" sz="4000" dirty="0"/>
          </a:p>
        </p:txBody>
      </p:sp>
    </p:spTree>
    <p:extLst>
      <p:ext uri="{BB962C8B-B14F-4D97-AF65-F5344CB8AC3E}">
        <p14:creationId xmlns="" xmlns:p14="http://schemas.microsoft.com/office/powerpoint/2010/main" val="231675140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Component Commonality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89500"/>
          </a:xfrm>
        </p:spPr>
        <p:txBody>
          <a:bodyPr>
            <a:normAutofit/>
          </a:bodyPr>
          <a:lstStyle/>
          <a:p>
            <a:r>
              <a:rPr lang="en-US" dirty="0"/>
              <a:t>Without common </a:t>
            </a:r>
            <a:r>
              <a:rPr lang="en-US" dirty="0" smtClean="0"/>
              <a:t>components</a:t>
            </a:r>
          </a:p>
          <a:p>
            <a:pPr lvl="1"/>
            <a:r>
              <a:rPr lang="en-US" dirty="0" smtClean="0"/>
              <a:t>Uncertainty </a:t>
            </a:r>
            <a:r>
              <a:rPr lang="en-US" dirty="0"/>
              <a:t>of demand for </a:t>
            </a:r>
            <a:r>
              <a:rPr lang="en-US" dirty="0" smtClean="0"/>
              <a:t>a component </a:t>
            </a:r>
            <a:r>
              <a:rPr lang="en-US" dirty="0"/>
              <a:t>is the same </a:t>
            </a:r>
            <a:r>
              <a:rPr lang="en-US" dirty="0" smtClean="0"/>
              <a:t>as </a:t>
            </a:r>
            <a:r>
              <a:rPr lang="en-US" dirty="0"/>
              <a:t>for the finished </a:t>
            </a:r>
            <a:r>
              <a:rPr lang="en-US" dirty="0" smtClean="0"/>
              <a:t>product</a:t>
            </a:r>
          </a:p>
          <a:p>
            <a:pPr lvl="1"/>
            <a:r>
              <a:rPr lang="en-US" dirty="0" smtClean="0"/>
              <a:t>Results </a:t>
            </a:r>
            <a:r>
              <a:rPr lang="en-US" dirty="0"/>
              <a:t>in high levels of safety </a:t>
            </a:r>
            <a:r>
              <a:rPr lang="en-US" dirty="0" smtClean="0"/>
              <a:t>inventory</a:t>
            </a:r>
          </a:p>
          <a:p>
            <a:r>
              <a:rPr lang="en-US" dirty="0" smtClean="0"/>
              <a:t>With common components</a:t>
            </a:r>
          </a:p>
          <a:p>
            <a:pPr lvl="1"/>
            <a:r>
              <a:rPr lang="en-US" dirty="0"/>
              <a:t>D</a:t>
            </a:r>
            <a:r>
              <a:rPr lang="en-US" dirty="0" smtClean="0"/>
              <a:t>emand for a component </a:t>
            </a:r>
            <a:r>
              <a:rPr lang="en-US" dirty="0"/>
              <a:t>is an aggregation of the demand </a:t>
            </a:r>
            <a:r>
              <a:rPr lang="en-US" dirty="0" smtClean="0"/>
              <a:t>for </a:t>
            </a:r>
            <a:r>
              <a:rPr lang="en-US" dirty="0"/>
              <a:t>the finished </a:t>
            </a:r>
            <a:r>
              <a:rPr lang="en-US" dirty="0" smtClean="0"/>
              <a:t>products</a:t>
            </a:r>
          </a:p>
          <a:p>
            <a:pPr lvl="1"/>
            <a:r>
              <a:rPr lang="en-US" dirty="0" smtClean="0"/>
              <a:t>Component </a:t>
            </a:r>
            <a:r>
              <a:rPr lang="en-US" dirty="0"/>
              <a:t>demand is </a:t>
            </a:r>
            <a:r>
              <a:rPr lang="en-US" dirty="0" smtClean="0"/>
              <a:t>more predictable</a:t>
            </a:r>
          </a:p>
          <a:p>
            <a:pPr lvl="1"/>
            <a:r>
              <a:rPr lang="en-US" dirty="0" smtClean="0"/>
              <a:t>Component </a:t>
            </a:r>
            <a:r>
              <a:rPr lang="en-US" dirty="0"/>
              <a:t>inventories </a:t>
            </a:r>
            <a:r>
              <a:rPr lang="en-US" dirty="0" smtClean="0"/>
              <a:t>are reduced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90089041"/>
      </p:ext>
    </p:extLst>
  </p:cSld>
  <p:clrMapOvr>
    <a:masterClrMapping/>
  </p:clrMapOvr>
  <p:transition spd="slow">
    <p:pull dir="l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Managerial Levers to Improve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Supply </a:t>
            </a:r>
            <a:r>
              <a:rPr lang="en-US" dirty="0"/>
              <a:t>Chain Profitability</a:t>
            </a:r>
          </a:p>
        </p:txBody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11200" y="1417639"/>
            <a:ext cx="7727950" cy="4970098"/>
          </a:xfrm>
        </p:spPr>
        <p:txBody>
          <a:bodyPr>
            <a:normAutofit/>
          </a:bodyPr>
          <a:lstStyle/>
          <a:p>
            <a:r>
              <a:rPr lang="tr-TR" altLang="ja-JP" dirty="0" smtClean="0"/>
              <a:t>Based on Newsvendor setting, but think more general</a:t>
            </a:r>
          </a:p>
          <a:p>
            <a:r>
              <a:rPr lang="ja-JP" altLang="en-US" smtClean="0"/>
              <a:t>“</a:t>
            </a:r>
            <a:r>
              <a:rPr lang="en-US" dirty="0"/>
              <a:t>Obvious</a:t>
            </a:r>
            <a:r>
              <a:rPr lang="ja-JP" altLang="en-US" dirty="0"/>
              <a:t>”</a:t>
            </a:r>
            <a:r>
              <a:rPr lang="en-US" dirty="0"/>
              <a:t> actions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Increase salvage value of each unit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Decrease the margin lost from a </a:t>
            </a:r>
            <a:r>
              <a:rPr lang="en-US" dirty="0" smtClean="0"/>
              <a:t>stockout</a:t>
            </a:r>
          </a:p>
          <a:p>
            <a:pPr marL="457200" lvl="1" indent="0">
              <a:buNone/>
            </a:pPr>
            <a:endParaRPr lang="en-US" dirty="0"/>
          </a:p>
          <a:p>
            <a:pPr marL="514350" indent="-514350">
              <a:buSzPct val="100000"/>
              <a:buFont typeface="+mj-lt"/>
              <a:buAutoNum type="arabicPeriod"/>
            </a:pPr>
            <a:r>
              <a:rPr lang="en-US" i="1" dirty="0"/>
              <a:t>Improved forecasting</a:t>
            </a:r>
          </a:p>
          <a:p>
            <a:pPr marL="514350" indent="-514350">
              <a:buSzPct val="100000"/>
              <a:buFont typeface="+mj-lt"/>
              <a:buAutoNum type="arabicPeriod"/>
            </a:pPr>
            <a:r>
              <a:rPr lang="en-US" i="1" dirty="0"/>
              <a:t>Quick response</a:t>
            </a:r>
          </a:p>
          <a:p>
            <a:pPr marL="514350" indent="-514350">
              <a:buSzPct val="100000"/>
              <a:buFont typeface="+mj-lt"/>
              <a:buAutoNum type="arabicPeriod"/>
            </a:pPr>
            <a:r>
              <a:rPr lang="en-US" i="1" dirty="0"/>
              <a:t>Postponement</a:t>
            </a:r>
          </a:p>
          <a:p>
            <a:pPr marL="514350" indent="-514350">
              <a:buSzPct val="100000"/>
              <a:buFont typeface="+mj-lt"/>
              <a:buAutoNum type="arabicPeriod"/>
            </a:pPr>
            <a:r>
              <a:rPr lang="en-US" i="1" dirty="0"/>
              <a:t>Tailored sourcing</a:t>
            </a:r>
          </a:p>
        </p:txBody>
      </p:sp>
    </p:spTree>
    <p:extLst>
      <p:ext uri="{BB962C8B-B14F-4D97-AF65-F5344CB8AC3E}">
        <p14:creationId xmlns="" xmlns:p14="http://schemas.microsoft.com/office/powerpoint/2010/main" val="3496957854"/>
      </p:ext>
    </p:extLst>
  </p:cSld>
  <p:clrMapOvr>
    <a:masterClrMapping/>
  </p:clrMapOvr>
  <p:transition spd="slow">
    <p:pull dir="l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1. </a:t>
            </a:r>
            <a:r>
              <a:rPr lang="en-US" dirty="0" smtClean="0"/>
              <a:t>Improved </a:t>
            </a:r>
            <a:r>
              <a:rPr lang="en-US" dirty="0"/>
              <a:t>Forecasts</a:t>
            </a:r>
          </a:p>
        </p:txBody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676400"/>
            <a:ext cx="8185150" cy="4114800"/>
          </a:xfrm>
        </p:spPr>
        <p:txBody>
          <a:bodyPr>
            <a:normAutofit/>
          </a:bodyPr>
          <a:lstStyle/>
          <a:p>
            <a:r>
              <a:rPr lang="en-US" dirty="0"/>
              <a:t>Improved forecasts result in reduced uncertainty</a:t>
            </a:r>
          </a:p>
          <a:p>
            <a:r>
              <a:rPr lang="en-US" dirty="0"/>
              <a:t>Less </a:t>
            </a:r>
            <a:r>
              <a:rPr lang="en-US" dirty="0" smtClean="0"/>
              <a:t>uncertainty </a:t>
            </a:r>
            <a:r>
              <a:rPr lang="en-US" dirty="0"/>
              <a:t>results </a:t>
            </a:r>
            <a:r>
              <a:rPr lang="en-US" dirty="0" smtClean="0"/>
              <a:t>in</a:t>
            </a:r>
            <a:endParaRPr lang="en-US" dirty="0"/>
          </a:p>
          <a:p>
            <a:pPr lvl="1"/>
            <a:r>
              <a:rPr lang="en-US" dirty="0"/>
              <a:t>Lower levels of safety inventory (and costs) for the same level of product availability, or</a:t>
            </a:r>
          </a:p>
          <a:p>
            <a:pPr lvl="1"/>
            <a:r>
              <a:rPr lang="en-US" dirty="0"/>
              <a:t>Higher product availability for the same level of safety inventory, or</a:t>
            </a:r>
          </a:p>
          <a:p>
            <a:pPr lvl="1"/>
            <a:r>
              <a:rPr lang="en-US" dirty="0" smtClean="0"/>
              <a:t>Both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864912571"/>
      </p:ext>
    </p:extLst>
  </p:cSld>
  <p:clrMapOvr>
    <a:masterClrMapping/>
  </p:clrMapOvr>
  <p:transition spd="slow">
    <p:pull dir="l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2. </a:t>
            </a:r>
            <a:r>
              <a:rPr lang="en-US" dirty="0" smtClean="0"/>
              <a:t>Quick Response</a:t>
            </a:r>
            <a:endParaRPr lang="en-US" dirty="0">
              <a:latin typeface="Arial" charset="0"/>
            </a:endParaRPr>
          </a:p>
        </p:txBody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9900" y="2032000"/>
            <a:ext cx="8153400" cy="4114800"/>
          </a:xfrm>
        </p:spPr>
        <p:txBody>
          <a:bodyPr>
            <a:normAutofit/>
          </a:bodyPr>
          <a:lstStyle/>
          <a:p>
            <a:r>
              <a:rPr lang="en-US" sz="2800" dirty="0"/>
              <a:t>Set of actions taken by managers to reduce </a:t>
            </a:r>
            <a:r>
              <a:rPr lang="en-US" sz="2800" dirty="0" smtClean="0"/>
              <a:t>replenishment lead </a:t>
            </a:r>
            <a:r>
              <a:rPr lang="en-US" sz="2800" dirty="0"/>
              <a:t>time</a:t>
            </a:r>
          </a:p>
          <a:p>
            <a:r>
              <a:rPr lang="en-US" sz="2800" dirty="0"/>
              <a:t>Reduced lead time results in improved forecasts</a:t>
            </a:r>
          </a:p>
          <a:p>
            <a:r>
              <a:rPr lang="en-US" sz="2800" dirty="0" smtClean="0"/>
              <a:t>Benefits</a:t>
            </a:r>
            <a:endParaRPr lang="en-US" sz="2800" dirty="0"/>
          </a:p>
          <a:p>
            <a:pPr lvl="1"/>
            <a:r>
              <a:rPr lang="en-US" sz="2400" dirty="0" smtClean="0"/>
              <a:t>Lower </a:t>
            </a:r>
            <a:r>
              <a:rPr lang="en-US" sz="2400" dirty="0"/>
              <a:t>order quantities </a:t>
            </a:r>
            <a:r>
              <a:rPr lang="en-US" sz="2400" dirty="0" smtClean="0">
                <a:sym typeface="Wingdings" charset="0"/>
              </a:rPr>
              <a:t>thus </a:t>
            </a:r>
            <a:r>
              <a:rPr lang="en-US" sz="2400" dirty="0">
                <a:sym typeface="Wingdings" charset="0"/>
              </a:rPr>
              <a:t>less </a:t>
            </a:r>
            <a:r>
              <a:rPr lang="en-US" sz="2400" dirty="0" smtClean="0">
                <a:sym typeface="Wingdings" charset="0"/>
              </a:rPr>
              <a:t>inventory with </a:t>
            </a:r>
            <a:r>
              <a:rPr lang="en-US" sz="2400" dirty="0">
                <a:sym typeface="Wingdings" charset="0"/>
              </a:rPr>
              <a:t>same product </a:t>
            </a:r>
            <a:r>
              <a:rPr lang="en-US" sz="2400" dirty="0" smtClean="0">
                <a:sym typeface="Wingdings" charset="0"/>
              </a:rPr>
              <a:t>availability</a:t>
            </a:r>
          </a:p>
          <a:p>
            <a:pPr lvl="1"/>
            <a:r>
              <a:rPr lang="en-US" sz="2400" dirty="0" smtClean="0"/>
              <a:t>Less overstock</a:t>
            </a:r>
          </a:p>
          <a:p>
            <a:pPr lvl="1"/>
            <a:r>
              <a:rPr lang="en-US" sz="2400" dirty="0" smtClean="0"/>
              <a:t>Higher </a:t>
            </a:r>
            <a:r>
              <a:rPr lang="en-US" sz="2400" dirty="0"/>
              <a:t>profits</a:t>
            </a:r>
          </a:p>
        </p:txBody>
      </p:sp>
    </p:spTree>
    <p:extLst>
      <p:ext uri="{BB962C8B-B14F-4D97-AF65-F5344CB8AC3E}">
        <p14:creationId xmlns="" xmlns:p14="http://schemas.microsoft.com/office/powerpoint/2010/main" val="1759930679"/>
      </p:ext>
    </p:extLst>
  </p:cSld>
  <p:clrMapOvr>
    <a:masterClrMapping/>
  </p:clrMapOvr>
  <p:transition spd="slow">
    <p:pull dir="l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Quick </a:t>
            </a:r>
            <a:r>
              <a:rPr lang="en-US" dirty="0"/>
              <a:t>Response: Multiple</a:t>
            </a:r>
            <a:br>
              <a:rPr lang="en-US" dirty="0"/>
            </a:br>
            <a:r>
              <a:rPr lang="en-US" dirty="0"/>
              <a:t>Orders Per Season</a:t>
            </a:r>
          </a:p>
        </p:txBody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76400"/>
            <a:ext cx="7727950" cy="4597400"/>
          </a:xfrm>
        </p:spPr>
        <p:txBody>
          <a:bodyPr>
            <a:normAutofit/>
          </a:bodyPr>
          <a:lstStyle/>
          <a:p>
            <a:r>
              <a:rPr lang="en-US" dirty="0"/>
              <a:t>T</a:t>
            </a:r>
            <a:r>
              <a:rPr lang="en-US" dirty="0" smtClean="0"/>
              <a:t>wo </a:t>
            </a:r>
            <a:r>
              <a:rPr lang="en-US" dirty="0"/>
              <a:t>ordering </a:t>
            </a:r>
            <a:r>
              <a:rPr lang="en-US" dirty="0" smtClean="0"/>
              <a:t>policies</a:t>
            </a:r>
            <a:endParaRPr lang="en-US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Supply </a:t>
            </a:r>
            <a:r>
              <a:rPr lang="en-US" dirty="0"/>
              <a:t>lead time is more than 15 </a:t>
            </a:r>
            <a:r>
              <a:rPr lang="en-US" dirty="0" smtClean="0"/>
              <a:t>weeks</a:t>
            </a:r>
          </a:p>
          <a:p>
            <a:pPr lvl="2"/>
            <a:r>
              <a:rPr lang="en-US" dirty="0" smtClean="0"/>
              <a:t>Single order </a:t>
            </a:r>
            <a:r>
              <a:rPr lang="en-US" dirty="0"/>
              <a:t>placed at the beginning of the </a:t>
            </a:r>
            <a:r>
              <a:rPr lang="en-US" dirty="0" smtClean="0"/>
              <a:t>season</a:t>
            </a:r>
            <a:endParaRPr lang="en-US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Supply </a:t>
            </a:r>
            <a:r>
              <a:rPr lang="en-US" dirty="0"/>
              <a:t>lead time is reduced to six </a:t>
            </a:r>
            <a:r>
              <a:rPr lang="en-US" dirty="0" smtClean="0"/>
              <a:t>weeks</a:t>
            </a:r>
          </a:p>
          <a:p>
            <a:pPr lvl="2"/>
            <a:r>
              <a:rPr lang="en-US" dirty="0" smtClean="0"/>
              <a:t>Two </a:t>
            </a:r>
            <a:r>
              <a:rPr lang="en-US" dirty="0"/>
              <a:t>orders are placed for the </a:t>
            </a:r>
            <a:r>
              <a:rPr lang="en-US" dirty="0" smtClean="0"/>
              <a:t>season</a:t>
            </a:r>
            <a:endParaRPr lang="en-US" dirty="0"/>
          </a:p>
          <a:p>
            <a:pPr lvl="2"/>
            <a:r>
              <a:rPr lang="en-US" dirty="0" smtClean="0"/>
              <a:t>One for delivery at </a:t>
            </a:r>
            <a:r>
              <a:rPr lang="en-US" dirty="0"/>
              <a:t>the beginning of the </a:t>
            </a:r>
            <a:r>
              <a:rPr lang="en-US" dirty="0" smtClean="0"/>
              <a:t>season</a:t>
            </a:r>
          </a:p>
          <a:p>
            <a:pPr lvl="2"/>
            <a:r>
              <a:rPr lang="en-US" dirty="0" smtClean="0"/>
              <a:t>One at </a:t>
            </a:r>
            <a:r>
              <a:rPr lang="en-US" dirty="0"/>
              <a:t>the end of week 1 </a:t>
            </a:r>
            <a:r>
              <a:rPr lang="en-US" dirty="0" smtClean="0"/>
              <a:t>for delivery in </a:t>
            </a:r>
            <a:r>
              <a:rPr lang="en-US" dirty="0"/>
              <a:t>week </a:t>
            </a:r>
            <a:r>
              <a:rPr lang="en-US" dirty="0" smtClean="0"/>
              <a:t>8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145212481"/>
      </p:ext>
    </p:extLst>
  </p:cSld>
  <p:clrMapOvr>
    <a:masterClrMapping/>
  </p:clrMapOvr>
  <p:transition spd="slow">
    <p:strips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Quick Response: Multiple</a:t>
            </a:r>
            <a:br>
              <a:rPr lang="en-US" dirty="0"/>
            </a:br>
            <a:r>
              <a:rPr lang="en-US" dirty="0"/>
              <a:t>Orders Per Season</a:t>
            </a:r>
          </a:p>
        </p:txBody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892300"/>
            <a:ext cx="7727950" cy="44069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Three important consequences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2400" dirty="0" smtClean="0"/>
              <a:t>The </a:t>
            </a:r>
            <a:r>
              <a:rPr lang="en-US" sz="2400" dirty="0"/>
              <a:t>expected total quantity ordered during the season with two orders is less than that with a single order for the same cycle service </a:t>
            </a:r>
            <a:r>
              <a:rPr lang="en-US" sz="2400" dirty="0" smtClean="0"/>
              <a:t>level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2400" dirty="0" smtClean="0"/>
              <a:t>The </a:t>
            </a:r>
            <a:r>
              <a:rPr lang="en-US" sz="2400" dirty="0"/>
              <a:t>average overstock to be disposed of at the end of the sales season is less if a follow-up order is allowed after observing some </a:t>
            </a:r>
            <a:r>
              <a:rPr lang="en-US" sz="2400" dirty="0" smtClean="0"/>
              <a:t>sales</a:t>
            </a:r>
            <a:endParaRPr lang="en-US" sz="2400" dirty="0"/>
          </a:p>
          <a:p>
            <a:pPr marL="971550" lvl="1" indent="-514350">
              <a:buFont typeface="+mj-lt"/>
              <a:buAutoNum type="arabicPeriod"/>
            </a:pPr>
            <a:r>
              <a:rPr lang="en-US" sz="2400" dirty="0" smtClean="0"/>
              <a:t>The </a:t>
            </a:r>
            <a:r>
              <a:rPr lang="en-US" sz="2400" dirty="0"/>
              <a:t>profits are higher when a follow-up order is allowed during the sales </a:t>
            </a:r>
            <a:r>
              <a:rPr lang="en-US" sz="2400" dirty="0" smtClean="0"/>
              <a:t>season</a:t>
            </a:r>
            <a:endParaRPr lang="en-US" sz="2400" dirty="0"/>
          </a:p>
        </p:txBody>
      </p:sp>
    </p:spTree>
    <p:extLst>
      <p:ext uri="{BB962C8B-B14F-4D97-AF65-F5344CB8AC3E}">
        <p14:creationId xmlns="" xmlns:p14="http://schemas.microsoft.com/office/powerpoint/2010/main" val="2182591527"/>
      </p:ext>
    </p:extLst>
  </p:cSld>
  <p:clrMapOvr>
    <a:masterClrMapping/>
  </p:clrMapOvr>
  <p:transition spd="slow">
    <p:pull dir="l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3. </a:t>
            </a:r>
            <a:r>
              <a:rPr lang="en-US" dirty="0" smtClean="0"/>
              <a:t>Postponement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</a:t>
            </a:r>
            <a:r>
              <a:rPr lang="en-US" dirty="0" smtClean="0"/>
              <a:t>elay </a:t>
            </a:r>
            <a:r>
              <a:rPr lang="en-US" dirty="0"/>
              <a:t>product differentiation or customization until closer to the time the product is </a:t>
            </a:r>
            <a:r>
              <a:rPr lang="en-US" dirty="0" smtClean="0"/>
              <a:t>sold</a:t>
            </a:r>
          </a:p>
          <a:p>
            <a:pPr lvl="1"/>
            <a:r>
              <a:rPr lang="en-US" dirty="0"/>
              <a:t>H</a:t>
            </a:r>
            <a:r>
              <a:rPr lang="en-US" dirty="0" smtClean="0"/>
              <a:t>ave </a:t>
            </a:r>
            <a:r>
              <a:rPr lang="en-US" dirty="0"/>
              <a:t>common components in the supply chain for most of the push </a:t>
            </a:r>
            <a:r>
              <a:rPr lang="en-US" dirty="0" smtClean="0"/>
              <a:t>phase</a:t>
            </a:r>
          </a:p>
          <a:p>
            <a:pPr lvl="1"/>
            <a:r>
              <a:rPr lang="en-US" dirty="0" smtClean="0"/>
              <a:t>Move </a:t>
            </a:r>
            <a:r>
              <a:rPr lang="en-US" dirty="0"/>
              <a:t>product differentiation as close to the pull phase of the supply chain as </a:t>
            </a:r>
            <a:r>
              <a:rPr lang="en-US" dirty="0" smtClean="0"/>
              <a:t>possible</a:t>
            </a:r>
          </a:p>
          <a:p>
            <a:pPr lvl="1"/>
            <a:r>
              <a:rPr lang="en-US" dirty="0"/>
              <a:t>I</a:t>
            </a:r>
            <a:r>
              <a:rPr lang="en-US" dirty="0" smtClean="0"/>
              <a:t>nventories </a:t>
            </a:r>
            <a:r>
              <a:rPr lang="en-US" dirty="0"/>
              <a:t>in the supply chain are </a:t>
            </a:r>
            <a:r>
              <a:rPr lang="en-US" dirty="0" smtClean="0"/>
              <a:t>mostly aggregate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81223887"/>
      </p:ext>
    </p:extLst>
  </p:cSld>
  <p:clrMapOvr>
    <a:masterClrMapping/>
  </p:clrMapOvr>
  <p:transition spd="slow">
    <p:pull dir="l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Postponement</a:t>
            </a:r>
            <a:r>
              <a:rPr lang="tr-TR" dirty="0" smtClean="0"/>
              <a:t> vs Classical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2099" y="1930400"/>
            <a:ext cx="6035183" cy="3556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747358" y="5844977"/>
            <a:ext cx="110277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FIGURE 12-5</a:t>
            </a:r>
            <a:endParaRPr lang="en-US" sz="1400" dirty="0"/>
          </a:p>
        </p:txBody>
      </p:sp>
    </p:spTree>
    <p:extLst>
      <p:ext uri="{BB962C8B-B14F-4D97-AF65-F5344CB8AC3E}">
        <p14:creationId xmlns="" xmlns:p14="http://schemas.microsoft.com/office/powerpoint/2010/main" val="1647855865"/>
      </p:ext>
    </p:extLst>
  </p:cSld>
  <p:clrMapOvr>
    <a:masterClrMapping/>
  </p:clrMapOvr>
  <p:transition spd="slow"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Postponement: Impact on Profits and Inventories</a:t>
            </a:r>
            <a:endParaRPr lang="en-US" dirty="0">
              <a:latin typeface="Arial" charset="0"/>
            </a:endParaRPr>
          </a:p>
        </p:txBody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8000" y="1676400"/>
            <a:ext cx="8064500" cy="4978400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US" sz="2800" dirty="0"/>
              <a:t>Delay of product differentiation until closer to </a:t>
            </a:r>
            <a:r>
              <a:rPr lang="en-US" sz="2800" dirty="0" smtClean="0"/>
              <a:t>the </a:t>
            </a:r>
            <a:r>
              <a:rPr lang="en-US" sz="2800" dirty="0"/>
              <a:t>sale of the product</a:t>
            </a:r>
          </a:p>
          <a:p>
            <a:pPr>
              <a:lnSpc>
                <a:spcPct val="90000"/>
              </a:lnSpc>
            </a:pPr>
            <a:r>
              <a:rPr lang="en-US" sz="2800" dirty="0" smtClean="0"/>
              <a:t>Activities </a:t>
            </a:r>
            <a:r>
              <a:rPr lang="en-US" sz="2800" dirty="0"/>
              <a:t>prior to product differentiation require aggregate forecasts more accurate than individual product forecasts</a:t>
            </a:r>
          </a:p>
          <a:p>
            <a:pPr>
              <a:lnSpc>
                <a:spcPct val="90000"/>
              </a:lnSpc>
            </a:pPr>
            <a:r>
              <a:rPr lang="en-US" sz="2800" dirty="0"/>
              <a:t>Individual product forecasts are needed close to the time of </a:t>
            </a:r>
            <a:r>
              <a:rPr lang="en-US" sz="2800" dirty="0" smtClean="0"/>
              <a:t>sale</a:t>
            </a:r>
            <a:endParaRPr lang="en-US" sz="2800" dirty="0"/>
          </a:p>
          <a:p>
            <a:pPr>
              <a:lnSpc>
                <a:spcPct val="90000"/>
              </a:lnSpc>
            </a:pPr>
            <a:r>
              <a:rPr lang="en-US" sz="2800" dirty="0"/>
              <a:t>Results in a better match of supply and demand</a:t>
            </a:r>
          </a:p>
          <a:p>
            <a:pPr>
              <a:lnSpc>
                <a:spcPct val="90000"/>
              </a:lnSpc>
            </a:pPr>
            <a:r>
              <a:rPr lang="en-US" sz="2800" dirty="0"/>
              <a:t>Valuable in </a:t>
            </a:r>
            <a:r>
              <a:rPr lang="en-US" sz="2800" dirty="0" smtClean="0"/>
              <a:t>online sales</a:t>
            </a:r>
            <a:endParaRPr lang="en-US" sz="2800" dirty="0"/>
          </a:p>
          <a:p>
            <a:pPr>
              <a:lnSpc>
                <a:spcPct val="90000"/>
              </a:lnSpc>
            </a:pPr>
            <a:r>
              <a:rPr lang="en-US" sz="2800" dirty="0"/>
              <a:t>Higher </a:t>
            </a:r>
            <a:r>
              <a:rPr lang="en-US" sz="2800" dirty="0" smtClean="0"/>
              <a:t>profits through </a:t>
            </a:r>
            <a:r>
              <a:rPr lang="en-US" sz="2800" dirty="0"/>
              <a:t>better </a:t>
            </a:r>
            <a:r>
              <a:rPr lang="en-US" sz="2800" dirty="0" smtClean="0"/>
              <a:t>matching </a:t>
            </a:r>
            <a:r>
              <a:rPr lang="en-US" sz="2800" dirty="0"/>
              <a:t>of supply and demand</a:t>
            </a:r>
          </a:p>
        </p:txBody>
      </p:sp>
    </p:spTree>
    <p:extLst>
      <p:ext uri="{BB962C8B-B14F-4D97-AF65-F5344CB8AC3E}">
        <p14:creationId xmlns="" xmlns:p14="http://schemas.microsoft.com/office/powerpoint/2010/main" val="2670486371"/>
      </p:ext>
    </p:extLst>
  </p:cSld>
  <p:clrMapOvr>
    <a:masterClrMapping/>
  </p:clrMapOvr>
  <p:transition spd="slow">
    <p:pull dir="l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Tailored Postponement: Benetton</a:t>
            </a:r>
          </a:p>
        </p:txBody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11200" y="1841500"/>
            <a:ext cx="7734300" cy="42545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Use </a:t>
            </a:r>
            <a:r>
              <a:rPr lang="en-US" sz="2800" dirty="0"/>
              <a:t>production with postponement to satisfy a part </a:t>
            </a:r>
            <a:r>
              <a:rPr lang="en-US" sz="2800" dirty="0" smtClean="0"/>
              <a:t>of </a:t>
            </a:r>
            <a:r>
              <a:rPr lang="en-US" sz="2800" dirty="0"/>
              <a:t>demand</a:t>
            </a:r>
            <a:r>
              <a:rPr lang="en-US" sz="2800" dirty="0" smtClean="0"/>
              <a:t>, </a:t>
            </a:r>
            <a:r>
              <a:rPr lang="en-US" sz="2800" dirty="0"/>
              <a:t>the </a:t>
            </a:r>
            <a:r>
              <a:rPr lang="en-US" sz="2800" dirty="0" smtClean="0"/>
              <a:t>rest </a:t>
            </a:r>
            <a:r>
              <a:rPr lang="en-US" sz="2800" dirty="0"/>
              <a:t>without </a:t>
            </a:r>
            <a:r>
              <a:rPr lang="en-US" sz="2800" dirty="0" smtClean="0"/>
              <a:t>postponement</a:t>
            </a:r>
          </a:p>
          <a:p>
            <a:endParaRPr lang="tr-TR" sz="2800" dirty="0" smtClean="0"/>
          </a:p>
          <a:p>
            <a:endParaRPr lang="tr-TR" sz="2800" dirty="0" smtClean="0"/>
          </a:p>
          <a:p>
            <a:r>
              <a:rPr lang="en-US" sz="2800" dirty="0" smtClean="0"/>
              <a:t>Tailored </a:t>
            </a:r>
            <a:r>
              <a:rPr lang="en-US" sz="2800" dirty="0"/>
              <a:t>postponement allows a firm to increase profits by postponing differentiation only for products with </a:t>
            </a:r>
            <a:r>
              <a:rPr lang="en-US" sz="2800" dirty="0" smtClean="0"/>
              <a:t>uncertain demand</a:t>
            </a:r>
            <a:endParaRPr lang="en-US" sz="2800" dirty="0"/>
          </a:p>
        </p:txBody>
      </p:sp>
    </p:spTree>
    <p:extLst>
      <p:ext uri="{BB962C8B-B14F-4D97-AF65-F5344CB8AC3E}">
        <p14:creationId xmlns="" xmlns:p14="http://schemas.microsoft.com/office/powerpoint/2010/main" val="539146385"/>
      </p:ext>
    </p:extLst>
  </p:cSld>
  <p:clrMapOvr>
    <a:masterClrMapping/>
  </p:clrMapOvr>
  <p:transition spd="slow">
    <p:pull dir="l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Impact of Desired Product Availability and </a:t>
            </a:r>
            <a:r>
              <a:rPr lang="en-US" dirty="0" smtClean="0"/>
              <a:t>Uncertainty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0100" y="1905000"/>
            <a:ext cx="7556500" cy="4525963"/>
          </a:xfrm>
        </p:spPr>
        <p:txBody>
          <a:bodyPr/>
          <a:lstStyle/>
          <a:p>
            <a:r>
              <a:rPr lang="en-US" dirty="0"/>
              <a:t>G</a:t>
            </a:r>
            <a:r>
              <a:rPr lang="en-US" dirty="0" smtClean="0"/>
              <a:t>oal is </a:t>
            </a:r>
            <a:r>
              <a:rPr lang="en-US" dirty="0"/>
              <a:t>to reduce the level of safety inventory required in a way that does not adversely affect product </a:t>
            </a:r>
            <a:r>
              <a:rPr lang="en-US" dirty="0" smtClean="0"/>
              <a:t>availability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Reduce the supplier lead time </a:t>
            </a:r>
            <a:r>
              <a:rPr lang="en-US" i="1" dirty="0" smtClean="0">
                <a:latin typeface="Times New Roman"/>
                <a:cs typeface="Times New Roman"/>
              </a:rPr>
              <a:t>L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Reduce the underlying uncertainty of demand (represented by </a:t>
            </a:r>
            <a:r>
              <a:rPr lang="en-US" i="1" dirty="0">
                <a:latin typeface="Symbol" charset="2"/>
                <a:cs typeface="Symbol" charset="2"/>
              </a:rPr>
              <a:t>s</a:t>
            </a:r>
            <a:r>
              <a:rPr lang="en-US" i="1" baseline="-25000" dirty="0">
                <a:latin typeface="Times New Roman"/>
                <a:cs typeface="Times New Roman"/>
              </a:rPr>
              <a:t>D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="" xmlns:p14="http://schemas.microsoft.com/office/powerpoint/2010/main" val="400947869"/>
      </p:ext>
    </p:extLst>
  </p:cSld>
  <p:clrMapOvr>
    <a:masterClrMapping/>
  </p:clrMapOvr>
  <p:transition spd="slow">
    <p:pull dir="l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4. </a:t>
            </a:r>
            <a:r>
              <a:rPr lang="en-US" dirty="0" smtClean="0"/>
              <a:t>Tailored </a:t>
            </a:r>
            <a:r>
              <a:rPr lang="en-US" dirty="0"/>
              <a:t>Sourcing</a:t>
            </a:r>
          </a:p>
        </p:txBody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87400" y="1676400"/>
            <a:ext cx="7581900" cy="4648200"/>
          </a:xfrm>
        </p:spPr>
        <p:txBody>
          <a:bodyPr>
            <a:noAutofit/>
          </a:bodyPr>
          <a:lstStyle/>
          <a:p>
            <a:r>
              <a:rPr lang="en-US" sz="2800" dirty="0"/>
              <a:t>A firm uses a combination of two supply sources</a:t>
            </a:r>
          </a:p>
          <a:p>
            <a:pPr lvl="1"/>
            <a:r>
              <a:rPr lang="en-US" sz="2400" dirty="0"/>
              <a:t>One is lower cost but is unable to deal with uncertainty well</a:t>
            </a:r>
          </a:p>
          <a:p>
            <a:pPr lvl="1"/>
            <a:r>
              <a:rPr lang="en-US" sz="2400" dirty="0" smtClean="0"/>
              <a:t>Second </a:t>
            </a:r>
            <a:r>
              <a:rPr lang="en-US" sz="2400" dirty="0"/>
              <a:t>more </a:t>
            </a:r>
            <a:r>
              <a:rPr lang="en-US" sz="2400" dirty="0" smtClean="0"/>
              <a:t>flexible </a:t>
            </a:r>
            <a:r>
              <a:rPr lang="en-US" sz="2400" dirty="0"/>
              <a:t>but is higher cost</a:t>
            </a:r>
          </a:p>
          <a:p>
            <a:r>
              <a:rPr lang="en-US" sz="2800" dirty="0"/>
              <a:t>F</a:t>
            </a:r>
            <a:r>
              <a:rPr lang="en-US" sz="2800" dirty="0" smtClean="0"/>
              <a:t>ocus </a:t>
            </a:r>
            <a:r>
              <a:rPr lang="en-US" sz="2800" dirty="0"/>
              <a:t>on different capabilities</a:t>
            </a:r>
          </a:p>
          <a:p>
            <a:r>
              <a:rPr lang="en-US" sz="2800" dirty="0" smtClean="0"/>
              <a:t>Increase </a:t>
            </a:r>
            <a:r>
              <a:rPr lang="en-US" sz="2800" dirty="0"/>
              <a:t>profits, better match supply and </a:t>
            </a:r>
            <a:r>
              <a:rPr lang="en-US" sz="2800" dirty="0" smtClean="0"/>
              <a:t>demand</a:t>
            </a:r>
          </a:p>
          <a:p>
            <a:r>
              <a:rPr lang="en-US" sz="2800" dirty="0"/>
              <a:t>M</a:t>
            </a:r>
            <a:r>
              <a:rPr lang="en-US" sz="2800" dirty="0" smtClean="0"/>
              <a:t>ay </a:t>
            </a:r>
            <a:r>
              <a:rPr lang="en-US" sz="2800" dirty="0"/>
              <a:t>be volume based or product based</a:t>
            </a:r>
          </a:p>
        </p:txBody>
      </p:sp>
    </p:spTree>
    <p:extLst>
      <p:ext uri="{BB962C8B-B14F-4D97-AF65-F5344CB8AC3E}">
        <p14:creationId xmlns="" xmlns:p14="http://schemas.microsoft.com/office/powerpoint/2010/main" val="3953708312"/>
      </p:ext>
    </p:extLst>
  </p:cSld>
  <p:clrMapOvr>
    <a:masterClrMapping/>
  </p:clrMapOvr>
  <p:transition spd="slow">
    <p:pull dir="l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Tailored Sourcing</a:t>
            </a:r>
          </a:p>
        </p:txBody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87400" y="1676400"/>
            <a:ext cx="7581900" cy="4648200"/>
          </a:xfrm>
        </p:spPr>
        <p:txBody>
          <a:bodyPr>
            <a:noAutofit/>
          </a:bodyPr>
          <a:lstStyle/>
          <a:p>
            <a:r>
              <a:rPr lang="en-US" sz="2800" i="1" dirty="0" smtClean="0"/>
              <a:t>Volume-based tailored sourcing</a:t>
            </a:r>
          </a:p>
          <a:p>
            <a:pPr lvl="1"/>
            <a:r>
              <a:rPr lang="en-US" sz="2400" dirty="0" smtClean="0"/>
              <a:t>Predictable part of demand produced at efficient facility</a:t>
            </a:r>
          </a:p>
          <a:p>
            <a:pPr lvl="1"/>
            <a:r>
              <a:rPr lang="en-US" sz="2400" dirty="0" smtClean="0"/>
              <a:t>Uncertain portion produced at flexible facility</a:t>
            </a:r>
          </a:p>
          <a:p>
            <a:r>
              <a:rPr lang="en-US" sz="2800" dirty="0" smtClean="0"/>
              <a:t>Considered by firms with overseas production to take advantage of lower costs</a:t>
            </a:r>
          </a:p>
          <a:p>
            <a:pPr lvl="1"/>
            <a:r>
              <a:rPr lang="en-US" sz="2400" dirty="0" smtClean="0"/>
              <a:t>Lower costs accompanied by longer lead times</a:t>
            </a:r>
          </a:p>
          <a:p>
            <a:pPr lvl="1"/>
            <a:r>
              <a:rPr lang="en-US" sz="2400" dirty="0" smtClean="0"/>
              <a:t>Flexible local source with short lead times</a:t>
            </a:r>
          </a:p>
          <a:p>
            <a:pPr lvl="1"/>
            <a:r>
              <a:rPr lang="en-US" sz="2400" dirty="0" smtClean="0"/>
              <a:t>Results in lower safety inventories</a:t>
            </a:r>
          </a:p>
        </p:txBody>
      </p:sp>
    </p:spTree>
    <p:extLst>
      <p:ext uri="{BB962C8B-B14F-4D97-AF65-F5344CB8AC3E}">
        <p14:creationId xmlns="" xmlns:p14="http://schemas.microsoft.com/office/powerpoint/2010/main" val="1984645011"/>
      </p:ext>
    </p:extLst>
  </p:cSld>
  <p:clrMapOvr>
    <a:masterClrMapping/>
  </p:clrMapOvr>
  <p:transition spd="slow">
    <p:strips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579562"/>
          </a:xfrm>
        </p:spPr>
        <p:txBody>
          <a:bodyPr>
            <a:noAutofit/>
          </a:bodyPr>
          <a:lstStyle/>
          <a:p>
            <a:r>
              <a:rPr lang="tr-TR" sz="4000" dirty="0" smtClean="0"/>
              <a:t>Final Comments: </a:t>
            </a:r>
            <a:br>
              <a:rPr lang="tr-TR" sz="4000" dirty="0" smtClean="0"/>
            </a:br>
            <a:r>
              <a:rPr lang="en-US" sz="4000" dirty="0" smtClean="0"/>
              <a:t>Setting Levels of </a:t>
            </a:r>
            <a:br>
              <a:rPr lang="en-US" sz="4000" dirty="0" smtClean="0"/>
            </a:br>
            <a:r>
              <a:rPr lang="en-US" sz="4000" dirty="0" smtClean="0"/>
              <a:t>Product Availability in Practice</a:t>
            </a:r>
            <a:endParaRPr lang="en-US" sz="4000" dirty="0">
              <a:latin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55982"/>
            <a:ext cx="8423564" cy="4006273"/>
          </a:xfrm>
        </p:spPr>
        <p:txBody>
          <a:bodyPr>
            <a:normAutofit/>
          </a:bodyPr>
          <a:lstStyle/>
          <a:p>
            <a:pPr marL="514350" indent="-514350">
              <a:buSzPct val="100000"/>
              <a:buFont typeface="+mj-lt"/>
              <a:buAutoNum type="arabicPeriod"/>
            </a:pPr>
            <a:r>
              <a:rPr lang="en-US" dirty="0" smtClean="0"/>
              <a:t>Beware </a:t>
            </a:r>
            <a:r>
              <a:rPr lang="en-US" dirty="0"/>
              <a:t>of preset </a:t>
            </a:r>
            <a:r>
              <a:rPr lang="tr-TR" dirty="0" smtClean="0"/>
              <a:t>(current system) </a:t>
            </a:r>
            <a:r>
              <a:rPr lang="en-US" dirty="0" smtClean="0"/>
              <a:t>levels </a:t>
            </a:r>
            <a:r>
              <a:rPr lang="en-US" dirty="0"/>
              <a:t>of </a:t>
            </a:r>
            <a:r>
              <a:rPr lang="en-US" dirty="0" smtClean="0"/>
              <a:t>availability</a:t>
            </a:r>
          </a:p>
          <a:p>
            <a:pPr marL="514350" indent="-514350">
              <a:buSzPct val="100000"/>
              <a:buFont typeface="+mj-lt"/>
              <a:buAutoNum type="arabicPeriod"/>
            </a:pPr>
            <a:r>
              <a:rPr lang="en-US" dirty="0"/>
              <a:t>Use approximate costs because profit-maximizing solutions are quite </a:t>
            </a:r>
            <a:r>
              <a:rPr lang="en-US" dirty="0" smtClean="0"/>
              <a:t>robust</a:t>
            </a:r>
          </a:p>
          <a:p>
            <a:pPr marL="514350" indent="-514350">
              <a:buSzPct val="100000"/>
              <a:buFont typeface="+mj-lt"/>
              <a:buAutoNum type="arabicPeriod"/>
            </a:pPr>
            <a:r>
              <a:rPr lang="en-US" dirty="0"/>
              <a:t>Estimate a range for the cost of stocking </a:t>
            </a:r>
            <a:r>
              <a:rPr lang="en-US" dirty="0" smtClean="0"/>
              <a:t>out</a:t>
            </a:r>
            <a:endParaRPr lang="tr-TR" dirty="0" smtClean="0"/>
          </a:p>
          <a:p>
            <a:pPr marL="514350" indent="-514350">
              <a:buSzPct val="100000"/>
              <a:buFont typeface="+mj-lt"/>
              <a:buAutoNum type="arabicPeriod"/>
            </a:pPr>
            <a:r>
              <a:rPr lang="tr-TR" dirty="0" smtClean="0"/>
              <a:t>Estimate costs involved in several upgrade alternatives</a:t>
            </a:r>
            <a:endParaRPr lang="en-US" dirty="0" smtClean="0"/>
          </a:p>
          <a:p>
            <a:pPr marL="514350" indent="-514350">
              <a:buSzPct val="100000"/>
              <a:buFont typeface="+mj-lt"/>
              <a:buAutoNum type="arabicPeriod"/>
            </a:pPr>
            <a:r>
              <a:rPr lang="en-US" dirty="0"/>
              <a:t>Tailor your response to uncertainty</a:t>
            </a:r>
          </a:p>
        </p:txBody>
      </p:sp>
    </p:spTree>
    <p:extLst>
      <p:ext uri="{BB962C8B-B14F-4D97-AF65-F5344CB8AC3E}">
        <p14:creationId xmlns="" xmlns:p14="http://schemas.microsoft.com/office/powerpoint/2010/main" val="1686292121"/>
      </p:ext>
    </p:extLst>
  </p:cSld>
  <p:clrMapOvr>
    <a:masterClrMapping/>
  </p:clrMapOvr>
  <p:transition spd="slow">
    <p:pull dir="l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19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Impact of Supply Uncertainty</a:t>
            </a:r>
            <a:br>
              <a:rPr lang="en-US" dirty="0" smtClean="0"/>
            </a:br>
            <a:r>
              <a:rPr lang="en-US" dirty="0" smtClean="0"/>
              <a:t>on Safety Inventory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708400"/>
          </a:xfrm>
        </p:spPr>
        <p:txBody>
          <a:bodyPr/>
          <a:lstStyle/>
          <a:p>
            <a:r>
              <a:rPr lang="en-US" dirty="0" smtClean="0"/>
              <a:t>We </a:t>
            </a:r>
            <a:r>
              <a:rPr lang="en-US" dirty="0"/>
              <a:t>incorporate supply uncertainty by assuming that lead time is </a:t>
            </a:r>
            <a:r>
              <a:rPr lang="en-US" dirty="0" smtClean="0"/>
              <a:t>uncertain</a:t>
            </a:r>
            <a:endParaRPr lang="en-US" sz="2400" dirty="0" smtClean="0"/>
          </a:p>
          <a:p>
            <a:endParaRPr lang="en-US" sz="2400" dirty="0"/>
          </a:p>
          <a:p>
            <a:pPr marL="812800" indent="0">
              <a:buNone/>
            </a:pPr>
            <a:r>
              <a:rPr lang="en-US" sz="2400" i="1" dirty="0">
                <a:latin typeface="Times New Roman"/>
                <a:cs typeface="Times New Roman"/>
              </a:rPr>
              <a:t>D</a:t>
            </a:r>
            <a:r>
              <a:rPr lang="en-US" sz="2400" dirty="0"/>
              <a:t>: Average demand per period </a:t>
            </a:r>
            <a:endParaRPr lang="en-US" sz="2400" dirty="0" smtClean="0"/>
          </a:p>
          <a:p>
            <a:pPr marL="812800" indent="0">
              <a:buNone/>
            </a:pPr>
            <a:r>
              <a:rPr lang="en-US" sz="2400" i="1" dirty="0" smtClean="0">
                <a:latin typeface="Symbol" charset="2"/>
                <a:cs typeface="Symbol" charset="2"/>
              </a:rPr>
              <a:t>s</a:t>
            </a:r>
            <a:r>
              <a:rPr lang="en-US" sz="2400" i="1" baseline="-25000" dirty="0" smtClean="0">
                <a:latin typeface="Times New Roman"/>
                <a:cs typeface="Times New Roman"/>
              </a:rPr>
              <a:t>D</a:t>
            </a:r>
            <a:r>
              <a:rPr lang="en-US" sz="2400" dirty="0"/>
              <a:t>: Standard deviation of demand per period</a:t>
            </a:r>
          </a:p>
          <a:p>
            <a:pPr marL="812800" indent="0">
              <a:buNone/>
            </a:pPr>
            <a:r>
              <a:rPr lang="en-US" sz="2400" i="1" dirty="0">
                <a:latin typeface="Times New Roman"/>
                <a:cs typeface="Times New Roman"/>
              </a:rPr>
              <a:t>L</a:t>
            </a:r>
            <a:r>
              <a:rPr lang="en-US" sz="2400" dirty="0"/>
              <a:t>: Average lead time for replenishment </a:t>
            </a:r>
            <a:endParaRPr lang="en-US" sz="2400" dirty="0" smtClean="0"/>
          </a:p>
          <a:p>
            <a:pPr marL="812800" indent="0">
              <a:buNone/>
            </a:pPr>
            <a:r>
              <a:rPr lang="en-US" sz="2400" i="1" dirty="0" smtClean="0">
                <a:latin typeface="Times New Roman"/>
                <a:cs typeface="Times New Roman"/>
              </a:rPr>
              <a:t>s</a:t>
            </a:r>
            <a:r>
              <a:rPr lang="en-US" sz="2400" i="1" baseline="-25000" dirty="0" smtClean="0">
                <a:latin typeface="Times New Roman"/>
                <a:cs typeface="Times New Roman"/>
              </a:rPr>
              <a:t>L</a:t>
            </a:r>
            <a:r>
              <a:rPr lang="en-US" sz="2400" dirty="0"/>
              <a:t>: Standard deviation of lead time</a:t>
            </a: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3353049083"/>
              </p:ext>
            </p:extLst>
          </p:nvPr>
        </p:nvGraphicFramePr>
        <p:xfrm>
          <a:off x="2660650" y="5340350"/>
          <a:ext cx="3822700" cy="546100"/>
        </p:xfrm>
        <a:graphic>
          <a:graphicData uri="http://schemas.openxmlformats.org/presentationml/2006/ole">
            <p:oleObj spid="_x0000_s79874" name="Equation" r:id="rId3" imgW="3812400" imgH="530280" progId="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1228055780"/>
      </p:ext>
    </p:extLst>
  </p:cSld>
  <p:clrMapOvr>
    <a:masterClrMapping/>
  </p:clrMapOvr>
  <p:transition spd="slow"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Impact of Aggregation</a:t>
            </a:r>
            <a:br>
              <a:rPr lang="en-US" dirty="0" smtClean="0"/>
            </a:br>
            <a:r>
              <a:rPr lang="en-US" dirty="0"/>
              <a:t>o</a:t>
            </a:r>
            <a:r>
              <a:rPr lang="en-US" dirty="0" smtClean="0"/>
              <a:t>n Safety Inventory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5000" y="1993901"/>
            <a:ext cx="7772400" cy="3848100"/>
          </a:xfrm>
        </p:spPr>
        <p:txBody>
          <a:bodyPr/>
          <a:lstStyle/>
          <a:p>
            <a:pPr>
              <a:spcAft>
                <a:spcPts val="1800"/>
              </a:spcAft>
            </a:pPr>
            <a:r>
              <a:rPr lang="en-US" dirty="0"/>
              <a:t>H</a:t>
            </a:r>
            <a:r>
              <a:rPr lang="en-US" dirty="0" smtClean="0"/>
              <a:t>ow does aggregation affect </a:t>
            </a:r>
            <a:r>
              <a:rPr lang="en-US" dirty="0"/>
              <a:t>forecast accuracy and safety </a:t>
            </a:r>
            <a:r>
              <a:rPr lang="en-US" dirty="0" smtClean="0"/>
              <a:t>inventories</a:t>
            </a:r>
            <a:endParaRPr lang="en-US" sz="2400" dirty="0" smtClean="0"/>
          </a:p>
          <a:p>
            <a:pPr marL="990600" indent="-457200">
              <a:buNone/>
            </a:pPr>
            <a:r>
              <a:rPr lang="en-US" sz="2400" i="1" dirty="0" smtClean="0">
                <a:latin typeface="Times New Roman"/>
                <a:cs typeface="Times New Roman"/>
              </a:rPr>
              <a:t>D</a:t>
            </a:r>
            <a:r>
              <a:rPr lang="en-US" sz="2400" i="1" baseline="-25000" dirty="0" smtClean="0">
                <a:latin typeface="Times New Roman"/>
                <a:cs typeface="Times New Roman"/>
              </a:rPr>
              <a:t>i</a:t>
            </a:r>
            <a:r>
              <a:rPr lang="en-US" sz="2400" dirty="0" smtClean="0"/>
              <a:t>:	Mean </a:t>
            </a:r>
            <a:r>
              <a:rPr lang="en-US" sz="2400" dirty="0"/>
              <a:t>weekly demand in region </a:t>
            </a:r>
            <a:r>
              <a:rPr lang="en-US" sz="2400" i="1" dirty="0">
                <a:latin typeface="Times New Roman"/>
                <a:cs typeface="Times New Roman"/>
              </a:rPr>
              <a:t>i</a:t>
            </a:r>
            <a:r>
              <a:rPr lang="en-US" sz="2400" dirty="0"/>
              <a:t>, </a:t>
            </a:r>
            <a:r>
              <a:rPr lang="en-US" sz="2400" i="1" dirty="0" smtClean="0">
                <a:latin typeface="Times New Roman"/>
                <a:cs typeface="Times New Roman"/>
              </a:rPr>
              <a:t>i</a:t>
            </a:r>
            <a:r>
              <a:rPr lang="en-US" sz="2400" i="1" dirty="0" smtClean="0"/>
              <a:t> =</a:t>
            </a:r>
            <a:r>
              <a:rPr lang="en-US" sz="2400" dirty="0" smtClean="0"/>
              <a:t> </a:t>
            </a:r>
            <a:r>
              <a:rPr lang="en-US" sz="2400" dirty="0"/>
              <a:t>1</a:t>
            </a:r>
            <a:r>
              <a:rPr lang="en-US" sz="2400" dirty="0" smtClean="0"/>
              <a:t>,…, </a:t>
            </a:r>
            <a:r>
              <a:rPr lang="en-US" sz="2400" i="1" dirty="0">
                <a:latin typeface="Times New Roman"/>
                <a:cs typeface="Times New Roman"/>
              </a:rPr>
              <a:t>k</a:t>
            </a:r>
            <a:r>
              <a:rPr lang="en-US" sz="2400" i="1" dirty="0"/>
              <a:t> </a:t>
            </a:r>
            <a:endParaRPr lang="en-US" sz="2400" i="1" dirty="0" smtClean="0"/>
          </a:p>
          <a:p>
            <a:pPr marL="990600" indent="-457200">
              <a:buNone/>
            </a:pPr>
            <a:r>
              <a:rPr lang="en-US" sz="2400" i="1" dirty="0" smtClean="0">
                <a:latin typeface="Symbol" charset="2"/>
                <a:cs typeface="Symbol" charset="2"/>
              </a:rPr>
              <a:t>s</a:t>
            </a:r>
            <a:r>
              <a:rPr lang="en-US" sz="2400" i="1" baseline="-25000" dirty="0" smtClean="0">
                <a:latin typeface="Times New Roman"/>
                <a:cs typeface="Times New Roman"/>
              </a:rPr>
              <a:t>i</a:t>
            </a:r>
            <a:r>
              <a:rPr lang="en-US" sz="2400" dirty="0" smtClean="0"/>
              <a:t>:	Standard </a:t>
            </a:r>
            <a:r>
              <a:rPr lang="en-US" sz="2400" dirty="0"/>
              <a:t>deviation of weekly demand in region </a:t>
            </a:r>
            <a:r>
              <a:rPr lang="en-US" sz="2400" i="1" dirty="0">
                <a:latin typeface="Times New Roman"/>
                <a:cs typeface="Times New Roman"/>
              </a:rPr>
              <a:t>i</a:t>
            </a:r>
            <a:r>
              <a:rPr lang="en-US" sz="2400" dirty="0"/>
              <a:t>, </a:t>
            </a:r>
            <a:r>
              <a:rPr lang="en-US" sz="2400" i="1" dirty="0" smtClean="0">
                <a:latin typeface="Times New Roman"/>
                <a:cs typeface="Times New Roman"/>
              </a:rPr>
              <a:t>i</a:t>
            </a:r>
            <a:r>
              <a:rPr lang="en-US" sz="2400" i="1" dirty="0" smtClean="0"/>
              <a:t> =</a:t>
            </a:r>
            <a:r>
              <a:rPr lang="en-US" sz="2400" dirty="0" smtClean="0"/>
              <a:t> </a:t>
            </a:r>
            <a:r>
              <a:rPr lang="en-US" sz="2400" dirty="0"/>
              <a:t>1</a:t>
            </a:r>
            <a:r>
              <a:rPr lang="en-US" sz="2400" dirty="0" smtClean="0"/>
              <a:t>,…, </a:t>
            </a:r>
            <a:r>
              <a:rPr lang="en-US" sz="2400" i="1" dirty="0">
                <a:latin typeface="Times New Roman"/>
                <a:cs typeface="Times New Roman"/>
              </a:rPr>
              <a:t>k </a:t>
            </a:r>
            <a:endParaRPr lang="en-US" sz="2400" i="1" dirty="0" smtClean="0">
              <a:latin typeface="Times New Roman"/>
              <a:cs typeface="Times New Roman"/>
            </a:endParaRPr>
          </a:p>
          <a:p>
            <a:pPr marL="990600" indent="-457200">
              <a:buNone/>
            </a:pPr>
            <a:r>
              <a:rPr lang="en-US" sz="2400" i="1" dirty="0" smtClean="0">
                <a:latin typeface="Symbol" charset="2"/>
                <a:cs typeface="Symbol" charset="2"/>
              </a:rPr>
              <a:t>r</a:t>
            </a:r>
            <a:r>
              <a:rPr lang="en-US" sz="2400" i="1" baseline="-25000" dirty="0" smtClean="0">
                <a:latin typeface="Times New Roman"/>
                <a:cs typeface="Times New Roman"/>
              </a:rPr>
              <a:t>ij</a:t>
            </a:r>
            <a:r>
              <a:rPr lang="en-US" sz="2400" dirty="0" smtClean="0"/>
              <a:t>:	Correlation </a:t>
            </a:r>
            <a:r>
              <a:rPr lang="en-US" sz="2400" dirty="0"/>
              <a:t>of weekly demand for regions </a:t>
            </a:r>
            <a:r>
              <a:rPr lang="en-US" sz="2400" i="1" dirty="0">
                <a:latin typeface="Times New Roman"/>
                <a:cs typeface="Times New Roman"/>
              </a:rPr>
              <a:t>i</a:t>
            </a:r>
            <a:r>
              <a:rPr lang="en-US" sz="2400" dirty="0"/>
              <a:t>, </a:t>
            </a:r>
            <a:r>
              <a:rPr lang="en-US" sz="2400" i="1" dirty="0">
                <a:latin typeface="Times New Roman"/>
                <a:cs typeface="Times New Roman"/>
              </a:rPr>
              <a:t>j</a:t>
            </a:r>
            <a:r>
              <a:rPr lang="en-US" sz="2400" dirty="0"/>
              <a:t>, 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1 ≤ </a:t>
            </a:r>
            <a:r>
              <a:rPr lang="en-US" sz="2400" i="1" dirty="0" smtClean="0">
                <a:latin typeface="Times New Roman"/>
                <a:cs typeface="Times New Roman"/>
              </a:rPr>
              <a:t>i</a:t>
            </a:r>
            <a:r>
              <a:rPr lang="en-US" sz="2400" dirty="0" smtClean="0"/>
              <a:t> ≠ </a:t>
            </a:r>
            <a:r>
              <a:rPr lang="en-US" sz="2400" i="1" dirty="0" smtClean="0">
                <a:latin typeface="Times New Roman"/>
                <a:cs typeface="Times New Roman"/>
              </a:rPr>
              <a:t>j</a:t>
            </a:r>
            <a:r>
              <a:rPr lang="en-US" sz="2400" dirty="0" smtClean="0"/>
              <a:t> </a:t>
            </a:r>
            <a:r>
              <a:rPr lang="en-US" sz="2400" dirty="0"/>
              <a:t>≤</a:t>
            </a:r>
            <a:r>
              <a:rPr lang="en-US" sz="2400" dirty="0" smtClean="0"/>
              <a:t> </a:t>
            </a:r>
            <a:r>
              <a:rPr lang="en-US" sz="2400" i="1" dirty="0">
                <a:latin typeface="Times New Roman"/>
                <a:cs typeface="Times New Roman"/>
              </a:rPr>
              <a:t>k</a:t>
            </a:r>
          </a:p>
        </p:txBody>
      </p:sp>
    </p:spTree>
    <p:extLst>
      <p:ext uri="{BB962C8B-B14F-4D97-AF65-F5344CB8AC3E}">
        <p14:creationId xmlns="" xmlns:p14="http://schemas.microsoft.com/office/powerpoint/2010/main" val="3839597452"/>
      </p:ext>
    </p:extLst>
  </p:cSld>
  <p:clrMapOvr>
    <a:masterClrMapping/>
  </p:clrMapOvr>
  <p:transition spd="slow">
    <p:pull dir="l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Impact of Aggregation</a:t>
            </a:r>
            <a:br>
              <a:rPr lang="en-US" dirty="0" smtClean="0"/>
            </a:br>
            <a:r>
              <a:rPr lang="en-US" dirty="0"/>
              <a:t>o</a:t>
            </a:r>
            <a:r>
              <a:rPr lang="en-US" dirty="0" smtClean="0"/>
              <a:t>n Safety Inventory</a:t>
            </a:r>
            <a:endParaRPr lang="en-US" dirty="0"/>
          </a:p>
        </p:txBody>
      </p:sp>
      <p:grpSp>
        <p:nvGrpSpPr>
          <p:cNvPr id="6" name="Group 5"/>
          <p:cNvGrpSpPr/>
          <p:nvPr/>
        </p:nvGrpSpPr>
        <p:grpSpPr>
          <a:xfrm>
            <a:off x="1397000" y="1769039"/>
            <a:ext cx="6324600" cy="876300"/>
            <a:chOff x="419100" y="2413000"/>
            <a:chExt cx="6324600" cy="876300"/>
          </a:xfrm>
        </p:grpSpPr>
        <p:sp>
          <p:nvSpPr>
            <p:cNvPr id="4" name="TextBox 3"/>
            <p:cNvSpPr txBox="1"/>
            <p:nvPr/>
          </p:nvSpPr>
          <p:spPr>
            <a:xfrm>
              <a:off x="419100" y="2438400"/>
              <a:ext cx="345439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Total safety inventory </a:t>
              </a:r>
              <a:endParaRPr lang="en-US" sz="2400" dirty="0" smtClean="0"/>
            </a:p>
            <a:p>
              <a:r>
                <a:rPr lang="en-US" sz="2400" dirty="0" smtClean="0"/>
                <a:t>in </a:t>
              </a:r>
              <a:r>
                <a:rPr lang="en-US" sz="2400" dirty="0"/>
                <a:t>decentralized </a:t>
              </a:r>
              <a:r>
                <a:rPr lang="en-US" sz="2400" dirty="0" smtClean="0"/>
                <a:t>option</a:t>
              </a:r>
              <a:endParaRPr lang="en-US" sz="2400" i="1" dirty="0">
                <a:latin typeface="Times New Roman"/>
                <a:cs typeface="Times New Roman"/>
              </a:endParaRPr>
            </a:p>
          </p:txBody>
        </p:sp>
        <p:graphicFrame>
          <p:nvGraphicFramePr>
            <p:cNvPr id="5" name="Object 4"/>
            <p:cNvGraphicFramePr>
              <a:graphicFrameLocks noChangeAspect="1"/>
            </p:cNvGraphicFramePr>
            <p:nvPr>
              <p:extLst>
                <p:ext uri="{D42A27DB-BD31-4B8C-83A1-F6EECF244321}">
                  <p14:modId xmlns="" xmlns:p14="http://schemas.microsoft.com/office/powerpoint/2010/main" val="1041901077"/>
                </p:ext>
              </p:extLst>
            </p:nvPr>
          </p:nvGraphicFramePr>
          <p:xfrm>
            <a:off x="3746500" y="2413000"/>
            <a:ext cx="2997200" cy="876300"/>
          </p:xfrm>
          <a:graphic>
            <a:graphicData uri="http://schemas.openxmlformats.org/presentationml/2006/ole">
              <p:oleObj spid="_x0000_s81922" name="Equation" r:id="rId3" imgW="2989440" imgH="868320" progId="">
                <p:embed/>
              </p:oleObj>
            </a:graphicData>
          </a:graphic>
        </p:graphicFrame>
      </p:grpSp>
      <p:grpSp>
        <p:nvGrpSpPr>
          <p:cNvPr id="8" name="Group 7"/>
          <p:cNvGrpSpPr/>
          <p:nvPr/>
        </p:nvGrpSpPr>
        <p:grpSpPr>
          <a:xfrm>
            <a:off x="1606550" y="3013639"/>
            <a:ext cx="5956300" cy="1612900"/>
            <a:chOff x="1606550" y="3251200"/>
            <a:chExt cx="5956300" cy="1612900"/>
          </a:xfrm>
        </p:grpSpPr>
        <p:graphicFrame>
          <p:nvGraphicFramePr>
            <p:cNvPr id="7" name="Object 6"/>
            <p:cNvGraphicFramePr>
              <a:graphicFrameLocks noChangeAspect="1"/>
            </p:cNvGraphicFramePr>
            <p:nvPr>
              <p:extLst>
                <p:ext uri="{D42A27DB-BD31-4B8C-83A1-F6EECF244321}">
                  <p14:modId xmlns="" xmlns:p14="http://schemas.microsoft.com/office/powerpoint/2010/main" val="2733124328"/>
                </p:ext>
              </p:extLst>
            </p:nvPr>
          </p:nvGraphicFramePr>
          <p:xfrm>
            <a:off x="1606550" y="3251200"/>
            <a:ext cx="5956300" cy="914400"/>
          </p:xfrm>
          <a:graphic>
            <a:graphicData uri="http://schemas.openxmlformats.org/presentationml/2006/ole">
              <p:oleObj spid="_x0000_s81923" name="Equation" r:id="rId4" imgW="5942520" imgH="905040" progId="">
                <p:embed/>
              </p:oleObj>
            </a:graphicData>
          </a:graphic>
        </p:graphicFrame>
        <p:graphicFrame>
          <p:nvGraphicFramePr>
            <p:cNvPr id="3" name="Object 2"/>
            <p:cNvGraphicFramePr>
              <a:graphicFrameLocks noChangeAspect="1"/>
            </p:cNvGraphicFramePr>
            <p:nvPr>
              <p:extLst>
                <p:ext uri="{D42A27DB-BD31-4B8C-83A1-F6EECF244321}">
                  <p14:modId xmlns="" xmlns:p14="http://schemas.microsoft.com/office/powerpoint/2010/main" val="3837946397"/>
                </p:ext>
              </p:extLst>
            </p:nvPr>
          </p:nvGraphicFramePr>
          <p:xfrm>
            <a:off x="3556000" y="4203700"/>
            <a:ext cx="2032000" cy="660400"/>
          </p:xfrm>
          <a:graphic>
            <a:graphicData uri="http://schemas.openxmlformats.org/presentationml/2006/ole">
              <p:oleObj spid="_x0000_s81924" name="Equation" r:id="rId5" imgW="2020320" imgH="649080" progId="">
                <p:embed/>
              </p:oleObj>
            </a:graphicData>
          </a:graphic>
        </p:graphicFrame>
      </p:grpSp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71598087"/>
              </p:ext>
            </p:extLst>
          </p:nvPr>
        </p:nvGraphicFramePr>
        <p:xfrm>
          <a:off x="2228850" y="4944039"/>
          <a:ext cx="4686300" cy="609600"/>
        </p:xfrm>
        <a:graphic>
          <a:graphicData uri="http://schemas.openxmlformats.org/presentationml/2006/ole">
            <p:oleObj spid="_x0000_s81925" name="Equation" r:id="rId6" imgW="4671720" imgH="594000" progId="">
              <p:embed/>
            </p:oleObj>
          </a:graphicData>
        </a:graphic>
      </p:graphicFrame>
      <p:grpSp>
        <p:nvGrpSpPr>
          <p:cNvPr id="12" name="Group 11"/>
          <p:cNvGrpSpPr/>
          <p:nvPr/>
        </p:nvGrpSpPr>
        <p:grpSpPr>
          <a:xfrm>
            <a:off x="4313145" y="5763356"/>
            <a:ext cx="3408455" cy="495300"/>
            <a:chOff x="2154145" y="5762625"/>
            <a:chExt cx="3408455" cy="495300"/>
          </a:xfrm>
        </p:grpSpPr>
        <p:graphicFrame>
          <p:nvGraphicFramePr>
            <p:cNvPr id="10" name="Object 9"/>
            <p:cNvGraphicFramePr>
              <a:graphicFrameLocks noChangeAspect="1"/>
            </p:cNvGraphicFramePr>
            <p:nvPr>
              <p:extLst>
                <p:ext uri="{D42A27DB-BD31-4B8C-83A1-F6EECF244321}">
                  <p14:modId xmlns="" xmlns:p14="http://schemas.microsoft.com/office/powerpoint/2010/main" val="2423974127"/>
                </p:ext>
              </p:extLst>
            </p:nvPr>
          </p:nvGraphicFramePr>
          <p:xfrm>
            <a:off x="4140200" y="5762625"/>
            <a:ext cx="1422400" cy="495300"/>
          </p:xfrm>
          <a:graphic>
            <a:graphicData uri="http://schemas.openxmlformats.org/presentationml/2006/ole">
              <p:oleObj spid="_x0000_s81926" name="Equation" r:id="rId7" imgW="1407960" imgH="484560" progId="">
                <p:embed/>
              </p:oleObj>
            </a:graphicData>
          </a:graphic>
        </p:graphicFrame>
        <p:sp>
          <p:nvSpPr>
            <p:cNvPr id="11" name="TextBox 10"/>
            <p:cNvSpPr txBox="1"/>
            <p:nvPr/>
          </p:nvSpPr>
          <p:spPr>
            <a:xfrm>
              <a:off x="2154145" y="5779808"/>
              <a:ext cx="175525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Simplified to</a:t>
              </a:r>
              <a:endParaRPr lang="en-US" sz="2400" dirty="0"/>
            </a:p>
          </p:txBody>
        </p:sp>
      </p:grpSp>
    </p:spTree>
    <p:extLst>
      <p:ext uri="{BB962C8B-B14F-4D97-AF65-F5344CB8AC3E}">
        <p14:creationId xmlns="" xmlns:p14="http://schemas.microsoft.com/office/powerpoint/2010/main" val="2662986914"/>
      </p:ext>
    </p:extLst>
  </p:cSld>
  <p:clrMapOvr>
    <a:masterClrMapping/>
  </p:clrMapOvr>
  <p:transition spd="slow"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Impact of Aggregation</a:t>
            </a:r>
            <a:br>
              <a:rPr lang="en-US" dirty="0" smtClean="0"/>
            </a:br>
            <a:r>
              <a:rPr lang="en-US" dirty="0"/>
              <a:t>o</a:t>
            </a:r>
            <a:r>
              <a:rPr lang="en-US" dirty="0" smtClean="0"/>
              <a:t>n Safety Inventory</a:t>
            </a:r>
            <a:endParaRPr lang="en-US" dirty="0"/>
          </a:p>
        </p:txBody>
      </p:sp>
      <p:grpSp>
        <p:nvGrpSpPr>
          <p:cNvPr id="3" name="Group 10"/>
          <p:cNvGrpSpPr/>
          <p:nvPr/>
        </p:nvGrpSpPr>
        <p:grpSpPr>
          <a:xfrm>
            <a:off x="1244600" y="2222500"/>
            <a:ext cx="6623050" cy="876300"/>
            <a:chOff x="1143000" y="2222500"/>
            <a:chExt cx="6623050" cy="876300"/>
          </a:xfrm>
        </p:grpSpPr>
        <p:sp>
          <p:nvSpPr>
            <p:cNvPr id="4" name="TextBox 3"/>
            <p:cNvSpPr txBox="1"/>
            <p:nvPr/>
          </p:nvSpPr>
          <p:spPr>
            <a:xfrm>
              <a:off x="1143000" y="2247900"/>
              <a:ext cx="365759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/>
                <a:t>Require safety inventory </a:t>
              </a:r>
              <a:br>
                <a:rPr lang="en-US" sz="2400" dirty="0" smtClean="0"/>
              </a:br>
              <a:r>
                <a:rPr lang="en-US" sz="2400" dirty="0" smtClean="0"/>
                <a:t>on aggregation</a:t>
              </a:r>
            </a:p>
          </p:txBody>
        </p:sp>
        <p:graphicFrame>
          <p:nvGraphicFramePr>
            <p:cNvPr id="5" name="Object 4"/>
            <p:cNvGraphicFramePr>
              <a:graphicFrameLocks noChangeAspect="1"/>
            </p:cNvGraphicFramePr>
            <p:nvPr>
              <p:extLst>
                <p:ext uri="{D42A27DB-BD31-4B8C-83A1-F6EECF244321}">
                  <p14:modId xmlns="" xmlns:p14="http://schemas.microsoft.com/office/powerpoint/2010/main" val="186011804"/>
                </p:ext>
              </p:extLst>
            </p:nvPr>
          </p:nvGraphicFramePr>
          <p:xfrm>
            <a:off x="4679950" y="2222500"/>
            <a:ext cx="3086100" cy="876300"/>
          </p:xfrm>
          <a:graphic>
            <a:graphicData uri="http://schemas.openxmlformats.org/presentationml/2006/ole">
              <p:oleObj spid="_x0000_s80898" name="Equation" r:id="rId3" imgW="3071880" imgH="868320" progId="">
                <p:embed/>
              </p:oleObj>
            </a:graphicData>
          </a:graphic>
        </p:graphicFrame>
      </p:grpSp>
      <p:grpSp>
        <p:nvGrpSpPr>
          <p:cNvPr id="6" name="Group 13"/>
          <p:cNvGrpSpPr/>
          <p:nvPr/>
        </p:nvGrpSpPr>
        <p:grpSpPr>
          <a:xfrm>
            <a:off x="1244600" y="3479800"/>
            <a:ext cx="6623050" cy="1968500"/>
            <a:chOff x="1244600" y="3479800"/>
            <a:chExt cx="6623050" cy="1968500"/>
          </a:xfrm>
        </p:grpSpPr>
        <p:sp>
          <p:nvSpPr>
            <p:cNvPr id="12" name="TextBox 11"/>
            <p:cNvSpPr txBox="1"/>
            <p:nvPr/>
          </p:nvSpPr>
          <p:spPr>
            <a:xfrm>
              <a:off x="1244600" y="3479800"/>
              <a:ext cx="37973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/>
                <a:t>Holding – cost </a:t>
              </a:r>
              <a:r>
                <a:rPr lang="en-US" sz="2400" dirty="0"/>
                <a:t>savings on aggregation per unit sold</a:t>
              </a:r>
            </a:p>
          </p:txBody>
        </p:sp>
        <p:graphicFrame>
          <p:nvGraphicFramePr>
            <p:cNvPr id="13" name="Object 12"/>
            <p:cNvGraphicFramePr>
              <a:graphicFrameLocks noChangeAspect="1"/>
            </p:cNvGraphicFramePr>
            <p:nvPr>
              <p:extLst>
                <p:ext uri="{D42A27DB-BD31-4B8C-83A1-F6EECF244321}">
                  <p14:modId xmlns="" xmlns:p14="http://schemas.microsoft.com/office/powerpoint/2010/main" val="2952324101"/>
                </p:ext>
              </p:extLst>
            </p:nvPr>
          </p:nvGraphicFramePr>
          <p:xfrm>
            <a:off x="3371850" y="4457700"/>
            <a:ext cx="4495800" cy="990600"/>
          </p:xfrm>
          <a:graphic>
            <a:graphicData uri="http://schemas.openxmlformats.org/presentationml/2006/ole">
              <p:oleObj spid="_x0000_s80899" name="Equation" r:id="rId4" imgW="4479840" imgH="978120" progId="">
                <p:embed/>
              </p:oleObj>
            </a:graphicData>
          </a:graphic>
        </p:graphicFrame>
      </p:grpSp>
    </p:spTree>
    <p:extLst>
      <p:ext uri="{BB962C8B-B14F-4D97-AF65-F5344CB8AC3E}">
        <p14:creationId xmlns="" xmlns:p14="http://schemas.microsoft.com/office/powerpoint/2010/main" val="1075442545"/>
      </p:ext>
    </p:extLst>
  </p:cSld>
  <p:clrMapOvr>
    <a:masterClrMapping/>
  </p:clrMapOvr>
  <p:transition spd="slow"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Product Substitution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65200" y="1752600"/>
            <a:ext cx="7213600" cy="4525963"/>
          </a:xfrm>
        </p:spPr>
        <p:txBody>
          <a:bodyPr/>
          <a:lstStyle/>
          <a:p>
            <a:r>
              <a:rPr lang="en-US" dirty="0"/>
              <a:t>T</a:t>
            </a:r>
            <a:r>
              <a:rPr lang="en-US" dirty="0" smtClean="0"/>
              <a:t>he </a:t>
            </a:r>
            <a:r>
              <a:rPr lang="en-US" dirty="0"/>
              <a:t>use of one product to satisfy demand for a different </a:t>
            </a:r>
            <a:r>
              <a:rPr lang="en-US" dirty="0" smtClean="0"/>
              <a:t>product</a:t>
            </a:r>
          </a:p>
          <a:p>
            <a:pPr marL="914400" lvl="1" indent="-514350">
              <a:buSzPct val="100000"/>
              <a:buFont typeface="+mj-lt"/>
              <a:buAutoNum type="arabicPeriod"/>
            </a:pPr>
            <a:r>
              <a:rPr lang="en-US" i="1" dirty="0" smtClean="0"/>
              <a:t>Manufacturer</a:t>
            </a:r>
            <a:r>
              <a:rPr lang="en-US" i="1" dirty="0"/>
              <a:t>-driven </a:t>
            </a:r>
            <a:r>
              <a:rPr lang="en-US" i="1" dirty="0" smtClean="0"/>
              <a:t>substitution</a:t>
            </a:r>
          </a:p>
          <a:p>
            <a:pPr marL="1314450" lvl="2" indent="-514350">
              <a:buSzPct val="100000"/>
            </a:pPr>
            <a:r>
              <a:rPr lang="en-US" dirty="0" smtClean="0"/>
              <a:t>Allows aggregation of demand</a:t>
            </a:r>
          </a:p>
          <a:p>
            <a:pPr marL="1314450" lvl="2" indent="-514350">
              <a:buSzPct val="100000"/>
            </a:pPr>
            <a:r>
              <a:rPr lang="en-US" dirty="0"/>
              <a:t>R</a:t>
            </a:r>
            <a:r>
              <a:rPr lang="en-US" dirty="0" smtClean="0"/>
              <a:t>educe </a:t>
            </a:r>
            <a:r>
              <a:rPr lang="en-US" dirty="0"/>
              <a:t>safety </a:t>
            </a:r>
            <a:r>
              <a:rPr lang="en-US" dirty="0" smtClean="0"/>
              <a:t>inventories</a:t>
            </a:r>
          </a:p>
          <a:p>
            <a:pPr marL="1314450" lvl="2" indent="-514350">
              <a:buSzPct val="100000"/>
            </a:pPr>
            <a:r>
              <a:rPr lang="en-US" dirty="0"/>
              <a:t>I</a:t>
            </a:r>
            <a:r>
              <a:rPr lang="en-US" dirty="0" smtClean="0"/>
              <a:t>nfluenced </a:t>
            </a:r>
            <a:r>
              <a:rPr lang="en-US" dirty="0"/>
              <a:t>by the cost </a:t>
            </a:r>
            <a:r>
              <a:rPr lang="en-US" dirty="0" smtClean="0"/>
              <a:t>differential, </a:t>
            </a:r>
            <a:r>
              <a:rPr lang="en-US" dirty="0"/>
              <a:t>correlation of </a:t>
            </a:r>
            <a:r>
              <a:rPr lang="en-US" dirty="0" smtClean="0"/>
              <a:t>demand</a:t>
            </a:r>
            <a:endParaRPr lang="en-US" i="1" dirty="0" smtClean="0"/>
          </a:p>
          <a:p>
            <a:pPr marL="914400" lvl="1" indent="-514350">
              <a:buSzPct val="100000"/>
              <a:buFont typeface="+mj-lt"/>
              <a:buAutoNum type="arabicPeriod"/>
            </a:pPr>
            <a:r>
              <a:rPr lang="en-US" i="1" dirty="0"/>
              <a:t>Customer-driven </a:t>
            </a:r>
            <a:r>
              <a:rPr lang="en-US" i="1" dirty="0" smtClean="0"/>
              <a:t>substitution</a:t>
            </a:r>
          </a:p>
          <a:p>
            <a:pPr marL="1314450" lvl="2" indent="-514350">
              <a:buSzPct val="100000"/>
            </a:pPr>
            <a:r>
              <a:rPr lang="en-US" dirty="0" smtClean="0"/>
              <a:t>Allows aggregation of </a:t>
            </a:r>
            <a:r>
              <a:rPr lang="en-US" dirty="0"/>
              <a:t>safety inventory</a:t>
            </a:r>
          </a:p>
        </p:txBody>
      </p:sp>
    </p:spTree>
    <p:extLst>
      <p:ext uri="{BB962C8B-B14F-4D97-AF65-F5344CB8AC3E}">
        <p14:creationId xmlns="" xmlns:p14="http://schemas.microsoft.com/office/powerpoint/2010/main" val="642817000"/>
      </p:ext>
    </p:extLst>
  </p:cSld>
  <p:clrMapOvr>
    <a:masterClrMapping/>
  </p:clrMapOvr>
  <p:transition spd="slow">
    <p:pull dir="l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Point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33778" y="1909006"/>
            <a:ext cx="7670800" cy="3234481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lIns="288000" tIns="280800" rIns="288000" bIns="280800" rtlCol="0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200" dirty="0"/>
              <a:t>Manufacturer-driven substitution increases overall profitability for the manufacturer by allowing some aggregation of demand, which reduces the inventory requirements for the same level of availability. </a:t>
            </a:r>
          </a:p>
        </p:txBody>
      </p:sp>
    </p:spTree>
    <p:extLst>
      <p:ext uri="{BB962C8B-B14F-4D97-AF65-F5344CB8AC3E}">
        <p14:creationId xmlns="" xmlns:p14="http://schemas.microsoft.com/office/powerpoint/2010/main" val="2885349729"/>
      </p:ext>
    </p:extLst>
  </p:cSld>
  <p:clrMapOvr>
    <a:masterClrMapping/>
  </p:clrMapOvr>
  <p:transition spd="slow"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Point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33778" y="1909006"/>
            <a:ext cx="7670800" cy="3234481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lIns="288000" tIns="280800" rIns="288000" bIns="280800" rtlCol="0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200" dirty="0"/>
              <a:t>Recognition of customer-driven substitution and joint management of inventories across substitutable products allows a supply chain to reduce the required safety inventory while ensuring a high level of product availability. </a:t>
            </a:r>
          </a:p>
        </p:txBody>
      </p:sp>
    </p:spTree>
    <p:extLst>
      <p:ext uri="{BB962C8B-B14F-4D97-AF65-F5344CB8AC3E}">
        <p14:creationId xmlns="" xmlns:p14="http://schemas.microsoft.com/office/powerpoint/2010/main" val="2885349729"/>
      </p:ext>
    </p:extLst>
  </p:cSld>
  <p:clrMapOvr>
    <a:masterClrMapping/>
  </p:clrMapOvr>
  <p:transition spd="slow"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chopra 6">
  <a:themeElements>
    <a:clrScheme name="Chopra 6">
      <a:dk1>
        <a:sysClr val="windowText" lastClr="000000"/>
      </a:dk1>
      <a:lt1>
        <a:sysClr val="window" lastClr="FFFFFF"/>
      </a:lt1>
      <a:dk2>
        <a:srgbClr val="808080"/>
      </a:dk2>
      <a:lt2>
        <a:srgbClr val="1B7C93"/>
      </a:lt2>
      <a:accent1>
        <a:srgbClr val="800000"/>
      </a:accent1>
      <a:accent2>
        <a:srgbClr val="E47100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chopra 6.thmx</Template>
  <TotalTime>1004</TotalTime>
  <Words>839</Words>
  <Application>Microsoft Office PowerPoint</Application>
  <PresentationFormat>On-screen Show (4:3)</PresentationFormat>
  <Paragraphs>122</Paragraphs>
  <Slides>22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4" baseType="lpstr">
      <vt:lpstr>chopra 6</vt:lpstr>
      <vt:lpstr>Equation</vt:lpstr>
      <vt:lpstr>Chapter 12  Managing Uncertainty  in a Supply Chain   Chapter 13  Determining the Optimal Level of Product Availability  Condensed presentation of the slides made available bu the authors.</vt:lpstr>
      <vt:lpstr>Impact of Desired Product Availability and Uncertainty</vt:lpstr>
      <vt:lpstr>Impact of Supply Uncertainty on Safety Inventory</vt:lpstr>
      <vt:lpstr>Impact of Aggregation on Safety Inventory</vt:lpstr>
      <vt:lpstr>Impact of Aggregation on Safety Inventory</vt:lpstr>
      <vt:lpstr>Impact of Aggregation on Safety Inventory</vt:lpstr>
      <vt:lpstr>Product Substitution</vt:lpstr>
      <vt:lpstr>Key Point</vt:lpstr>
      <vt:lpstr>Key Point</vt:lpstr>
      <vt:lpstr>Component Commonality</vt:lpstr>
      <vt:lpstr>Managerial Levers to Improve  Supply Chain Profitability</vt:lpstr>
      <vt:lpstr>1. Improved Forecasts</vt:lpstr>
      <vt:lpstr>2. Quick Response</vt:lpstr>
      <vt:lpstr>Quick Response: Multiple Orders Per Season</vt:lpstr>
      <vt:lpstr>Quick Response: Multiple Orders Per Season</vt:lpstr>
      <vt:lpstr>3. Postponement</vt:lpstr>
      <vt:lpstr>Postponement vs Classical</vt:lpstr>
      <vt:lpstr>Postponement: Impact on Profits and Inventories</vt:lpstr>
      <vt:lpstr>Tailored Postponement: Benetton</vt:lpstr>
      <vt:lpstr>4. Tailored Sourcing</vt:lpstr>
      <vt:lpstr>Tailored Sourcing</vt:lpstr>
      <vt:lpstr>Final Comments:  Setting Levels of  Product Availability in Practice</vt:lpstr>
    </vt:vector>
  </TitlesOfParts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Chopra and Meindl 6e</dc:title>
  <dc:subject>Chapter 13 - Determining the Optimal Level of Product Availability</dc:subject>
  <dc:creator>Jeff Heyl</dc:creator>
  <cp:lastModifiedBy>Alice Smith</cp:lastModifiedBy>
  <cp:revision>179</cp:revision>
  <dcterms:created xsi:type="dcterms:W3CDTF">2012-01-08T09:40:37Z</dcterms:created>
  <dcterms:modified xsi:type="dcterms:W3CDTF">2019-05-10T11:29:25Z</dcterms:modified>
</cp:coreProperties>
</file>