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94" r:id="rId2"/>
    <p:sldId id="261" r:id="rId3"/>
    <p:sldId id="308" r:id="rId4"/>
    <p:sldId id="306" r:id="rId5"/>
    <p:sldId id="260" r:id="rId6"/>
    <p:sldId id="266" r:id="rId7"/>
    <p:sldId id="267" r:id="rId8"/>
    <p:sldId id="268" r:id="rId9"/>
    <p:sldId id="273" r:id="rId10"/>
    <p:sldId id="269" r:id="rId11"/>
    <p:sldId id="270" r:id="rId12"/>
    <p:sldId id="274" r:id="rId13"/>
    <p:sldId id="275" r:id="rId14"/>
    <p:sldId id="276" r:id="rId15"/>
    <p:sldId id="277" r:id="rId16"/>
    <p:sldId id="295" r:id="rId17"/>
    <p:sldId id="278" r:id="rId18"/>
    <p:sldId id="279" r:id="rId19"/>
    <p:sldId id="280" r:id="rId20"/>
    <p:sldId id="286" r:id="rId21"/>
    <p:sldId id="284" r:id="rId22"/>
    <p:sldId id="287" r:id="rId23"/>
    <p:sldId id="282" r:id="rId24"/>
    <p:sldId id="283" r:id="rId25"/>
    <p:sldId id="285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EA8C7-6AB6-4EDD-9C36-95206056FBC6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B6AB2-0E1C-46A5-8B4B-E75FE95345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10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96EE0-A719-4074-B4BA-5BDC3BD4999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rgbClr val="000E7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 i="1">
              <a:solidFill>
                <a:srgbClr val="000000"/>
              </a:solidFill>
            </a:endParaRPr>
          </a:p>
        </p:txBody>
      </p:sp>
      <p:sp>
        <p:nvSpPr>
          <p:cNvPr id="5" name="Line 55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 i="1">
              <a:solidFill>
                <a:srgbClr val="000000"/>
              </a:solidFill>
            </a:endParaRPr>
          </a:p>
        </p:txBody>
      </p:sp>
      <p:pic>
        <p:nvPicPr>
          <p:cNvPr id="6" name="Picture 56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6213" y="4956175"/>
            <a:ext cx="36718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7"/>
          <p:cNvSpPr>
            <a:spLocks noChangeShapeType="1"/>
          </p:cNvSpPr>
          <p:nvPr/>
        </p:nvSpPr>
        <p:spPr bwMode="auto">
          <a:xfrm>
            <a:off x="1295400" y="2184400"/>
            <a:ext cx="6553200" cy="0"/>
          </a:xfrm>
          <a:prstGeom prst="line">
            <a:avLst/>
          </a:prstGeom>
          <a:noFill/>
          <a:ln w="4445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 i="1">
              <a:solidFill>
                <a:srgbClr val="000000"/>
              </a:solidFill>
            </a:endParaRPr>
          </a:p>
        </p:txBody>
      </p:sp>
      <p:sp>
        <p:nvSpPr>
          <p:cNvPr id="8" name="Line 58"/>
          <p:cNvSpPr>
            <a:spLocks noChangeShapeType="1"/>
          </p:cNvSpPr>
          <p:nvPr/>
        </p:nvSpPr>
        <p:spPr bwMode="auto">
          <a:xfrm>
            <a:off x="1295400" y="2565400"/>
            <a:ext cx="6553200" cy="0"/>
          </a:xfrm>
          <a:prstGeom prst="line">
            <a:avLst/>
          </a:prstGeom>
          <a:noFill/>
          <a:ln w="4445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 i="1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2575" y="2133600"/>
            <a:ext cx="6019800" cy="50800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Asıl alt başlık stilini düzenlemek için tıklatın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014413"/>
            <a:ext cx="8226425" cy="776287"/>
          </a:xfrm>
        </p:spPr>
        <p:txBody>
          <a:bodyPr/>
          <a:lstStyle>
            <a:lvl1pPr algn="ctr"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80231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32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-228600"/>
            <a:ext cx="2106612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788" y="-228600"/>
            <a:ext cx="6172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8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823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58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089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6600" y="1066800"/>
            <a:ext cx="4089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04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0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25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70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85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7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4788" y="-228600"/>
            <a:ext cx="7110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başlık stili için tıklatın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331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>
              <a:solidFill>
                <a:srgbClr val="000000"/>
              </a:solidFill>
            </a:endParaRPr>
          </a:p>
        </p:txBody>
      </p:sp>
      <p:pic>
        <p:nvPicPr>
          <p:cNvPr id="1030" name="Picture 46" descr="logo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00" y="6364288"/>
            <a:ext cx="25050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50800">
            <a:solidFill>
              <a:srgbClr val="C4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0" y="6067425"/>
            <a:ext cx="9144000" cy="0"/>
          </a:xfrm>
          <a:prstGeom prst="line">
            <a:avLst/>
          </a:prstGeom>
          <a:noFill/>
          <a:ln w="50800">
            <a:solidFill>
              <a:srgbClr val="000E78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90600" y="6124575"/>
            <a:ext cx="990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 smtClean="0">
                <a:solidFill>
                  <a:srgbClr val="000000"/>
                </a:solidFill>
              </a:rPr>
              <a:t>Slide </a:t>
            </a:r>
            <a:fld id="{4380C059-C1E3-4168-AB6E-87E020317F4D}" type="slidenum">
              <a:rPr lang="en-US" sz="1200" i="1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7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E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E7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E7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E7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E7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E78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E78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E78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E78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80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E78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4163" y="2133600"/>
            <a:ext cx="6019800" cy="508000"/>
          </a:xfrm>
        </p:spPr>
        <p:txBody>
          <a:bodyPr/>
          <a:lstStyle/>
          <a:p>
            <a:pPr eaLnBrk="1" hangingPunct="1"/>
            <a:r>
              <a:rPr lang="tr-TR" smtClean="0"/>
              <a:t>Spring 2018</a:t>
            </a:r>
            <a:endParaRPr lang="en-US" i="1" dirty="0" smtClean="0"/>
          </a:p>
        </p:txBody>
      </p:sp>
      <p:sp>
        <p:nvSpPr>
          <p:cNvPr id="3075" name="Text Box 7"/>
          <p:cNvSpPr>
            <a:spLocks noGrp="1" noChangeArrowheads="1"/>
          </p:cNvSpPr>
          <p:nvPr>
            <p:ph type="ctrTitle"/>
          </p:nvPr>
        </p:nvSpPr>
        <p:spPr>
          <a:xfrm>
            <a:off x="455613" y="381000"/>
            <a:ext cx="8226425" cy="1600200"/>
          </a:xfrm>
          <a:noFill/>
        </p:spPr>
        <p:txBody>
          <a:bodyPr/>
          <a:lstStyle/>
          <a:p>
            <a:r>
              <a:rPr lang="tr-TR" sz="3000" dirty="0" smtClean="0"/>
              <a:t>IE469 </a:t>
            </a:r>
            <a:r>
              <a:rPr lang="tr-TR" sz="3000" dirty="0" err="1" smtClean="0"/>
              <a:t>Industrial</a:t>
            </a:r>
            <a:r>
              <a:rPr lang="tr-TR" sz="3000" dirty="0" smtClean="0"/>
              <a:t> Applications </a:t>
            </a:r>
            <a:br>
              <a:rPr lang="tr-TR" sz="3000" dirty="0" smtClean="0"/>
            </a:br>
            <a:r>
              <a:rPr lang="tr-TR" sz="3000" dirty="0" smtClean="0"/>
              <a:t>of Operations </a:t>
            </a:r>
            <a:r>
              <a:rPr lang="tr-TR" sz="3000" dirty="0" err="1" smtClean="0"/>
              <a:t>Research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4897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56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72"/>
          <a:stretch/>
        </p:blipFill>
        <p:spPr>
          <a:xfrm>
            <a:off x="1095700" y="877488"/>
            <a:ext cx="7488621" cy="438673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21744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5" t="2332" r="4785"/>
          <a:stretch/>
        </p:blipFill>
        <p:spPr>
          <a:xfrm>
            <a:off x="2853559" y="925552"/>
            <a:ext cx="2979682" cy="448202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1744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283" y="1072054"/>
            <a:ext cx="5174286" cy="452310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1744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965200"/>
            <a:ext cx="5651500" cy="49276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1744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0" y="925552"/>
            <a:ext cx="7493000" cy="45212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1744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3217"/>
            <a:ext cx="3799971" cy="2292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452" y="1633278"/>
            <a:ext cx="3953348" cy="229280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1744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90" y="907396"/>
            <a:ext cx="6231467" cy="46736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1744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104900"/>
            <a:ext cx="6985000" cy="4635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1744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06" y="1252673"/>
            <a:ext cx="5476766" cy="404804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1744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Charts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79" y="1111535"/>
            <a:ext cx="7669842" cy="4558730"/>
          </a:xfrm>
        </p:spPr>
      </p:pic>
    </p:spTree>
    <p:extLst>
      <p:ext uri="{BB962C8B-B14F-4D97-AF65-F5344CB8AC3E}">
        <p14:creationId xmlns:p14="http://schemas.microsoft.com/office/powerpoint/2010/main" val="12568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01 at 22.26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3913"/>
            <a:ext cx="9144000" cy="379141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1744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01 at 22.26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490" y="925552"/>
            <a:ext cx="6164317" cy="458929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1744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9" r="1916" b="14900"/>
          <a:stretch/>
        </p:blipFill>
        <p:spPr>
          <a:xfrm>
            <a:off x="457200" y="1166649"/>
            <a:ext cx="8071945" cy="4193628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1744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 bwMode="auto">
          <a:xfrm>
            <a:off x="5833241" y="1923393"/>
            <a:ext cx="2853559" cy="17499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393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01 at 22.2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49" y="869087"/>
            <a:ext cx="8674100" cy="42037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1744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01 at 22.26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48" y="796448"/>
            <a:ext cx="8597900" cy="28194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1744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01 at 22.25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31" y="735383"/>
            <a:ext cx="8534400" cy="36576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1744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244600"/>
            <a:ext cx="5080000" cy="43688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17448"/>
            <a:ext cx="8229600" cy="1143000"/>
          </a:xfrm>
        </p:spPr>
        <p:txBody>
          <a:bodyPr/>
          <a:lstStyle/>
          <a:p>
            <a:r>
              <a:rPr lang="en-US" dirty="0" smtClean="0"/>
              <a:t>Bad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24" y="-228600"/>
            <a:ext cx="971172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Using Charts </a:t>
            </a:r>
            <a:r>
              <a:rPr lang="en-US" sz="3600" dirty="0"/>
              <a:t>to Create Effective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Communicating</a:t>
            </a:r>
            <a:r>
              <a:rPr lang="en-US" dirty="0"/>
              <a:t> your study’s results to your co-workers, managers, and clients in a way that is both </a:t>
            </a:r>
            <a:r>
              <a:rPr lang="en-US" dirty="0">
                <a:solidFill>
                  <a:srgbClr val="FF0000"/>
                </a:solidFill>
              </a:rPr>
              <a:t>professional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easy to understand </a:t>
            </a:r>
            <a:r>
              <a:rPr lang="en-US" dirty="0"/>
              <a:t>is a crucial skill for any researcher.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studies with amazing results are not acted on or fall to the wayside because of its confusing report.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 report, charts go a long way in illustrating findings that are clear and concise. </a:t>
            </a:r>
            <a:r>
              <a:rPr lang="en-US" dirty="0" smtClean="0"/>
              <a:t>They simplify </a:t>
            </a:r>
            <a:r>
              <a:rPr lang="en-US" dirty="0"/>
              <a:t>data in a presentable and visually pleasing way.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24" y="-228600"/>
            <a:ext cx="971172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Using Charts </a:t>
            </a:r>
            <a:r>
              <a:rPr lang="en-US" sz="3600" dirty="0"/>
              <a:t>to Create Effective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main challenge with using charts is selecting the correct type from the wide variety available.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Many </a:t>
            </a:r>
            <a:r>
              <a:rPr lang="en-US" dirty="0"/>
              <a:t>people do not understand the strengths and weaknesses that come with each chart type, either </a:t>
            </a:r>
            <a:r>
              <a:rPr lang="en-US" dirty="0" smtClean="0"/>
              <a:t>selects the </a:t>
            </a:r>
            <a:r>
              <a:rPr lang="en-US" dirty="0" smtClean="0">
                <a:solidFill>
                  <a:srgbClr val="FF0000"/>
                </a:solidFill>
              </a:rPr>
              <a:t>nicest-looking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staying in their comfort zone </a:t>
            </a:r>
            <a:r>
              <a:rPr lang="en-US" dirty="0"/>
              <a:t>by overloading their report with pie or vertical bar charts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5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2884"/>
            <a:ext cx="9143999" cy="23918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Bar </a:t>
            </a:r>
            <a:r>
              <a:rPr lang="en-US" sz="2400" dirty="0"/>
              <a:t>charts are best for comparing means or percentages </a:t>
            </a:r>
            <a:r>
              <a:rPr lang="en-US" sz="2400" dirty="0" smtClean="0"/>
              <a:t> (vertical: </a:t>
            </a:r>
            <a:r>
              <a:rPr lang="en-US" sz="2400" dirty="0"/>
              <a:t>2 to 7 </a:t>
            </a:r>
            <a:r>
              <a:rPr lang="en-US" sz="2400" dirty="0" smtClean="0"/>
              <a:t>groups, horizontal: more). </a:t>
            </a:r>
          </a:p>
          <a:p>
            <a:r>
              <a:rPr lang="en-US" sz="2400" dirty="0" smtClean="0"/>
              <a:t>Each </a:t>
            </a:r>
            <a:r>
              <a:rPr lang="en-US" sz="2400" dirty="0"/>
              <a:t>bar is separated by blank space. For this reason, the x-axis should be based on a scale that has mutually exclusive </a:t>
            </a:r>
            <a:r>
              <a:rPr lang="en-US" sz="2400" dirty="0" smtClean="0"/>
              <a:t>categories, but not on </a:t>
            </a:r>
            <a:r>
              <a:rPr lang="en-US" sz="2400" dirty="0"/>
              <a:t>a continuous </a:t>
            </a:r>
            <a:r>
              <a:rPr lang="en-US" sz="2400" dirty="0" smtClean="0"/>
              <a:t>scale.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971" y="836468"/>
            <a:ext cx="4877703" cy="293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Charts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4788" y="3891681"/>
            <a:ext cx="8685211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0000"/>
              </a:buClr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llustrate </a:t>
            </a:r>
            <a:r>
              <a:rPr lang="en-US" sz="2400" dirty="0"/>
              <a:t>a sample break down in a single dimension.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0000"/>
              </a:buClr>
              <a:buChar char="•"/>
            </a:pPr>
            <a:r>
              <a:rPr lang="en-US" sz="2400" dirty="0" smtClean="0"/>
              <a:t>When </a:t>
            </a:r>
            <a:r>
              <a:rPr lang="en-US" sz="2400" dirty="0"/>
              <a:t>you want to show differences within groups based on </a:t>
            </a:r>
            <a:r>
              <a:rPr lang="en-US" sz="2400" dirty="0">
                <a:solidFill>
                  <a:schemeClr val="accent2"/>
                </a:solidFill>
              </a:rPr>
              <a:t>one variable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0000"/>
              </a:buClr>
              <a:buChar char="•"/>
            </a:pPr>
            <a:r>
              <a:rPr lang="en-US" sz="2400" dirty="0" smtClean="0"/>
              <a:t>Pie </a:t>
            </a:r>
            <a:r>
              <a:rPr lang="en-US" sz="2400" dirty="0"/>
              <a:t>charts should only be used with a group of categories that combine to make up a whole.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93" y="893233"/>
            <a:ext cx="4796368" cy="29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70" y="4614351"/>
            <a:ext cx="8331200" cy="2222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Illustrate </a:t>
            </a:r>
            <a:r>
              <a:rPr lang="en-US" sz="2400" dirty="0"/>
              <a:t>trends over </a:t>
            </a:r>
            <a:r>
              <a:rPr lang="en-US" sz="2400" dirty="0" smtClean="0"/>
              <a:t>time (e.g. </a:t>
            </a:r>
            <a:r>
              <a:rPr lang="en-US" sz="2400" dirty="0"/>
              <a:t>measure the long term progression of </a:t>
            </a:r>
            <a:r>
              <a:rPr lang="en-US" sz="2400" dirty="0" smtClean="0"/>
              <a:t>sales). </a:t>
            </a:r>
          </a:p>
          <a:p>
            <a:r>
              <a:rPr lang="en-US" sz="2400" dirty="0" smtClean="0"/>
              <a:t>Also compare two or more </a:t>
            </a:r>
            <a:r>
              <a:rPr lang="en-US" sz="2400" dirty="0"/>
              <a:t>different variables over time.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4828" y="802503"/>
            <a:ext cx="7112000" cy="382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4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3704172"/>
            <a:ext cx="8798748" cy="228176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US" sz="2400" dirty="0"/>
              <a:t>Scatter plots are used to depict how different objects settle around a mean based on 2 to 3 different dimensions. </a:t>
            </a:r>
          </a:p>
          <a:p>
            <a:r>
              <a:rPr lang="en-US" sz="2400" dirty="0"/>
              <a:t>This allows for quick and easy comparisons between competing variables. </a:t>
            </a:r>
          </a:p>
          <a:p>
            <a:r>
              <a:rPr lang="en-US" sz="2400" dirty="0"/>
              <a:t>(e.g. compare candies to one another based on its cost and selling price. </a:t>
            </a:r>
          </a:p>
          <a:p>
            <a:r>
              <a:rPr lang="en-US" sz="2400" dirty="0"/>
              <a:t>A viewer can quickly reference the difference between two objects or its relation to the average.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25007" y="736598"/>
            <a:ext cx="5242023" cy="299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42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4848" y="1041403"/>
            <a:ext cx="5452349" cy="52451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Like pie charts, histograms break down the sample distribution in </a:t>
            </a:r>
            <a:r>
              <a:rPr lang="en-US" sz="2400" dirty="0">
                <a:solidFill>
                  <a:srgbClr val="FF0000"/>
                </a:solidFill>
              </a:rPr>
              <a:t>one </a:t>
            </a:r>
            <a:r>
              <a:rPr lang="en-US" sz="2400" dirty="0" smtClean="0">
                <a:solidFill>
                  <a:srgbClr val="FF0000"/>
                </a:solidFill>
              </a:rPr>
              <a:t>dimension.</a:t>
            </a:r>
            <a:r>
              <a:rPr lang="en-US" sz="24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The difference is </a:t>
            </a:r>
            <a:r>
              <a:rPr lang="en-US" sz="2400" dirty="0"/>
              <a:t>that </a:t>
            </a:r>
            <a:r>
              <a:rPr lang="en-US" sz="2400" dirty="0" smtClean="0"/>
              <a:t>they are </a:t>
            </a:r>
            <a:r>
              <a:rPr lang="en-US" sz="2400" dirty="0"/>
              <a:t>ideal for illustrating sample distributions on dimensions measured with discrete intervals. 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Unlike bar </a:t>
            </a:r>
            <a:r>
              <a:rPr lang="en-US" sz="2400" dirty="0"/>
              <a:t>charts, the x-axis is not divided into mutually exclusive </a:t>
            </a:r>
            <a:r>
              <a:rPr lang="en-US" sz="2400" dirty="0" smtClean="0"/>
              <a:t>categories, it is a </a:t>
            </a:r>
            <a:r>
              <a:rPr lang="en-US" sz="2400" dirty="0"/>
              <a:t>continuous </a:t>
            </a:r>
            <a:r>
              <a:rPr lang="en-US" sz="2400" dirty="0" smtClean="0"/>
              <a:t>scale.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709" b="15106"/>
          <a:stretch/>
        </p:blipFill>
        <p:spPr>
          <a:xfrm>
            <a:off x="5556034" y="3505175"/>
            <a:ext cx="3415008" cy="2396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309" y="998113"/>
            <a:ext cx="3482905" cy="23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lkent2">
  <a:themeElements>
    <a:clrScheme name="bilkent2 2">
      <a:dk1>
        <a:srgbClr val="000000"/>
      </a:dk1>
      <a:lt1>
        <a:srgbClr val="FFFFFF"/>
      </a:lt1>
      <a:dk2>
        <a:srgbClr val="000E78"/>
      </a:dk2>
      <a:lt2>
        <a:srgbClr val="B0B2B4"/>
      </a:lt2>
      <a:accent1>
        <a:srgbClr val="000E78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BE"/>
      </a:accent5>
      <a:accent6>
        <a:srgbClr val="E70000"/>
      </a:accent6>
      <a:hlink>
        <a:srgbClr val="000E78"/>
      </a:hlink>
      <a:folHlink>
        <a:srgbClr val="6D6E70"/>
      </a:folHlink>
    </a:clrScheme>
    <a:fontScheme name="bilkent2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z="16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ilkent2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AF906A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9E825F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kent2 2">
        <a:dk1>
          <a:srgbClr val="000000"/>
        </a:dk1>
        <a:lt1>
          <a:srgbClr val="FFFFFF"/>
        </a:lt1>
        <a:dk2>
          <a:srgbClr val="000E78"/>
        </a:dk2>
        <a:lt2>
          <a:srgbClr val="B0B2B4"/>
        </a:lt2>
        <a:accent1>
          <a:srgbClr val="000E78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AABE"/>
        </a:accent5>
        <a:accent6>
          <a:srgbClr val="E70000"/>
        </a:accent6>
        <a:hlink>
          <a:srgbClr val="000E78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434</Words>
  <Application>Microsoft Office PowerPoint</Application>
  <PresentationFormat>On-screen Show (4:3)</PresentationFormat>
  <Paragraphs>47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MS PGothic</vt:lpstr>
      <vt:lpstr>Arial</vt:lpstr>
      <vt:lpstr>Calibri</vt:lpstr>
      <vt:lpstr>bilkent2</vt:lpstr>
      <vt:lpstr>IE469 Industrial Applications  of Operations Research</vt:lpstr>
      <vt:lpstr>Charts</vt:lpstr>
      <vt:lpstr>Using Charts to Create Effective Reports</vt:lpstr>
      <vt:lpstr>Using Charts to Create Effective Reports</vt:lpstr>
      <vt:lpstr>Bar Charts</vt:lpstr>
      <vt:lpstr>Pie Charts</vt:lpstr>
      <vt:lpstr>Line Charts</vt:lpstr>
      <vt:lpstr>Scatter Plot</vt:lpstr>
      <vt:lpstr>Histogram</vt:lpstr>
      <vt:lpstr>Bad Charts</vt:lpstr>
      <vt:lpstr>Bad Charts</vt:lpstr>
      <vt:lpstr>Bad Charts</vt:lpstr>
      <vt:lpstr>Bad Charts</vt:lpstr>
      <vt:lpstr>Bad Charts</vt:lpstr>
      <vt:lpstr>Bad Charts</vt:lpstr>
      <vt:lpstr>Bad Charts</vt:lpstr>
      <vt:lpstr>Bad Charts</vt:lpstr>
      <vt:lpstr>Bad Charts</vt:lpstr>
      <vt:lpstr>Bad Charts</vt:lpstr>
      <vt:lpstr>Bad Charts</vt:lpstr>
      <vt:lpstr>Bad Charts</vt:lpstr>
      <vt:lpstr>Bad Charts</vt:lpstr>
      <vt:lpstr>Bad Charts</vt:lpstr>
      <vt:lpstr>Bad Charts</vt:lpstr>
      <vt:lpstr>Bad Charts</vt:lpstr>
      <vt:lpstr>Bad Charts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Okan</dc:creator>
  <cp:lastModifiedBy>Emre Uzun</cp:lastModifiedBy>
  <cp:revision>64</cp:revision>
  <dcterms:created xsi:type="dcterms:W3CDTF">2016-02-01T20:08:56Z</dcterms:created>
  <dcterms:modified xsi:type="dcterms:W3CDTF">2018-02-13T11:05:04Z</dcterms:modified>
</cp:coreProperties>
</file>