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sldIdLst>
    <p:sldId id="295" r:id="rId2"/>
    <p:sldId id="256" r:id="rId3"/>
    <p:sldId id="296" r:id="rId4"/>
    <p:sldId id="257"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5pPr>
    <a:lvl6pPr marL="2286000" algn="l" defTabSz="914400" rtl="0" eaLnBrk="1" latinLnBrk="0" hangingPunct="1">
      <a:defRPr sz="2400" i="1" kern="1200">
        <a:solidFill>
          <a:schemeClr val="tx1"/>
        </a:solidFill>
        <a:latin typeface="Arial" pitchFamily="34" charset="0"/>
        <a:ea typeface="MS PGothic" pitchFamily="34" charset="-128"/>
        <a:cs typeface="+mn-cs"/>
      </a:defRPr>
    </a:lvl6pPr>
    <a:lvl7pPr marL="2743200" algn="l" defTabSz="914400" rtl="0" eaLnBrk="1" latinLnBrk="0" hangingPunct="1">
      <a:defRPr sz="2400" i="1" kern="1200">
        <a:solidFill>
          <a:schemeClr val="tx1"/>
        </a:solidFill>
        <a:latin typeface="Arial" pitchFamily="34" charset="0"/>
        <a:ea typeface="MS PGothic" pitchFamily="34" charset="-128"/>
        <a:cs typeface="+mn-cs"/>
      </a:defRPr>
    </a:lvl7pPr>
    <a:lvl8pPr marL="3200400" algn="l" defTabSz="914400" rtl="0" eaLnBrk="1" latinLnBrk="0" hangingPunct="1">
      <a:defRPr sz="2400" i="1" kern="1200">
        <a:solidFill>
          <a:schemeClr val="tx1"/>
        </a:solidFill>
        <a:latin typeface="Arial" pitchFamily="34" charset="0"/>
        <a:ea typeface="MS PGothic" pitchFamily="34" charset="-128"/>
        <a:cs typeface="+mn-cs"/>
      </a:defRPr>
    </a:lvl8pPr>
    <a:lvl9pPr marL="3657600" algn="l" defTabSz="914400" rtl="0" eaLnBrk="1" latinLnBrk="0" hangingPunct="1">
      <a:defRPr sz="2400" i="1"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CC0000"/>
    <a:srgbClr val="FFFF00"/>
    <a:srgbClr val="F0EFE0"/>
    <a:srgbClr val="1F40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6" d="100"/>
          <a:sy n="106" d="100"/>
        </p:scale>
        <p:origin x="13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81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4"/>
          <p:cNvSpPr>
            <a:spLocks noChangeArrowheads="1"/>
          </p:cNvSpPr>
          <p:nvPr/>
        </p:nvSpPr>
        <p:spPr bwMode="auto">
          <a:xfrm>
            <a:off x="0" y="0"/>
            <a:ext cx="9144000" cy="4648200"/>
          </a:xfrm>
          <a:prstGeom prst="rect">
            <a:avLst/>
          </a:prstGeom>
          <a:solidFill>
            <a:srgbClr val="000E78"/>
          </a:solidFill>
          <a:ln w="9525">
            <a:noFill/>
            <a:miter lim="800000"/>
            <a:headEnd/>
            <a:tailEnd/>
          </a:ln>
        </p:spPr>
        <p:txBody>
          <a:bodyPr wrap="none" anchor="ctr"/>
          <a:lstStyle/>
          <a:p>
            <a:pPr>
              <a:defRPr/>
            </a:pPr>
            <a:endParaRPr lang="tr-TR">
              <a:latin typeface="Arial" charset="0"/>
            </a:endParaRPr>
          </a:p>
        </p:txBody>
      </p:sp>
      <p:sp>
        <p:nvSpPr>
          <p:cNvPr id="5" name="Line 55"/>
          <p:cNvSpPr>
            <a:spLocks noChangeShapeType="1"/>
          </p:cNvSpPr>
          <p:nvPr/>
        </p:nvSpPr>
        <p:spPr bwMode="auto">
          <a:xfrm>
            <a:off x="0" y="4648200"/>
            <a:ext cx="9144000" cy="0"/>
          </a:xfrm>
          <a:prstGeom prst="line">
            <a:avLst/>
          </a:prstGeom>
          <a:noFill/>
          <a:ln w="47625">
            <a:solidFill>
              <a:srgbClr val="FF0000"/>
            </a:solidFill>
            <a:round/>
            <a:headEnd/>
            <a:tailEnd/>
          </a:ln>
        </p:spPr>
        <p:txBody>
          <a:bodyPr wrap="none" anchor="ctr"/>
          <a:lstStyle/>
          <a:p>
            <a:pPr>
              <a:defRPr/>
            </a:pPr>
            <a:endParaRPr lang="tr-TR">
              <a:latin typeface="Arial" charset="0"/>
            </a:endParaRPr>
          </a:p>
        </p:txBody>
      </p:sp>
      <p:pic>
        <p:nvPicPr>
          <p:cNvPr id="6" name="Picture 56" descr="logo1"/>
          <p:cNvPicPr>
            <a:picLocks noChangeAspect="1" noChangeArrowheads="1"/>
          </p:cNvPicPr>
          <p:nvPr/>
        </p:nvPicPr>
        <p:blipFill>
          <a:blip r:embed="rId2" cstate="print"/>
          <a:srcRect/>
          <a:stretch>
            <a:fillRect/>
          </a:stretch>
        </p:blipFill>
        <p:spPr bwMode="auto">
          <a:xfrm>
            <a:off x="2716213" y="4956175"/>
            <a:ext cx="3671887" cy="1768475"/>
          </a:xfrm>
          <a:prstGeom prst="rect">
            <a:avLst/>
          </a:prstGeom>
          <a:noFill/>
          <a:ln w="9525">
            <a:noFill/>
            <a:miter lim="800000"/>
            <a:headEnd/>
            <a:tailEnd/>
          </a:ln>
        </p:spPr>
      </p:pic>
      <p:sp>
        <p:nvSpPr>
          <p:cNvPr id="7" name="Line 57"/>
          <p:cNvSpPr>
            <a:spLocks noChangeShapeType="1"/>
          </p:cNvSpPr>
          <p:nvPr/>
        </p:nvSpPr>
        <p:spPr bwMode="auto">
          <a:xfrm>
            <a:off x="1295400" y="2184400"/>
            <a:ext cx="6553200" cy="0"/>
          </a:xfrm>
          <a:prstGeom prst="line">
            <a:avLst/>
          </a:prstGeom>
          <a:noFill/>
          <a:ln w="44450" cap="sq">
            <a:solidFill>
              <a:schemeClr val="bg1"/>
            </a:solidFill>
            <a:round/>
            <a:headEnd type="none" w="sm" len="sm"/>
            <a:tailEnd type="none" w="sm" len="sm"/>
          </a:ln>
          <a:effectLst/>
        </p:spPr>
        <p:txBody>
          <a:bodyPr wrap="none" anchor="ctr"/>
          <a:lstStyle/>
          <a:p>
            <a:pPr>
              <a:defRPr/>
            </a:pPr>
            <a:endParaRPr lang="tr-TR">
              <a:latin typeface="Arial" charset="0"/>
            </a:endParaRPr>
          </a:p>
        </p:txBody>
      </p:sp>
      <p:sp>
        <p:nvSpPr>
          <p:cNvPr id="8" name="Line 58"/>
          <p:cNvSpPr>
            <a:spLocks noChangeShapeType="1"/>
          </p:cNvSpPr>
          <p:nvPr/>
        </p:nvSpPr>
        <p:spPr bwMode="auto">
          <a:xfrm>
            <a:off x="1295400" y="2565400"/>
            <a:ext cx="6553200" cy="0"/>
          </a:xfrm>
          <a:prstGeom prst="line">
            <a:avLst/>
          </a:prstGeom>
          <a:noFill/>
          <a:ln w="44450" cap="sq">
            <a:solidFill>
              <a:schemeClr val="bg1"/>
            </a:solidFill>
            <a:round/>
            <a:headEnd type="none" w="sm" len="sm"/>
            <a:tailEnd type="none" w="sm" len="sm"/>
          </a:ln>
          <a:effectLst/>
        </p:spPr>
        <p:txBody>
          <a:bodyPr wrap="none" anchor="ctr"/>
          <a:lstStyle/>
          <a:p>
            <a:pPr>
              <a:defRPr/>
            </a:pPr>
            <a:endParaRPr lang="tr-TR">
              <a:latin typeface="Arial" charset="0"/>
            </a:endParaRPr>
          </a:p>
        </p:txBody>
      </p:sp>
      <p:sp>
        <p:nvSpPr>
          <p:cNvPr id="3075" name="Rectangle 3"/>
          <p:cNvSpPr>
            <a:spLocks noGrp="1" noChangeArrowheads="1"/>
          </p:cNvSpPr>
          <p:nvPr>
            <p:ph type="subTitle" idx="1"/>
          </p:nvPr>
        </p:nvSpPr>
        <p:spPr>
          <a:xfrm>
            <a:off x="1552575" y="2133600"/>
            <a:ext cx="6019800" cy="508000"/>
          </a:xfrm>
        </p:spPr>
        <p:txBody>
          <a:bodyPr anchor="ctr"/>
          <a:lstStyle>
            <a:lvl1pPr marL="0" indent="0" algn="ctr">
              <a:buFontTx/>
              <a:buNone/>
              <a:defRPr sz="2000">
                <a:solidFill>
                  <a:schemeClr val="bg1"/>
                </a:solidFill>
              </a:defRPr>
            </a:lvl1pPr>
          </a:lstStyle>
          <a:p>
            <a:r>
              <a:rPr lang="en-US" smtClean="0"/>
              <a:t>Click to edit Master subtitle style</a:t>
            </a:r>
            <a:endParaRPr lang="en-US"/>
          </a:p>
        </p:txBody>
      </p:sp>
      <p:sp>
        <p:nvSpPr>
          <p:cNvPr id="3091" name="Rectangle 19"/>
          <p:cNvSpPr>
            <a:spLocks noGrp="1" noChangeArrowheads="1"/>
          </p:cNvSpPr>
          <p:nvPr>
            <p:ph type="ctrTitle" sz="quarter"/>
          </p:nvPr>
        </p:nvSpPr>
        <p:spPr>
          <a:xfrm>
            <a:off x="455613" y="1014413"/>
            <a:ext cx="8226425" cy="776287"/>
          </a:xfrm>
        </p:spPr>
        <p:txBody>
          <a:bodyPr/>
          <a:lstStyle>
            <a:lvl1pPr algn="ctr">
              <a:defRPr sz="3800" b="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75379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371506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228600"/>
            <a:ext cx="2106612" cy="59436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204788" y="-228600"/>
            <a:ext cx="6172200" cy="5943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38690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675240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6080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304800" y="1066800"/>
            <a:ext cx="4089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546600" y="1066800"/>
            <a:ext cx="4089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90139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317505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Tree>
    <p:extLst>
      <p:ext uri="{BB962C8B-B14F-4D97-AF65-F5344CB8AC3E}">
        <p14:creationId xmlns:p14="http://schemas.microsoft.com/office/powerpoint/2010/main" val="37212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99382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96440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39"/>
          <p:cNvSpPr>
            <a:spLocks noChangeArrowheads="1"/>
          </p:cNvSpPr>
          <p:nvPr/>
        </p:nvSpPr>
        <p:spPr bwMode="auto">
          <a:xfrm>
            <a:off x="0" y="6172200"/>
            <a:ext cx="9144000" cy="685800"/>
          </a:xfrm>
          <a:prstGeom prst="rect">
            <a:avLst/>
          </a:prstGeom>
          <a:solidFill>
            <a:schemeClr val="bg1"/>
          </a:solidFill>
          <a:ln w="9525">
            <a:noFill/>
            <a:miter lim="800000"/>
            <a:headEnd/>
            <a:tailEnd/>
          </a:ln>
        </p:spPr>
        <p:txBody>
          <a:bodyPr wrap="none" anchor="ctr"/>
          <a:lstStyle/>
          <a:p>
            <a:pPr>
              <a:defRPr/>
            </a:pPr>
            <a:endParaRPr lang="en-US" noProof="0">
              <a:latin typeface="Arial" charset="0"/>
            </a:endParaRPr>
          </a:p>
        </p:txBody>
      </p:sp>
      <p:sp>
        <p:nvSpPr>
          <p:cNvPr id="1027" name="Rectangle 2"/>
          <p:cNvSpPr>
            <a:spLocks noGrp="1" noChangeArrowheads="1"/>
          </p:cNvSpPr>
          <p:nvPr>
            <p:ph type="title"/>
          </p:nvPr>
        </p:nvSpPr>
        <p:spPr bwMode="auto">
          <a:xfrm>
            <a:off x="204788" y="-228600"/>
            <a:ext cx="71104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smtClean="0"/>
              <a:t>Asıl başlık stili için tıklatın</a:t>
            </a:r>
          </a:p>
        </p:txBody>
      </p:sp>
      <p:sp>
        <p:nvSpPr>
          <p:cNvPr id="1028" name="Rectangle 3"/>
          <p:cNvSpPr>
            <a:spLocks noGrp="1" noChangeArrowheads="1"/>
          </p:cNvSpPr>
          <p:nvPr>
            <p:ph type="body" idx="1"/>
          </p:nvPr>
        </p:nvSpPr>
        <p:spPr bwMode="auto">
          <a:xfrm>
            <a:off x="304800" y="1066800"/>
            <a:ext cx="8331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1060" name="Line 36"/>
          <p:cNvSpPr>
            <a:spLocks noChangeShapeType="1"/>
          </p:cNvSpPr>
          <p:nvPr/>
        </p:nvSpPr>
        <p:spPr bwMode="auto">
          <a:xfrm>
            <a:off x="0" y="685800"/>
            <a:ext cx="9144000" cy="0"/>
          </a:xfrm>
          <a:prstGeom prst="line">
            <a:avLst/>
          </a:prstGeom>
          <a:noFill/>
          <a:ln w="9525">
            <a:solidFill>
              <a:schemeClr val="bg2"/>
            </a:solidFill>
            <a:round/>
            <a:headEnd/>
            <a:tailEnd/>
          </a:ln>
        </p:spPr>
        <p:txBody>
          <a:bodyPr wrap="none" anchor="ctr"/>
          <a:lstStyle/>
          <a:p>
            <a:pPr>
              <a:defRPr/>
            </a:pPr>
            <a:endParaRPr lang="en-US" noProof="0">
              <a:latin typeface="Arial" charset="0"/>
            </a:endParaRPr>
          </a:p>
        </p:txBody>
      </p:sp>
      <p:pic>
        <p:nvPicPr>
          <p:cNvPr id="1030" name="Picture 46" descr="logo3"/>
          <p:cNvPicPr>
            <a:picLocks noChangeAspect="1" noChangeArrowheads="1"/>
          </p:cNvPicPr>
          <p:nvPr/>
        </p:nvPicPr>
        <p:blipFill>
          <a:blip r:embed="rId13" cstate="print"/>
          <a:srcRect/>
          <a:stretch>
            <a:fillRect/>
          </a:stretch>
        </p:blipFill>
        <p:spPr bwMode="auto">
          <a:xfrm>
            <a:off x="63500" y="6364288"/>
            <a:ext cx="2505075" cy="493712"/>
          </a:xfrm>
          <a:prstGeom prst="rect">
            <a:avLst/>
          </a:prstGeom>
          <a:noFill/>
          <a:ln w="9525">
            <a:noFill/>
            <a:miter lim="800000"/>
            <a:headEnd/>
            <a:tailEnd/>
          </a:ln>
        </p:spPr>
      </p:pic>
      <p:sp>
        <p:nvSpPr>
          <p:cNvPr id="1071" name="Line 47"/>
          <p:cNvSpPr>
            <a:spLocks noChangeShapeType="1"/>
          </p:cNvSpPr>
          <p:nvPr/>
        </p:nvSpPr>
        <p:spPr bwMode="auto">
          <a:xfrm>
            <a:off x="0" y="6019800"/>
            <a:ext cx="9144000" cy="0"/>
          </a:xfrm>
          <a:prstGeom prst="line">
            <a:avLst/>
          </a:prstGeom>
          <a:noFill/>
          <a:ln w="50800">
            <a:solidFill>
              <a:srgbClr val="C40000"/>
            </a:solidFill>
            <a:round/>
            <a:headEnd/>
            <a:tailEnd/>
          </a:ln>
          <a:effectLst/>
        </p:spPr>
        <p:txBody>
          <a:bodyPr/>
          <a:lstStyle/>
          <a:p>
            <a:pPr>
              <a:defRPr/>
            </a:pPr>
            <a:endParaRPr lang="en-US" noProof="0">
              <a:latin typeface="Arial" charset="0"/>
            </a:endParaRPr>
          </a:p>
        </p:txBody>
      </p:sp>
      <p:sp>
        <p:nvSpPr>
          <p:cNvPr id="1072" name="Line 48"/>
          <p:cNvSpPr>
            <a:spLocks noChangeShapeType="1"/>
          </p:cNvSpPr>
          <p:nvPr/>
        </p:nvSpPr>
        <p:spPr bwMode="auto">
          <a:xfrm>
            <a:off x="0" y="6067425"/>
            <a:ext cx="9144000" cy="0"/>
          </a:xfrm>
          <a:prstGeom prst="line">
            <a:avLst/>
          </a:prstGeom>
          <a:noFill/>
          <a:ln w="50800">
            <a:solidFill>
              <a:srgbClr val="000E78"/>
            </a:solidFill>
            <a:round/>
            <a:headEnd/>
            <a:tailEnd/>
          </a:ln>
          <a:effectLst/>
        </p:spPr>
        <p:txBody>
          <a:bodyPr/>
          <a:lstStyle/>
          <a:p>
            <a:pPr>
              <a:defRPr/>
            </a:pPr>
            <a:endParaRPr lang="en-US" noProof="0">
              <a:latin typeface="Arial" charset="0"/>
            </a:endParaRPr>
          </a:p>
        </p:txBody>
      </p:sp>
      <p:sp>
        <p:nvSpPr>
          <p:cNvPr id="10" name="TextBox 9"/>
          <p:cNvSpPr txBox="1"/>
          <p:nvPr/>
        </p:nvSpPr>
        <p:spPr>
          <a:xfrm>
            <a:off x="990600" y="6124575"/>
            <a:ext cx="990600" cy="276225"/>
          </a:xfrm>
          <a:prstGeom prst="rect">
            <a:avLst/>
          </a:prstGeom>
          <a:noFill/>
        </p:spPr>
        <p:txBody>
          <a:bodyPr>
            <a:spAutoFit/>
          </a:bodyPr>
          <a:lstStyle/>
          <a:p>
            <a:pPr>
              <a:defRPr/>
            </a:pPr>
            <a:r>
              <a:rPr lang="en-US" sz="1200" noProof="0" dirty="0" smtClean="0">
                <a:latin typeface="Arial" charset="0"/>
              </a:rPr>
              <a:t>Slide </a:t>
            </a:r>
            <a:fld id="{4380C059-C1E3-4168-AB6E-87E020317F4D}" type="slidenum">
              <a:rPr lang="en-US" sz="1200" noProof="0" smtClean="0">
                <a:latin typeface="Arial" charset="0"/>
              </a:rPr>
              <a:pPr>
                <a:defRPr/>
              </a:pPr>
              <a:t>‹#›</a:t>
            </a:fld>
            <a:endParaRPr lang="en-US" sz="1200" noProof="0" dirty="0">
              <a:latin typeface="Arial" charset="0"/>
            </a:endParaRPr>
          </a:p>
        </p:txBody>
      </p:sp>
    </p:spTree>
    <p:extLst>
      <p:ext uri="{BB962C8B-B14F-4D97-AF65-F5344CB8AC3E}">
        <p14:creationId xmlns:p14="http://schemas.microsoft.com/office/powerpoint/2010/main" val="225558807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E78"/>
          </a:solidFill>
          <a:latin typeface="+mj-lt"/>
          <a:ea typeface="+mj-ea"/>
          <a:cs typeface="+mj-cs"/>
        </a:defRPr>
      </a:lvl1pPr>
      <a:lvl2pPr algn="l" rtl="0" eaLnBrk="1" fontAlgn="base" hangingPunct="1">
        <a:spcBef>
          <a:spcPct val="0"/>
        </a:spcBef>
        <a:spcAft>
          <a:spcPct val="0"/>
        </a:spcAft>
        <a:defRPr sz="3200" b="1">
          <a:solidFill>
            <a:srgbClr val="000E78"/>
          </a:solidFill>
          <a:latin typeface="Arial" charset="0"/>
          <a:ea typeface="MS PGothic" pitchFamily="34" charset="-128"/>
        </a:defRPr>
      </a:lvl2pPr>
      <a:lvl3pPr algn="l" rtl="0" eaLnBrk="1" fontAlgn="base" hangingPunct="1">
        <a:spcBef>
          <a:spcPct val="0"/>
        </a:spcBef>
        <a:spcAft>
          <a:spcPct val="0"/>
        </a:spcAft>
        <a:defRPr sz="3200" b="1">
          <a:solidFill>
            <a:srgbClr val="000E78"/>
          </a:solidFill>
          <a:latin typeface="Arial" charset="0"/>
          <a:ea typeface="MS PGothic" pitchFamily="34" charset="-128"/>
        </a:defRPr>
      </a:lvl3pPr>
      <a:lvl4pPr algn="l" rtl="0" eaLnBrk="1" fontAlgn="base" hangingPunct="1">
        <a:spcBef>
          <a:spcPct val="0"/>
        </a:spcBef>
        <a:spcAft>
          <a:spcPct val="0"/>
        </a:spcAft>
        <a:defRPr sz="3200" b="1">
          <a:solidFill>
            <a:srgbClr val="000E78"/>
          </a:solidFill>
          <a:latin typeface="Arial" charset="0"/>
          <a:ea typeface="MS PGothic" pitchFamily="34" charset="-128"/>
        </a:defRPr>
      </a:lvl4pPr>
      <a:lvl5pPr algn="l" rtl="0" eaLnBrk="1" fontAlgn="base" hangingPunct="1">
        <a:spcBef>
          <a:spcPct val="0"/>
        </a:spcBef>
        <a:spcAft>
          <a:spcPct val="0"/>
        </a:spcAft>
        <a:defRPr sz="3200" b="1">
          <a:solidFill>
            <a:srgbClr val="000E78"/>
          </a:solidFill>
          <a:latin typeface="Arial" charset="0"/>
          <a:ea typeface="MS PGothic" pitchFamily="34" charset="-128"/>
        </a:defRPr>
      </a:lvl5pPr>
      <a:lvl6pPr marL="457200" algn="l" rtl="0" eaLnBrk="1" fontAlgn="base" hangingPunct="1">
        <a:spcBef>
          <a:spcPct val="0"/>
        </a:spcBef>
        <a:spcAft>
          <a:spcPct val="0"/>
        </a:spcAft>
        <a:defRPr sz="3200" b="1">
          <a:solidFill>
            <a:srgbClr val="000E78"/>
          </a:solidFill>
          <a:latin typeface="Arial" charset="0"/>
          <a:ea typeface="MS PGothic" pitchFamily="34" charset="-128"/>
        </a:defRPr>
      </a:lvl6pPr>
      <a:lvl7pPr marL="914400" algn="l" rtl="0" eaLnBrk="1" fontAlgn="base" hangingPunct="1">
        <a:spcBef>
          <a:spcPct val="0"/>
        </a:spcBef>
        <a:spcAft>
          <a:spcPct val="0"/>
        </a:spcAft>
        <a:defRPr sz="3200" b="1">
          <a:solidFill>
            <a:srgbClr val="000E78"/>
          </a:solidFill>
          <a:latin typeface="Arial" charset="0"/>
          <a:ea typeface="MS PGothic" pitchFamily="34" charset="-128"/>
        </a:defRPr>
      </a:lvl7pPr>
      <a:lvl8pPr marL="1371600" algn="l" rtl="0" eaLnBrk="1" fontAlgn="base" hangingPunct="1">
        <a:spcBef>
          <a:spcPct val="0"/>
        </a:spcBef>
        <a:spcAft>
          <a:spcPct val="0"/>
        </a:spcAft>
        <a:defRPr sz="3200" b="1">
          <a:solidFill>
            <a:srgbClr val="000E78"/>
          </a:solidFill>
          <a:latin typeface="Arial" charset="0"/>
          <a:ea typeface="MS PGothic" pitchFamily="34" charset="-128"/>
        </a:defRPr>
      </a:lvl8pPr>
      <a:lvl9pPr marL="1828800" algn="l" rtl="0" eaLnBrk="1" fontAlgn="base" hangingPunct="1">
        <a:spcBef>
          <a:spcPct val="0"/>
        </a:spcBef>
        <a:spcAft>
          <a:spcPct val="0"/>
        </a:spcAft>
        <a:defRPr sz="3200" b="1">
          <a:solidFill>
            <a:srgbClr val="000E78"/>
          </a:solidFill>
          <a:latin typeface="Arial" charset="0"/>
          <a:ea typeface="MS PGothic" pitchFamily="34" charset="-128"/>
        </a:defRPr>
      </a:lvl9pPr>
    </p:titleStyle>
    <p:bodyStyle>
      <a:lvl1pPr marL="342900" indent="-342900" algn="l" rtl="0" eaLnBrk="1" fontAlgn="base" hangingPunct="1">
        <a:spcBef>
          <a:spcPct val="20000"/>
        </a:spcBef>
        <a:spcAft>
          <a:spcPct val="0"/>
        </a:spcAft>
        <a:buClr>
          <a:srgbClr val="C80000"/>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ea typeface="+mn-ea"/>
        </a:defRPr>
      </a:lvl2pPr>
      <a:lvl3pPr marL="1143000" indent="-228600" algn="l" rtl="0" eaLnBrk="1" fontAlgn="base" hangingPunct="1">
        <a:spcBef>
          <a:spcPct val="20000"/>
        </a:spcBef>
        <a:spcAft>
          <a:spcPct val="0"/>
        </a:spcAft>
        <a:buClr>
          <a:srgbClr val="000E78"/>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tr-TR" dirty="0" smtClean="0"/>
              <a:t>IE 469 </a:t>
            </a:r>
            <a:r>
              <a:rPr lang="en-US" dirty="0" smtClean="0"/>
              <a:t>Spring</a:t>
            </a:r>
            <a:r>
              <a:rPr lang="tr-TR" dirty="0" smtClean="0"/>
              <a:t> 201</a:t>
            </a:r>
            <a:r>
              <a:rPr lang="en-US" dirty="0" smtClean="0"/>
              <a:t>9</a:t>
            </a:r>
            <a:endParaRPr lang="en-US" dirty="0"/>
          </a:p>
        </p:txBody>
      </p:sp>
      <p:sp>
        <p:nvSpPr>
          <p:cNvPr id="4" name="Title 3"/>
          <p:cNvSpPr>
            <a:spLocks noGrp="1"/>
          </p:cNvSpPr>
          <p:nvPr>
            <p:ph type="ctrTitle" sz="quarter"/>
          </p:nvPr>
        </p:nvSpPr>
        <p:spPr/>
        <p:txBody>
          <a:bodyPr/>
          <a:lstStyle/>
          <a:p>
            <a:r>
              <a:rPr lang="tr-TR" dirty="0" smtClean="0"/>
              <a:t>Excel Solver</a:t>
            </a:r>
            <a:endParaRPr lang="en-US" dirty="0"/>
          </a:p>
        </p:txBody>
      </p:sp>
    </p:spTree>
    <p:extLst>
      <p:ext uri="{BB962C8B-B14F-4D97-AF65-F5344CB8AC3E}">
        <p14:creationId xmlns:p14="http://schemas.microsoft.com/office/powerpoint/2010/main" val="166945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The Solver Parameters Dialog Box</a:t>
            </a:r>
            <a:endParaRPr lang="en-US" dirty="0"/>
          </a:p>
        </p:txBody>
      </p:sp>
      <p:sp>
        <p:nvSpPr>
          <p:cNvPr id="3" name="Content Placeholder 2"/>
          <p:cNvSpPr>
            <a:spLocks noGrp="1"/>
          </p:cNvSpPr>
          <p:nvPr>
            <p:ph idx="1"/>
          </p:nvPr>
        </p:nvSpPr>
        <p:spPr/>
        <p:txBody>
          <a:bodyPr/>
          <a:lstStyle/>
          <a:p>
            <a:r>
              <a:rPr lang="en-US" sz="1800" b="1" dirty="0"/>
              <a:t>STEP </a:t>
            </a:r>
            <a:r>
              <a:rPr lang="en-US" sz="1800" b="1" dirty="0" smtClean="0"/>
              <a:t>1</a:t>
            </a:r>
            <a:r>
              <a:rPr lang="en-US" sz="1800" dirty="0" smtClean="0"/>
              <a:t>:</a:t>
            </a:r>
            <a:endParaRPr lang="tr-TR" sz="1800" dirty="0" smtClean="0"/>
          </a:p>
          <a:p>
            <a:pPr marL="0" indent="0">
              <a:buNone/>
            </a:pPr>
            <a:r>
              <a:rPr lang="en-US" sz="1800" dirty="0" smtClean="0"/>
              <a:t>The SOLVER Parameters</a:t>
            </a:r>
          </a:p>
          <a:p>
            <a:pPr marL="0" indent="0">
              <a:buNone/>
            </a:pPr>
            <a:r>
              <a:rPr lang="en-US" sz="1800" dirty="0" smtClean="0"/>
              <a:t>Dialog </a:t>
            </a:r>
            <a:r>
              <a:rPr lang="en-US" sz="1800" dirty="0"/>
              <a:t>Box is used to</a:t>
            </a:r>
          </a:p>
          <a:p>
            <a:pPr marL="0" indent="0">
              <a:buNone/>
            </a:pPr>
            <a:r>
              <a:rPr lang="en-US" sz="1800" dirty="0"/>
              <a:t>describe the optimization</a:t>
            </a:r>
          </a:p>
          <a:p>
            <a:pPr marL="0" indent="0">
              <a:buNone/>
            </a:pPr>
            <a:r>
              <a:rPr lang="en-US" sz="1800" dirty="0"/>
              <a:t>problem to Excel.</a:t>
            </a:r>
          </a:p>
          <a:p>
            <a:pPr marL="0" indent="0">
              <a:buNone/>
            </a:pPr>
            <a:r>
              <a:rPr lang="en-US" sz="1800" dirty="0"/>
              <a:t>Clicking on Data &gt; Solver,</a:t>
            </a:r>
          </a:p>
          <a:p>
            <a:pPr marL="0" indent="0">
              <a:buNone/>
            </a:pPr>
            <a:r>
              <a:rPr lang="en-US" sz="1800" dirty="0"/>
              <a:t>the following will open:</a:t>
            </a:r>
          </a:p>
        </p:txBody>
      </p:sp>
      <p:pic>
        <p:nvPicPr>
          <p:cNvPr id="8" name="Picture 7"/>
          <p:cNvPicPr>
            <a:picLocks noChangeAspect="1"/>
          </p:cNvPicPr>
          <p:nvPr/>
        </p:nvPicPr>
        <p:blipFill>
          <a:blip r:embed="rId2"/>
          <a:stretch>
            <a:fillRect/>
          </a:stretch>
        </p:blipFill>
        <p:spPr>
          <a:xfrm>
            <a:off x="3908327" y="1067360"/>
            <a:ext cx="4748718" cy="4800040"/>
          </a:xfrm>
          <a:prstGeom prst="rect">
            <a:avLst/>
          </a:prstGeom>
        </p:spPr>
      </p:pic>
    </p:spTree>
    <p:extLst>
      <p:ext uri="{BB962C8B-B14F-4D97-AF65-F5344CB8AC3E}">
        <p14:creationId xmlns:p14="http://schemas.microsoft.com/office/powerpoint/2010/main" val="250348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The Solver Parameters Dialog Box</a:t>
            </a:r>
            <a:endParaRPr lang="en-US" dirty="0"/>
          </a:p>
        </p:txBody>
      </p:sp>
      <p:sp>
        <p:nvSpPr>
          <p:cNvPr id="3" name="Content Placeholder 2"/>
          <p:cNvSpPr>
            <a:spLocks noGrp="1"/>
          </p:cNvSpPr>
          <p:nvPr>
            <p:ph idx="1"/>
          </p:nvPr>
        </p:nvSpPr>
        <p:spPr/>
        <p:txBody>
          <a:bodyPr/>
          <a:lstStyle/>
          <a:p>
            <a:r>
              <a:rPr lang="en-US" sz="1800" b="1" dirty="0"/>
              <a:t>STEP </a:t>
            </a:r>
            <a:r>
              <a:rPr lang="en-US" sz="1800" b="1" dirty="0" smtClean="0"/>
              <a:t>2:</a:t>
            </a:r>
            <a:r>
              <a:rPr lang="tr-TR" sz="1800" b="1" dirty="0" smtClean="0"/>
              <a:t> </a:t>
            </a:r>
            <a:r>
              <a:rPr lang="en-US" sz="1800" dirty="0" smtClean="0"/>
              <a:t>The </a:t>
            </a:r>
            <a:r>
              <a:rPr lang="en-US" sz="1800" dirty="0"/>
              <a:t>way we set up the problem in Excel will make it easy for us to fill in each of the components of this Parameters Dialog Box so SOLVER can identify the optimal solution.</a:t>
            </a:r>
          </a:p>
          <a:p>
            <a:pPr marL="685800" lvl="1">
              <a:buFont typeface="Arial" panose="020B0604020202020204" pitchFamily="34" charset="0"/>
              <a:buChar char="•"/>
            </a:pPr>
            <a:r>
              <a:rPr lang="en-US" sz="1800" dirty="0"/>
              <a:t>First, we fill in the </a:t>
            </a:r>
            <a:r>
              <a:rPr lang="en-US" sz="1800" b="1" dirty="0"/>
              <a:t>Set Objective </a:t>
            </a:r>
            <a:r>
              <a:rPr lang="en-US" sz="1800" dirty="0"/>
              <a:t>box by clicking on the cell in our spreadsheet that calculates our objective function. In this case, Cell B10.</a:t>
            </a:r>
          </a:p>
          <a:p>
            <a:pPr marL="685800" lvl="1">
              <a:buFont typeface="Arial" panose="020B0604020202020204" pitchFamily="34" charset="0"/>
              <a:buChar char="•"/>
            </a:pPr>
            <a:r>
              <a:rPr lang="en-US" sz="1800" dirty="0"/>
              <a:t>Next, we use the radio buttons below to identify the type of problem we are solving, a MAX or MIN. Here we want to minimize total cost and select </a:t>
            </a:r>
            <a:r>
              <a:rPr lang="en-US" sz="1800" b="1" dirty="0"/>
              <a:t>Min</a:t>
            </a:r>
            <a:r>
              <a:rPr lang="en-US" sz="1800" dirty="0"/>
              <a:t>.</a:t>
            </a:r>
          </a:p>
        </p:txBody>
      </p:sp>
      <p:pic>
        <p:nvPicPr>
          <p:cNvPr id="4" name="Picture 3"/>
          <p:cNvPicPr>
            <a:picLocks noChangeAspect="1"/>
          </p:cNvPicPr>
          <p:nvPr/>
        </p:nvPicPr>
        <p:blipFill>
          <a:blip r:embed="rId2"/>
          <a:stretch>
            <a:fillRect/>
          </a:stretch>
        </p:blipFill>
        <p:spPr>
          <a:xfrm>
            <a:off x="765450" y="3717032"/>
            <a:ext cx="7409899" cy="1584176"/>
          </a:xfrm>
          <a:prstGeom prst="rect">
            <a:avLst/>
          </a:prstGeom>
        </p:spPr>
      </p:pic>
    </p:spTree>
    <p:extLst>
      <p:ext uri="{BB962C8B-B14F-4D97-AF65-F5344CB8AC3E}">
        <p14:creationId xmlns:p14="http://schemas.microsoft.com/office/powerpoint/2010/main" val="328705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The Solver Parameters Dialog Box</a:t>
            </a:r>
            <a:endParaRPr lang="en-US" dirty="0"/>
          </a:p>
        </p:txBody>
      </p:sp>
      <p:sp>
        <p:nvSpPr>
          <p:cNvPr id="3" name="Content Placeholder 2"/>
          <p:cNvSpPr>
            <a:spLocks noGrp="1"/>
          </p:cNvSpPr>
          <p:nvPr>
            <p:ph idx="1"/>
          </p:nvPr>
        </p:nvSpPr>
        <p:spPr/>
        <p:txBody>
          <a:bodyPr/>
          <a:lstStyle/>
          <a:p>
            <a:r>
              <a:rPr lang="en-US" sz="1800" b="1" dirty="0" smtClean="0"/>
              <a:t>STEP 3:</a:t>
            </a:r>
            <a:r>
              <a:rPr lang="en-US" sz="1800" dirty="0" smtClean="0"/>
              <a:t> Next, we need to identify the decision variables. SOLVER terms these as variable cells. After clicking into the </a:t>
            </a:r>
            <a:r>
              <a:rPr lang="en-US" sz="1800" b="1" dirty="0" smtClean="0"/>
              <a:t>By Changing Variable Cells </a:t>
            </a:r>
            <a:r>
              <a:rPr lang="en-US" sz="1800" dirty="0" smtClean="0"/>
              <a:t>box, we can select the decision variable cells in our LP, B3:E3. This tells SOLVER that it can change the number of brownies, scoops of ice cream, sodas, and pieces of cheese cake to reach an optimal solution.</a:t>
            </a:r>
            <a:endParaRPr lang="en-US" sz="1800" dirty="0"/>
          </a:p>
        </p:txBody>
      </p:sp>
      <p:pic>
        <p:nvPicPr>
          <p:cNvPr id="4" name="Picture 3"/>
          <p:cNvPicPr>
            <a:picLocks noChangeAspect="1"/>
          </p:cNvPicPr>
          <p:nvPr/>
        </p:nvPicPr>
        <p:blipFill>
          <a:blip r:embed="rId2"/>
          <a:stretch>
            <a:fillRect/>
          </a:stretch>
        </p:blipFill>
        <p:spPr>
          <a:xfrm>
            <a:off x="653487" y="2924944"/>
            <a:ext cx="7633826" cy="2376264"/>
          </a:xfrm>
          <a:prstGeom prst="rect">
            <a:avLst/>
          </a:prstGeom>
        </p:spPr>
      </p:pic>
    </p:spTree>
    <p:extLst>
      <p:ext uri="{BB962C8B-B14F-4D97-AF65-F5344CB8AC3E}">
        <p14:creationId xmlns:p14="http://schemas.microsoft.com/office/powerpoint/2010/main" val="296723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The Solver Parameters Dialog Box</a:t>
            </a:r>
            <a:endParaRPr lang="en-US" dirty="0"/>
          </a:p>
        </p:txBody>
      </p:sp>
      <p:sp>
        <p:nvSpPr>
          <p:cNvPr id="3" name="Content Placeholder 2"/>
          <p:cNvSpPr>
            <a:spLocks noGrp="1"/>
          </p:cNvSpPr>
          <p:nvPr>
            <p:ph idx="1"/>
          </p:nvPr>
        </p:nvSpPr>
        <p:spPr/>
        <p:txBody>
          <a:bodyPr/>
          <a:lstStyle/>
          <a:p>
            <a:r>
              <a:rPr lang="en-US" sz="1800" b="1" dirty="0"/>
              <a:t>STEP </a:t>
            </a:r>
            <a:r>
              <a:rPr lang="en-US" sz="1800" b="1" dirty="0" smtClean="0"/>
              <a:t>4:</a:t>
            </a:r>
            <a:r>
              <a:rPr lang="tr-TR" sz="1800" b="1" dirty="0" smtClean="0"/>
              <a:t> </a:t>
            </a:r>
            <a:r>
              <a:rPr lang="en-US" sz="1800" dirty="0" smtClean="0"/>
              <a:t>We </a:t>
            </a:r>
            <a:r>
              <a:rPr lang="en-US" sz="1800" dirty="0"/>
              <a:t>need to add our constraints to SOLVER to ensure our solution does not violate any of them. On the right-hand side of the window, there is a button to </a:t>
            </a:r>
            <a:r>
              <a:rPr lang="en-US" sz="1800" b="1" dirty="0"/>
              <a:t>Add</a:t>
            </a:r>
            <a:r>
              <a:rPr lang="en-US" sz="1800" dirty="0"/>
              <a:t> a constraint. After clicking on this, a box will appear that allows us to add our constraints.</a:t>
            </a:r>
          </a:p>
          <a:p>
            <a:pPr lvl="1">
              <a:buFont typeface="Arial" panose="020B0604020202020204" pitchFamily="34" charset="0"/>
              <a:buChar char="•"/>
            </a:pPr>
            <a:r>
              <a:rPr lang="en-US" sz="1800" dirty="0"/>
              <a:t>We can use the </a:t>
            </a:r>
            <a:r>
              <a:rPr lang="en-US" sz="1800" b="1" dirty="0"/>
              <a:t>Cell Reference</a:t>
            </a:r>
            <a:r>
              <a:rPr lang="en-US" sz="1800" dirty="0"/>
              <a:t> box to input the totals for each constraint that we calculated. Using Calories as an example, we would click on Cell F14, which computed the total calories from all our desserts.</a:t>
            </a:r>
          </a:p>
          <a:p>
            <a:pPr lvl="1">
              <a:buFont typeface="Arial" panose="020B0604020202020204" pitchFamily="34" charset="0"/>
              <a:buChar char="•"/>
            </a:pPr>
            <a:r>
              <a:rPr lang="en-US" sz="1800" dirty="0"/>
              <a:t>There are several options for constraint type: &lt;=, &gt;=, =, </a:t>
            </a:r>
            <a:r>
              <a:rPr lang="en-US" sz="1800" dirty="0" err="1"/>
              <a:t>int</a:t>
            </a:r>
            <a:r>
              <a:rPr lang="en-US" sz="1800" dirty="0"/>
              <a:t> (integer), bin (binary), or </a:t>
            </a:r>
            <a:r>
              <a:rPr lang="en-US" sz="1800" dirty="0" err="1"/>
              <a:t>dif</a:t>
            </a:r>
            <a:r>
              <a:rPr lang="en-US" sz="1800" dirty="0"/>
              <a:t> (all different, e.g., assignment, TSP). After adjusting the constraint type to be greater than or equal to (&gt;=) we can click on the cell referencing the minimum quantity permitted, Cell H14. Instead of a reference, we can also enter a specific number. The complete constraint looks as follows:</a:t>
            </a:r>
          </a:p>
        </p:txBody>
      </p:sp>
      <p:pic>
        <p:nvPicPr>
          <p:cNvPr id="4" name="Picture 3"/>
          <p:cNvPicPr>
            <a:picLocks noChangeAspect="1"/>
          </p:cNvPicPr>
          <p:nvPr/>
        </p:nvPicPr>
        <p:blipFill>
          <a:blip r:embed="rId2"/>
          <a:stretch>
            <a:fillRect/>
          </a:stretch>
        </p:blipFill>
        <p:spPr>
          <a:xfrm>
            <a:off x="2915816" y="4581128"/>
            <a:ext cx="3863700" cy="1402533"/>
          </a:xfrm>
          <a:prstGeom prst="rect">
            <a:avLst/>
          </a:prstGeom>
        </p:spPr>
      </p:pic>
    </p:spTree>
    <p:extLst>
      <p:ext uri="{BB962C8B-B14F-4D97-AF65-F5344CB8AC3E}">
        <p14:creationId xmlns:p14="http://schemas.microsoft.com/office/powerpoint/2010/main" val="364185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The Solver Parameters Dialog Box</a:t>
            </a:r>
            <a:endParaRPr lang="en-US" dirty="0"/>
          </a:p>
        </p:txBody>
      </p:sp>
      <p:sp>
        <p:nvSpPr>
          <p:cNvPr id="3" name="Content Placeholder 2"/>
          <p:cNvSpPr>
            <a:spLocks noGrp="1"/>
          </p:cNvSpPr>
          <p:nvPr>
            <p:ph idx="1"/>
          </p:nvPr>
        </p:nvSpPr>
        <p:spPr/>
        <p:txBody>
          <a:bodyPr/>
          <a:lstStyle/>
          <a:p>
            <a:r>
              <a:rPr lang="en-US" sz="1800" b="1" dirty="0"/>
              <a:t>STEP 4 (cont.):</a:t>
            </a:r>
          </a:p>
          <a:p>
            <a:pPr lvl="1">
              <a:buFont typeface="Arial" panose="020B0604020202020204" pitchFamily="34" charset="0"/>
              <a:buChar char="•"/>
            </a:pPr>
            <a:r>
              <a:rPr lang="en-US" sz="1800" dirty="0"/>
              <a:t>The </a:t>
            </a:r>
            <a:r>
              <a:rPr lang="en-US" sz="1800" b="1" dirty="0"/>
              <a:t>Add</a:t>
            </a:r>
            <a:r>
              <a:rPr lang="en-US" sz="1800" dirty="0"/>
              <a:t> button will allow us to include all the other constraints to SOLVER.</a:t>
            </a:r>
          </a:p>
          <a:p>
            <a:pPr lvl="1">
              <a:buFont typeface="Arial" panose="020B0604020202020204" pitchFamily="34" charset="0"/>
              <a:buChar char="•"/>
            </a:pPr>
            <a:r>
              <a:rPr lang="en-US" sz="1800" dirty="0"/>
              <a:t>When you have constraints structured in the same way (like these are), there is a faster way to add them all to SOLVER. Instead of entering each constraint individually, you can instead add them in one step.</a:t>
            </a:r>
          </a:p>
          <a:p>
            <a:pPr lvl="1">
              <a:buFont typeface="Arial" panose="020B0604020202020204" pitchFamily="34" charset="0"/>
              <a:buChar char="•"/>
            </a:pPr>
            <a:r>
              <a:rPr lang="en-US" sz="1800" dirty="0"/>
              <a:t>In the </a:t>
            </a:r>
            <a:r>
              <a:rPr lang="en-US" sz="1800" b="1" dirty="0"/>
              <a:t>Cell Reference </a:t>
            </a:r>
            <a:r>
              <a:rPr lang="en-US" sz="1800" dirty="0"/>
              <a:t>box and </a:t>
            </a:r>
            <a:r>
              <a:rPr lang="en-US" sz="1800" b="1" dirty="0"/>
              <a:t>Constraint</a:t>
            </a:r>
            <a:r>
              <a:rPr lang="en-US" sz="1800" dirty="0"/>
              <a:t> box, you can also specify an array of cell references. If both the Cell Reference and Constraint are specified using an array of cell references, the length of the arrays must match and Solver treats this constraint as n individual constraints, where n is the length of each array</a:t>
            </a:r>
            <a:r>
              <a:rPr lang="en-US" sz="1800" dirty="0" smtClean="0"/>
              <a:t>.</a:t>
            </a:r>
            <a:endParaRPr lang="tr-TR" sz="1800" dirty="0" smtClean="0"/>
          </a:p>
          <a:p>
            <a:pPr lvl="1">
              <a:buFont typeface="Arial" panose="020B0604020202020204" pitchFamily="34" charset="0"/>
              <a:buChar char="•"/>
            </a:pPr>
            <a:endParaRPr lang="en-US" sz="1800" dirty="0"/>
          </a:p>
        </p:txBody>
      </p:sp>
      <p:pic>
        <p:nvPicPr>
          <p:cNvPr id="4" name="Picture 3"/>
          <p:cNvPicPr>
            <a:picLocks noChangeAspect="1"/>
          </p:cNvPicPr>
          <p:nvPr/>
        </p:nvPicPr>
        <p:blipFill>
          <a:blip r:embed="rId2"/>
          <a:stretch>
            <a:fillRect/>
          </a:stretch>
        </p:blipFill>
        <p:spPr>
          <a:xfrm>
            <a:off x="2223127" y="4365104"/>
            <a:ext cx="4494546" cy="1631532"/>
          </a:xfrm>
          <a:prstGeom prst="rect">
            <a:avLst/>
          </a:prstGeom>
        </p:spPr>
      </p:pic>
    </p:spTree>
    <p:extLst>
      <p:ext uri="{BB962C8B-B14F-4D97-AF65-F5344CB8AC3E}">
        <p14:creationId xmlns:p14="http://schemas.microsoft.com/office/powerpoint/2010/main" val="391470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The Solver Parameters Dialog Box</a:t>
            </a:r>
            <a:endParaRPr lang="en-US" dirty="0"/>
          </a:p>
        </p:txBody>
      </p:sp>
      <p:sp>
        <p:nvSpPr>
          <p:cNvPr id="3" name="Content Placeholder 2"/>
          <p:cNvSpPr>
            <a:spLocks noGrp="1"/>
          </p:cNvSpPr>
          <p:nvPr>
            <p:ph idx="1"/>
          </p:nvPr>
        </p:nvSpPr>
        <p:spPr/>
        <p:txBody>
          <a:bodyPr/>
          <a:lstStyle/>
          <a:p>
            <a:r>
              <a:rPr lang="en-US" sz="1800" b="1" dirty="0"/>
              <a:t>STEP 4 (cont.): </a:t>
            </a:r>
            <a:r>
              <a:rPr lang="en-US" sz="1800" dirty="0"/>
              <a:t>We have now created four Constraints. SOLVER will ensure that the changing cells are chosen so F14&gt;=H14, F15&gt;=H15, F16&gt;=H16, and F17&gt;=H17. In short, the diet will be chosen to ensure that enough calories, chocolate, sugar, and fat are eaten. </a:t>
            </a:r>
            <a:endParaRPr lang="tr-TR" sz="1800" dirty="0" smtClean="0"/>
          </a:p>
          <a:p>
            <a:endParaRPr lang="tr-TR" sz="1800" dirty="0"/>
          </a:p>
          <a:p>
            <a:endParaRPr lang="tr-TR" sz="1800" dirty="0" smtClean="0"/>
          </a:p>
          <a:p>
            <a:endParaRPr lang="tr-TR" sz="1800" dirty="0"/>
          </a:p>
          <a:p>
            <a:endParaRPr lang="tr-TR" sz="1800" dirty="0" smtClean="0"/>
          </a:p>
          <a:p>
            <a:endParaRPr lang="tr-TR" sz="1800" dirty="0"/>
          </a:p>
          <a:p>
            <a:endParaRPr lang="tr-TR" sz="1800" dirty="0" smtClean="0"/>
          </a:p>
          <a:p>
            <a:endParaRPr lang="tr-TR" sz="1800" dirty="0"/>
          </a:p>
          <a:p>
            <a:endParaRPr lang="tr-TR" sz="1800" dirty="0" smtClean="0"/>
          </a:p>
          <a:p>
            <a:r>
              <a:rPr lang="en-US" sz="1800" dirty="0" smtClean="0"/>
              <a:t>The </a:t>
            </a:r>
            <a:r>
              <a:rPr lang="en-US" sz="1800" b="1" dirty="0"/>
              <a:t>Change</a:t>
            </a:r>
            <a:r>
              <a:rPr lang="en-US" sz="1800" dirty="0"/>
              <a:t> button allows you to modify a constraint already entered and </a:t>
            </a:r>
            <a:r>
              <a:rPr lang="en-US" sz="1800" b="1" dirty="0"/>
              <a:t>Delete</a:t>
            </a:r>
            <a:r>
              <a:rPr lang="en-US" sz="1800" dirty="0"/>
              <a:t> allows you to delete a previously entered constraint. If you need to add more constraints, choose </a:t>
            </a:r>
            <a:r>
              <a:rPr lang="en-US" sz="1800" b="1" dirty="0"/>
              <a:t>Add</a:t>
            </a:r>
            <a:r>
              <a:rPr lang="en-US" sz="1800" dirty="0"/>
              <a:t>.</a:t>
            </a:r>
          </a:p>
        </p:txBody>
      </p:sp>
      <p:pic>
        <p:nvPicPr>
          <p:cNvPr id="4" name="Picture 3"/>
          <p:cNvPicPr>
            <a:picLocks noChangeAspect="1"/>
          </p:cNvPicPr>
          <p:nvPr/>
        </p:nvPicPr>
        <p:blipFill>
          <a:blip r:embed="rId2"/>
          <a:stretch>
            <a:fillRect/>
          </a:stretch>
        </p:blipFill>
        <p:spPr>
          <a:xfrm>
            <a:off x="995987" y="2276872"/>
            <a:ext cx="6948826" cy="2448272"/>
          </a:xfrm>
          <a:prstGeom prst="rect">
            <a:avLst/>
          </a:prstGeom>
        </p:spPr>
      </p:pic>
    </p:spTree>
    <p:extLst>
      <p:ext uri="{BB962C8B-B14F-4D97-AF65-F5344CB8AC3E}">
        <p14:creationId xmlns:p14="http://schemas.microsoft.com/office/powerpoint/2010/main" val="2971410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The Solver Parameters Dialog Box</a:t>
            </a:r>
            <a:endParaRPr lang="en-US" dirty="0"/>
          </a:p>
        </p:txBody>
      </p:sp>
      <p:sp>
        <p:nvSpPr>
          <p:cNvPr id="3" name="Content Placeholder 2"/>
          <p:cNvSpPr>
            <a:spLocks noGrp="1"/>
          </p:cNvSpPr>
          <p:nvPr>
            <p:ph idx="1"/>
          </p:nvPr>
        </p:nvSpPr>
        <p:spPr>
          <a:xfrm>
            <a:off x="304800" y="1066800"/>
            <a:ext cx="4123184" cy="4648200"/>
          </a:xfrm>
        </p:spPr>
        <p:txBody>
          <a:bodyPr/>
          <a:lstStyle/>
          <a:p>
            <a:r>
              <a:rPr lang="en-US" sz="1800" b="1" dirty="0"/>
              <a:t>STEP </a:t>
            </a:r>
            <a:r>
              <a:rPr lang="en-US" sz="1800" b="1" dirty="0" smtClean="0"/>
              <a:t>5:</a:t>
            </a:r>
            <a:r>
              <a:rPr lang="tr-TR" sz="1800" dirty="0" smtClean="0"/>
              <a:t> </a:t>
            </a:r>
            <a:r>
              <a:rPr lang="en-US" sz="1800" dirty="0" smtClean="0"/>
              <a:t>After </a:t>
            </a:r>
            <a:r>
              <a:rPr lang="en-US" sz="1800" dirty="0"/>
              <a:t>adding all our constraints, here is the SOLVER Parameters Dialog Box:</a:t>
            </a:r>
          </a:p>
          <a:p>
            <a:r>
              <a:rPr lang="en-US" sz="1800" dirty="0"/>
              <a:t>Note the checked box titled </a:t>
            </a:r>
            <a:r>
              <a:rPr lang="en-US" sz="1800" b="1" dirty="0"/>
              <a:t>Make </a:t>
            </a:r>
            <a:r>
              <a:rPr lang="en-US" sz="1800" b="1" dirty="0" smtClean="0"/>
              <a:t>Unconstrained </a:t>
            </a:r>
            <a:r>
              <a:rPr lang="en-US" sz="1800" b="1" dirty="0"/>
              <a:t>Variables Non-Negative.</a:t>
            </a:r>
            <a:r>
              <a:rPr lang="en-US" sz="1800" dirty="0"/>
              <a:t> This allows us to capture non-negativity constraints. </a:t>
            </a:r>
            <a:endParaRPr lang="tr-TR" sz="1800" dirty="0" smtClean="0"/>
          </a:p>
          <a:p>
            <a:r>
              <a:rPr lang="en-US" sz="1800" dirty="0" smtClean="0"/>
              <a:t>Additionally</a:t>
            </a:r>
            <a:r>
              <a:rPr lang="en-US" sz="1800" dirty="0"/>
              <a:t>, you should change the </a:t>
            </a:r>
            <a:r>
              <a:rPr lang="en-US" sz="1800" b="1" dirty="0"/>
              <a:t>Select a Solving Method</a:t>
            </a:r>
            <a:r>
              <a:rPr lang="en-US" sz="1800" dirty="0"/>
              <a:t> to SIMPLEX LP when you are solving a linear program. The other options allow for solutions for nonlinear programs.</a:t>
            </a:r>
          </a:p>
          <a:p>
            <a:r>
              <a:rPr lang="en-US" sz="1800" dirty="0"/>
              <a:t>Finally, click </a:t>
            </a:r>
            <a:r>
              <a:rPr lang="en-US" sz="1800" b="1" dirty="0"/>
              <a:t>Solve</a:t>
            </a:r>
            <a:r>
              <a:rPr lang="en-US" sz="1800" dirty="0"/>
              <a:t> for your solution.</a:t>
            </a:r>
          </a:p>
        </p:txBody>
      </p:sp>
      <p:pic>
        <p:nvPicPr>
          <p:cNvPr id="4" name="Picture 3"/>
          <p:cNvPicPr>
            <a:picLocks noChangeAspect="1"/>
          </p:cNvPicPr>
          <p:nvPr/>
        </p:nvPicPr>
        <p:blipFill>
          <a:blip r:embed="rId2"/>
          <a:stretch>
            <a:fillRect/>
          </a:stretch>
        </p:blipFill>
        <p:spPr>
          <a:xfrm>
            <a:off x="4572000" y="1084907"/>
            <a:ext cx="4323559" cy="4370286"/>
          </a:xfrm>
          <a:prstGeom prst="rect">
            <a:avLst/>
          </a:prstGeom>
        </p:spPr>
      </p:pic>
    </p:spTree>
    <p:extLst>
      <p:ext uri="{BB962C8B-B14F-4D97-AF65-F5344CB8AC3E}">
        <p14:creationId xmlns:p14="http://schemas.microsoft.com/office/powerpoint/2010/main" val="195547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After Running The Solver</a:t>
            </a:r>
            <a:endParaRPr lang="en-US" dirty="0"/>
          </a:p>
        </p:txBody>
      </p:sp>
      <p:sp>
        <p:nvSpPr>
          <p:cNvPr id="3" name="Content Placeholder 2"/>
          <p:cNvSpPr>
            <a:spLocks noGrp="1"/>
          </p:cNvSpPr>
          <p:nvPr>
            <p:ph idx="1"/>
          </p:nvPr>
        </p:nvSpPr>
        <p:spPr/>
        <p:txBody>
          <a:bodyPr/>
          <a:lstStyle/>
          <a:p>
            <a:r>
              <a:rPr lang="en-US" sz="1800" b="1" dirty="0" smtClean="0"/>
              <a:t>SOLUTION:</a:t>
            </a:r>
            <a:r>
              <a:rPr lang="tr-TR" sz="1800" b="1" dirty="0" smtClean="0"/>
              <a:t> </a:t>
            </a:r>
            <a:r>
              <a:rPr lang="en-US" sz="1800" dirty="0" smtClean="0"/>
              <a:t>After </a:t>
            </a:r>
            <a:r>
              <a:rPr lang="en-US" sz="1800" dirty="0"/>
              <a:t>you Solve, the Parameters Dialog Box will close and the decision variables will change to the optimal solution. Because we referenced these cells in all our calculations, the objective function and constraints will also change.</a:t>
            </a:r>
          </a:p>
        </p:txBody>
      </p:sp>
      <p:pic>
        <p:nvPicPr>
          <p:cNvPr id="4" name="Picture 3"/>
          <p:cNvPicPr>
            <a:picLocks noChangeAspect="1"/>
          </p:cNvPicPr>
          <p:nvPr/>
        </p:nvPicPr>
        <p:blipFill>
          <a:blip r:embed="rId2"/>
          <a:stretch>
            <a:fillRect/>
          </a:stretch>
        </p:blipFill>
        <p:spPr>
          <a:xfrm>
            <a:off x="1115616" y="2276872"/>
            <a:ext cx="7125462" cy="3672408"/>
          </a:xfrm>
          <a:prstGeom prst="rect">
            <a:avLst/>
          </a:prstGeom>
        </p:spPr>
      </p:pic>
    </p:spTree>
    <p:extLst>
      <p:ext uri="{BB962C8B-B14F-4D97-AF65-F5344CB8AC3E}">
        <p14:creationId xmlns:p14="http://schemas.microsoft.com/office/powerpoint/2010/main" val="2753071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Solver Options</a:t>
            </a:r>
            <a:endParaRPr lang="en-US" dirty="0"/>
          </a:p>
        </p:txBody>
      </p:sp>
      <p:sp>
        <p:nvSpPr>
          <p:cNvPr id="3" name="Content Placeholder 2"/>
          <p:cNvSpPr>
            <a:spLocks noGrp="1"/>
          </p:cNvSpPr>
          <p:nvPr>
            <p:ph idx="1"/>
          </p:nvPr>
        </p:nvSpPr>
        <p:spPr>
          <a:xfrm>
            <a:off x="304800" y="1066800"/>
            <a:ext cx="4915272" cy="4648200"/>
          </a:xfrm>
        </p:spPr>
        <p:txBody>
          <a:bodyPr/>
          <a:lstStyle/>
          <a:p>
            <a:r>
              <a:rPr lang="en-US" sz="1800" dirty="0" smtClean="0"/>
              <a:t>The </a:t>
            </a:r>
            <a:r>
              <a:rPr lang="en-US" sz="1800" dirty="0"/>
              <a:t>Parameters Dialog Box also has a number of options on how to calculate solutions. </a:t>
            </a:r>
            <a:endParaRPr lang="tr-TR" sz="1800" dirty="0" smtClean="0"/>
          </a:p>
          <a:p>
            <a:pPr lvl="1">
              <a:buFont typeface="Arial" panose="020B0604020202020204" pitchFamily="34" charset="0"/>
              <a:buChar char="•"/>
            </a:pPr>
            <a:r>
              <a:rPr lang="en-US" sz="1800" b="1" dirty="0" smtClean="0"/>
              <a:t>Constraint </a:t>
            </a:r>
            <a:r>
              <a:rPr lang="en-US" sz="1800" b="1" dirty="0"/>
              <a:t>Precision </a:t>
            </a:r>
            <a:r>
              <a:rPr lang="en-US" sz="1800" dirty="0"/>
              <a:t>is the degree of accuracy of the Solver algorithm (for example, how close does the value of the LHS of a constraint have to be before it is considered equal to the RHS). </a:t>
            </a:r>
            <a:endParaRPr lang="tr-TR" sz="1800" dirty="0" smtClean="0"/>
          </a:p>
          <a:p>
            <a:pPr lvl="1">
              <a:buFont typeface="Arial" panose="020B0604020202020204" pitchFamily="34" charset="0"/>
              <a:buChar char="•"/>
            </a:pPr>
            <a:r>
              <a:rPr lang="en-US" sz="1800" b="1" dirty="0" smtClean="0"/>
              <a:t>Max </a:t>
            </a:r>
            <a:r>
              <a:rPr lang="en-US" sz="1800" b="1" dirty="0"/>
              <a:t>Time </a:t>
            </a:r>
            <a:r>
              <a:rPr lang="en-US" sz="1800" dirty="0"/>
              <a:t>allows you to set the number of seconds before Solver will stop. </a:t>
            </a:r>
            <a:endParaRPr lang="tr-TR" sz="1800" dirty="0" smtClean="0"/>
          </a:p>
          <a:p>
            <a:pPr lvl="1">
              <a:buFont typeface="Arial" panose="020B0604020202020204" pitchFamily="34" charset="0"/>
              <a:buChar char="•"/>
            </a:pPr>
            <a:r>
              <a:rPr lang="en-US" sz="1800" b="1" dirty="0" smtClean="0"/>
              <a:t>Iterations</a:t>
            </a:r>
            <a:r>
              <a:rPr lang="en-US" sz="1800" dirty="0"/>
              <a:t>, similar to </a:t>
            </a:r>
            <a:r>
              <a:rPr lang="en-US" sz="1800" b="1" dirty="0"/>
              <a:t>Max Time</a:t>
            </a:r>
            <a:r>
              <a:rPr lang="en-US" sz="1800" dirty="0"/>
              <a:t>, allows you to specify the maximum number of iterations (steps of the Solver </a:t>
            </a:r>
            <a:r>
              <a:rPr lang="tr-TR" sz="1800" dirty="0" smtClean="0"/>
              <a:t>a</a:t>
            </a:r>
            <a:r>
              <a:rPr lang="en-US" sz="1800" dirty="0" err="1" smtClean="0"/>
              <a:t>lgorithm</a:t>
            </a:r>
            <a:r>
              <a:rPr lang="en-US" sz="1800" dirty="0"/>
              <a:t>) before stopping.</a:t>
            </a:r>
          </a:p>
        </p:txBody>
      </p:sp>
      <p:pic>
        <p:nvPicPr>
          <p:cNvPr id="4" name="Picture 3"/>
          <p:cNvPicPr>
            <a:picLocks noChangeAspect="1"/>
          </p:cNvPicPr>
          <p:nvPr/>
        </p:nvPicPr>
        <p:blipFill>
          <a:blip r:embed="rId2"/>
          <a:stretch>
            <a:fillRect/>
          </a:stretch>
        </p:blipFill>
        <p:spPr>
          <a:xfrm>
            <a:off x="5498365" y="620688"/>
            <a:ext cx="3444368" cy="5344150"/>
          </a:xfrm>
          <a:prstGeom prst="rect">
            <a:avLst/>
          </a:prstGeom>
        </p:spPr>
      </p:pic>
    </p:spTree>
    <p:extLst>
      <p:ext uri="{BB962C8B-B14F-4D97-AF65-F5344CB8AC3E}">
        <p14:creationId xmlns:p14="http://schemas.microsoft.com/office/powerpoint/2010/main" val="401982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Limits of the Solver</a:t>
            </a:r>
            <a:endParaRPr lang="en-US" dirty="0"/>
          </a:p>
        </p:txBody>
      </p:sp>
      <p:sp>
        <p:nvSpPr>
          <p:cNvPr id="3" name="Content Placeholder 2"/>
          <p:cNvSpPr>
            <a:spLocks noGrp="1"/>
          </p:cNvSpPr>
          <p:nvPr>
            <p:ph idx="1"/>
          </p:nvPr>
        </p:nvSpPr>
        <p:spPr/>
        <p:txBody>
          <a:bodyPr/>
          <a:lstStyle/>
          <a:p>
            <a:r>
              <a:rPr lang="tr-TR" dirty="0" smtClean="0"/>
              <a:t>You may have at most 200 decision variables and 100 constraints! </a:t>
            </a:r>
            <a:r>
              <a:rPr lang="tr-TR" dirty="0" smtClean="0">
                <a:sym typeface="Wingdings" panose="05000000000000000000" pitchFamily="2" charset="2"/>
              </a:rPr>
              <a:t></a:t>
            </a:r>
            <a:endParaRPr lang="tr-TR" dirty="0"/>
          </a:p>
          <a:p>
            <a:pPr marL="914400" lvl="1" indent="-457200">
              <a:buFont typeface="Arial" panose="020B0604020202020204" pitchFamily="34" charset="0"/>
              <a:buChar char="•"/>
            </a:pPr>
            <a:r>
              <a:rPr lang="tr-TR" dirty="0" smtClean="0"/>
              <a:t>For any decision variables or constraints above these limits will disable solver!</a:t>
            </a:r>
          </a:p>
          <a:p>
            <a:pPr marL="914400" lvl="1" indent="-457200">
              <a:buFont typeface="Arial" panose="020B0604020202020204" pitchFamily="34" charset="0"/>
              <a:buChar char="•"/>
            </a:pPr>
            <a:r>
              <a:rPr lang="tr-TR" dirty="0" smtClean="0"/>
              <a:t>You can download and use OpenSolver (opensolver.org) for large models.</a:t>
            </a:r>
          </a:p>
          <a:p>
            <a:pPr marL="914400" lvl="1" indent="-457200">
              <a:buFont typeface="Arial" panose="020B0604020202020204" pitchFamily="34" charset="0"/>
              <a:buChar char="•"/>
            </a:pPr>
            <a:r>
              <a:rPr lang="tr-TR" dirty="0" smtClean="0"/>
              <a:t>It has a very similar structure but more capabilities.</a:t>
            </a:r>
          </a:p>
        </p:txBody>
      </p:sp>
    </p:spTree>
    <p:extLst>
      <p:ext uri="{BB962C8B-B14F-4D97-AF65-F5344CB8AC3E}">
        <p14:creationId xmlns:p14="http://schemas.microsoft.com/office/powerpoint/2010/main" val="256840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Excel’s Solver</a:t>
            </a:r>
          </a:p>
        </p:txBody>
      </p:sp>
      <p:sp>
        <p:nvSpPr>
          <p:cNvPr id="37891" name="Rectangle 3"/>
          <p:cNvSpPr>
            <a:spLocks noGrp="1" noChangeArrowheads="1"/>
          </p:cNvSpPr>
          <p:nvPr>
            <p:ph idx="1"/>
          </p:nvPr>
        </p:nvSpPr>
        <p:spPr/>
        <p:txBody>
          <a:bodyPr/>
          <a:lstStyle/>
          <a:p>
            <a:pPr eaLnBrk="1" hangingPunct="1">
              <a:lnSpc>
                <a:spcPct val="90000"/>
              </a:lnSpc>
            </a:pPr>
            <a:r>
              <a:rPr lang="en-US" altLang="en-US" sz="2800" smtClean="0"/>
              <a:t>Use Excel’s Solver as a tool to assist the decision maker in identifying the optimal solution for a business decision.</a:t>
            </a:r>
          </a:p>
          <a:p>
            <a:pPr eaLnBrk="1" hangingPunct="1">
              <a:lnSpc>
                <a:spcPct val="90000"/>
              </a:lnSpc>
            </a:pPr>
            <a:endParaRPr lang="en-US" altLang="en-US" sz="2800" smtClean="0"/>
          </a:p>
          <a:p>
            <a:pPr eaLnBrk="1" hangingPunct="1">
              <a:lnSpc>
                <a:spcPct val="90000"/>
              </a:lnSpc>
            </a:pPr>
            <a:r>
              <a:rPr lang="en-US" altLang="en-US" sz="2800" smtClean="0"/>
              <a:t> Business decisions are often subject to </a:t>
            </a:r>
            <a:r>
              <a:rPr lang="en-US" altLang="en-US" sz="2800" i="1" smtClean="0"/>
              <a:t>constraints</a:t>
            </a:r>
            <a:r>
              <a:rPr lang="en-US" altLang="en-US" sz="2800" smtClean="0"/>
              <a:t> or business rules to solve business problems.</a:t>
            </a:r>
          </a:p>
          <a:p>
            <a:pPr eaLnBrk="1" hangingPunct="1">
              <a:lnSpc>
                <a:spcPct val="90000"/>
              </a:lnSpc>
            </a:pPr>
            <a:endParaRPr lang="en-US" altLang="en-US" sz="2800" smtClean="0"/>
          </a:p>
          <a:p>
            <a:pPr eaLnBrk="1" hangingPunct="1">
              <a:lnSpc>
                <a:spcPct val="90000"/>
              </a:lnSpc>
            </a:pPr>
            <a:r>
              <a:rPr lang="en-US" altLang="en-US" sz="2800" smtClean="0"/>
              <a:t>Solver can be used for decisions, such as, maximizing profit or reducing costs.</a:t>
            </a:r>
          </a:p>
          <a:p>
            <a:pPr eaLnBrk="1" hangingPunct="1">
              <a:lnSpc>
                <a:spcPct val="90000"/>
              </a:lnSpc>
            </a:pPr>
            <a:endParaRPr lang="en-US" altLang="en-US" sz="2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Example</a:t>
            </a:r>
            <a:endParaRPr lang="en-US" dirty="0"/>
          </a:p>
        </p:txBody>
      </p:sp>
      <p:sp>
        <p:nvSpPr>
          <p:cNvPr id="3" name="Content Placeholder 2"/>
          <p:cNvSpPr>
            <a:spLocks noGrp="1"/>
          </p:cNvSpPr>
          <p:nvPr>
            <p:ph idx="1"/>
          </p:nvPr>
        </p:nvSpPr>
        <p:spPr/>
        <p:txBody>
          <a:bodyPr/>
          <a:lstStyle/>
          <a:p>
            <a:r>
              <a:rPr lang="tr-TR" dirty="0" smtClean="0"/>
              <a:t>Go to the Excel Sheet...</a:t>
            </a:r>
            <a:endParaRPr lang="en-US" dirty="0"/>
          </a:p>
        </p:txBody>
      </p:sp>
    </p:spTree>
    <p:extLst>
      <p:ext uri="{BB962C8B-B14F-4D97-AF65-F5344CB8AC3E}">
        <p14:creationId xmlns:p14="http://schemas.microsoft.com/office/powerpoint/2010/main" val="398581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An Example Problem</a:t>
            </a:r>
            <a:endParaRPr lang="en-US" dirty="0"/>
          </a:p>
        </p:txBody>
      </p:sp>
      <p:sp>
        <p:nvSpPr>
          <p:cNvPr id="3" name="Content Placeholder 2"/>
          <p:cNvSpPr>
            <a:spLocks noGrp="1"/>
          </p:cNvSpPr>
          <p:nvPr>
            <p:ph idx="1"/>
          </p:nvPr>
        </p:nvSpPr>
        <p:spPr/>
        <p:txBody>
          <a:bodyPr/>
          <a:lstStyle/>
          <a:p>
            <a:r>
              <a:rPr lang="en-US" sz="2000" dirty="0"/>
              <a:t>Consider the problem of diet optimization. There are four different types of food: Brownies, Ice Cream, Cola, and Cheese Cake. The nutrition values and cost per unit are as follows</a:t>
            </a:r>
            <a:r>
              <a:rPr lang="en-US" sz="2000" dirty="0" smtClean="0"/>
              <a:t>:</a:t>
            </a:r>
            <a:endParaRPr lang="tr-TR" sz="2000" dirty="0" smtClean="0"/>
          </a:p>
          <a:p>
            <a:endParaRPr lang="tr-TR" sz="2000" dirty="0" smtClean="0"/>
          </a:p>
          <a:p>
            <a:endParaRPr lang="tr-TR" sz="2000" dirty="0"/>
          </a:p>
          <a:p>
            <a:endParaRPr lang="tr-TR" sz="2000" dirty="0" smtClean="0"/>
          </a:p>
          <a:p>
            <a:endParaRPr lang="tr-TR" sz="2000" dirty="0"/>
          </a:p>
          <a:p>
            <a:endParaRPr lang="tr-TR" sz="2000" dirty="0" smtClean="0"/>
          </a:p>
          <a:p>
            <a:endParaRPr lang="tr-TR" sz="2000" dirty="0"/>
          </a:p>
          <a:p>
            <a:endParaRPr lang="tr-TR" sz="2000" dirty="0" smtClean="0"/>
          </a:p>
          <a:p>
            <a:r>
              <a:rPr lang="en-US" sz="2000" dirty="0"/>
              <a:t>The objective is to find a minimum-cost diet that contains at least 500 calories, at least 6 grams of chocolate, at least 10 grams of sugar, and at least 8 grams of fat. </a:t>
            </a:r>
          </a:p>
        </p:txBody>
      </p:sp>
      <p:pic>
        <p:nvPicPr>
          <p:cNvPr id="4" name="Picture 3"/>
          <p:cNvPicPr>
            <a:picLocks noChangeAspect="1"/>
          </p:cNvPicPr>
          <p:nvPr/>
        </p:nvPicPr>
        <p:blipFill>
          <a:blip r:embed="rId2"/>
          <a:stretch>
            <a:fillRect/>
          </a:stretch>
        </p:blipFill>
        <p:spPr>
          <a:xfrm>
            <a:off x="755576" y="2060848"/>
            <a:ext cx="7342982" cy="2394546"/>
          </a:xfrm>
          <a:prstGeom prst="rect">
            <a:avLst/>
          </a:prstGeom>
        </p:spPr>
      </p:pic>
    </p:spTree>
    <p:extLst>
      <p:ext uri="{BB962C8B-B14F-4D97-AF65-F5344CB8AC3E}">
        <p14:creationId xmlns:p14="http://schemas.microsoft.com/office/powerpoint/2010/main" val="331924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smtClean="0"/>
              <a:t>Setting up Excel’s Solver</a:t>
            </a:r>
          </a:p>
        </p:txBody>
      </p:sp>
      <p:sp>
        <p:nvSpPr>
          <p:cNvPr id="38915" name="Rectangle 3"/>
          <p:cNvSpPr>
            <a:spLocks noGrp="1" noChangeArrowheads="1"/>
          </p:cNvSpPr>
          <p:nvPr>
            <p:ph idx="1"/>
          </p:nvPr>
        </p:nvSpPr>
        <p:spPr/>
        <p:txBody>
          <a:bodyPr/>
          <a:lstStyle/>
          <a:p>
            <a:pPr eaLnBrk="1" hangingPunct="1">
              <a:lnSpc>
                <a:spcPct val="90000"/>
              </a:lnSpc>
            </a:pPr>
            <a:r>
              <a:rPr lang="tr-TR" altLang="en-US" sz="2000" b="1" dirty="0" smtClean="0"/>
              <a:t>STEP 1 – Changing Cells:</a:t>
            </a:r>
            <a:r>
              <a:rPr lang="tr-TR" altLang="en-US" sz="2000" dirty="0" smtClean="0"/>
              <a:t> </a:t>
            </a:r>
            <a:r>
              <a:rPr lang="en-US" altLang="en-US" sz="2000" dirty="0" smtClean="0"/>
              <a:t>Determine the changing cells</a:t>
            </a:r>
            <a:r>
              <a:rPr lang="tr-TR" altLang="en-US" sz="2000" dirty="0" smtClean="0"/>
              <a:t> (decision variables)</a:t>
            </a:r>
            <a:r>
              <a:rPr lang="en-US" altLang="en-US" sz="2000" dirty="0" smtClean="0"/>
              <a:t>. These are the variables that Excel will use to determine the optimal result.</a:t>
            </a:r>
            <a:endParaRPr lang="tr-TR" altLang="en-US" sz="2000" dirty="0" smtClean="0"/>
          </a:p>
          <a:p>
            <a:pPr lvl="1">
              <a:lnSpc>
                <a:spcPct val="90000"/>
              </a:lnSpc>
              <a:buFont typeface="Arial" panose="020B0604020202020204" pitchFamily="34" charset="0"/>
              <a:buChar char="•"/>
            </a:pPr>
            <a:r>
              <a:rPr lang="en-US" sz="1800" dirty="0" smtClean="0"/>
              <a:t>To </a:t>
            </a:r>
            <a:r>
              <a:rPr lang="en-US" sz="1800" dirty="0"/>
              <a:t>begin we enter heading for each type of food in B2:E2. </a:t>
            </a:r>
            <a:endParaRPr lang="tr-TR" sz="1800" dirty="0" smtClean="0"/>
          </a:p>
          <a:p>
            <a:pPr lvl="1">
              <a:lnSpc>
                <a:spcPct val="90000"/>
              </a:lnSpc>
              <a:buFont typeface="Arial" panose="020B0604020202020204" pitchFamily="34" charset="0"/>
              <a:buChar char="•"/>
            </a:pPr>
            <a:r>
              <a:rPr lang="en-US" sz="1800" dirty="0" smtClean="0"/>
              <a:t>In </a:t>
            </a:r>
            <a:r>
              <a:rPr lang="en-US" sz="1800" dirty="0"/>
              <a:t>the range B3:E3, we input trial values for the amount of each food eaten. (Any values will work, but at least one should be positive.) </a:t>
            </a:r>
            <a:endParaRPr lang="tr-TR" sz="1800" dirty="0" smtClean="0"/>
          </a:p>
          <a:p>
            <a:pPr lvl="1">
              <a:lnSpc>
                <a:spcPct val="90000"/>
              </a:lnSpc>
              <a:buFont typeface="Arial" panose="020B0604020202020204" pitchFamily="34" charset="0"/>
              <a:buChar char="•"/>
            </a:pPr>
            <a:r>
              <a:rPr lang="en-US" sz="1800" dirty="0" smtClean="0"/>
              <a:t>For </a:t>
            </a:r>
            <a:r>
              <a:rPr lang="en-US" sz="1800" dirty="0"/>
              <a:t>example, here we indicate that we are considering eating three brownies, no scoops of chocolate ice cream, one bottle of cola, and seven pieces of pineapple cheesecake. </a:t>
            </a:r>
            <a:endParaRPr lang="en-US" altLang="en-US" sz="1800" dirty="0" smtClean="0"/>
          </a:p>
          <a:p>
            <a:pPr eaLnBrk="1" hangingPunct="1">
              <a:lnSpc>
                <a:spcPct val="90000"/>
              </a:lnSpc>
              <a:buFont typeface="Wingdings" panose="05000000000000000000" pitchFamily="2" charset="2"/>
              <a:buNone/>
            </a:pPr>
            <a:endParaRPr lang="en-US" altLang="en-US" sz="2800" dirty="0" smtClean="0"/>
          </a:p>
          <a:p>
            <a:pPr eaLnBrk="1" hangingPunct="1">
              <a:lnSpc>
                <a:spcPct val="90000"/>
              </a:lnSpc>
            </a:pPr>
            <a:endParaRPr lang="en-US" altLang="en-US" sz="2800" dirty="0" smtClean="0"/>
          </a:p>
        </p:txBody>
      </p:sp>
      <p:pic>
        <p:nvPicPr>
          <p:cNvPr id="2" name="Picture 1"/>
          <p:cNvPicPr>
            <a:picLocks noChangeAspect="1"/>
          </p:cNvPicPr>
          <p:nvPr/>
        </p:nvPicPr>
        <p:blipFill>
          <a:blip r:embed="rId2"/>
          <a:stretch>
            <a:fillRect/>
          </a:stretch>
        </p:blipFill>
        <p:spPr>
          <a:xfrm>
            <a:off x="618404" y="3789040"/>
            <a:ext cx="7703991" cy="17027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Setting up Excel’s Solver</a:t>
            </a:r>
            <a:endParaRPr lang="en-US" dirty="0"/>
          </a:p>
        </p:txBody>
      </p:sp>
      <p:sp>
        <p:nvSpPr>
          <p:cNvPr id="3" name="Content Placeholder 2"/>
          <p:cNvSpPr>
            <a:spLocks noGrp="1"/>
          </p:cNvSpPr>
          <p:nvPr>
            <p:ph idx="1"/>
          </p:nvPr>
        </p:nvSpPr>
        <p:spPr/>
        <p:txBody>
          <a:bodyPr/>
          <a:lstStyle/>
          <a:p>
            <a:r>
              <a:rPr lang="en-US" sz="2000" b="1" dirty="0" smtClean="0"/>
              <a:t>STEP 2 </a:t>
            </a:r>
            <a:r>
              <a:rPr lang="tr-TR" sz="2000" b="1" dirty="0" smtClean="0"/>
              <a:t>– </a:t>
            </a:r>
            <a:r>
              <a:rPr lang="en-US" sz="2000" b="1" dirty="0" smtClean="0"/>
              <a:t>Objective Function</a:t>
            </a:r>
            <a:r>
              <a:rPr lang="tr-TR" sz="2000" b="1" dirty="0" smtClean="0"/>
              <a:t>: </a:t>
            </a:r>
            <a:r>
              <a:rPr lang="en-US" sz="1800" dirty="0" smtClean="0"/>
              <a:t>To </a:t>
            </a:r>
            <a:r>
              <a:rPr lang="en-US" sz="1800" dirty="0"/>
              <a:t>see if the diet is optimal, we must determine its cost as well as the calories, chocolate, sugar, and fat it provides. </a:t>
            </a:r>
          </a:p>
          <a:p>
            <a:pPr marL="800100" lvl="1" indent="-342900">
              <a:buFont typeface="Arial" panose="020B0604020202020204" pitchFamily="34" charset="0"/>
              <a:buChar char="•"/>
            </a:pPr>
            <a:r>
              <a:rPr lang="en-US" sz="1800" dirty="0"/>
              <a:t>In the range B7:E7,we reference the number of units and in B8:E8 we input the per unit cost for each available food. Then we compute the cost of the diet in cell B10 with the formula </a:t>
            </a:r>
          </a:p>
          <a:p>
            <a:pPr marL="857250" lvl="2" indent="0">
              <a:buNone/>
            </a:pPr>
            <a:r>
              <a:rPr lang="tr-TR" sz="1400" b="1" dirty="0" smtClean="0"/>
              <a:t>		</a:t>
            </a:r>
            <a:r>
              <a:rPr lang="en-US" sz="1400" b="1" dirty="0" smtClean="0"/>
              <a:t>= </a:t>
            </a:r>
            <a:r>
              <a:rPr lang="en-US" sz="1400" b="1" dirty="0"/>
              <a:t>B7*B8 + C7*C8 +D7*D8+ E7*E8 </a:t>
            </a:r>
            <a:endParaRPr lang="en-US" sz="1400" dirty="0"/>
          </a:p>
          <a:p>
            <a:pPr marL="457200" lvl="1" indent="0"/>
            <a:r>
              <a:rPr lang="tr-TR" sz="1800" dirty="0" smtClean="0"/>
              <a:t>	</a:t>
            </a:r>
            <a:r>
              <a:rPr lang="en-US" sz="1800" dirty="0" smtClean="0"/>
              <a:t>But </a:t>
            </a:r>
            <a:r>
              <a:rPr lang="en-US" sz="1800" dirty="0"/>
              <a:t>it is usually easier to enter the formula </a:t>
            </a:r>
          </a:p>
          <a:p>
            <a:pPr marL="857250" lvl="2" indent="0">
              <a:buNone/>
            </a:pPr>
            <a:r>
              <a:rPr lang="tr-TR" sz="1400" dirty="0" smtClean="0"/>
              <a:t>		</a:t>
            </a:r>
            <a:r>
              <a:rPr lang="en-US" sz="1400" dirty="0" smtClean="0"/>
              <a:t>= </a:t>
            </a:r>
            <a:r>
              <a:rPr lang="en-US" sz="1400" b="1" dirty="0"/>
              <a:t>SUMPRODUCT (B7:E7, B8:E8) </a:t>
            </a:r>
            <a:endParaRPr lang="en-US" sz="1400" dirty="0"/>
          </a:p>
        </p:txBody>
      </p:sp>
    </p:spTree>
    <p:extLst>
      <p:ext uri="{BB962C8B-B14F-4D97-AF65-F5344CB8AC3E}">
        <p14:creationId xmlns:p14="http://schemas.microsoft.com/office/powerpoint/2010/main" val="5297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Setting up Excel’s Solver</a:t>
            </a:r>
            <a:endParaRPr lang="en-US" dirty="0"/>
          </a:p>
        </p:txBody>
      </p:sp>
      <p:pic>
        <p:nvPicPr>
          <p:cNvPr id="4" name="Content Placeholder 3"/>
          <p:cNvPicPr>
            <a:picLocks noGrp="1" noChangeAspect="1"/>
          </p:cNvPicPr>
          <p:nvPr>
            <p:ph idx="1"/>
          </p:nvPr>
        </p:nvPicPr>
        <p:blipFill>
          <a:blip r:embed="rId2"/>
          <a:stretch>
            <a:fillRect/>
          </a:stretch>
        </p:blipFill>
        <p:spPr>
          <a:xfrm>
            <a:off x="323528" y="1196752"/>
            <a:ext cx="8331200" cy="4573184"/>
          </a:xfrm>
          <a:prstGeom prst="rect">
            <a:avLst/>
          </a:prstGeom>
        </p:spPr>
      </p:pic>
    </p:spTree>
    <p:extLst>
      <p:ext uri="{BB962C8B-B14F-4D97-AF65-F5344CB8AC3E}">
        <p14:creationId xmlns:p14="http://schemas.microsoft.com/office/powerpoint/2010/main" val="209828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Setting up Excel’s Solver</a:t>
            </a:r>
            <a:endParaRPr lang="en-US" dirty="0"/>
          </a:p>
        </p:txBody>
      </p:sp>
      <p:sp>
        <p:nvSpPr>
          <p:cNvPr id="3" name="Content Placeholder 2"/>
          <p:cNvSpPr>
            <a:spLocks noGrp="1"/>
          </p:cNvSpPr>
          <p:nvPr>
            <p:ph idx="1"/>
          </p:nvPr>
        </p:nvSpPr>
        <p:spPr/>
        <p:txBody>
          <a:bodyPr/>
          <a:lstStyle/>
          <a:p>
            <a:r>
              <a:rPr lang="en-US" sz="1800" b="1" dirty="0" smtClean="0"/>
              <a:t>STEP 3</a:t>
            </a:r>
            <a:r>
              <a:rPr lang="tr-TR" sz="1800" b="1" dirty="0" smtClean="0"/>
              <a:t> –</a:t>
            </a:r>
            <a:r>
              <a:rPr lang="en-US" sz="1800" b="1" dirty="0" smtClean="0"/>
              <a:t> Constraints</a:t>
            </a:r>
            <a:r>
              <a:rPr lang="tr-TR" sz="1800" b="1" dirty="0" smtClean="0"/>
              <a:t>: </a:t>
            </a:r>
            <a:r>
              <a:rPr lang="en-US" sz="1800" dirty="0" smtClean="0"/>
              <a:t>The </a:t>
            </a:r>
            <a:r>
              <a:rPr lang="en-US" sz="1800" dirty="0"/>
              <a:t>final step required to set up our LP in Excel is to set up our constraints for calories, chocolate, sugar, and fat. </a:t>
            </a:r>
          </a:p>
          <a:p>
            <a:pPr lvl="1">
              <a:buFont typeface="Arial" panose="020B0604020202020204" pitchFamily="34" charset="0"/>
              <a:buChar char="•"/>
            </a:pPr>
            <a:r>
              <a:rPr lang="en-US" sz="1800" dirty="0"/>
              <a:t>To begin, we recreate the table in Excel that defines how many calories and units of chocolate, sugar, and fat are in each type of dessert. We can use this information to calculate the total amount based on the number of items from our decision variables. </a:t>
            </a:r>
          </a:p>
          <a:p>
            <a:pPr lvl="1">
              <a:buFont typeface="Arial" panose="020B0604020202020204" pitchFamily="34" charset="0"/>
              <a:buChar char="•"/>
            </a:pPr>
            <a:r>
              <a:rPr lang="en-US" sz="1800" dirty="0"/>
              <a:t>As an example, we can take the =SUMPRODUCT of the number of items and the number of calories in each to calculate all the calories in our dessert selection. </a:t>
            </a:r>
          </a:p>
          <a:p>
            <a:pPr lvl="1">
              <a:buFont typeface="Arial" panose="020B0604020202020204" pitchFamily="34" charset="0"/>
              <a:buChar char="•"/>
            </a:pPr>
            <a:r>
              <a:rPr lang="en-US" sz="1800" dirty="0"/>
              <a:t>= </a:t>
            </a:r>
            <a:r>
              <a:rPr lang="en-US" sz="1800" b="1" dirty="0"/>
              <a:t>SUMPRODUCT (B7:E7, B14:E14) </a:t>
            </a:r>
            <a:endParaRPr lang="en-US" sz="1800" dirty="0"/>
          </a:p>
          <a:p>
            <a:pPr lvl="1">
              <a:buFont typeface="Arial" panose="020B0604020202020204" pitchFamily="34" charset="0"/>
              <a:buChar char="•"/>
            </a:pPr>
            <a:r>
              <a:rPr lang="en-US" sz="1800" dirty="0"/>
              <a:t>Finally, we want to indicate the limitations highlighted in the problem. We add a &gt;= or &lt;= to identify if it is a maximum or minimum constraint in Column G, and use Column H to indicate those limits. </a:t>
            </a:r>
          </a:p>
        </p:txBody>
      </p:sp>
    </p:spTree>
    <p:extLst>
      <p:ext uri="{BB962C8B-B14F-4D97-AF65-F5344CB8AC3E}">
        <p14:creationId xmlns:p14="http://schemas.microsoft.com/office/powerpoint/2010/main" val="254340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Setting up Excel’s Solver</a:t>
            </a:r>
            <a:endParaRPr lang="en-US" dirty="0"/>
          </a:p>
        </p:txBody>
      </p:sp>
      <p:pic>
        <p:nvPicPr>
          <p:cNvPr id="4" name="Content Placeholder 3"/>
          <p:cNvPicPr>
            <a:picLocks noGrp="1" noChangeAspect="1"/>
          </p:cNvPicPr>
          <p:nvPr>
            <p:ph idx="1"/>
          </p:nvPr>
        </p:nvPicPr>
        <p:blipFill>
          <a:blip r:embed="rId2"/>
          <a:stretch>
            <a:fillRect/>
          </a:stretch>
        </p:blipFill>
        <p:spPr>
          <a:xfrm>
            <a:off x="323528" y="1825258"/>
            <a:ext cx="8331200" cy="2323822"/>
          </a:xfrm>
          <a:prstGeom prst="rect">
            <a:avLst/>
          </a:prstGeom>
        </p:spPr>
      </p:pic>
    </p:spTree>
    <p:extLst>
      <p:ext uri="{BB962C8B-B14F-4D97-AF65-F5344CB8AC3E}">
        <p14:creationId xmlns:p14="http://schemas.microsoft.com/office/powerpoint/2010/main" val="105160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Setting up Excel’s Solver</a:t>
            </a:r>
            <a:endParaRPr lang="en-US" dirty="0"/>
          </a:p>
        </p:txBody>
      </p:sp>
      <p:pic>
        <p:nvPicPr>
          <p:cNvPr id="5" name="Content Placeholder 4"/>
          <p:cNvPicPr>
            <a:picLocks noGrp="1" noChangeAspect="1"/>
          </p:cNvPicPr>
          <p:nvPr>
            <p:ph idx="1"/>
          </p:nvPr>
        </p:nvPicPr>
        <p:blipFill>
          <a:blip r:embed="rId2"/>
          <a:stretch>
            <a:fillRect/>
          </a:stretch>
        </p:blipFill>
        <p:spPr>
          <a:xfrm>
            <a:off x="304800" y="2071931"/>
            <a:ext cx="8331200" cy="2637938"/>
          </a:xfrm>
          <a:prstGeom prst="rect">
            <a:avLst/>
          </a:prstGeom>
        </p:spPr>
      </p:pic>
    </p:spTree>
    <p:extLst>
      <p:ext uri="{BB962C8B-B14F-4D97-AF65-F5344CB8AC3E}">
        <p14:creationId xmlns:p14="http://schemas.microsoft.com/office/powerpoint/2010/main" val="3962438936"/>
      </p:ext>
    </p:extLst>
  </p:cSld>
  <p:clrMapOvr>
    <a:masterClrMapping/>
  </p:clrMapOvr>
</p:sld>
</file>

<file path=ppt/theme/theme1.xml><?xml version="1.0" encoding="utf-8"?>
<a:theme xmlns:a="http://schemas.openxmlformats.org/drawingml/2006/main" name="bilkent-theme">
  <a:themeElements>
    <a:clrScheme name="bilkent2 2">
      <a:dk1>
        <a:srgbClr val="000000"/>
      </a:dk1>
      <a:lt1>
        <a:srgbClr val="FFFFFF"/>
      </a:lt1>
      <a:dk2>
        <a:srgbClr val="000E78"/>
      </a:dk2>
      <a:lt2>
        <a:srgbClr val="B0B2B4"/>
      </a:lt2>
      <a:accent1>
        <a:srgbClr val="000E78"/>
      </a:accent1>
      <a:accent2>
        <a:srgbClr val="FF0000"/>
      </a:accent2>
      <a:accent3>
        <a:srgbClr val="FFFFFF"/>
      </a:accent3>
      <a:accent4>
        <a:srgbClr val="000000"/>
      </a:accent4>
      <a:accent5>
        <a:srgbClr val="AAAABE"/>
      </a:accent5>
      <a:accent6>
        <a:srgbClr val="E70000"/>
      </a:accent6>
      <a:hlink>
        <a:srgbClr val="000E78"/>
      </a:hlink>
      <a:folHlink>
        <a:srgbClr val="6D6E70"/>
      </a:folHlink>
    </a:clrScheme>
    <a:fontScheme name="bilkent2">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z="1600" dirty="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ilkent2 1">
        <a:dk1>
          <a:srgbClr val="000000"/>
        </a:dk1>
        <a:lt1>
          <a:srgbClr val="FFFFFF"/>
        </a:lt1>
        <a:dk2>
          <a:srgbClr val="F8F3D2"/>
        </a:dk2>
        <a:lt2>
          <a:srgbClr val="B0B2B4"/>
        </a:lt2>
        <a:accent1>
          <a:srgbClr val="7D110C"/>
        </a:accent1>
        <a:accent2>
          <a:srgbClr val="AF906A"/>
        </a:accent2>
        <a:accent3>
          <a:srgbClr val="FFFFFF"/>
        </a:accent3>
        <a:accent4>
          <a:srgbClr val="000000"/>
        </a:accent4>
        <a:accent5>
          <a:srgbClr val="BFAAAA"/>
        </a:accent5>
        <a:accent6>
          <a:srgbClr val="9E825F"/>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ilkent2 2">
        <a:dk1>
          <a:srgbClr val="000000"/>
        </a:dk1>
        <a:lt1>
          <a:srgbClr val="FFFFFF"/>
        </a:lt1>
        <a:dk2>
          <a:srgbClr val="000E78"/>
        </a:dk2>
        <a:lt2>
          <a:srgbClr val="B0B2B4"/>
        </a:lt2>
        <a:accent1>
          <a:srgbClr val="000E78"/>
        </a:accent1>
        <a:accent2>
          <a:srgbClr val="FF0000"/>
        </a:accent2>
        <a:accent3>
          <a:srgbClr val="FFFFFF"/>
        </a:accent3>
        <a:accent4>
          <a:srgbClr val="000000"/>
        </a:accent4>
        <a:accent5>
          <a:srgbClr val="AAAABE"/>
        </a:accent5>
        <a:accent6>
          <a:srgbClr val="E70000"/>
        </a:accent6>
        <a:hlink>
          <a:srgbClr val="000E78"/>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lkent-theme" id="{3F80A6D5-8211-47CE-A266-C4044D1B881C}" vid="{B6ABEE5A-B9CB-4AB8-9ECB-B289EC7B816C}"/>
    </a:ext>
  </a:extLst>
</a:theme>
</file>

<file path=docProps/app.xml><?xml version="1.0" encoding="utf-8"?>
<Properties xmlns="http://schemas.openxmlformats.org/officeDocument/2006/extended-properties" xmlns:vt="http://schemas.openxmlformats.org/officeDocument/2006/docPropsVTypes">
  <Template>bilkent-theme</Template>
  <TotalTime>484</TotalTime>
  <Words>1415</Words>
  <Application>Microsoft Office PowerPoint</Application>
  <PresentationFormat>On-screen Show (4:3)</PresentationFormat>
  <Paragraphs>91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MS PGothic</vt:lpstr>
      <vt:lpstr>Arial</vt:lpstr>
      <vt:lpstr>Wingdings</vt:lpstr>
      <vt:lpstr>bilkent-theme</vt:lpstr>
      <vt:lpstr>Excel Solver</vt:lpstr>
      <vt:lpstr>Excel’s Solver</vt:lpstr>
      <vt:lpstr>An Example Problem</vt:lpstr>
      <vt:lpstr>Setting up Excel’s Solver</vt:lpstr>
      <vt:lpstr>Setting up Excel’s Solver</vt:lpstr>
      <vt:lpstr>Setting up Excel’s Solver</vt:lpstr>
      <vt:lpstr>Setting up Excel’s Solver</vt:lpstr>
      <vt:lpstr>Setting up Excel’s Solver</vt:lpstr>
      <vt:lpstr>Setting up Excel’s Solver</vt:lpstr>
      <vt:lpstr>The Solver Parameters Dialog Box</vt:lpstr>
      <vt:lpstr>The Solver Parameters Dialog Box</vt:lpstr>
      <vt:lpstr>The Solver Parameters Dialog Box</vt:lpstr>
      <vt:lpstr>The Solver Parameters Dialog Box</vt:lpstr>
      <vt:lpstr>The Solver Parameters Dialog Box</vt:lpstr>
      <vt:lpstr>The Solver Parameters Dialog Box</vt:lpstr>
      <vt:lpstr>The Solver Parameters Dialog Box</vt:lpstr>
      <vt:lpstr>After Running The Solver</vt:lpstr>
      <vt:lpstr>Solver Options</vt:lpstr>
      <vt:lpstr>Limits of the Solver</vt:lpstr>
      <vt:lpstr>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Excel’s Solver</dc:title>
  <dc:creator>Emre Uzun</dc:creator>
  <cp:lastModifiedBy>Windows User</cp:lastModifiedBy>
  <cp:revision>61</cp:revision>
  <cp:lastPrinted>1601-01-01T00:00:00Z</cp:lastPrinted>
  <dcterms:created xsi:type="dcterms:W3CDTF">2002-10-31T01:42:40Z</dcterms:created>
  <dcterms:modified xsi:type="dcterms:W3CDTF">2019-03-04T05:54:17Z</dcterms:modified>
</cp:coreProperties>
</file>