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6" r:id="rId2"/>
    <p:sldId id="257" r:id="rId3"/>
    <p:sldId id="258" r:id="rId4"/>
    <p:sldId id="259" r:id="rId5"/>
    <p:sldId id="260" r:id="rId6"/>
    <p:sldId id="261" r:id="rId7"/>
    <p:sldId id="262" r:id="rId8"/>
    <p:sldId id="263" r:id="rId9"/>
    <p:sldId id="266" r:id="rId10"/>
    <p:sldId id="273" r:id="rId11"/>
    <p:sldId id="274" r:id="rId12"/>
    <p:sldId id="264" r:id="rId13"/>
    <p:sldId id="275" r:id="rId14"/>
    <p:sldId id="281" r:id="rId15"/>
    <p:sldId id="267" r:id="rId16"/>
    <p:sldId id="268" r:id="rId17"/>
    <p:sldId id="269" r:id="rId18"/>
    <p:sldId id="270" r:id="rId19"/>
    <p:sldId id="310" r:id="rId20"/>
    <p:sldId id="311" r:id="rId21"/>
    <p:sldId id="312" r:id="rId22"/>
    <p:sldId id="313" r:id="rId23"/>
    <p:sldId id="314" r:id="rId24"/>
    <p:sldId id="286" r:id="rId25"/>
    <p:sldId id="287" r:id="rId26"/>
    <p:sldId id="288" r:id="rId27"/>
    <p:sldId id="289" r:id="rId28"/>
    <p:sldId id="290" r:id="rId29"/>
    <p:sldId id="291" r:id="rId30"/>
    <p:sldId id="315" r:id="rId31"/>
    <p:sldId id="316" r:id="rId32"/>
    <p:sldId id="317" r:id="rId33"/>
    <p:sldId id="318" r:id="rId34"/>
    <p:sldId id="319" r:id="rId35"/>
    <p:sldId id="320" r:id="rId36"/>
    <p:sldId id="271" r:id="rId37"/>
    <p:sldId id="283" r:id="rId38"/>
    <p:sldId id="284" r:id="rId39"/>
    <p:sldId id="301" r:id="rId40"/>
    <p:sldId id="285" r:id="rId41"/>
    <p:sldId id="308" r:id="rId42"/>
    <p:sldId id="297" r:id="rId43"/>
    <p:sldId id="299" r:id="rId44"/>
    <p:sldId id="298" r:id="rId45"/>
    <p:sldId id="300" r:id="rId46"/>
    <p:sldId id="302" r:id="rId47"/>
    <p:sldId id="303" r:id="rId48"/>
    <p:sldId id="304" r:id="rId49"/>
    <p:sldId id="305" r:id="rId50"/>
    <p:sldId id="306" r:id="rId51"/>
    <p:sldId id="307" r:id="rId52"/>
    <p:sldId id="309" r:id="rId53"/>
  </p:sldIdLst>
  <p:sldSz cx="9144000" cy="6858000" type="screen4x3"/>
  <p:notesSz cx="6858000" cy="9144000"/>
  <p:defaultTextStyle>
    <a:defPPr>
      <a:defRPr lang="en-US"/>
    </a:defPPr>
    <a:lvl1pPr algn="l" rtl="0" eaLnBrk="0" fontAlgn="base" hangingPunct="0">
      <a:spcBef>
        <a:spcPct val="0"/>
      </a:spcBef>
      <a:spcAft>
        <a:spcPct val="0"/>
      </a:spcAft>
      <a:defRPr sz="2400" i="1"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sz="2400" i="1"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sz="2400" i="1"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sz="2400" i="1"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sz="2400" i="1" kern="1200">
        <a:solidFill>
          <a:schemeClr val="tx1"/>
        </a:solidFill>
        <a:latin typeface="Arial" pitchFamily="34" charset="0"/>
        <a:ea typeface="MS PGothic" pitchFamily="34" charset="-128"/>
        <a:cs typeface="+mn-cs"/>
      </a:defRPr>
    </a:lvl5pPr>
    <a:lvl6pPr marL="2286000" algn="l" defTabSz="914400" rtl="0" eaLnBrk="1" latinLnBrk="0" hangingPunct="1">
      <a:defRPr sz="2400" i="1" kern="1200">
        <a:solidFill>
          <a:schemeClr val="tx1"/>
        </a:solidFill>
        <a:latin typeface="Arial" pitchFamily="34" charset="0"/>
        <a:ea typeface="MS PGothic" pitchFamily="34" charset="-128"/>
        <a:cs typeface="+mn-cs"/>
      </a:defRPr>
    </a:lvl6pPr>
    <a:lvl7pPr marL="2743200" algn="l" defTabSz="914400" rtl="0" eaLnBrk="1" latinLnBrk="0" hangingPunct="1">
      <a:defRPr sz="2400" i="1" kern="1200">
        <a:solidFill>
          <a:schemeClr val="tx1"/>
        </a:solidFill>
        <a:latin typeface="Arial" pitchFamily="34" charset="0"/>
        <a:ea typeface="MS PGothic" pitchFamily="34" charset="-128"/>
        <a:cs typeface="+mn-cs"/>
      </a:defRPr>
    </a:lvl7pPr>
    <a:lvl8pPr marL="3200400" algn="l" defTabSz="914400" rtl="0" eaLnBrk="1" latinLnBrk="0" hangingPunct="1">
      <a:defRPr sz="2400" i="1" kern="1200">
        <a:solidFill>
          <a:schemeClr val="tx1"/>
        </a:solidFill>
        <a:latin typeface="Arial" pitchFamily="34" charset="0"/>
        <a:ea typeface="MS PGothic" pitchFamily="34" charset="-128"/>
        <a:cs typeface="+mn-cs"/>
      </a:defRPr>
    </a:lvl8pPr>
    <a:lvl9pPr marL="3657600" algn="l" defTabSz="914400" rtl="0" eaLnBrk="1" latinLnBrk="0" hangingPunct="1">
      <a:defRPr sz="2400" i="1"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CCB"/>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4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46F32-9318-4FC4-9798-F2E47CC2DD28}" type="datetimeFigureOut">
              <a:rPr lang="en-US" smtClean="0"/>
              <a:t>3/18/2019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DA6F9-8056-4F1A-B228-3BF1724364B7}" type="slidenum">
              <a:rPr lang="en-US" smtClean="0"/>
              <a:t>‹#›</a:t>
            </a:fld>
            <a:endParaRPr lang="en-US"/>
          </a:p>
        </p:txBody>
      </p:sp>
    </p:spTree>
    <p:extLst>
      <p:ext uri="{BB962C8B-B14F-4D97-AF65-F5344CB8AC3E}">
        <p14:creationId xmlns:p14="http://schemas.microsoft.com/office/powerpoint/2010/main" val="72878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18B4B4-4423-48C4-B7CE-6EA2D3DF4385}" type="slidenum">
              <a:rPr lang="en-US" altLang="en-US" smtClean="0"/>
              <a:pPr>
                <a:spcBef>
                  <a:spcPct val="0"/>
                </a:spcBef>
              </a:pPr>
              <a:t>10</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8805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C70605-3263-4323-9FF7-5FF4798BEFB3}" type="slidenum">
              <a:rPr lang="en-US" altLang="en-US" smtClean="0"/>
              <a:pPr>
                <a:spcBef>
                  <a:spcPct val="0"/>
                </a:spcBef>
              </a:pPr>
              <a:t>11</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6337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5656E6-D67F-49D7-AEB7-7F15DAA349AE}" type="slidenum">
              <a:rPr lang="en-US" altLang="en-US" smtClean="0"/>
              <a:pPr>
                <a:spcBef>
                  <a:spcPct val="0"/>
                </a:spcBef>
              </a:pPr>
              <a:t>13</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9231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F1A2F0-DC45-4D2F-83B1-CB9E4ED0DCA8}" type="slidenum">
              <a:rPr lang="en-US" altLang="en-US" smtClean="0"/>
              <a:pPr>
                <a:spcBef>
                  <a:spcPct val="0"/>
                </a:spcBef>
              </a:pPr>
              <a:t>14</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2925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F31DDE-5D7F-4609-AA4E-FC12F30DB7B8}" type="slidenum">
              <a:rPr lang="en-US" altLang="en-US" smtClean="0"/>
              <a:pPr>
                <a:spcBef>
                  <a:spcPct val="0"/>
                </a:spcBef>
              </a:pPr>
              <a:t>19</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8643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22DDC8-2F51-4313-A9AE-42848293EDD8}" type="slidenum">
              <a:rPr lang="en-US" altLang="en-US" smtClean="0"/>
              <a:pPr>
                <a:spcBef>
                  <a:spcPct val="0"/>
                </a:spcBef>
              </a:pPr>
              <a:t>20</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2770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76800D-E816-48B3-A4CA-DCB795612476}" type="slidenum">
              <a:rPr lang="en-US" altLang="en-US" smtClean="0"/>
              <a:pPr>
                <a:spcBef>
                  <a:spcPct val="0"/>
                </a:spcBef>
              </a:pPr>
              <a:t>21</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8293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DEEBC9-18C8-4CD7-A05C-E3536DF27B8C}" type="slidenum">
              <a:rPr lang="en-US" altLang="en-US" smtClean="0"/>
              <a:pPr>
                <a:spcBef>
                  <a:spcPct val="0"/>
                </a:spcBef>
              </a:pPr>
              <a:t>22</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38673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1C4B45-50D1-4B9F-A8AA-B361D43483FD}" type="slidenum">
              <a:rPr lang="en-US" altLang="en-US" smtClean="0"/>
              <a:pPr>
                <a:spcBef>
                  <a:spcPct val="0"/>
                </a:spcBef>
              </a:pPr>
              <a:t>23</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02128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4"/>
          <p:cNvSpPr>
            <a:spLocks noChangeArrowheads="1"/>
          </p:cNvSpPr>
          <p:nvPr/>
        </p:nvSpPr>
        <p:spPr bwMode="auto">
          <a:xfrm>
            <a:off x="0" y="0"/>
            <a:ext cx="9144000" cy="4648200"/>
          </a:xfrm>
          <a:prstGeom prst="rect">
            <a:avLst/>
          </a:prstGeom>
          <a:solidFill>
            <a:srgbClr val="000E78"/>
          </a:solidFill>
          <a:ln w="9525">
            <a:noFill/>
            <a:miter lim="800000"/>
            <a:headEnd/>
            <a:tailEnd/>
          </a:ln>
        </p:spPr>
        <p:txBody>
          <a:bodyPr wrap="none" anchor="ctr"/>
          <a:lstStyle/>
          <a:p>
            <a:pPr>
              <a:defRPr/>
            </a:pPr>
            <a:endParaRPr lang="tr-TR">
              <a:latin typeface="Arial" charset="0"/>
            </a:endParaRPr>
          </a:p>
        </p:txBody>
      </p:sp>
      <p:sp>
        <p:nvSpPr>
          <p:cNvPr id="5" name="Line 55"/>
          <p:cNvSpPr>
            <a:spLocks noChangeShapeType="1"/>
          </p:cNvSpPr>
          <p:nvPr/>
        </p:nvSpPr>
        <p:spPr bwMode="auto">
          <a:xfrm>
            <a:off x="0" y="4648200"/>
            <a:ext cx="9144000" cy="0"/>
          </a:xfrm>
          <a:prstGeom prst="line">
            <a:avLst/>
          </a:prstGeom>
          <a:noFill/>
          <a:ln w="47625">
            <a:solidFill>
              <a:srgbClr val="FF0000"/>
            </a:solidFill>
            <a:round/>
            <a:headEnd/>
            <a:tailEnd/>
          </a:ln>
        </p:spPr>
        <p:txBody>
          <a:bodyPr wrap="none" anchor="ctr"/>
          <a:lstStyle/>
          <a:p>
            <a:pPr>
              <a:defRPr/>
            </a:pPr>
            <a:endParaRPr lang="tr-TR">
              <a:latin typeface="Arial" charset="0"/>
            </a:endParaRPr>
          </a:p>
        </p:txBody>
      </p:sp>
      <p:pic>
        <p:nvPicPr>
          <p:cNvPr id="6" name="Picture 56" descr="logo1"/>
          <p:cNvPicPr>
            <a:picLocks noChangeAspect="1" noChangeArrowheads="1"/>
          </p:cNvPicPr>
          <p:nvPr/>
        </p:nvPicPr>
        <p:blipFill>
          <a:blip r:embed="rId2" cstate="print"/>
          <a:srcRect/>
          <a:stretch>
            <a:fillRect/>
          </a:stretch>
        </p:blipFill>
        <p:spPr bwMode="auto">
          <a:xfrm>
            <a:off x="2716213" y="4956175"/>
            <a:ext cx="3671887" cy="1768475"/>
          </a:xfrm>
          <a:prstGeom prst="rect">
            <a:avLst/>
          </a:prstGeom>
          <a:noFill/>
          <a:ln w="9525">
            <a:noFill/>
            <a:miter lim="800000"/>
            <a:headEnd/>
            <a:tailEnd/>
          </a:ln>
        </p:spPr>
      </p:pic>
      <p:sp>
        <p:nvSpPr>
          <p:cNvPr id="7" name="Line 57"/>
          <p:cNvSpPr>
            <a:spLocks noChangeShapeType="1"/>
          </p:cNvSpPr>
          <p:nvPr/>
        </p:nvSpPr>
        <p:spPr bwMode="auto">
          <a:xfrm>
            <a:off x="1295400" y="2184400"/>
            <a:ext cx="6553200" cy="0"/>
          </a:xfrm>
          <a:prstGeom prst="line">
            <a:avLst/>
          </a:prstGeom>
          <a:noFill/>
          <a:ln w="44450" cap="sq">
            <a:solidFill>
              <a:schemeClr val="bg1"/>
            </a:solidFill>
            <a:round/>
            <a:headEnd type="none" w="sm" len="sm"/>
            <a:tailEnd type="none" w="sm" len="sm"/>
          </a:ln>
          <a:effectLst/>
        </p:spPr>
        <p:txBody>
          <a:bodyPr wrap="none" anchor="ctr"/>
          <a:lstStyle/>
          <a:p>
            <a:pPr>
              <a:defRPr/>
            </a:pPr>
            <a:endParaRPr lang="tr-TR">
              <a:latin typeface="Arial" charset="0"/>
            </a:endParaRPr>
          </a:p>
        </p:txBody>
      </p:sp>
      <p:sp>
        <p:nvSpPr>
          <p:cNvPr id="8" name="Line 58"/>
          <p:cNvSpPr>
            <a:spLocks noChangeShapeType="1"/>
          </p:cNvSpPr>
          <p:nvPr/>
        </p:nvSpPr>
        <p:spPr bwMode="auto">
          <a:xfrm>
            <a:off x="1295400" y="2565400"/>
            <a:ext cx="6553200" cy="0"/>
          </a:xfrm>
          <a:prstGeom prst="line">
            <a:avLst/>
          </a:prstGeom>
          <a:noFill/>
          <a:ln w="44450" cap="sq">
            <a:solidFill>
              <a:schemeClr val="bg1"/>
            </a:solidFill>
            <a:round/>
            <a:headEnd type="none" w="sm" len="sm"/>
            <a:tailEnd type="none" w="sm" len="sm"/>
          </a:ln>
          <a:effectLst/>
        </p:spPr>
        <p:txBody>
          <a:bodyPr wrap="none" anchor="ctr"/>
          <a:lstStyle/>
          <a:p>
            <a:pPr>
              <a:defRPr/>
            </a:pPr>
            <a:endParaRPr lang="tr-TR">
              <a:latin typeface="Arial" charset="0"/>
            </a:endParaRPr>
          </a:p>
        </p:txBody>
      </p:sp>
      <p:sp>
        <p:nvSpPr>
          <p:cNvPr id="3075" name="Rectangle 3"/>
          <p:cNvSpPr>
            <a:spLocks noGrp="1" noChangeArrowheads="1"/>
          </p:cNvSpPr>
          <p:nvPr>
            <p:ph type="subTitle" idx="1"/>
          </p:nvPr>
        </p:nvSpPr>
        <p:spPr>
          <a:xfrm>
            <a:off x="1552575" y="2133600"/>
            <a:ext cx="6019800" cy="508000"/>
          </a:xfrm>
        </p:spPr>
        <p:txBody>
          <a:bodyPr anchor="ctr"/>
          <a:lstStyle>
            <a:lvl1pPr marL="0" indent="0" algn="ctr">
              <a:buFontTx/>
              <a:buNone/>
              <a:defRPr sz="2000">
                <a:solidFill>
                  <a:schemeClr val="bg1"/>
                </a:solidFill>
              </a:defRPr>
            </a:lvl1pPr>
          </a:lstStyle>
          <a:p>
            <a:r>
              <a:rPr lang="en-US" smtClean="0"/>
              <a:t>Click to edit Master subtitle style</a:t>
            </a:r>
            <a:endParaRPr lang="en-US"/>
          </a:p>
        </p:txBody>
      </p:sp>
      <p:sp>
        <p:nvSpPr>
          <p:cNvPr id="3091" name="Rectangle 19"/>
          <p:cNvSpPr>
            <a:spLocks noGrp="1" noChangeArrowheads="1"/>
          </p:cNvSpPr>
          <p:nvPr>
            <p:ph type="ctrTitle" sz="quarter"/>
          </p:nvPr>
        </p:nvSpPr>
        <p:spPr>
          <a:xfrm>
            <a:off x="455613" y="1014413"/>
            <a:ext cx="8226425" cy="776287"/>
          </a:xfrm>
        </p:spPr>
        <p:txBody>
          <a:bodyPr/>
          <a:lstStyle>
            <a:lvl1pPr algn="ctr">
              <a:defRPr sz="3800" b="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21691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2207143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228600"/>
            <a:ext cx="2106612" cy="59436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204788" y="-228600"/>
            <a:ext cx="6172200" cy="5943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99652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noProof="0" dirty="0" smtClean="0"/>
              <a:t>Click to edit Master title style</a:t>
            </a:r>
            <a:endParaRPr lang="en-US" noProof="0" dirty="0"/>
          </a:p>
        </p:txBody>
      </p:sp>
      <p:sp>
        <p:nvSpPr>
          <p:cNvPr id="3" name="Content Placeholder 2"/>
          <p:cNvSpPr>
            <a:spLocks noGrp="1"/>
          </p:cNvSpPr>
          <p:nvPr>
            <p:ph idx="1"/>
          </p:nvPr>
        </p:nvSpPr>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8255879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86901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304800" y="1066800"/>
            <a:ext cx="4089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546600" y="1066800"/>
            <a:ext cx="4089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252582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9065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tr-TR" dirty="0"/>
          </a:p>
        </p:txBody>
      </p:sp>
    </p:spTree>
    <p:extLst>
      <p:ext uri="{BB962C8B-B14F-4D97-AF65-F5344CB8AC3E}">
        <p14:creationId xmlns:p14="http://schemas.microsoft.com/office/powerpoint/2010/main" val="261786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4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80996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43683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3" name="Rectangle 39"/>
          <p:cNvSpPr>
            <a:spLocks noChangeArrowheads="1"/>
          </p:cNvSpPr>
          <p:nvPr/>
        </p:nvSpPr>
        <p:spPr bwMode="auto">
          <a:xfrm>
            <a:off x="0" y="6172200"/>
            <a:ext cx="9144000" cy="685800"/>
          </a:xfrm>
          <a:prstGeom prst="rect">
            <a:avLst/>
          </a:prstGeom>
          <a:solidFill>
            <a:schemeClr val="bg1"/>
          </a:solidFill>
          <a:ln w="9525">
            <a:noFill/>
            <a:miter lim="800000"/>
            <a:headEnd/>
            <a:tailEnd/>
          </a:ln>
        </p:spPr>
        <p:txBody>
          <a:bodyPr wrap="none" anchor="ctr"/>
          <a:lstStyle/>
          <a:p>
            <a:pPr>
              <a:defRPr/>
            </a:pPr>
            <a:endParaRPr lang="en-US" noProof="0">
              <a:latin typeface="Arial" charset="0"/>
            </a:endParaRPr>
          </a:p>
        </p:txBody>
      </p:sp>
      <p:sp>
        <p:nvSpPr>
          <p:cNvPr id="1027" name="Rectangle 2"/>
          <p:cNvSpPr>
            <a:spLocks noGrp="1" noChangeArrowheads="1"/>
          </p:cNvSpPr>
          <p:nvPr>
            <p:ph type="title"/>
          </p:nvPr>
        </p:nvSpPr>
        <p:spPr bwMode="auto">
          <a:xfrm>
            <a:off x="204788" y="-228600"/>
            <a:ext cx="71104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smtClean="0"/>
              <a:t>Asıl başlık stili için tıklatın</a:t>
            </a:r>
          </a:p>
        </p:txBody>
      </p:sp>
      <p:sp>
        <p:nvSpPr>
          <p:cNvPr id="1028" name="Rectangle 3"/>
          <p:cNvSpPr>
            <a:spLocks noGrp="1" noChangeArrowheads="1"/>
          </p:cNvSpPr>
          <p:nvPr>
            <p:ph type="body" idx="1"/>
          </p:nvPr>
        </p:nvSpPr>
        <p:spPr bwMode="auto">
          <a:xfrm>
            <a:off x="304800" y="1066800"/>
            <a:ext cx="8331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1060" name="Line 36"/>
          <p:cNvSpPr>
            <a:spLocks noChangeShapeType="1"/>
          </p:cNvSpPr>
          <p:nvPr/>
        </p:nvSpPr>
        <p:spPr bwMode="auto">
          <a:xfrm>
            <a:off x="0" y="685800"/>
            <a:ext cx="9144000" cy="0"/>
          </a:xfrm>
          <a:prstGeom prst="line">
            <a:avLst/>
          </a:prstGeom>
          <a:noFill/>
          <a:ln w="9525">
            <a:solidFill>
              <a:schemeClr val="bg2"/>
            </a:solidFill>
            <a:round/>
            <a:headEnd/>
            <a:tailEnd/>
          </a:ln>
        </p:spPr>
        <p:txBody>
          <a:bodyPr wrap="none" anchor="ctr"/>
          <a:lstStyle/>
          <a:p>
            <a:pPr>
              <a:defRPr/>
            </a:pPr>
            <a:endParaRPr lang="en-US" noProof="0">
              <a:latin typeface="Arial" charset="0"/>
            </a:endParaRPr>
          </a:p>
        </p:txBody>
      </p:sp>
      <p:pic>
        <p:nvPicPr>
          <p:cNvPr id="1030" name="Picture 46" descr="logo3"/>
          <p:cNvPicPr>
            <a:picLocks noChangeAspect="1" noChangeArrowheads="1"/>
          </p:cNvPicPr>
          <p:nvPr/>
        </p:nvPicPr>
        <p:blipFill>
          <a:blip r:embed="rId13" cstate="print"/>
          <a:srcRect/>
          <a:stretch>
            <a:fillRect/>
          </a:stretch>
        </p:blipFill>
        <p:spPr bwMode="auto">
          <a:xfrm>
            <a:off x="63500" y="6364288"/>
            <a:ext cx="2505075" cy="493712"/>
          </a:xfrm>
          <a:prstGeom prst="rect">
            <a:avLst/>
          </a:prstGeom>
          <a:noFill/>
          <a:ln w="9525">
            <a:noFill/>
            <a:miter lim="800000"/>
            <a:headEnd/>
            <a:tailEnd/>
          </a:ln>
        </p:spPr>
      </p:pic>
      <p:sp>
        <p:nvSpPr>
          <p:cNvPr id="1071" name="Line 47"/>
          <p:cNvSpPr>
            <a:spLocks noChangeShapeType="1"/>
          </p:cNvSpPr>
          <p:nvPr/>
        </p:nvSpPr>
        <p:spPr bwMode="auto">
          <a:xfrm>
            <a:off x="0" y="6019800"/>
            <a:ext cx="9144000" cy="0"/>
          </a:xfrm>
          <a:prstGeom prst="line">
            <a:avLst/>
          </a:prstGeom>
          <a:noFill/>
          <a:ln w="50800">
            <a:solidFill>
              <a:srgbClr val="C40000"/>
            </a:solidFill>
            <a:round/>
            <a:headEnd/>
            <a:tailEnd/>
          </a:ln>
          <a:effectLst/>
        </p:spPr>
        <p:txBody>
          <a:bodyPr/>
          <a:lstStyle/>
          <a:p>
            <a:pPr>
              <a:defRPr/>
            </a:pPr>
            <a:endParaRPr lang="en-US" noProof="0">
              <a:latin typeface="Arial" charset="0"/>
            </a:endParaRPr>
          </a:p>
        </p:txBody>
      </p:sp>
      <p:sp>
        <p:nvSpPr>
          <p:cNvPr id="1072" name="Line 48"/>
          <p:cNvSpPr>
            <a:spLocks noChangeShapeType="1"/>
          </p:cNvSpPr>
          <p:nvPr/>
        </p:nvSpPr>
        <p:spPr bwMode="auto">
          <a:xfrm>
            <a:off x="0" y="6067425"/>
            <a:ext cx="9144000" cy="0"/>
          </a:xfrm>
          <a:prstGeom prst="line">
            <a:avLst/>
          </a:prstGeom>
          <a:noFill/>
          <a:ln w="50800">
            <a:solidFill>
              <a:srgbClr val="000E78"/>
            </a:solidFill>
            <a:round/>
            <a:headEnd/>
            <a:tailEnd/>
          </a:ln>
          <a:effectLst/>
        </p:spPr>
        <p:txBody>
          <a:bodyPr/>
          <a:lstStyle/>
          <a:p>
            <a:pPr>
              <a:defRPr/>
            </a:pPr>
            <a:endParaRPr lang="en-US" noProof="0">
              <a:latin typeface="Arial" charset="0"/>
            </a:endParaRPr>
          </a:p>
        </p:txBody>
      </p:sp>
      <p:sp>
        <p:nvSpPr>
          <p:cNvPr id="10" name="TextBox 9"/>
          <p:cNvSpPr txBox="1"/>
          <p:nvPr/>
        </p:nvSpPr>
        <p:spPr>
          <a:xfrm>
            <a:off x="990600" y="6124575"/>
            <a:ext cx="990600" cy="276225"/>
          </a:xfrm>
          <a:prstGeom prst="rect">
            <a:avLst/>
          </a:prstGeom>
          <a:noFill/>
        </p:spPr>
        <p:txBody>
          <a:bodyPr>
            <a:spAutoFit/>
          </a:bodyPr>
          <a:lstStyle/>
          <a:p>
            <a:pPr>
              <a:defRPr/>
            </a:pPr>
            <a:r>
              <a:rPr lang="en-US" sz="1200" noProof="0" dirty="0" smtClean="0">
                <a:latin typeface="Arial" charset="0"/>
              </a:rPr>
              <a:t>Slide </a:t>
            </a:r>
            <a:fld id="{4380C059-C1E3-4168-AB6E-87E020317F4D}" type="slidenum">
              <a:rPr lang="en-US" sz="1200" noProof="0" smtClean="0">
                <a:latin typeface="Arial" charset="0"/>
              </a:rPr>
              <a:pPr>
                <a:defRPr/>
              </a:pPr>
              <a:t>‹#›</a:t>
            </a:fld>
            <a:endParaRPr lang="en-US" sz="1200" noProof="0" dirty="0">
              <a:latin typeface="Arial" charset="0"/>
            </a:endParaRPr>
          </a:p>
        </p:txBody>
      </p:sp>
    </p:spTree>
    <p:extLst>
      <p:ext uri="{BB962C8B-B14F-4D97-AF65-F5344CB8AC3E}">
        <p14:creationId xmlns:p14="http://schemas.microsoft.com/office/powerpoint/2010/main" val="2831472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E78"/>
          </a:solidFill>
          <a:latin typeface="+mj-lt"/>
          <a:ea typeface="+mj-ea"/>
          <a:cs typeface="+mj-cs"/>
        </a:defRPr>
      </a:lvl1pPr>
      <a:lvl2pPr algn="l" rtl="0" eaLnBrk="1" fontAlgn="base" hangingPunct="1">
        <a:spcBef>
          <a:spcPct val="0"/>
        </a:spcBef>
        <a:spcAft>
          <a:spcPct val="0"/>
        </a:spcAft>
        <a:defRPr sz="3200" b="1">
          <a:solidFill>
            <a:srgbClr val="000E78"/>
          </a:solidFill>
          <a:latin typeface="Arial" charset="0"/>
          <a:ea typeface="MS PGothic" pitchFamily="34" charset="-128"/>
        </a:defRPr>
      </a:lvl2pPr>
      <a:lvl3pPr algn="l" rtl="0" eaLnBrk="1" fontAlgn="base" hangingPunct="1">
        <a:spcBef>
          <a:spcPct val="0"/>
        </a:spcBef>
        <a:spcAft>
          <a:spcPct val="0"/>
        </a:spcAft>
        <a:defRPr sz="3200" b="1">
          <a:solidFill>
            <a:srgbClr val="000E78"/>
          </a:solidFill>
          <a:latin typeface="Arial" charset="0"/>
          <a:ea typeface="MS PGothic" pitchFamily="34" charset="-128"/>
        </a:defRPr>
      </a:lvl3pPr>
      <a:lvl4pPr algn="l" rtl="0" eaLnBrk="1" fontAlgn="base" hangingPunct="1">
        <a:spcBef>
          <a:spcPct val="0"/>
        </a:spcBef>
        <a:spcAft>
          <a:spcPct val="0"/>
        </a:spcAft>
        <a:defRPr sz="3200" b="1">
          <a:solidFill>
            <a:srgbClr val="000E78"/>
          </a:solidFill>
          <a:latin typeface="Arial" charset="0"/>
          <a:ea typeface="MS PGothic" pitchFamily="34" charset="-128"/>
        </a:defRPr>
      </a:lvl4pPr>
      <a:lvl5pPr algn="l" rtl="0" eaLnBrk="1" fontAlgn="base" hangingPunct="1">
        <a:spcBef>
          <a:spcPct val="0"/>
        </a:spcBef>
        <a:spcAft>
          <a:spcPct val="0"/>
        </a:spcAft>
        <a:defRPr sz="3200" b="1">
          <a:solidFill>
            <a:srgbClr val="000E78"/>
          </a:solidFill>
          <a:latin typeface="Arial" charset="0"/>
          <a:ea typeface="MS PGothic" pitchFamily="34" charset="-128"/>
        </a:defRPr>
      </a:lvl5pPr>
      <a:lvl6pPr marL="457200" algn="l" rtl="0" eaLnBrk="1" fontAlgn="base" hangingPunct="1">
        <a:spcBef>
          <a:spcPct val="0"/>
        </a:spcBef>
        <a:spcAft>
          <a:spcPct val="0"/>
        </a:spcAft>
        <a:defRPr sz="3200" b="1">
          <a:solidFill>
            <a:srgbClr val="000E78"/>
          </a:solidFill>
          <a:latin typeface="Arial" charset="0"/>
          <a:ea typeface="MS PGothic" pitchFamily="34" charset="-128"/>
        </a:defRPr>
      </a:lvl6pPr>
      <a:lvl7pPr marL="914400" algn="l" rtl="0" eaLnBrk="1" fontAlgn="base" hangingPunct="1">
        <a:spcBef>
          <a:spcPct val="0"/>
        </a:spcBef>
        <a:spcAft>
          <a:spcPct val="0"/>
        </a:spcAft>
        <a:defRPr sz="3200" b="1">
          <a:solidFill>
            <a:srgbClr val="000E78"/>
          </a:solidFill>
          <a:latin typeface="Arial" charset="0"/>
          <a:ea typeface="MS PGothic" pitchFamily="34" charset="-128"/>
        </a:defRPr>
      </a:lvl7pPr>
      <a:lvl8pPr marL="1371600" algn="l" rtl="0" eaLnBrk="1" fontAlgn="base" hangingPunct="1">
        <a:spcBef>
          <a:spcPct val="0"/>
        </a:spcBef>
        <a:spcAft>
          <a:spcPct val="0"/>
        </a:spcAft>
        <a:defRPr sz="3200" b="1">
          <a:solidFill>
            <a:srgbClr val="000E78"/>
          </a:solidFill>
          <a:latin typeface="Arial" charset="0"/>
          <a:ea typeface="MS PGothic" pitchFamily="34" charset="-128"/>
        </a:defRPr>
      </a:lvl8pPr>
      <a:lvl9pPr marL="1828800" algn="l" rtl="0" eaLnBrk="1" fontAlgn="base" hangingPunct="1">
        <a:spcBef>
          <a:spcPct val="0"/>
        </a:spcBef>
        <a:spcAft>
          <a:spcPct val="0"/>
        </a:spcAft>
        <a:defRPr sz="3200" b="1">
          <a:solidFill>
            <a:srgbClr val="000E78"/>
          </a:solidFill>
          <a:latin typeface="Arial" charset="0"/>
          <a:ea typeface="MS PGothic" pitchFamily="34" charset="-128"/>
        </a:defRPr>
      </a:lvl9pPr>
    </p:titleStyle>
    <p:bodyStyle>
      <a:lvl1pPr marL="342900" indent="-342900" algn="l" rtl="0" eaLnBrk="1" fontAlgn="base" hangingPunct="1">
        <a:spcBef>
          <a:spcPct val="20000"/>
        </a:spcBef>
        <a:spcAft>
          <a:spcPct val="0"/>
        </a:spcAft>
        <a:buClr>
          <a:srgbClr val="C80000"/>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ea typeface="+mn-ea"/>
        </a:defRPr>
      </a:lvl2pPr>
      <a:lvl3pPr marL="1143000" indent="-228600" algn="l" rtl="0" eaLnBrk="1" fontAlgn="base" hangingPunct="1">
        <a:spcBef>
          <a:spcPct val="20000"/>
        </a:spcBef>
        <a:spcAft>
          <a:spcPct val="0"/>
        </a:spcAft>
        <a:buClr>
          <a:srgbClr val="000E78"/>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emf"/><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9.xml"/><Relationship Id="rId7" Type="http://schemas.openxmlformats.org/officeDocument/2006/relationships/image" Target="../media/image5.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emf"/><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4.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5.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tr-TR" dirty="0"/>
              <a:t>IE 469 </a:t>
            </a:r>
            <a:r>
              <a:rPr lang="en-US" smtClean="0"/>
              <a:t>Spring</a:t>
            </a:r>
            <a:r>
              <a:rPr lang="tr-TR" smtClean="0"/>
              <a:t> 201</a:t>
            </a:r>
            <a:r>
              <a:rPr lang="en-US" dirty="0" smtClean="0"/>
              <a:t>9</a:t>
            </a:r>
            <a:endParaRPr lang="en-US" dirty="0"/>
          </a:p>
        </p:txBody>
      </p:sp>
      <p:sp>
        <p:nvSpPr>
          <p:cNvPr id="2" name="Title 1"/>
          <p:cNvSpPr>
            <a:spLocks noGrp="1"/>
          </p:cNvSpPr>
          <p:nvPr>
            <p:ph type="ctrTitle" sz="quarter"/>
          </p:nvPr>
        </p:nvSpPr>
        <p:spPr/>
        <p:txBody>
          <a:bodyPr/>
          <a:lstStyle/>
          <a:p>
            <a:r>
              <a:rPr lang="tr-TR" dirty="0" smtClean="0"/>
              <a:t>Introduction to VBA</a:t>
            </a:r>
            <a:endParaRPr lang="en-US" dirty="0"/>
          </a:p>
        </p:txBody>
      </p:sp>
    </p:spTree>
    <p:extLst>
      <p:ext uri="{BB962C8B-B14F-4D97-AF65-F5344CB8AC3E}">
        <p14:creationId xmlns:p14="http://schemas.microsoft.com/office/powerpoint/2010/main" val="332171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custDataLst>
              <p:tags r:id="rId1"/>
            </p:custDataLst>
          </p:nvPr>
        </p:nvSpPr>
        <p:spPr/>
        <p:txBody>
          <a:bodyPr/>
          <a:lstStyle/>
          <a:p>
            <a:r>
              <a:rPr lang="tr-TR" altLang="en-US" dirty="0" smtClean="0"/>
              <a:t>Our First Macro</a:t>
            </a:r>
            <a:endParaRPr lang="en-US" altLang="en-US" dirty="0" smtClean="0"/>
          </a:p>
        </p:txBody>
      </p:sp>
      <p:sp>
        <p:nvSpPr>
          <p:cNvPr id="52227" name="Rectangle 3"/>
          <p:cNvSpPr>
            <a:spLocks noGrp="1" noChangeArrowheads="1"/>
          </p:cNvSpPr>
          <p:nvPr>
            <p:ph idx="1"/>
            <p:custDataLst>
              <p:tags r:id="rId2"/>
            </p:custDataLst>
          </p:nvPr>
        </p:nvSpPr>
        <p:spPr>
          <a:xfrm>
            <a:off x="228600" y="1143000"/>
            <a:ext cx="8583613" cy="5257800"/>
          </a:xfrm>
        </p:spPr>
        <p:txBody>
          <a:bodyPr/>
          <a:lstStyle/>
          <a:p>
            <a:r>
              <a:rPr lang="en-US" altLang="en-US" dirty="0" smtClean="0"/>
              <a:t>Now we are ready to record the macro</a:t>
            </a:r>
          </a:p>
          <a:p>
            <a:r>
              <a:rPr lang="en-US" altLang="en-US" dirty="0" smtClean="0"/>
              <a:t>You can do this in several different ways</a:t>
            </a:r>
          </a:p>
          <a:p>
            <a:pPr marL="800100" lvl="1" indent="-342900">
              <a:buFont typeface="Arial" panose="020B0604020202020204" pitchFamily="34" charset="0"/>
              <a:buChar char="•"/>
            </a:pPr>
            <a:r>
              <a:rPr lang="en-US" altLang="en-US" dirty="0" smtClean="0"/>
              <a:t>Select</a:t>
            </a:r>
            <a:r>
              <a:rPr lang="en-US" altLang="en-US" b="1" i="1" dirty="0" smtClean="0"/>
              <a:t> View &gt; Macros &gt; Record Macro…</a:t>
            </a:r>
          </a:p>
          <a:p>
            <a:pPr marL="800100" lvl="1" indent="-342900">
              <a:buFont typeface="Arial" panose="020B0604020202020204" pitchFamily="34" charset="0"/>
              <a:buChar char="•"/>
            </a:pPr>
            <a:r>
              <a:rPr lang="en-US" altLang="en-US" b="1" i="1" dirty="0" smtClean="0"/>
              <a:t>Record Macro</a:t>
            </a:r>
            <a:r>
              <a:rPr lang="en-US" altLang="en-US" dirty="0" smtClean="0"/>
              <a:t> button from the </a:t>
            </a:r>
            <a:r>
              <a:rPr lang="en-US" altLang="en-US" i="1" dirty="0" smtClean="0"/>
              <a:t>Developer Toolbar</a:t>
            </a:r>
          </a:p>
          <a:p>
            <a:pPr lvl="1"/>
            <a:endParaRPr lang="en-US" altLang="en-US" i="1" dirty="0" smtClean="0"/>
          </a:p>
          <a:p>
            <a:pPr lvl="1">
              <a:buFontTx/>
              <a:buNone/>
            </a:pPr>
            <a:endParaRPr lang="en-US" altLang="en-US" i="1" dirty="0" smtClean="0"/>
          </a:p>
          <a:p>
            <a:pPr lvl="1"/>
            <a:endParaRPr lang="en-US" altLang="en-US" dirty="0" smtClean="0"/>
          </a:p>
          <a:p>
            <a:pPr marL="800100" lvl="1" indent="-342900">
              <a:buFont typeface="Arial" panose="020B0604020202020204" pitchFamily="34" charset="0"/>
              <a:buChar char="•"/>
            </a:pPr>
            <a:r>
              <a:rPr lang="en-US" altLang="en-US" dirty="0" smtClean="0"/>
              <a:t>Click on the </a:t>
            </a:r>
            <a:r>
              <a:rPr lang="en-US" altLang="en-US" b="1" i="1" dirty="0" smtClean="0"/>
              <a:t>Record Macro </a:t>
            </a:r>
            <a:r>
              <a:rPr lang="en-US" altLang="en-US" dirty="0" smtClean="0"/>
              <a:t>icon located next to the legend “Ready” on the lower left corner of the workbook</a:t>
            </a:r>
          </a:p>
          <a:p>
            <a:pPr>
              <a:buFont typeface="Wingdings" panose="05000000000000000000" pitchFamily="2" charset="2"/>
              <a:buNone/>
            </a:pPr>
            <a:endParaRPr lang="en-US" altLang="en-US" sz="1400" dirty="0" smtClean="0"/>
          </a:p>
        </p:txBody>
      </p:sp>
      <p:sp>
        <p:nvSpPr>
          <p:cNvPr id="52228" name="Slide Number Placeholder 3"/>
          <p:cNvSpPr>
            <a:spLocks noGrp="1"/>
          </p:cNvSpPr>
          <p:nvPr>
            <p:ph type="sldNum" sz="quarter" idx="429496729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v"/>
              <a:defRPr sz="2000">
                <a:solidFill>
                  <a:schemeClr val="tx1"/>
                </a:solidFill>
                <a:latin typeface="Arial" panose="020B0604020202020204" pitchFamily="34" charset="0"/>
              </a:defRPr>
            </a:lvl1pPr>
            <a:lvl2pPr marL="742950" indent="-285750">
              <a:spcBef>
                <a:spcPct val="20000"/>
              </a:spcBef>
              <a:buChar char="–"/>
              <a:defRPr>
                <a:solidFill>
                  <a:srgbClr val="336699"/>
                </a:solidFill>
                <a:latin typeface="Arial" panose="020B0604020202020204" pitchFamily="34" charset="0"/>
              </a:defRPr>
            </a:lvl2pPr>
            <a:lvl3pPr marL="1143000" indent="-228600">
              <a:spcBef>
                <a:spcPct val="20000"/>
              </a:spcBef>
              <a:buFont typeface="Wingdings" panose="05000000000000000000" pitchFamily="2" charset="2"/>
              <a:buChar char="§"/>
              <a:defRPr sz="1600">
                <a:solidFill>
                  <a:srgbClr val="993300"/>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B188F416-816E-4014-A176-9CDAD4796910}" type="slidenum">
              <a:rPr lang="en-US" altLang="en-US" sz="1200" smtClean="0">
                <a:solidFill>
                  <a:schemeClr val="bg1"/>
                </a:solidFill>
              </a:rPr>
              <a:pPr>
                <a:spcBef>
                  <a:spcPct val="0"/>
                </a:spcBef>
                <a:buSzTx/>
                <a:buFontTx/>
                <a:buNone/>
              </a:pPr>
              <a:t>10</a:t>
            </a:fld>
            <a:endParaRPr lang="en-US" altLang="en-US" sz="1200" smtClean="0">
              <a:solidFill>
                <a:schemeClr val="bg1"/>
              </a:solidFill>
            </a:endParaRPr>
          </a:p>
        </p:txBody>
      </p:sp>
      <p:pic>
        <p:nvPicPr>
          <p:cNvPr id="52229" name="Picture 1"/>
          <p:cNvPicPr>
            <a:picLocks noChangeAspect="1"/>
          </p:cNvPicPr>
          <p:nvPr/>
        </p:nvPicPr>
        <p:blipFill>
          <a:blip r:embed="rId6" cstate="print">
            <a:extLst>
              <a:ext uri="{28A0092B-C50C-407E-A947-70E740481C1C}">
                <a14:useLocalDpi xmlns:a14="http://schemas.microsoft.com/office/drawing/2010/main" val="0"/>
              </a:ext>
            </a:extLst>
          </a:blip>
          <a:srcRect l="452" t="38474" r="71593" b="1756"/>
          <a:stretch>
            <a:fillRect/>
          </a:stretch>
        </p:blipFill>
        <p:spPr bwMode="auto">
          <a:xfrm>
            <a:off x="3120231" y="2757487"/>
            <a:ext cx="28003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7"/>
          <p:cNvPicPr>
            <a:picLocks noChangeAspect="1"/>
          </p:cNvPicPr>
          <p:nvPr/>
        </p:nvPicPr>
        <p:blipFill>
          <a:blip r:embed="rId7">
            <a:extLst>
              <a:ext uri="{28A0092B-C50C-407E-A947-70E740481C1C}">
                <a14:useLocalDpi xmlns:a14="http://schemas.microsoft.com/office/drawing/2010/main" val="0"/>
              </a:ext>
            </a:extLst>
          </a:blip>
          <a:srcRect l="507" t="98164" r="93159" b="-11"/>
          <a:stretch>
            <a:fillRect/>
          </a:stretch>
        </p:blipFill>
        <p:spPr bwMode="auto">
          <a:xfrm>
            <a:off x="3459956" y="4548360"/>
            <a:ext cx="212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034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custDataLst>
              <p:tags r:id="rId1"/>
            </p:custDataLst>
          </p:nvPr>
        </p:nvSpPr>
        <p:spPr/>
        <p:txBody>
          <a:bodyPr/>
          <a:lstStyle/>
          <a:p>
            <a:r>
              <a:rPr lang="tr-TR" dirty="0"/>
              <a:t>Our First Macro</a:t>
            </a:r>
            <a:endParaRPr lang="en-US" altLang="en-US" dirty="0" smtClean="0"/>
          </a:p>
        </p:txBody>
      </p:sp>
      <p:sp>
        <p:nvSpPr>
          <p:cNvPr id="54275" name="Rectangle 3"/>
          <p:cNvSpPr>
            <a:spLocks noGrp="1" noChangeArrowheads="1"/>
          </p:cNvSpPr>
          <p:nvPr>
            <p:ph idx="1"/>
            <p:custDataLst>
              <p:tags r:id="rId2"/>
            </p:custDataLst>
          </p:nvPr>
        </p:nvSpPr>
        <p:spPr>
          <a:xfrm>
            <a:off x="228600" y="1143000"/>
            <a:ext cx="8651875" cy="5257800"/>
          </a:xfrm>
        </p:spPr>
        <p:txBody>
          <a:bodyPr/>
          <a:lstStyle/>
          <a:p>
            <a:r>
              <a:rPr lang="en-US" altLang="en-US" dirty="0" smtClean="0"/>
              <a:t>When the </a:t>
            </a:r>
            <a:r>
              <a:rPr lang="en-US" altLang="en-US" i="1" dirty="0" smtClean="0"/>
              <a:t>Record Macro </a:t>
            </a:r>
            <a:r>
              <a:rPr lang="en-US" altLang="en-US" dirty="0" smtClean="0"/>
              <a:t>dialog box appears, we enter a name for the macro</a:t>
            </a:r>
          </a:p>
          <a:p>
            <a:pPr lvl="1"/>
            <a:r>
              <a:rPr lang="en-US" altLang="en-US" dirty="0" smtClean="0"/>
              <a:t>The macro name should begin with a letter and may contain only letters, numbers and the underscore (i.e., _) character</a:t>
            </a:r>
          </a:p>
          <a:p>
            <a:pPr lvl="1"/>
            <a:r>
              <a:rPr lang="en-US" altLang="en-US" dirty="0" smtClean="0"/>
              <a:t>Maximum length is 255 characters</a:t>
            </a:r>
          </a:p>
          <a:p>
            <a:pPr lvl="1"/>
            <a:r>
              <a:rPr lang="en-US" altLang="en-US" dirty="0" smtClean="0"/>
              <a:t>Do not use special characters (e.g., !, ?, &amp;) or blank spaces</a:t>
            </a:r>
          </a:p>
          <a:p>
            <a:r>
              <a:rPr lang="en-US" altLang="en-US" dirty="0" smtClean="0"/>
              <a:t>Use a short and descriptive name</a:t>
            </a:r>
          </a:p>
          <a:p>
            <a:pPr lvl="1"/>
            <a:r>
              <a:rPr lang="en-US" altLang="en-US" dirty="0" smtClean="0"/>
              <a:t>Use _ to separate words</a:t>
            </a:r>
          </a:p>
          <a:p>
            <a:pPr lvl="2"/>
            <a:r>
              <a:rPr lang="en-US" altLang="en-US" dirty="0" err="1" smtClean="0"/>
              <a:t>First_Macro</a:t>
            </a:r>
            <a:endParaRPr lang="en-US" altLang="en-US" dirty="0" smtClean="0"/>
          </a:p>
          <a:p>
            <a:pPr lvl="1"/>
            <a:r>
              <a:rPr lang="en-US" altLang="en-US" dirty="0" smtClean="0"/>
              <a:t>Capitalization works well too</a:t>
            </a:r>
          </a:p>
          <a:p>
            <a:pPr lvl="2"/>
            <a:r>
              <a:rPr lang="en-US" altLang="en-US" dirty="0" err="1" smtClean="0"/>
              <a:t>FirstMacro</a:t>
            </a:r>
            <a:endParaRPr lang="en-US" altLang="en-US" dirty="0" smtClean="0"/>
          </a:p>
          <a:p>
            <a:r>
              <a:rPr lang="en-US" altLang="en-US" dirty="0" smtClean="0"/>
              <a:t>Enter </a:t>
            </a:r>
            <a:r>
              <a:rPr lang="tr-TR" altLang="en-US" b="1" i="1" dirty="0" smtClean="0"/>
              <a:t>Shifter</a:t>
            </a:r>
            <a:r>
              <a:rPr lang="en-US" altLang="en-US" dirty="0" smtClean="0"/>
              <a:t> as the macro name for this example</a:t>
            </a:r>
            <a:endParaRPr lang="en-US" altLang="en-US" b="1" i="1" dirty="0" smtClean="0"/>
          </a:p>
          <a:p>
            <a:pPr>
              <a:buFont typeface="Wingdings" panose="05000000000000000000" pitchFamily="2" charset="2"/>
              <a:buNone/>
            </a:pPr>
            <a:endParaRPr lang="en-US" altLang="en-US" sz="1400" dirty="0" smtClean="0"/>
          </a:p>
        </p:txBody>
      </p:sp>
      <p:sp>
        <p:nvSpPr>
          <p:cNvPr id="54276" name="Slide Number Placeholder 3"/>
          <p:cNvSpPr>
            <a:spLocks noGrp="1"/>
          </p:cNvSpPr>
          <p:nvPr>
            <p:ph type="sldNum" sz="quarter" idx="429496729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v"/>
              <a:defRPr sz="2000">
                <a:solidFill>
                  <a:schemeClr val="tx1"/>
                </a:solidFill>
                <a:latin typeface="Arial" panose="020B0604020202020204" pitchFamily="34" charset="0"/>
              </a:defRPr>
            </a:lvl1pPr>
            <a:lvl2pPr marL="742950" indent="-285750">
              <a:spcBef>
                <a:spcPct val="20000"/>
              </a:spcBef>
              <a:buChar char="–"/>
              <a:defRPr>
                <a:solidFill>
                  <a:srgbClr val="336699"/>
                </a:solidFill>
                <a:latin typeface="Arial" panose="020B0604020202020204" pitchFamily="34" charset="0"/>
              </a:defRPr>
            </a:lvl2pPr>
            <a:lvl3pPr marL="1143000" indent="-228600">
              <a:spcBef>
                <a:spcPct val="20000"/>
              </a:spcBef>
              <a:buFont typeface="Wingdings" panose="05000000000000000000" pitchFamily="2" charset="2"/>
              <a:buChar char="§"/>
              <a:defRPr sz="1600">
                <a:solidFill>
                  <a:srgbClr val="993300"/>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719D2D23-4392-4BF0-8CF3-522A1B0E614C}" type="slidenum">
              <a:rPr lang="en-US" altLang="en-US" sz="1200" smtClean="0">
                <a:solidFill>
                  <a:schemeClr val="bg1"/>
                </a:solidFill>
              </a:rPr>
              <a:pPr>
                <a:spcBef>
                  <a:spcPct val="0"/>
                </a:spcBef>
                <a:buSzTx/>
                <a:buFontTx/>
                <a:buNone/>
              </a:pPr>
              <a:t>11</a:t>
            </a:fld>
            <a:endParaRPr lang="en-US" altLang="en-US" sz="1200" smtClean="0">
              <a:solidFill>
                <a:schemeClr val="bg1"/>
              </a:solidFill>
            </a:endParaRPr>
          </a:p>
        </p:txBody>
      </p:sp>
    </p:spTree>
    <p:extLst>
      <p:ext uri="{BB962C8B-B14F-4D97-AF65-F5344CB8AC3E}">
        <p14:creationId xmlns:p14="http://schemas.microsoft.com/office/powerpoint/2010/main" val="1346173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Our First Macro</a:t>
            </a:r>
            <a:endParaRPr lang="en-US" dirty="0"/>
          </a:p>
        </p:txBody>
      </p:sp>
      <p:pic>
        <p:nvPicPr>
          <p:cNvPr id="4" name="Content Placeholder 3"/>
          <p:cNvPicPr>
            <a:picLocks noGrp="1" noChangeAspect="1"/>
          </p:cNvPicPr>
          <p:nvPr>
            <p:ph idx="1"/>
          </p:nvPr>
        </p:nvPicPr>
        <p:blipFill>
          <a:blip r:embed="rId2"/>
          <a:stretch>
            <a:fillRect/>
          </a:stretch>
        </p:blipFill>
        <p:spPr>
          <a:xfrm>
            <a:off x="937768" y="1066800"/>
            <a:ext cx="7065264" cy="4648200"/>
          </a:xfrm>
          <a:prstGeom prst="rect">
            <a:avLst/>
          </a:prstGeom>
        </p:spPr>
      </p:pic>
    </p:spTree>
    <p:extLst>
      <p:ext uri="{BB962C8B-B14F-4D97-AF65-F5344CB8AC3E}">
        <p14:creationId xmlns:p14="http://schemas.microsoft.com/office/powerpoint/2010/main" val="2852640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custDataLst>
              <p:tags r:id="rId1"/>
            </p:custDataLst>
          </p:nvPr>
        </p:nvSpPr>
        <p:spPr/>
        <p:txBody>
          <a:bodyPr/>
          <a:lstStyle/>
          <a:p>
            <a:r>
              <a:rPr lang="tr-TR" dirty="0"/>
              <a:t>Our First Macro</a:t>
            </a:r>
            <a:endParaRPr lang="en-US" altLang="en-US" dirty="0" smtClean="0"/>
          </a:p>
        </p:txBody>
      </p:sp>
      <p:sp>
        <p:nvSpPr>
          <p:cNvPr id="56323" name="Rectangle 3"/>
          <p:cNvSpPr>
            <a:spLocks noGrp="1" noChangeArrowheads="1"/>
          </p:cNvSpPr>
          <p:nvPr>
            <p:ph idx="1"/>
            <p:custDataLst>
              <p:tags r:id="rId2"/>
            </p:custDataLst>
          </p:nvPr>
        </p:nvSpPr>
        <p:spPr/>
        <p:txBody>
          <a:bodyPr/>
          <a:lstStyle/>
          <a:p>
            <a:r>
              <a:rPr lang="en-US" altLang="en-US" smtClean="0"/>
              <a:t>Once you begin recording, notice that the </a:t>
            </a:r>
            <a:r>
              <a:rPr lang="en-US" altLang="en-US" b="1" i="1" smtClean="0"/>
              <a:t>Record Macro</a:t>
            </a:r>
            <a:r>
              <a:rPr lang="en-US" altLang="en-US" i="1" smtClean="0"/>
              <a:t> </a:t>
            </a:r>
            <a:r>
              <a:rPr lang="en-US" altLang="en-US" smtClean="0"/>
              <a:t>button is now the </a:t>
            </a:r>
            <a:r>
              <a:rPr lang="en-US" altLang="en-US" b="1" i="1" smtClean="0"/>
              <a:t>Stop Recording</a:t>
            </a:r>
            <a:r>
              <a:rPr lang="en-US" altLang="en-US" smtClean="0"/>
              <a:t> button</a:t>
            </a:r>
          </a:p>
          <a:p>
            <a:endParaRPr lang="en-US" altLang="en-US" smtClean="0"/>
          </a:p>
          <a:p>
            <a:endParaRPr lang="en-US" altLang="en-US" smtClean="0"/>
          </a:p>
          <a:p>
            <a:endParaRPr lang="en-US" altLang="en-US" smtClean="0"/>
          </a:p>
          <a:p>
            <a:r>
              <a:rPr lang="en-US" altLang="en-US" smtClean="0"/>
              <a:t>After finishing the steps needed to copy and paste the information, you can stop recording</a:t>
            </a:r>
          </a:p>
          <a:p>
            <a:pPr lvl="1"/>
            <a:r>
              <a:rPr lang="en-US" altLang="en-US" smtClean="0"/>
              <a:t>Select </a:t>
            </a:r>
            <a:r>
              <a:rPr lang="en-US" altLang="en-US" b="1" i="1" smtClean="0"/>
              <a:t>View &gt; Macros &gt; Stop Recording</a:t>
            </a:r>
          </a:p>
          <a:p>
            <a:pPr lvl="1"/>
            <a:r>
              <a:rPr lang="en-US" altLang="en-US" smtClean="0"/>
              <a:t>Click on the </a:t>
            </a:r>
            <a:r>
              <a:rPr lang="en-US" altLang="en-US" b="1" i="1" smtClean="0"/>
              <a:t>Stop Recording</a:t>
            </a:r>
            <a:r>
              <a:rPr lang="en-US" altLang="en-US" i="1" smtClean="0"/>
              <a:t> </a:t>
            </a:r>
            <a:r>
              <a:rPr lang="en-US" altLang="en-US" smtClean="0"/>
              <a:t>button from the </a:t>
            </a:r>
            <a:r>
              <a:rPr lang="en-US" altLang="en-US" i="1" smtClean="0"/>
              <a:t>Developer Toolbar</a:t>
            </a:r>
          </a:p>
          <a:p>
            <a:pPr lvl="2"/>
            <a:r>
              <a:rPr lang="en-US" altLang="en-US" smtClean="0"/>
              <a:t>There is also a </a:t>
            </a:r>
            <a:r>
              <a:rPr lang="en-US" altLang="en-US" b="1" i="1" smtClean="0"/>
              <a:t>Stop</a:t>
            </a:r>
            <a:r>
              <a:rPr lang="en-US" altLang="en-US" smtClean="0"/>
              <a:t> button on the lower left corner of the workbook</a:t>
            </a:r>
          </a:p>
          <a:p>
            <a:pPr lvl="1"/>
            <a:r>
              <a:rPr lang="en-US" altLang="en-US" smtClean="0"/>
              <a:t>Click on the square button next to the legend “Ready”</a:t>
            </a:r>
          </a:p>
        </p:txBody>
      </p:sp>
      <p:sp>
        <p:nvSpPr>
          <p:cNvPr id="56324" name="Slide Number Placeholder 3"/>
          <p:cNvSpPr>
            <a:spLocks noGrp="1"/>
          </p:cNvSpPr>
          <p:nvPr>
            <p:ph type="sldNum" sz="quarter" idx="429496729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v"/>
              <a:defRPr sz="2000">
                <a:solidFill>
                  <a:schemeClr val="tx1"/>
                </a:solidFill>
                <a:latin typeface="Arial" panose="020B0604020202020204" pitchFamily="34" charset="0"/>
              </a:defRPr>
            </a:lvl1pPr>
            <a:lvl2pPr marL="742950" indent="-285750">
              <a:spcBef>
                <a:spcPct val="20000"/>
              </a:spcBef>
              <a:buChar char="–"/>
              <a:defRPr>
                <a:solidFill>
                  <a:srgbClr val="336699"/>
                </a:solidFill>
                <a:latin typeface="Arial" panose="020B0604020202020204" pitchFamily="34" charset="0"/>
              </a:defRPr>
            </a:lvl2pPr>
            <a:lvl3pPr marL="1143000" indent="-228600">
              <a:spcBef>
                <a:spcPct val="20000"/>
              </a:spcBef>
              <a:buFont typeface="Wingdings" panose="05000000000000000000" pitchFamily="2" charset="2"/>
              <a:buChar char="§"/>
              <a:defRPr sz="1600">
                <a:solidFill>
                  <a:srgbClr val="993300"/>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D7A6ECD7-C568-488A-A417-8BF13CDF8D60}" type="slidenum">
              <a:rPr lang="en-US" altLang="en-US" sz="1200" smtClean="0">
                <a:solidFill>
                  <a:schemeClr val="bg1"/>
                </a:solidFill>
              </a:rPr>
              <a:pPr>
                <a:spcBef>
                  <a:spcPct val="0"/>
                </a:spcBef>
                <a:buSzTx/>
                <a:buFontTx/>
                <a:buNone/>
              </a:pPr>
              <a:t>13</a:t>
            </a:fld>
            <a:endParaRPr lang="en-US" altLang="en-US" sz="1200" smtClean="0">
              <a:solidFill>
                <a:schemeClr val="bg1"/>
              </a:solidFill>
            </a:endParaRPr>
          </a:p>
        </p:txBody>
      </p:sp>
      <p:cxnSp>
        <p:nvCxnSpPr>
          <p:cNvPr id="9" name="Straight Arrow Connector 8"/>
          <p:cNvCxnSpPr/>
          <p:nvPr>
            <p:custDataLst>
              <p:tags r:id="rId4"/>
            </p:custDataLst>
          </p:nvPr>
        </p:nvCxnSpPr>
        <p:spPr>
          <a:xfrm>
            <a:off x="4016375" y="2625725"/>
            <a:ext cx="979488" cy="15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56326" name="Picture 9"/>
          <p:cNvPicPr>
            <a:picLocks noChangeAspect="1"/>
          </p:cNvPicPr>
          <p:nvPr/>
        </p:nvPicPr>
        <p:blipFill>
          <a:blip r:embed="rId7" cstate="print">
            <a:extLst>
              <a:ext uri="{28A0092B-C50C-407E-A947-70E740481C1C}">
                <a14:useLocalDpi xmlns:a14="http://schemas.microsoft.com/office/drawing/2010/main" val="0"/>
              </a:ext>
            </a:extLst>
          </a:blip>
          <a:srcRect l="452" t="38474" r="71593" b="1756"/>
          <a:stretch>
            <a:fillRect/>
          </a:stretch>
        </p:blipFill>
        <p:spPr bwMode="auto">
          <a:xfrm>
            <a:off x="1049338" y="2119313"/>
            <a:ext cx="2801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0"/>
          <p:cNvPicPr>
            <a:picLocks noChangeAspect="1"/>
          </p:cNvPicPr>
          <p:nvPr/>
        </p:nvPicPr>
        <p:blipFill>
          <a:blip r:embed="rId8">
            <a:extLst>
              <a:ext uri="{28A0092B-C50C-407E-A947-70E740481C1C}">
                <a14:useLocalDpi xmlns:a14="http://schemas.microsoft.com/office/drawing/2010/main" val="0"/>
              </a:ext>
            </a:extLst>
          </a:blip>
          <a:srcRect t="4372" r="84514" b="88293"/>
          <a:stretch>
            <a:fillRect/>
          </a:stretch>
        </p:blipFill>
        <p:spPr bwMode="auto">
          <a:xfrm>
            <a:off x="5160963" y="2119313"/>
            <a:ext cx="28702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1"/>
          <p:cNvPicPr>
            <a:picLocks noChangeAspect="1"/>
          </p:cNvPicPr>
          <p:nvPr/>
        </p:nvPicPr>
        <p:blipFill>
          <a:blip r:embed="rId9">
            <a:extLst>
              <a:ext uri="{28A0092B-C50C-407E-A947-70E740481C1C}">
                <a14:useLocalDpi xmlns:a14="http://schemas.microsoft.com/office/drawing/2010/main" val="0"/>
              </a:ext>
            </a:extLst>
          </a:blip>
          <a:srcRect l="459" t="98094" r="93279" b="12"/>
          <a:stretch>
            <a:fillRect/>
          </a:stretch>
        </p:blipFill>
        <p:spPr bwMode="auto">
          <a:xfrm>
            <a:off x="7162800" y="5200650"/>
            <a:ext cx="12382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91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custDataLst>
              <p:tags r:id="rId1"/>
            </p:custDataLst>
          </p:nvPr>
        </p:nvSpPr>
        <p:spPr/>
        <p:txBody>
          <a:bodyPr/>
          <a:lstStyle/>
          <a:p>
            <a:r>
              <a:rPr lang="tr-TR" dirty="0"/>
              <a:t>Our First Macro</a:t>
            </a:r>
            <a:endParaRPr lang="en-US" altLang="en-US" dirty="0" smtClean="0"/>
          </a:p>
        </p:txBody>
      </p:sp>
      <p:sp>
        <p:nvSpPr>
          <p:cNvPr id="70659" name="Rectangle 3"/>
          <p:cNvSpPr>
            <a:spLocks noGrp="1" noChangeArrowheads="1"/>
          </p:cNvSpPr>
          <p:nvPr>
            <p:ph idx="1"/>
            <p:custDataLst>
              <p:tags r:id="rId2"/>
            </p:custDataLst>
          </p:nvPr>
        </p:nvSpPr>
        <p:spPr/>
        <p:txBody>
          <a:bodyPr/>
          <a:lstStyle/>
          <a:p>
            <a:r>
              <a:rPr lang="en-US" altLang="en-US" smtClean="0"/>
              <a:t>As we learned earlier, each time a macro is recorded in Excel, VBA code is generated automatically</a:t>
            </a:r>
          </a:p>
          <a:p>
            <a:r>
              <a:rPr lang="en-US" altLang="en-US" smtClean="0"/>
              <a:t>Let us review the code that was generated for this macro</a:t>
            </a:r>
          </a:p>
          <a:p>
            <a:pPr lvl="1"/>
            <a:r>
              <a:rPr lang="en-US" altLang="en-US" smtClean="0"/>
              <a:t>Go the VBE window (</a:t>
            </a:r>
            <a:r>
              <a:rPr lang="en-US" altLang="en-US" i="1" smtClean="0"/>
              <a:t>Alt-F11</a:t>
            </a:r>
            <a:r>
              <a:rPr lang="en-US" altLang="en-US" smtClean="0"/>
              <a:t>)</a:t>
            </a:r>
          </a:p>
          <a:p>
            <a:pPr lvl="1"/>
            <a:r>
              <a:rPr lang="en-US" altLang="en-US" smtClean="0"/>
              <a:t>A </a:t>
            </a:r>
            <a:r>
              <a:rPr lang="en-US" altLang="en-US" b="1" i="1" smtClean="0"/>
              <a:t>Modules</a:t>
            </a:r>
            <a:r>
              <a:rPr lang="en-US" altLang="en-US" smtClean="0"/>
              <a:t> folder has been added to the Project Explorer</a:t>
            </a:r>
          </a:p>
          <a:p>
            <a:pPr lvl="1"/>
            <a:r>
              <a:rPr lang="en-US" altLang="en-US" smtClean="0"/>
              <a:t>Expand the folder and double-click on “Module1” to see the code in the Code Window</a:t>
            </a:r>
          </a:p>
        </p:txBody>
      </p:sp>
      <p:sp>
        <p:nvSpPr>
          <p:cNvPr id="70660" name="Slide Number Placeholder 3"/>
          <p:cNvSpPr>
            <a:spLocks noGrp="1"/>
          </p:cNvSpPr>
          <p:nvPr>
            <p:ph type="sldNum" sz="quarter" idx="429496729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v"/>
              <a:defRPr sz="2000">
                <a:solidFill>
                  <a:schemeClr val="tx1"/>
                </a:solidFill>
                <a:latin typeface="Arial" panose="020B0604020202020204" pitchFamily="34" charset="0"/>
              </a:defRPr>
            </a:lvl1pPr>
            <a:lvl2pPr marL="742950" indent="-285750">
              <a:spcBef>
                <a:spcPct val="20000"/>
              </a:spcBef>
              <a:buChar char="–"/>
              <a:defRPr>
                <a:solidFill>
                  <a:srgbClr val="336699"/>
                </a:solidFill>
                <a:latin typeface="Arial" panose="020B0604020202020204" pitchFamily="34" charset="0"/>
              </a:defRPr>
            </a:lvl2pPr>
            <a:lvl3pPr marL="1143000" indent="-228600">
              <a:spcBef>
                <a:spcPct val="20000"/>
              </a:spcBef>
              <a:buFont typeface="Wingdings" panose="05000000000000000000" pitchFamily="2" charset="2"/>
              <a:buChar char="§"/>
              <a:defRPr sz="1600">
                <a:solidFill>
                  <a:srgbClr val="993300"/>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048795D4-0021-4588-8C55-6E3E62326E36}" type="slidenum">
              <a:rPr lang="en-US" altLang="en-US" sz="1200" smtClean="0">
                <a:solidFill>
                  <a:schemeClr val="bg1"/>
                </a:solidFill>
              </a:rPr>
              <a:pPr>
                <a:spcBef>
                  <a:spcPct val="0"/>
                </a:spcBef>
                <a:buSzTx/>
                <a:buFontTx/>
                <a:buNone/>
              </a:pPr>
              <a:t>14</a:t>
            </a:fld>
            <a:endParaRPr lang="en-US" altLang="en-US" sz="1200" smtClean="0">
              <a:solidFill>
                <a:schemeClr val="bg1"/>
              </a:solidFill>
            </a:endParaRPr>
          </a:p>
        </p:txBody>
      </p:sp>
    </p:spTree>
    <p:extLst>
      <p:ext uri="{BB962C8B-B14F-4D97-AF65-F5344CB8AC3E}">
        <p14:creationId xmlns:p14="http://schemas.microsoft.com/office/powerpoint/2010/main" val="3354532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Our First Macro</a:t>
            </a:r>
            <a:endParaRPr lang="en-US" dirty="0"/>
          </a:p>
        </p:txBody>
      </p:sp>
      <p:pic>
        <p:nvPicPr>
          <p:cNvPr id="4" name="Content Placeholder 3"/>
          <p:cNvPicPr>
            <a:picLocks noGrp="1" noChangeAspect="1"/>
          </p:cNvPicPr>
          <p:nvPr>
            <p:ph idx="1"/>
          </p:nvPr>
        </p:nvPicPr>
        <p:blipFill>
          <a:blip r:embed="rId2"/>
          <a:stretch>
            <a:fillRect/>
          </a:stretch>
        </p:blipFill>
        <p:spPr>
          <a:xfrm>
            <a:off x="304800" y="1712726"/>
            <a:ext cx="8331200" cy="3356347"/>
          </a:xfrm>
          <a:prstGeom prst="rect">
            <a:avLst/>
          </a:prstGeom>
        </p:spPr>
      </p:pic>
    </p:spTree>
    <p:extLst>
      <p:ext uri="{BB962C8B-B14F-4D97-AF65-F5344CB8AC3E}">
        <p14:creationId xmlns:p14="http://schemas.microsoft.com/office/powerpoint/2010/main" val="2043283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Our First Macro</a:t>
            </a:r>
            <a:endParaRPr lang="en-US" dirty="0"/>
          </a:p>
        </p:txBody>
      </p:sp>
      <p:sp>
        <p:nvSpPr>
          <p:cNvPr id="3" name="Content Placeholder 2"/>
          <p:cNvSpPr>
            <a:spLocks noGrp="1"/>
          </p:cNvSpPr>
          <p:nvPr>
            <p:ph idx="1"/>
          </p:nvPr>
        </p:nvSpPr>
        <p:spPr/>
        <p:txBody>
          <a:bodyPr/>
          <a:lstStyle/>
          <a:p>
            <a:endParaRPr lang="tr-TR" dirty="0" smtClean="0"/>
          </a:p>
          <a:p>
            <a:endParaRPr lang="tr-TR" dirty="0"/>
          </a:p>
          <a:p>
            <a:endParaRPr lang="tr-TR" dirty="0" smtClean="0"/>
          </a:p>
          <a:p>
            <a:endParaRPr lang="tr-TR" dirty="0" smtClean="0"/>
          </a:p>
          <a:p>
            <a:endParaRPr lang="tr-TR" dirty="0"/>
          </a:p>
          <a:p>
            <a:r>
              <a:rPr lang="en-US" dirty="0" smtClean="0"/>
              <a:t>Notice </a:t>
            </a:r>
            <a:r>
              <a:rPr lang="en-US" dirty="0"/>
              <a:t>that the code starts with Sub command and ends with End  Sub command.</a:t>
            </a:r>
          </a:p>
          <a:p>
            <a:r>
              <a:rPr lang="en-US" dirty="0" smtClean="0"/>
              <a:t>Sub </a:t>
            </a:r>
            <a:r>
              <a:rPr lang="en-US" dirty="0"/>
              <a:t>refers to the </a:t>
            </a:r>
            <a:r>
              <a:rPr lang="en-US" dirty="0" smtClean="0"/>
              <a:t>Subroutines.</a:t>
            </a:r>
            <a:endParaRPr lang="tr-TR" dirty="0" smtClean="0"/>
          </a:p>
          <a:p>
            <a:pPr marL="800100" lvl="1" indent="-342900">
              <a:buFont typeface="Arial" panose="020B0604020202020204" pitchFamily="34" charset="0"/>
              <a:buChar char="•"/>
            </a:pPr>
            <a:r>
              <a:rPr lang="en-US" dirty="0" smtClean="0"/>
              <a:t>Subroutine</a:t>
            </a:r>
            <a:r>
              <a:rPr lang="en-US" dirty="0"/>
              <a:t>: A portion of code within a larger program that performs a speciﬁc task and </a:t>
            </a:r>
            <a:r>
              <a:rPr lang="en-US" dirty="0" err="1" smtClean="0"/>
              <a:t>i</a:t>
            </a:r>
            <a:r>
              <a:rPr lang="tr-TR" dirty="0" smtClean="0"/>
              <a:t>s </a:t>
            </a:r>
            <a:r>
              <a:rPr lang="en-US" dirty="0" smtClean="0"/>
              <a:t>relatively </a:t>
            </a:r>
            <a:r>
              <a:rPr lang="en-US" dirty="0"/>
              <a:t>independent of the remaining </a:t>
            </a:r>
            <a:r>
              <a:rPr lang="en-US" dirty="0" smtClean="0"/>
              <a:t>code.</a:t>
            </a:r>
            <a:endParaRPr lang="tr-TR" dirty="0" smtClean="0"/>
          </a:p>
          <a:p>
            <a:pPr marL="800100" lvl="1" indent="-342900">
              <a:buFont typeface="Arial" panose="020B0604020202020204" pitchFamily="34" charset="0"/>
              <a:buChar char="•"/>
            </a:pPr>
            <a:r>
              <a:rPr lang="en-US" dirty="0" smtClean="0"/>
              <a:t>We </a:t>
            </a:r>
            <a:r>
              <a:rPr lang="en-US" dirty="0"/>
              <a:t>can use a subroutine in a different subroutine by “calling” </a:t>
            </a:r>
            <a:r>
              <a:rPr lang="en-US" dirty="0" smtClean="0"/>
              <a:t>it.</a:t>
            </a:r>
            <a:endParaRPr lang="tr-TR" dirty="0" smtClean="0"/>
          </a:p>
          <a:p>
            <a:pPr marL="800100" lvl="1" indent="-342900">
              <a:buFont typeface="Arial" panose="020B0604020202020204" pitchFamily="34" charset="0"/>
              <a:buChar char="•"/>
            </a:pPr>
            <a:r>
              <a:rPr lang="en-US" dirty="0" smtClean="0"/>
              <a:t>e.g</a:t>
            </a:r>
            <a:r>
              <a:rPr lang="en-US" dirty="0"/>
              <a:t>., Call  Shifter().</a:t>
            </a:r>
          </a:p>
          <a:p>
            <a:endParaRPr lang="en-US" dirty="0"/>
          </a:p>
        </p:txBody>
      </p:sp>
      <p:pic>
        <p:nvPicPr>
          <p:cNvPr id="4" name="Picture 3"/>
          <p:cNvPicPr>
            <a:picLocks noChangeAspect="1"/>
          </p:cNvPicPr>
          <p:nvPr/>
        </p:nvPicPr>
        <p:blipFill>
          <a:blip r:embed="rId2"/>
          <a:stretch>
            <a:fillRect/>
          </a:stretch>
        </p:blipFill>
        <p:spPr>
          <a:xfrm>
            <a:off x="1372117" y="828155"/>
            <a:ext cx="6196566" cy="2488603"/>
          </a:xfrm>
          <a:prstGeom prst="rect">
            <a:avLst/>
          </a:prstGeom>
        </p:spPr>
      </p:pic>
    </p:spTree>
    <p:extLst>
      <p:ext uri="{BB962C8B-B14F-4D97-AF65-F5344CB8AC3E}">
        <p14:creationId xmlns:p14="http://schemas.microsoft.com/office/powerpoint/2010/main" val="3420297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Our First Macro</a:t>
            </a:r>
            <a:endParaRPr lang="en-US" dirty="0"/>
          </a:p>
        </p:txBody>
      </p:sp>
      <p:sp>
        <p:nvSpPr>
          <p:cNvPr id="3" name="Content Placeholder 2"/>
          <p:cNvSpPr>
            <a:spLocks noGrp="1"/>
          </p:cNvSpPr>
          <p:nvPr>
            <p:ph idx="1"/>
          </p:nvPr>
        </p:nvSpPr>
        <p:spPr/>
        <p:txBody>
          <a:bodyPr/>
          <a:lstStyle/>
          <a:p>
            <a:endParaRPr lang="tr-TR" dirty="0" smtClean="0"/>
          </a:p>
          <a:p>
            <a:endParaRPr lang="tr-TR" dirty="0"/>
          </a:p>
          <a:p>
            <a:endParaRPr lang="tr-TR" dirty="0" smtClean="0"/>
          </a:p>
          <a:p>
            <a:endParaRPr lang="tr-TR" dirty="0" smtClean="0"/>
          </a:p>
          <a:p>
            <a:endParaRPr lang="tr-TR" dirty="0"/>
          </a:p>
          <a:p>
            <a:r>
              <a:rPr lang="en-US" sz="2000" dirty="0" smtClean="0"/>
              <a:t>Each </a:t>
            </a:r>
            <a:r>
              <a:rPr lang="en-US" sz="2000" dirty="0"/>
              <a:t>line of a subroutine is executed sequentially.</a:t>
            </a:r>
          </a:p>
          <a:p>
            <a:pPr marL="800100" lvl="1" indent="-342900">
              <a:buFont typeface="Arial" panose="020B0604020202020204" pitchFamily="34" charset="0"/>
              <a:buChar char="•"/>
            </a:pPr>
            <a:r>
              <a:rPr lang="en-US" sz="1800" dirty="0" smtClean="0"/>
              <a:t>The </a:t>
            </a:r>
            <a:r>
              <a:rPr lang="en-US" sz="1800" dirty="0"/>
              <a:t>first three green lines following each ‘ are  simply comments/documentation</a:t>
            </a:r>
            <a:r>
              <a:rPr lang="en-US" sz="1800" dirty="0" smtClean="0"/>
              <a:t>.)</a:t>
            </a:r>
            <a:endParaRPr lang="tr-TR" sz="1800" dirty="0" smtClean="0"/>
          </a:p>
          <a:p>
            <a:pPr marL="800100" lvl="1" indent="-342900">
              <a:buFont typeface="Arial" panose="020B0604020202020204" pitchFamily="34" charset="0"/>
              <a:buChar char="•"/>
            </a:pPr>
            <a:r>
              <a:rPr lang="en-US" sz="1800" dirty="0" smtClean="0"/>
              <a:t>The </a:t>
            </a:r>
            <a:r>
              <a:rPr lang="en-US" sz="1800" dirty="0"/>
              <a:t>real ﬁrst line is Range("D8:F8").Select, and it selects the cells we want to </a:t>
            </a:r>
            <a:r>
              <a:rPr lang="en-US" sz="1800" dirty="0" smtClean="0"/>
              <a:t>select.</a:t>
            </a:r>
            <a:endParaRPr lang="tr-TR" sz="1800" dirty="0" smtClean="0"/>
          </a:p>
          <a:p>
            <a:pPr marL="800100" lvl="1" indent="-342900">
              <a:buFont typeface="Arial" panose="020B0604020202020204" pitchFamily="34" charset="0"/>
              <a:buChar char="•"/>
            </a:pPr>
            <a:r>
              <a:rPr lang="en-US" sz="1800" dirty="0" smtClean="0"/>
              <a:t>The </a:t>
            </a:r>
            <a:r>
              <a:rPr lang="en-US" sz="1800" dirty="0"/>
              <a:t>second line, </a:t>
            </a:r>
            <a:r>
              <a:rPr lang="en-US" sz="1800" dirty="0" err="1"/>
              <a:t>Selection.Cut</a:t>
            </a:r>
            <a:r>
              <a:rPr lang="en-US" sz="1800" dirty="0"/>
              <a:t>, cuts the selected </a:t>
            </a:r>
            <a:r>
              <a:rPr lang="en-US" sz="1800" dirty="0" smtClean="0"/>
              <a:t>cells.</a:t>
            </a:r>
            <a:endParaRPr lang="tr-TR" sz="1800" dirty="0" smtClean="0"/>
          </a:p>
          <a:p>
            <a:pPr marL="800100" lvl="1" indent="-342900">
              <a:buFont typeface="Arial" panose="020B0604020202020204" pitchFamily="34" charset="0"/>
              <a:buChar char="•"/>
            </a:pPr>
            <a:r>
              <a:rPr lang="en-US" sz="1800" dirty="0" smtClean="0"/>
              <a:t>The </a:t>
            </a:r>
            <a:r>
              <a:rPr lang="en-US" sz="1800" dirty="0"/>
              <a:t>third line, Range("C8").Select, selects the cell </a:t>
            </a:r>
            <a:r>
              <a:rPr lang="en-US" sz="1800" dirty="0" smtClean="0"/>
              <a:t>C8.</a:t>
            </a:r>
            <a:endParaRPr lang="tr-TR" sz="1800" dirty="0" smtClean="0"/>
          </a:p>
          <a:p>
            <a:pPr marL="800100" lvl="1" indent="-342900">
              <a:buFont typeface="Arial" panose="020B0604020202020204" pitchFamily="34" charset="0"/>
              <a:buChar char="•"/>
            </a:pPr>
            <a:r>
              <a:rPr lang="en-US" sz="1800" dirty="0" smtClean="0"/>
              <a:t>Finally</a:t>
            </a:r>
            <a:r>
              <a:rPr lang="en-US" sz="1800" dirty="0"/>
              <a:t>, the last line, </a:t>
            </a:r>
            <a:r>
              <a:rPr lang="en-US" sz="1800" dirty="0" err="1"/>
              <a:t>ActiveSheet.Paste</a:t>
            </a:r>
            <a:r>
              <a:rPr lang="en-US" sz="1800" dirty="0"/>
              <a:t>, pastes the cut values to the selected cell of the worksheet.</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267727" y="687226"/>
            <a:ext cx="6405345" cy="2566721"/>
          </a:xfrm>
          <a:prstGeom prst="rect">
            <a:avLst/>
          </a:prstGeom>
        </p:spPr>
      </p:pic>
    </p:spTree>
    <p:extLst>
      <p:ext uri="{BB962C8B-B14F-4D97-AF65-F5344CB8AC3E}">
        <p14:creationId xmlns:p14="http://schemas.microsoft.com/office/powerpoint/2010/main" val="706596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Our First Macro</a:t>
            </a:r>
            <a:endParaRPr lang="en-US" dirty="0"/>
          </a:p>
        </p:txBody>
      </p:sp>
      <p:sp>
        <p:nvSpPr>
          <p:cNvPr id="3" name="Content Placeholder 2"/>
          <p:cNvSpPr>
            <a:spLocks noGrp="1"/>
          </p:cNvSpPr>
          <p:nvPr>
            <p:ph idx="1"/>
          </p:nvPr>
        </p:nvSpPr>
        <p:spPr/>
        <p:txBody>
          <a:bodyPr/>
          <a:lstStyle/>
          <a:p>
            <a:r>
              <a:rPr lang="tr-TR" dirty="0" smtClean="0"/>
              <a:t>We will generalize this example later as we learn more complex VBA coding.</a:t>
            </a:r>
            <a:endParaRPr lang="en-US" dirty="0"/>
          </a:p>
        </p:txBody>
      </p:sp>
    </p:spTree>
    <p:extLst>
      <p:ext uri="{BB962C8B-B14F-4D97-AF65-F5344CB8AC3E}">
        <p14:creationId xmlns:p14="http://schemas.microsoft.com/office/powerpoint/2010/main" val="477540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custDataLst>
              <p:tags r:id="rId1"/>
            </p:custDataLst>
          </p:nvPr>
        </p:nvSpPr>
        <p:spPr/>
        <p:txBody>
          <a:bodyPr/>
          <a:lstStyle/>
          <a:p>
            <a:r>
              <a:rPr lang="en-US" altLang="en-US" smtClean="0"/>
              <a:t>Saving Excel Files Containing Macros</a:t>
            </a:r>
          </a:p>
        </p:txBody>
      </p:sp>
      <p:sp>
        <p:nvSpPr>
          <p:cNvPr id="58371" name="Rectangle 3"/>
          <p:cNvSpPr>
            <a:spLocks noGrp="1" noChangeArrowheads="1"/>
          </p:cNvSpPr>
          <p:nvPr>
            <p:ph idx="1"/>
            <p:custDataLst>
              <p:tags r:id="rId2"/>
            </p:custDataLst>
          </p:nvPr>
        </p:nvSpPr>
        <p:spPr>
          <a:xfrm>
            <a:off x="228600" y="1143000"/>
            <a:ext cx="8547100" cy="5257800"/>
          </a:xfrm>
        </p:spPr>
        <p:txBody>
          <a:bodyPr/>
          <a:lstStyle/>
          <a:p>
            <a:r>
              <a:rPr lang="en-US" altLang="en-US" smtClean="0"/>
              <a:t>When a normal workbook (i.e., one </a:t>
            </a:r>
            <a:r>
              <a:rPr lang="en-US" altLang="en-US" b="1" smtClean="0"/>
              <a:t>without</a:t>
            </a:r>
            <a:r>
              <a:rPr lang="en-US" altLang="en-US" smtClean="0"/>
              <a:t> macros) is saved, MS Excel appends the standard .</a:t>
            </a:r>
            <a:r>
              <a:rPr lang="en-US" altLang="en-US" b="1" i="1" smtClean="0"/>
              <a:t>xlsx</a:t>
            </a:r>
            <a:r>
              <a:rPr lang="en-US" altLang="en-US" smtClean="0"/>
              <a:t> extension</a:t>
            </a:r>
          </a:p>
          <a:p>
            <a:r>
              <a:rPr lang="en-US" altLang="en-US" smtClean="0"/>
              <a:t>For workbooks containing macros, the file </a:t>
            </a:r>
            <a:r>
              <a:rPr lang="en-US" altLang="en-US" b="1" smtClean="0"/>
              <a:t>must</a:t>
            </a:r>
            <a:r>
              <a:rPr lang="en-US" altLang="en-US" smtClean="0"/>
              <a:t> be saved as a </a:t>
            </a:r>
            <a:r>
              <a:rPr lang="en-US" altLang="en-US" b="1" smtClean="0"/>
              <a:t>Macro-Enabled</a:t>
            </a:r>
            <a:r>
              <a:rPr lang="en-US" altLang="en-US" smtClean="0"/>
              <a:t> file</a:t>
            </a:r>
          </a:p>
          <a:p>
            <a:pPr lvl="1"/>
            <a:r>
              <a:rPr lang="en-US" altLang="en-US" smtClean="0"/>
              <a:t>In this case, Excel appends the special extension .</a:t>
            </a:r>
            <a:r>
              <a:rPr lang="en-US" altLang="en-US" b="1" smtClean="0"/>
              <a:t>x</a:t>
            </a:r>
            <a:r>
              <a:rPr lang="en-US" altLang="en-US" b="1" i="1" smtClean="0">
                <a:sym typeface="Wingdings" panose="05000000000000000000" pitchFamily="2" charset="2"/>
              </a:rPr>
              <a:t>lsm</a:t>
            </a:r>
            <a:r>
              <a:rPr lang="en-US" altLang="en-US" smtClean="0">
                <a:sym typeface="Wingdings" panose="05000000000000000000" pitchFamily="2" charset="2"/>
              </a:rPr>
              <a:t> to these files</a:t>
            </a:r>
          </a:p>
          <a:p>
            <a:r>
              <a:rPr lang="en-US" altLang="en-US" smtClean="0">
                <a:sym typeface="Wingdings" panose="05000000000000000000" pitchFamily="2" charset="2"/>
              </a:rPr>
              <a:t>If you fail to save a file containing macros with the </a:t>
            </a:r>
            <a:r>
              <a:rPr lang="en-US" altLang="en-US" b="1" i="1" smtClean="0">
                <a:sym typeface="Wingdings" panose="05000000000000000000" pitchFamily="2" charset="2"/>
              </a:rPr>
              <a:t>.xlsm </a:t>
            </a:r>
            <a:r>
              <a:rPr lang="en-US" altLang="en-US" smtClean="0">
                <a:sym typeface="Wingdings" panose="05000000000000000000" pitchFamily="2" charset="2"/>
              </a:rPr>
              <a:t>extension, </a:t>
            </a:r>
            <a:r>
              <a:rPr lang="en-US" altLang="en-US" b="1" smtClean="0">
                <a:sym typeface="Wingdings" panose="05000000000000000000" pitchFamily="2" charset="2"/>
              </a:rPr>
              <a:t>ALL YOUR WORK WILL BE LOST!</a:t>
            </a:r>
            <a:endParaRPr lang="en-US" altLang="en-US" b="1" smtClean="0"/>
          </a:p>
        </p:txBody>
      </p:sp>
      <p:sp>
        <p:nvSpPr>
          <p:cNvPr id="58372" name="Slide Number Placeholder 3"/>
          <p:cNvSpPr>
            <a:spLocks noGrp="1"/>
          </p:cNvSpPr>
          <p:nvPr>
            <p:ph type="sldNum" sz="quarter" idx="429496729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v"/>
              <a:defRPr sz="2000">
                <a:solidFill>
                  <a:schemeClr val="tx1"/>
                </a:solidFill>
                <a:latin typeface="Arial" panose="020B0604020202020204" pitchFamily="34" charset="0"/>
              </a:defRPr>
            </a:lvl1pPr>
            <a:lvl2pPr marL="742950" indent="-285750">
              <a:spcBef>
                <a:spcPct val="20000"/>
              </a:spcBef>
              <a:buChar char="–"/>
              <a:defRPr>
                <a:solidFill>
                  <a:srgbClr val="336699"/>
                </a:solidFill>
                <a:latin typeface="Arial" panose="020B0604020202020204" pitchFamily="34" charset="0"/>
              </a:defRPr>
            </a:lvl2pPr>
            <a:lvl3pPr marL="1143000" indent="-228600">
              <a:spcBef>
                <a:spcPct val="20000"/>
              </a:spcBef>
              <a:buFont typeface="Wingdings" panose="05000000000000000000" pitchFamily="2" charset="2"/>
              <a:buChar char="§"/>
              <a:defRPr sz="1600">
                <a:solidFill>
                  <a:srgbClr val="993300"/>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8515E3C3-83E9-42EF-875A-201D900FA847}" type="slidenum">
              <a:rPr lang="en-US" altLang="en-US" sz="1200" smtClean="0">
                <a:solidFill>
                  <a:schemeClr val="bg1"/>
                </a:solidFill>
              </a:rPr>
              <a:pPr>
                <a:spcBef>
                  <a:spcPct val="0"/>
                </a:spcBef>
                <a:buSzTx/>
                <a:buFontTx/>
                <a:buNone/>
              </a:pPr>
              <a:t>19</a:t>
            </a:fld>
            <a:endParaRPr lang="en-US" altLang="en-US" sz="1200" smtClean="0">
              <a:solidFill>
                <a:schemeClr val="bg1"/>
              </a:solidFill>
            </a:endParaRPr>
          </a:p>
        </p:txBody>
      </p:sp>
    </p:spTree>
    <p:extLst>
      <p:ext uri="{BB962C8B-B14F-4D97-AF65-F5344CB8AC3E}">
        <p14:creationId xmlns:p14="http://schemas.microsoft.com/office/powerpoint/2010/main" val="252210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VBA</a:t>
            </a:r>
            <a:endParaRPr lang="en-US" dirty="0"/>
          </a:p>
        </p:txBody>
      </p:sp>
      <p:sp>
        <p:nvSpPr>
          <p:cNvPr id="3" name="Content Placeholder 2"/>
          <p:cNvSpPr>
            <a:spLocks noGrp="1"/>
          </p:cNvSpPr>
          <p:nvPr>
            <p:ph idx="1"/>
          </p:nvPr>
        </p:nvSpPr>
        <p:spPr/>
        <p:txBody>
          <a:bodyPr/>
          <a:lstStyle/>
          <a:p>
            <a:r>
              <a:rPr lang="en-US" altLang="en-US" dirty="0"/>
              <a:t>Visual Basic for Applications (VBA) brings a dynamic element to spreadsheet-based decision support systems (DSS) applications</a:t>
            </a:r>
          </a:p>
          <a:p>
            <a:r>
              <a:rPr lang="en-US" altLang="en-US" dirty="0" smtClean="0"/>
              <a:t>VBA </a:t>
            </a:r>
            <a:r>
              <a:rPr lang="en-US" altLang="en-US" dirty="0"/>
              <a:t>can be used to perform the same spreadsheet functions that are done in Excel along with some other advanced Excel object manipulation</a:t>
            </a:r>
          </a:p>
          <a:p>
            <a:r>
              <a:rPr lang="en-US" altLang="en-US" dirty="0" smtClean="0"/>
              <a:t>For </a:t>
            </a:r>
            <a:r>
              <a:rPr lang="en-US" altLang="en-US" dirty="0"/>
              <a:t>example, VBA can be used to:</a:t>
            </a:r>
          </a:p>
          <a:p>
            <a:pPr marL="914400" lvl="1" indent="-457200">
              <a:buFont typeface="Arial" panose="020B0604020202020204" pitchFamily="34" charset="0"/>
              <a:buChar char="•"/>
            </a:pPr>
            <a:r>
              <a:rPr lang="en-US" altLang="en-US" sz="2000" dirty="0"/>
              <a:t>Modify a spreadsheet</a:t>
            </a:r>
          </a:p>
          <a:p>
            <a:pPr marL="914400" lvl="1" indent="-457200">
              <a:buFont typeface="Arial" panose="020B0604020202020204" pitchFamily="34" charset="0"/>
              <a:buChar char="•"/>
            </a:pPr>
            <a:r>
              <a:rPr lang="en-US" altLang="en-US" sz="2000" dirty="0"/>
              <a:t>Create a user interface</a:t>
            </a:r>
          </a:p>
          <a:p>
            <a:pPr marL="914400" lvl="1" indent="-457200">
              <a:buFont typeface="Arial" panose="020B0604020202020204" pitchFamily="34" charset="0"/>
              <a:buChar char="•"/>
            </a:pPr>
            <a:r>
              <a:rPr lang="en-US" altLang="en-US" sz="2000" dirty="0"/>
              <a:t>Perform simulation models</a:t>
            </a:r>
          </a:p>
          <a:p>
            <a:pPr marL="914400" lvl="1" indent="-457200">
              <a:buFont typeface="Arial" panose="020B0604020202020204" pitchFamily="34" charset="0"/>
              <a:buChar char="•"/>
            </a:pPr>
            <a:r>
              <a:rPr lang="en-US" altLang="en-US" sz="2000" dirty="0"/>
              <a:t>Solve optimization problems</a:t>
            </a:r>
          </a:p>
          <a:p>
            <a:endParaRPr lang="en-US" dirty="0"/>
          </a:p>
        </p:txBody>
      </p:sp>
    </p:spTree>
    <p:extLst>
      <p:ext uri="{BB962C8B-B14F-4D97-AF65-F5344CB8AC3E}">
        <p14:creationId xmlns:p14="http://schemas.microsoft.com/office/powerpoint/2010/main" val="162771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custDataLst>
              <p:tags r:id="rId1"/>
            </p:custDataLst>
          </p:nvPr>
        </p:nvSpPr>
        <p:spPr/>
        <p:txBody>
          <a:bodyPr/>
          <a:lstStyle/>
          <a:p>
            <a:r>
              <a:rPr lang="en-US" altLang="en-US" smtClean="0"/>
              <a:t>Macro Security</a:t>
            </a:r>
          </a:p>
        </p:txBody>
      </p:sp>
      <p:sp>
        <p:nvSpPr>
          <p:cNvPr id="60419" name="Rectangle 3"/>
          <p:cNvSpPr>
            <a:spLocks noGrp="1" noChangeArrowheads="1"/>
          </p:cNvSpPr>
          <p:nvPr>
            <p:ph idx="1"/>
            <p:custDataLst>
              <p:tags r:id="rId2"/>
            </p:custDataLst>
          </p:nvPr>
        </p:nvSpPr>
        <p:spPr>
          <a:xfrm>
            <a:off x="228600" y="1143000"/>
            <a:ext cx="8623300" cy="5257800"/>
          </a:xfrm>
        </p:spPr>
        <p:txBody>
          <a:bodyPr/>
          <a:lstStyle/>
          <a:p>
            <a:r>
              <a:rPr lang="en-US" altLang="en-US" smtClean="0"/>
              <a:t>Macro security is an important feature since MS Excel 2007</a:t>
            </a:r>
          </a:p>
          <a:p>
            <a:pPr lvl="1"/>
            <a:r>
              <a:rPr lang="en-US" altLang="en-US" smtClean="0"/>
              <a:t>Because macros may be used to harm your computer</a:t>
            </a:r>
          </a:p>
          <a:p>
            <a:r>
              <a:rPr lang="en-US" altLang="en-US" smtClean="0"/>
              <a:t>The level of protection can be set directly from the </a:t>
            </a:r>
            <a:r>
              <a:rPr lang="en-US" altLang="en-US" i="1" smtClean="0"/>
              <a:t>Developer</a:t>
            </a:r>
            <a:r>
              <a:rPr lang="en-US" altLang="en-US" smtClean="0"/>
              <a:t> ribbon by selecting </a:t>
            </a:r>
            <a:r>
              <a:rPr lang="en-US" altLang="en-US" b="1" i="1" smtClean="0"/>
              <a:t>Macro Security</a:t>
            </a:r>
          </a:p>
        </p:txBody>
      </p:sp>
      <p:sp>
        <p:nvSpPr>
          <p:cNvPr id="60420" name="Slide Number Placeholder 3"/>
          <p:cNvSpPr>
            <a:spLocks noGrp="1"/>
          </p:cNvSpPr>
          <p:nvPr>
            <p:ph type="sldNum" sz="quarter" idx="429496729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v"/>
              <a:defRPr sz="2000">
                <a:solidFill>
                  <a:schemeClr val="tx1"/>
                </a:solidFill>
                <a:latin typeface="Arial" panose="020B0604020202020204" pitchFamily="34" charset="0"/>
              </a:defRPr>
            </a:lvl1pPr>
            <a:lvl2pPr marL="742950" indent="-285750">
              <a:spcBef>
                <a:spcPct val="20000"/>
              </a:spcBef>
              <a:buChar char="–"/>
              <a:defRPr>
                <a:solidFill>
                  <a:srgbClr val="336699"/>
                </a:solidFill>
                <a:latin typeface="Arial" panose="020B0604020202020204" pitchFamily="34" charset="0"/>
              </a:defRPr>
            </a:lvl2pPr>
            <a:lvl3pPr marL="1143000" indent="-228600">
              <a:spcBef>
                <a:spcPct val="20000"/>
              </a:spcBef>
              <a:buFont typeface="Wingdings" panose="05000000000000000000" pitchFamily="2" charset="2"/>
              <a:buChar char="§"/>
              <a:defRPr sz="1600">
                <a:solidFill>
                  <a:srgbClr val="993300"/>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47FFAD02-79D6-4961-BB0C-3F6DCF04B1C1}" type="slidenum">
              <a:rPr lang="en-US" altLang="en-US" sz="1200" smtClean="0">
                <a:solidFill>
                  <a:schemeClr val="bg1"/>
                </a:solidFill>
              </a:rPr>
              <a:pPr>
                <a:spcBef>
                  <a:spcPct val="0"/>
                </a:spcBef>
                <a:buSzTx/>
                <a:buFontTx/>
                <a:buNone/>
              </a:pPr>
              <a:t>20</a:t>
            </a:fld>
            <a:endParaRPr lang="en-US" altLang="en-US" sz="1200" smtClean="0">
              <a:solidFill>
                <a:schemeClr val="bg1"/>
              </a:solidFill>
            </a:endParaRPr>
          </a:p>
        </p:txBody>
      </p:sp>
      <p:pic>
        <p:nvPicPr>
          <p:cNvPr id="60421" name="Picture 6"/>
          <p:cNvPicPr>
            <a:picLocks noChangeAspect="1"/>
          </p:cNvPicPr>
          <p:nvPr/>
        </p:nvPicPr>
        <p:blipFill>
          <a:blip r:embed="rId6" cstate="print">
            <a:extLst>
              <a:ext uri="{28A0092B-C50C-407E-A947-70E740481C1C}">
                <a14:useLocalDpi xmlns:a14="http://schemas.microsoft.com/office/drawing/2010/main" val="0"/>
              </a:ext>
            </a:extLst>
          </a:blip>
          <a:srcRect l="452" t="38474" r="71593" b="1756"/>
          <a:stretch>
            <a:fillRect/>
          </a:stretch>
        </p:blipFill>
        <p:spPr bwMode="auto">
          <a:xfrm>
            <a:off x="3171825" y="2757487"/>
            <a:ext cx="28003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1"/>
          <p:cNvPicPr>
            <a:picLocks noChangeAspect="1"/>
          </p:cNvPicPr>
          <p:nvPr/>
        </p:nvPicPr>
        <p:blipFill>
          <a:blip r:embed="rId7">
            <a:extLst>
              <a:ext uri="{28A0092B-C50C-407E-A947-70E740481C1C}">
                <a14:useLocalDpi xmlns:a14="http://schemas.microsoft.com/office/drawing/2010/main" val="0"/>
              </a:ext>
            </a:extLst>
          </a:blip>
          <a:srcRect b="65811"/>
          <a:stretch>
            <a:fillRect/>
          </a:stretch>
        </p:blipFill>
        <p:spPr bwMode="auto">
          <a:xfrm>
            <a:off x="1119187" y="3861272"/>
            <a:ext cx="6905625"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28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custDataLst>
              <p:tags r:id="rId1"/>
            </p:custDataLst>
          </p:nvPr>
        </p:nvSpPr>
        <p:spPr/>
        <p:txBody>
          <a:bodyPr/>
          <a:lstStyle/>
          <a:p>
            <a:r>
              <a:rPr lang="en-US" altLang="en-US" smtClean="0"/>
              <a:t>Macro Security </a:t>
            </a:r>
            <a:r>
              <a:rPr lang="en-US" altLang="en-US" sz="2400" smtClean="0"/>
              <a:t>(cont.)</a:t>
            </a:r>
            <a:endParaRPr lang="en-US" altLang="en-US" smtClean="0"/>
          </a:p>
        </p:txBody>
      </p:sp>
      <p:sp>
        <p:nvSpPr>
          <p:cNvPr id="62467" name="Rectangle 3"/>
          <p:cNvSpPr>
            <a:spLocks noGrp="1" noChangeArrowheads="1"/>
          </p:cNvSpPr>
          <p:nvPr>
            <p:ph idx="1"/>
            <p:custDataLst>
              <p:tags r:id="rId2"/>
            </p:custDataLst>
          </p:nvPr>
        </p:nvSpPr>
        <p:spPr>
          <a:xfrm>
            <a:off x="228600" y="1143000"/>
            <a:ext cx="8623300" cy="5257800"/>
          </a:xfrm>
        </p:spPr>
        <p:txBody>
          <a:bodyPr/>
          <a:lstStyle/>
          <a:p>
            <a:r>
              <a:rPr lang="en-US" altLang="en-US" smtClean="0"/>
              <a:t>When you open a spreadsheet that contains macros, Excel displays a warning on the ribbon alerting you that macros have been disabled</a:t>
            </a:r>
          </a:p>
          <a:p>
            <a:endParaRPr lang="en-US" altLang="en-US" b="1" i="1" smtClean="0"/>
          </a:p>
          <a:p>
            <a:endParaRPr lang="en-US" altLang="en-US" b="1" i="1" smtClean="0"/>
          </a:p>
          <a:p>
            <a:r>
              <a:rPr lang="en-US" altLang="en-US" smtClean="0"/>
              <a:t>Select </a:t>
            </a:r>
            <a:r>
              <a:rPr lang="en-US" altLang="en-US" b="1" smtClean="0"/>
              <a:t>Enable Content</a:t>
            </a:r>
            <a:r>
              <a:rPr lang="en-US" altLang="en-US" smtClean="0"/>
              <a:t> only if you are sure the file is safe</a:t>
            </a:r>
          </a:p>
          <a:p>
            <a:endParaRPr lang="en-US" altLang="en-US" smtClean="0"/>
          </a:p>
          <a:p>
            <a:endParaRPr lang="en-US" altLang="en-US" smtClean="0"/>
          </a:p>
        </p:txBody>
      </p:sp>
      <p:sp>
        <p:nvSpPr>
          <p:cNvPr id="62468" name="Slide Number Placeholder 3"/>
          <p:cNvSpPr>
            <a:spLocks noGrp="1"/>
          </p:cNvSpPr>
          <p:nvPr>
            <p:ph type="sldNum" sz="quarter" idx="429496729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v"/>
              <a:defRPr sz="2000">
                <a:solidFill>
                  <a:schemeClr val="tx1"/>
                </a:solidFill>
                <a:latin typeface="Arial" panose="020B0604020202020204" pitchFamily="34" charset="0"/>
              </a:defRPr>
            </a:lvl1pPr>
            <a:lvl2pPr marL="742950" indent="-285750">
              <a:spcBef>
                <a:spcPct val="20000"/>
              </a:spcBef>
              <a:buChar char="–"/>
              <a:defRPr>
                <a:solidFill>
                  <a:srgbClr val="336699"/>
                </a:solidFill>
                <a:latin typeface="Arial" panose="020B0604020202020204" pitchFamily="34" charset="0"/>
              </a:defRPr>
            </a:lvl2pPr>
            <a:lvl3pPr marL="1143000" indent="-228600">
              <a:spcBef>
                <a:spcPct val="20000"/>
              </a:spcBef>
              <a:buFont typeface="Wingdings" panose="05000000000000000000" pitchFamily="2" charset="2"/>
              <a:buChar char="§"/>
              <a:defRPr sz="1600">
                <a:solidFill>
                  <a:srgbClr val="993300"/>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B2BE1D5A-7BD1-4A39-AFB3-233FE4312354}" type="slidenum">
              <a:rPr lang="en-US" altLang="en-US" sz="1200" smtClean="0">
                <a:solidFill>
                  <a:schemeClr val="bg1"/>
                </a:solidFill>
              </a:rPr>
              <a:pPr>
                <a:spcBef>
                  <a:spcPct val="0"/>
                </a:spcBef>
                <a:buSzTx/>
                <a:buFontTx/>
                <a:buNone/>
              </a:pPr>
              <a:t>21</a:t>
            </a:fld>
            <a:endParaRPr lang="en-US" altLang="en-US" sz="1200" smtClean="0">
              <a:solidFill>
                <a:schemeClr val="bg1"/>
              </a:solidFill>
            </a:endParaRPr>
          </a:p>
        </p:txBody>
      </p:sp>
      <p:pic>
        <p:nvPicPr>
          <p:cNvPr id="62469" name="Picture 1"/>
          <p:cNvPicPr>
            <a:picLocks noChangeAspect="1"/>
          </p:cNvPicPr>
          <p:nvPr/>
        </p:nvPicPr>
        <p:blipFill>
          <a:blip r:embed="rId6">
            <a:extLst>
              <a:ext uri="{28A0092B-C50C-407E-A947-70E740481C1C}">
                <a14:useLocalDpi xmlns:a14="http://schemas.microsoft.com/office/drawing/2010/main" val="0"/>
              </a:ext>
            </a:extLst>
          </a:blip>
          <a:srcRect l="517" t="11934" r="70108" b="85748"/>
          <a:stretch>
            <a:fillRect/>
          </a:stretch>
        </p:blipFill>
        <p:spPr bwMode="auto">
          <a:xfrm>
            <a:off x="628650" y="2435225"/>
            <a:ext cx="776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33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custDataLst>
              <p:tags r:id="rId1"/>
            </p:custDataLst>
          </p:nvPr>
        </p:nvSpPr>
        <p:spPr/>
        <p:txBody>
          <a:bodyPr/>
          <a:lstStyle/>
          <a:p>
            <a:r>
              <a:rPr lang="en-US" altLang="en-US" smtClean="0"/>
              <a:t>Macro Security </a:t>
            </a:r>
            <a:r>
              <a:rPr lang="en-US" altLang="en-US" sz="2400" smtClean="0"/>
              <a:t>(cont.)</a:t>
            </a:r>
            <a:endParaRPr lang="en-US" altLang="en-US" smtClean="0"/>
          </a:p>
        </p:txBody>
      </p:sp>
      <p:sp>
        <p:nvSpPr>
          <p:cNvPr id="64515" name="Rectangle 3"/>
          <p:cNvSpPr>
            <a:spLocks noGrp="1" noChangeArrowheads="1"/>
          </p:cNvSpPr>
          <p:nvPr>
            <p:ph idx="1"/>
            <p:custDataLst>
              <p:tags r:id="rId2"/>
            </p:custDataLst>
          </p:nvPr>
        </p:nvSpPr>
        <p:spPr>
          <a:xfrm>
            <a:off x="228600" y="1143000"/>
            <a:ext cx="8623300" cy="5257800"/>
          </a:xfrm>
        </p:spPr>
        <p:txBody>
          <a:bodyPr/>
          <a:lstStyle/>
          <a:p>
            <a:r>
              <a:rPr lang="en-US" altLang="en-US" smtClean="0"/>
              <a:t>To avoid having to authorize every spreadsheet with macros that is opened, define your working directory as a </a:t>
            </a:r>
            <a:r>
              <a:rPr lang="en-US" altLang="en-US" b="1" i="1" smtClean="0"/>
              <a:t>trusted location</a:t>
            </a:r>
            <a:endParaRPr lang="en-US" altLang="en-US" smtClean="0"/>
          </a:p>
          <a:p>
            <a:endParaRPr lang="en-US" altLang="en-US" smtClean="0"/>
          </a:p>
        </p:txBody>
      </p:sp>
      <p:sp>
        <p:nvSpPr>
          <p:cNvPr id="64516" name="Slide Number Placeholder 3"/>
          <p:cNvSpPr>
            <a:spLocks noGrp="1"/>
          </p:cNvSpPr>
          <p:nvPr>
            <p:ph type="sldNum" sz="quarter" idx="429496729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v"/>
              <a:defRPr sz="2000">
                <a:solidFill>
                  <a:schemeClr val="tx1"/>
                </a:solidFill>
                <a:latin typeface="Arial" panose="020B0604020202020204" pitchFamily="34" charset="0"/>
              </a:defRPr>
            </a:lvl1pPr>
            <a:lvl2pPr marL="742950" indent="-285750">
              <a:spcBef>
                <a:spcPct val="20000"/>
              </a:spcBef>
              <a:buChar char="–"/>
              <a:defRPr>
                <a:solidFill>
                  <a:srgbClr val="336699"/>
                </a:solidFill>
                <a:latin typeface="Arial" panose="020B0604020202020204" pitchFamily="34" charset="0"/>
              </a:defRPr>
            </a:lvl2pPr>
            <a:lvl3pPr marL="1143000" indent="-228600">
              <a:spcBef>
                <a:spcPct val="20000"/>
              </a:spcBef>
              <a:buFont typeface="Wingdings" panose="05000000000000000000" pitchFamily="2" charset="2"/>
              <a:buChar char="§"/>
              <a:defRPr sz="1600">
                <a:solidFill>
                  <a:srgbClr val="993300"/>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DA9CC215-F6F0-4EEC-B5CB-31B4BDF801E5}" type="slidenum">
              <a:rPr lang="en-US" altLang="en-US" sz="1200" smtClean="0">
                <a:solidFill>
                  <a:schemeClr val="bg1"/>
                </a:solidFill>
              </a:rPr>
              <a:pPr>
                <a:spcBef>
                  <a:spcPct val="0"/>
                </a:spcBef>
                <a:buSzTx/>
                <a:buFontTx/>
                <a:buNone/>
              </a:pPr>
              <a:t>22</a:t>
            </a:fld>
            <a:endParaRPr lang="en-US" altLang="en-US" sz="1200" smtClean="0">
              <a:solidFill>
                <a:schemeClr val="bg1"/>
              </a:solidFill>
            </a:endParaRPr>
          </a:p>
        </p:txBody>
      </p:sp>
      <p:pic>
        <p:nvPicPr>
          <p:cNvPr id="6451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84387" y="1967171"/>
            <a:ext cx="4911725"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96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custDataLst>
              <p:tags r:id="rId1"/>
            </p:custDataLst>
          </p:nvPr>
        </p:nvSpPr>
        <p:spPr/>
        <p:txBody>
          <a:bodyPr/>
          <a:lstStyle/>
          <a:p>
            <a:r>
              <a:rPr lang="en-US" altLang="en-US" smtClean="0"/>
              <a:t>Macro Security </a:t>
            </a:r>
            <a:r>
              <a:rPr lang="en-US" altLang="en-US" sz="2400" smtClean="0"/>
              <a:t>(cont.)</a:t>
            </a:r>
            <a:endParaRPr lang="en-US" altLang="en-US" smtClean="0"/>
          </a:p>
        </p:txBody>
      </p:sp>
      <p:sp>
        <p:nvSpPr>
          <p:cNvPr id="66563" name="Rectangle 3"/>
          <p:cNvSpPr>
            <a:spLocks noGrp="1" noChangeArrowheads="1"/>
          </p:cNvSpPr>
          <p:nvPr>
            <p:ph idx="1"/>
            <p:custDataLst>
              <p:tags r:id="rId2"/>
            </p:custDataLst>
          </p:nvPr>
        </p:nvSpPr>
        <p:spPr>
          <a:xfrm>
            <a:off x="228600" y="1143000"/>
            <a:ext cx="8623300" cy="5257800"/>
          </a:xfrm>
        </p:spPr>
        <p:txBody>
          <a:bodyPr/>
          <a:lstStyle/>
          <a:p>
            <a:r>
              <a:rPr lang="en-US" altLang="en-US" smtClean="0"/>
              <a:t>Save your file in the trusted location that you just defined</a:t>
            </a:r>
          </a:p>
          <a:p>
            <a:pPr lvl="1"/>
            <a:r>
              <a:rPr lang="en-US" altLang="en-US" smtClean="0"/>
              <a:t>Make sure to save it as </a:t>
            </a:r>
            <a:r>
              <a:rPr lang="en-US" altLang="en-US" b="1" i="1" smtClean="0"/>
              <a:t>fileName.xlsm</a:t>
            </a:r>
          </a:p>
          <a:p>
            <a:pPr lvl="1"/>
            <a:endParaRPr lang="en-US" altLang="en-US" b="1" i="1" smtClean="0"/>
          </a:p>
          <a:p>
            <a:r>
              <a:rPr lang="en-US" altLang="en-US" b="1" i="1" smtClean="0"/>
              <a:t>Remember</a:t>
            </a:r>
          </a:p>
          <a:p>
            <a:pPr lvl="1"/>
            <a:r>
              <a:rPr lang="en-US" altLang="en-US" b="1" i="1" smtClean="0"/>
              <a:t>If you save your file with the extension .xlsx, all you macros will be lost!</a:t>
            </a:r>
          </a:p>
          <a:p>
            <a:endParaRPr lang="en-US" altLang="en-US" smtClean="0"/>
          </a:p>
        </p:txBody>
      </p:sp>
      <p:sp>
        <p:nvSpPr>
          <p:cNvPr id="66564" name="Slide Number Placeholder 3"/>
          <p:cNvSpPr>
            <a:spLocks noGrp="1"/>
          </p:cNvSpPr>
          <p:nvPr>
            <p:ph type="sldNum" sz="quarter" idx="429496729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v"/>
              <a:defRPr sz="2000">
                <a:solidFill>
                  <a:schemeClr val="tx1"/>
                </a:solidFill>
                <a:latin typeface="Arial" panose="020B0604020202020204" pitchFamily="34" charset="0"/>
              </a:defRPr>
            </a:lvl1pPr>
            <a:lvl2pPr marL="742950" indent="-285750">
              <a:spcBef>
                <a:spcPct val="20000"/>
              </a:spcBef>
              <a:buChar char="–"/>
              <a:defRPr>
                <a:solidFill>
                  <a:srgbClr val="336699"/>
                </a:solidFill>
                <a:latin typeface="Arial" panose="020B0604020202020204" pitchFamily="34" charset="0"/>
              </a:defRPr>
            </a:lvl2pPr>
            <a:lvl3pPr marL="1143000" indent="-228600">
              <a:spcBef>
                <a:spcPct val="20000"/>
              </a:spcBef>
              <a:buFont typeface="Wingdings" panose="05000000000000000000" pitchFamily="2" charset="2"/>
              <a:buChar char="§"/>
              <a:defRPr sz="1600">
                <a:solidFill>
                  <a:srgbClr val="993300"/>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9ED1363D-84EA-41AA-9160-D66A308D7DCE}" type="slidenum">
              <a:rPr lang="en-US" altLang="en-US" sz="1200" smtClean="0">
                <a:solidFill>
                  <a:schemeClr val="bg1"/>
                </a:solidFill>
              </a:rPr>
              <a:pPr>
                <a:spcBef>
                  <a:spcPct val="0"/>
                </a:spcBef>
                <a:buSzTx/>
                <a:buFontTx/>
                <a:buNone/>
              </a:pPr>
              <a:t>23</a:t>
            </a:fld>
            <a:endParaRPr lang="en-US" altLang="en-US" sz="1200" smtClean="0">
              <a:solidFill>
                <a:schemeClr val="bg1"/>
              </a:solidFill>
            </a:endParaRPr>
          </a:p>
        </p:txBody>
      </p:sp>
    </p:spTree>
    <p:extLst>
      <p:ext uri="{BB962C8B-B14F-4D97-AF65-F5344CB8AC3E}">
        <p14:creationId xmlns:p14="http://schemas.microsoft.com/office/powerpoint/2010/main" val="1936809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Create a Macro (From Scratch)</a:t>
            </a:r>
            <a:endParaRPr lang="en-US" dirty="0"/>
          </a:p>
        </p:txBody>
      </p:sp>
      <p:sp>
        <p:nvSpPr>
          <p:cNvPr id="3" name="Content Placeholder 2"/>
          <p:cNvSpPr>
            <a:spLocks noGrp="1"/>
          </p:cNvSpPr>
          <p:nvPr>
            <p:ph idx="1"/>
          </p:nvPr>
        </p:nvSpPr>
        <p:spPr/>
        <p:txBody>
          <a:bodyPr/>
          <a:lstStyle/>
          <a:p>
            <a:pPr marL="400050">
              <a:buFont typeface="Arial" panose="020B0604020202020204" pitchFamily="34" charset="0"/>
              <a:buChar char="•"/>
            </a:pPr>
            <a:r>
              <a:rPr lang="tr-TR" dirty="0" smtClean="0"/>
              <a:t>T</a:t>
            </a:r>
            <a:r>
              <a:rPr lang="en-US" dirty="0" smtClean="0"/>
              <a:t>urn </a:t>
            </a:r>
            <a:r>
              <a:rPr lang="en-US" dirty="0"/>
              <a:t>on the </a:t>
            </a:r>
            <a:r>
              <a:rPr lang="en-US" dirty="0" smtClean="0"/>
              <a:t>Developer tab</a:t>
            </a:r>
            <a:endParaRPr lang="en-US" dirty="0"/>
          </a:p>
          <a:p>
            <a:pPr marL="800100" lvl="1" indent="-342900">
              <a:buFont typeface="Arial" panose="020B0604020202020204" pitchFamily="34" charset="0"/>
              <a:buChar char="•"/>
            </a:pPr>
            <a:r>
              <a:rPr lang="en-US" dirty="0" smtClean="0"/>
              <a:t>Right </a:t>
            </a:r>
            <a:r>
              <a:rPr lang="en-US" dirty="0"/>
              <a:t>click anywhere on the ribbon, and then click Customize the Ribbon.</a:t>
            </a:r>
          </a:p>
          <a:p>
            <a:pPr marL="800100" lvl="1" indent="-342900">
              <a:buFont typeface="Arial" panose="020B0604020202020204" pitchFamily="34" charset="0"/>
              <a:buChar char="•"/>
            </a:pPr>
            <a:endParaRPr lang="en-US" dirty="0"/>
          </a:p>
        </p:txBody>
      </p:sp>
      <p:pic>
        <p:nvPicPr>
          <p:cNvPr id="4098" name="Picture 2" descr="Customize the Ribbon in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379833"/>
            <a:ext cx="575310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321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Create a Macro (From Scratch)</a:t>
            </a:r>
            <a:endParaRPr lang="en-US" dirty="0"/>
          </a:p>
        </p:txBody>
      </p:sp>
      <p:sp>
        <p:nvSpPr>
          <p:cNvPr id="3" name="Content Placeholder 2"/>
          <p:cNvSpPr>
            <a:spLocks noGrp="1"/>
          </p:cNvSpPr>
          <p:nvPr>
            <p:ph idx="1"/>
          </p:nvPr>
        </p:nvSpPr>
        <p:spPr/>
        <p:txBody>
          <a:bodyPr/>
          <a:lstStyle/>
          <a:p>
            <a:pPr marL="800100" lvl="1" indent="-342900">
              <a:buFont typeface="Arial" panose="020B0604020202020204" pitchFamily="34" charset="0"/>
              <a:buChar char="•"/>
            </a:pPr>
            <a:r>
              <a:rPr lang="en-US" dirty="0" smtClean="0"/>
              <a:t>Under </a:t>
            </a:r>
            <a:r>
              <a:rPr lang="en-US" dirty="0"/>
              <a:t>Customize the Ribbon, on the right side of the dialog box, select Main tabs (if necessary).</a:t>
            </a:r>
          </a:p>
          <a:p>
            <a:pPr marL="800100" lvl="1" indent="-342900">
              <a:buFont typeface="Arial" panose="020B0604020202020204" pitchFamily="34" charset="0"/>
              <a:buChar char="•"/>
            </a:pPr>
            <a:r>
              <a:rPr lang="en-US" dirty="0" smtClean="0"/>
              <a:t>Check </a:t>
            </a:r>
            <a:r>
              <a:rPr lang="en-US" dirty="0"/>
              <a:t>the Developer check box.</a:t>
            </a:r>
          </a:p>
          <a:p>
            <a:endParaRPr lang="en-US" dirty="0"/>
          </a:p>
        </p:txBody>
      </p:sp>
      <p:pic>
        <p:nvPicPr>
          <p:cNvPr id="5122" name="Picture 2" descr="Turn on the Developer T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184" y="1521554"/>
            <a:ext cx="3497692" cy="27622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eveloper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634" y="4414063"/>
            <a:ext cx="5753100"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584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Create a Macro (From Scratch)</a:t>
            </a:r>
            <a:endParaRPr lang="en-US" dirty="0"/>
          </a:p>
        </p:txBody>
      </p:sp>
      <p:sp>
        <p:nvSpPr>
          <p:cNvPr id="3" name="Content Placeholder 2"/>
          <p:cNvSpPr>
            <a:spLocks noGrp="1"/>
          </p:cNvSpPr>
          <p:nvPr>
            <p:ph idx="1"/>
          </p:nvPr>
        </p:nvSpPr>
        <p:spPr/>
        <p:txBody>
          <a:bodyPr/>
          <a:lstStyle/>
          <a:p>
            <a:r>
              <a:rPr lang="en-US" dirty="0" smtClean="0"/>
              <a:t>To </a:t>
            </a:r>
            <a:r>
              <a:rPr lang="en-US" dirty="0"/>
              <a:t>place a command button on your worksheet, execute the following steps.</a:t>
            </a:r>
          </a:p>
          <a:p>
            <a:pPr marL="800100" lvl="1" indent="-342900">
              <a:buFont typeface="Arial" panose="020B0604020202020204" pitchFamily="34" charset="0"/>
              <a:buChar char="•"/>
            </a:pPr>
            <a:r>
              <a:rPr lang="en-US" dirty="0" smtClean="0"/>
              <a:t>On </a:t>
            </a:r>
            <a:r>
              <a:rPr lang="en-US" dirty="0"/>
              <a:t>the Developer tab, click Insert.</a:t>
            </a:r>
          </a:p>
          <a:p>
            <a:pPr marL="800100" lvl="1" indent="-342900">
              <a:buFont typeface="Arial" panose="020B0604020202020204" pitchFamily="34" charset="0"/>
              <a:buChar char="•"/>
            </a:pPr>
            <a:r>
              <a:rPr lang="en-US" dirty="0" smtClean="0"/>
              <a:t>In </a:t>
            </a:r>
            <a:r>
              <a:rPr lang="en-US" dirty="0"/>
              <a:t>the ActiveX Controls group, click Command Button</a:t>
            </a:r>
            <a:r>
              <a:rPr lang="en-US" dirty="0" smtClean="0"/>
              <a:t>.</a:t>
            </a:r>
            <a:r>
              <a:rPr lang="en-US" dirty="0"/>
              <a:t> </a:t>
            </a:r>
            <a:endParaRPr lang="tr-TR" dirty="0" smtClean="0"/>
          </a:p>
          <a:p>
            <a:pPr marL="800100" lvl="1" indent="-342900">
              <a:buFont typeface="Arial" panose="020B0604020202020204" pitchFamily="34" charset="0"/>
              <a:buChar char="•"/>
            </a:pPr>
            <a:r>
              <a:rPr lang="en-US" dirty="0" smtClean="0"/>
              <a:t>Drag </a:t>
            </a:r>
            <a:r>
              <a:rPr lang="en-US" dirty="0"/>
              <a:t>a command button on your worksheet.</a:t>
            </a:r>
          </a:p>
          <a:p>
            <a:endParaRPr lang="en-US" dirty="0"/>
          </a:p>
        </p:txBody>
      </p:sp>
      <p:pic>
        <p:nvPicPr>
          <p:cNvPr id="6146" name="Picture 2" descr="Insert a command button 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716" y="3146035"/>
            <a:ext cx="5561484" cy="256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279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Create a Macro (From Scratch)</a:t>
            </a:r>
            <a:endParaRPr lang="en-US" dirty="0"/>
          </a:p>
        </p:txBody>
      </p:sp>
      <p:sp>
        <p:nvSpPr>
          <p:cNvPr id="3" name="Content Placeholder 2"/>
          <p:cNvSpPr>
            <a:spLocks noGrp="1"/>
          </p:cNvSpPr>
          <p:nvPr>
            <p:ph idx="1"/>
          </p:nvPr>
        </p:nvSpPr>
        <p:spPr/>
        <p:txBody>
          <a:bodyPr/>
          <a:lstStyle/>
          <a:p>
            <a:r>
              <a:rPr lang="en-US" dirty="0" smtClean="0"/>
              <a:t>To </a:t>
            </a:r>
            <a:r>
              <a:rPr lang="en-US" dirty="0"/>
              <a:t>assign a macro (one or more code lines) to the command button, execute the following steps.</a:t>
            </a:r>
          </a:p>
          <a:p>
            <a:pPr marL="800100" lvl="1" indent="-342900">
              <a:buFont typeface="Arial" panose="020B0604020202020204" pitchFamily="34" charset="0"/>
              <a:buChar char="•"/>
            </a:pPr>
            <a:r>
              <a:rPr lang="en-US" dirty="0" smtClean="0"/>
              <a:t>Right </a:t>
            </a:r>
            <a:r>
              <a:rPr lang="en-US" dirty="0"/>
              <a:t>click CommandButton1 (make sure Design Mode is selected).</a:t>
            </a:r>
          </a:p>
          <a:p>
            <a:pPr marL="800100" lvl="1" indent="-342900">
              <a:buFont typeface="Arial" panose="020B0604020202020204" pitchFamily="34" charset="0"/>
              <a:buChar char="•"/>
            </a:pPr>
            <a:r>
              <a:rPr lang="en-US" dirty="0" smtClean="0"/>
              <a:t>Click </a:t>
            </a:r>
            <a:r>
              <a:rPr lang="en-US" dirty="0"/>
              <a:t>View Code.</a:t>
            </a:r>
          </a:p>
          <a:p>
            <a:endParaRPr lang="en-US" dirty="0"/>
          </a:p>
        </p:txBody>
      </p:sp>
      <p:pic>
        <p:nvPicPr>
          <p:cNvPr id="7170" name="Picture 2" descr="View 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965" y="2635500"/>
            <a:ext cx="4252870" cy="323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404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Create a Macro (From Scratch)</a:t>
            </a:r>
            <a:endParaRPr lang="en-US" dirty="0"/>
          </a:p>
        </p:txBody>
      </p:sp>
      <p:sp>
        <p:nvSpPr>
          <p:cNvPr id="3" name="Content Placeholder 2"/>
          <p:cNvSpPr>
            <a:spLocks noGrp="1"/>
          </p:cNvSpPr>
          <p:nvPr>
            <p:ph idx="1"/>
          </p:nvPr>
        </p:nvSpPr>
        <p:spPr/>
        <p:txBody>
          <a:bodyPr/>
          <a:lstStyle/>
          <a:p>
            <a:r>
              <a:rPr lang="tr-TR" dirty="0" smtClean="0"/>
              <a:t>Write the following code:</a:t>
            </a:r>
          </a:p>
          <a:p>
            <a:endParaRPr lang="tr-TR" dirty="0"/>
          </a:p>
          <a:p>
            <a:endParaRPr lang="tr-TR" dirty="0" smtClean="0"/>
          </a:p>
          <a:p>
            <a:endParaRPr lang="tr-TR" dirty="0"/>
          </a:p>
          <a:p>
            <a:endParaRPr lang="tr-TR" dirty="0" smtClean="0"/>
          </a:p>
          <a:p>
            <a:endParaRPr lang="tr-TR" dirty="0"/>
          </a:p>
          <a:p>
            <a:endParaRPr lang="tr-TR" dirty="0" smtClean="0"/>
          </a:p>
          <a:p>
            <a:r>
              <a:rPr lang="tr-TR" dirty="0" smtClean="0"/>
              <a:t>When you click the button:</a:t>
            </a:r>
            <a:endParaRPr lang="en-US" dirty="0"/>
          </a:p>
        </p:txBody>
      </p:sp>
      <p:pic>
        <p:nvPicPr>
          <p:cNvPr id="8194" name="Picture 2" descr="Visual Basic Ed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1485043"/>
            <a:ext cx="5753100" cy="26384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xcel Macro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4541712"/>
            <a:ext cx="57531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584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Code from a </a:t>
            </a:r>
            <a:r>
              <a:rPr lang="en-US" dirty="0" smtClean="0"/>
              <a:t>Module</a:t>
            </a:r>
            <a:endParaRPr lang="en-US" dirty="0"/>
          </a:p>
        </p:txBody>
      </p:sp>
      <p:sp>
        <p:nvSpPr>
          <p:cNvPr id="3" name="Content Placeholder 2"/>
          <p:cNvSpPr>
            <a:spLocks noGrp="1"/>
          </p:cNvSpPr>
          <p:nvPr>
            <p:ph idx="1"/>
          </p:nvPr>
        </p:nvSpPr>
        <p:spPr/>
        <p:txBody>
          <a:bodyPr/>
          <a:lstStyle/>
          <a:p>
            <a:r>
              <a:rPr lang="tr-TR" dirty="0" smtClean="0"/>
              <a:t>You can also run a Macro directly from the Module.</a:t>
            </a:r>
          </a:p>
          <a:p>
            <a:pPr marL="800100" lvl="1" indent="-342900">
              <a:buFont typeface="Arial" panose="020B0604020202020204" pitchFamily="34" charset="0"/>
              <a:buChar char="•"/>
            </a:pPr>
            <a:r>
              <a:rPr lang="en-US" dirty="0"/>
              <a:t>Open the Visual Basic Editor.</a:t>
            </a:r>
          </a:p>
          <a:p>
            <a:pPr marL="800100" lvl="1" indent="-342900">
              <a:buFont typeface="Arial" panose="020B0604020202020204" pitchFamily="34" charset="0"/>
              <a:buChar char="•"/>
            </a:pPr>
            <a:r>
              <a:rPr lang="en-US" dirty="0" smtClean="0"/>
              <a:t>Click </a:t>
            </a:r>
            <a:r>
              <a:rPr lang="en-US" dirty="0"/>
              <a:t>Insert, Module</a:t>
            </a:r>
            <a:r>
              <a:rPr lang="en-US" dirty="0" smtClean="0"/>
              <a:t>.</a:t>
            </a:r>
            <a:endParaRPr lang="tr-TR" dirty="0" smtClean="0"/>
          </a:p>
          <a:p>
            <a:pPr marL="800100" lvl="1" indent="-342900">
              <a:buFont typeface="Arial" panose="020B0604020202020204" pitchFamily="34" charset="0"/>
              <a:buChar char="•"/>
            </a:pPr>
            <a:r>
              <a:rPr lang="en-US" dirty="0"/>
              <a:t>Create a procedure (macro) </a:t>
            </a:r>
            <a:endParaRPr lang="tr-TR" dirty="0"/>
          </a:p>
          <a:p>
            <a:pPr marL="457200" lvl="1" indent="0"/>
            <a:r>
              <a:rPr lang="tr-TR" dirty="0"/>
              <a:t> </a:t>
            </a:r>
            <a:r>
              <a:rPr lang="tr-TR" dirty="0" smtClean="0"/>
              <a:t>     </a:t>
            </a:r>
            <a:r>
              <a:rPr lang="en-US" sz="2000" dirty="0" smtClean="0"/>
              <a:t>called </a:t>
            </a:r>
            <a:r>
              <a:rPr lang="en-US" sz="2000" dirty="0"/>
              <a:t>Cyan.</a:t>
            </a:r>
          </a:p>
          <a:p>
            <a:pPr marL="0" indent="0">
              <a:buNone/>
            </a:pPr>
            <a:r>
              <a:rPr lang="tr-TR" sz="1600" dirty="0" smtClean="0">
                <a:solidFill>
                  <a:srgbClr val="339CCB"/>
                </a:solidFill>
                <a:latin typeface="Courier New" panose="02070309020205020404" pitchFamily="49" charset="0"/>
              </a:rPr>
              <a:t>	</a:t>
            </a:r>
            <a:r>
              <a:rPr lang="en-US" sz="1600" dirty="0" smtClean="0">
                <a:solidFill>
                  <a:srgbClr val="339CCB"/>
                </a:solidFill>
                <a:latin typeface="Courier New" panose="02070309020205020404" pitchFamily="49" charset="0"/>
              </a:rPr>
              <a:t>Sub</a:t>
            </a:r>
            <a:r>
              <a:rPr lang="en-US" sz="1600" dirty="0">
                <a:solidFill>
                  <a:srgbClr val="666666"/>
                </a:solidFill>
                <a:latin typeface="Courier New" panose="02070309020205020404" pitchFamily="49" charset="0"/>
              </a:rPr>
              <a:t> Cyan()</a:t>
            </a:r>
            <a:r>
              <a:rPr lang="en-US" sz="1800" dirty="0"/>
              <a:t/>
            </a:r>
            <a:br>
              <a:rPr lang="en-US" sz="1800" dirty="0"/>
            </a:br>
            <a:r>
              <a:rPr lang="tr-TR" sz="1800" dirty="0"/>
              <a:t>	</a:t>
            </a:r>
            <a:r>
              <a:rPr lang="en-US" sz="1400" dirty="0" err="1" smtClean="0">
                <a:solidFill>
                  <a:srgbClr val="666666"/>
                </a:solidFill>
                <a:latin typeface="Courier New" panose="02070309020205020404" pitchFamily="49" charset="0"/>
              </a:rPr>
              <a:t>Cells.Interior.ColorIndex</a:t>
            </a:r>
            <a:r>
              <a:rPr lang="en-US" sz="1400" dirty="0" smtClean="0">
                <a:solidFill>
                  <a:srgbClr val="666666"/>
                </a:solidFill>
                <a:latin typeface="Courier New" panose="02070309020205020404" pitchFamily="49" charset="0"/>
              </a:rPr>
              <a:t> </a:t>
            </a:r>
            <a:r>
              <a:rPr lang="en-US" sz="1400" dirty="0">
                <a:solidFill>
                  <a:srgbClr val="666666"/>
                </a:solidFill>
                <a:latin typeface="Courier New" panose="02070309020205020404" pitchFamily="49" charset="0"/>
              </a:rPr>
              <a:t>= 28</a:t>
            </a:r>
            <a:r>
              <a:rPr lang="en-US" sz="1800" dirty="0"/>
              <a:t/>
            </a:r>
            <a:br>
              <a:rPr lang="en-US" sz="1800" dirty="0"/>
            </a:br>
            <a:r>
              <a:rPr lang="tr-TR" sz="1800" dirty="0" smtClean="0"/>
              <a:t>	</a:t>
            </a:r>
            <a:r>
              <a:rPr lang="en-US" sz="1600" dirty="0" smtClean="0">
                <a:solidFill>
                  <a:srgbClr val="339CCB"/>
                </a:solidFill>
                <a:latin typeface="Courier New" panose="02070309020205020404" pitchFamily="49" charset="0"/>
              </a:rPr>
              <a:t>End</a:t>
            </a:r>
            <a:r>
              <a:rPr lang="en-US" sz="1600" dirty="0">
                <a:solidFill>
                  <a:srgbClr val="666666"/>
                </a:solidFill>
                <a:latin typeface="Courier New" panose="02070309020205020404" pitchFamily="49" charset="0"/>
              </a:rPr>
              <a:t> </a:t>
            </a:r>
            <a:r>
              <a:rPr lang="en-US" sz="1600" dirty="0" smtClean="0">
                <a:solidFill>
                  <a:srgbClr val="339CCB"/>
                </a:solidFill>
                <a:latin typeface="Courier New" panose="02070309020205020404" pitchFamily="49" charset="0"/>
              </a:rPr>
              <a:t>Sub</a:t>
            </a:r>
            <a:endParaRPr lang="tr-TR" sz="1600" dirty="0" smtClean="0">
              <a:solidFill>
                <a:srgbClr val="339CCB"/>
              </a:solidFill>
              <a:latin typeface="Courier New" panose="02070309020205020404" pitchFamily="49" charset="0"/>
            </a:endParaRPr>
          </a:p>
          <a:p>
            <a:r>
              <a:rPr lang="en-US" dirty="0"/>
              <a:t>To run the procedure, execute the following steps.</a:t>
            </a:r>
          </a:p>
          <a:p>
            <a:pPr marL="800100" lvl="1" indent="-342900">
              <a:buFont typeface="Arial" panose="020B0604020202020204" pitchFamily="34" charset="0"/>
              <a:buChar char="•"/>
            </a:pPr>
            <a:r>
              <a:rPr lang="en-US" dirty="0" smtClean="0"/>
              <a:t>Click Macros</a:t>
            </a:r>
            <a:endParaRPr lang="tr-TR" dirty="0" smtClean="0"/>
          </a:p>
          <a:p>
            <a:pPr marL="800100" lvl="1" indent="-342900">
              <a:buFont typeface="Arial" panose="020B0604020202020204" pitchFamily="34" charset="0"/>
              <a:buChar char="•"/>
            </a:pPr>
            <a:r>
              <a:rPr lang="en-US" dirty="0"/>
              <a:t>Select Cyan and click Run.</a:t>
            </a:r>
          </a:p>
          <a:p>
            <a:pPr marL="0" indent="0">
              <a:buNone/>
            </a:pPr>
            <a:endParaRPr lang="tr-TR" sz="1600" dirty="0" smtClean="0">
              <a:solidFill>
                <a:srgbClr val="339CCB"/>
              </a:solidFill>
              <a:latin typeface="Courier New" panose="02070309020205020404" pitchFamily="49" charset="0"/>
            </a:endParaRPr>
          </a:p>
          <a:p>
            <a:pPr marL="0" indent="0">
              <a:buNone/>
            </a:pPr>
            <a:endParaRPr lang="en-US" sz="1600" dirty="0"/>
          </a:p>
        </p:txBody>
      </p:sp>
      <p:pic>
        <p:nvPicPr>
          <p:cNvPr id="9218" name="Picture 2" descr="Insert Mod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00" y="1566991"/>
            <a:ext cx="3851768" cy="174732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lick Mac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139" y="4201297"/>
            <a:ext cx="3188289" cy="1261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3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VBA</a:t>
            </a:r>
            <a:endParaRPr lang="en-US" dirty="0"/>
          </a:p>
        </p:txBody>
      </p:sp>
      <p:sp>
        <p:nvSpPr>
          <p:cNvPr id="3" name="Content Placeholder 2"/>
          <p:cNvSpPr>
            <a:spLocks noGrp="1"/>
          </p:cNvSpPr>
          <p:nvPr>
            <p:ph idx="1"/>
          </p:nvPr>
        </p:nvSpPr>
        <p:spPr/>
        <p:txBody>
          <a:bodyPr/>
          <a:lstStyle/>
          <a:p>
            <a:r>
              <a:rPr lang="en-US" altLang="en-US" dirty="0"/>
              <a:t>The VBA programming language is common across all Microsoft (MS) Office applications</a:t>
            </a:r>
          </a:p>
          <a:p>
            <a:pPr lvl="1"/>
            <a:r>
              <a:rPr lang="en-US" altLang="en-US" sz="2000" dirty="0"/>
              <a:t>In addition to Excel, you can use VBA in Word, PowerPoint, Access and </a:t>
            </a:r>
            <a:r>
              <a:rPr lang="en-US" altLang="en-US" sz="2000" dirty="0" smtClean="0"/>
              <a:t>Outlook</a:t>
            </a:r>
            <a:endParaRPr lang="en-US" altLang="en-US" sz="2000" dirty="0"/>
          </a:p>
          <a:p>
            <a:r>
              <a:rPr lang="en-US" altLang="en-US" dirty="0"/>
              <a:t>When you work with a particular application, you need to learn about the </a:t>
            </a:r>
            <a:r>
              <a:rPr lang="en-US" altLang="en-US" b="1" i="1" dirty="0"/>
              <a:t>objects</a:t>
            </a:r>
            <a:r>
              <a:rPr lang="en-US" altLang="en-US" dirty="0"/>
              <a:t> it contains</a:t>
            </a:r>
          </a:p>
          <a:p>
            <a:pPr lvl="1"/>
            <a:r>
              <a:rPr lang="en-US" altLang="en-US" sz="2000" dirty="0"/>
              <a:t>E.g., Word </a:t>
            </a:r>
            <a:r>
              <a:rPr lang="en-US" altLang="en-US" sz="2000" dirty="0">
                <a:sym typeface="Wingdings" panose="05000000000000000000" pitchFamily="2" charset="2"/>
              </a:rPr>
              <a:t> Documents, paragraphs, words, etc</a:t>
            </a:r>
            <a:r>
              <a:rPr lang="en-US" altLang="en-US" sz="2000" dirty="0" smtClean="0">
                <a:sym typeface="Wingdings" panose="05000000000000000000" pitchFamily="2" charset="2"/>
              </a:rPr>
              <a:t>.</a:t>
            </a:r>
            <a:endParaRPr lang="en-US" altLang="en-US" sz="2000" dirty="0">
              <a:sym typeface="Wingdings" panose="05000000000000000000" pitchFamily="2" charset="2"/>
            </a:endParaRPr>
          </a:p>
          <a:p>
            <a:r>
              <a:rPr lang="en-US" altLang="en-US" dirty="0">
                <a:sym typeface="Wingdings" panose="05000000000000000000" pitchFamily="2" charset="2"/>
              </a:rPr>
              <a:t>Each MS </a:t>
            </a:r>
            <a:r>
              <a:rPr lang="en-US" altLang="en-US" dirty="0" smtClean="0">
                <a:sym typeface="Wingdings" panose="05000000000000000000" pitchFamily="2" charset="2"/>
              </a:rPr>
              <a:t>Office application </a:t>
            </a:r>
            <a:r>
              <a:rPr lang="en-US" altLang="en-US" dirty="0">
                <a:sym typeface="Wingdings" panose="05000000000000000000" pitchFamily="2" charset="2"/>
              </a:rPr>
              <a:t>has a clearly defined set of objects according to the relationships among them</a:t>
            </a:r>
          </a:p>
          <a:p>
            <a:pPr lvl="1"/>
            <a:r>
              <a:rPr lang="en-US" altLang="en-US" sz="2000" dirty="0">
                <a:sym typeface="Wingdings" panose="05000000000000000000" pitchFamily="2" charset="2"/>
              </a:rPr>
              <a:t>This structure is referred to as the application’s </a:t>
            </a:r>
            <a:r>
              <a:rPr lang="en-US" altLang="en-US" sz="2000" b="1" i="1" dirty="0">
                <a:sym typeface="Wingdings" panose="05000000000000000000" pitchFamily="2" charset="2"/>
              </a:rPr>
              <a:t>object model</a:t>
            </a:r>
            <a:endParaRPr lang="en-US" altLang="en-US" sz="2000" dirty="0"/>
          </a:p>
          <a:p>
            <a:endParaRPr lang="en-US" dirty="0"/>
          </a:p>
        </p:txBody>
      </p:sp>
    </p:spTree>
    <p:extLst>
      <p:ext uri="{BB962C8B-B14F-4D97-AF65-F5344CB8AC3E}">
        <p14:creationId xmlns:p14="http://schemas.microsoft.com/office/powerpoint/2010/main" val="2220773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Variables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2"/>
          <a:srcRect/>
          <a:stretch>
            <a:fillRect/>
          </a:stretch>
        </p:blipFill>
        <p:spPr bwMode="auto">
          <a:xfrm>
            <a:off x="1937437" y="1066800"/>
            <a:ext cx="5219700" cy="4629150"/>
          </a:xfrm>
          <a:prstGeom prst="rect">
            <a:avLst/>
          </a:prstGeom>
          <a:noFill/>
          <a:ln w="1">
            <a:noFill/>
            <a:miter lim="800000"/>
            <a:headEnd/>
            <a:tailEnd type="none" w="med" len="med"/>
          </a:ln>
          <a:effectLst/>
        </p:spPr>
      </p:pic>
    </p:spTree>
    <p:extLst>
      <p:ext uri="{BB962C8B-B14F-4D97-AF65-F5344CB8AC3E}">
        <p14:creationId xmlns:p14="http://schemas.microsoft.com/office/powerpoint/2010/main" val="444345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Variables</a:t>
            </a:r>
            <a:endParaRPr lang="en-US" dirty="0"/>
          </a:p>
        </p:txBody>
      </p:sp>
      <p:sp>
        <p:nvSpPr>
          <p:cNvPr id="3" name="Content Placeholder 2"/>
          <p:cNvSpPr>
            <a:spLocks noGrp="1"/>
          </p:cNvSpPr>
          <p:nvPr>
            <p:ph idx="1"/>
          </p:nvPr>
        </p:nvSpPr>
        <p:spPr/>
        <p:txBody>
          <a:bodyPr/>
          <a:lstStyle/>
          <a:p>
            <a:r>
              <a:rPr lang="en-US" altLang="en-US" dirty="0"/>
              <a:t>The variant data type is special – a variant can hold any type of data</a:t>
            </a:r>
          </a:p>
          <a:p>
            <a:r>
              <a:rPr lang="en-US" altLang="en-US" dirty="0"/>
              <a:t>A variable declared as variant (the default) can hold anything</a:t>
            </a:r>
          </a:p>
          <a:p>
            <a:r>
              <a:rPr lang="en-US" altLang="en-US" dirty="0"/>
              <a:t>The actual type of the data is kept in the data</a:t>
            </a:r>
          </a:p>
          <a:p>
            <a:r>
              <a:rPr lang="en-US" altLang="en-US" dirty="0"/>
              <a:t>It adds flexibility but at a cost – it requires more processing at compute time to determine what it is and how to handle it</a:t>
            </a:r>
          </a:p>
          <a:p>
            <a:endParaRPr lang="en-US" dirty="0"/>
          </a:p>
        </p:txBody>
      </p:sp>
    </p:spTree>
    <p:extLst>
      <p:ext uri="{BB962C8B-B14F-4D97-AF65-F5344CB8AC3E}">
        <p14:creationId xmlns:p14="http://schemas.microsoft.com/office/powerpoint/2010/main" val="577442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Variables</a:t>
            </a:r>
            <a:endParaRPr lang="en-US" dirty="0"/>
          </a:p>
        </p:txBody>
      </p:sp>
      <p:sp>
        <p:nvSpPr>
          <p:cNvPr id="3" name="Content Placeholder 2"/>
          <p:cNvSpPr>
            <a:spLocks noGrp="1"/>
          </p:cNvSpPr>
          <p:nvPr>
            <p:ph idx="1"/>
          </p:nvPr>
        </p:nvSpPr>
        <p:spPr/>
        <p:txBody>
          <a:bodyPr/>
          <a:lstStyle/>
          <a:p>
            <a:r>
              <a:rPr lang="en-US" altLang="en-US" sz="2000" dirty="0"/>
              <a:t>Variables</a:t>
            </a:r>
          </a:p>
          <a:p>
            <a:pPr lvl="1">
              <a:buFont typeface="Arial" panose="020B0604020202020204" pitchFamily="34" charset="0"/>
              <a:buChar char="•"/>
            </a:pPr>
            <a:r>
              <a:rPr lang="tr-TR" altLang="en-US" sz="1800" dirty="0"/>
              <a:t>M</a:t>
            </a:r>
            <a:r>
              <a:rPr lang="en-US" altLang="en-US" sz="1800" dirty="0" err="1" smtClean="0"/>
              <a:t>ust</a:t>
            </a:r>
            <a:r>
              <a:rPr lang="en-US" altLang="en-US" sz="1800" dirty="0" smtClean="0"/>
              <a:t> </a:t>
            </a:r>
            <a:r>
              <a:rPr lang="en-US" altLang="en-US" sz="1800" dirty="0"/>
              <a:t>start with a letter</a:t>
            </a:r>
          </a:p>
          <a:p>
            <a:pPr lvl="1">
              <a:buFont typeface="Arial" panose="020B0604020202020204" pitchFamily="34" charset="0"/>
              <a:buChar char="•"/>
            </a:pPr>
            <a:r>
              <a:rPr lang="tr-TR" altLang="en-US" sz="1800" dirty="0"/>
              <a:t>C</a:t>
            </a:r>
            <a:r>
              <a:rPr lang="en-US" altLang="en-US" sz="1800" dirty="0" smtClean="0"/>
              <a:t>an </a:t>
            </a:r>
            <a:r>
              <a:rPr lang="en-US" altLang="en-US" sz="1800" dirty="0"/>
              <a:t>contain _ and numbers</a:t>
            </a:r>
          </a:p>
          <a:p>
            <a:pPr lvl="1">
              <a:buFont typeface="Arial" panose="020B0604020202020204" pitchFamily="34" charset="0"/>
              <a:buChar char="•"/>
            </a:pPr>
            <a:r>
              <a:rPr lang="tr-TR" altLang="en-US" sz="1800" dirty="0"/>
              <a:t>C</a:t>
            </a:r>
            <a:r>
              <a:rPr lang="en-US" altLang="en-US" sz="1800" dirty="0" err="1" smtClean="0"/>
              <a:t>annot</a:t>
            </a:r>
            <a:r>
              <a:rPr lang="en-US" altLang="en-US" sz="1800" dirty="0" smtClean="0"/>
              <a:t> </a:t>
            </a:r>
            <a:r>
              <a:rPr lang="en-US" altLang="en-US" sz="1800" dirty="0"/>
              <a:t>exceed 255 characters in length</a:t>
            </a:r>
          </a:p>
          <a:p>
            <a:r>
              <a:rPr lang="en-US" altLang="en-US" sz="2000" dirty="0"/>
              <a:t>Within a procedure declare a variable using</a:t>
            </a:r>
          </a:p>
          <a:p>
            <a:pPr marL="400050" lvl="1" indent="0" eaLnBrk="0" hangingPunct="0">
              <a:spcBef>
                <a:spcPct val="50000"/>
              </a:spcBef>
            </a:pPr>
            <a:r>
              <a:rPr lang="en-US" altLang="en-US" sz="1050" kern="1200" dirty="0">
                <a:solidFill>
                  <a:srgbClr val="339CCB"/>
                </a:solidFill>
                <a:latin typeface="Courier New" panose="02070309020205020404" pitchFamily="49" charset="0"/>
                <a:cs typeface="+mn-cs"/>
              </a:rPr>
              <a:t>Dim</a:t>
            </a:r>
            <a:r>
              <a:rPr lang="en-US" altLang="en-US" sz="1050" kern="1200" dirty="0">
                <a:solidFill>
                  <a:srgbClr val="000000"/>
                </a:solidFill>
                <a:latin typeface="Courier New" panose="02070309020205020404" pitchFamily="49" charset="0"/>
                <a:cs typeface="+mn-cs"/>
              </a:rPr>
              <a:t> </a:t>
            </a:r>
            <a:r>
              <a:rPr lang="en-US" altLang="en-US" sz="1050" i="1" kern="1200" dirty="0">
                <a:solidFill>
                  <a:srgbClr val="000000"/>
                </a:solidFill>
                <a:latin typeface="Courier New" panose="02070309020205020404" pitchFamily="49" charset="0"/>
                <a:cs typeface="+mn-cs"/>
              </a:rPr>
              <a:t>variable</a:t>
            </a:r>
          </a:p>
          <a:p>
            <a:pPr marL="400050" lvl="1" indent="0" eaLnBrk="0" hangingPunct="0">
              <a:spcBef>
                <a:spcPct val="50000"/>
              </a:spcBef>
            </a:pPr>
            <a:r>
              <a:rPr lang="en-US" altLang="en-US" sz="1050" kern="1200" dirty="0">
                <a:solidFill>
                  <a:srgbClr val="339CCB"/>
                </a:solidFill>
                <a:latin typeface="Courier New" panose="02070309020205020404" pitchFamily="49" charset="0"/>
                <a:cs typeface="+mn-cs"/>
              </a:rPr>
              <a:t>Dim</a:t>
            </a:r>
            <a:r>
              <a:rPr lang="en-US" altLang="en-US" sz="1050" kern="1200" dirty="0">
                <a:solidFill>
                  <a:srgbClr val="000000"/>
                </a:solidFill>
                <a:latin typeface="Courier New" panose="02070309020205020404" pitchFamily="49" charset="0"/>
                <a:cs typeface="+mn-cs"/>
              </a:rPr>
              <a:t> </a:t>
            </a:r>
            <a:r>
              <a:rPr lang="en-US" altLang="en-US" sz="1050" i="1" kern="1200" dirty="0">
                <a:solidFill>
                  <a:srgbClr val="000000"/>
                </a:solidFill>
                <a:latin typeface="Courier New" panose="02070309020205020404" pitchFamily="49" charset="0"/>
                <a:cs typeface="+mn-cs"/>
              </a:rPr>
              <a:t>variable</a:t>
            </a:r>
            <a:r>
              <a:rPr lang="en-US" altLang="en-US" sz="1050" kern="1200" dirty="0">
                <a:solidFill>
                  <a:srgbClr val="000000"/>
                </a:solidFill>
                <a:latin typeface="Courier New" panose="02070309020205020404" pitchFamily="49" charset="0"/>
                <a:cs typeface="+mn-cs"/>
              </a:rPr>
              <a:t> </a:t>
            </a:r>
            <a:r>
              <a:rPr lang="en-US" altLang="en-US" sz="1050" kern="1200" dirty="0">
                <a:solidFill>
                  <a:srgbClr val="339CCB"/>
                </a:solidFill>
                <a:latin typeface="Courier New" panose="02070309020205020404" pitchFamily="49" charset="0"/>
                <a:cs typeface="+mn-cs"/>
              </a:rPr>
              <a:t>As</a:t>
            </a:r>
            <a:r>
              <a:rPr lang="en-US" altLang="en-US" sz="1050" kern="1200" dirty="0">
                <a:solidFill>
                  <a:srgbClr val="000000"/>
                </a:solidFill>
                <a:latin typeface="Courier New" panose="02070309020205020404" pitchFamily="49" charset="0"/>
                <a:cs typeface="+mn-cs"/>
              </a:rPr>
              <a:t> </a:t>
            </a:r>
            <a:r>
              <a:rPr lang="en-US" altLang="en-US" sz="1050" i="1" kern="1200" dirty="0">
                <a:solidFill>
                  <a:srgbClr val="000000"/>
                </a:solidFill>
                <a:latin typeface="Courier New" panose="02070309020205020404" pitchFamily="49" charset="0"/>
                <a:cs typeface="+mn-cs"/>
              </a:rPr>
              <a:t>type</a:t>
            </a:r>
          </a:p>
          <a:p>
            <a:r>
              <a:rPr lang="en-US" altLang="en-US" sz="2000" dirty="0" smtClean="0"/>
              <a:t>If </a:t>
            </a:r>
            <a:r>
              <a:rPr lang="en-US" altLang="en-US" sz="2000" dirty="0"/>
              <a:t>a variable is not declared it will be created when used, the type will be </a:t>
            </a:r>
            <a:r>
              <a:rPr lang="en-US" altLang="en-US" sz="2000" dirty="0">
                <a:latin typeface="Courier New" panose="02070309020205020404" pitchFamily="49" charset="0"/>
              </a:rPr>
              <a:t>Variant</a:t>
            </a:r>
          </a:p>
          <a:p>
            <a:r>
              <a:rPr lang="en-US" altLang="en-US" sz="2000" dirty="0"/>
              <a:t>Use </a:t>
            </a:r>
            <a:r>
              <a:rPr lang="en-US" altLang="en-US" sz="2000" dirty="0">
                <a:latin typeface="Courier New" panose="02070309020205020404" pitchFamily="49" charset="0"/>
              </a:rPr>
              <a:t>Option Explicit</a:t>
            </a:r>
            <a:r>
              <a:rPr lang="en-US" altLang="en-US" sz="2000" dirty="0"/>
              <a:t> in the declarations section to require declaration of variables</a:t>
            </a:r>
          </a:p>
          <a:p>
            <a:r>
              <a:rPr lang="en-US" altLang="en-US" sz="2000" dirty="0"/>
              <a:t>VBA variables have scope restrictions</a:t>
            </a:r>
          </a:p>
          <a:p>
            <a:pPr lvl="1">
              <a:buFont typeface="Arial" panose="020B0604020202020204" pitchFamily="34" charset="0"/>
              <a:buChar char="•"/>
            </a:pPr>
            <a:r>
              <a:rPr lang="tr-TR" altLang="en-US" sz="1800" dirty="0"/>
              <a:t>V</a:t>
            </a:r>
            <a:r>
              <a:rPr lang="en-US" altLang="en-US" sz="1800" dirty="0" err="1" smtClean="0"/>
              <a:t>ariables</a:t>
            </a:r>
            <a:r>
              <a:rPr lang="en-US" altLang="en-US" sz="1800" dirty="0" smtClean="0"/>
              <a:t> </a:t>
            </a:r>
            <a:r>
              <a:rPr lang="en-US" altLang="en-US" sz="1800" dirty="0"/>
              <a:t>declared in a procedure are local to that procedure</a:t>
            </a:r>
          </a:p>
          <a:p>
            <a:pPr lvl="1">
              <a:buFont typeface="Arial" panose="020B0604020202020204" pitchFamily="34" charset="0"/>
              <a:buChar char="•"/>
            </a:pPr>
            <a:r>
              <a:rPr lang="tr-TR" altLang="en-US" sz="1800" dirty="0"/>
              <a:t>V</a:t>
            </a:r>
            <a:r>
              <a:rPr lang="en-US" altLang="en-US" sz="1800" dirty="0" err="1" smtClean="0"/>
              <a:t>ariables</a:t>
            </a:r>
            <a:r>
              <a:rPr lang="en-US" altLang="en-US" sz="1800" dirty="0" smtClean="0"/>
              <a:t> </a:t>
            </a:r>
            <a:r>
              <a:rPr lang="en-US" altLang="en-US" sz="1800" dirty="0"/>
              <a:t>declared in a module can be </a:t>
            </a:r>
            <a:r>
              <a:rPr lang="en-US" altLang="en-US" sz="1800" dirty="0">
                <a:latin typeface="Courier New" panose="02070309020205020404" pitchFamily="49" charset="0"/>
              </a:rPr>
              <a:t>public</a:t>
            </a:r>
            <a:r>
              <a:rPr lang="en-US" altLang="en-US" sz="1800" dirty="0"/>
              <a:t> or </a:t>
            </a:r>
            <a:r>
              <a:rPr lang="en-US" altLang="en-US" sz="1800" dirty="0">
                <a:latin typeface="Courier New" panose="02070309020205020404" pitchFamily="49" charset="0"/>
              </a:rPr>
              <a:t>private</a:t>
            </a:r>
          </a:p>
          <a:p>
            <a:endParaRPr lang="en-US" dirty="0"/>
          </a:p>
        </p:txBody>
      </p:sp>
    </p:spTree>
    <p:extLst>
      <p:ext uri="{BB962C8B-B14F-4D97-AF65-F5344CB8AC3E}">
        <p14:creationId xmlns:p14="http://schemas.microsoft.com/office/powerpoint/2010/main" val="2469056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Variables</a:t>
            </a:r>
            <a:endParaRPr lang="en-US" dirty="0"/>
          </a:p>
        </p:txBody>
      </p:sp>
      <p:sp>
        <p:nvSpPr>
          <p:cNvPr id="3" name="Content Placeholder 2"/>
          <p:cNvSpPr>
            <a:spLocks noGrp="1"/>
          </p:cNvSpPr>
          <p:nvPr>
            <p:ph idx="1"/>
          </p:nvPr>
        </p:nvSpPr>
        <p:spPr/>
        <p:txBody>
          <a:bodyPr/>
          <a:lstStyle/>
          <a:p>
            <a:r>
              <a:rPr lang="en-US" altLang="en-US" sz="2000" dirty="0"/>
              <a:t>String variables</a:t>
            </a:r>
          </a:p>
          <a:p>
            <a:pPr marL="400050" lvl="1" indent="0" eaLnBrk="0" hangingPunct="0">
              <a:spcBef>
                <a:spcPct val="50000"/>
              </a:spcBef>
            </a:pPr>
            <a:r>
              <a:rPr lang="en-US" altLang="en-US" sz="1100" kern="1200" dirty="0">
                <a:solidFill>
                  <a:srgbClr val="339CCB"/>
                </a:solidFill>
                <a:latin typeface="Courier New" panose="02070309020205020404" pitchFamily="49" charset="0"/>
                <a:cs typeface="+mn-cs"/>
              </a:rPr>
              <a:t>Dim</a:t>
            </a:r>
            <a:r>
              <a:rPr lang="en-US" altLang="en-US" sz="1100" kern="1200" dirty="0">
                <a:solidFill>
                  <a:srgbClr val="000000"/>
                </a:solidFill>
                <a:latin typeface="Courier New" panose="02070309020205020404" pitchFamily="49" charset="0"/>
                <a:cs typeface="+mn-cs"/>
              </a:rPr>
              <a:t> </a:t>
            </a:r>
            <a:r>
              <a:rPr lang="en-US" altLang="en-US" sz="1100" i="1" kern="1200" dirty="0">
                <a:solidFill>
                  <a:srgbClr val="000000"/>
                </a:solidFill>
                <a:latin typeface="Courier New" panose="02070309020205020404" pitchFamily="49" charset="0"/>
                <a:cs typeface="+mn-cs"/>
              </a:rPr>
              <a:t>variable </a:t>
            </a:r>
            <a:r>
              <a:rPr lang="en-US" altLang="en-US" sz="1100" i="1" kern="1200" dirty="0">
                <a:solidFill>
                  <a:srgbClr val="339CCB"/>
                </a:solidFill>
                <a:latin typeface="Courier New" panose="02070309020205020404" pitchFamily="49" charset="0"/>
                <a:cs typeface="+mn-cs"/>
              </a:rPr>
              <a:t>As String</a:t>
            </a:r>
          </a:p>
          <a:p>
            <a:pPr marL="400050" lvl="1" indent="0" eaLnBrk="0" hangingPunct="0">
              <a:spcBef>
                <a:spcPct val="50000"/>
              </a:spcBef>
            </a:pPr>
            <a:r>
              <a:rPr lang="en-US" altLang="en-US" sz="1100" kern="1200" dirty="0">
                <a:solidFill>
                  <a:srgbClr val="339CCB"/>
                </a:solidFill>
                <a:latin typeface="Courier New" panose="02070309020205020404" pitchFamily="49" charset="0"/>
                <a:cs typeface="+mn-cs"/>
              </a:rPr>
              <a:t>Dim</a:t>
            </a:r>
            <a:r>
              <a:rPr lang="en-US" altLang="en-US" sz="1100" kern="1200" dirty="0">
                <a:solidFill>
                  <a:srgbClr val="000000"/>
                </a:solidFill>
                <a:latin typeface="Courier New" panose="02070309020205020404" pitchFamily="49" charset="0"/>
                <a:cs typeface="+mn-cs"/>
              </a:rPr>
              <a:t> </a:t>
            </a:r>
            <a:r>
              <a:rPr lang="en-US" altLang="en-US" sz="1100" i="1" kern="1200" dirty="0">
                <a:solidFill>
                  <a:srgbClr val="000000"/>
                </a:solidFill>
                <a:latin typeface="Courier New" panose="02070309020205020404" pitchFamily="49" charset="0"/>
                <a:cs typeface="+mn-cs"/>
              </a:rPr>
              <a:t>variable</a:t>
            </a:r>
            <a:r>
              <a:rPr lang="en-US" altLang="en-US" sz="1100" kern="1200" dirty="0">
                <a:solidFill>
                  <a:srgbClr val="000000"/>
                </a:solidFill>
                <a:latin typeface="Courier New" panose="02070309020205020404" pitchFamily="49" charset="0"/>
                <a:cs typeface="+mn-cs"/>
              </a:rPr>
              <a:t> </a:t>
            </a:r>
            <a:r>
              <a:rPr lang="en-US" altLang="en-US" sz="1100" kern="1200" dirty="0">
                <a:solidFill>
                  <a:srgbClr val="339CCB"/>
                </a:solidFill>
                <a:latin typeface="Courier New" panose="02070309020205020404" pitchFamily="49" charset="0"/>
                <a:cs typeface="+mn-cs"/>
              </a:rPr>
              <a:t>As String </a:t>
            </a:r>
            <a:r>
              <a:rPr lang="en-US" altLang="en-US" sz="1100" kern="1200" dirty="0">
                <a:solidFill>
                  <a:srgbClr val="000000"/>
                </a:solidFill>
                <a:latin typeface="Courier New" panose="02070309020205020404" pitchFamily="49" charset="0"/>
                <a:cs typeface="+mn-cs"/>
              </a:rPr>
              <a:t>* 50</a:t>
            </a:r>
          </a:p>
          <a:p>
            <a:r>
              <a:rPr lang="en-US" altLang="en-US" sz="2000" dirty="0" smtClean="0"/>
              <a:t>The </a:t>
            </a:r>
            <a:r>
              <a:rPr lang="en-US" altLang="en-US" sz="2000" dirty="0"/>
              <a:t>first form is variable length</a:t>
            </a:r>
          </a:p>
          <a:p>
            <a:r>
              <a:rPr lang="en-US" altLang="en-US" sz="2000" dirty="0"/>
              <a:t>The second form is limited to 50 characters</a:t>
            </a:r>
          </a:p>
          <a:p>
            <a:pPr lvl="1">
              <a:buFont typeface="Arial" panose="020B0604020202020204" pitchFamily="34" charset="0"/>
              <a:buChar char="•"/>
            </a:pPr>
            <a:r>
              <a:rPr lang="tr-TR" altLang="en-US" sz="1800" dirty="0"/>
              <a:t>T</a:t>
            </a:r>
            <a:r>
              <a:rPr lang="en-US" altLang="en-US" sz="1800" dirty="0" smtClean="0"/>
              <a:t>he </a:t>
            </a:r>
            <a:r>
              <a:rPr lang="en-US" altLang="en-US" sz="1800" dirty="0"/>
              <a:t>variable will be space filled if string is &lt; 50 characters</a:t>
            </a:r>
          </a:p>
          <a:p>
            <a:pPr lvl="1">
              <a:buFont typeface="Arial" panose="020B0604020202020204" pitchFamily="34" charset="0"/>
              <a:buChar char="•"/>
            </a:pPr>
            <a:r>
              <a:rPr lang="tr-TR" altLang="en-US" sz="1800" dirty="0"/>
              <a:t>T</a:t>
            </a:r>
            <a:r>
              <a:rPr lang="en-US" altLang="en-US" sz="1800" dirty="0" smtClean="0"/>
              <a:t>he </a:t>
            </a:r>
            <a:r>
              <a:rPr lang="en-US" altLang="en-US" sz="1800" dirty="0"/>
              <a:t>string will be truncated if the contents are &gt; 50 characters</a:t>
            </a:r>
          </a:p>
          <a:p>
            <a:r>
              <a:rPr lang="en-US" altLang="en-US" sz="2000" dirty="0" smtClean="0"/>
              <a:t>Boolean </a:t>
            </a:r>
            <a:r>
              <a:rPr lang="en-US" altLang="en-US" sz="2000" dirty="0"/>
              <a:t>variables contain either </a:t>
            </a:r>
            <a:r>
              <a:rPr lang="en-US" altLang="en-US" sz="2000" dirty="0">
                <a:latin typeface="Courier New" panose="02070309020205020404" pitchFamily="49" charset="0"/>
              </a:rPr>
              <a:t>True</a:t>
            </a:r>
            <a:r>
              <a:rPr lang="en-US" altLang="en-US" sz="2000" dirty="0"/>
              <a:t> or </a:t>
            </a:r>
            <a:r>
              <a:rPr lang="en-US" altLang="en-US" sz="2000" dirty="0">
                <a:latin typeface="Courier New" panose="02070309020205020404" pitchFamily="49" charset="0"/>
              </a:rPr>
              <a:t>False</a:t>
            </a:r>
          </a:p>
          <a:p>
            <a:endParaRPr lang="en-US" dirty="0"/>
          </a:p>
        </p:txBody>
      </p:sp>
    </p:spTree>
    <p:extLst>
      <p:ext uri="{BB962C8B-B14F-4D97-AF65-F5344CB8AC3E}">
        <p14:creationId xmlns:p14="http://schemas.microsoft.com/office/powerpoint/2010/main" val="1322784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Variables</a:t>
            </a:r>
            <a:endParaRPr lang="en-US" dirty="0"/>
          </a:p>
        </p:txBody>
      </p:sp>
      <p:sp>
        <p:nvSpPr>
          <p:cNvPr id="3" name="Content Placeholder 2"/>
          <p:cNvSpPr>
            <a:spLocks noGrp="1"/>
          </p:cNvSpPr>
          <p:nvPr>
            <p:ph idx="1"/>
          </p:nvPr>
        </p:nvSpPr>
        <p:spPr/>
        <p:txBody>
          <a:bodyPr/>
          <a:lstStyle/>
          <a:p>
            <a:r>
              <a:rPr lang="en-US" altLang="en-US" sz="2000" dirty="0"/>
              <a:t>Watch out for</a:t>
            </a:r>
          </a:p>
          <a:p>
            <a:pPr marL="400050" lvl="1" indent="0" eaLnBrk="0" hangingPunct="0">
              <a:spcBef>
                <a:spcPct val="50000"/>
              </a:spcBef>
            </a:pPr>
            <a:r>
              <a:rPr lang="en-US" altLang="en-US" sz="1600" dirty="0">
                <a:solidFill>
                  <a:srgbClr val="339CCB"/>
                </a:solidFill>
                <a:latin typeface="Courier New" panose="02070309020205020404" pitchFamily="49" charset="0"/>
              </a:rPr>
              <a:t>Dim</a:t>
            </a:r>
            <a:r>
              <a:rPr lang="en-US" altLang="en-US" sz="1600" kern="1200" dirty="0">
                <a:solidFill>
                  <a:srgbClr val="000000"/>
                </a:solidFill>
                <a:latin typeface="Courier New" panose="02070309020205020404" pitchFamily="49" charset="0"/>
                <a:cs typeface="+mn-cs"/>
              </a:rPr>
              <a:t> a, b, c </a:t>
            </a:r>
            <a:r>
              <a:rPr lang="en-US" altLang="en-US" sz="1600" kern="1200" dirty="0">
                <a:solidFill>
                  <a:srgbClr val="339CCB"/>
                </a:solidFill>
                <a:latin typeface="Courier New" panose="02070309020205020404" pitchFamily="49" charset="0"/>
                <a:cs typeface="+mn-cs"/>
              </a:rPr>
              <a:t>A</a:t>
            </a:r>
            <a:r>
              <a:rPr lang="en-US" altLang="en-US" sz="1600" dirty="0">
                <a:solidFill>
                  <a:srgbClr val="339CCB"/>
                </a:solidFill>
                <a:latin typeface="Courier New" panose="02070309020205020404" pitchFamily="49" charset="0"/>
              </a:rPr>
              <a:t>s</a:t>
            </a:r>
            <a:r>
              <a:rPr lang="en-US" altLang="en-US" sz="1600" kern="1200" dirty="0">
                <a:solidFill>
                  <a:srgbClr val="000000"/>
                </a:solidFill>
                <a:latin typeface="Courier New" panose="02070309020205020404" pitchFamily="49" charset="0"/>
                <a:cs typeface="+mn-cs"/>
              </a:rPr>
              <a:t> </a:t>
            </a:r>
            <a:r>
              <a:rPr lang="en-US" altLang="en-US" sz="1600" kern="1200" dirty="0">
                <a:solidFill>
                  <a:srgbClr val="339CCB"/>
                </a:solidFill>
                <a:latin typeface="Courier New" panose="02070309020205020404" pitchFamily="49" charset="0"/>
                <a:cs typeface="+mn-cs"/>
              </a:rPr>
              <a:t>Integer</a:t>
            </a:r>
          </a:p>
          <a:p>
            <a:pPr lvl="1"/>
            <a:r>
              <a:rPr lang="en-US" altLang="en-US" sz="1800" dirty="0" smtClean="0"/>
              <a:t>it </a:t>
            </a:r>
            <a:r>
              <a:rPr lang="en-US" altLang="en-US" sz="1800" dirty="0"/>
              <a:t>is equivalent </a:t>
            </a:r>
            <a:r>
              <a:rPr lang="en-US" altLang="en-US" sz="1800" dirty="0" smtClean="0"/>
              <a:t>to</a:t>
            </a:r>
            <a:endParaRPr lang="tr-TR" altLang="en-US" sz="1800" dirty="0" smtClean="0"/>
          </a:p>
          <a:p>
            <a:pPr marL="400050" lvl="1" indent="0" eaLnBrk="0" hangingPunct="0">
              <a:spcBef>
                <a:spcPct val="50000"/>
              </a:spcBef>
            </a:pPr>
            <a:r>
              <a:rPr lang="en-US" altLang="en-US" sz="1600" dirty="0">
                <a:solidFill>
                  <a:srgbClr val="339CCB"/>
                </a:solidFill>
                <a:latin typeface="Courier New" panose="02070309020205020404" pitchFamily="49" charset="0"/>
              </a:rPr>
              <a:t>Dim</a:t>
            </a:r>
            <a:r>
              <a:rPr lang="en-US" altLang="en-US" sz="1600" kern="1200" dirty="0">
                <a:solidFill>
                  <a:srgbClr val="000000"/>
                </a:solidFill>
                <a:latin typeface="Courier New" panose="02070309020205020404" pitchFamily="49" charset="0"/>
                <a:cs typeface="+mn-cs"/>
              </a:rPr>
              <a:t> a </a:t>
            </a:r>
            <a:r>
              <a:rPr lang="en-US" altLang="en-US" sz="1600" kern="1200" dirty="0">
                <a:solidFill>
                  <a:srgbClr val="339CCB"/>
                </a:solidFill>
                <a:latin typeface="Courier New" panose="02070309020205020404" pitchFamily="49" charset="0"/>
                <a:cs typeface="+mn-cs"/>
              </a:rPr>
              <a:t>As</a:t>
            </a:r>
            <a:r>
              <a:rPr lang="en-US" altLang="en-US" sz="1600" kern="1200" dirty="0">
                <a:solidFill>
                  <a:srgbClr val="000000"/>
                </a:solidFill>
                <a:latin typeface="Courier New" panose="02070309020205020404" pitchFamily="49" charset="0"/>
                <a:cs typeface="+mn-cs"/>
              </a:rPr>
              <a:t> </a:t>
            </a:r>
            <a:r>
              <a:rPr lang="en-US" altLang="en-US" sz="1600" kern="1200" dirty="0">
                <a:solidFill>
                  <a:srgbClr val="339CCB"/>
                </a:solidFill>
                <a:latin typeface="Courier New" panose="02070309020205020404" pitchFamily="49" charset="0"/>
                <a:cs typeface="+mn-cs"/>
              </a:rPr>
              <a:t>Variant</a:t>
            </a:r>
          </a:p>
          <a:p>
            <a:pPr marL="400050" lvl="1" indent="0" eaLnBrk="0" hangingPunct="0">
              <a:spcBef>
                <a:spcPct val="50000"/>
              </a:spcBef>
            </a:pPr>
            <a:r>
              <a:rPr lang="en-US" altLang="en-US" sz="1600" dirty="0">
                <a:solidFill>
                  <a:srgbClr val="339CCB"/>
                </a:solidFill>
                <a:latin typeface="Courier New" panose="02070309020205020404" pitchFamily="49" charset="0"/>
              </a:rPr>
              <a:t>Dim</a:t>
            </a:r>
            <a:r>
              <a:rPr lang="en-US" altLang="en-US" sz="1600" kern="1200" dirty="0">
                <a:solidFill>
                  <a:srgbClr val="000000"/>
                </a:solidFill>
                <a:latin typeface="Courier New" panose="02070309020205020404" pitchFamily="49" charset="0"/>
                <a:cs typeface="+mn-cs"/>
              </a:rPr>
              <a:t> b </a:t>
            </a:r>
            <a:r>
              <a:rPr lang="en-US" altLang="en-US" sz="1600" kern="1200" dirty="0">
                <a:solidFill>
                  <a:srgbClr val="339CCB"/>
                </a:solidFill>
                <a:latin typeface="Courier New" panose="02070309020205020404" pitchFamily="49" charset="0"/>
                <a:cs typeface="+mn-cs"/>
              </a:rPr>
              <a:t>As</a:t>
            </a:r>
            <a:r>
              <a:rPr lang="en-US" altLang="en-US" sz="1600" kern="1200" dirty="0">
                <a:solidFill>
                  <a:srgbClr val="000000"/>
                </a:solidFill>
                <a:latin typeface="Courier New" panose="02070309020205020404" pitchFamily="49" charset="0"/>
                <a:cs typeface="+mn-cs"/>
              </a:rPr>
              <a:t> </a:t>
            </a:r>
            <a:r>
              <a:rPr lang="en-US" altLang="en-US" sz="1600" kern="1200" dirty="0">
                <a:solidFill>
                  <a:srgbClr val="339CCB"/>
                </a:solidFill>
                <a:latin typeface="Courier New" panose="02070309020205020404" pitchFamily="49" charset="0"/>
                <a:cs typeface="+mn-cs"/>
              </a:rPr>
              <a:t>Variant</a:t>
            </a:r>
          </a:p>
          <a:p>
            <a:pPr marL="400050" lvl="1" indent="0" eaLnBrk="0" hangingPunct="0">
              <a:spcBef>
                <a:spcPct val="50000"/>
              </a:spcBef>
            </a:pPr>
            <a:r>
              <a:rPr lang="en-US" altLang="en-US" sz="1600" dirty="0">
                <a:solidFill>
                  <a:srgbClr val="339CCB"/>
                </a:solidFill>
                <a:latin typeface="Courier New" panose="02070309020205020404" pitchFamily="49" charset="0"/>
              </a:rPr>
              <a:t>Dim</a:t>
            </a:r>
            <a:r>
              <a:rPr lang="en-US" altLang="en-US" sz="1600" kern="1200" dirty="0">
                <a:solidFill>
                  <a:srgbClr val="000000"/>
                </a:solidFill>
                <a:latin typeface="Courier New" panose="02070309020205020404" pitchFamily="49" charset="0"/>
                <a:cs typeface="+mn-cs"/>
              </a:rPr>
              <a:t> c </a:t>
            </a:r>
            <a:r>
              <a:rPr lang="en-US" altLang="en-US" sz="1600" kern="1200" dirty="0">
                <a:solidFill>
                  <a:srgbClr val="339CCB"/>
                </a:solidFill>
                <a:latin typeface="Courier New" panose="02070309020205020404" pitchFamily="49" charset="0"/>
                <a:cs typeface="+mn-cs"/>
              </a:rPr>
              <a:t>As</a:t>
            </a:r>
            <a:r>
              <a:rPr lang="en-US" altLang="en-US" sz="1600" kern="1200" dirty="0">
                <a:solidFill>
                  <a:srgbClr val="000000"/>
                </a:solidFill>
                <a:latin typeface="Courier New" panose="02070309020205020404" pitchFamily="49" charset="0"/>
                <a:cs typeface="+mn-cs"/>
              </a:rPr>
              <a:t> </a:t>
            </a:r>
            <a:r>
              <a:rPr lang="en-US" altLang="en-US" sz="1600" kern="1200" dirty="0">
                <a:solidFill>
                  <a:srgbClr val="339CCB"/>
                </a:solidFill>
                <a:latin typeface="Courier New" panose="02070309020205020404" pitchFamily="49" charset="0"/>
                <a:cs typeface="+mn-cs"/>
              </a:rPr>
              <a:t>Integer</a:t>
            </a:r>
          </a:p>
          <a:p>
            <a:pPr lvl="1"/>
            <a:endParaRPr lang="tr-TR" altLang="en-US" sz="1800" dirty="0" smtClean="0"/>
          </a:p>
          <a:p>
            <a:pPr lvl="1"/>
            <a:endParaRPr lang="en-US" altLang="en-US" sz="1800" dirty="0"/>
          </a:p>
          <a:p>
            <a:pPr lvl="1">
              <a:buFont typeface="Monotype Sorts" pitchFamily="2" charset="2"/>
              <a:buNone/>
            </a:pPr>
            <a:endParaRPr lang="en-US" altLang="en-US" sz="1800" dirty="0"/>
          </a:p>
          <a:p>
            <a:pPr lvl="1"/>
            <a:endParaRPr lang="en-US" altLang="en-US" sz="1800" dirty="0"/>
          </a:p>
          <a:p>
            <a:endParaRPr lang="en-US" altLang="en-US" sz="2000" dirty="0"/>
          </a:p>
          <a:p>
            <a:endParaRPr lang="en-US" dirty="0"/>
          </a:p>
        </p:txBody>
      </p:sp>
    </p:spTree>
    <p:extLst>
      <p:ext uri="{BB962C8B-B14F-4D97-AF65-F5344CB8AC3E}">
        <p14:creationId xmlns:p14="http://schemas.microsoft.com/office/powerpoint/2010/main" val="730582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Variables</a:t>
            </a:r>
            <a:endParaRPr lang="en-US" dirty="0"/>
          </a:p>
        </p:txBody>
      </p:sp>
      <p:sp>
        <p:nvSpPr>
          <p:cNvPr id="3" name="Content Placeholder 2"/>
          <p:cNvSpPr>
            <a:spLocks noGrp="1"/>
          </p:cNvSpPr>
          <p:nvPr>
            <p:ph idx="1"/>
          </p:nvPr>
        </p:nvSpPr>
        <p:spPr/>
        <p:txBody>
          <a:bodyPr/>
          <a:lstStyle/>
          <a:p>
            <a:r>
              <a:rPr lang="en-US" altLang="en-US" sz="2000" dirty="0"/>
              <a:t>The Object type is used to store the address (a reference) of an object</a:t>
            </a:r>
          </a:p>
          <a:p>
            <a:pPr marL="400050" lvl="1" indent="0" eaLnBrk="0" hangingPunct="0">
              <a:spcBef>
                <a:spcPct val="50000"/>
              </a:spcBef>
            </a:pPr>
            <a:r>
              <a:rPr lang="en-US" altLang="en-US" sz="1200" kern="1200" dirty="0" smtClean="0">
                <a:solidFill>
                  <a:srgbClr val="339CCB"/>
                </a:solidFill>
                <a:latin typeface="Courier New" panose="02070309020205020404" pitchFamily="49" charset="0"/>
                <a:cs typeface="+mn-cs"/>
              </a:rPr>
              <a:t>Dim</a:t>
            </a:r>
            <a:r>
              <a:rPr lang="en-US" altLang="en-US" sz="1200" kern="1200" dirty="0" smtClean="0">
                <a:solidFill>
                  <a:srgbClr val="000000"/>
                </a:solidFill>
                <a:latin typeface="Courier New" panose="02070309020205020404" pitchFamily="49" charset="0"/>
                <a:cs typeface="+mn-cs"/>
              </a:rPr>
              <a:t> </a:t>
            </a:r>
            <a:r>
              <a:rPr lang="en-US" altLang="en-US" sz="1200" i="1" kern="1200" dirty="0">
                <a:solidFill>
                  <a:srgbClr val="000000"/>
                </a:solidFill>
                <a:latin typeface="Courier New" panose="02070309020205020404" pitchFamily="49" charset="0"/>
                <a:cs typeface="+mn-cs"/>
              </a:rPr>
              <a:t>variable </a:t>
            </a:r>
            <a:r>
              <a:rPr lang="en-US" altLang="en-US" sz="1200" kern="1200" dirty="0">
                <a:solidFill>
                  <a:srgbClr val="339CCB"/>
                </a:solidFill>
                <a:latin typeface="Courier New" panose="02070309020205020404" pitchFamily="49" charset="0"/>
                <a:cs typeface="+mn-cs"/>
              </a:rPr>
              <a:t>As Object</a:t>
            </a:r>
          </a:p>
          <a:p>
            <a:pPr lvl="1">
              <a:buFont typeface="Arial" panose="020B0604020202020204" pitchFamily="34" charset="0"/>
              <a:buChar char="•"/>
            </a:pPr>
            <a:r>
              <a:rPr lang="tr-TR" altLang="en-US" sz="1800" dirty="0" smtClean="0"/>
              <a:t>T</a:t>
            </a:r>
            <a:r>
              <a:rPr lang="en-US" altLang="en-US" sz="1800" dirty="0" smtClean="0"/>
              <a:t>his </a:t>
            </a:r>
            <a:r>
              <a:rPr lang="en-US" altLang="en-US" sz="1800" dirty="0"/>
              <a:t>form can be used for any object</a:t>
            </a:r>
          </a:p>
          <a:p>
            <a:pPr lvl="1">
              <a:buFont typeface="Arial" panose="020B0604020202020204" pitchFamily="34" charset="0"/>
              <a:buChar char="•"/>
            </a:pPr>
            <a:r>
              <a:rPr lang="tr-TR" altLang="en-US" sz="1800" dirty="0"/>
              <a:t>T</a:t>
            </a:r>
            <a:r>
              <a:rPr lang="en-US" altLang="en-US" sz="1800" dirty="0" smtClean="0"/>
              <a:t>his </a:t>
            </a:r>
            <a:r>
              <a:rPr lang="en-US" altLang="en-US" sz="1800" dirty="0"/>
              <a:t>is referred to as </a:t>
            </a:r>
            <a:r>
              <a:rPr lang="en-US" altLang="en-US" sz="1800" i="1" dirty="0"/>
              <a:t>late-binding</a:t>
            </a:r>
            <a:r>
              <a:rPr lang="en-US" altLang="en-US" sz="1800" dirty="0"/>
              <a:t>, the object types are checked at runtime (slower)</a:t>
            </a:r>
          </a:p>
          <a:p>
            <a:r>
              <a:rPr lang="en-US" altLang="en-US" sz="2000" dirty="0"/>
              <a:t>The declaration of a specific object is</a:t>
            </a:r>
          </a:p>
          <a:p>
            <a:pPr marL="400050" lvl="1" indent="0" eaLnBrk="0" hangingPunct="0">
              <a:spcBef>
                <a:spcPct val="50000"/>
              </a:spcBef>
            </a:pPr>
            <a:r>
              <a:rPr lang="en-US" altLang="en-US" sz="1100" kern="1200" dirty="0">
                <a:solidFill>
                  <a:srgbClr val="339CCB"/>
                </a:solidFill>
                <a:latin typeface="Courier New" panose="02070309020205020404" pitchFamily="49" charset="0"/>
                <a:cs typeface="+mn-cs"/>
              </a:rPr>
              <a:t>Dim</a:t>
            </a:r>
            <a:r>
              <a:rPr lang="en-US" altLang="en-US" sz="1100" kern="1200" dirty="0">
                <a:solidFill>
                  <a:srgbClr val="000000"/>
                </a:solidFill>
                <a:latin typeface="Courier New" panose="02070309020205020404" pitchFamily="49" charset="0"/>
                <a:cs typeface="+mn-cs"/>
              </a:rPr>
              <a:t> </a:t>
            </a:r>
            <a:r>
              <a:rPr lang="en-US" altLang="en-US" sz="1100" i="1" kern="1200" dirty="0">
                <a:solidFill>
                  <a:srgbClr val="000000"/>
                </a:solidFill>
                <a:latin typeface="Courier New" panose="02070309020205020404" pitchFamily="49" charset="0"/>
                <a:cs typeface="+mn-cs"/>
              </a:rPr>
              <a:t>variable </a:t>
            </a:r>
            <a:r>
              <a:rPr lang="en-US" altLang="en-US" sz="1100" kern="1200" dirty="0">
                <a:solidFill>
                  <a:srgbClr val="339CCB"/>
                </a:solidFill>
                <a:latin typeface="Courier New" panose="02070309020205020404" pitchFamily="49" charset="0"/>
                <a:cs typeface="+mn-cs"/>
              </a:rPr>
              <a:t>As Worksheet</a:t>
            </a:r>
          </a:p>
          <a:p>
            <a:pPr lvl="1">
              <a:buFont typeface="Arial" panose="020B0604020202020204" pitchFamily="34" charset="0"/>
              <a:buChar char="•"/>
            </a:pPr>
            <a:r>
              <a:rPr lang="tr-TR" altLang="en-US" sz="1800" dirty="0"/>
              <a:t>T</a:t>
            </a:r>
            <a:r>
              <a:rPr lang="en-US" altLang="en-US" sz="1800" dirty="0" smtClean="0"/>
              <a:t>his </a:t>
            </a:r>
            <a:r>
              <a:rPr lang="en-US" altLang="en-US" sz="1800" dirty="0"/>
              <a:t>form will only store Excel Worksheet objects, an attempt to put anything else into it will result in an error</a:t>
            </a:r>
          </a:p>
          <a:p>
            <a:pPr lvl="1">
              <a:buFont typeface="Arial" panose="020B0604020202020204" pitchFamily="34" charset="0"/>
              <a:buChar char="•"/>
            </a:pPr>
            <a:r>
              <a:rPr lang="tr-TR" altLang="en-US" sz="1800" dirty="0"/>
              <a:t>T</a:t>
            </a:r>
            <a:r>
              <a:rPr lang="en-US" altLang="en-US" sz="1800" dirty="0" smtClean="0"/>
              <a:t>his </a:t>
            </a:r>
            <a:r>
              <a:rPr lang="en-US" altLang="en-US" sz="1800" dirty="0"/>
              <a:t>is referred to as </a:t>
            </a:r>
            <a:r>
              <a:rPr lang="en-US" altLang="en-US" sz="1800" i="1" dirty="0"/>
              <a:t>early-binding</a:t>
            </a:r>
            <a:r>
              <a:rPr lang="en-US" altLang="en-US" sz="1800" dirty="0"/>
              <a:t>, the object types are checked at compile time (faster)</a:t>
            </a:r>
          </a:p>
          <a:p>
            <a:endParaRPr lang="en-US" dirty="0"/>
          </a:p>
        </p:txBody>
      </p:sp>
    </p:spTree>
    <p:extLst>
      <p:ext uri="{BB962C8B-B14F-4D97-AF65-F5344CB8AC3E}">
        <p14:creationId xmlns:p14="http://schemas.microsoft.com/office/powerpoint/2010/main" val="837782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Message Box</a:t>
            </a:r>
            <a:endParaRPr lang="en-US" dirty="0"/>
          </a:p>
        </p:txBody>
      </p:sp>
      <p:sp>
        <p:nvSpPr>
          <p:cNvPr id="3" name="Content Placeholder 2"/>
          <p:cNvSpPr>
            <a:spLocks noGrp="1"/>
          </p:cNvSpPr>
          <p:nvPr>
            <p:ph idx="1"/>
          </p:nvPr>
        </p:nvSpPr>
        <p:spPr/>
        <p:txBody>
          <a:bodyPr/>
          <a:lstStyle/>
          <a:p>
            <a:r>
              <a:rPr lang="en-US" dirty="0"/>
              <a:t>The </a:t>
            </a:r>
            <a:r>
              <a:rPr lang="en-US" dirty="0" err="1"/>
              <a:t>MsgBox</a:t>
            </a:r>
            <a:r>
              <a:rPr lang="en-US" dirty="0"/>
              <a:t> is a dialog box in Excel VBA you can use to inform the users of your program</a:t>
            </a:r>
            <a:r>
              <a:rPr lang="en-US" dirty="0" smtClean="0"/>
              <a:t>.</a:t>
            </a:r>
            <a:endParaRPr lang="tr-TR" dirty="0" smtClean="0"/>
          </a:p>
          <a:p>
            <a:r>
              <a:rPr lang="en-US" dirty="0"/>
              <a:t>A simple </a:t>
            </a:r>
            <a:r>
              <a:rPr lang="en-US" dirty="0" smtClean="0"/>
              <a:t>message</a:t>
            </a:r>
            <a:r>
              <a:rPr lang="tr-TR" dirty="0" smtClean="0"/>
              <a:t>:</a:t>
            </a:r>
            <a:endParaRPr lang="en-US" dirty="0"/>
          </a:p>
          <a:p>
            <a:pPr lvl="1"/>
            <a:r>
              <a:rPr lang="en-US" sz="1600" dirty="0" err="1">
                <a:solidFill>
                  <a:srgbClr val="666666"/>
                </a:solidFill>
                <a:latin typeface="Courier New" panose="02070309020205020404" pitchFamily="49" charset="0"/>
              </a:rPr>
              <a:t>MsgBox</a:t>
            </a:r>
            <a:r>
              <a:rPr lang="en-US" sz="1600" dirty="0">
                <a:solidFill>
                  <a:srgbClr val="666666"/>
                </a:solidFill>
                <a:latin typeface="Courier New" panose="02070309020205020404" pitchFamily="49" charset="0"/>
              </a:rPr>
              <a:t> "This is fun"</a:t>
            </a:r>
            <a:endParaRPr lang="tr-TR" sz="1600" dirty="0">
              <a:solidFill>
                <a:srgbClr val="666666"/>
              </a:solidFill>
              <a:latin typeface="Courier New" panose="02070309020205020404" pitchFamily="49" charset="0"/>
            </a:endParaRPr>
          </a:p>
          <a:p>
            <a:pPr lvl="1"/>
            <a:endParaRPr lang="tr-TR" dirty="0" smtClean="0"/>
          </a:p>
          <a:p>
            <a:pPr lvl="1"/>
            <a:endParaRPr lang="tr-TR" dirty="0"/>
          </a:p>
          <a:p>
            <a:pPr marL="400050">
              <a:buFont typeface="Arial" panose="020B0604020202020204" pitchFamily="34" charset="0"/>
              <a:buChar char="•"/>
            </a:pPr>
            <a:r>
              <a:rPr lang="en-US" dirty="0"/>
              <a:t>A little more advanced message. First, enter a number into cell A1</a:t>
            </a:r>
            <a:r>
              <a:rPr lang="en-US" dirty="0" smtClean="0"/>
              <a:t>.</a:t>
            </a:r>
            <a:endParaRPr lang="tr-TR" dirty="0" smtClean="0"/>
          </a:p>
          <a:p>
            <a:pPr marL="514350" lvl="1" indent="0"/>
            <a:r>
              <a:rPr lang="en-US" sz="1600" dirty="0" err="1">
                <a:solidFill>
                  <a:srgbClr val="666666"/>
                </a:solidFill>
                <a:latin typeface="Courier New" panose="02070309020205020404" pitchFamily="49" charset="0"/>
              </a:rPr>
              <a:t>MsgBox</a:t>
            </a:r>
            <a:r>
              <a:rPr lang="en-US" sz="1600" dirty="0">
                <a:solidFill>
                  <a:srgbClr val="666666"/>
                </a:solidFill>
                <a:latin typeface="Courier New" panose="02070309020205020404" pitchFamily="49" charset="0"/>
              </a:rPr>
              <a:t> "Entered value is " &amp; Range("A1").</a:t>
            </a:r>
            <a:r>
              <a:rPr lang="en-US" sz="1600" dirty="0" smtClean="0">
                <a:solidFill>
                  <a:srgbClr val="666666"/>
                </a:solidFill>
                <a:latin typeface="Courier New" panose="02070309020205020404" pitchFamily="49" charset="0"/>
              </a:rPr>
              <a:t>Value</a:t>
            </a:r>
            <a:endParaRPr lang="tr-TR" sz="1600" dirty="0" smtClean="0">
              <a:solidFill>
                <a:srgbClr val="666666"/>
              </a:solidFill>
              <a:latin typeface="Courier New" panose="02070309020205020404" pitchFamily="49" charset="0"/>
            </a:endParaRPr>
          </a:p>
          <a:p>
            <a:pPr marL="514350" lvl="1" indent="0"/>
            <a:endParaRPr lang="tr-TR" sz="1600" dirty="0" smtClean="0"/>
          </a:p>
          <a:p>
            <a:pPr lvl="1"/>
            <a:endParaRPr lang="en-US" dirty="0"/>
          </a:p>
        </p:txBody>
      </p:sp>
      <p:pic>
        <p:nvPicPr>
          <p:cNvPr id="1028" name="Picture 4" descr="Simple Message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554" y="1768431"/>
            <a:ext cx="146685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ttle More Advanced Mess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554" y="4044907"/>
            <a:ext cx="1552575"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090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MsgBox Function</a:t>
            </a:r>
            <a:endParaRPr lang="en-US" dirty="0"/>
          </a:p>
        </p:txBody>
      </p:sp>
      <p:sp>
        <p:nvSpPr>
          <p:cNvPr id="3" name="Content Placeholder 2"/>
          <p:cNvSpPr>
            <a:spLocks noGrp="1"/>
          </p:cNvSpPr>
          <p:nvPr>
            <p:ph idx="1"/>
          </p:nvPr>
        </p:nvSpPr>
        <p:spPr/>
        <p:txBody>
          <a:bodyPr/>
          <a:lstStyle/>
          <a:p>
            <a:r>
              <a:rPr lang="en-US" dirty="0"/>
              <a:t>The </a:t>
            </a:r>
            <a:r>
              <a:rPr lang="en-US" dirty="0" err="1"/>
              <a:t>MsgBox</a:t>
            </a:r>
            <a:r>
              <a:rPr lang="en-US" dirty="0"/>
              <a:t> function in Excel VBA can return a result while a simple </a:t>
            </a:r>
            <a:r>
              <a:rPr lang="en-US" dirty="0" err="1"/>
              <a:t>MsgBox</a:t>
            </a:r>
            <a:r>
              <a:rPr lang="en-US" dirty="0"/>
              <a:t> cannot</a:t>
            </a:r>
            <a:r>
              <a:rPr lang="en-US" dirty="0" smtClean="0"/>
              <a:t>.</a:t>
            </a:r>
            <a:endParaRPr lang="tr-TR" dirty="0" smtClean="0"/>
          </a:p>
          <a:p>
            <a:endParaRPr lang="en-US" dirty="0"/>
          </a:p>
        </p:txBody>
      </p:sp>
      <p:pic>
        <p:nvPicPr>
          <p:cNvPr id="2050" name="Picture 2" descr="MsgBox Funct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224" y="2085331"/>
            <a:ext cx="575310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149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MsgBox Function</a:t>
            </a:r>
            <a:endParaRPr lang="en-US" dirty="0"/>
          </a:p>
        </p:txBody>
      </p:sp>
      <p:sp>
        <p:nvSpPr>
          <p:cNvPr id="3" name="Content Placeholder 2"/>
          <p:cNvSpPr>
            <a:spLocks noGrp="1"/>
          </p:cNvSpPr>
          <p:nvPr>
            <p:ph idx="1"/>
          </p:nvPr>
        </p:nvSpPr>
        <p:spPr/>
        <p:txBody>
          <a:bodyPr/>
          <a:lstStyle/>
          <a:p>
            <a:r>
              <a:rPr lang="en-US" dirty="0"/>
              <a:t> First, we declare a variable called answer of type Integer</a:t>
            </a:r>
            <a:r>
              <a:rPr lang="en-US" dirty="0" smtClean="0"/>
              <a:t>.</a:t>
            </a:r>
            <a:endParaRPr lang="tr-TR" dirty="0" smtClean="0"/>
          </a:p>
          <a:p>
            <a:pPr lvl="1"/>
            <a:r>
              <a:rPr lang="en-US" sz="1600" dirty="0">
                <a:solidFill>
                  <a:srgbClr val="339CCB"/>
                </a:solidFill>
                <a:latin typeface="Courier New" panose="02070309020205020404" pitchFamily="49" charset="0"/>
              </a:rPr>
              <a:t>Dim</a:t>
            </a:r>
            <a:r>
              <a:rPr lang="en-US" sz="1600" dirty="0">
                <a:solidFill>
                  <a:srgbClr val="666666"/>
                </a:solidFill>
                <a:latin typeface="Courier New" panose="02070309020205020404" pitchFamily="49" charset="0"/>
              </a:rPr>
              <a:t> answer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smtClean="0">
                <a:solidFill>
                  <a:srgbClr val="339CCB"/>
                </a:solidFill>
                <a:latin typeface="Courier New" panose="02070309020205020404" pitchFamily="49" charset="0"/>
              </a:rPr>
              <a:t>Integer</a:t>
            </a:r>
            <a:endParaRPr lang="tr-TR" sz="1600" dirty="0" smtClean="0">
              <a:solidFill>
                <a:srgbClr val="339CCB"/>
              </a:solidFill>
              <a:latin typeface="Courier New" panose="02070309020205020404" pitchFamily="49" charset="0"/>
            </a:endParaRPr>
          </a:p>
          <a:p>
            <a:r>
              <a:rPr lang="en-US" dirty="0" smtClean="0"/>
              <a:t>We </a:t>
            </a:r>
            <a:r>
              <a:rPr lang="en-US" dirty="0"/>
              <a:t>use the </a:t>
            </a:r>
            <a:r>
              <a:rPr lang="en-US" dirty="0" err="1"/>
              <a:t>MsgBox</a:t>
            </a:r>
            <a:r>
              <a:rPr lang="en-US" dirty="0"/>
              <a:t> function to initialize the variable answer with the input from the user.</a:t>
            </a:r>
          </a:p>
          <a:p>
            <a:pPr marL="800100" lvl="1" indent="-342900" algn="just">
              <a:buFont typeface="Arial" panose="020B0604020202020204" pitchFamily="34" charset="0"/>
              <a:buChar char="•"/>
            </a:pPr>
            <a:r>
              <a:rPr lang="en-US" dirty="0"/>
              <a:t>The </a:t>
            </a:r>
            <a:r>
              <a:rPr lang="en-US" dirty="0" err="1"/>
              <a:t>MsgBox</a:t>
            </a:r>
            <a:r>
              <a:rPr lang="en-US" dirty="0"/>
              <a:t> function, when using parentheses, has three arguments. The first part is used for the message in the message box. Use the second part to specify which buttons and icons you want to appear in the message box. The third part is displayed in the title bar of the message box</a:t>
            </a:r>
            <a:r>
              <a:rPr lang="en-US" dirty="0" smtClean="0"/>
              <a:t>.</a:t>
            </a:r>
            <a:endParaRPr lang="tr-TR" dirty="0" smtClean="0"/>
          </a:p>
          <a:p>
            <a:pPr marL="457200" lvl="1" indent="0" algn="just"/>
            <a:r>
              <a:rPr lang="en-US" sz="1600" dirty="0">
                <a:solidFill>
                  <a:srgbClr val="666666"/>
                </a:solidFill>
                <a:latin typeface="Courier New" panose="02070309020205020404" pitchFamily="49" charset="0"/>
              </a:rPr>
              <a:t>answer = </a:t>
            </a:r>
            <a:r>
              <a:rPr lang="en-US" sz="1600" dirty="0" err="1">
                <a:solidFill>
                  <a:srgbClr val="666666"/>
                </a:solidFill>
                <a:latin typeface="Courier New" panose="02070309020205020404" pitchFamily="49" charset="0"/>
              </a:rPr>
              <a:t>MsgBox</a:t>
            </a:r>
            <a:r>
              <a:rPr lang="en-US" sz="1600" dirty="0">
                <a:solidFill>
                  <a:srgbClr val="666666"/>
                </a:solidFill>
                <a:latin typeface="Courier New" panose="02070309020205020404" pitchFamily="49" charset="0"/>
              </a:rPr>
              <a:t>("Are you sure you want to empty the sheet?", </a:t>
            </a:r>
            <a:r>
              <a:rPr lang="en-US" sz="1600" dirty="0" err="1">
                <a:solidFill>
                  <a:srgbClr val="666666"/>
                </a:solidFill>
                <a:latin typeface="Courier New" panose="02070309020205020404" pitchFamily="49" charset="0"/>
              </a:rPr>
              <a:t>vbYesNo</a:t>
            </a:r>
            <a:r>
              <a:rPr lang="en-US" sz="1600" dirty="0">
                <a:solidFill>
                  <a:srgbClr val="666666"/>
                </a:solidFill>
                <a:latin typeface="Courier New" panose="02070309020205020404" pitchFamily="49" charset="0"/>
              </a:rPr>
              <a:t> + </a:t>
            </a:r>
            <a:r>
              <a:rPr lang="en-US" sz="1600" dirty="0" err="1">
                <a:solidFill>
                  <a:srgbClr val="666666"/>
                </a:solidFill>
                <a:latin typeface="Courier New" panose="02070309020205020404" pitchFamily="49" charset="0"/>
              </a:rPr>
              <a:t>vbQuestion</a:t>
            </a:r>
            <a:r>
              <a:rPr lang="en-US" sz="1600" dirty="0">
                <a:solidFill>
                  <a:srgbClr val="666666"/>
                </a:solidFill>
                <a:latin typeface="Courier New" panose="02070309020205020404" pitchFamily="49" charset="0"/>
              </a:rPr>
              <a:t>, "Empty Sheet")</a:t>
            </a:r>
            <a:endParaRPr lang="en-US" sz="1600" dirty="0"/>
          </a:p>
          <a:p>
            <a:pPr marL="800100" lvl="1">
              <a:buFont typeface="Arial" panose="020B0604020202020204" pitchFamily="34" charset="0"/>
              <a:buChar char="•"/>
            </a:pPr>
            <a:r>
              <a:rPr lang="en-US" sz="1800" dirty="0" smtClean="0"/>
              <a:t>Place </a:t>
            </a:r>
            <a:r>
              <a:rPr lang="en-US" sz="1800" dirty="0"/>
              <a:t>your cursor on </a:t>
            </a:r>
            <a:r>
              <a:rPr lang="en-US" sz="1800" dirty="0" err="1"/>
              <a:t>vbYesNo</a:t>
            </a:r>
            <a:r>
              <a:rPr lang="en-US" sz="1800" dirty="0"/>
              <a:t> in the Visual Basic Editor and click F1 to see which other buttons and icons you can use. Instead of the constants </a:t>
            </a:r>
            <a:r>
              <a:rPr lang="en-US" sz="1800" dirty="0" err="1"/>
              <a:t>vbYesNo</a:t>
            </a:r>
            <a:r>
              <a:rPr lang="en-US" sz="1800" dirty="0"/>
              <a:t> and </a:t>
            </a:r>
            <a:r>
              <a:rPr lang="en-US" sz="1800" dirty="0" err="1"/>
              <a:t>vbQuestion</a:t>
            </a:r>
            <a:r>
              <a:rPr lang="en-US" sz="1800" dirty="0"/>
              <a:t>, you can also use the </a:t>
            </a:r>
            <a:r>
              <a:rPr lang="tr-TR" sz="1800" dirty="0" smtClean="0"/>
              <a:t>c</a:t>
            </a:r>
            <a:r>
              <a:rPr lang="en-US" sz="1800" dirty="0" err="1" smtClean="0"/>
              <a:t>orresponding</a:t>
            </a:r>
            <a:r>
              <a:rPr lang="en-US" sz="1800" dirty="0" smtClean="0"/>
              <a:t> </a:t>
            </a:r>
            <a:r>
              <a:rPr lang="en-US" sz="1800" dirty="0"/>
              <a:t>values 4 and 32.</a:t>
            </a:r>
          </a:p>
        </p:txBody>
      </p:sp>
    </p:spTree>
    <p:extLst>
      <p:ext uri="{BB962C8B-B14F-4D97-AF65-F5344CB8AC3E}">
        <p14:creationId xmlns:p14="http://schemas.microsoft.com/office/powerpoint/2010/main" val="2741329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MsgBox Function</a:t>
            </a:r>
            <a:endParaRPr lang="en-US"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520992" y="1250206"/>
            <a:ext cx="4471875" cy="1134533"/>
          </a:xfrm>
          <a:prstGeom prst="rect">
            <a:avLst/>
          </a:prstGeom>
          <a:noFill/>
        </p:spPr>
      </p:pic>
      <p:grpSp>
        <p:nvGrpSpPr>
          <p:cNvPr id="5" name="Group 4"/>
          <p:cNvGrpSpPr/>
          <p:nvPr/>
        </p:nvGrpSpPr>
        <p:grpSpPr>
          <a:xfrm>
            <a:off x="565721" y="2720545"/>
            <a:ext cx="3038475" cy="2009775"/>
            <a:chOff x="0" y="0"/>
            <a:chExt cx="3038475" cy="2009775"/>
          </a:xfrm>
        </p:grpSpPr>
        <p:pic>
          <p:nvPicPr>
            <p:cNvPr id="6" name="Picture 5"/>
            <p:cNvPicPr>
              <a:picLocks noChangeAspect="1" noChangeArrowheads="1"/>
            </p:cNvPicPr>
            <p:nvPr/>
          </p:nvPicPr>
          <p:blipFill>
            <a:blip r:embed="rId3"/>
            <a:srcRect/>
            <a:stretch>
              <a:fillRect/>
            </a:stretch>
          </p:blipFill>
          <p:spPr bwMode="auto">
            <a:xfrm>
              <a:off x="0" y="0"/>
              <a:ext cx="3038475" cy="1752600"/>
            </a:xfrm>
            <a:prstGeom prst="rect">
              <a:avLst/>
            </a:prstGeom>
            <a:noFill/>
          </p:spPr>
        </p:pic>
        <p:pic>
          <p:nvPicPr>
            <p:cNvPr id="7" name="Picture 6"/>
            <p:cNvPicPr>
              <a:picLocks noChangeAspect="1" noChangeArrowheads="1"/>
            </p:cNvPicPr>
            <p:nvPr/>
          </p:nvPicPr>
          <p:blipFill>
            <a:blip r:embed="rId4"/>
            <a:srcRect/>
            <a:stretch>
              <a:fillRect/>
            </a:stretch>
          </p:blipFill>
          <p:spPr bwMode="auto">
            <a:xfrm>
              <a:off x="0" y="1733550"/>
              <a:ext cx="2771775" cy="276225"/>
            </a:xfrm>
            <a:prstGeom prst="rect">
              <a:avLst/>
            </a:prstGeom>
            <a:noFill/>
          </p:spPr>
        </p:pic>
      </p:grpSp>
    </p:spTree>
    <p:extLst>
      <p:ext uri="{BB962C8B-B14F-4D97-AF65-F5344CB8AC3E}">
        <p14:creationId xmlns:p14="http://schemas.microsoft.com/office/powerpoint/2010/main" val="2578316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VBA</a:t>
            </a:r>
            <a:endParaRPr lang="en-US" dirty="0"/>
          </a:p>
        </p:txBody>
      </p:sp>
      <p:sp>
        <p:nvSpPr>
          <p:cNvPr id="3" name="Content Placeholder 2"/>
          <p:cNvSpPr>
            <a:spLocks noGrp="1"/>
          </p:cNvSpPr>
          <p:nvPr>
            <p:ph idx="1"/>
          </p:nvPr>
        </p:nvSpPr>
        <p:spPr/>
        <p:txBody>
          <a:bodyPr/>
          <a:lstStyle/>
          <a:p>
            <a:pPr>
              <a:lnSpc>
                <a:spcPct val="90000"/>
              </a:lnSpc>
            </a:pPr>
            <a:r>
              <a:rPr lang="en-US" altLang="en-US" b="1" i="1" dirty="0"/>
              <a:t>Objects</a:t>
            </a:r>
            <a:r>
              <a:rPr lang="en-US" altLang="en-US" dirty="0"/>
              <a:t> in Excel include (but are not limited to)</a:t>
            </a:r>
          </a:p>
          <a:p>
            <a:pPr lvl="1">
              <a:lnSpc>
                <a:spcPct val="90000"/>
              </a:lnSpc>
            </a:pPr>
            <a:r>
              <a:rPr lang="en-US" altLang="en-US" dirty="0"/>
              <a:t>Workbooks and worksheets</a:t>
            </a:r>
          </a:p>
          <a:p>
            <a:pPr lvl="1">
              <a:lnSpc>
                <a:spcPct val="90000"/>
              </a:lnSpc>
            </a:pPr>
            <a:r>
              <a:rPr lang="en-US" altLang="en-US" dirty="0"/>
              <a:t>Cells and ranges of cells</a:t>
            </a:r>
          </a:p>
          <a:p>
            <a:pPr lvl="1">
              <a:lnSpc>
                <a:spcPct val="90000"/>
              </a:lnSpc>
            </a:pPr>
            <a:r>
              <a:rPr lang="en-US" altLang="en-US" dirty="0"/>
              <a:t>Charts and shapes</a:t>
            </a:r>
          </a:p>
          <a:p>
            <a:pPr lvl="1">
              <a:lnSpc>
                <a:spcPct val="90000"/>
              </a:lnSpc>
            </a:pPr>
            <a:endParaRPr lang="en-US" altLang="en-US" dirty="0"/>
          </a:p>
          <a:p>
            <a:pPr>
              <a:lnSpc>
                <a:spcPct val="90000"/>
              </a:lnSpc>
            </a:pPr>
            <a:r>
              <a:rPr lang="en-US" altLang="en-US" dirty="0"/>
              <a:t>There is an </a:t>
            </a:r>
            <a:r>
              <a:rPr lang="en-US" altLang="en-US" b="1" i="1" dirty="0"/>
              <a:t>object hierarchy</a:t>
            </a:r>
            <a:r>
              <a:rPr lang="en-US" altLang="en-US" dirty="0"/>
              <a:t> which orders these objects</a:t>
            </a:r>
          </a:p>
          <a:p>
            <a:pPr lvl="1">
              <a:lnSpc>
                <a:spcPct val="90000"/>
              </a:lnSpc>
            </a:pPr>
            <a:r>
              <a:rPr lang="en-US" altLang="en-US" dirty="0"/>
              <a:t>Workbooks contain worksheets</a:t>
            </a:r>
          </a:p>
          <a:p>
            <a:pPr lvl="1">
              <a:lnSpc>
                <a:spcPct val="90000"/>
              </a:lnSpc>
            </a:pPr>
            <a:r>
              <a:rPr lang="en-US" altLang="en-US" dirty="0"/>
              <a:t>Worksheets contain ranges</a:t>
            </a:r>
          </a:p>
          <a:p>
            <a:pPr lvl="1">
              <a:lnSpc>
                <a:spcPct val="90000"/>
              </a:lnSpc>
            </a:pPr>
            <a:r>
              <a:rPr lang="en-US" altLang="en-US" dirty="0"/>
              <a:t>Ranges contain cells</a:t>
            </a:r>
          </a:p>
          <a:p>
            <a:endParaRPr lang="en-US" dirty="0"/>
          </a:p>
        </p:txBody>
      </p:sp>
    </p:spTree>
    <p:extLst>
      <p:ext uri="{BB962C8B-B14F-4D97-AF65-F5344CB8AC3E}">
        <p14:creationId xmlns:p14="http://schemas.microsoft.com/office/powerpoint/2010/main" val="23399743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MsgBox Function</a:t>
            </a:r>
            <a:endParaRPr lang="en-US" dirty="0"/>
          </a:p>
        </p:txBody>
      </p:sp>
      <p:sp>
        <p:nvSpPr>
          <p:cNvPr id="3" name="Content Placeholder 2"/>
          <p:cNvSpPr>
            <a:spLocks noGrp="1"/>
          </p:cNvSpPr>
          <p:nvPr>
            <p:ph idx="1"/>
          </p:nvPr>
        </p:nvSpPr>
        <p:spPr/>
        <p:txBody>
          <a:bodyPr/>
          <a:lstStyle/>
          <a:p>
            <a:r>
              <a:rPr lang="en-US" dirty="0"/>
              <a:t>If the user clicks the Yes button, Excel VBA empties the sheet. If the user clicks the No button, nothing happens. Add the following code lines to achieve this</a:t>
            </a:r>
            <a:r>
              <a:rPr lang="en-US" dirty="0" smtClean="0"/>
              <a:t>.</a:t>
            </a:r>
            <a:endParaRPr lang="tr-TR" dirty="0" smtClean="0"/>
          </a:p>
          <a:p>
            <a:pPr lvl="1"/>
            <a:r>
              <a:rPr lang="en-US" sz="1600" dirty="0">
                <a:solidFill>
                  <a:srgbClr val="339CCB"/>
                </a:solidFill>
                <a:latin typeface="Courier New" panose="02070309020205020404" pitchFamily="49" charset="0"/>
              </a:rPr>
              <a:t>If</a:t>
            </a:r>
            <a:r>
              <a:rPr lang="en-US" sz="1600" dirty="0">
                <a:solidFill>
                  <a:srgbClr val="666666"/>
                </a:solidFill>
                <a:latin typeface="Courier New" panose="02070309020205020404" pitchFamily="49" charset="0"/>
              </a:rPr>
              <a:t> answer = </a:t>
            </a:r>
            <a:r>
              <a:rPr lang="en-US" sz="1600" dirty="0" err="1">
                <a:solidFill>
                  <a:srgbClr val="666666"/>
                </a:solidFill>
                <a:latin typeface="Courier New" panose="02070309020205020404" pitchFamily="49" charset="0"/>
              </a:rPr>
              <a:t>vbYes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Then</a:t>
            </a:r>
            <a:r>
              <a:rPr lang="en-US" sz="1600" dirty="0"/>
              <a:t/>
            </a:r>
            <a:br>
              <a:rPr lang="en-US" sz="1600" dirty="0"/>
            </a:b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Cells.ClearContents</a:t>
            </a:r>
            <a:r>
              <a:rPr lang="en-US" sz="1600" dirty="0"/>
              <a:t/>
            </a:r>
            <a:br>
              <a:rPr lang="en-US" sz="1600" dirty="0"/>
            </a:br>
            <a:r>
              <a:rPr lang="en-US" sz="1600" dirty="0">
                <a:solidFill>
                  <a:srgbClr val="339CCB"/>
                </a:solidFill>
                <a:latin typeface="Courier New" panose="02070309020205020404" pitchFamily="49" charset="0"/>
              </a:rPr>
              <a:t>Else</a:t>
            </a:r>
            <a:r>
              <a:rPr lang="en-US" sz="1600" dirty="0"/>
              <a:t/>
            </a:r>
            <a:br>
              <a:rPr lang="en-US" sz="1600" dirty="0"/>
            </a:br>
            <a:r>
              <a:rPr lang="en-US" sz="1600" dirty="0">
                <a:solidFill>
                  <a:srgbClr val="666666"/>
                </a:solidFill>
                <a:latin typeface="Courier New" panose="02070309020205020404" pitchFamily="49" charset="0"/>
              </a:rPr>
              <a:t>    </a:t>
            </a:r>
            <a:r>
              <a:rPr lang="en-US" sz="1600" dirty="0">
                <a:solidFill>
                  <a:srgbClr val="009900"/>
                </a:solidFill>
                <a:latin typeface="Courier New" panose="02070309020205020404" pitchFamily="49" charset="0"/>
              </a:rPr>
              <a:t>'do nothing</a:t>
            </a:r>
            <a:r>
              <a:rPr lang="en-US" sz="1600" dirty="0"/>
              <a:t/>
            </a:r>
            <a:br>
              <a:rPr lang="en-US" sz="1600" dirty="0"/>
            </a:br>
            <a:r>
              <a:rPr lang="en-US" sz="1600" dirty="0">
                <a:solidFill>
                  <a:srgbClr val="339CCB"/>
                </a:solidFill>
                <a:latin typeface="Courier New" panose="02070309020205020404" pitchFamily="49" charset="0"/>
              </a:rPr>
              <a:t>End</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If</a:t>
            </a:r>
            <a:endParaRPr lang="en-US" sz="1600" dirty="0"/>
          </a:p>
        </p:txBody>
      </p:sp>
      <p:pic>
        <p:nvPicPr>
          <p:cNvPr id="3074" name="Picture 2" descr="Msgbox Function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862" y="3754522"/>
            <a:ext cx="3267075" cy="16287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33329" y="4959179"/>
            <a:ext cx="361093" cy="215444"/>
          </a:xfrm>
          <a:prstGeom prst="rect">
            <a:avLst/>
          </a:prstGeom>
          <a:solidFill>
            <a:srgbClr val="F0F0F0"/>
          </a:solidFill>
        </p:spPr>
        <p:txBody>
          <a:bodyPr wrap="square" rtlCol="0">
            <a:spAutoFit/>
          </a:bodyPr>
          <a:lstStyle/>
          <a:p>
            <a:r>
              <a:rPr lang="tr-TR" sz="800" b="1" i="0" dirty="0" smtClean="0">
                <a:latin typeface="Arial Narrow" panose="020B0606020202030204" pitchFamily="34" charset="0"/>
              </a:rPr>
              <a:t>Yes</a:t>
            </a:r>
            <a:endParaRPr lang="en-US" sz="800" b="1" i="0" dirty="0">
              <a:latin typeface="Arial Narrow" panose="020B0606020202030204" pitchFamily="34" charset="0"/>
            </a:endParaRPr>
          </a:p>
        </p:txBody>
      </p:sp>
      <p:sp>
        <p:nvSpPr>
          <p:cNvPr id="6" name="TextBox 5"/>
          <p:cNvSpPr txBox="1"/>
          <p:nvPr/>
        </p:nvSpPr>
        <p:spPr>
          <a:xfrm>
            <a:off x="5400050" y="4959179"/>
            <a:ext cx="403655" cy="215444"/>
          </a:xfrm>
          <a:prstGeom prst="rect">
            <a:avLst/>
          </a:prstGeom>
          <a:solidFill>
            <a:srgbClr val="F0F0F0"/>
          </a:solidFill>
        </p:spPr>
        <p:txBody>
          <a:bodyPr wrap="square" rtlCol="0">
            <a:spAutoFit/>
          </a:bodyPr>
          <a:lstStyle/>
          <a:p>
            <a:r>
              <a:rPr lang="tr-TR" sz="800" b="1" i="0" dirty="0" smtClean="0">
                <a:latin typeface="Arial Narrow" panose="020B0606020202030204" pitchFamily="34" charset="0"/>
              </a:rPr>
              <a:t>No</a:t>
            </a:r>
            <a:endParaRPr lang="en-US" sz="800" b="1" i="0" dirty="0">
              <a:latin typeface="Arial Narrow" panose="020B0606020202030204" pitchFamily="34" charset="0"/>
            </a:endParaRPr>
          </a:p>
        </p:txBody>
      </p:sp>
    </p:spTree>
    <p:extLst>
      <p:ext uri="{BB962C8B-B14F-4D97-AF65-F5344CB8AC3E}">
        <p14:creationId xmlns:p14="http://schemas.microsoft.com/office/powerpoint/2010/main" val="933217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InputBox Function</a:t>
            </a:r>
            <a:endParaRPr lang="en-US" dirty="0"/>
          </a:p>
        </p:txBody>
      </p:sp>
      <p:sp>
        <p:nvSpPr>
          <p:cNvPr id="3" name="Content Placeholder 2"/>
          <p:cNvSpPr>
            <a:spLocks noGrp="1"/>
          </p:cNvSpPr>
          <p:nvPr>
            <p:ph idx="1"/>
          </p:nvPr>
        </p:nvSpPr>
        <p:spPr/>
        <p:txBody>
          <a:bodyPr/>
          <a:lstStyle/>
          <a:p>
            <a:r>
              <a:rPr lang="en-US" dirty="0"/>
              <a:t>You can use the </a:t>
            </a:r>
            <a:r>
              <a:rPr lang="en-US" dirty="0" err="1"/>
              <a:t>InputBox</a:t>
            </a:r>
            <a:r>
              <a:rPr lang="en-US" dirty="0"/>
              <a:t> function in Excel VBA to prompt the user to enter a value. </a:t>
            </a:r>
            <a:endParaRPr lang="tr-TR" dirty="0" smtClean="0"/>
          </a:p>
          <a:p>
            <a:pPr marL="857250" lvl="2" indent="0">
              <a:buNone/>
            </a:pPr>
            <a:r>
              <a:rPr lang="en-US" sz="1400" dirty="0" smtClean="0">
                <a:solidFill>
                  <a:srgbClr val="339CCB"/>
                </a:solidFill>
                <a:latin typeface="Courier New" panose="02070309020205020404" pitchFamily="49" charset="0"/>
              </a:rPr>
              <a:t>Dim</a:t>
            </a:r>
            <a:r>
              <a:rPr lang="en-US" sz="1400" dirty="0">
                <a:solidFill>
                  <a:srgbClr val="666666"/>
                </a:solidFill>
                <a:latin typeface="Courier New" panose="02070309020205020404" pitchFamily="49" charset="0"/>
              </a:rPr>
              <a:t> </a:t>
            </a:r>
            <a:r>
              <a:rPr lang="en-US" sz="1400" dirty="0" err="1">
                <a:solidFill>
                  <a:srgbClr val="666666"/>
                </a:solidFill>
                <a:latin typeface="Courier New" panose="02070309020205020404" pitchFamily="49" charset="0"/>
              </a:rPr>
              <a:t>myValue</a:t>
            </a:r>
            <a:r>
              <a:rPr lang="en-US" sz="1400" dirty="0">
                <a:solidFill>
                  <a:srgbClr val="666666"/>
                </a:solidFill>
                <a:latin typeface="Courier New" panose="02070309020205020404" pitchFamily="49" charset="0"/>
              </a:rPr>
              <a:t> </a:t>
            </a:r>
            <a:r>
              <a:rPr lang="en-US" sz="1400" dirty="0">
                <a:solidFill>
                  <a:srgbClr val="339CCB"/>
                </a:solidFill>
                <a:latin typeface="Courier New" panose="02070309020205020404" pitchFamily="49" charset="0"/>
              </a:rPr>
              <a:t>As</a:t>
            </a:r>
            <a:r>
              <a:rPr lang="en-US" sz="1400" dirty="0">
                <a:solidFill>
                  <a:srgbClr val="666666"/>
                </a:solidFill>
                <a:latin typeface="Courier New" panose="02070309020205020404" pitchFamily="49" charset="0"/>
              </a:rPr>
              <a:t> </a:t>
            </a:r>
            <a:r>
              <a:rPr lang="en-US" sz="1400" dirty="0" smtClean="0">
                <a:solidFill>
                  <a:srgbClr val="666666"/>
                </a:solidFill>
                <a:latin typeface="Courier New" panose="02070309020205020404" pitchFamily="49" charset="0"/>
              </a:rPr>
              <a:t>Variant</a:t>
            </a:r>
            <a:endParaRPr lang="tr-TR" sz="1400" dirty="0" smtClean="0">
              <a:solidFill>
                <a:srgbClr val="666666"/>
              </a:solidFill>
              <a:latin typeface="Courier New" panose="02070309020205020404" pitchFamily="49" charset="0"/>
            </a:endParaRPr>
          </a:p>
          <a:p>
            <a:pPr marL="857250" lvl="2" indent="0">
              <a:buNone/>
            </a:pPr>
            <a:r>
              <a:rPr lang="en-US" sz="1400" dirty="0" err="1" smtClean="0">
                <a:solidFill>
                  <a:srgbClr val="666666"/>
                </a:solidFill>
                <a:latin typeface="Courier New" panose="02070309020205020404" pitchFamily="49" charset="0"/>
              </a:rPr>
              <a:t>myValue</a:t>
            </a:r>
            <a:r>
              <a:rPr lang="en-US" sz="1400" dirty="0" smtClean="0">
                <a:solidFill>
                  <a:srgbClr val="666666"/>
                </a:solidFill>
                <a:latin typeface="Courier New" panose="02070309020205020404" pitchFamily="49" charset="0"/>
              </a:rPr>
              <a:t> = </a:t>
            </a:r>
            <a:r>
              <a:rPr lang="en-US" sz="1400" dirty="0" err="1" smtClean="0">
                <a:solidFill>
                  <a:srgbClr val="666666"/>
                </a:solidFill>
                <a:latin typeface="Courier New" panose="02070309020205020404" pitchFamily="49" charset="0"/>
              </a:rPr>
              <a:t>InputBox</a:t>
            </a:r>
            <a:r>
              <a:rPr lang="en-US" sz="1400" dirty="0" smtClean="0">
                <a:solidFill>
                  <a:srgbClr val="666666"/>
                </a:solidFill>
                <a:latin typeface="Courier New" panose="02070309020205020404" pitchFamily="49" charset="0"/>
              </a:rPr>
              <a:t>("Give me some input")</a:t>
            </a:r>
            <a:endParaRPr lang="tr-TR" sz="1400" dirty="0" smtClean="0">
              <a:solidFill>
                <a:srgbClr val="666666"/>
              </a:solidFill>
              <a:latin typeface="Courier New" panose="02070309020205020404" pitchFamily="49" charset="0"/>
            </a:endParaRPr>
          </a:p>
          <a:p>
            <a:pPr marL="857250" lvl="2" indent="0">
              <a:buNone/>
            </a:pPr>
            <a:r>
              <a:rPr lang="en-US" sz="1400" dirty="0" smtClean="0">
                <a:solidFill>
                  <a:srgbClr val="666666"/>
                </a:solidFill>
                <a:latin typeface="Courier New" panose="02070309020205020404" pitchFamily="49" charset="0"/>
              </a:rPr>
              <a:t>Range("A1").Value = </a:t>
            </a:r>
            <a:r>
              <a:rPr lang="en-US" sz="1400" dirty="0" err="1" smtClean="0">
                <a:solidFill>
                  <a:srgbClr val="666666"/>
                </a:solidFill>
                <a:latin typeface="Courier New" panose="02070309020205020404" pitchFamily="49" charset="0"/>
              </a:rPr>
              <a:t>myValue</a:t>
            </a:r>
            <a:endParaRPr lang="tr-TR" sz="1400" dirty="0" smtClean="0">
              <a:solidFill>
                <a:srgbClr val="666666"/>
              </a:solidFill>
              <a:latin typeface="Courier New" panose="02070309020205020404" pitchFamily="49" charset="0"/>
            </a:endParaRPr>
          </a:p>
          <a:p>
            <a:pPr marL="857250" lvl="2" indent="0">
              <a:buNone/>
            </a:pPr>
            <a:endParaRPr lang="tr-TR" sz="1400" dirty="0" smtClean="0">
              <a:solidFill>
                <a:srgbClr val="666666"/>
              </a:solidFill>
              <a:latin typeface="Courier New" panose="02070309020205020404" pitchFamily="49" charset="0"/>
            </a:endParaRPr>
          </a:p>
          <a:p>
            <a:pPr marL="857250" lvl="2" indent="0">
              <a:buNone/>
            </a:pPr>
            <a:endParaRPr lang="tr-TR" sz="1400" dirty="0">
              <a:solidFill>
                <a:srgbClr val="666666"/>
              </a:solidFill>
              <a:latin typeface="Courier New" panose="02070309020205020404" pitchFamily="49" charset="0"/>
            </a:endParaRPr>
          </a:p>
          <a:p>
            <a:pPr marL="857250" lvl="2" indent="0">
              <a:buNone/>
            </a:pPr>
            <a:endParaRPr lang="tr-TR" sz="1400" dirty="0" smtClean="0">
              <a:solidFill>
                <a:srgbClr val="666666"/>
              </a:solidFill>
              <a:latin typeface="Courier New" panose="02070309020205020404" pitchFamily="49" charset="0"/>
            </a:endParaRPr>
          </a:p>
          <a:p>
            <a:pPr marL="857250" lvl="2" indent="0">
              <a:buNone/>
            </a:pPr>
            <a:endParaRPr lang="tr-TR" sz="1400" dirty="0">
              <a:solidFill>
                <a:srgbClr val="666666"/>
              </a:solidFill>
              <a:latin typeface="Courier New" panose="02070309020205020404" pitchFamily="49" charset="0"/>
            </a:endParaRPr>
          </a:p>
          <a:p>
            <a:pPr marL="857250" lvl="2" indent="0">
              <a:buNone/>
            </a:pPr>
            <a:endParaRPr lang="tr-TR" sz="1400" dirty="0" smtClean="0">
              <a:solidFill>
                <a:srgbClr val="666666"/>
              </a:solidFill>
              <a:latin typeface="Courier New" panose="02070309020205020404" pitchFamily="49" charset="0"/>
            </a:endParaRPr>
          </a:p>
          <a:p>
            <a:pPr marL="857250" lvl="2" indent="0">
              <a:buNone/>
            </a:pPr>
            <a:endParaRPr lang="tr-TR" sz="1400" dirty="0">
              <a:solidFill>
                <a:srgbClr val="666666"/>
              </a:solidFill>
              <a:latin typeface="Courier New" panose="02070309020205020404" pitchFamily="49" charset="0"/>
            </a:endParaRPr>
          </a:p>
          <a:p>
            <a:pPr marL="857250" lvl="2" indent="0">
              <a:buNone/>
            </a:pPr>
            <a:r>
              <a:rPr lang="en-US" sz="1400" dirty="0" err="1" smtClean="0">
                <a:solidFill>
                  <a:srgbClr val="666666"/>
                </a:solidFill>
                <a:latin typeface="Courier New" panose="02070309020205020404" pitchFamily="49" charset="0"/>
              </a:rPr>
              <a:t>myValue</a:t>
            </a:r>
            <a:r>
              <a:rPr lang="en-US" sz="1400" dirty="0" smtClean="0">
                <a:solidFill>
                  <a:srgbClr val="666666"/>
                </a:solidFill>
                <a:latin typeface="Courier New" panose="02070309020205020404" pitchFamily="49" charset="0"/>
              </a:rPr>
              <a:t> </a:t>
            </a:r>
            <a:r>
              <a:rPr lang="en-US" sz="1400" dirty="0">
                <a:solidFill>
                  <a:srgbClr val="666666"/>
                </a:solidFill>
                <a:latin typeface="Courier New" panose="02070309020205020404" pitchFamily="49" charset="0"/>
              </a:rPr>
              <a:t>= </a:t>
            </a:r>
            <a:r>
              <a:rPr lang="en-US" sz="1400" dirty="0" err="1">
                <a:solidFill>
                  <a:srgbClr val="666666"/>
                </a:solidFill>
                <a:latin typeface="Courier New" panose="02070309020205020404" pitchFamily="49" charset="0"/>
              </a:rPr>
              <a:t>InputBox</a:t>
            </a:r>
            <a:r>
              <a:rPr lang="en-US" sz="1400" dirty="0">
                <a:solidFill>
                  <a:srgbClr val="666666"/>
                </a:solidFill>
                <a:latin typeface="Courier New" panose="02070309020205020404" pitchFamily="49" charset="0"/>
              </a:rPr>
              <a:t>("Give me some input", "Hi", 1)</a:t>
            </a:r>
            <a:endParaRPr lang="tr-TR" sz="1400" dirty="0" smtClean="0">
              <a:solidFill>
                <a:srgbClr val="666666"/>
              </a:solidFill>
              <a:latin typeface="Courier New" panose="02070309020205020404" pitchFamily="49" charset="0"/>
            </a:endParaRPr>
          </a:p>
          <a:p>
            <a:pPr marL="857250" lvl="2" indent="0">
              <a:buNone/>
            </a:pPr>
            <a:endParaRPr lang="tr-TR" sz="1400" dirty="0" smtClean="0">
              <a:solidFill>
                <a:srgbClr val="666666"/>
              </a:solidFill>
              <a:latin typeface="Courier New" panose="02070309020205020404" pitchFamily="49" charset="0"/>
            </a:endParaRPr>
          </a:p>
          <a:p>
            <a:pPr marL="857250" lvl="2" indent="0">
              <a:buNone/>
            </a:pPr>
            <a:endParaRPr lang="en-US" sz="1400" dirty="0"/>
          </a:p>
        </p:txBody>
      </p:sp>
      <p:pic>
        <p:nvPicPr>
          <p:cNvPr id="17410" name="Picture 2" descr="InputBox Function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212" y="1528532"/>
            <a:ext cx="2925377" cy="123916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nputBox Function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790" y="2920101"/>
            <a:ext cx="5442410" cy="1126326"/>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nputBox Function in Excel V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212" y="4457399"/>
            <a:ext cx="2925377" cy="123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67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Objects</a:t>
            </a:r>
            <a:endParaRPr lang="en-US" dirty="0"/>
          </a:p>
        </p:txBody>
      </p:sp>
      <p:sp>
        <p:nvSpPr>
          <p:cNvPr id="3" name="Content Placeholder 2"/>
          <p:cNvSpPr>
            <a:spLocks noGrp="1"/>
          </p:cNvSpPr>
          <p:nvPr>
            <p:ph idx="1"/>
          </p:nvPr>
        </p:nvSpPr>
        <p:spPr/>
        <p:txBody>
          <a:bodyPr/>
          <a:lstStyle/>
          <a:p>
            <a:r>
              <a:rPr lang="en-US" dirty="0" smtClean="0"/>
              <a:t>Excel </a:t>
            </a:r>
            <a:r>
              <a:rPr lang="en-US" dirty="0"/>
              <a:t>VBA programming involves working with an object hierarchy. </a:t>
            </a:r>
            <a:endParaRPr lang="tr-TR" dirty="0" smtClean="0"/>
          </a:p>
          <a:p>
            <a:r>
              <a:rPr lang="en-US" dirty="0"/>
              <a:t>The mother of all objects is Excel itself. We call it the </a:t>
            </a:r>
            <a:r>
              <a:rPr lang="en-US" b="1" dirty="0"/>
              <a:t>Application object</a:t>
            </a:r>
            <a:r>
              <a:rPr lang="en-US" dirty="0"/>
              <a:t>. </a:t>
            </a:r>
            <a:endParaRPr lang="tr-TR" dirty="0" smtClean="0"/>
          </a:p>
          <a:p>
            <a:r>
              <a:rPr lang="en-US" dirty="0" smtClean="0"/>
              <a:t>The </a:t>
            </a:r>
            <a:r>
              <a:rPr lang="en-US" dirty="0"/>
              <a:t>application object contains other objects. </a:t>
            </a:r>
            <a:endParaRPr lang="tr-TR" dirty="0" smtClean="0"/>
          </a:p>
          <a:p>
            <a:pPr marL="800100" lvl="1" indent="-342900">
              <a:buFont typeface="Arial" panose="020B0604020202020204" pitchFamily="34" charset="0"/>
              <a:buChar char="•"/>
            </a:pPr>
            <a:r>
              <a:rPr lang="en-US" dirty="0" smtClean="0"/>
              <a:t>For </a:t>
            </a:r>
            <a:r>
              <a:rPr lang="en-US" dirty="0"/>
              <a:t>example, the </a:t>
            </a:r>
            <a:r>
              <a:rPr lang="en-US" b="1" dirty="0"/>
              <a:t>Workbook object </a:t>
            </a:r>
            <a:r>
              <a:rPr lang="en-US" dirty="0"/>
              <a:t>(Excel file). This can be any workbook you have created. </a:t>
            </a:r>
            <a:endParaRPr lang="tr-TR" dirty="0" smtClean="0"/>
          </a:p>
          <a:p>
            <a:pPr marL="400050">
              <a:buFont typeface="Arial" panose="020B0604020202020204" pitchFamily="34" charset="0"/>
              <a:buChar char="•"/>
            </a:pPr>
            <a:r>
              <a:rPr lang="en-US" dirty="0" smtClean="0"/>
              <a:t>The </a:t>
            </a:r>
            <a:r>
              <a:rPr lang="en-US" dirty="0"/>
              <a:t>Workbook object contains other objects, such as the </a:t>
            </a:r>
            <a:r>
              <a:rPr lang="en-US" b="1" dirty="0"/>
              <a:t>Worksheet object</a:t>
            </a:r>
            <a:r>
              <a:rPr lang="en-US" dirty="0"/>
              <a:t>. The Worksheet object contains other objects, such as the </a:t>
            </a:r>
            <a:r>
              <a:rPr lang="en-US" b="1" dirty="0"/>
              <a:t>Range object</a:t>
            </a:r>
            <a:r>
              <a:rPr lang="en-US" dirty="0"/>
              <a:t>.</a:t>
            </a:r>
          </a:p>
        </p:txBody>
      </p:sp>
    </p:spTree>
    <p:extLst>
      <p:ext uri="{BB962C8B-B14F-4D97-AF65-F5344CB8AC3E}">
        <p14:creationId xmlns:p14="http://schemas.microsoft.com/office/powerpoint/2010/main" val="3374618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Objects</a:t>
            </a:r>
            <a:endParaRPr lang="en-US" dirty="0"/>
          </a:p>
        </p:txBody>
      </p:sp>
      <p:sp>
        <p:nvSpPr>
          <p:cNvPr id="3" name="Content Placeholder 2"/>
          <p:cNvSpPr>
            <a:spLocks noGrp="1"/>
          </p:cNvSpPr>
          <p:nvPr>
            <p:ph idx="1"/>
          </p:nvPr>
        </p:nvSpPr>
        <p:spPr/>
        <p:txBody>
          <a:bodyPr/>
          <a:lstStyle/>
          <a:p>
            <a:r>
              <a:rPr lang="tr-TR" dirty="0" smtClean="0"/>
              <a:t>When you type:</a:t>
            </a:r>
            <a:endParaRPr lang="en-US" dirty="0"/>
          </a:p>
          <a:p>
            <a:pPr marL="0" indent="0">
              <a:buNone/>
            </a:pPr>
            <a:r>
              <a:rPr lang="tr-TR" dirty="0" smtClean="0">
                <a:solidFill>
                  <a:srgbClr val="666666"/>
                </a:solidFill>
                <a:latin typeface="Courier New" panose="02070309020205020404" pitchFamily="49" charset="0"/>
              </a:rPr>
              <a:t>  </a:t>
            </a:r>
            <a:r>
              <a:rPr lang="en-US" sz="1800" dirty="0" smtClean="0">
                <a:solidFill>
                  <a:srgbClr val="666666"/>
                </a:solidFill>
                <a:latin typeface="Courier New" panose="02070309020205020404" pitchFamily="49" charset="0"/>
              </a:rPr>
              <a:t>Range</a:t>
            </a:r>
            <a:r>
              <a:rPr lang="en-US" sz="1800" dirty="0">
                <a:solidFill>
                  <a:srgbClr val="666666"/>
                </a:solidFill>
                <a:latin typeface="Courier New" panose="02070309020205020404" pitchFamily="49" charset="0"/>
              </a:rPr>
              <a:t>("A1").Value = </a:t>
            </a:r>
            <a:r>
              <a:rPr lang="en-US" sz="1800" dirty="0" smtClean="0">
                <a:solidFill>
                  <a:srgbClr val="666666"/>
                </a:solidFill>
                <a:latin typeface="Courier New" panose="02070309020205020404" pitchFamily="49" charset="0"/>
              </a:rPr>
              <a:t>"Hello"</a:t>
            </a:r>
            <a:r>
              <a:rPr lang="tr-TR" sz="1800" dirty="0" smtClean="0">
                <a:solidFill>
                  <a:srgbClr val="666666"/>
                </a:solidFill>
                <a:latin typeface="Courier New" panose="02070309020205020404" pitchFamily="49" charset="0"/>
              </a:rPr>
              <a:t> </a:t>
            </a:r>
          </a:p>
          <a:p>
            <a:r>
              <a:rPr lang="tr-TR" dirty="0" smtClean="0"/>
              <a:t>You really mean:</a:t>
            </a:r>
          </a:p>
          <a:p>
            <a:pPr marL="0" indent="0">
              <a:buNone/>
            </a:pPr>
            <a:r>
              <a:rPr lang="tr-TR" sz="1200" dirty="0" smtClean="0">
                <a:solidFill>
                  <a:srgbClr val="666666"/>
                </a:solidFill>
                <a:latin typeface="Courier New" panose="02070309020205020404" pitchFamily="49" charset="0"/>
              </a:rPr>
              <a:t>     </a:t>
            </a:r>
            <a:r>
              <a:rPr lang="en-US" sz="1200" dirty="0" err="1" smtClean="0">
                <a:solidFill>
                  <a:srgbClr val="666666"/>
                </a:solidFill>
                <a:latin typeface="Courier New" panose="02070309020205020404" pitchFamily="49" charset="0"/>
              </a:rPr>
              <a:t>Application.Workbooks</a:t>
            </a:r>
            <a:r>
              <a:rPr lang="en-US" sz="1200" dirty="0">
                <a:solidFill>
                  <a:srgbClr val="666666"/>
                </a:solidFill>
                <a:latin typeface="Courier New" panose="02070309020205020404" pitchFamily="49" charset="0"/>
              </a:rPr>
              <a:t>("create-a-macro").Worksheets(1).Range("A1").Value = "Hello"</a:t>
            </a:r>
            <a:endParaRPr lang="tr-TR" sz="1200" dirty="0" smtClean="0">
              <a:solidFill>
                <a:srgbClr val="666666"/>
              </a:solidFill>
            </a:endParaRPr>
          </a:p>
        </p:txBody>
      </p:sp>
    </p:spTree>
    <p:extLst>
      <p:ext uri="{BB962C8B-B14F-4D97-AF65-F5344CB8AC3E}">
        <p14:creationId xmlns:p14="http://schemas.microsoft.com/office/powerpoint/2010/main" val="25313114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Collections</a:t>
            </a:r>
            <a:endParaRPr lang="en-US" dirty="0"/>
          </a:p>
        </p:txBody>
      </p:sp>
      <p:sp>
        <p:nvSpPr>
          <p:cNvPr id="3" name="Content Placeholder 2"/>
          <p:cNvSpPr>
            <a:spLocks noGrp="1"/>
          </p:cNvSpPr>
          <p:nvPr>
            <p:ph idx="1"/>
          </p:nvPr>
        </p:nvSpPr>
        <p:spPr/>
        <p:txBody>
          <a:bodyPr/>
          <a:lstStyle/>
          <a:p>
            <a:r>
              <a:rPr lang="en-US" dirty="0" smtClean="0"/>
              <a:t>There </a:t>
            </a:r>
            <a:r>
              <a:rPr lang="en-US" dirty="0"/>
              <a:t>is a special form of objects known as </a:t>
            </a:r>
            <a:r>
              <a:rPr lang="en-US" b="1" dirty="0"/>
              <a:t>Collections</a:t>
            </a:r>
          </a:p>
          <a:p>
            <a:r>
              <a:rPr lang="en-US" dirty="0"/>
              <a:t>They contain references to other objects and collections</a:t>
            </a:r>
          </a:p>
          <a:p>
            <a:r>
              <a:rPr lang="en-US" dirty="0"/>
              <a:t>It is the mechanism by which the object hierarchy is defined</a:t>
            </a:r>
          </a:p>
          <a:p>
            <a:r>
              <a:rPr lang="en-US" dirty="0"/>
              <a:t>By convention, collection names are usually plural</a:t>
            </a:r>
          </a:p>
          <a:p>
            <a:pPr marL="800100" lvl="1" indent="-342900">
              <a:buFont typeface="Arial" panose="020B0604020202020204" pitchFamily="34" charset="0"/>
              <a:buChar char="•"/>
            </a:pPr>
            <a:r>
              <a:rPr lang="en-US" dirty="0"/>
              <a:t>Workbooks – list of Workbook objects</a:t>
            </a:r>
          </a:p>
          <a:p>
            <a:pPr marL="800100" lvl="1" indent="-342900">
              <a:buFont typeface="Arial" panose="020B0604020202020204" pitchFamily="34" charset="0"/>
              <a:buChar char="•"/>
            </a:pPr>
            <a:r>
              <a:rPr lang="en-US" dirty="0"/>
              <a:t>Worksheets – list of Worksheet objects</a:t>
            </a:r>
          </a:p>
          <a:p>
            <a:pPr marL="800100" lvl="1" indent="-342900">
              <a:buFont typeface="Arial" panose="020B0604020202020204" pitchFamily="34" charset="0"/>
              <a:buChar char="•"/>
            </a:pPr>
            <a:r>
              <a:rPr lang="en-US" dirty="0"/>
              <a:t>Range – list of objects that represent cells, columns, rows</a:t>
            </a:r>
          </a:p>
        </p:txBody>
      </p:sp>
    </p:spTree>
    <p:extLst>
      <p:ext uri="{BB962C8B-B14F-4D97-AF65-F5344CB8AC3E}">
        <p14:creationId xmlns:p14="http://schemas.microsoft.com/office/powerpoint/2010/main" val="34797538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Collections</a:t>
            </a:r>
            <a:endParaRPr lang="en-US" dirty="0"/>
          </a:p>
        </p:txBody>
      </p:sp>
      <p:sp>
        <p:nvSpPr>
          <p:cNvPr id="3" name="Content Placeholder 2"/>
          <p:cNvSpPr>
            <a:spLocks noGrp="1"/>
          </p:cNvSpPr>
          <p:nvPr>
            <p:ph idx="1"/>
          </p:nvPr>
        </p:nvSpPr>
        <p:spPr/>
        <p:txBody>
          <a:bodyPr/>
          <a:lstStyle/>
          <a:p>
            <a:r>
              <a:rPr lang="en-US" dirty="0"/>
              <a:t>You can refer to a member of the collection, for example, a single Worksheet object, in three </a:t>
            </a:r>
            <a:r>
              <a:rPr lang="en-US" dirty="0" smtClean="0"/>
              <a:t>ways</a:t>
            </a:r>
            <a:r>
              <a:rPr lang="tr-TR" dirty="0" smtClean="0"/>
              <a:t>:</a:t>
            </a:r>
          </a:p>
          <a:p>
            <a:pPr marL="800100" lvl="1" indent="-342900">
              <a:buFont typeface="Arial" panose="020B0604020202020204" pitchFamily="34" charset="0"/>
              <a:buChar char="•"/>
            </a:pPr>
            <a:r>
              <a:rPr lang="tr-TR" dirty="0" smtClean="0"/>
              <a:t>Using worksheet name:</a:t>
            </a:r>
          </a:p>
          <a:p>
            <a:pPr lvl="1"/>
            <a:r>
              <a:rPr lang="en-US" dirty="0" smtClean="0">
                <a:solidFill>
                  <a:srgbClr val="666666"/>
                </a:solidFill>
                <a:latin typeface="Courier New" panose="02070309020205020404" pitchFamily="49" charset="0"/>
              </a:rPr>
              <a:t>Worksheets</a:t>
            </a:r>
            <a:r>
              <a:rPr lang="en-US" dirty="0">
                <a:solidFill>
                  <a:srgbClr val="666666"/>
                </a:solidFill>
                <a:latin typeface="Courier New" panose="02070309020205020404" pitchFamily="49" charset="0"/>
              </a:rPr>
              <a:t>("Sales").Range("A1").Value = "</a:t>
            </a:r>
            <a:r>
              <a:rPr lang="en-US" dirty="0" smtClean="0">
                <a:solidFill>
                  <a:srgbClr val="666666"/>
                </a:solidFill>
                <a:latin typeface="Courier New" panose="02070309020205020404" pitchFamily="49" charset="0"/>
              </a:rPr>
              <a:t>Hello"</a:t>
            </a:r>
            <a:endParaRPr lang="tr-TR" dirty="0" smtClean="0">
              <a:solidFill>
                <a:srgbClr val="666666"/>
              </a:solidFill>
              <a:latin typeface="Courier New" panose="02070309020205020404" pitchFamily="49" charset="0"/>
            </a:endParaRPr>
          </a:p>
          <a:p>
            <a:pPr marL="800100" lvl="1" indent="-342900">
              <a:buFont typeface="Arial" panose="020B0604020202020204" pitchFamily="34" charset="0"/>
              <a:buChar char="•"/>
            </a:pPr>
            <a:r>
              <a:rPr lang="tr-TR" dirty="0"/>
              <a:t>Using </a:t>
            </a:r>
            <a:r>
              <a:rPr lang="tr-TR" dirty="0" smtClean="0"/>
              <a:t>index number:</a:t>
            </a:r>
            <a:endParaRPr lang="tr-TR" dirty="0"/>
          </a:p>
          <a:p>
            <a:pPr lvl="1"/>
            <a:r>
              <a:rPr lang="en-US" dirty="0" smtClean="0">
                <a:solidFill>
                  <a:srgbClr val="666666"/>
                </a:solidFill>
                <a:latin typeface="Courier New" panose="02070309020205020404" pitchFamily="49" charset="0"/>
              </a:rPr>
              <a:t>Worksheets(1</a:t>
            </a:r>
            <a:r>
              <a:rPr lang="en-US" dirty="0">
                <a:solidFill>
                  <a:srgbClr val="666666"/>
                </a:solidFill>
                <a:latin typeface="Courier New" panose="02070309020205020404" pitchFamily="49" charset="0"/>
              </a:rPr>
              <a:t>).Range("A1").Value = "</a:t>
            </a:r>
            <a:r>
              <a:rPr lang="en-US" dirty="0" smtClean="0">
                <a:solidFill>
                  <a:srgbClr val="666666"/>
                </a:solidFill>
                <a:latin typeface="Courier New" panose="02070309020205020404" pitchFamily="49" charset="0"/>
              </a:rPr>
              <a:t>Hello"</a:t>
            </a:r>
            <a:endParaRPr lang="tr-TR" dirty="0" smtClean="0">
              <a:solidFill>
                <a:srgbClr val="666666"/>
              </a:solidFill>
              <a:latin typeface="Courier New" panose="02070309020205020404" pitchFamily="49" charset="0"/>
            </a:endParaRPr>
          </a:p>
          <a:p>
            <a:pPr marL="800100" lvl="1" indent="-342900">
              <a:buFont typeface="Arial" panose="020B0604020202020204" pitchFamily="34" charset="0"/>
              <a:buChar char="•"/>
            </a:pPr>
            <a:r>
              <a:rPr lang="tr-TR" dirty="0" smtClean="0"/>
              <a:t>Using code name:</a:t>
            </a:r>
            <a:endParaRPr lang="tr-TR" dirty="0"/>
          </a:p>
          <a:p>
            <a:pPr lvl="1"/>
            <a:r>
              <a:rPr lang="en-US" dirty="0" smtClean="0">
                <a:solidFill>
                  <a:srgbClr val="666666"/>
                </a:solidFill>
                <a:latin typeface="Courier New" panose="02070309020205020404" pitchFamily="49" charset="0"/>
              </a:rPr>
              <a:t>Sheet1.Range</a:t>
            </a:r>
            <a:r>
              <a:rPr lang="en-US" dirty="0">
                <a:solidFill>
                  <a:srgbClr val="666666"/>
                </a:solidFill>
                <a:latin typeface="Courier New" panose="02070309020205020404" pitchFamily="49" charset="0"/>
              </a:rPr>
              <a:t>("A1").Value = "Hello"</a:t>
            </a:r>
            <a:endParaRPr lang="en-US" dirty="0"/>
          </a:p>
        </p:txBody>
      </p:sp>
      <p:pic>
        <p:nvPicPr>
          <p:cNvPr id="10242" name="Picture 2" descr="Worksheet Na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86" y="314324"/>
            <a:ext cx="5753100" cy="7524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ode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622" y="4061255"/>
            <a:ext cx="4112653" cy="18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0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Range Object</a:t>
            </a:r>
            <a:endParaRPr lang="en-US" dirty="0"/>
          </a:p>
        </p:txBody>
      </p:sp>
      <p:sp>
        <p:nvSpPr>
          <p:cNvPr id="3" name="Content Placeholder 2"/>
          <p:cNvSpPr>
            <a:spLocks noGrp="1"/>
          </p:cNvSpPr>
          <p:nvPr>
            <p:ph idx="1"/>
          </p:nvPr>
        </p:nvSpPr>
        <p:spPr/>
        <p:txBody>
          <a:bodyPr/>
          <a:lstStyle/>
          <a:p>
            <a:r>
              <a:rPr lang="en-US" dirty="0"/>
              <a:t>The Range </a:t>
            </a:r>
            <a:r>
              <a:rPr lang="en-US" dirty="0" smtClean="0"/>
              <a:t>object</a:t>
            </a:r>
            <a:r>
              <a:rPr lang="tr-TR" dirty="0" smtClean="0"/>
              <a:t> </a:t>
            </a:r>
            <a:r>
              <a:rPr lang="en-US" dirty="0" smtClean="0"/>
              <a:t>is </a:t>
            </a:r>
            <a:r>
              <a:rPr lang="en-US" dirty="0"/>
              <a:t>the representation of a cell (or cells) on your </a:t>
            </a:r>
            <a:r>
              <a:rPr lang="en-US" dirty="0" err="1" smtClean="0"/>
              <a:t>workshee</a:t>
            </a:r>
            <a:r>
              <a:rPr lang="tr-TR" dirty="0" smtClean="0"/>
              <a:t>t.</a:t>
            </a:r>
            <a:r>
              <a:rPr lang="en-US" dirty="0"/>
              <a:t> </a:t>
            </a:r>
            <a:endParaRPr lang="tr-TR" dirty="0" smtClean="0"/>
          </a:p>
          <a:p>
            <a:pPr lvl="1"/>
            <a:r>
              <a:rPr lang="en-US" sz="1400" dirty="0" smtClean="0">
                <a:solidFill>
                  <a:srgbClr val="666666"/>
                </a:solidFill>
                <a:latin typeface="Courier New" panose="02070309020205020404" pitchFamily="49" charset="0"/>
              </a:rPr>
              <a:t>Range</a:t>
            </a:r>
            <a:r>
              <a:rPr lang="en-US" sz="1400" dirty="0">
                <a:solidFill>
                  <a:srgbClr val="666666"/>
                </a:solidFill>
                <a:latin typeface="Courier New" panose="02070309020205020404" pitchFamily="49" charset="0"/>
              </a:rPr>
              <a:t>("B3").Value = </a:t>
            </a:r>
            <a:r>
              <a:rPr lang="en-US" sz="1400" dirty="0" smtClean="0">
                <a:solidFill>
                  <a:srgbClr val="666666"/>
                </a:solidFill>
                <a:latin typeface="Courier New" panose="02070309020205020404" pitchFamily="49" charset="0"/>
              </a:rPr>
              <a:t>2</a:t>
            </a:r>
            <a:endParaRPr lang="tr-TR" sz="1400" dirty="0" smtClean="0">
              <a:solidFill>
                <a:srgbClr val="666666"/>
              </a:solidFill>
              <a:latin typeface="Courier New" panose="02070309020205020404" pitchFamily="49" charset="0"/>
            </a:endParaRPr>
          </a:p>
          <a:p>
            <a:pPr lvl="1"/>
            <a:endParaRPr lang="tr-TR" sz="1400" dirty="0" smtClean="0">
              <a:solidFill>
                <a:srgbClr val="666666"/>
              </a:solidFill>
              <a:latin typeface="Courier New" panose="02070309020205020404" pitchFamily="49" charset="0"/>
            </a:endParaRPr>
          </a:p>
          <a:p>
            <a:pPr lvl="1"/>
            <a:endParaRPr lang="tr-TR" sz="1400" dirty="0" smtClean="0">
              <a:solidFill>
                <a:srgbClr val="666666"/>
              </a:solidFill>
              <a:latin typeface="Courier New" panose="02070309020205020404" pitchFamily="49" charset="0"/>
            </a:endParaRPr>
          </a:p>
          <a:p>
            <a:pPr lvl="1"/>
            <a:endParaRPr lang="tr-TR" sz="1400" dirty="0">
              <a:solidFill>
                <a:srgbClr val="666666"/>
              </a:solidFill>
              <a:latin typeface="Courier New" panose="02070309020205020404" pitchFamily="49" charset="0"/>
            </a:endParaRPr>
          </a:p>
          <a:p>
            <a:pPr lvl="1"/>
            <a:r>
              <a:rPr lang="en-US" sz="1400" dirty="0" smtClean="0">
                <a:solidFill>
                  <a:srgbClr val="666666"/>
                </a:solidFill>
                <a:latin typeface="Courier New" panose="02070309020205020404" pitchFamily="49" charset="0"/>
              </a:rPr>
              <a:t>Range</a:t>
            </a:r>
            <a:r>
              <a:rPr lang="en-US" sz="1400" dirty="0">
                <a:solidFill>
                  <a:srgbClr val="666666"/>
                </a:solidFill>
                <a:latin typeface="Courier New" panose="02070309020205020404" pitchFamily="49" charset="0"/>
              </a:rPr>
              <a:t>("A1:A4").Value = </a:t>
            </a:r>
            <a:r>
              <a:rPr lang="en-US" sz="1400" dirty="0" smtClean="0">
                <a:solidFill>
                  <a:srgbClr val="666666"/>
                </a:solidFill>
                <a:latin typeface="Courier New" panose="02070309020205020404" pitchFamily="49" charset="0"/>
              </a:rPr>
              <a:t>5</a:t>
            </a:r>
            <a:endParaRPr lang="tr-TR" sz="1400" dirty="0" smtClean="0">
              <a:solidFill>
                <a:srgbClr val="666666"/>
              </a:solidFill>
              <a:latin typeface="Courier New" panose="02070309020205020404" pitchFamily="49" charset="0"/>
            </a:endParaRPr>
          </a:p>
          <a:p>
            <a:pPr lvl="1"/>
            <a:endParaRPr lang="tr-TR" sz="1400" dirty="0" smtClean="0">
              <a:solidFill>
                <a:srgbClr val="666666"/>
              </a:solidFill>
              <a:latin typeface="Courier New" panose="02070309020205020404" pitchFamily="49" charset="0"/>
            </a:endParaRPr>
          </a:p>
          <a:p>
            <a:pPr lvl="1"/>
            <a:endParaRPr lang="tr-TR" sz="1400" dirty="0">
              <a:solidFill>
                <a:srgbClr val="666666"/>
              </a:solidFill>
              <a:latin typeface="Courier New" panose="02070309020205020404" pitchFamily="49" charset="0"/>
            </a:endParaRPr>
          </a:p>
          <a:p>
            <a:pPr lvl="1"/>
            <a:endParaRPr lang="tr-TR" sz="1400" dirty="0" smtClean="0">
              <a:solidFill>
                <a:srgbClr val="666666"/>
              </a:solidFill>
              <a:latin typeface="Courier New" panose="02070309020205020404" pitchFamily="49" charset="0"/>
            </a:endParaRPr>
          </a:p>
          <a:p>
            <a:pPr lvl="1"/>
            <a:r>
              <a:rPr lang="en-US" sz="1400" dirty="0" smtClean="0">
                <a:solidFill>
                  <a:srgbClr val="666666"/>
                </a:solidFill>
                <a:latin typeface="Courier New" panose="02070309020205020404" pitchFamily="49" charset="0"/>
              </a:rPr>
              <a:t>Range</a:t>
            </a:r>
            <a:r>
              <a:rPr lang="en-US" sz="1400" dirty="0">
                <a:solidFill>
                  <a:srgbClr val="666666"/>
                </a:solidFill>
                <a:latin typeface="Courier New" panose="02070309020205020404" pitchFamily="49" charset="0"/>
              </a:rPr>
              <a:t>("A1:A2,B3:C4").Value = </a:t>
            </a:r>
            <a:r>
              <a:rPr lang="en-US" sz="1400" dirty="0" smtClean="0">
                <a:solidFill>
                  <a:srgbClr val="666666"/>
                </a:solidFill>
                <a:latin typeface="Courier New" panose="02070309020205020404" pitchFamily="49" charset="0"/>
              </a:rPr>
              <a:t>10</a:t>
            </a:r>
            <a:endParaRPr lang="tr-TR" sz="1400" dirty="0" smtClean="0">
              <a:solidFill>
                <a:srgbClr val="666666"/>
              </a:solidFill>
              <a:latin typeface="Courier New" panose="02070309020205020404" pitchFamily="49" charset="0"/>
            </a:endParaRPr>
          </a:p>
          <a:p>
            <a:pPr lvl="1"/>
            <a:endParaRPr lang="tr-TR" sz="1400" dirty="0">
              <a:solidFill>
                <a:srgbClr val="666666"/>
              </a:solidFill>
              <a:latin typeface="Courier New" panose="02070309020205020404" pitchFamily="49" charset="0"/>
            </a:endParaRPr>
          </a:p>
          <a:p>
            <a:pPr lvl="1"/>
            <a:endParaRPr lang="tr-TR" sz="1400" dirty="0" smtClean="0">
              <a:solidFill>
                <a:srgbClr val="666666"/>
              </a:solidFill>
              <a:latin typeface="Courier New" panose="02070309020205020404" pitchFamily="49" charset="0"/>
            </a:endParaRPr>
          </a:p>
          <a:p>
            <a:pPr lvl="1"/>
            <a:endParaRPr lang="tr-TR" sz="1400" dirty="0">
              <a:solidFill>
                <a:srgbClr val="666666"/>
              </a:solidFill>
              <a:latin typeface="Courier New" panose="02070309020205020404" pitchFamily="49" charset="0"/>
            </a:endParaRPr>
          </a:p>
          <a:p>
            <a:r>
              <a:rPr lang="tr-TR" dirty="0" smtClean="0"/>
              <a:t>I</a:t>
            </a:r>
            <a:r>
              <a:rPr lang="en-US" dirty="0" err="1" smtClean="0"/>
              <a:t>nstead</a:t>
            </a:r>
            <a:r>
              <a:rPr lang="en-US" dirty="0" smtClean="0"/>
              <a:t> </a:t>
            </a:r>
            <a:r>
              <a:rPr lang="en-US" dirty="0"/>
              <a:t>of Range, you can also use Cells. Using Cells is </a:t>
            </a:r>
            <a:r>
              <a:rPr lang="en-US" dirty="0" smtClean="0"/>
              <a:t>particularly </a:t>
            </a:r>
            <a:r>
              <a:rPr lang="en-US" dirty="0"/>
              <a:t>useful when you want to loop through ranges.</a:t>
            </a:r>
          </a:p>
          <a:p>
            <a:pPr marL="400050" lvl="1" indent="0"/>
            <a:r>
              <a:rPr lang="en-US" sz="1600" dirty="0" smtClean="0">
                <a:latin typeface="Courier New" panose="02070309020205020404" pitchFamily="49" charset="0"/>
                <a:cs typeface="Courier New" panose="02070309020205020404" pitchFamily="49" charset="0"/>
              </a:rPr>
              <a:t>Cells(3</a:t>
            </a:r>
            <a:r>
              <a:rPr lang="en-US" sz="1600" dirty="0">
                <a:latin typeface="Courier New" panose="02070309020205020404" pitchFamily="49" charset="0"/>
                <a:cs typeface="Courier New" panose="02070309020205020404" pitchFamily="49" charset="0"/>
              </a:rPr>
              <a:t>, 2).Value = 2</a:t>
            </a:r>
          </a:p>
          <a:p>
            <a:pPr lvl="1"/>
            <a:endParaRPr lang="tr-TR" sz="1400" dirty="0" smtClean="0">
              <a:solidFill>
                <a:srgbClr val="666666"/>
              </a:solidFill>
              <a:latin typeface="Courier New" panose="02070309020205020404" pitchFamily="49" charset="0"/>
            </a:endParaRPr>
          </a:p>
        </p:txBody>
      </p:sp>
      <p:pic>
        <p:nvPicPr>
          <p:cNvPr id="11266" name="Picture 2" descr="Excel VBA Range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438" y="1612388"/>
            <a:ext cx="4772454" cy="98767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ange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438" y="2752465"/>
            <a:ext cx="4772454" cy="98767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Range 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438" y="3892542"/>
            <a:ext cx="4772454" cy="98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482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Range Object</a:t>
            </a:r>
            <a:endParaRPr lang="en-US" dirty="0"/>
          </a:p>
        </p:txBody>
      </p:sp>
      <p:sp>
        <p:nvSpPr>
          <p:cNvPr id="3" name="Content Placeholder 2"/>
          <p:cNvSpPr>
            <a:spLocks noGrp="1"/>
          </p:cNvSpPr>
          <p:nvPr>
            <p:ph idx="1"/>
          </p:nvPr>
        </p:nvSpPr>
        <p:spPr/>
        <p:txBody>
          <a:bodyPr/>
          <a:lstStyle/>
          <a:p>
            <a:r>
              <a:rPr lang="en-US" dirty="0" smtClean="0"/>
              <a:t>You </a:t>
            </a:r>
            <a:r>
              <a:rPr lang="en-US" dirty="0"/>
              <a:t>can declare a Range object by using the </a:t>
            </a:r>
            <a:r>
              <a:rPr lang="en-US" dirty="0" smtClean="0"/>
              <a:t>keywords </a:t>
            </a:r>
            <a:r>
              <a:rPr lang="en-US" dirty="0"/>
              <a:t>Dim </a:t>
            </a:r>
            <a:r>
              <a:rPr lang="en-US" dirty="0" smtClean="0"/>
              <a:t>and Set.</a:t>
            </a:r>
            <a:endParaRPr lang="en-US" dirty="0"/>
          </a:p>
          <a:p>
            <a:pPr marL="400050" lvl="1" indent="0"/>
            <a:r>
              <a:rPr lang="en-US" sz="1100" dirty="0">
                <a:solidFill>
                  <a:srgbClr val="339CCB"/>
                </a:solidFill>
                <a:latin typeface="Courier New" panose="02070309020205020404" pitchFamily="49" charset="0"/>
              </a:rPr>
              <a:t>Dim</a:t>
            </a:r>
            <a:r>
              <a:rPr lang="en-US" sz="1100" dirty="0">
                <a:solidFill>
                  <a:srgbClr val="666666"/>
                </a:solidFill>
                <a:latin typeface="Courier New" panose="02070309020205020404" pitchFamily="49" charset="0"/>
              </a:rPr>
              <a:t> example </a:t>
            </a:r>
            <a:r>
              <a:rPr lang="en-US" sz="1100" dirty="0">
                <a:solidFill>
                  <a:srgbClr val="339CCB"/>
                </a:solidFill>
                <a:latin typeface="Courier New" panose="02070309020205020404" pitchFamily="49" charset="0"/>
              </a:rPr>
              <a:t>As</a:t>
            </a:r>
            <a:r>
              <a:rPr lang="en-US" sz="1100" dirty="0">
                <a:solidFill>
                  <a:srgbClr val="666666"/>
                </a:solidFill>
                <a:latin typeface="Courier New" panose="02070309020205020404" pitchFamily="49" charset="0"/>
              </a:rPr>
              <a:t> Range</a:t>
            </a:r>
            <a:r>
              <a:rPr lang="en-US" sz="1100" dirty="0"/>
              <a:t/>
            </a:r>
            <a:br>
              <a:rPr lang="en-US" sz="1100" dirty="0"/>
            </a:br>
            <a:r>
              <a:rPr lang="en-US" sz="1100" dirty="0">
                <a:solidFill>
                  <a:srgbClr val="339CCB"/>
                </a:solidFill>
                <a:latin typeface="Courier New" panose="02070309020205020404" pitchFamily="49" charset="0"/>
              </a:rPr>
              <a:t>Set</a:t>
            </a:r>
            <a:r>
              <a:rPr lang="en-US" sz="1100" dirty="0">
                <a:solidFill>
                  <a:srgbClr val="666666"/>
                </a:solidFill>
                <a:latin typeface="Courier New" panose="02070309020205020404" pitchFamily="49" charset="0"/>
              </a:rPr>
              <a:t> example = Range("A1:C4")</a:t>
            </a:r>
            <a:r>
              <a:rPr lang="en-US" sz="1100" dirty="0"/>
              <a:t/>
            </a:r>
            <a:br>
              <a:rPr lang="en-US" sz="1100" dirty="0"/>
            </a:br>
            <a:r>
              <a:rPr lang="en-US" sz="1100" dirty="0"/>
              <a:t/>
            </a:r>
            <a:br>
              <a:rPr lang="en-US" sz="1100" dirty="0"/>
            </a:br>
            <a:r>
              <a:rPr lang="en-US" sz="1100" dirty="0" err="1">
                <a:solidFill>
                  <a:srgbClr val="666666"/>
                </a:solidFill>
                <a:latin typeface="Courier New" panose="02070309020205020404" pitchFamily="49" charset="0"/>
              </a:rPr>
              <a:t>example.Value</a:t>
            </a:r>
            <a:r>
              <a:rPr lang="en-US" sz="1100" dirty="0">
                <a:solidFill>
                  <a:srgbClr val="666666"/>
                </a:solidFill>
                <a:latin typeface="Courier New" panose="02070309020205020404" pitchFamily="49" charset="0"/>
              </a:rPr>
              <a:t> = </a:t>
            </a:r>
            <a:r>
              <a:rPr lang="en-US" sz="1100" dirty="0" smtClean="0">
                <a:solidFill>
                  <a:srgbClr val="666666"/>
                </a:solidFill>
                <a:latin typeface="Courier New" panose="02070309020205020404" pitchFamily="49" charset="0"/>
              </a:rPr>
              <a:t>8</a:t>
            </a:r>
            <a:endParaRPr lang="tr-TR" sz="1100" dirty="0" smtClean="0">
              <a:solidFill>
                <a:srgbClr val="666666"/>
              </a:solidFill>
              <a:latin typeface="Courier New" panose="02070309020205020404" pitchFamily="49" charset="0"/>
            </a:endParaRPr>
          </a:p>
          <a:p>
            <a:pPr>
              <a:buFont typeface="Arial" panose="020B0604020202020204" pitchFamily="34" charset="0"/>
              <a:buChar char="•"/>
            </a:pPr>
            <a:r>
              <a:rPr lang="en-US" dirty="0" smtClean="0"/>
              <a:t>An </a:t>
            </a:r>
            <a:r>
              <a:rPr lang="en-US" dirty="0"/>
              <a:t>important method of the Range object is the Select </a:t>
            </a:r>
            <a:r>
              <a:rPr lang="tr-TR" dirty="0" smtClean="0"/>
              <a:t>m</a:t>
            </a:r>
            <a:r>
              <a:rPr lang="en-US" dirty="0" err="1" smtClean="0"/>
              <a:t>ethod</a:t>
            </a:r>
            <a:r>
              <a:rPr lang="en-US" dirty="0"/>
              <a:t>. The Select method simply selects a </a:t>
            </a:r>
            <a:r>
              <a:rPr lang="en-US" dirty="0" smtClean="0"/>
              <a:t>range.</a:t>
            </a:r>
            <a:endParaRPr lang="tr-TR" dirty="0"/>
          </a:p>
          <a:p>
            <a:pPr marL="400050" lvl="1" indent="0"/>
            <a:r>
              <a:rPr lang="en-US" sz="1100" dirty="0" smtClean="0">
                <a:solidFill>
                  <a:srgbClr val="339CCB"/>
                </a:solidFill>
                <a:latin typeface="Courier New" panose="02070309020205020404" pitchFamily="49" charset="0"/>
              </a:rPr>
              <a:t>Dim</a:t>
            </a:r>
            <a:r>
              <a:rPr lang="en-US" sz="1100" dirty="0">
                <a:solidFill>
                  <a:srgbClr val="666666"/>
                </a:solidFill>
                <a:latin typeface="Courier New" panose="02070309020205020404" pitchFamily="49" charset="0"/>
              </a:rPr>
              <a:t> example </a:t>
            </a:r>
            <a:r>
              <a:rPr lang="en-US" sz="1100" dirty="0">
                <a:solidFill>
                  <a:srgbClr val="339CCB"/>
                </a:solidFill>
                <a:latin typeface="Courier New" panose="02070309020205020404" pitchFamily="49" charset="0"/>
              </a:rPr>
              <a:t>As</a:t>
            </a:r>
            <a:r>
              <a:rPr lang="en-US" sz="1100" dirty="0">
                <a:solidFill>
                  <a:srgbClr val="666666"/>
                </a:solidFill>
                <a:latin typeface="Courier New" panose="02070309020205020404" pitchFamily="49" charset="0"/>
              </a:rPr>
              <a:t> Range</a:t>
            </a:r>
            <a:r>
              <a:rPr lang="en-US" sz="1100" dirty="0"/>
              <a:t/>
            </a:r>
            <a:br>
              <a:rPr lang="en-US" sz="1100" dirty="0"/>
            </a:br>
            <a:r>
              <a:rPr lang="en-US" sz="1100" dirty="0">
                <a:solidFill>
                  <a:srgbClr val="339CCB"/>
                </a:solidFill>
                <a:latin typeface="Courier New" panose="02070309020205020404" pitchFamily="49" charset="0"/>
              </a:rPr>
              <a:t>Set</a:t>
            </a:r>
            <a:r>
              <a:rPr lang="en-US" sz="1100" dirty="0">
                <a:solidFill>
                  <a:srgbClr val="666666"/>
                </a:solidFill>
                <a:latin typeface="Courier New" panose="02070309020205020404" pitchFamily="49" charset="0"/>
              </a:rPr>
              <a:t> example = Range("A1:C4")</a:t>
            </a:r>
            <a:r>
              <a:rPr lang="en-US" sz="1100" dirty="0"/>
              <a:t/>
            </a:r>
            <a:br>
              <a:rPr lang="en-US" sz="1100" dirty="0"/>
            </a:br>
            <a:r>
              <a:rPr lang="en-US" sz="1100" dirty="0"/>
              <a:t/>
            </a:r>
            <a:br>
              <a:rPr lang="en-US" sz="1100" dirty="0"/>
            </a:br>
            <a:r>
              <a:rPr lang="en-US" sz="1100" dirty="0" err="1" smtClean="0">
                <a:solidFill>
                  <a:srgbClr val="666666"/>
                </a:solidFill>
                <a:latin typeface="Courier New" panose="02070309020205020404" pitchFamily="49" charset="0"/>
              </a:rPr>
              <a:t>example.Select</a:t>
            </a:r>
            <a:endParaRPr lang="tr-TR" sz="1100" dirty="0" smtClean="0">
              <a:solidFill>
                <a:srgbClr val="666666"/>
              </a:solidFill>
              <a:latin typeface="Courier New" panose="02070309020205020404" pitchFamily="49" charset="0"/>
            </a:endParaRPr>
          </a:p>
          <a:p>
            <a:pPr marL="400050" lvl="1" indent="0"/>
            <a:endParaRPr lang="tr-TR" sz="1100" dirty="0">
              <a:solidFill>
                <a:srgbClr val="666666"/>
              </a:solidFill>
              <a:latin typeface="Courier New" panose="02070309020205020404" pitchFamily="49" charset="0"/>
            </a:endParaRPr>
          </a:p>
          <a:p>
            <a:pPr marL="400050" lvl="1" indent="0"/>
            <a:endParaRPr lang="tr-TR" sz="1100" dirty="0" smtClean="0">
              <a:solidFill>
                <a:srgbClr val="666666"/>
              </a:solidFill>
              <a:latin typeface="Courier New" panose="02070309020205020404" pitchFamily="49" charset="0"/>
            </a:endParaRPr>
          </a:p>
          <a:p>
            <a:r>
              <a:rPr lang="en-US" dirty="0"/>
              <a:t>The following code line selects </a:t>
            </a:r>
            <a:r>
              <a:rPr lang="tr-TR" dirty="0" smtClean="0"/>
              <a:t>entire rows/columns</a:t>
            </a:r>
            <a:r>
              <a:rPr lang="en-US" dirty="0" smtClean="0"/>
              <a:t>.</a:t>
            </a:r>
            <a:endParaRPr lang="en-US" dirty="0"/>
          </a:p>
          <a:p>
            <a:pPr marL="400050" lvl="1" indent="0"/>
            <a:r>
              <a:rPr lang="en-US" sz="1100" dirty="0" err="1" smtClean="0">
                <a:solidFill>
                  <a:schemeClr val="bg1">
                    <a:lumMod val="50000"/>
                  </a:schemeClr>
                </a:solidFill>
                <a:latin typeface="Courier New" panose="02070309020205020404" pitchFamily="49" charset="0"/>
                <a:cs typeface="Courier New" panose="02070309020205020404" pitchFamily="49" charset="0"/>
              </a:rPr>
              <a:t>Cells.Select</a:t>
            </a:r>
            <a:endParaRPr lang="en-US" sz="1100" dirty="0">
              <a:solidFill>
                <a:schemeClr val="bg1">
                  <a:lumMod val="50000"/>
                </a:schemeClr>
              </a:solidFill>
              <a:latin typeface="Courier New" panose="02070309020205020404" pitchFamily="49" charset="0"/>
              <a:cs typeface="Courier New" panose="02070309020205020404" pitchFamily="49" charset="0"/>
            </a:endParaRPr>
          </a:p>
          <a:p>
            <a:pPr marL="400050" lvl="1" indent="0"/>
            <a:r>
              <a:rPr lang="en-US" sz="1100" dirty="0">
                <a:solidFill>
                  <a:srgbClr val="666666"/>
                </a:solidFill>
                <a:latin typeface="Courier New" panose="02070309020205020404" pitchFamily="49" charset="0"/>
              </a:rPr>
              <a:t>Columns(2).</a:t>
            </a:r>
            <a:r>
              <a:rPr lang="en-US" sz="1100" dirty="0" smtClean="0">
                <a:solidFill>
                  <a:srgbClr val="666666"/>
                </a:solidFill>
                <a:latin typeface="Courier New" panose="02070309020205020404" pitchFamily="49" charset="0"/>
              </a:rPr>
              <a:t>Select</a:t>
            </a:r>
            <a:endParaRPr lang="tr-TR" sz="1100" dirty="0" smtClean="0">
              <a:solidFill>
                <a:srgbClr val="666666"/>
              </a:solidFill>
              <a:latin typeface="Courier New" panose="02070309020205020404" pitchFamily="49" charset="0"/>
            </a:endParaRPr>
          </a:p>
          <a:p>
            <a:pPr marL="400050" lvl="1" indent="0"/>
            <a:r>
              <a:rPr lang="en-US" sz="1100" dirty="0">
                <a:solidFill>
                  <a:srgbClr val="666666"/>
                </a:solidFill>
                <a:latin typeface="Courier New" panose="02070309020205020404" pitchFamily="49" charset="0"/>
              </a:rPr>
              <a:t>Rows(7).</a:t>
            </a:r>
            <a:r>
              <a:rPr lang="en-US" sz="1100" dirty="0" smtClean="0">
                <a:solidFill>
                  <a:srgbClr val="666666"/>
                </a:solidFill>
                <a:latin typeface="Courier New" panose="02070309020205020404" pitchFamily="49" charset="0"/>
              </a:rPr>
              <a:t>Select</a:t>
            </a:r>
            <a:endParaRPr lang="tr-TR" sz="1100" dirty="0" smtClean="0">
              <a:solidFill>
                <a:srgbClr val="666666"/>
              </a:solidFill>
              <a:latin typeface="Courier New" panose="02070309020205020404" pitchFamily="49" charset="0"/>
            </a:endParaRPr>
          </a:p>
          <a:p>
            <a:pPr marL="400050" lvl="1" indent="0"/>
            <a:r>
              <a:rPr lang="en-US" sz="1100" dirty="0">
                <a:solidFill>
                  <a:srgbClr val="666666"/>
                </a:solidFill>
                <a:latin typeface="Courier New" panose="02070309020205020404" pitchFamily="49" charset="0"/>
              </a:rPr>
              <a:t>Rows("5:7").</a:t>
            </a:r>
            <a:r>
              <a:rPr lang="en-US" sz="1100" dirty="0" smtClean="0">
                <a:solidFill>
                  <a:srgbClr val="666666"/>
                </a:solidFill>
                <a:latin typeface="Courier New" panose="02070309020205020404" pitchFamily="49" charset="0"/>
              </a:rPr>
              <a:t>Select</a:t>
            </a:r>
            <a:endParaRPr lang="tr-TR" sz="1100" dirty="0" smtClean="0">
              <a:solidFill>
                <a:srgbClr val="666666"/>
              </a:solidFill>
              <a:latin typeface="Courier New" panose="02070309020205020404" pitchFamily="49" charset="0"/>
            </a:endParaRPr>
          </a:p>
          <a:p>
            <a:pPr marL="400050" lvl="1" indent="0"/>
            <a:r>
              <a:rPr lang="en-US" sz="1100" dirty="0">
                <a:solidFill>
                  <a:srgbClr val="666666"/>
                </a:solidFill>
                <a:latin typeface="Courier New" panose="02070309020205020404" pitchFamily="49" charset="0"/>
              </a:rPr>
              <a:t>Columns("B:E").Select</a:t>
            </a:r>
            <a:endParaRPr lang="tr-TR" sz="1100" dirty="0" smtClean="0">
              <a:solidFill>
                <a:srgbClr val="666666"/>
              </a:solidFill>
              <a:latin typeface="Courier New" panose="02070309020205020404" pitchFamily="49" charset="0"/>
            </a:endParaRPr>
          </a:p>
          <a:p>
            <a:pPr marL="400050" lvl="1" indent="0"/>
            <a:endParaRPr lang="en-US" sz="1100" dirty="0"/>
          </a:p>
        </p:txBody>
      </p:sp>
      <p:pic>
        <p:nvPicPr>
          <p:cNvPr id="12290" name="Picture 2" descr="Declare a Range Object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380" y="1586812"/>
            <a:ext cx="5075452" cy="105038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elect Meth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380" y="3415614"/>
            <a:ext cx="5075452" cy="105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006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Range Object</a:t>
            </a:r>
            <a:endParaRPr lang="en-US" dirty="0"/>
          </a:p>
        </p:txBody>
      </p:sp>
      <p:sp>
        <p:nvSpPr>
          <p:cNvPr id="3" name="Content Placeholder 2"/>
          <p:cNvSpPr>
            <a:spLocks noGrp="1"/>
          </p:cNvSpPr>
          <p:nvPr>
            <p:ph idx="1"/>
          </p:nvPr>
        </p:nvSpPr>
        <p:spPr/>
        <p:txBody>
          <a:bodyPr/>
          <a:lstStyle/>
          <a:p>
            <a:r>
              <a:rPr lang="en-US" dirty="0"/>
              <a:t>The Rows property gives access to a specific row of a range</a:t>
            </a:r>
            <a:r>
              <a:rPr lang="en-US" dirty="0" smtClean="0"/>
              <a:t>.</a:t>
            </a:r>
            <a:endParaRPr lang="tr-TR" dirty="0" smtClean="0"/>
          </a:p>
          <a:p>
            <a:pPr marL="400050" lvl="1" indent="0"/>
            <a:r>
              <a:rPr lang="en-US" sz="1200" dirty="0">
                <a:solidFill>
                  <a:srgbClr val="339CCB"/>
                </a:solidFill>
                <a:latin typeface="Courier New" panose="02070309020205020404" pitchFamily="49" charset="0"/>
              </a:rPr>
              <a:t>Dim</a:t>
            </a:r>
            <a:r>
              <a:rPr lang="en-US" sz="1200" dirty="0">
                <a:solidFill>
                  <a:srgbClr val="666666"/>
                </a:solidFill>
                <a:latin typeface="Courier New" panose="02070309020205020404" pitchFamily="49" charset="0"/>
              </a:rPr>
              <a:t> example </a:t>
            </a:r>
            <a:r>
              <a:rPr lang="en-US" sz="1200" dirty="0">
                <a:solidFill>
                  <a:srgbClr val="339CCB"/>
                </a:solidFill>
                <a:latin typeface="Courier New" panose="02070309020205020404" pitchFamily="49" charset="0"/>
              </a:rPr>
              <a:t>As</a:t>
            </a:r>
            <a:r>
              <a:rPr lang="en-US" sz="1200" dirty="0">
                <a:solidFill>
                  <a:srgbClr val="666666"/>
                </a:solidFill>
                <a:latin typeface="Courier New" panose="02070309020205020404" pitchFamily="49" charset="0"/>
              </a:rPr>
              <a:t> Range</a:t>
            </a:r>
            <a:r>
              <a:rPr lang="en-US" sz="1200" dirty="0"/>
              <a:t/>
            </a:r>
            <a:br>
              <a:rPr lang="en-US" sz="1200" dirty="0"/>
            </a:br>
            <a:r>
              <a:rPr lang="en-US" sz="1200" dirty="0">
                <a:solidFill>
                  <a:srgbClr val="339CCB"/>
                </a:solidFill>
                <a:latin typeface="Courier New" panose="02070309020205020404" pitchFamily="49" charset="0"/>
              </a:rPr>
              <a:t>Set</a:t>
            </a:r>
            <a:r>
              <a:rPr lang="en-US" sz="1200" dirty="0">
                <a:solidFill>
                  <a:srgbClr val="666666"/>
                </a:solidFill>
                <a:latin typeface="Courier New" panose="02070309020205020404" pitchFamily="49" charset="0"/>
              </a:rPr>
              <a:t> example = Range("A1:C4")</a:t>
            </a:r>
            <a:r>
              <a:rPr lang="en-US" sz="1200" dirty="0"/>
              <a:t/>
            </a:r>
            <a:br>
              <a:rPr lang="en-US" sz="1200" dirty="0"/>
            </a:br>
            <a:r>
              <a:rPr lang="en-US" sz="1200" dirty="0"/>
              <a:t/>
            </a:r>
            <a:br>
              <a:rPr lang="en-US" sz="1200" dirty="0"/>
            </a:br>
            <a:r>
              <a:rPr lang="en-US" sz="1200" dirty="0" err="1">
                <a:solidFill>
                  <a:srgbClr val="666666"/>
                </a:solidFill>
                <a:latin typeface="Courier New" panose="02070309020205020404" pitchFamily="49" charset="0"/>
              </a:rPr>
              <a:t>example.Rows</a:t>
            </a:r>
            <a:r>
              <a:rPr lang="en-US" sz="1200" dirty="0">
                <a:solidFill>
                  <a:srgbClr val="666666"/>
                </a:solidFill>
                <a:latin typeface="Courier New" panose="02070309020205020404" pitchFamily="49" charset="0"/>
              </a:rPr>
              <a:t>(3).Select</a:t>
            </a:r>
            <a:endParaRPr lang="tr-TR" sz="1200" dirty="0"/>
          </a:p>
          <a:p>
            <a:r>
              <a:rPr lang="en-US" dirty="0" smtClean="0"/>
              <a:t>The </a:t>
            </a:r>
            <a:r>
              <a:rPr lang="en-US" dirty="0"/>
              <a:t>Columns property gives access to a specific column of a range</a:t>
            </a:r>
            <a:r>
              <a:rPr lang="en-US" dirty="0" smtClean="0"/>
              <a:t>.</a:t>
            </a:r>
            <a:r>
              <a:rPr lang="tr-TR" dirty="0" smtClean="0"/>
              <a:t> </a:t>
            </a:r>
          </a:p>
          <a:p>
            <a:r>
              <a:rPr lang="en-US" dirty="0"/>
              <a:t>The Copy and Paste method are used to copy a range and to paste it somewhere else on the worksheet</a:t>
            </a:r>
            <a:r>
              <a:rPr lang="en-US" dirty="0" smtClean="0"/>
              <a:t>.</a:t>
            </a:r>
            <a:endParaRPr lang="tr-TR" dirty="0" smtClean="0"/>
          </a:p>
          <a:p>
            <a:pPr marL="400050" lvl="1" indent="0"/>
            <a:r>
              <a:rPr lang="en-US" sz="1200" dirty="0">
                <a:solidFill>
                  <a:srgbClr val="666666"/>
                </a:solidFill>
                <a:latin typeface="Courier New" panose="02070309020205020404" pitchFamily="49" charset="0"/>
              </a:rPr>
              <a:t>Range("A1:A2").Select</a:t>
            </a:r>
            <a:r>
              <a:rPr lang="en-US" sz="1200" dirty="0"/>
              <a:t/>
            </a:r>
            <a:br>
              <a:rPr lang="en-US" sz="1200" dirty="0"/>
            </a:br>
            <a:r>
              <a:rPr lang="en-US" sz="1200" dirty="0" err="1">
                <a:solidFill>
                  <a:srgbClr val="666666"/>
                </a:solidFill>
                <a:latin typeface="Courier New" panose="02070309020205020404" pitchFamily="49" charset="0"/>
              </a:rPr>
              <a:t>Selection.Copy</a:t>
            </a:r>
            <a:r>
              <a:rPr lang="en-US" sz="1200" dirty="0"/>
              <a:t/>
            </a:r>
            <a:br>
              <a:rPr lang="en-US" sz="1200" dirty="0"/>
            </a:br>
            <a:r>
              <a:rPr lang="en-US" sz="1200" dirty="0"/>
              <a:t/>
            </a:r>
            <a:br>
              <a:rPr lang="en-US" sz="1200" dirty="0"/>
            </a:br>
            <a:r>
              <a:rPr lang="en-US" sz="1200" dirty="0">
                <a:solidFill>
                  <a:srgbClr val="666666"/>
                </a:solidFill>
                <a:latin typeface="Courier New" panose="02070309020205020404" pitchFamily="49" charset="0"/>
              </a:rPr>
              <a:t>Range("C3").Select</a:t>
            </a:r>
            <a:r>
              <a:rPr lang="en-US" sz="1200" dirty="0"/>
              <a:t/>
            </a:r>
            <a:br>
              <a:rPr lang="en-US" sz="1200" dirty="0"/>
            </a:br>
            <a:r>
              <a:rPr lang="en-US" sz="1200" dirty="0" err="1" smtClean="0">
                <a:solidFill>
                  <a:srgbClr val="666666"/>
                </a:solidFill>
                <a:latin typeface="Courier New" panose="02070309020205020404" pitchFamily="49" charset="0"/>
              </a:rPr>
              <a:t>ActiveSheet.Paste</a:t>
            </a:r>
            <a:endParaRPr lang="tr-TR" sz="1200" dirty="0" smtClean="0">
              <a:solidFill>
                <a:srgbClr val="666666"/>
              </a:solidFill>
              <a:latin typeface="Courier New" panose="02070309020205020404" pitchFamily="49" charset="0"/>
            </a:endParaRPr>
          </a:p>
          <a:p>
            <a:pPr marL="400050" lvl="1" indent="0"/>
            <a:endParaRPr lang="en-US" sz="1200" b="1" dirty="0"/>
          </a:p>
        </p:txBody>
      </p:sp>
      <p:pic>
        <p:nvPicPr>
          <p:cNvPr id="13314" name="Picture 2" descr="Rows Prope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229" y="1512673"/>
            <a:ext cx="3790349" cy="78442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opy/Paste Meth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229" y="4016977"/>
            <a:ext cx="3707971" cy="76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4772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Logical Statements</a:t>
            </a:r>
            <a:endParaRPr lang="en-US" dirty="0"/>
          </a:p>
        </p:txBody>
      </p:sp>
      <p:sp>
        <p:nvSpPr>
          <p:cNvPr id="3" name="Content Placeholder 2"/>
          <p:cNvSpPr>
            <a:spLocks noGrp="1"/>
          </p:cNvSpPr>
          <p:nvPr>
            <p:ph idx="1"/>
          </p:nvPr>
        </p:nvSpPr>
        <p:spPr/>
        <p:txBody>
          <a:bodyPr/>
          <a:lstStyle/>
          <a:p>
            <a:r>
              <a:rPr lang="en-US" dirty="0"/>
              <a:t>Use the If Then statement in Excel VBA to execute code lines if a specific condition is met</a:t>
            </a:r>
            <a:r>
              <a:rPr lang="en-US" dirty="0" smtClean="0"/>
              <a:t>.</a:t>
            </a:r>
            <a:endParaRPr lang="tr-TR" dirty="0" smtClean="0"/>
          </a:p>
          <a:p>
            <a:pPr marL="400050" lvl="1" indent="0"/>
            <a:r>
              <a:rPr lang="en-US" sz="1200" dirty="0">
                <a:solidFill>
                  <a:srgbClr val="339CCB"/>
                </a:solidFill>
                <a:latin typeface="Courier New" panose="02070309020205020404" pitchFamily="49" charset="0"/>
              </a:rPr>
              <a:t>Dim</a:t>
            </a:r>
            <a:r>
              <a:rPr lang="en-US" sz="1200" dirty="0">
                <a:solidFill>
                  <a:srgbClr val="666666"/>
                </a:solidFill>
                <a:latin typeface="Courier New" panose="02070309020205020404" pitchFamily="49" charset="0"/>
              </a:rPr>
              <a:t> score </a:t>
            </a:r>
            <a:r>
              <a:rPr lang="en-US" sz="1200" dirty="0">
                <a:solidFill>
                  <a:srgbClr val="339CCB"/>
                </a:solidFill>
                <a:latin typeface="Courier New" panose="02070309020205020404" pitchFamily="49" charset="0"/>
              </a:rPr>
              <a:t>As</a:t>
            </a: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Integer</a:t>
            </a:r>
            <a:r>
              <a:rPr lang="en-US" sz="1200" dirty="0">
                <a:solidFill>
                  <a:srgbClr val="666666"/>
                </a:solidFill>
                <a:latin typeface="Courier New" panose="02070309020205020404" pitchFamily="49" charset="0"/>
              </a:rPr>
              <a:t>, result </a:t>
            </a:r>
            <a:r>
              <a:rPr lang="en-US" sz="1200" dirty="0">
                <a:solidFill>
                  <a:srgbClr val="339CCB"/>
                </a:solidFill>
                <a:latin typeface="Courier New" panose="02070309020205020404" pitchFamily="49" charset="0"/>
              </a:rPr>
              <a:t>As</a:t>
            </a: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String</a:t>
            </a:r>
            <a:r>
              <a:rPr lang="en-US" sz="1200" dirty="0"/>
              <a:t/>
            </a:r>
            <a:br>
              <a:rPr lang="en-US" sz="1200" dirty="0"/>
            </a:br>
            <a:r>
              <a:rPr lang="en-US" sz="1200" dirty="0">
                <a:solidFill>
                  <a:srgbClr val="666666"/>
                </a:solidFill>
                <a:latin typeface="Courier New" panose="02070309020205020404" pitchFamily="49" charset="0"/>
              </a:rPr>
              <a:t>score = Range("A1").Value</a:t>
            </a:r>
            <a:r>
              <a:rPr lang="en-US" sz="1200" dirty="0"/>
              <a:t/>
            </a:r>
            <a:br>
              <a:rPr lang="en-US" sz="1200" dirty="0"/>
            </a:br>
            <a:r>
              <a:rPr lang="en-US" sz="1200" dirty="0"/>
              <a:t/>
            </a:r>
            <a:br>
              <a:rPr lang="en-US" sz="1200" dirty="0"/>
            </a:br>
            <a:r>
              <a:rPr lang="en-US" sz="1200" dirty="0">
                <a:solidFill>
                  <a:srgbClr val="339CCB"/>
                </a:solidFill>
                <a:latin typeface="Courier New" panose="02070309020205020404" pitchFamily="49" charset="0"/>
              </a:rPr>
              <a:t>If</a:t>
            </a:r>
            <a:r>
              <a:rPr lang="en-US" sz="1200" dirty="0">
                <a:solidFill>
                  <a:srgbClr val="666666"/>
                </a:solidFill>
                <a:latin typeface="Courier New" panose="02070309020205020404" pitchFamily="49" charset="0"/>
              </a:rPr>
              <a:t> score &gt;= 60 </a:t>
            </a:r>
            <a:r>
              <a:rPr lang="en-US" sz="1200" dirty="0">
                <a:solidFill>
                  <a:srgbClr val="339CCB"/>
                </a:solidFill>
                <a:latin typeface="Courier New" panose="02070309020205020404" pitchFamily="49" charset="0"/>
              </a:rPr>
              <a:t>Then</a:t>
            </a:r>
            <a:r>
              <a:rPr lang="en-US" sz="1200" dirty="0"/>
              <a:t/>
            </a:r>
            <a:br>
              <a:rPr lang="en-US" sz="1200" dirty="0"/>
            </a:br>
            <a:r>
              <a:rPr lang="en-US" sz="1200" dirty="0">
                <a:solidFill>
                  <a:srgbClr val="666666"/>
                </a:solidFill>
                <a:latin typeface="Courier New" panose="02070309020205020404" pitchFamily="49" charset="0"/>
              </a:rPr>
              <a:t>    result = "pass"</a:t>
            </a:r>
            <a:r>
              <a:rPr lang="en-US" sz="1200" dirty="0"/>
              <a:t/>
            </a:r>
            <a:br>
              <a:rPr lang="en-US" sz="1200" dirty="0"/>
            </a:br>
            <a:r>
              <a:rPr lang="en-US" sz="1200" dirty="0">
                <a:solidFill>
                  <a:srgbClr val="339CCB"/>
                </a:solidFill>
                <a:latin typeface="Courier New" panose="02070309020205020404" pitchFamily="49" charset="0"/>
              </a:rPr>
              <a:t>Else</a:t>
            </a:r>
            <a:r>
              <a:rPr lang="en-US" sz="1200" dirty="0"/>
              <a:t/>
            </a:r>
            <a:br>
              <a:rPr lang="en-US" sz="1200" dirty="0"/>
            </a:br>
            <a:r>
              <a:rPr lang="en-US" sz="1200" dirty="0">
                <a:solidFill>
                  <a:srgbClr val="666666"/>
                </a:solidFill>
                <a:latin typeface="Courier New" panose="02070309020205020404" pitchFamily="49" charset="0"/>
              </a:rPr>
              <a:t>    result = "fail"</a:t>
            </a:r>
            <a:r>
              <a:rPr lang="en-US" sz="1200" dirty="0"/>
              <a:t/>
            </a:r>
            <a:br>
              <a:rPr lang="en-US" sz="1200" dirty="0"/>
            </a:br>
            <a:r>
              <a:rPr lang="en-US" sz="1200" dirty="0">
                <a:solidFill>
                  <a:srgbClr val="339CCB"/>
                </a:solidFill>
                <a:latin typeface="Courier New" panose="02070309020205020404" pitchFamily="49" charset="0"/>
              </a:rPr>
              <a:t>End</a:t>
            </a: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If</a:t>
            </a:r>
            <a:r>
              <a:rPr lang="en-US" sz="1200" dirty="0"/>
              <a:t/>
            </a:r>
            <a:br>
              <a:rPr lang="en-US" sz="1200" dirty="0"/>
            </a:br>
            <a:r>
              <a:rPr lang="en-US" sz="1200" dirty="0"/>
              <a:t/>
            </a:r>
            <a:br>
              <a:rPr lang="en-US" sz="1200" dirty="0"/>
            </a:br>
            <a:r>
              <a:rPr lang="en-US" sz="1200" dirty="0">
                <a:solidFill>
                  <a:srgbClr val="666666"/>
                </a:solidFill>
                <a:latin typeface="Courier New" panose="02070309020205020404" pitchFamily="49" charset="0"/>
              </a:rPr>
              <a:t>Range("B1").Value = result</a:t>
            </a:r>
            <a:endParaRPr lang="en-US" sz="1200" dirty="0"/>
          </a:p>
        </p:txBody>
      </p:sp>
      <p:pic>
        <p:nvPicPr>
          <p:cNvPr id="14338" name="Picture 2" descr="Excel VBA If Then Stat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00" y="1858662"/>
            <a:ext cx="4541795" cy="93994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Excel VBA Else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2951003"/>
            <a:ext cx="4541795" cy="93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36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VBA</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 y="793750"/>
            <a:ext cx="581025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6804025" y="1212850"/>
            <a:ext cx="1752600" cy="533400"/>
          </a:xfrm>
          <a:prstGeom prst="ellipse">
            <a:avLst/>
          </a:prstGeom>
          <a:solidFill>
            <a:srgbClr val="FFFF99"/>
          </a:solidFill>
          <a:ln w="19050">
            <a:solidFill>
              <a:schemeClr val="tx1"/>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SzTx/>
              <a:buFontTx/>
              <a:buNone/>
            </a:pPr>
            <a:endParaRPr lang="en-US" altLang="en-US" sz="1600"/>
          </a:p>
          <a:p>
            <a:pPr algn="ctr" eaLnBrk="1" hangingPunct="1">
              <a:spcBef>
                <a:spcPct val="0"/>
              </a:spcBef>
              <a:buSzTx/>
              <a:buFontTx/>
              <a:buNone/>
            </a:pPr>
            <a:r>
              <a:rPr lang="en-US" altLang="en-US" sz="1400">
                <a:solidFill>
                  <a:srgbClr val="993366"/>
                </a:solidFill>
              </a:rPr>
              <a:t>Workbook</a:t>
            </a:r>
          </a:p>
          <a:p>
            <a:pPr algn="ctr" eaLnBrk="1" hangingPunct="1">
              <a:spcBef>
                <a:spcPct val="0"/>
              </a:spcBef>
              <a:buSzTx/>
              <a:buFontTx/>
              <a:buNone/>
            </a:pPr>
            <a:endParaRPr lang="en-US" altLang="en-US" sz="1400">
              <a:solidFill>
                <a:schemeClr val="accent1"/>
              </a:solidFill>
            </a:endParaRPr>
          </a:p>
        </p:txBody>
      </p:sp>
      <p:sp>
        <p:nvSpPr>
          <p:cNvPr id="6" name="AutoShape 12"/>
          <p:cNvSpPr>
            <a:spLocks noChangeArrowheads="1"/>
          </p:cNvSpPr>
          <p:nvPr/>
        </p:nvSpPr>
        <p:spPr bwMode="auto">
          <a:xfrm rot="9709459">
            <a:off x="6381750" y="1839913"/>
            <a:ext cx="838200" cy="152400"/>
          </a:xfrm>
          <a:prstGeom prst="rightArrow">
            <a:avLst>
              <a:gd name="adj1" fmla="val 50000"/>
              <a:gd name="adj2" fmla="val 137500"/>
            </a:avLst>
          </a:prstGeom>
          <a:solidFill>
            <a:srgbClr val="00CC99"/>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SzTx/>
              <a:buFontTx/>
              <a:buNone/>
            </a:pPr>
            <a:endParaRPr lang="en-US" altLang="en-US" sz="1800"/>
          </a:p>
        </p:txBody>
      </p:sp>
      <p:sp>
        <p:nvSpPr>
          <p:cNvPr id="7" name="Oval 6"/>
          <p:cNvSpPr>
            <a:spLocks noChangeArrowheads="1"/>
          </p:cNvSpPr>
          <p:nvPr/>
        </p:nvSpPr>
        <p:spPr bwMode="auto">
          <a:xfrm>
            <a:off x="1865313" y="5530850"/>
            <a:ext cx="1816100" cy="533400"/>
          </a:xfrm>
          <a:prstGeom prst="ellipse">
            <a:avLst/>
          </a:prstGeom>
          <a:solidFill>
            <a:srgbClr val="FFFF99"/>
          </a:solidFill>
          <a:ln w="19050" algn="ctr">
            <a:solidFill>
              <a:schemeClr val="tx1"/>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SzTx/>
              <a:buFontTx/>
              <a:buNone/>
            </a:pPr>
            <a:endParaRPr lang="en-US" altLang="en-US" sz="1400">
              <a:solidFill>
                <a:srgbClr val="993366"/>
              </a:solidFill>
            </a:endParaRPr>
          </a:p>
          <a:p>
            <a:pPr algn="ctr" eaLnBrk="1" hangingPunct="1">
              <a:spcBef>
                <a:spcPct val="0"/>
              </a:spcBef>
              <a:buSzTx/>
              <a:buFontTx/>
              <a:buNone/>
            </a:pPr>
            <a:r>
              <a:rPr lang="en-US" altLang="en-US" sz="1400">
                <a:solidFill>
                  <a:srgbClr val="993366"/>
                </a:solidFill>
              </a:rPr>
              <a:t>Worksheets</a:t>
            </a:r>
          </a:p>
          <a:p>
            <a:pPr algn="ctr" eaLnBrk="1" hangingPunct="1">
              <a:spcBef>
                <a:spcPct val="0"/>
              </a:spcBef>
              <a:buSzTx/>
              <a:buFontTx/>
              <a:buNone/>
            </a:pPr>
            <a:endParaRPr lang="en-US" altLang="en-US" sz="1400">
              <a:solidFill>
                <a:srgbClr val="993366"/>
              </a:solidFill>
            </a:endParaRPr>
          </a:p>
        </p:txBody>
      </p:sp>
      <p:sp>
        <p:nvSpPr>
          <p:cNvPr id="8" name="AutoShape 12"/>
          <p:cNvSpPr>
            <a:spLocks noChangeArrowheads="1"/>
          </p:cNvSpPr>
          <p:nvPr/>
        </p:nvSpPr>
        <p:spPr bwMode="auto">
          <a:xfrm rot="13443525">
            <a:off x="1135063" y="5327650"/>
            <a:ext cx="838200" cy="152400"/>
          </a:xfrm>
          <a:prstGeom prst="rightArrow">
            <a:avLst>
              <a:gd name="adj1" fmla="val 50000"/>
              <a:gd name="adj2" fmla="val 137500"/>
            </a:avLst>
          </a:prstGeom>
          <a:solidFill>
            <a:srgbClr val="00CC99"/>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SzTx/>
              <a:buFontTx/>
              <a:buNone/>
            </a:pPr>
            <a:endParaRPr lang="en-US" altLang="en-US" sz="1800"/>
          </a:p>
        </p:txBody>
      </p:sp>
      <p:sp>
        <p:nvSpPr>
          <p:cNvPr id="9" name="Right Brace 8"/>
          <p:cNvSpPr/>
          <p:nvPr/>
        </p:nvSpPr>
        <p:spPr>
          <a:xfrm rot="5400000">
            <a:off x="1137444" y="4548982"/>
            <a:ext cx="117475" cy="877887"/>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a:p>
        </p:txBody>
      </p:sp>
      <p:sp>
        <p:nvSpPr>
          <p:cNvPr id="10" name="Rectangle 9"/>
          <p:cNvSpPr/>
          <p:nvPr/>
        </p:nvSpPr>
        <p:spPr>
          <a:xfrm>
            <a:off x="5316538" y="3444875"/>
            <a:ext cx="255587" cy="1139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a:p>
        </p:txBody>
      </p:sp>
      <p:sp>
        <p:nvSpPr>
          <p:cNvPr id="11" name="Oval 10"/>
          <p:cNvSpPr>
            <a:spLocks noChangeArrowheads="1"/>
          </p:cNvSpPr>
          <p:nvPr/>
        </p:nvSpPr>
        <p:spPr bwMode="auto">
          <a:xfrm>
            <a:off x="3436938" y="2220913"/>
            <a:ext cx="1752600" cy="533400"/>
          </a:xfrm>
          <a:prstGeom prst="ellipse">
            <a:avLst/>
          </a:prstGeom>
          <a:solidFill>
            <a:srgbClr val="FFFF99"/>
          </a:solidFill>
          <a:ln w="19050">
            <a:solidFill>
              <a:schemeClr val="tx1"/>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SzTx/>
              <a:buFontTx/>
              <a:buNone/>
            </a:pPr>
            <a:endParaRPr lang="en-US" altLang="en-US" sz="1600"/>
          </a:p>
          <a:p>
            <a:pPr algn="ctr" eaLnBrk="1" hangingPunct="1">
              <a:spcBef>
                <a:spcPct val="0"/>
              </a:spcBef>
              <a:buSzTx/>
              <a:buFontTx/>
              <a:buNone/>
            </a:pPr>
            <a:r>
              <a:rPr lang="en-US" altLang="en-US" sz="1400">
                <a:solidFill>
                  <a:srgbClr val="993366"/>
                </a:solidFill>
              </a:rPr>
              <a:t>Cell Range</a:t>
            </a:r>
          </a:p>
          <a:p>
            <a:pPr algn="ctr" eaLnBrk="1" hangingPunct="1">
              <a:spcBef>
                <a:spcPct val="0"/>
              </a:spcBef>
              <a:buSzTx/>
              <a:buFontTx/>
              <a:buNone/>
            </a:pPr>
            <a:endParaRPr lang="en-US" altLang="en-US" sz="1400">
              <a:solidFill>
                <a:schemeClr val="accent1"/>
              </a:solidFill>
            </a:endParaRPr>
          </a:p>
        </p:txBody>
      </p:sp>
      <p:sp>
        <p:nvSpPr>
          <p:cNvPr id="12" name="AutoShape 12"/>
          <p:cNvSpPr>
            <a:spLocks noChangeArrowheads="1"/>
          </p:cNvSpPr>
          <p:nvPr/>
        </p:nvSpPr>
        <p:spPr bwMode="auto">
          <a:xfrm rot="2863382">
            <a:off x="4603750" y="3024188"/>
            <a:ext cx="838200" cy="152400"/>
          </a:xfrm>
          <a:prstGeom prst="rightArrow">
            <a:avLst>
              <a:gd name="adj1" fmla="val 50000"/>
              <a:gd name="adj2" fmla="val 137500"/>
            </a:avLst>
          </a:prstGeom>
          <a:solidFill>
            <a:srgbClr val="00CC99"/>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SzTx/>
              <a:buFontTx/>
              <a:buNone/>
            </a:pPr>
            <a:endParaRPr lang="en-US" altLang="en-US" sz="1800"/>
          </a:p>
        </p:txBody>
      </p:sp>
      <p:sp>
        <p:nvSpPr>
          <p:cNvPr id="13" name="Rectangle 12"/>
          <p:cNvSpPr/>
          <p:nvPr/>
        </p:nvSpPr>
        <p:spPr>
          <a:xfrm>
            <a:off x="5316538" y="4017963"/>
            <a:ext cx="255587" cy="857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a:p>
        </p:txBody>
      </p:sp>
      <p:sp>
        <p:nvSpPr>
          <p:cNvPr id="14" name="Oval 13"/>
          <p:cNvSpPr>
            <a:spLocks noChangeArrowheads="1"/>
          </p:cNvSpPr>
          <p:nvPr/>
        </p:nvSpPr>
        <p:spPr bwMode="auto">
          <a:xfrm>
            <a:off x="3217863" y="3302000"/>
            <a:ext cx="1752600" cy="533400"/>
          </a:xfrm>
          <a:prstGeom prst="ellipse">
            <a:avLst/>
          </a:prstGeom>
          <a:solidFill>
            <a:srgbClr val="FFFF99"/>
          </a:solidFill>
          <a:ln w="19050">
            <a:solidFill>
              <a:schemeClr val="tx1"/>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SzTx/>
              <a:buFontTx/>
              <a:buNone/>
            </a:pPr>
            <a:endParaRPr lang="en-US" altLang="en-US" sz="1600"/>
          </a:p>
          <a:p>
            <a:pPr algn="ctr" eaLnBrk="1" hangingPunct="1">
              <a:spcBef>
                <a:spcPct val="0"/>
              </a:spcBef>
              <a:buSzTx/>
              <a:buFontTx/>
              <a:buNone/>
            </a:pPr>
            <a:r>
              <a:rPr lang="en-US" altLang="en-US" sz="1400">
                <a:solidFill>
                  <a:srgbClr val="993366"/>
                </a:solidFill>
              </a:rPr>
              <a:t>Cell</a:t>
            </a:r>
          </a:p>
          <a:p>
            <a:pPr algn="ctr" eaLnBrk="1" hangingPunct="1">
              <a:spcBef>
                <a:spcPct val="0"/>
              </a:spcBef>
              <a:buSzTx/>
              <a:buFontTx/>
              <a:buNone/>
            </a:pPr>
            <a:endParaRPr lang="en-US" altLang="en-US" sz="1400">
              <a:solidFill>
                <a:schemeClr val="accent1"/>
              </a:solidFill>
            </a:endParaRPr>
          </a:p>
        </p:txBody>
      </p:sp>
      <p:sp>
        <p:nvSpPr>
          <p:cNvPr id="15" name="AutoShape 12"/>
          <p:cNvSpPr>
            <a:spLocks noChangeArrowheads="1"/>
          </p:cNvSpPr>
          <p:nvPr/>
        </p:nvSpPr>
        <p:spPr bwMode="auto">
          <a:xfrm rot="1675526">
            <a:off x="4724400" y="3848100"/>
            <a:ext cx="593725" cy="152400"/>
          </a:xfrm>
          <a:prstGeom prst="rightArrow">
            <a:avLst>
              <a:gd name="adj1" fmla="val 50000"/>
              <a:gd name="adj2" fmla="val 137490"/>
            </a:avLst>
          </a:prstGeom>
          <a:solidFill>
            <a:srgbClr val="00CC99"/>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SzTx/>
              <a:buFontTx/>
              <a:buNone/>
            </a:pPr>
            <a:endParaRPr lang="en-US" altLang="en-US" sz="1800"/>
          </a:p>
        </p:txBody>
      </p:sp>
    </p:spTree>
    <p:extLst>
      <p:ext uri="{BB962C8B-B14F-4D97-AF65-F5344CB8AC3E}">
        <p14:creationId xmlns:p14="http://schemas.microsoft.com/office/powerpoint/2010/main" val="14154263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Logical Statements</a:t>
            </a:r>
            <a:endParaRPr lang="en-US" dirty="0"/>
          </a:p>
        </p:txBody>
      </p:sp>
      <p:sp>
        <p:nvSpPr>
          <p:cNvPr id="3" name="Content Placeholder 2"/>
          <p:cNvSpPr>
            <a:spLocks noGrp="1"/>
          </p:cNvSpPr>
          <p:nvPr>
            <p:ph idx="1"/>
          </p:nvPr>
        </p:nvSpPr>
        <p:spPr/>
        <p:txBody>
          <a:bodyPr/>
          <a:lstStyle/>
          <a:p>
            <a:r>
              <a:rPr lang="en-US" dirty="0"/>
              <a:t>The three most used logical operators in Excel VBA are: And, Or and Not. </a:t>
            </a:r>
            <a:endParaRPr lang="tr-TR" dirty="0" smtClean="0"/>
          </a:p>
          <a:p>
            <a:pPr marL="0" indent="0">
              <a:buNone/>
            </a:pPr>
            <a:r>
              <a:rPr lang="en-US" sz="1200" dirty="0">
                <a:solidFill>
                  <a:srgbClr val="339CCB"/>
                </a:solidFill>
                <a:latin typeface="Courier New" panose="02070309020205020404" pitchFamily="49" charset="0"/>
              </a:rPr>
              <a:t>Dim</a:t>
            </a:r>
            <a:r>
              <a:rPr lang="en-US" sz="1200" dirty="0">
                <a:solidFill>
                  <a:srgbClr val="666666"/>
                </a:solidFill>
                <a:latin typeface="Courier New" panose="02070309020205020404" pitchFamily="49" charset="0"/>
              </a:rPr>
              <a:t> score1 </a:t>
            </a:r>
            <a:r>
              <a:rPr lang="en-US" sz="1200" dirty="0">
                <a:solidFill>
                  <a:srgbClr val="339CCB"/>
                </a:solidFill>
                <a:latin typeface="Courier New" panose="02070309020205020404" pitchFamily="49" charset="0"/>
              </a:rPr>
              <a:t>As</a:t>
            </a: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Integer</a:t>
            </a:r>
            <a:r>
              <a:rPr lang="en-US" sz="1200" dirty="0">
                <a:solidFill>
                  <a:srgbClr val="666666"/>
                </a:solidFill>
                <a:latin typeface="Courier New" panose="02070309020205020404" pitchFamily="49" charset="0"/>
              </a:rPr>
              <a:t>, score2 </a:t>
            </a:r>
            <a:r>
              <a:rPr lang="en-US" sz="1200" dirty="0">
                <a:solidFill>
                  <a:srgbClr val="339CCB"/>
                </a:solidFill>
                <a:latin typeface="Courier New" panose="02070309020205020404" pitchFamily="49" charset="0"/>
              </a:rPr>
              <a:t>As</a:t>
            </a: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Integer</a:t>
            </a:r>
            <a:r>
              <a:rPr lang="en-US" sz="1200" dirty="0">
                <a:solidFill>
                  <a:srgbClr val="666666"/>
                </a:solidFill>
                <a:latin typeface="Courier New" panose="02070309020205020404" pitchFamily="49" charset="0"/>
              </a:rPr>
              <a:t>, result </a:t>
            </a:r>
            <a:r>
              <a:rPr lang="en-US" sz="1200" dirty="0">
                <a:solidFill>
                  <a:srgbClr val="339CCB"/>
                </a:solidFill>
                <a:latin typeface="Courier New" panose="02070309020205020404" pitchFamily="49" charset="0"/>
              </a:rPr>
              <a:t>As</a:t>
            </a: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String</a:t>
            </a:r>
            <a:r>
              <a:rPr lang="en-US" sz="1200" dirty="0"/>
              <a:t/>
            </a:r>
            <a:br>
              <a:rPr lang="en-US" sz="1200" dirty="0"/>
            </a:br>
            <a:r>
              <a:rPr lang="en-US" sz="1200" dirty="0"/>
              <a:t/>
            </a:r>
            <a:br>
              <a:rPr lang="en-US" sz="1200" dirty="0"/>
            </a:br>
            <a:r>
              <a:rPr lang="en-US" sz="1200" dirty="0">
                <a:solidFill>
                  <a:srgbClr val="666666"/>
                </a:solidFill>
                <a:latin typeface="Courier New" panose="02070309020205020404" pitchFamily="49" charset="0"/>
              </a:rPr>
              <a:t>score1 = Range("A1").Value</a:t>
            </a:r>
            <a:r>
              <a:rPr lang="en-US" sz="1200" dirty="0"/>
              <a:t/>
            </a:r>
            <a:br>
              <a:rPr lang="en-US" sz="1200" dirty="0"/>
            </a:br>
            <a:r>
              <a:rPr lang="en-US" sz="1200" dirty="0">
                <a:solidFill>
                  <a:srgbClr val="666666"/>
                </a:solidFill>
                <a:latin typeface="Courier New" panose="02070309020205020404" pitchFamily="49" charset="0"/>
              </a:rPr>
              <a:t>score2 = Range("B1").Value</a:t>
            </a:r>
            <a:r>
              <a:rPr lang="en-US" sz="1200" dirty="0"/>
              <a:t/>
            </a:r>
            <a:br>
              <a:rPr lang="en-US" sz="1200" dirty="0"/>
            </a:br>
            <a:r>
              <a:rPr lang="en-US" sz="1200" dirty="0"/>
              <a:t/>
            </a:r>
            <a:br>
              <a:rPr lang="en-US" sz="1200" dirty="0"/>
            </a:br>
            <a:r>
              <a:rPr lang="en-US" sz="1200" dirty="0">
                <a:solidFill>
                  <a:srgbClr val="339CCB"/>
                </a:solidFill>
                <a:latin typeface="Courier New" panose="02070309020205020404" pitchFamily="49" charset="0"/>
              </a:rPr>
              <a:t>If</a:t>
            </a:r>
            <a:r>
              <a:rPr lang="en-US" sz="1200" dirty="0">
                <a:solidFill>
                  <a:srgbClr val="666666"/>
                </a:solidFill>
                <a:latin typeface="Courier New" panose="02070309020205020404" pitchFamily="49" charset="0"/>
              </a:rPr>
              <a:t> score1 &gt;= 60 </a:t>
            </a:r>
            <a:r>
              <a:rPr lang="en-US" sz="1200" dirty="0">
                <a:solidFill>
                  <a:srgbClr val="339CCB"/>
                </a:solidFill>
                <a:latin typeface="Courier New" panose="02070309020205020404" pitchFamily="49" charset="0"/>
              </a:rPr>
              <a:t>And</a:t>
            </a:r>
            <a:r>
              <a:rPr lang="en-US" sz="1200" dirty="0">
                <a:solidFill>
                  <a:srgbClr val="666666"/>
                </a:solidFill>
                <a:latin typeface="Courier New" panose="02070309020205020404" pitchFamily="49" charset="0"/>
              </a:rPr>
              <a:t> score2 &gt; 1 </a:t>
            </a:r>
            <a:r>
              <a:rPr lang="en-US" sz="1200" dirty="0">
                <a:solidFill>
                  <a:srgbClr val="339CCB"/>
                </a:solidFill>
                <a:latin typeface="Courier New" panose="02070309020205020404" pitchFamily="49" charset="0"/>
              </a:rPr>
              <a:t>Then</a:t>
            </a:r>
            <a:r>
              <a:rPr lang="en-US" sz="1200" dirty="0"/>
              <a:t/>
            </a:r>
            <a:br>
              <a:rPr lang="en-US" sz="1200" dirty="0"/>
            </a:br>
            <a:r>
              <a:rPr lang="en-US" sz="1200" dirty="0">
                <a:solidFill>
                  <a:srgbClr val="666666"/>
                </a:solidFill>
                <a:latin typeface="Courier New" panose="02070309020205020404" pitchFamily="49" charset="0"/>
              </a:rPr>
              <a:t>    result = "pass"</a:t>
            </a:r>
            <a:r>
              <a:rPr lang="en-US" sz="1200" dirty="0"/>
              <a:t/>
            </a:r>
            <a:br>
              <a:rPr lang="en-US" sz="1200" dirty="0"/>
            </a:br>
            <a:r>
              <a:rPr lang="en-US" sz="1200" dirty="0">
                <a:solidFill>
                  <a:srgbClr val="339CCB"/>
                </a:solidFill>
                <a:latin typeface="Courier New" panose="02070309020205020404" pitchFamily="49" charset="0"/>
              </a:rPr>
              <a:t>Else</a:t>
            </a:r>
            <a:r>
              <a:rPr lang="en-US" sz="1200" dirty="0"/>
              <a:t/>
            </a:r>
            <a:br>
              <a:rPr lang="en-US" sz="1200" dirty="0"/>
            </a:br>
            <a:r>
              <a:rPr lang="en-US" sz="1200" dirty="0">
                <a:solidFill>
                  <a:srgbClr val="666666"/>
                </a:solidFill>
                <a:latin typeface="Courier New" panose="02070309020205020404" pitchFamily="49" charset="0"/>
              </a:rPr>
              <a:t>    result = "fail"</a:t>
            </a:r>
            <a:r>
              <a:rPr lang="en-US" sz="1200" dirty="0"/>
              <a:t/>
            </a:r>
            <a:br>
              <a:rPr lang="en-US" sz="1200" dirty="0"/>
            </a:br>
            <a:r>
              <a:rPr lang="en-US" sz="1200" dirty="0">
                <a:solidFill>
                  <a:srgbClr val="339CCB"/>
                </a:solidFill>
                <a:latin typeface="Courier New" panose="02070309020205020404" pitchFamily="49" charset="0"/>
              </a:rPr>
              <a:t>End</a:t>
            </a: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If</a:t>
            </a:r>
            <a:r>
              <a:rPr lang="en-US" sz="1200" dirty="0"/>
              <a:t/>
            </a:r>
            <a:br>
              <a:rPr lang="en-US" sz="1200" dirty="0"/>
            </a:br>
            <a:r>
              <a:rPr lang="en-US" sz="1200" dirty="0"/>
              <a:t/>
            </a:r>
            <a:br>
              <a:rPr lang="en-US" sz="1200" dirty="0"/>
            </a:br>
            <a:r>
              <a:rPr lang="en-US" sz="1200" dirty="0">
                <a:solidFill>
                  <a:srgbClr val="666666"/>
                </a:solidFill>
                <a:latin typeface="Courier New" panose="02070309020205020404" pitchFamily="49" charset="0"/>
              </a:rPr>
              <a:t>Range("C1").Value = </a:t>
            </a:r>
            <a:r>
              <a:rPr lang="en-US" sz="1200" dirty="0" smtClean="0">
                <a:solidFill>
                  <a:srgbClr val="666666"/>
                </a:solidFill>
                <a:latin typeface="Courier New" panose="02070309020205020404" pitchFamily="49" charset="0"/>
              </a:rPr>
              <a:t>result</a:t>
            </a:r>
            <a:endParaRPr lang="tr-TR" sz="1200" dirty="0" smtClean="0">
              <a:solidFill>
                <a:srgbClr val="666666"/>
              </a:solidFill>
              <a:latin typeface="Courier New" panose="02070309020205020404" pitchFamily="49" charset="0"/>
            </a:endParaRPr>
          </a:p>
          <a:p>
            <a:pPr marL="0" indent="0">
              <a:buNone/>
            </a:pPr>
            <a:endParaRPr lang="tr-TR" sz="1200" dirty="0">
              <a:solidFill>
                <a:srgbClr val="666666"/>
              </a:solidFill>
              <a:latin typeface="Courier New" panose="02070309020205020404" pitchFamily="49" charset="0"/>
            </a:endParaRPr>
          </a:p>
          <a:p>
            <a:pPr marL="0" indent="0">
              <a:buNone/>
            </a:pPr>
            <a:endParaRPr lang="en-US" sz="1200" dirty="0"/>
          </a:p>
        </p:txBody>
      </p:sp>
      <p:pic>
        <p:nvPicPr>
          <p:cNvPr id="15362" name="Picture 2" descr="Excel VBA Logical Operator 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953" y="3152002"/>
            <a:ext cx="4751755" cy="98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2986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Loops</a:t>
            </a:r>
            <a:endParaRPr lang="en-US" dirty="0"/>
          </a:p>
        </p:txBody>
      </p:sp>
      <p:sp>
        <p:nvSpPr>
          <p:cNvPr id="3" name="Content Placeholder 2"/>
          <p:cNvSpPr>
            <a:spLocks noGrp="1"/>
          </p:cNvSpPr>
          <p:nvPr>
            <p:ph idx="1"/>
          </p:nvPr>
        </p:nvSpPr>
        <p:spPr/>
        <p:txBody>
          <a:bodyPr/>
          <a:lstStyle/>
          <a:p>
            <a:r>
              <a:rPr lang="tr-TR" dirty="0" smtClean="0"/>
              <a:t>Single </a:t>
            </a:r>
            <a:r>
              <a:rPr lang="tr-TR" b="1" dirty="0" smtClean="0"/>
              <a:t>for</a:t>
            </a:r>
            <a:r>
              <a:rPr lang="tr-TR" dirty="0" smtClean="0"/>
              <a:t> loop</a:t>
            </a:r>
          </a:p>
          <a:p>
            <a:pPr marL="400050" lvl="1" indent="0"/>
            <a:r>
              <a:rPr lang="en-US" sz="1200" dirty="0">
                <a:solidFill>
                  <a:srgbClr val="339CCB"/>
                </a:solidFill>
                <a:latin typeface="Courier New" panose="02070309020205020404" pitchFamily="49" charset="0"/>
              </a:rPr>
              <a:t>Dim</a:t>
            </a:r>
            <a:r>
              <a:rPr lang="en-US" sz="1200" dirty="0">
                <a:solidFill>
                  <a:srgbClr val="666666"/>
                </a:solidFill>
                <a:latin typeface="Courier New" panose="02070309020205020404" pitchFamily="49" charset="0"/>
              </a:rPr>
              <a:t> </a:t>
            </a:r>
            <a:r>
              <a:rPr lang="en-US" sz="1200" dirty="0" err="1">
                <a:solidFill>
                  <a:srgbClr val="666666"/>
                </a:solidFill>
                <a:latin typeface="Courier New" panose="02070309020205020404" pitchFamily="49" charset="0"/>
              </a:rPr>
              <a:t>i</a:t>
            </a: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As</a:t>
            </a: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Integer</a:t>
            </a:r>
            <a:r>
              <a:rPr lang="en-US" sz="1200" dirty="0"/>
              <a:t/>
            </a:r>
            <a:br>
              <a:rPr lang="en-US" sz="1200" dirty="0"/>
            </a:br>
            <a:r>
              <a:rPr lang="en-US" sz="1200" dirty="0"/>
              <a:t/>
            </a:r>
            <a:br>
              <a:rPr lang="en-US" sz="1200" dirty="0"/>
            </a:br>
            <a:r>
              <a:rPr lang="en-US" sz="1200" dirty="0">
                <a:solidFill>
                  <a:srgbClr val="339CCB"/>
                </a:solidFill>
                <a:latin typeface="Courier New" panose="02070309020205020404" pitchFamily="49" charset="0"/>
              </a:rPr>
              <a:t>For</a:t>
            </a:r>
            <a:r>
              <a:rPr lang="en-US" sz="1200" dirty="0">
                <a:solidFill>
                  <a:srgbClr val="666666"/>
                </a:solidFill>
                <a:latin typeface="Courier New" panose="02070309020205020404" pitchFamily="49" charset="0"/>
              </a:rPr>
              <a:t> </a:t>
            </a:r>
            <a:r>
              <a:rPr lang="en-US" sz="1200" dirty="0" err="1">
                <a:solidFill>
                  <a:srgbClr val="666666"/>
                </a:solidFill>
                <a:latin typeface="Courier New" panose="02070309020205020404" pitchFamily="49" charset="0"/>
              </a:rPr>
              <a:t>i</a:t>
            </a:r>
            <a:r>
              <a:rPr lang="en-US" sz="1200" dirty="0">
                <a:solidFill>
                  <a:srgbClr val="666666"/>
                </a:solidFill>
                <a:latin typeface="Courier New" panose="02070309020205020404" pitchFamily="49" charset="0"/>
              </a:rPr>
              <a:t> = 1 </a:t>
            </a:r>
            <a:r>
              <a:rPr lang="en-US" sz="1200" dirty="0">
                <a:solidFill>
                  <a:srgbClr val="339CCB"/>
                </a:solidFill>
                <a:latin typeface="Courier New" panose="02070309020205020404" pitchFamily="49" charset="0"/>
              </a:rPr>
              <a:t>To</a:t>
            </a:r>
            <a:r>
              <a:rPr lang="en-US" sz="1200" dirty="0">
                <a:solidFill>
                  <a:srgbClr val="666666"/>
                </a:solidFill>
                <a:latin typeface="Courier New" panose="02070309020205020404" pitchFamily="49" charset="0"/>
              </a:rPr>
              <a:t> 6</a:t>
            </a:r>
            <a:r>
              <a:rPr lang="en-US" sz="1200" dirty="0"/>
              <a:t/>
            </a:r>
            <a:br>
              <a:rPr lang="en-US" sz="1200" dirty="0"/>
            </a:br>
            <a:r>
              <a:rPr lang="en-US" sz="1200" dirty="0">
                <a:solidFill>
                  <a:srgbClr val="666666"/>
                </a:solidFill>
                <a:latin typeface="Courier New" panose="02070309020205020404" pitchFamily="49" charset="0"/>
              </a:rPr>
              <a:t>    Cells(</a:t>
            </a:r>
            <a:r>
              <a:rPr lang="en-US" sz="1200" dirty="0" err="1">
                <a:solidFill>
                  <a:srgbClr val="666666"/>
                </a:solidFill>
                <a:latin typeface="Courier New" panose="02070309020205020404" pitchFamily="49" charset="0"/>
              </a:rPr>
              <a:t>i</a:t>
            </a:r>
            <a:r>
              <a:rPr lang="en-US" sz="1200" dirty="0">
                <a:solidFill>
                  <a:srgbClr val="666666"/>
                </a:solidFill>
                <a:latin typeface="Courier New" panose="02070309020205020404" pitchFamily="49" charset="0"/>
              </a:rPr>
              <a:t>, 1).Value = 100</a:t>
            </a:r>
            <a:r>
              <a:rPr lang="en-US" sz="1200" dirty="0"/>
              <a:t/>
            </a:r>
            <a:br>
              <a:rPr lang="en-US" sz="1200" dirty="0"/>
            </a:br>
            <a:r>
              <a:rPr lang="en-US" sz="1200" dirty="0">
                <a:solidFill>
                  <a:srgbClr val="339CCB"/>
                </a:solidFill>
                <a:latin typeface="Courier New" panose="02070309020205020404" pitchFamily="49" charset="0"/>
              </a:rPr>
              <a:t>Next</a:t>
            </a:r>
            <a:r>
              <a:rPr lang="en-US" sz="1200" dirty="0">
                <a:solidFill>
                  <a:srgbClr val="666666"/>
                </a:solidFill>
                <a:latin typeface="Courier New" panose="02070309020205020404" pitchFamily="49" charset="0"/>
              </a:rPr>
              <a:t> </a:t>
            </a:r>
            <a:r>
              <a:rPr lang="tr-TR" sz="1200" dirty="0" smtClean="0">
                <a:solidFill>
                  <a:srgbClr val="666666"/>
                </a:solidFill>
                <a:latin typeface="Courier New" panose="02070309020205020404" pitchFamily="49" charset="0"/>
              </a:rPr>
              <a:t>i</a:t>
            </a:r>
            <a:endParaRPr lang="tr-TR" sz="1200" dirty="0">
              <a:solidFill>
                <a:srgbClr val="666666"/>
              </a:solidFill>
              <a:latin typeface="Courier New" panose="02070309020205020404" pitchFamily="49" charset="0"/>
            </a:endParaRPr>
          </a:p>
          <a:p>
            <a:pPr marL="171450" indent="-171450">
              <a:buFont typeface="Arial" panose="020B0604020202020204" pitchFamily="34" charset="0"/>
              <a:buChar char="•"/>
            </a:pPr>
            <a:r>
              <a:rPr lang="tr-TR" dirty="0" smtClean="0"/>
              <a:t>  Nested </a:t>
            </a:r>
            <a:r>
              <a:rPr lang="tr-TR" b="1" dirty="0"/>
              <a:t>for</a:t>
            </a:r>
            <a:r>
              <a:rPr lang="tr-TR" dirty="0"/>
              <a:t> loop</a:t>
            </a:r>
          </a:p>
          <a:p>
            <a:pPr marL="400050" lvl="1" indent="0"/>
            <a:r>
              <a:rPr lang="en-US" sz="1200" dirty="0" smtClean="0">
                <a:solidFill>
                  <a:srgbClr val="339CCB"/>
                </a:solidFill>
                <a:latin typeface="Courier New" panose="02070309020205020404" pitchFamily="49" charset="0"/>
              </a:rPr>
              <a:t>Dim</a:t>
            </a:r>
            <a:r>
              <a:rPr lang="en-US" sz="1200" dirty="0">
                <a:solidFill>
                  <a:srgbClr val="666666"/>
                </a:solidFill>
                <a:latin typeface="Courier New" panose="02070309020205020404" pitchFamily="49" charset="0"/>
              </a:rPr>
              <a:t> </a:t>
            </a:r>
            <a:r>
              <a:rPr lang="en-US" sz="1200" dirty="0" err="1">
                <a:solidFill>
                  <a:srgbClr val="666666"/>
                </a:solidFill>
                <a:latin typeface="Courier New" panose="02070309020205020404" pitchFamily="49" charset="0"/>
              </a:rPr>
              <a:t>i</a:t>
            </a: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As</a:t>
            </a: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Integer</a:t>
            </a:r>
            <a:r>
              <a:rPr lang="en-US" sz="1200" dirty="0">
                <a:solidFill>
                  <a:srgbClr val="666666"/>
                </a:solidFill>
                <a:latin typeface="Courier New" panose="02070309020205020404" pitchFamily="49" charset="0"/>
              </a:rPr>
              <a:t>, j </a:t>
            </a:r>
            <a:r>
              <a:rPr lang="en-US" sz="1200" dirty="0">
                <a:solidFill>
                  <a:srgbClr val="339CCB"/>
                </a:solidFill>
                <a:latin typeface="Courier New" panose="02070309020205020404" pitchFamily="49" charset="0"/>
              </a:rPr>
              <a:t>As</a:t>
            </a: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Integer</a:t>
            </a:r>
            <a:r>
              <a:rPr lang="en-US" sz="1200" dirty="0"/>
              <a:t/>
            </a:r>
            <a:br>
              <a:rPr lang="en-US" sz="1200" dirty="0"/>
            </a:br>
            <a:r>
              <a:rPr lang="en-US" sz="1200" dirty="0"/>
              <a:t/>
            </a:r>
            <a:br>
              <a:rPr lang="en-US" sz="1200" dirty="0"/>
            </a:br>
            <a:r>
              <a:rPr lang="en-US" sz="1200" dirty="0">
                <a:solidFill>
                  <a:srgbClr val="339CCB"/>
                </a:solidFill>
                <a:latin typeface="Courier New" panose="02070309020205020404" pitchFamily="49" charset="0"/>
              </a:rPr>
              <a:t>For</a:t>
            </a:r>
            <a:r>
              <a:rPr lang="en-US" sz="1200" dirty="0">
                <a:solidFill>
                  <a:srgbClr val="666666"/>
                </a:solidFill>
                <a:latin typeface="Courier New" panose="02070309020205020404" pitchFamily="49" charset="0"/>
              </a:rPr>
              <a:t> </a:t>
            </a:r>
            <a:r>
              <a:rPr lang="en-US" sz="1200" dirty="0" err="1">
                <a:solidFill>
                  <a:srgbClr val="666666"/>
                </a:solidFill>
                <a:latin typeface="Courier New" panose="02070309020205020404" pitchFamily="49" charset="0"/>
              </a:rPr>
              <a:t>i</a:t>
            </a:r>
            <a:r>
              <a:rPr lang="en-US" sz="1200" dirty="0">
                <a:solidFill>
                  <a:srgbClr val="666666"/>
                </a:solidFill>
                <a:latin typeface="Courier New" panose="02070309020205020404" pitchFamily="49" charset="0"/>
              </a:rPr>
              <a:t> = 1 </a:t>
            </a:r>
            <a:r>
              <a:rPr lang="en-US" sz="1200" dirty="0">
                <a:solidFill>
                  <a:srgbClr val="339CCB"/>
                </a:solidFill>
                <a:latin typeface="Courier New" panose="02070309020205020404" pitchFamily="49" charset="0"/>
              </a:rPr>
              <a:t>To</a:t>
            </a:r>
            <a:r>
              <a:rPr lang="en-US" sz="1200" dirty="0">
                <a:solidFill>
                  <a:srgbClr val="666666"/>
                </a:solidFill>
                <a:latin typeface="Courier New" panose="02070309020205020404" pitchFamily="49" charset="0"/>
              </a:rPr>
              <a:t> 6</a:t>
            </a:r>
            <a:r>
              <a:rPr lang="en-US" sz="1200" dirty="0"/>
              <a:t/>
            </a:r>
            <a:br>
              <a:rPr lang="en-US" sz="1200" dirty="0"/>
            </a:b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For</a:t>
            </a:r>
            <a:r>
              <a:rPr lang="en-US" sz="1200" dirty="0">
                <a:solidFill>
                  <a:srgbClr val="666666"/>
                </a:solidFill>
                <a:latin typeface="Courier New" panose="02070309020205020404" pitchFamily="49" charset="0"/>
              </a:rPr>
              <a:t> j = 1 </a:t>
            </a:r>
            <a:r>
              <a:rPr lang="en-US" sz="1200" dirty="0">
                <a:solidFill>
                  <a:srgbClr val="339CCB"/>
                </a:solidFill>
                <a:latin typeface="Courier New" panose="02070309020205020404" pitchFamily="49" charset="0"/>
              </a:rPr>
              <a:t>To</a:t>
            </a:r>
            <a:r>
              <a:rPr lang="en-US" sz="1200" dirty="0">
                <a:solidFill>
                  <a:srgbClr val="666666"/>
                </a:solidFill>
                <a:latin typeface="Courier New" panose="02070309020205020404" pitchFamily="49" charset="0"/>
              </a:rPr>
              <a:t> 2</a:t>
            </a:r>
            <a:r>
              <a:rPr lang="en-US" sz="1200" dirty="0"/>
              <a:t/>
            </a:r>
            <a:br>
              <a:rPr lang="en-US" sz="1200" dirty="0"/>
            </a:br>
            <a:r>
              <a:rPr lang="en-US" sz="1200" dirty="0">
                <a:solidFill>
                  <a:srgbClr val="666666"/>
                </a:solidFill>
                <a:latin typeface="Courier New" panose="02070309020205020404" pitchFamily="49" charset="0"/>
              </a:rPr>
              <a:t>        Cells(</a:t>
            </a:r>
            <a:r>
              <a:rPr lang="en-US" sz="1200" dirty="0" err="1">
                <a:solidFill>
                  <a:srgbClr val="666666"/>
                </a:solidFill>
                <a:latin typeface="Courier New" panose="02070309020205020404" pitchFamily="49" charset="0"/>
              </a:rPr>
              <a:t>i</a:t>
            </a:r>
            <a:r>
              <a:rPr lang="en-US" sz="1200" dirty="0">
                <a:solidFill>
                  <a:srgbClr val="666666"/>
                </a:solidFill>
                <a:latin typeface="Courier New" panose="02070309020205020404" pitchFamily="49" charset="0"/>
              </a:rPr>
              <a:t>, j).Value = 100</a:t>
            </a:r>
            <a:r>
              <a:rPr lang="en-US" sz="1200" dirty="0"/>
              <a:t/>
            </a:r>
            <a:br>
              <a:rPr lang="en-US" sz="1200" dirty="0"/>
            </a:b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Next</a:t>
            </a:r>
            <a:r>
              <a:rPr lang="en-US" sz="1200" dirty="0">
                <a:solidFill>
                  <a:srgbClr val="666666"/>
                </a:solidFill>
                <a:latin typeface="Courier New" panose="02070309020205020404" pitchFamily="49" charset="0"/>
              </a:rPr>
              <a:t> j</a:t>
            </a:r>
            <a:r>
              <a:rPr lang="en-US" sz="1200" dirty="0"/>
              <a:t/>
            </a:r>
            <a:br>
              <a:rPr lang="en-US" sz="1200" dirty="0"/>
            </a:br>
            <a:r>
              <a:rPr lang="en-US" sz="1200" dirty="0">
                <a:solidFill>
                  <a:srgbClr val="339CCB"/>
                </a:solidFill>
                <a:latin typeface="Courier New" panose="02070309020205020404" pitchFamily="49" charset="0"/>
              </a:rPr>
              <a:t>Next</a:t>
            </a:r>
            <a:r>
              <a:rPr lang="en-US" sz="1200" dirty="0">
                <a:solidFill>
                  <a:srgbClr val="666666"/>
                </a:solidFill>
                <a:latin typeface="Courier New" panose="02070309020205020404" pitchFamily="49" charset="0"/>
              </a:rPr>
              <a:t> </a:t>
            </a:r>
            <a:r>
              <a:rPr lang="tr-TR" sz="1200" dirty="0">
                <a:solidFill>
                  <a:srgbClr val="666666"/>
                </a:solidFill>
                <a:latin typeface="Courier New" panose="02070309020205020404" pitchFamily="49" charset="0"/>
              </a:rPr>
              <a:t>i</a:t>
            </a:r>
            <a:endParaRPr lang="tr-TR" sz="1200" dirty="0" smtClean="0">
              <a:solidFill>
                <a:srgbClr val="666666"/>
              </a:solidFill>
              <a:latin typeface="Courier New" panose="02070309020205020404" pitchFamily="49" charset="0"/>
            </a:endParaRPr>
          </a:p>
          <a:p>
            <a:pPr marL="171450" indent="-171450">
              <a:buFont typeface="Arial" panose="020B0604020202020204" pitchFamily="34" charset="0"/>
              <a:buChar char="•"/>
            </a:pPr>
            <a:r>
              <a:rPr lang="tr-TR" b="1" dirty="0" smtClean="0"/>
              <a:t>for</a:t>
            </a:r>
            <a:r>
              <a:rPr lang="tr-TR" dirty="0" smtClean="0"/>
              <a:t> loop with </a:t>
            </a:r>
            <a:r>
              <a:rPr lang="tr-TR" b="1" dirty="0" smtClean="0"/>
              <a:t>step</a:t>
            </a:r>
            <a:endParaRPr lang="tr-TR" b="1" dirty="0"/>
          </a:p>
          <a:p>
            <a:pPr marL="400050" lvl="1" indent="0"/>
            <a:r>
              <a:rPr lang="en-US" sz="1200" dirty="0" smtClean="0">
                <a:solidFill>
                  <a:srgbClr val="339CCB"/>
                </a:solidFill>
                <a:latin typeface="Courier New" panose="02070309020205020404" pitchFamily="49" charset="0"/>
              </a:rPr>
              <a:t>Dim</a:t>
            </a:r>
            <a:r>
              <a:rPr lang="en-US" sz="1200" dirty="0">
                <a:solidFill>
                  <a:srgbClr val="666666"/>
                </a:solidFill>
                <a:latin typeface="Courier New" panose="02070309020205020404" pitchFamily="49" charset="0"/>
              </a:rPr>
              <a:t> </a:t>
            </a:r>
            <a:r>
              <a:rPr lang="en-US" sz="1200" dirty="0" err="1">
                <a:solidFill>
                  <a:srgbClr val="666666"/>
                </a:solidFill>
                <a:latin typeface="Courier New" panose="02070309020205020404" pitchFamily="49" charset="0"/>
              </a:rPr>
              <a:t>i</a:t>
            </a: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As</a:t>
            </a:r>
            <a:r>
              <a:rPr lang="en-US" sz="1200" dirty="0">
                <a:solidFill>
                  <a:srgbClr val="666666"/>
                </a:solidFill>
                <a:latin typeface="Courier New" panose="02070309020205020404" pitchFamily="49" charset="0"/>
              </a:rPr>
              <a:t> </a:t>
            </a:r>
            <a:r>
              <a:rPr lang="en-US" sz="1200" dirty="0">
                <a:solidFill>
                  <a:srgbClr val="339CCB"/>
                </a:solidFill>
                <a:latin typeface="Courier New" panose="02070309020205020404" pitchFamily="49" charset="0"/>
              </a:rPr>
              <a:t>Integer</a:t>
            </a:r>
            <a:r>
              <a:rPr lang="en-US" sz="1200" dirty="0"/>
              <a:t/>
            </a:r>
            <a:br>
              <a:rPr lang="en-US" sz="1200" dirty="0"/>
            </a:br>
            <a:r>
              <a:rPr lang="en-US" sz="1200" dirty="0"/>
              <a:t/>
            </a:r>
            <a:br>
              <a:rPr lang="en-US" sz="1200" dirty="0"/>
            </a:br>
            <a:r>
              <a:rPr lang="en-US" sz="1200" dirty="0">
                <a:solidFill>
                  <a:srgbClr val="339CCB"/>
                </a:solidFill>
                <a:latin typeface="Courier New" panose="02070309020205020404" pitchFamily="49" charset="0"/>
              </a:rPr>
              <a:t>For</a:t>
            </a:r>
            <a:r>
              <a:rPr lang="en-US" sz="1200" dirty="0">
                <a:solidFill>
                  <a:srgbClr val="666666"/>
                </a:solidFill>
                <a:latin typeface="Courier New" panose="02070309020205020404" pitchFamily="49" charset="0"/>
              </a:rPr>
              <a:t> </a:t>
            </a:r>
            <a:r>
              <a:rPr lang="en-US" sz="1200" dirty="0" err="1">
                <a:solidFill>
                  <a:srgbClr val="666666"/>
                </a:solidFill>
                <a:latin typeface="Courier New" panose="02070309020205020404" pitchFamily="49" charset="0"/>
              </a:rPr>
              <a:t>i</a:t>
            </a:r>
            <a:r>
              <a:rPr lang="en-US" sz="1200" dirty="0">
                <a:solidFill>
                  <a:srgbClr val="666666"/>
                </a:solidFill>
                <a:latin typeface="Courier New" panose="02070309020205020404" pitchFamily="49" charset="0"/>
              </a:rPr>
              <a:t> = 1 </a:t>
            </a:r>
            <a:r>
              <a:rPr lang="en-US" sz="1200" dirty="0">
                <a:solidFill>
                  <a:srgbClr val="339CCB"/>
                </a:solidFill>
                <a:latin typeface="Courier New" panose="02070309020205020404" pitchFamily="49" charset="0"/>
              </a:rPr>
              <a:t>To</a:t>
            </a:r>
            <a:r>
              <a:rPr lang="en-US" sz="1200" dirty="0">
                <a:solidFill>
                  <a:srgbClr val="666666"/>
                </a:solidFill>
                <a:latin typeface="Courier New" panose="02070309020205020404" pitchFamily="49" charset="0"/>
              </a:rPr>
              <a:t> 6 </a:t>
            </a:r>
            <a:r>
              <a:rPr lang="en-US" sz="1200" dirty="0">
                <a:solidFill>
                  <a:srgbClr val="339CCB"/>
                </a:solidFill>
                <a:latin typeface="Courier New" panose="02070309020205020404" pitchFamily="49" charset="0"/>
              </a:rPr>
              <a:t>Step</a:t>
            </a:r>
            <a:r>
              <a:rPr lang="en-US" sz="1200" dirty="0">
                <a:solidFill>
                  <a:srgbClr val="666666"/>
                </a:solidFill>
                <a:latin typeface="Courier New" panose="02070309020205020404" pitchFamily="49" charset="0"/>
              </a:rPr>
              <a:t> 2</a:t>
            </a:r>
            <a:r>
              <a:rPr lang="en-US" sz="1200" dirty="0"/>
              <a:t/>
            </a:r>
            <a:br>
              <a:rPr lang="en-US" sz="1200" dirty="0"/>
            </a:br>
            <a:r>
              <a:rPr lang="en-US" sz="1200" dirty="0">
                <a:solidFill>
                  <a:srgbClr val="666666"/>
                </a:solidFill>
                <a:latin typeface="Courier New" panose="02070309020205020404" pitchFamily="49" charset="0"/>
              </a:rPr>
              <a:t>    Cells(</a:t>
            </a:r>
            <a:r>
              <a:rPr lang="en-US" sz="1200" dirty="0" err="1">
                <a:solidFill>
                  <a:srgbClr val="666666"/>
                </a:solidFill>
                <a:latin typeface="Courier New" panose="02070309020205020404" pitchFamily="49" charset="0"/>
              </a:rPr>
              <a:t>i</a:t>
            </a:r>
            <a:r>
              <a:rPr lang="en-US" sz="1200" dirty="0">
                <a:solidFill>
                  <a:srgbClr val="666666"/>
                </a:solidFill>
                <a:latin typeface="Courier New" panose="02070309020205020404" pitchFamily="49" charset="0"/>
              </a:rPr>
              <a:t>, 1).Value = 100</a:t>
            </a:r>
            <a:r>
              <a:rPr lang="en-US" sz="1200" dirty="0"/>
              <a:t/>
            </a:r>
            <a:br>
              <a:rPr lang="en-US" sz="1200" dirty="0"/>
            </a:br>
            <a:r>
              <a:rPr lang="en-US" sz="1200" dirty="0">
                <a:solidFill>
                  <a:srgbClr val="339CCB"/>
                </a:solidFill>
                <a:latin typeface="Courier New" panose="02070309020205020404" pitchFamily="49" charset="0"/>
              </a:rPr>
              <a:t>Next</a:t>
            </a:r>
            <a:r>
              <a:rPr lang="en-US" sz="1200" dirty="0">
                <a:solidFill>
                  <a:srgbClr val="666666"/>
                </a:solidFill>
                <a:latin typeface="Courier New" panose="02070309020205020404" pitchFamily="49" charset="0"/>
              </a:rPr>
              <a:t> </a:t>
            </a:r>
            <a:r>
              <a:rPr lang="en-US" sz="1200" dirty="0" err="1">
                <a:solidFill>
                  <a:srgbClr val="666666"/>
                </a:solidFill>
                <a:latin typeface="Courier New" panose="02070309020205020404" pitchFamily="49" charset="0"/>
              </a:rPr>
              <a:t>i</a:t>
            </a:r>
            <a:endParaRPr lang="tr-TR" sz="1200" dirty="0" smtClean="0"/>
          </a:p>
        </p:txBody>
      </p:sp>
      <p:pic>
        <p:nvPicPr>
          <p:cNvPr id="16386" name="Picture 2" descr="Single Loop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980" y="1149179"/>
            <a:ext cx="4589419" cy="14057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ouble Loop in Excel V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980" y="2707279"/>
            <a:ext cx="4591413" cy="140631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Positive St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980" y="4265990"/>
            <a:ext cx="4589419" cy="140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0020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Loops</a:t>
            </a:r>
            <a:endParaRPr lang="en-US" dirty="0"/>
          </a:p>
        </p:txBody>
      </p:sp>
      <p:sp>
        <p:nvSpPr>
          <p:cNvPr id="3" name="Content Placeholder 2"/>
          <p:cNvSpPr>
            <a:spLocks noGrp="1"/>
          </p:cNvSpPr>
          <p:nvPr>
            <p:ph idx="1"/>
          </p:nvPr>
        </p:nvSpPr>
        <p:spPr/>
        <p:txBody>
          <a:bodyPr/>
          <a:lstStyle/>
          <a:p>
            <a:r>
              <a:rPr lang="tr-TR" b="1" dirty="0" smtClean="0"/>
              <a:t>Do While </a:t>
            </a:r>
            <a:r>
              <a:rPr lang="tr-TR" dirty="0" smtClean="0"/>
              <a:t>Loop</a:t>
            </a:r>
          </a:p>
          <a:p>
            <a:pPr marL="400050" lvl="1" indent="0"/>
            <a:r>
              <a:rPr lang="en-US" sz="1400" dirty="0">
                <a:solidFill>
                  <a:srgbClr val="339CCB"/>
                </a:solidFill>
                <a:latin typeface="Courier New" panose="02070309020205020404" pitchFamily="49" charset="0"/>
              </a:rPr>
              <a:t>Dim</a:t>
            </a:r>
            <a:r>
              <a:rPr lang="en-US" sz="1400" dirty="0">
                <a:solidFill>
                  <a:srgbClr val="666666"/>
                </a:solidFill>
                <a:latin typeface="Courier New" panose="02070309020205020404" pitchFamily="49" charset="0"/>
              </a:rPr>
              <a:t> </a:t>
            </a:r>
            <a:r>
              <a:rPr lang="en-US" sz="1400" dirty="0" err="1">
                <a:solidFill>
                  <a:srgbClr val="666666"/>
                </a:solidFill>
                <a:latin typeface="Courier New" panose="02070309020205020404" pitchFamily="49" charset="0"/>
              </a:rPr>
              <a:t>i</a:t>
            </a:r>
            <a:r>
              <a:rPr lang="en-US" sz="1400" dirty="0">
                <a:solidFill>
                  <a:srgbClr val="666666"/>
                </a:solidFill>
                <a:latin typeface="Courier New" panose="02070309020205020404" pitchFamily="49" charset="0"/>
              </a:rPr>
              <a:t> </a:t>
            </a:r>
            <a:r>
              <a:rPr lang="en-US" sz="1400" dirty="0">
                <a:solidFill>
                  <a:srgbClr val="339CCB"/>
                </a:solidFill>
                <a:latin typeface="Courier New" panose="02070309020205020404" pitchFamily="49" charset="0"/>
              </a:rPr>
              <a:t>As</a:t>
            </a:r>
            <a:r>
              <a:rPr lang="en-US" sz="1400" dirty="0">
                <a:solidFill>
                  <a:srgbClr val="666666"/>
                </a:solidFill>
                <a:latin typeface="Courier New" panose="02070309020205020404" pitchFamily="49" charset="0"/>
              </a:rPr>
              <a:t> Integer</a:t>
            </a:r>
            <a:r>
              <a:rPr lang="en-US" sz="1400" dirty="0"/>
              <a:t/>
            </a:r>
            <a:br>
              <a:rPr lang="en-US" sz="1400" dirty="0"/>
            </a:br>
            <a:r>
              <a:rPr lang="en-US" sz="1400" dirty="0" err="1">
                <a:solidFill>
                  <a:srgbClr val="666666"/>
                </a:solidFill>
                <a:latin typeface="Courier New" panose="02070309020205020404" pitchFamily="49" charset="0"/>
              </a:rPr>
              <a:t>i</a:t>
            </a:r>
            <a:r>
              <a:rPr lang="en-US" sz="1400" dirty="0">
                <a:solidFill>
                  <a:srgbClr val="666666"/>
                </a:solidFill>
                <a:latin typeface="Courier New" panose="02070309020205020404" pitchFamily="49" charset="0"/>
              </a:rPr>
              <a:t> = 1</a:t>
            </a:r>
            <a:r>
              <a:rPr lang="en-US" sz="1400" dirty="0"/>
              <a:t/>
            </a:r>
            <a:br>
              <a:rPr lang="en-US" sz="1400" dirty="0"/>
            </a:br>
            <a:r>
              <a:rPr lang="en-US" sz="1400" dirty="0"/>
              <a:t/>
            </a:r>
            <a:br>
              <a:rPr lang="en-US" sz="1400" dirty="0"/>
            </a:br>
            <a:r>
              <a:rPr lang="en-US" sz="1400" dirty="0">
                <a:solidFill>
                  <a:srgbClr val="339CCB"/>
                </a:solidFill>
                <a:latin typeface="Courier New" panose="02070309020205020404" pitchFamily="49" charset="0"/>
              </a:rPr>
              <a:t>Do</a:t>
            </a:r>
            <a:r>
              <a:rPr lang="en-US" sz="1400" dirty="0">
                <a:solidFill>
                  <a:srgbClr val="666666"/>
                </a:solidFill>
                <a:latin typeface="Courier New" panose="02070309020205020404" pitchFamily="49" charset="0"/>
              </a:rPr>
              <a:t> </a:t>
            </a:r>
            <a:r>
              <a:rPr lang="en-US" sz="1400" dirty="0">
                <a:solidFill>
                  <a:srgbClr val="339CCB"/>
                </a:solidFill>
                <a:latin typeface="Courier New" panose="02070309020205020404" pitchFamily="49" charset="0"/>
              </a:rPr>
              <a:t>While</a:t>
            </a:r>
            <a:r>
              <a:rPr lang="en-US" sz="1400" dirty="0">
                <a:solidFill>
                  <a:srgbClr val="666666"/>
                </a:solidFill>
                <a:latin typeface="Courier New" panose="02070309020205020404" pitchFamily="49" charset="0"/>
              </a:rPr>
              <a:t> Cells(</a:t>
            </a:r>
            <a:r>
              <a:rPr lang="en-US" sz="1400" dirty="0" err="1">
                <a:solidFill>
                  <a:srgbClr val="666666"/>
                </a:solidFill>
                <a:latin typeface="Courier New" panose="02070309020205020404" pitchFamily="49" charset="0"/>
              </a:rPr>
              <a:t>i</a:t>
            </a:r>
            <a:r>
              <a:rPr lang="en-US" sz="1400" dirty="0">
                <a:solidFill>
                  <a:srgbClr val="666666"/>
                </a:solidFill>
                <a:latin typeface="Courier New" panose="02070309020205020404" pitchFamily="49" charset="0"/>
              </a:rPr>
              <a:t>, 1).Value &lt;&gt; ""</a:t>
            </a:r>
            <a:r>
              <a:rPr lang="en-US" sz="1400" dirty="0"/>
              <a:t/>
            </a:r>
            <a:br>
              <a:rPr lang="en-US" sz="1400" dirty="0"/>
            </a:br>
            <a:r>
              <a:rPr lang="en-US" sz="1400" dirty="0">
                <a:solidFill>
                  <a:srgbClr val="666666"/>
                </a:solidFill>
                <a:latin typeface="Courier New" panose="02070309020205020404" pitchFamily="49" charset="0"/>
              </a:rPr>
              <a:t>    Cells(</a:t>
            </a:r>
            <a:r>
              <a:rPr lang="en-US" sz="1400" dirty="0" err="1">
                <a:solidFill>
                  <a:srgbClr val="666666"/>
                </a:solidFill>
                <a:latin typeface="Courier New" panose="02070309020205020404" pitchFamily="49" charset="0"/>
              </a:rPr>
              <a:t>i</a:t>
            </a:r>
            <a:r>
              <a:rPr lang="en-US" sz="1400" dirty="0">
                <a:solidFill>
                  <a:srgbClr val="666666"/>
                </a:solidFill>
                <a:latin typeface="Courier New" panose="02070309020205020404" pitchFamily="49" charset="0"/>
              </a:rPr>
              <a:t>, 2).Value = Cells(</a:t>
            </a:r>
            <a:r>
              <a:rPr lang="en-US" sz="1400" dirty="0" err="1">
                <a:solidFill>
                  <a:srgbClr val="666666"/>
                </a:solidFill>
                <a:latin typeface="Courier New" panose="02070309020205020404" pitchFamily="49" charset="0"/>
              </a:rPr>
              <a:t>i</a:t>
            </a:r>
            <a:r>
              <a:rPr lang="en-US" sz="1400" dirty="0">
                <a:solidFill>
                  <a:srgbClr val="666666"/>
                </a:solidFill>
                <a:latin typeface="Courier New" panose="02070309020205020404" pitchFamily="49" charset="0"/>
              </a:rPr>
              <a:t>, 1).Value + 10</a:t>
            </a:r>
            <a:r>
              <a:rPr lang="en-US" sz="1400" dirty="0"/>
              <a:t/>
            </a:r>
            <a:br>
              <a:rPr lang="en-US" sz="1400" dirty="0"/>
            </a:br>
            <a:r>
              <a:rPr lang="en-US" sz="1400" dirty="0">
                <a:solidFill>
                  <a:srgbClr val="666666"/>
                </a:solidFill>
                <a:latin typeface="Courier New" panose="02070309020205020404" pitchFamily="49" charset="0"/>
              </a:rPr>
              <a:t>    </a:t>
            </a:r>
            <a:r>
              <a:rPr lang="en-US" sz="1400" dirty="0" err="1">
                <a:solidFill>
                  <a:srgbClr val="666666"/>
                </a:solidFill>
                <a:latin typeface="Courier New" panose="02070309020205020404" pitchFamily="49" charset="0"/>
              </a:rPr>
              <a:t>i</a:t>
            </a:r>
            <a:r>
              <a:rPr lang="en-US" sz="1400" dirty="0">
                <a:solidFill>
                  <a:srgbClr val="666666"/>
                </a:solidFill>
                <a:latin typeface="Courier New" panose="02070309020205020404" pitchFamily="49" charset="0"/>
              </a:rPr>
              <a:t> = </a:t>
            </a:r>
            <a:r>
              <a:rPr lang="en-US" sz="1400" dirty="0" err="1">
                <a:solidFill>
                  <a:srgbClr val="666666"/>
                </a:solidFill>
                <a:latin typeface="Courier New" panose="02070309020205020404" pitchFamily="49" charset="0"/>
              </a:rPr>
              <a:t>i</a:t>
            </a:r>
            <a:r>
              <a:rPr lang="en-US" sz="1400" dirty="0">
                <a:solidFill>
                  <a:srgbClr val="666666"/>
                </a:solidFill>
                <a:latin typeface="Courier New" panose="02070309020205020404" pitchFamily="49" charset="0"/>
              </a:rPr>
              <a:t> + 1</a:t>
            </a:r>
            <a:r>
              <a:rPr lang="en-US" sz="1400" dirty="0"/>
              <a:t/>
            </a:r>
            <a:br>
              <a:rPr lang="en-US" sz="1400" dirty="0"/>
            </a:br>
            <a:r>
              <a:rPr lang="en-US" sz="1400" dirty="0">
                <a:solidFill>
                  <a:srgbClr val="339CCB"/>
                </a:solidFill>
                <a:latin typeface="Courier New" panose="02070309020205020404" pitchFamily="49" charset="0"/>
              </a:rPr>
              <a:t>Loop</a:t>
            </a:r>
            <a:endParaRPr lang="en-US" sz="1400" dirty="0"/>
          </a:p>
        </p:txBody>
      </p:sp>
      <p:pic>
        <p:nvPicPr>
          <p:cNvPr id="18436" name="Picture 4" descr="Any Number Of R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57452"/>
            <a:ext cx="4218716" cy="129215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Advanced Do While L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337" y="3157452"/>
            <a:ext cx="4218716" cy="1292157"/>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Arrow 3"/>
          <p:cNvSpPr/>
          <p:nvPr/>
        </p:nvSpPr>
        <p:spPr bwMode="auto">
          <a:xfrm>
            <a:off x="3921211" y="4539049"/>
            <a:ext cx="1416908" cy="288324"/>
          </a:xfrm>
          <a:prstGeom prst="curvedUpArrow">
            <a:avLst>
              <a:gd name="adj1" fmla="val 25000"/>
              <a:gd name="adj2" fmla="val 113361"/>
              <a:gd name="adj3" fmla="val 25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dirty="0"/>
          </a:p>
        </p:txBody>
      </p:sp>
    </p:spTree>
    <p:extLst>
      <p:ext uri="{BB962C8B-B14F-4D97-AF65-F5344CB8AC3E}">
        <p14:creationId xmlns:p14="http://schemas.microsoft.com/office/powerpoint/2010/main" val="624898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VBA</a:t>
            </a:r>
            <a:endParaRPr lang="en-US" dirty="0"/>
          </a:p>
        </p:txBody>
      </p:sp>
      <p:sp>
        <p:nvSpPr>
          <p:cNvPr id="3" name="Content Placeholder 2"/>
          <p:cNvSpPr>
            <a:spLocks noGrp="1"/>
          </p:cNvSpPr>
          <p:nvPr>
            <p:ph idx="1"/>
          </p:nvPr>
        </p:nvSpPr>
        <p:spPr/>
        <p:txBody>
          <a:bodyPr/>
          <a:lstStyle/>
          <a:p>
            <a:r>
              <a:rPr lang="en-US" altLang="en-US" dirty="0"/>
              <a:t>Macros are technically defined as units of VBA code</a:t>
            </a:r>
          </a:p>
          <a:p>
            <a:pPr lvl="1"/>
            <a:r>
              <a:rPr lang="en-US" altLang="en-US" dirty="0"/>
              <a:t>VBA code that is </a:t>
            </a:r>
            <a:r>
              <a:rPr lang="en-US" altLang="en-US" i="1" dirty="0"/>
              <a:t>recorded</a:t>
            </a:r>
            <a:r>
              <a:rPr lang="en-US" altLang="en-US" dirty="0"/>
              <a:t> in Excel is referred to as a </a:t>
            </a:r>
            <a:r>
              <a:rPr lang="en-US" altLang="en-US" b="1" i="1" dirty="0"/>
              <a:t>macro</a:t>
            </a:r>
          </a:p>
          <a:p>
            <a:pPr lvl="1"/>
            <a:r>
              <a:rPr lang="en-US" altLang="en-US" dirty="0"/>
              <a:t>VBA code that is </a:t>
            </a:r>
            <a:r>
              <a:rPr lang="en-US" altLang="en-US" i="1" dirty="0"/>
              <a:t>written</a:t>
            </a:r>
            <a:r>
              <a:rPr lang="en-US" altLang="en-US" dirty="0"/>
              <a:t> by a programmer is referred to as a </a:t>
            </a:r>
            <a:r>
              <a:rPr lang="en-US" altLang="en-US" b="1" i="1" dirty="0"/>
              <a:t>procedure</a:t>
            </a:r>
            <a:endParaRPr lang="tr-TR" altLang="en-US" dirty="0" smtClean="0"/>
          </a:p>
          <a:p>
            <a:r>
              <a:rPr lang="en-US" altLang="en-US" dirty="0" smtClean="0"/>
              <a:t>Macros </a:t>
            </a:r>
            <a:r>
              <a:rPr lang="en-US" altLang="en-US" dirty="0"/>
              <a:t>will be used to illustrate basic Excel VBA </a:t>
            </a:r>
            <a:r>
              <a:rPr lang="en-US" altLang="en-US" dirty="0" smtClean="0"/>
              <a:t>coding</a:t>
            </a:r>
            <a:endParaRPr lang="tr-TR" altLang="en-US" dirty="0" smtClean="0"/>
          </a:p>
          <a:p>
            <a:r>
              <a:rPr lang="en-US" altLang="en-US" dirty="0" smtClean="0"/>
              <a:t>Recording </a:t>
            </a:r>
            <a:r>
              <a:rPr lang="en-US" altLang="en-US" dirty="0"/>
              <a:t>macros creates VBA code </a:t>
            </a:r>
            <a:r>
              <a:rPr lang="en-US" altLang="en-US" dirty="0" smtClean="0"/>
              <a:t>automatically</a:t>
            </a:r>
            <a:r>
              <a:rPr lang="tr-TR" altLang="en-US" dirty="0" smtClean="0"/>
              <a:t>!</a:t>
            </a:r>
          </a:p>
          <a:p>
            <a:pPr marL="685800" lvl="1" indent="-342900">
              <a:buFont typeface="Arial" panose="020B0604020202020204" pitchFamily="34" charset="0"/>
              <a:buChar char="•"/>
            </a:pPr>
            <a:r>
              <a:rPr lang="en-US" altLang="en-US" sz="2000" dirty="0" smtClean="0"/>
              <a:t>This </a:t>
            </a:r>
            <a:r>
              <a:rPr lang="en-US" altLang="en-US" sz="2000" dirty="0"/>
              <a:t>code can be </a:t>
            </a:r>
            <a:r>
              <a:rPr lang="en-US" altLang="en-US" sz="2000" dirty="0" smtClean="0"/>
              <a:t>studied</a:t>
            </a:r>
            <a:endParaRPr lang="tr-TR" altLang="en-US" sz="2000" dirty="0"/>
          </a:p>
          <a:p>
            <a:pPr marL="685800" lvl="1" indent="-342900">
              <a:buFont typeface="Arial" panose="020B0604020202020204" pitchFamily="34" charset="0"/>
              <a:buChar char="•"/>
            </a:pPr>
            <a:r>
              <a:rPr lang="en-US" altLang="en-US" sz="2000" dirty="0" smtClean="0"/>
              <a:t>Disadvantage</a:t>
            </a:r>
            <a:r>
              <a:rPr lang="en-US" altLang="en-US" sz="2000" dirty="0"/>
              <a:t>: It’s limited</a:t>
            </a:r>
            <a:r>
              <a:rPr lang="en-US" altLang="en-US" sz="2000" dirty="0" smtClean="0"/>
              <a:t>.</a:t>
            </a:r>
            <a:endParaRPr lang="tr-TR" altLang="en-US" sz="2000" dirty="0" smtClean="0"/>
          </a:p>
          <a:p>
            <a:pPr marL="385762" indent="-342900">
              <a:buFont typeface="Arial" panose="020B0604020202020204" pitchFamily="34" charset="0"/>
              <a:buChar char="•"/>
            </a:pPr>
            <a:r>
              <a:rPr lang="en-US" altLang="en-US" dirty="0"/>
              <a:t>To tackle this limitation, we use a mixed </a:t>
            </a:r>
            <a:r>
              <a:rPr lang="en-US" altLang="en-US" dirty="0" smtClean="0"/>
              <a:t>approach:</a:t>
            </a:r>
            <a:endParaRPr lang="tr-TR" altLang="en-US" dirty="0" smtClean="0"/>
          </a:p>
          <a:p>
            <a:pPr marL="685800" lvl="1" indent="-342900">
              <a:buFont typeface="Arial" panose="020B0604020202020204" pitchFamily="34" charset="0"/>
              <a:buChar char="•"/>
            </a:pPr>
            <a:r>
              <a:rPr lang="en-US" altLang="en-US" sz="2000" dirty="0" smtClean="0"/>
              <a:t>First</a:t>
            </a:r>
            <a:r>
              <a:rPr lang="en-US" altLang="en-US" sz="2000" dirty="0"/>
              <a:t>, record a simple </a:t>
            </a:r>
            <a:r>
              <a:rPr lang="en-US" altLang="en-US" sz="2000" dirty="0" smtClean="0"/>
              <a:t>macro.</a:t>
            </a:r>
            <a:endParaRPr lang="tr-TR" altLang="en-US" sz="2000" dirty="0" smtClean="0"/>
          </a:p>
          <a:p>
            <a:pPr marL="685800" lvl="1" indent="-342900">
              <a:buFont typeface="Arial" panose="020B0604020202020204" pitchFamily="34" charset="0"/>
              <a:buChar char="•"/>
            </a:pPr>
            <a:r>
              <a:rPr lang="en-US" altLang="en-US" sz="2000" dirty="0" smtClean="0"/>
              <a:t>Then</a:t>
            </a:r>
            <a:r>
              <a:rPr lang="en-US" altLang="en-US" sz="2000" dirty="0"/>
              <a:t>, tweak it to achieve more complex tasks</a:t>
            </a:r>
            <a:r>
              <a:rPr lang="en-US" altLang="en-US" sz="2000" dirty="0" smtClean="0"/>
              <a:t>.</a:t>
            </a:r>
            <a:endParaRPr lang="en-US" altLang="en-US" sz="2000" dirty="0"/>
          </a:p>
          <a:p>
            <a:pPr marL="385762" indent="-342900">
              <a:buFont typeface="Arial" panose="020B0604020202020204" pitchFamily="34" charset="0"/>
              <a:buChar char="•"/>
            </a:pPr>
            <a:r>
              <a:rPr lang="en-US" altLang="en-US" dirty="0"/>
              <a:t>Macros are useful in developing the fundamental skills for reading, understanding, and writing VBA </a:t>
            </a:r>
            <a:r>
              <a:rPr lang="en-US" altLang="en-US" dirty="0" smtClean="0"/>
              <a:t>code</a:t>
            </a:r>
            <a:endParaRPr lang="tr-TR" altLang="en-US" dirty="0" smtClean="0"/>
          </a:p>
          <a:p>
            <a:pPr marL="42862" indent="0">
              <a:buNone/>
            </a:pPr>
            <a:r>
              <a:rPr lang="en-US" altLang="en-US" dirty="0"/>
              <a:t>		</a:t>
            </a:r>
            <a:endParaRPr lang="en-US" altLang="en-US" dirty="0" smtClean="0"/>
          </a:p>
          <a:p>
            <a:endParaRPr lang="en-US" dirty="0"/>
          </a:p>
        </p:txBody>
      </p:sp>
    </p:spTree>
    <p:extLst>
      <p:ext uri="{BB962C8B-B14F-4D97-AF65-F5344CB8AC3E}">
        <p14:creationId xmlns:p14="http://schemas.microsoft.com/office/powerpoint/2010/main" val="3387592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Problem</a:t>
            </a:r>
            <a:endParaRPr lang="en-US" dirty="0"/>
          </a:p>
        </p:txBody>
      </p:sp>
      <p:pic>
        <p:nvPicPr>
          <p:cNvPr id="4" name="Picture 3"/>
          <p:cNvPicPr>
            <a:picLocks noChangeAspect="1"/>
          </p:cNvPicPr>
          <p:nvPr/>
        </p:nvPicPr>
        <p:blipFill>
          <a:blip r:embed="rId2">
            <a:alphaModFix/>
          </a:blip>
          <a:stretch>
            <a:fillRect/>
          </a:stretch>
        </p:blipFill>
        <p:spPr>
          <a:xfrm>
            <a:off x="204789" y="776416"/>
            <a:ext cx="8498856" cy="5105400"/>
          </a:xfrm>
          <a:prstGeom prst="rect">
            <a:avLst/>
          </a:prstGeom>
        </p:spPr>
      </p:pic>
    </p:spTree>
    <p:extLst>
      <p:ext uri="{BB962C8B-B14F-4D97-AF65-F5344CB8AC3E}">
        <p14:creationId xmlns:p14="http://schemas.microsoft.com/office/powerpoint/2010/main" val="738240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Problem</a:t>
            </a:r>
            <a:endParaRPr lang="en-US" dirty="0"/>
          </a:p>
        </p:txBody>
      </p:sp>
      <p:sp>
        <p:nvSpPr>
          <p:cNvPr id="3" name="Content Placeholder 2"/>
          <p:cNvSpPr>
            <a:spLocks noGrp="1"/>
          </p:cNvSpPr>
          <p:nvPr>
            <p:ph idx="1"/>
          </p:nvPr>
        </p:nvSpPr>
        <p:spPr/>
        <p:txBody>
          <a:bodyPr/>
          <a:lstStyle/>
          <a:p>
            <a:r>
              <a:rPr lang="en-US" sz="2400" dirty="0" smtClean="0"/>
              <a:t>We </a:t>
            </a:r>
            <a:r>
              <a:rPr lang="en-US" sz="2400" dirty="0"/>
              <a:t>have data spanning 3 columns and 13 rows (C6:F18).</a:t>
            </a:r>
          </a:p>
          <a:p>
            <a:pPr marL="685800" lvl="1" indent="-342900">
              <a:buFont typeface="Arial" panose="020B0604020202020204" pitchFamily="34" charset="0"/>
              <a:buChar char="•"/>
            </a:pPr>
            <a:r>
              <a:rPr lang="en-US" sz="1800" dirty="0" smtClean="0"/>
              <a:t>Data </a:t>
            </a:r>
            <a:r>
              <a:rPr lang="en-US" sz="1800" dirty="0"/>
              <a:t>should be stored in the given range in order to use it for other </a:t>
            </a:r>
            <a:r>
              <a:rPr lang="en-US" sz="1800" dirty="0" smtClean="0"/>
              <a:t>application.</a:t>
            </a:r>
            <a:endParaRPr lang="tr-TR" sz="1800" dirty="0" smtClean="0"/>
          </a:p>
          <a:p>
            <a:pPr marL="685800" lvl="1" indent="-342900">
              <a:buFont typeface="Arial" panose="020B0604020202020204" pitchFamily="34" charset="0"/>
              <a:buChar char="•"/>
            </a:pPr>
            <a:r>
              <a:rPr lang="en-US" sz="1800" dirty="0" smtClean="0"/>
              <a:t>Unfortunately</a:t>
            </a:r>
            <a:r>
              <a:rPr lang="en-US" sz="1800" dirty="0"/>
              <a:t>, there are some errors in the data entry process, so some of the rows are </a:t>
            </a:r>
            <a:r>
              <a:rPr lang="en-US" sz="1800" dirty="0" smtClean="0"/>
              <a:t>shifted</a:t>
            </a:r>
            <a:r>
              <a:rPr lang="tr-TR" sz="1800" dirty="0" smtClean="0"/>
              <a:t> </a:t>
            </a:r>
            <a:r>
              <a:rPr lang="en-US" sz="1800" dirty="0" smtClean="0"/>
              <a:t>to </a:t>
            </a:r>
            <a:r>
              <a:rPr lang="en-US" sz="1800" dirty="0"/>
              <a:t>the right by one column.</a:t>
            </a:r>
          </a:p>
          <a:p>
            <a:r>
              <a:rPr lang="en-US" sz="2400" dirty="0" smtClean="0"/>
              <a:t>Our </a:t>
            </a:r>
            <a:r>
              <a:rPr lang="en-US" sz="2400" dirty="0"/>
              <a:t>job is to correct all these mistakes:</a:t>
            </a:r>
          </a:p>
          <a:p>
            <a:pPr marL="685800" lvl="1" indent="-342900">
              <a:buFont typeface="Arial" panose="020B0604020202020204" pitchFamily="34" charset="0"/>
              <a:buChar char="•"/>
            </a:pPr>
            <a:r>
              <a:rPr lang="en-US" sz="1800" dirty="0" smtClean="0"/>
              <a:t>First</a:t>
            </a:r>
            <a:r>
              <a:rPr lang="en-US" sz="1800" dirty="0"/>
              <a:t>, record a simple macro that correct a speciﬁc row (say Row 8</a:t>
            </a:r>
            <a:r>
              <a:rPr lang="en-US" sz="1800" dirty="0" smtClean="0"/>
              <a:t>).</a:t>
            </a:r>
            <a:endParaRPr lang="tr-TR" sz="1800" dirty="0" smtClean="0"/>
          </a:p>
          <a:p>
            <a:pPr marL="685800" lvl="1" indent="-342900">
              <a:buFont typeface="Arial" panose="020B0604020202020204" pitchFamily="34" charset="0"/>
              <a:buChar char="•"/>
            </a:pPr>
            <a:r>
              <a:rPr lang="en-US" sz="1800" dirty="0" smtClean="0"/>
              <a:t>Then</a:t>
            </a:r>
            <a:r>
              <a:rPr lang="en-US" sz="1800" dirty="0"/>
              <a:t>, tweak it to make correction in any given </a:t>
            </a:r>
            <a:r>
              <a:rPr lang="en-US" sz="1800" dirty="0" smtClean="0"/>
              <a:t>row.</a:t>
            </a:r>
            <a:endParaRPr lang="tr-TR" sz="1800" dirty="0" smtClean="0"/>
          </a:p>
          <a:p>
            <a:pPr marL="685800" lvl="1" indent="-342900">
              <a:buFont typeface="Arial" panose="020B0604020202020204" pitchFamily="34" charset="0"/>
              <a:buChar char="•"/>
            </a:pPr>
            <a:r>
              <a:rPr lang="en-US" sz="1800" dirty="0" smtClean="0"/>
              <a:t>Finally</a:t>
            </a:r>
            <a:r>
              <a:rPr lang="en-US" sz="1800" dirty="0"/>
              <a:t>, we let the code check any mistake and correct it.</a:t>
            </a:r>
          </a:p>
          <a:p>
            <a:r>
              <a:rPr lang="en-US" sz="2400" dirty="0" smtClean="0"/>
              <a:t>While </a:t>
            </a:r>
            <a:r>
              <a:rPr lang="en-US" sz="2400" dirty="0"/>
              <a:t>doing this, we learn how </a:t>
            </a:r>
            <a:r>
              <a:rPr lang="en-US" sz="2400" dirty="0" smtClean="0"/>
              <a:t>to</a:t>
            </a:r>
            <a:endParaRPr lang="tr-TR" sz="2400" dirty="0" smtClean="0"/>
          </a:p>
          <a:p>
            <a:pPr marL="685800" lvl="1" indent="-342900">
              <a:buFont typeface="Arial" panose="020B0604020202020204" pitchFamily="34" charset="0"/>
              <a:buChar char="•"/>
            </a:pPr>
            <a:r>
              <a:rPr lang="en-US" sz="1800" dirty="0"/>
              <a:t>Declare and name </a:t>
            </a:r>
            <a:r>
              <a:rPr lang="en-US" sz="1800" dirty="0" smtClean="0"/>
              <a:t>variables.</a:t>
            </a:r>
            <a:endParaRPr lang="tr-TR" sz="1800" dirty="0" smtClean="0"/>
          </a:p>
          <a:p>
            <a:pPr marL="685800" lvl="1" indent="-342900">
              <a:buFont typeface="Arial" panose="020B0604020202020204" pitchFamily="34" charset="0"/>
              <a:buChar char="•"/>
            </a:pPr>
            <a:r>
              <a:rPr lang="en-US" sz="1800" dirty="0" smtClean="0"/>
              <a:t>Create </a:t>
            </a:r>
            <a:r>
              <a:rPr lang="en-US" sz="1800" dirty="0"/>
              <a:t>Subroutines and Functions (We’ll learn what they are shortly</a:t>
            </a:r>
            <a:r>
              <a:rPr lang="en-US" sz="1800" dirty="0" smtClean="0"/>
              <a:t>).</a:t>
            </a:r>
            <a:endParaRPr lang="tr-TR" sz="1800" dirty="0" smtClean="0"/>
          </a:p>
          <a:p>
            <a:pPr marL="685800" lvl="1" indent="-342900">
              <a:buFont typeface="Arial" panose="020B0604020202020204" pitchFamily="34" charset="0"/>
              <a:buChar char="•"/>
            </a:pPr>
            <a:r>
              <a:rPr lang="en-US" sz="1800" dirty="0" smtClean="0"/>
              <a:t>Use </a:t>
            </a:r>
            <a:r>
              <a:rPr lang="en-US" sz="1800" dirty="0"/>
              <a:t>conditional </a:t>
            </a:r>
            <a:r>
              <a:rPr lang="en-US" sz="1800" dirty="0" smtClean="0"/>
              <a:t>statements.</a:t>
            </a:r>
            <a:endParaRPr lang="tr-TR" sz="1800" dirty="0" smtClean="0"/>
          </a:p>
          <a:p>
            <a:pPr marL="685800" lvl="1" indent="-342900">
              <a:buFont typeface="Arial" panose="020B0604020202020204" pitchFamily="34" charset="0"/>
              <a:buChar char="•"/>
            </a:pPr>
            <a:r>
              <a:rPr lang="en-US" sz="1800" dirty="0" smtClean="0"/>
              <a:t>Create </a:t>
            </a:r>
            <a:r>
              <a:rPr lang="en-US" sz="1800" dirty="0"/>
              <a:t>repetitions.</a:t>
            </a:r>
          </a:p>
          <a:p>
            <a:endParaRPr lang="en-US" dirty="0" smtClean="0"/>
          </a:p>
          <a:p>
            <a:endParaRPr lang="en-US" dirty="0"/>
          </a:p>
        </p:txBody>
      </p:sp>
    </p:spTree>
    <p:extLst>
      <p:ext uri="{BB962C8B-B14F-4D97-AF65-F5344CB8AC3E}">
        <p14:creationId xmlns:p14="http://schemas.microsoft.com/office/powerpoint/2010/main" val="299269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Our First Macro</a:t>
            </a:r>
            <a:endParaRPr lang="en-US" dirty="0"/>
          </a:p>
        </p:txBody>
      </p:sp>
      <p:sp>
        <p:nvSpPr>
          <p:cNvPr id="3" name="Content Placeholder 2"/>
          <p:cNvSpPr>
            <a:spLocks noGrp="1"/>
          </p:cNvSpPr>
          <p:nvPr>
            <p:ph idx="1"/>
          </p:nvPr>
        </p:nvSpPr>
        <p:spPr/>
        <p:txBody>
          <a:bodyPr/>
          <a:lstStyle/>
          <a:p>
            <a:pPr>
              <a:spcAft>
                <a:spcPts val="0"/>
              </a:spcAft>
            </a:pPr>
            <a:r>
              <a:rPr lang="en-US" altLang="zh-CN" dirty="0">
                <a:solidFill>
                  <a:srgbClr val="000000"/>
                </a:solidFill>
                <a:latin typeface="Calibri" panose="020F0502020204030204" pitchFamily="34" charset="0"/>
                <a:cs typeface="Calibri" panose="020F0502020204030204" pitchFamily="34" charset="0"/>
              </a:rPr>
              <a:t>Find the Macros option under the Excel 2010 View tab to record a VBA </a:t>
            </a:r>
            <a:r>
              <a:rPr lang="en-US" altLang="zh-CN" dirty="0" smtClean="0">
                <a:solidFill>
                  <a:srgbClr val="000000"/>
                </a:solidFill>
                <a:latin typeface="Calibri" panose="020F0502020204030204" pitchFamily="34" charset="0"/>
                <a:cs typeface="Calibri" panose="020F0502020204030204" pitchFamily="34" charset="0"/>
              </a:rPr>
              <a:t>macro.</a:t>
            </a:r>
            <a:endParaRPr lang="tr-TR" altLang="zh-CN" dirty="0" smtClean="0">
              <a:solidFill>
                <a:srgbClr val="000000"/>
              </a:solidFill>
              <a:latin typeface="Calibri" panose="020F0502020204030204" pitchFamily="34" charset="0"/>
              <a:cs typeface="Calibri" panose="020F0502020204030204" pitchFamily="34" charset="0"/>
            </a:endParaRPr>
          </a:p>
          <a:p>
            <a:pPr>
              <a:spcAft>
                <a:spcPts val="0"/>
              </a:spcAft>
            </a:pPr>
            <a:r>
              <a:rPr lang="en-US" altLang="zh-CN" dirty="0" smtClean="0">
                <a:solidFill>
                  <a:srgbClr val="000000"/>
                </a:solidFill>
                <a:latin typeface="Calibri" panose="020F0502020204030204" pitchFamily="34" charset="0"/>
                <a:cs typeface="Calibri" panose="020F0502020204030204" pitchFamily="34" charset="0"/>
              </a:rPr>
              <a:t>Let’s </a:t>
            </a:r>
            <a:r>
              <a:rPr lang="en-US" altLang="zh-CN" dirty="0">
                <a:solidFill>
                  <a:srgbClr val="000000"/>
                </a:solidFill>
                <a:latin typeface="Calibri" panose="020F0502020204030204" pitchFamily="34" charset="0"/>
                <a:cs typeface="Calibri" panose="020F0502020204030204" pitchFamily="34" charset="0"/>
              </a:rPr>
              <a:t>call our Macro “</a:t>
            </a:r>
            <a:r>
              <a:rPr lang="en-US" altLang="zh-CN" b="1" dirty="0">
                <a:solidFill>
                  <a:srgbClr val="000000"/>
                </a:solidFill>
                <a:latin typeface="Calibri" panose="020F0502020204030204" pitchFamily="34" charset="0"/>
                <a:cs typeface="Calibri" panose="020F0502020204030204" pitchFamily="34" charset="0"/>
              </a:rPr>
              <a:t>Shifter</a:t>
            </a:r>
            <a:r>
              <a:rPr lang="en-US" altLang="zh-CN" dirty="0">
                <a:solidFill>
                  <a:srgbClr val="000000"/>
                </a:solidFill>
                <a:latin typeface="Calibri" panose="020F0502020204030204" pitchFamily="34" charset="0"/>
                <a:cs typeface="Calibri" panose="020F0502020204030204" pitchFamily="34" charset="0"/>
              </a:rPr>
              <a:t>.”  We want our macro to do the following</a:t>
            </a:r>
            <a:r>
              <a:rPr lang="en-US" altLang="zh-CN" dirty="0" smtClean="0">
                <a:solidFill>
                  <a:srgbClr val="000000"/>
                </a:solidFill>
                <a:latin typeface="Calibri" panose="020F0502020204030204" pitchFamily="34" charset="0"/>
                <a:cs typeface="Calibri" panose="020F0502020204030204" pitchFamily="34" charset="0"/>
              </a:rPr>
              <a:t>:</a:t>
            </a:r>
            <a:endParaRPr lang="tr-TR" altLang="zh-CN" dirty="0" smtClean="0">
              <a:solidFill>
                <a:srgbClr val="000000"/>
              </a:solidFill>
              <a:latin typeface="Calibri" panose="020F0502020204030204" pitchFamily="34" charset="0"/>
              <a:cs typeface="Calibri" panose="020F0502020204030204" pitchFamily="34" charset="0"/>
            </a:endParaRPr>
          </a:p>
          <a:p>
            <a:pPr marL="800100" lvl="1" indent="-342900">
              <a:spcAft>
                <a:spcPts val="0"/>
              </a:spcAft>
              <a:buFont typeface="Arial" panose="020B0604020202020204" pitchFamily="34" charset="0"/>
              <a:buChar char="•"/>
            </a:pPr>
            <a:r>
              <a:rPr lang="en-US" altLang="zh-CN" dirty="0" smtClean="0">
                <a:solidFill>
                  <a:srgbClr val="000000"/>
                </a:solidFill>
                <a:latin typeface="Calibri" panose="020F0502020204030204" pitchFamily="34" charset="0"/>
                <a:cs typeface="Calibri" panose="020F0502020204030204" pitchFamily="34" charset="0"/>
              </a:rPr>
              <a:t>Select</a:t>
            </a:r>
            <a:r>
              <a:rPr lang="en-US" altLang="zh-CN" dirty="0" smtClean="0">
                <a:latin typeface="Calibri" panose="020F0502020204030204" pitchFamily="34" charset="0"/>
                <a:cs typeface="Calibri" panose="020F0502020204030204" pitchFamily="34" charset="0"/>
              </a:rPr>
              <a:t> </a:t>
            </a:r>
            <a:r>
              <a:rPr lang="en-US" altLang="zh-CN" dirty="0">
                <a:solidFill>
                  <a:srgbClr val="000000"/>
                </a:solidFill>
                <a:latin typeface="Calibri" panose="020F0502020204030204" pitchFamily="34" charset="0"/>
                <a:cs typeface="Calibri" panose="020F0502020204030204" pitchFamily="34" charset="0"/>
              </a:rPr>
              <a:t>the range </a:t>
            </a:r>
            <a:r>
              <a:rPr lang="en-US" altLang="zh-CN" b="1" dirty="0" smtClean="0">
                <a:solidFill>
                  <a:srgbClr val="000000"/>
                </a:solidFill>
                <a:latin typeface="Calibri" panose="020F0502020204030204" pitchFamily="34" charset="0"/>
                <a:cs typeface="Calibri" panose="020F0502020204030204" pitchFamily="34" charset="0"/>
              </a:rPr>
              <a:t>D8:F8</a:t>
            </a:r>
            <a:r>
              <a:rPr lang="en-US" altLang="zh-CN" dirty="0" smtClean="0">
                <a:solidFill>
                  <a:srgbClr val="000000"/>
                </a:solidFill>
                <a:latin typeface="Calibri" panose="020F0502020204030204" pitchFamily="34" charset="0"/>
                <a:cs typeface="Calibri" panose="020F0502020204030204" pitchFamily="34" charset="0"/>
              </a:rPr>
              <a:t>.</a:t>
            </a:r>
            <a:endParaRPr lang="tr-TR" altLang="zh-CN" dirty="0" smtClean="0">
              <a:solidFill>
                <a:srgbClr val="000000"/>
              </a:solidFill>
              <a:latin typeface="Calibri" panose="020F0502020204030204" pitchFamily="34" charset="0"/>
              <a:cs typeface="Calibri" panose="020F0502020204030204" pitchFamily="34" charset="0"/>
            </a:endParaRPr>
          </a:p>
          <a:p>
            <a:pPr marL="800100" lvl="1" indent="-342900">
              <a:spcAft>
                <a:spcPts val="0"/>
              </a:spcAft>
              <a:buFont typeface="Arial" panose="020B0604020202020204" pitchFamily="34" charset="0"/>
              <a:buChar char="•"/>
            </a:pPr>
            <a:r>
              <a:rPr lang="en-US" altLang="zh-CN" dirty="0" smtClean="0">
                <a:solidFill>
                  <a:srgbClr val="000000"/>
                </a:solidFill>
                <a:latin typeface="Calibri" panose="020F0502020204030204" pitchFamily="34" charset="0"/>
                <a:cs typeface="Calibri" panose="020F0502020204030204" pitchFamily="34" charset="0"/>
              </a:rPr>
              <a:t>Cut</a:t>
            </a:r>
            <a:r>
              <a:rPr lang="en-US" altLang="zh-CN" dirty="0" smtClean="0">
                <a:latin typeface="Calibri" panose="020F0502020204030204" pitchFamily="34" charset="0"/>
                <a:cs typeface="Calibri" panose="020F0502020204030204" pitchFamily="34" charset="0"/>
              </a:rPr>
              <a:t> </a:t>
            </a:r>
            <a:r>
              <a:rPr lang="en-US" altLang="zh-CN" dirty="0">
                <a:solidFill>
                  <a:srgbClr val="000000"/>
                </a:solidFill>
                <a:latin typeface="Calibri" panose="020F0502020204030204" pitchFamily="34" charset="0"/>
                <a:cs typeface="Calibri" panose="020F0502020204030204" pitchFamily="34" charset="0"/>
              </a:rPr>
              <a:t>the</a:t>
            </a:r>
            <a:r>
              <a:rPr lang="en-US" altLang="zh-CN" dirty="0">
                <a:latin typeface="Calibri" panose="020F0502020204030204" pitchFamily="34" charset="0"/>
                <a:cs typeface="Calibri" panose="020F0502020204030204" pitchFamily="34" charset="0"/>
              </a:rPr>
              <a:t> </a:t>
            </a:r>
            <a:r>
              <a:rPr lang="en-US" altLang="zh-CN" dirty="0">
                <a:solidFill>
                  <a:srgbClr val="000000"/>
                </a:solidFill>
                <a:latin typeface="Calibri" panose="020F0502020204030204" pitchFamily="34" charset="0"/>
                <a:cs typeface="Calibri" panose="020F0502020204030204" pitchFamily="34" charset="0"/>
              </a:rPr>
              <a:t>selected</a:t>
            </a:r>
            <a:r>
              <a:rPr lang="en-US" altLang="zh-CN" dirty="0">
                <a:latin typeface="Calibri" panose="020F0502020204030204" pitchFamily="34" charset="0"/>
                <a:cs typeface="Calibri" panose="020F0502020204030204" pitchFamily="34" charset="0"/>
              </a:rPr>
              <a:t> </a:t>
            </a:r>
            <a:r>
              <a:rPr lang="en-US" altLang="zh-CN" dirty="0">
                <a:solidFill>
                  <a:srgbClr val="000000"/>
                </a:solidFill>
                <a:latin typeface="Calibri" panose="020F0502020204030204" pitchFamily="34" charset="0"/>
                <a:cs typeface="Calibri" panose="020F0502020204030204" pitchFamily="34" charset="0"/>
              </a:rPr>
              <a:t>cells.</a:t>
            </a:r>
          </a:p>
          <a:p>
            <a:pPr marL="800100" lvl="1" indent="-342900">
              <a:spcAft>
                <a:spcPts val="0"/>
              </a:spcAft>
              <a:buFont typeface="Arial" panose="020B0604020202020204" pitchFamily="34" charset="0"/>
              <a:buChar char="•"/>
            </a:pPr>
            <a:r>
              <a:rPr lang="en-US" altLang="zh-CN" dirty="0">
                <a:solidFill>
                  <a:srgbClr val="000000"/>
                </a:solidFill>
                <a:latin typeface="Calibri" panose="020F0502020204030204" pitchFamily="34" charset="0"/>
                <a:cs typeface="Calibri" panose="020F0502020204030204" pitchFamily="34" charset="0"/>
              </a:rPr>
              <a:t>Select</a:t>
            </a:r>
            <a:r>
              <a:rPr lang="en-US" altLang="zh-CN" dirty="0">
                <a:latin typeface="Calibri" panose="020F0502020204030204" pitchFamily="34" charset="0"/>
                <a:cs typeface="Calibri" panose="020F0502020204030204" pitchFamily="34" charset="0"/>
              </a:rPr>
              <a:t> </a:t>
            </a:r>
            <a:r>
              <a:rPr lang="en-US" altLang="zh-CN" dirty="0">
                <a:solidFill>
                  <a:srgbClr val="000000"/>
                </a:solidFill>
                <a:latin typeface="Calibri" panose="020F0502020204030204" pitchFamily="34" charset="0"/>
                <a:cs typeface="Calibri" panose="020F0502020204030204" pitchFamily="34" charset="0"/>
              </a:rPr>
              <a:t>cell</a:t>
            </a:r>
            <a:r>
              <a:rPr lang="en-US" altLang="zh-CN" dirty="0">
                <a:latin typeface="Calibri" panose="020F0502020204030204" pitchFamily="34" charset="0"/>
                <a:cs typeface="Calibri" panose="020F0502020204030204" pitchFamily="34" charset="0"/>
              </a:rPr>
              <a:t> </a:t>
            </a:r>
            <a:r>
              <a:rPr lang="en-US" altLang="zh-CN" b="1" dirty="0">
                <a:solidFill>
                  <a:srgbClr val="000000"/>
                </a:solidFill>
                <a:latin typeface="Calibri" panose="020F0502020204030204" pitchFamily="34" charset="0"/>
                <a:cs typeface="Calibri" panose="020F0502020204030204" pitchFamily="34" charset="0"/>
              </a:rPr>
              <a:t>C8</a:t>
            </a:r>
            <a:r>
              <a:rPr lang="en-US" altLang="zh-CN" dirty="0">
                <a:solidFill>
                  <a:srgbClr val="000000"/>
                </a:solidFill>
                <a:latin typeface="Calibri" panose="020F0502020204030204" pitchFamily="34" charset="0"/>
                <a:cs typeface="Calibri" panose="020F0502020204030204" pitchFamily="34" charset="0"/>
              </a:rPr>
              <a:t>.</a:t>
            </a:r>
          </a:p>
          <a:p>
            <a:pPr marL="800100" lvl="1" indent="-342900">
              <a:spcAft>
                <a:spcPts val="0"/>
              </a:spcAft>
              <a:buFont typeface="Arial" panose="020B0604020202020204" pitchFamily="34" charset="0"/>
              <a:buChar char="•"/>
            </a:pPr>
            <a:r>
              <a:rPr lang="en-US" altLang="zh-CN" dirty="0">
                <a:solidFill>
                  <a:srgbClr val="000000"/>
                </a:solidFill>
                <a:latin typeface="Calibri" panose="020F0502020204030204" pitchFamily="34" charset="0"/>
                <a:cs typeface="Calibri" panose="020F0502020204030204" pitchFamily="34" charset="0"/>
              </a:rPr>
              <a:t>Paste</a:t>
            </a:r>
            <a:r>
              <a:rPr lang="en-US" altLang="zh-CN" dirty="0">
                <a:latin typeface="Calibri" panose="020F0502020204030204" pitchFamily="34" charset="0"/>
                <a:cs typeface="Calibri" panose="020F0502020204030204" pitchFamily="34" charset="0"/>
              </a:rPr>
              <a:t> </a:t>
            </a:r>
            <a:r>
              <a:rPr lang="en-US" altLang="zh-CN" dirty="0">
                <a:solidFill>
                  <a:srgbClr val="000000"/>
                </a:solidFill>
                <a:latin typeface="Calibri" panose="020F0502020204030204" pitchFamily="34" charset="0"/>
                <a:cs typeface="Calibri" panose="020F0502020204030204" pitchFamily="34" charset="0"/>
              </a:rPr>
              <a:t>the</a:t>
            </a:r>
            <a:r>
              <a:rPr lang="en-US" altLang="zh-CN" dirty="0">
                <a:latin typeface="Calibri" panose="020F0502020204030204" pitchFamily="34" charset="0"/>
                <a:cs typeface="Calibri" panose="020F0502020204030204" pitchFamily="34" charset="0"/>
              </a:rPr>
              <a:t> </a:t>
            </a:r>
            <a:r>
              <a:rPr lang="en-US" altLang="zh-CN" dirty="0">
                <a:solidFill>
                  <a:srgbClr val="000000"/>
                </a:solidFill>
                <a:latin typeface="Calibri" panose="020F0502020204030204" pitchFamily="34" charset="0"/>
                <a:cs typeface="Calibri" panose="020F0502020204030204" pitchFamily="34" charset="0"/>
              </a:rPr>
              <a:t>cut</a:t>
            </a:r>
            <a:r>
              <a:rPr lang="en-US" altLang="zh-CN" dirty="0">
                <a:latin typeface="Calibri" panose="020F0502020204030204" pitchFamily="34" charset="0"/>
                <a:cs typeface="Calibri" panose="020F0502020204030204" pitchFamily="34" charset="0"/>
              </a:rPr>
              <a:t> </a:t>
            </a:r>
            <a:r>
              <a:rPr lang="en-US" altLang="zh-CN" dirty="0">
                <a:solidFill>
                  <a:srgbClr val="000000"/>
                </a:solidFill>
                <a:latin typeface="Calibri" panose="020F0502020204030204" pitchFamily="34" charset="0"/>
                <a:cs typeface="Calibri" panose="020F0502020204030204" pitchFamily="34" charset="0"/>
              </a:rPr>
              <a:t>cells</a:t>
            </a:r>
            <a:r>
              <a:rPr lang="en-US" altLang="zh-CN" dirty="0" smtClean="0">
                <a:solidFill>
                  <a:srgbClr val="000000"/>
                </a:solidFill>
                <a:latin typeface="Calibri" panose="020F0502020204030204" pitchFamily="34" charset="0"/>
                <a:cs typeface="Calibri" panose="020F0502020204030204" pitchFamily="34" charset="0"/>
              </a:rPr>
              <a:t>.</a:t>
            </a:r>
            <a:endParaRPr lang="tr-TR" altLang="zh-CN" dirty="0" smtClean="0">
              <a:solidFill>
                <a:srgbClr val="000000"/>
              </a:solidFill>
              <a:latin typeface="Calibri" panose="020F0502020204030204" pitchFamily="34" charset="0"/>
              <a:cs typeface="Calibri" panose="020F0502020204030204" pitchFamily="34" charset="0"/>
            </a:endParaRPr>
          </a:p>
          <a:p>
            <a:pPr>
              <a:spcAft>
                <a:spcPts val="0"/>
              </a:spcAft>
            </a:pPr>
            <a:endParaRPr lang="en-US" altLang="zh-CN" sz="2400" dirty="0">
              <a:solidFill>
                <a:srgbClr val="000000"/>
              </a:solidFill>
              <a:latin typeface="Times New Roman" pitchFamily="18" charset="0"/>
              <a:cs typeface="Times New Roman" pitchFamily="18" charset="0"/>
            </a:endParaRPr>
          </a:p>
          <a:p>
            <a:pPr>
              <a:lnSpc>
                <a:spcPts val="1786"/>
              </a:lnSpc>
              <a:spcAft>
                <a:spcPts val="600"/>
              </a:spcAft>
            </a:pPr>
            <a:endParaRPr lang="en-US" altLang="zh-CN" dirty="0">
              <a:solidFill>
                <a:srgbClr val="00000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9114195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ilkent-theme">
  <a:themeElements>
    <a:clrScheme name="bilkent2 2">
      <a:dk1>
        <a:srgbClr val="000000"/>
      </a:dk1>
      <a:lt1>
        <a:srgbClr val="FFFFFF"/>
      </a:lt1>
      <a:dk2>
        <a:srgbClr val="000E78"/>
      </a:dk2>
      <a:lt2>
        <a:srgbClr val="B0B2B4"/>
      </a:lt2>
      <a:accent1>
        <a:srgbClr val="000E78"/>
      </a:accent1>
      <a:accent2>
        <a:srgbClr val="FF0000"/>
      </a:accent2>
      <a:accent3>
        <a:srgbClr val="FFFFFF"/>
      </a:accent3>
      <a:accent4>
        <a:srgbClr val="000000"/>
      </a:accent4>
      <a:accent5>
        <a:srgbClr val="AAAABE"/>
      </a:accent5>
      <a:accent6>
        <a:srgbClr val="E70000"/>
      </a:accent6>
      <a:hlink>
        <a:srgbClr val="000E78"/>
      </a:hlink>
      <a:folHlink>
        <a:srgbClr val="6D6E70"/>
      </a:folHlink>
    </a:clrScheme>
    <a:fontScheme name="bilkent2">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sz="1600" dirty="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ilkent2 1">
        <a:dk1>
          <a:srgbClr val="000000"/>
        </a:dk1>
        <a:lt1>
          <a:srgbClr val="FFFFFF"/>
        </a:lt1>
        <a:dk2>
          <a:srgbClr val="F8F3D2"/>
        </a:dk2>
        <a:lt2>
          <a:srgbClr val="B0B2B4"/>
        </a:lt2>
        <a:accent1>
          <a:srgbClr val="7D110C"/>
        </a:accent1>
        <a:accent2>
          <a:srgbClr val="AF906A"/>
        </a:accent2>
        <a:accent3>
          <a:srgbClr val="FFFFFF"/>
        </a:accent3>
        <a:accent4>
          <a:srgbClr val="000000"/>
        </a:accent4>
        <a:accent5>
          <a:srgbClr val="BFAAAA"/>
        </a:accent5>
        <a:accent6>
          <a:srgbClr val="9E825F"/>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ilkent2 2">
        <a:dk1>
          <a:srgbClr val="000000"/>
        </a:dk1>
        <a:lt1>
          <a:srgbClr val="FFFFFF"/>
        </a:lt1>
        <a:dk2>
          <a:srgbClr val="000E78"/>
        </a:dk2>
        <a:lt2>
          <a:srgbClr val="B0B2B4"/>
        </a:lt2>
        <a:accent1>
          <a:srgbClr val="000E78"/>
        </a:accent1>
        <a:accent2>
          <a:srgbClr val="FF0000"/>
        </a:accent2>
        <a:accent3>
          <a:srgbClr val="FFFFFF"/>
        </a:accent3>
        <a:accent4>
          <a:srgbClr val="000000"/>
        </a:accent4>
        <a:accent5>
          <a:srgbClr val="AAAABE"/>
        </a:accent5>
        <a:accent6>
          <a:srgbClr val="E70000"/>
        </a:accent6>
        <a:hlink>
          <a:srgbClr val="000E78"/>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lkent-theme" id="{3F80A6D5-8211-47CE-A266-C4044D1B881C}" vid="{B6ABEE5A-B9CB-4AB8-9ECB-B289EC7B81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bilkent-theme</Template>
  <TotalTime>3345</TotalTime>
  <Words>2017</Words>
  <Application>Microsoft Office PowerPoint</Application>
  <PresentationFormat>On-screen Show (4:3)</PresentationFormat>
  <Paragraphs>369</Paragraphs>
  <Slides>52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MS PGothic</vt:lpstr>
      <vt:lpstr>Arial</vt:lpstr>
      <vt:lpstr>Arial Narrow</vt:lpstr>
      <vt:lpstr>Calibri</vt:lpstr>
      <vt:lpstr>Courier New</vt:lpstr>
      <vt:lpstr>Monotype Sorts</vt:lpstr>
      <vt:lpstr>Times New Roman</vt:lpstr>
      <vt:lpstr>Wingdings</vt:lpstr>
      <vt:lpstr>bilkent-theme</vt:lpstr>
      <vt:lpstr>Introduction to VBA</vt:lpstr>
      <vt:lpstr>VBA</vt:lpstr>
      <vt:lpstr>VBA</vt:lpstr>
      <vt:lpstr>VBA</vt:lpstr>
      <vt:lpstr>VBA</vt:lpstr>
      <vt:lpstr>VBA</vt:lpstr>
      <vt:lpstr>Problem</vt:lpstr>
      <vt:lpstr>Problem</vt:lpstr>
      <vt:lpstr>Our First Macro</vt:lpstr>
      <vt:lpstr>Our First Macro</vt:lpstr>
      <vt:lpstr>Our First Macro</vt:lpstr>
      <vt:lpstr>Our First Macro</vt:lpstr>
      <vt:lpstr>Our First Macro</vt:lpstr>
      <vt:lpstr>Our First Macro</vt:lpstr>
      <vt:lpstr>Our First Macro</vt:lpstr>
      <vt:lpstr>Our First Macro</vt:lpstr>
      <vt:lpstr>Our First Macro</vt:lpstr>
      <vt:lpstr>Our First Macro</vt:lpstr>
      <vt:lpstr>Saving Excel Files Containing Macros</vt:lpstr>
      <vt:lpstr>Macro Security</vt:lpstr>
      <vt:lpstr>Macro Security (cont.)</vt:lpstr>
      <vt:lpstr>Macro Security (cont.)</vt:lpstr>
      <vt:lpstr>Macro Security (cont.)</vt:lpstr>
      <vt:lpstr>Create a Macro (From Scratch)</vt:lpstr>
      <vt:lpstr>Create a Macro (From Scratch)</vt:lpstr>
      <vt:lpstr>Create a Macro (From Scratch)</vt:lpstr>
      <vt:lpstr>Create a Macro (From Scratch)</vt:lpstr>
      <vt:lpstr>Create a Macro (From Scratch)</vt:lpstr>
      <vt:lpstr>Run Code from a Module</vt:lpstr>
      <vt:lpstr>Variables</vt:lpstr>
      <vt:lpstr>Variables</vt:lpstr>
      <vt:lpstr>Variables</vt:lpstr>
      <vt:lpstr>Variables</vt:lpstr>
      <vt:lpstr>Variables</vt:lpstr>
      <vt:lpstr>Variables</vt:lpstr>
      <vt:lpstr>Message Box</vt:lpstr>
      <vt:lpstr>MsgBox Function</vt:lpstr>
      <vt:lpstr>MsgBox Function</vt:lpstr>
      <vt:lpstr>MsgBox Function</vt:lpstr>
      <vt:lpstr>MsgBox Function</vt:lpstr>
      <vt:lpstr>InputBox Function</vt:lpstr>
      <vt:lpstr>Objects</vt:lpstr>
      <vt:lpstr>Objects</vt:lpstr>
      <vt:lpstr>Collections</vt:lpstr>
      <vt:lpstr>Collections</vt:lpstr>
      <vt:lpstr>Range Object</vt:lpstr>
      <vt:lpstr>Range Object</vt:lpstr>
      <vt:lpstr>Range Object</vt:lpstr>
      <vt:lpstr>Logical Statements</vt:lpstr>
      <vt:lpstr>Logical Statements</vt:lpstr>
      <vt:lpstr>Loops</vt:lpstr>
      <vt:lpstr>Loops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Emre Uzun</dc:creator>
  <cp:lastModifiedBy>Windows User</cp:lastModifiedBy>
  <cp:revision>60</cp:revision>
  <dcterms:created xsi:type="dcterms:W3CDTF">2017-03-17T05:30:42Z</dcterms:created>
  <dcterms:modified xsi:type="dcterms:W3CDTF">2019-03-18T05:33:09Z</dcterms:modified>
</cp:coreProperties>
</file>