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1"/>
  </p:notesMasterIdLst>
  <p:sldIdLst>
    <p:sldId id="256" r:id="rId2"/>
    <p:sldId id="277" r:id="rId3"/>
    <p:sldId id="278" r:id="rId4"/>
    <p:sldId id="279" r:id="rId5"/>
    <p:sldId id="280" r:id="rId6"/>
    <p:sldId id="281"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4" r:id="rId23"/>
    <p:sldId id="275" r:id="rId24"/>
    <p:sldId id="276" r:id="rId25"/>
    <p:sldId id="272" r:id="rId26"/>
    <p:sldId id="273"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algn="l" rtl="0" eaLnBrk="0" fontAlgn="base" hangingPunct="0">
      <a:spcBef>
        <a:spcPct val="0"/>
      </a:spcBef>
      <a:spcAft>
        <a:spcPct val="0"/>
      </a:spcAft>
      <a:defRPr sz="2400" i="1"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i="1"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i="1"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i="1"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i="1" kern="1200">
        <a:solidFill>
          <a:schemeClr val="tx1"/>
        </a:solidFill>
        <a:latin typeface="Arial" pitchFamily="34" charset="0"/>
        <a:ea typeface="MS PGothic" pitchFamily="34" charset="-128"/>
        <a:cs typeface="+mn-cs"/>
      </a:defRPr>
    </a:lvl5pPr>
    <a:lvl6pPr marL="2286000" algn="l" defTabSz="914400" rtl="0" eaLnBrk="1" latinLnBrk="0" hangingPunct="1">
      <a:defRPr sz="2400" i="1" kern="1200">
        <a:solidFill>
          <a:schemeClr val="tx1"/>
        </a:solidFill>
        <a:latin typeface="Arial" pitchFamily="34" charset="0"/>
        <a:ea typeface="MS PGothic" pitchFamily="34" charset="-128"/>
        <a:cs typeface="+mn-cs"/>
      </a:defRPr>
    </a:lvl6pPr>
    <a:lvl7pPr marL="2743200" algn="l" defTabSz="914400" rtl="0" eaLnBrk="1" latinLnBrk="0" hangingPunct="1">
      <a:defRPr sz="2400" i="1" kern="1200">
        <a:solidFill>
          <a:schemeClr val="tx1"/>
        </a:solidFill>
        <a:latin typeface="Arial" pitchFamily="34" charset="0"/>
        <a:ea typeface="MS PGothic" pitchFamily="34" charset="-128"/>
        <a:cs typeface="+mn-cs"/>
      </a:defRPr>
    </a:lvl7pPr>
    <a:lvl8pPr marL="3200400" algn="l" defTabSz="914400" rtl="0" eaLnBrk="1" latinLnBrk="0" hangingPunct="1">
      <a:defRPr sz="2400" i="1" kern="1200">
        <a:solidFill>
          <a:schemeClr val="tx1"/>
        </a:solidFill>
        <a:latin typeface="Arial" pitchFamily="34" charset="0"/>
        <a:ea typeface="MS PGothic" pitchFamily="34" charset="-128"/>
        <a:cs typeface="+mn-cs"/>
      </a:defRPr>
    </a:lvl8pPr>
    <a:lvl9pPr marL="3657600" algn="l" defTabSz="914400" rtl="0" eaLnBrk="1" latinLnBrk="0" hangingPunct="1">
      <a:defRPr sz="2400" i="1"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CCB"/>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116" d="100"/>
          <a:sy n="116" d="100"/>
        </p:scale>
        <p:origin x="14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46F32-9318-4FC4-9798-F2E47CC2DD28}" type="datetimeFigureOut">
              <a:rPr lang="en-US" smtClean="0"/>
              <a:t>4/8/2019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DA6F9-8056-4F1A-B228-3BF1724364B7}" type="slidenum">
              <a:rPr lang="en-US" smtClean="0"/>
              <a:t>‹#›</a:t>
            </a:fld>
            <a:endParaRPr lang="en-US"/>
          </a:p>
        </p:txBody>
      </p:sp>
    </p:spTree>
    <p:extLst>
      <p:ext uri="{BB962C8B-B14F-4D97-AF65-F5344CB8AC3E}">
        <p14:creationId xmlns:p14="http://schemas.microsoft.com/office/powerpoint/2010/main" val="72878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4"/>
          <p:cNvSpPr>
            <a:spLocks noChangeArrowheads="1"/>
          </p:cNvSpPr>
          <p:nvPr/>
        </p:nvSpPr>
        <p:spPr bwMode="auto">
          <a:xfrm>
            <a:off x="0" y="0"/>
            <a:ext cx="9144000" cy="4648200"/>
          </a:xfrm>
          <a:prstGeom prst="rect">
            <a:avLst/>
          </a:prstGeom>
          <a:solidFill>
            <a:srgbClr val="000E78"/>
          </a:solidFill>
          <a:ln w="9525">
            <a:noFill/>
            <a:miter lim="800000"/>
            <a:headEnd/>
            <a:tailEnd/>
          </a:ln>
        </p:spPr>
        <p:txBody>
          <a:bodyPr wrap="none" anchor="ctr"/>
          <a:lstStyle/>
          <a:p>
            <a:pPr>
              <a:defRPr/>
            </a:pPr>
            <a:endParaRPr lang="tr-TR">
              <a:latin typeface="Arial" charset="0"/>
            </a:endParaRPr>
          </a:p>
        </p:txBody>
      </p:sp>
      <p:sp>
        <p:nvSpPr>
          <p:cNvPr id="5" name="Line 55"/>
          <p:cNvSpPr>
            <a:spLocks noChangeShapeType="1"/>
          </p:cNvSpPr>
          <p:nvPr/>
        </p:nvSpPr>
        <p:spPr bwMode="auto">
          <a:xfrm>
            <a:off x="0" y="4648200"/>
            <a:ext cx="9144000" cy="0"/>
          </a:xfrm>
          <a:prstGeom prst="line">
            <a:avLst/>
          </a:prstGeom>
          <a:noFill/>
          <a:ln w="47625">
            <a:solidFill>
              <a:srgbClr val="FF0000"/>
            </a:solidFill>
            <a:round/>
            <a:headEnd/>
            <a:tailEnd/>
          </a:ln>
        </p:spPr>
        <p:txBody>
          <a:bodyPr wrap="none" anchor="ctr"/>
          <a:lstStyle/>
          <a:p>
            <a:pPr>
              <a:defRPr/>
            </a:pPr>
            <a:endParaRPr lang="tr-TR">
              <a:latin typeface="Arial" charset="0"/>
            </a:endParaRPr>
          </a:p>
        </p:txBody>
      </p:sp>
      <p:pic>
        <p:nvPicPr>
          <p:cNvPr id="6" name="Picture 56" descr="logo1"/>
          <p:cNvPicPr>
            <a:picLocks noChangeAspect="1" noChangeArrowheads="1"/>
          </p:cNvPicPr>
          <p:nvPr/>
        </p:nvPicPr>
        <p:blipFill>
          <a:blip r:embed="rId2" cstate="print"/>
          <a:srcRect/>
          <a:stretch>
            <a:fillRect/>
          </a:stretch>
        </p:blipFill>
        <p:spPr bwMode="auto">
          <a:xfrm>
            <a:off x="2716213" y="4956175"/>
            <a:ext cx="3671887" cy="1768475"/>
          </a:xfrm>
          <a:prstGeom prst="rect">
            <a:avLst/>
          </a:prstGeom>
          <a:noFill/>
          <a:ln w="9525">
            <a:noFill/>
            <a:miter lim="800000"/>
            <a:headEnd/>
            <a:tailEnd/>
          </a:ln>
        </p:spPr>
      </p:pic>
      <p:sp>
        <p:nvSpPr>
          <p:cNvPr id="7" name="Line 57"/>
          <p:cNvSpPr>
            <a:spLocks noChangeShapeType="1"/>
          </p:cNvSpPr>
          <p:nvPr/>
        </p:nvSpPr>
        <p:spPr bwMode="auto">
          <a:xfrm>
            <a:off x="1295400" y="2184400"/>
            <a:ext cx="6553200" cy="0"/>
          </a:xfrm>
          <a:prstGeom prst="line">
            <a:avLst/>
          </a:prstGeom>
          <a:noFill/>
          <a:ln w="44450" cap="sq">
            <a:solidFill>
              <a:schemeClr val="bg1"/>
            </a:solidFill>
            <a:round/>
            <a:headEnd type="none" w="sm" len="sm"/>
            <a:tailEnd type="none" w="sm" len="sm"/>
          </a:ln>
          <a:effectLst/>
        </p:spPr>
        <p:txBody>
          <a:bodyPr wrap="none" anchor="ctr"/>
          <a:lstStyle/>
          <a:p>
            <a:pPr>
              <a:defRPr/>
            </a:pPr>
            <a:endParaRPr lang="tr-TR">
              <a:latin typeface="Arial" charset="0"/>
            </a:endParaRPr>
          </a:p>
        </p:txBody>
      </p:sp>
      <p:sp>
        <p:nvSpPr>
          <p:cNvPr id="8" name="Line 58"/>
          <p:cNvSpPr>
            <a:spLocks noChangeShapeType="1"/>
          </p:cNvSpPr>
          <p:nvPr/>
        </p:nvSpPr>
        <p:spPr bwMode="auto">
          <a:xfrm>
            <a:off x="1295400" y="2565400"/>
            <a:ext cx="6553200" cy="0"/>
          </a:xfrm>
          <a:prstGeom prst="line">
            <a:avLst/>
          </a:prstGeom>
          <a:noFill/>
          <a:ln w="44450" cap="sq">
            <a:solidFill>
              <a:schemeClr val="bg1"/>
            </a:solidFill>
            <a:round/>
            <a:headEnd type="none" w="sm" len="sm"/>
            <a:tailEnd type="none" w="sm" len="sm"/>
          </a:ln>
          <a:effectLst/>
        </p:spPr>
        <p:txBody>
          <a:bodyPr wrap="none" anchor="ctr"/>
          <a:lstStyle/>
          <a:p>
            <a:pPr>
              <a:defRPr/>
            </a:pPr>
            <a:endParaRPr lang="tr-TR">
              <a:latin typeface="Arial" charset="0"/>
            </a:endParaRPr>
          </a:p>
        </p:txBody>
      </p:sp>
      <p:sp>
        <p:nvSpPr>
          <p:cNvPr id="3075" name="Rectangle 3"/>
          <p:cNvSpPr>
            <a:spLocks noGrp="1" noChangeArrowheads="1"/>
          </p:cNvSpPr>
          <p:nvPr>
            <p:ph type="subTitle" idx="1"/>
          </p:nvPr>
        </p:nvSpPr>
        <p:spPr>
          <a:xfrm>
            <a:off x="1552575" y="2133600"/>
            <a:ext cx="6019800" cy="508000"/>
          </a:xfrm>
        </p:spPr>
        <p:txBody>
          <a:bodyPr anchor="ctr"/>
          <a:lstStyle>
            <a:lvl1pPr marL="0" indent="0" algn="ctr">
              <a:buFontTx/>
              <a:buNone/>
              <a:defRPr sz="2000">
                <a:solidFill>
                  <a:schemeClr val="bg1"/>
                </a:solidFill>
              </a:defRPr>
            </a:lvl1pPr>
          </a:lstStyle>
          <a:p>
            <a:r>
              <a:rPr lang="en-US" smtClean="0"/>
              <a:t>Click to edit Master subtitle style</a:t>
            </a:r>
            <a:endParaRPr lang="en-US"/>
          </a:p>
        </p:txBody>
      </p:sp>
      <p:sp>
        <p:nvSpPr>
          <p:cNvPr id="3091" name="Rectangle 19"/>
          <p:cNvSpPr>
            <a:spLocks noGrp="1" noChangeArrowheads="1"/>
          </p:cNvSpPr>
          <p:nvPr>
            <p:ph type="ctrTitle" sz="quarter"/>
          </p:nvPr>
        </p:nvSpPr>
        <p:spPr>
          <a:xfrm>
            <a:off x="455613" y="1014413"/>
            <a:ext cx="8226425" cy="776287"/>
          </a:xfrm>
        </p:spPr>
        <p:txBody>
          <a:bodyPr/>
          <a:lstStyle>
            <a:lvl1pPr algn="ctr">
              <a:defRPr sz="3800" b="0">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321691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20714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9388" y="-228600"/>
            <a:ext cx="2106612" cy="59436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204788" y="-228600"/>
            <a:ext cx="6172200" cy="5943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99652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p:txBody>
          <a:bodyPr/>
          <a:lstStyle>
            <a:lvl1pP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18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stStyle>
          <a:p>
            <a:pPr lvl="0"/>
            <a:r>
              <a:rPr lang="en-US" noProof="0" dirty="0" smtClean="0"/>
              <a:t>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18255879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86901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04800" y="1066800"/>
            <a:ext cx="4089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546600" y="1066800"/>
            <a:ext cx="4089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252582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val="9065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smtClean="0"/>
              <a:t>Click to edit Master title style</a:t>
            </a:r>
            <a:endParaRPr lang="tr-TR" dirty="0"/>
          </a:p>
        </p:txBody>
      </p:sp>
    </p:spTree>
    <p:extLst>
      <p:ext uri="{BB962C8B-B14F-4D97-AF65-F5344CB8AC3E}">
        <p14:creationId xmlns:p14="http://schemas.microsoft.com/office/powerpoint/2010/main" val="261786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84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80996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43683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3" name="Rectangle 39"/>
          <p:cNvSpPr>
            <a:spLocks noChangeArrowheads="1"/>
          </p:cNvSpPr>
          <p:nvPr/>
        </p:nvSpPr>
        <p:spPr bwMode="auto">
          <a:xfrm>
            <a:off x="0" y="6172200"/>
            <a:ext cx="9144000" cy="685800"/>
          </a:xfrm>
          <a:prstGeom prst="rect">
            <a:avLst/>
          </a:prstGeom>
          <a:solidFill>
            <a:schemeClr val="bg1"/>
          </a:solidFill>
          <a:ln w="9525">
            <a:noFill/>
            <a:miter lim="800000"/>
            <a:headEnd/>
            <a:tailEnd/>
          </a:ln>
        </p:spPr>
        <p:txBody>
          <a:bodyPr wrap="none" anchor="ctr"/>
          <a:lstStyle/>
          <a:p>
            <a:pPr>
              <a:defRPr/>
            </a:pPr>
            <a:endParaRPr lang="en-US" noProof="0">
              <a:latin typeface="Arial" charset="0"/>
            </a:endParaRPr>
          </a:p>
        </p:txBody>
      </p:sp>
      <p:sp>
        <p:nvSpPr>
          <p:cNvPr id="1027" name="Rectangle 2"/>
          <p:cNvSpPr>
            <a:spLocks noGrp="1" noChangeArrowheads="1"/>
          </p:cNvSpPr>
          <p:nvPr>
            <p:ph type="title"/>
          </p:nvPr>
        </p:nvSpPr>
        <p:spPr bwMode="auto">
          <a:xfrm>
            <a:off x="204788" y="-228600"/>
            <a:ext cx="71104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noProof="0" smtClean="0"/>
              <a:t>Asıl başlık stili için tıklatın</a:t>
            </a:r>
          </a:p>
        </p:txBody>
      </p:sp>
      <p:sp>
        <p:nvSpPr>
          <p:cNvPr id="1028" name="Rectangle 3"/>
          <p:cNvSpPr>
            <a:spLocks noGrp="1" noChangeArrowheads="1"/>
          </p:cNvSpPr>
          <p:nvPr>
            <p:ph type="body" idx="1"/>
          </p:nvPr>
        </p:nvSpPr>
        <p:spPr bwMode="auto">
          <a:xfrm>
            <a:off x="304800" y="1066800"/>
            <a:ext cx="8331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Asıl metin stillerini düzenlemek için tıklatın</a:t>
            </a:r>
          </a:p>
          <a:p>
            <a:pPr lvl="1"/>
            <a:r>
              <a:rPr lang="en-US" noProof="0" smtClean="0"/>
              <a:t>İkinci düzey</a:t>
            </a:r>
          </a:p>
          <a:p>
            <a:pPr lvl="2"/>
            <a:r>
              <a:rPr lang="en-US" noProof="0" smtClean="0"/>
              <a:t>Üçüncü düzey</a:t>
            </a:r>
          </a:p>
          <a:p>
            <a:pPr lvl="3"/>
            <a:r>
              <a:rPr lang="en-US" noProof="0" smtClean="0"/>
              <a:t>Dördüncü düzey</a:t>
            </a:r>
          </a:p>
          <a:p>
            <a:pPr lvl="4"/>
            <a:r>
              <a:rPr lang="en-US" noProof="0" smtClean="0"/>
              <a:t>Beşinci düzey</a:t>
            </a:r>
          </a:p>
        </p:txBody>
      </p:sp>
      <p:sp>
        <p:nvSpPr>
          <p:cNvPr id="1060" name="Line 36"/>
          <p:cNvSpPr>
            <a:spLocks noChangeShapeType="1"/>
          </p:cNvSpPr>
          <p:nvPr/>
        </p:nvSpPr>
        <p:spPr bwMode="auto">
          <a:xfrm>
            <a:off x="0" y="685800"/>
            <a:ext cx="9144000" cy="0"/>
          </a:xfrm>
          <a:prstGeom prst="line">
            <a:avLst/>
          </a:prstGeom>
          <a:noFill/>
          <a:ln w="9525">
            <a:solidFill>
              <a:schemeClr val="bg2"/>
            </a:solidFill>
            <a:round/>
            <a:headEnd/>
            <a:tailEnd/>
          </a:ln>
        </p:spPr>
        <p:txBody>
          <a:bodyPr wrap="none" anchor="ctr"/>
          <a:lstStyle/>
          <a:p>
            <a:pPr>
              <a:defRPr/>
            </a:pPr>
            <a:endParaRPr lang="en-US" noProof="0">
              <a:latin typeface="Arial" charset="0"/>
            </a:endParaRPr>
          </a:p>
        </p:txBody>
      </p:sp>
      <p:pic>
        <p:nvPicPr>
          <p:cNvPr id="1030" name="Picture 46" descr="logo3"/>
          <p:cNvPicPr>
            <a:picLocks noChangeAspect="1" noChangeArrowheads="1"/>
          </p:cNvPicPr>
          <p:nvPr/>
        </p:nvPicPr>
        <p:blipFill>
          <a:blip r:embed="rId13" cstate="print"/>
          <a:srcRect/>
          <a:stretch>
            <a:fillRect/>
          </a:stretch>
        </p:blipFill>
        <p:spPr bwMode="auto">
          <a:xfrm>
            <a:off x="63500" y="6364288"/>
            <a:ext cx="2505075" cy="493712"/>
          </a:xfrm>
          <a:prstGeom prst="rect">
            <a:avLst/>
          </a:prstGeom>
          <a:noFill/>
          <a:ln w="9525">
            <a:noFill/>
            <a:miter lim="800000"/>
            <a:headEnd/>
            <a:tailEnd/>
          </a:ln>
        </p:spPr>
      </p:pic>
      <p:sp>
        <p:nvSpPr>
          <p:cNvPr id="1071" name="Line 47"/>
          <p:cNvSpPr>
            <a:spLocks noChangeShapeType="1"/>
          </p:cNvSpPr>
          <p:nvPr/>
        </p:nvSpPr>
        <p:spPr bwMode="auto">
          <a:xfrm>
            <a:off x="0" y="6019800"/>
            <a:ext cx="9144000" cy="0"/>
          </a:xfrm>
          <a:prstGeom prst="line">
            <a:avLst/>
          </a:prstGeom>
          <a:noFill/>
          <a:ln w="50800">
            <a:solidFill>
              <a:srgbClr val="C40000"/>
            </a:solidFill>
            <a:round/>
            <a:headEnd/>
            <a:tailEnd/>
          </a:ln>
          <a:effectLst/>
        </p:spPr>
        <p:txBody>
          <a:bodyPr/>
          <a:lstStyle/>
          <a:p>
            <a:pPr>
              <a:defRPr/>
            </a:pPr>
            <a:endParaRPr lang="en-US" noProof="0">
              <a:latin typeface="Arial" charset="0"/>
            </a:endParaRPr>
          </a:p>
        </p:txBody>
      </p:sp>
      <p:sp>
        <p:nvSpPr>
          <p:cNvPr id="1072" name="Line 48"/>
          <p:cNvSpPr>
            <a:spLocks noChangeShapeType="1"/>
          </p:cNvSpPr>
          <p:nvPr/>
        </p:nvSpPr>
        <p:spPr bwMode="auto">
          <a:xfrm>
            <a:off x="0" y="6067425"/>
            <a:ext cx="9144000" cy="0"/>
          </a:xfrm>
          <a:prstGeom prst="line">
            <a:avLst/>
          </a:prstGeom>
          <a:noFill/>
          <a:ln w="50800">
            <a:solidFill>
              <a:srgbClr val="000E78"/>
            </a:solidFill>
            <a:round/>
            <a:headEnd/>
            <a:tailEnd/>
          </a:ln>
          <a:effectLst/>
        </p:spPr>
        <p:txBody>
          <a:bodyPr/>
          <a:lstStyle/>
          <a:p>
            <a:pPr>
              <a:defRPr/>
            </a:pPr>
            <a:endParaRPr lang="en-US" noProof="0">
              <a:latin typeface="Arial" charset="0"/>
            </a:endParaRPr>
          </a:p>
        </p:txBody>
      </p:sp>
      <p:sp>
        <p:nvSpPr>
          <p:cNvPr id="10" name="TextBox 9"/>
          <p:cNvSpPr txBox="1"/>
          <p:nvPr/>
        </p:nvSpPr>
        <p:spPr>
          <a:xfrm>
            <a:off x="990600" y="6124575"/>
            <a:ext cx="990600" cy="276225"/>
          </a:xfrm>
          <a:prstGeom prst="rect">
            <a:avLst/>
          </a:prstGeom>
          <a:noFill/>
        </p:spPr>
        <p:txBody>
          <a:bodyPr>
            <a:spAutoFit/>
          </a:bodyPr>
          <a:lstStyle/>
          <a:p>
            <a:pPr>
              <a:defRPr/>
            </a:pPr>
            <a:r>
              <a:rPr lang="en-US" sz="1200" noProof="0" dirty="0" smtClean="0">
                <a:latin typeface="Arial" charset="0"/>
              </a:rPr>
              <a:t>Slide </a:t>
            </a:r>
            <a:fld id="{4380C059-C1E3-4168-AB6E-87E020317F4D}" type="slidenum">
              <a:rPr lang="en-US" sz="1200" noProof="0" smtClean="0">
                <a:latin typeface="Arial" charset="0"/>
              </a:rPr>
              <a:pPr>
                <a:defRPr/>
              </a:pPr>
              <a:t>‹#›</a:t>
            </a:fld>
            <a:endParaRPr lang="en-US" sz="1200" noProof="0" dirty="0">
              <a:latin typeface="Arial" charset="0"/>
            </a:endParaRPr>
          </a:p>
        </p:txBody>
      </p:sp>
    </p:spTree>
    <p:extLst>
      <p:ext uri="{BB962C8B-B14F-4D97-AF65-F5344CB8AC3E}">
        <p14:creationId xmlns:p14="http://schemas.microsoft.com/office/powerpoint/2010/main" val="2831472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rgbClr val="000E78"/>
          </a:solidFill>
          <a:latin typeface="+mj-lt"/>
          <a:ea typeface="+mj-ea"/>
          <a:cs typeface="+mj-cs"/>
        </a:defRPr>
      </a:lvl1pPr>
      <a:lvl2pPr algn="l" rtl="0" eaLnBrk="1" fontAlgn="base" hangingPunct="1">
        <a:spcBef>
          <a:spcPct val="0"/>
        </a:spcBef>
        <a:spcAft>
          <a:spcPct val="0"/>
        </a:spcAft>
        <a:defRPr sz="3200" b="1">
          <a:solidFill>
            <a:srgbClr val="000E78"/>
          </a:solidFill>
          <a:latin typeface="Arial" charset="0"/>
          <a:ea typeface="MS PGothic" pitchFamily="34" charset="-128"/>
        </a:defRPr>
      </a:lvl2pPr>
      <a:lvl3pPr algn="l" rtl="0" eaLnBrk="1" fontAlgn="base" hangingPunct="1">
        <a:spcBef>
          <a:spcPct val="0"/>
        </a:spcBef>
        <a:spcAft>
          <a:spcPct val="0"/>
        </a:spcAft>
        <a:defRPr sz="3200" b="1">
          <a:solidFill>
            <a:srgbClr val="000E78"/>
          </a:solidFill>
          <a:latin typeface="Arial" charset="0"/>
          <a:ea typeface="MS PGothic" pitchFamily="34" charset="-128"/>
        </a:defRPr>
      </a:lvl3pPr>
      <a:lvl4pPr algn="l" rtl="0" eaLnBrk="1" fontAlgn="base" hangingPunct="1">
        <a:spcBef>
          <a:spcPct val="0"/>
        </a:spcBef>
        <a:spcAft>
          <a:spcPct val="0"/>
        </a:spcAft>
        <a:defRPr sz="3200" b="1">
          <a:solidFill>
            <a:srgbClr val="000E78"/>
          </a:solidFill>
          <a:latin typeface="Arial" charset="0"/>
          <a:ea typeface="MS PGothic" pitchFamily="34" charset="-128"/>
        </a:defRPr>
      </a:lvl4pPr>
      <a:lvl5pPr algn="l" rtl="0" eaLnBrk="1" fontAlgn="base" hangingPunct="1">
        <a:spcBef>
          <a:spcPct val="0"/>
        </a:spcBef>
        <a:spcAft>
          <a:spcPct val="0"/>
        </a:spcAft>
        <a:defRPr sz="3200" b="1">
          <a:solidFill>
            <a:srgbClr val="000E78"/>
          </a:solidFill>
          <a:latin typeface="Arial" charset="0"/>
          <a:ea typeface="MS PGothic" pitchFamily="34" charset="-128"/>
        </a:defRPr>
      </a:lvl5pPr>
      <a:lvl6pPr marL="457200" algn="l" rtl="0" eaLnBrk="1" fontAlgn="base" hangingPunct="1">
        <a:spcBef>
          <a:spcPct val="0"/>
        </a:spcBef>
        <a:spcAft>
          <a:spcPct val="0"/>
        </a:spcAft>
        <a:defRPr sz="3200" b="1">
          <a:solidFill>
            <a:srgbClr val="000E78"/>
          </a:solidFill>
          <a:latin typeface="Arial" charset="0"/>
          <a:ea typeface="MS PGothic" pitchFamily="34" charset="-128"/>
        </a:defRPr>
      </a:lvl6pPr>
      <a:lvl7pPr marL="914400" algn="l" rtl="0" eaLnBrk="1" fontAlgn="base" hangingPunct="1">
        <a:spcBef>
          <a:spcPct val="0"/>
        </a:spcBef>
        <a:spcAft>
          <a:spcPct val="0"/>
        </a:spcAft>
        <a:defRPr sz="3200" b="1">
          <a:solidFill>
            <a:srgbClr val="000E78"/>
          </a:solidFill>
          <a:latin typeface="Arial" charset="0"/>
          <a:ea typeface="MS PGothic" pitchFamily="34" charset="-128"/>
        </a:defRPr>
      </a:lvl7pPr>
      <a:lvl8pPr marL="1371600" algn="l" rtl="0" eaLnBrk="1" fontAlgn="base" hangingPunct="1">
        <a:spcBef>
          <a:spcPct val="0"/>
        </a:spcBef>
        <a:spcAft>
          <a:spcPct val="0"/>
        </a:spcAft>
        <a:defRPr sz="3200" b="1">
          <a:solidFill>
            <a:srgbClr val="000E78"/>
          </a:solidFill>
          <a:latin typeface="Arial" charset="0"/>
          <a:ea typeface="MS PGothic" pitchFamily="34" charset="-128"/>
        </a:defRPr>
      </a:lvl8pPr>
      <a:lvl9pPr marL="1828800" algn="l" rtl="0" eaLnBrk="1" fontAlgn="base" hangingPunct="1">
        <a:spcBef>
          <a:spcPct val="0"/>
        </a:spcBef>
        <a:spcAft>
          <a:spcPct val="0"/>
        </a:spcAft>
        <a:defRPr sz="3200" b="1">
          <a:solidFill>
            <a:srgbClr val="000E78"/>
          </a:solidFill>
          <a:latin typeface="Arial" charset="0"/>
          <a:ea typeface="MS PGothic" pitchFamily="34" charset="-128"/>
        </a:defRPr>
      </a:lvl9pPr>
    </p:titleStyle>
    <p:bodyStyle>
      <a:lvl1pPr marL="342900" indent="-342900" algn="l" rtl="0" eaLnBrk="1" fontAlgn="base" hangingPunct="1">
        <a:spcBef>
          <a:spcPct val="20000"/>
        </a:spcBef>
        <a:spcAft>
          <a:spcPct val="0"/>
        </a:spcAft>
        <a:buClr>
          <a:srgbClr val="C80000"/>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defRPr sz="2800">
          <a:solidFill>
            <a:schemeClr val="tx1"/>
          </a:solidFill>
          <a:latin typeface="+mn-lt"/>
          <a:ea typeface="+mn-ea"/>
        </a:defRPr>
      </a:lvl2pPr>
      <a:lvl3pPr marL="1143000" indent="-228600" algn="l" rtl="0" eaLnBrk="1" fontAlgn="base" hangingPunct="1">
        <a:spcBef>
          <a:spcPct val="20000"/>
        </a:spcBef>
        <a:spcAft>
          <a:spcPct val="0"/>
        </a:spcAft>
        <a:buClr>
          <a:srgbClr val="000E78"/>
        </a:buClr>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a:t>IE 469 </a:t>
            </a:r>
            <a:r>
              <a:rPr lang="en-US" dirty="0" smtClean="0"/>
              <a:t>Spring</a:t>
            </a:r>
            <a:r>
              <a:rPr lang="tr-TR" dirty="0" smtClean="0"/>
              <a:t> 201</a:t>
            </a:r>
            <a:r>
              <a:rPr lang="en-US" dirty="0" smtClean="0"/>
              <a:t>9</a:t>
            </a:r>
            <a:endParaRPr lang="en-US" dirty="0"/>
          </a:p>
        </p:txBody>
      </p:sp>
      <p:sp>
        <p:nvSpPr>
          <p:cNvPr id="2" name="Title 1"/>
          <p:cNvSpPr>
            <a:spLocks noGrp="1"/>
          </p:cNvSpPr>
          <p:nvPr>
            <p:ph type="ctrTitle" sz="quarter"/>
          </p:nvPr>
        </p:nvSpPr>
        <p:spPr/>
        <p:txBody>
          <a:bodyPr/>
          <a:lstStyle/>
          <a:p>
            <a:r>
              <a:rPr lang="tr-TR" dirty="0" smtClean="0"/>
              <a:t>Even More VBA</a:t>
            </a:r>
            <a:endParaRPr lang="en-US" dirty="0"/>
          </a:p>
        </p:txBody>
      </p:sp>
    </p:spTree>
    <p:extLst>
      <p:ext uri="{BB962C8B-B14F-4D97-AF65-F5344CB8AC3E}">
        <p14:creationId xmlns:p14="http://schemas.microsoft.com/office/powerpoint/2010/main" val="33217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List Box</a:t>
            </a:r>
            <a:endParaRPr lang="en-US" dirty="0"/>
          </a:p>
        </p:txBody>
      </p:sp>
      <p:sp>
        <p:nvSpPr>
          <p:cNvPr id="3" name="Content Placeholder 2"/>
          <p:cNvSpPr>
            <a:spLocks noGrp="1"/>
          </p:cNvSpPr>
          <p:nvPr>
            <p:ph idx="1"/>
          </p:nvPr>
        </p:nvSpPr>
        <p:spPr/>
        <p:txBody>
          <a:bodyPr/>
          <a:lstStyle/>
          <a:p>
            <a:r>
              <a:rPr lang="tr-TR" dirty="0" smtClean="0"/>
              <a:t>To add items to a list, use the following command:</a:t>
            </a:r>
            <a:endParaRPr lang="en-US" dirty="0"/>
          </a:p>
          <a:p>
            <a:pPr marL="400050" lvl="1" indent="0"/>
            <a:r>
              <a:rPr lang="en-US" sz="1600" dirty="0" smtClean="0">
                <a:solidFill>
                  <a:srgbClr val="339CCB"/>
                </a:solidFill>
                <a:latin typeface="Courier New" panose="02070309020205020404" pitchFamily="49" charset="0"/>
              </a:rPr>
              <a:t>With</a:t>
            </a:r>
            <a:r>
              <a:rPr lang="en-US" sz="1600" dirty="0">
                <a:solidFill>
                  <a:srgbClr val="666666"/>
                </a:solidFill>
                <a:latin typeface="Courier New" panose="02070309020205020404" pitchFamily="49" charset="0"/>
              </a:rPr>
              <a:t> Sheet1.ListBox1</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"Paris"</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"New York"</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"London"</a:t>
            </a: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smtClean="0">
                <a:solidFill>
                  <a:srgbClr val="339CCB"/>
                </a:solidFill>
                <a:latin typeface="Courier New" panose="02070309020205020404" pitchFamily="49" charset="0"/>
              </a:rPr>
              <a:t>With</a:t>
            </a:r>
            <a:endParaRPr lang="tr-TR" sz="1600" dirty="0" smtClean="0">
              <a:solidFill>
                <a:srgbClr val="339CCB"/>
              </a:solidFill>
              <a:latin typeface="Courier New" panose="02070309020205020404" pitchFamily="49" charset="0"/>
            </a:endParaRPr>
          </a:p>
          <a:p>
            <a:pPr marL="0" indent="0" algn="just">
              <a:buNone/>
            </a:pPr>
            <a:r>
              <a:rPr lang="en-US" sz="1600" dirty="0"/>
              <a:t>Note: use Sheet2 if your list box is located on the second worksheet, Sheet3 if your list box is located on the third worksheet, etc. If you use these code lines outside the Workbook Open event, you might want to add the following code line before these code lines. This code line clears the list box. This way your items won't be added multiple times if you execute your code more than once</a:t>
            </a:r>
            <a:r>
              <a:rPr lang="en-US" sz="1600" dirty="0" smtClean="0"/>
              <a:t>.</a:t>
            </a:r>
            <a:endParaRPr lang="tr-TR" sz="1600" dirty="0" smtClean="0"/>
          </a:p>
          <a:p>
            <a:pPr marL="400050" lvl="1" indent="0" algn="just"/>
            <a:r>
              <a:rPr lang="en-US" sz="1600" dirty="0" smtClean="0">
                <a:solidFill>
                  <a:srgbClr val="666666"/>
                </a:solidFill>
                <a:latin typeface="Courier New" panose="02070309020205020404" pitchFamily="49" charset="0"/>
              </a:rPr>
              <a:t>ListBox1.Clear</a:t>
            </a:r>
            <a:endParaRPr lang="tr-TR" sz="1600" dirty="0" smtClean="0">
              <a:solidFill>
                <a:srgbClr val="666666"/>
              </a:solidFill>
              <a:latin typeface="Courier New" panose="02070309020205020404" pitchFamily="49" charset="0"/>
            </a:endParaRPr>
          </a:p>
          <a:p>
            <a:pPr marL="400050" lvl="1" indent="0" algn="just"/>
            <a:endParaRPr lang="en-US" sz="1600" dirty="0"/>
          </a:p>
        </p:txBody>
      </p:sp>
    </p:spTree>
    <p:extLst>
      <p:ext uri="{BB962C8B-B14F-4D97-AF65-F5344CB8AC3E}">
        <p14:creationId xmlns:p14="http://schemas.microsoft.com/office/powerpoint/2010/main" val="2161317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List Box</a:t>
            </a:r>
            <a:endParaRPr lang="en-US" dirty="0"/>
          </a:p>
        </p:txBody>
      </p:sp>
      <p:sp>
        <p:nvSpPr>
          <p:cNvPr id="3" name="Content Placeholder 2"/>
          <p:cNvSpPr>
            <a:spLocks noGrp="1"/>
          </p:cNvSpPr>
          <p:nvPr>
            <p:ph idx="1"/>
          </p:nvPr>
        </p:nvSpPr>
        <p:spPr/>
        <p:txBody>
          <a:bodyPr/>
          <a:lstStyle/>
          <a:p>
            <a:r>
              <a:rPr lang="en-US" dirty="0" smtClean="0"/>
              <a:t>To </a:t>
            </a:r>
            <a:r>
              <a:rPr lang="en-US" dirty="0"/>
              <a:t>link this list box to a cell, right click on the list box (make sure design mode is selected) and click on Properties. Fill in D3 for </a:t>
            </a:r>
            <a:r>
              <a:rPr lang="en-US" dirty="0" err="1"/>
              <a:t>LinkedCell</a:t>
            </a:r>
            <a:r>
              <a:rPr lang="en-US" dirty="0" smtClean="0"/>
              <a:t>.</a:t>
            </a:r>
            <a:endParaRPr lang="tr-TR" dirty="0" smtClean="0"/>
          </a:p>
          <a:p>
            <a:endParaRPr lang="en-US" dirty="0"/>
          </a:p>
        </p:txBody>
      </p:sp>
      <p:pic>
        <p:nvPicPr>
          <p:cNvPr id="4" name="Picture 3"/>
          <p:cNvPicPr>
            <a:picLocks noChangeAspect="1"/>
          </p:cNvPicPr>
          <p:nvPr/>
        </p:nvPicPr>
        <p:blipFill>
          <a:blip r:embed="rId2"/>
          <a:stretch>
            <a:fillRect/>
          </a:stretch>
        </p:blipFill>
        <p:spPr>
          <a:xfrm>
            <a:off x="3013075" y="2109787"/>
            <a:ext cx="2914650" cy="2257425"/>
          </a:xfrm>
          <a:prstGeom prst="rect">
            <a:avLst/>
          </a:prstGeom>
        </p:spPr>
      </p:pic>
      <p:pic>
        <p:nvPicPr>
          <p:cNvPr id="4098" name="Picture 2" descr="List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850" y="4486274"/>
            <a:ext cx="5753100" cy="1381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96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Combo Box</a:t>
            </a:r>
            <a:endParaRPr lang="en-US" dirty="0"/>
          </a:p>
        </p:txBody>
      </p:sp>
      <p:sp>
        <p:nvSpPr>
          <p:cNvPr id="3" name="Content Placeholder 2"/>
          <p:cNvSpPr>
            <a:spLocks noGrp="1"/>
          </p:cNvSpPr>
          <p:nvPr>
            <p:ph idx="1"/>
          </p:nvPr>
        </p:nvSpPr>
        <p:spPr/>
        <p:txBody>
          <a:bodyPr/>
          <a:lstStyle/>
          <a:p>
            <a:r>
              <a:rPr lang="en-US" dirty="0"/>
              <a:t>A combo box is a drop-down list from where a user can select an item or fill in his/her own choice.</a:t>
            </a:r>
          </a:p>
        </p:txBody>
      </p:sp>
      <p:pic>
        <p:nvPicPr>
          <p:cNvPr id="5122" name="Picture 2" descr="Create a combo box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842187"/>
            <a:ext cx="575310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Drag a Combo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850" y="4512018"/>
            <a:ext cx="575310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06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Combo Box</a:t>
            </a:r>
            <a:endParaRPr lang="en-US" dirty="0"/>
          </a:p>
        </p:txBody>
      </p:sp>
      <p:sp>
        <p:nvSpPr>
          <p:cNvPr id="3" name="Content Placeholder 2"/>
          <p:cNvSpPr>
            <a:spLocks noGrp="1"/>
          </p:cNvSpPr>
          <p:nvPr>
            <p:ph idx="1"/>
          </p:nvPr>
        </p:nvSpPr>
        <p:spPr/>
        <p:txBody>
          <a:bodyPr/>
          <a:lstStyle/>
          <a:p>
            <a:r>
              <a:rPr lang="en-US" dirty="0"/>
              <a:t>Create a Workbook Open Event. Code added to the Workbook Open Event will be executed by Excel VBA when you open the workbook.</a:t>
            </a:r>
          </a:p>
        </p:txBody>
      </p:sp>
      <p:pic>
        <p:nvPicPr>
          <p:cNvPr id="6146" name="Picture 2" descr="Workbook Open Event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2181267"/>
            <a:ext cx="57531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51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Combo Box</a:t>
            </a:r>
            <a:endParaRPr lang="en-US" dirty="0"/>
          </a:p>
        </p:txBody>
      </p:sp>
      <p:sp>
        <p:nvSpPr>
          <p:cNvPr id="3" name="Content Placeholder 2"/>
          <p:cNvSpPr>
            <a:spLocks noGrp="1"/>
          </p:cNvSpPr>
          <p:nvPr>
            <p:ph idx="1"/>
          </p:nvPr>
        </p:nvSpPr>
        <p:spPr/>
        <p:txBody>
          <a:bodyPr/>
          <a:lstStyle/>
          <a:p>
            <a:r>
              <a:rPr lang="en-US" dirty="0"/>
              <a:t>To add items to the combo box, add the following code lines to the Workbook Open </a:t>
            </a:r>
            <a:r>
              <a:rPr lang="en-US" dirty="0" smtClean="0"/>
              <a:t>Event</a:t>
            </a:r>
            <a:endParaRPr lang="tr-TR" sz="1600" dirty="0" smtClean="0">
              <a:solidFill>
                <a:srgbClr val="339CCB"/>
              </a:solidFill>
              <a:latin typeface="Courier New" panose="02070309020205020404" pitchFamily="49" charset="0"/>
            </a:endParaRPr>
          </a:p>
          <a:p>
            <a:pPr marL="400050" lvl="1" indent="0"/>
            <a:r>
              <a:rPr lang="en-US" sz="1600" dirty="0" smtClean="0">
                <a:solidFill>
                  <a:srgbClr val="339CCB"/>
                </a:solidFill>
                <a:latin typeface="Courier New" panose="02070309020205020404" pitchFamily="49" charset="0"/>
              </a:rPr>
              <a:t>With</a:t>
            </a:r>
            <a:r>
              <a:rPr lang="en-US" sz="1600" dirty="0">
                <a:solidFill>
                  <a:srgbClr val="666666"/>
                </a:solidFill>
                <a:latin typeface="Courier New" panose="02070309020205020404" pitchFamily="49" charset="0"/>
              </a:rPr>
              <a:t> Sheet1.ComboBox1</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"Paris"</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"New York"</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"London"</a:t>
            </a: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smtClean="0">
                <a:solidFill>
                  <a:srgbClr val="339CCB"/>
                </a:solidFill>
                <a:latin typeface="Courier New" panose="02070309020205020404" pitchFamily="49" charset="0"/>
              </a:rPr>
              <a:t>With</a:t>
            </a:r>
            <a:endParaRPr lang="tr-TR" sz="1600" dirty="0" smtClean="0">
              <a:solidFill>
                <a:srgbClr val="339CCB"/>
              </a:solidFill>
              <a:latin typeface="Courier New" panose="02070309020205020404" pitchFamily="49" charset="0"/>
            </a:endParaRPr>
          </a:p>
          <a:p>
            <a:pPr marL="0" indent="0" algn="just">
              <a:buNone/>
            </a:pPr>
            <a:r>
              <a:rPr lang="en-US" sz="1800" dirty="0"/>
              <a:t>Note: use Sheet2 if your combo box is located on the second worksheet, Sheet3 if your combo box is located on the third worksheet, etc. If you use these code lines outside the Workbook Open event, you might want to add the code lines below before these code lines. The first code line clears the combo box. This way your items won't be added multiple times if you execute your code more than once. The second code line clears your own </a:t>
            </a:r>
            <a:r>
              <a:rPr lang="en-US" sz="1800" dirty="0" smtClean="0"/>
              <a:t>choice.</a:t>
            </a:r>
            <a:endParaRPr lang="tr-TR" sz="1800" dirty="0" smtClean="0"/>
          </a:p>
          <a:p>
            <a:pPr marL="400050" lvl="1" indent="0"/>
            <a:r>
              <a:rPr lang="en-US" sz="1600" dirty="0" smtClean="0">
                <a:solidFill>
                  <a:srgbClr val="666666"/>
                </a:solidFill>
                <a:latin typeface="Courier New" panose="02070309020205020404" pitchFamily="49" charset="0"/>
              </a:rPr>
              <a:t>ComboBox1.Clear</a:t>
            </a:r>
            <a:r>
              <a:rPr lang="en-US" sz="1600" dirty="0"/>
              <a:t/>
            </a:r>
            <a:br>
              <a:rPr lang="en-US" sz="1600" dirty="0"/>
            </a:br>
            <a:r>
              <a:rPr lang="en-US" sz="1600" dirty="0">
                <a:solidFill>
                  <a:srgbClr val="666666"/>
                </a:solidFill>
                <a:latin typeface="Courier New" panose="02070309020205020404" pitchFamily="49" charset="0"/>
              </a:rPr>
              <a:t>ComboBox1.Value = ""</a:t>
            </a:r>
            <a:endParaRPr lang="en-US" sz="1600" dirty="0"/>
          </a:p>
        </p:txBody>
      </p:sp>
    </p:spTree>
    <p:extLst>
      <p:ext uri="{BB962C8B-B14F-4D97-AF65-F5344CB8AC3E}">
        <p14:creationId xmlns:p14="http://schemas.microsoft.com/office/powerpoint/2010/main" val="2946944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Combo Box</a:t>
            </a:r>
            <a:endParaRPr lang="en-US" dirty="0"/>
          </a:p>
        </p:txBody>
      </p:sp>
      <p:sp>
        <p:nvSpPr>
          <p:cNvPr id="3" name="Content Placeholder 2"/>
          <p:cNvSpPr>
            <a:spLocks noGrp="1"/>
          </p:cNvSpPr>
          <p:nvPr>
            <p:ph idx="1"/>
          </p:nvPr>
        </p:nvSpPr>
        <p:spPr/>
        <p:txBody>
          <a:bodyPr/>
          <a:lstStyle/>
          <a:p>
            <a:r>
              <a:rPr lang="en-US" dirty="0"/>
              <a:t>To link this combo box to a cell, right click on the combo box (make sure design mode is selected) and click on Properties. Fill in D2 for </a:t>
            </a:r>
            <a:r>
              <a:rPr lang="en-US" dirty="0" err="1"/>
              <a:t>LinkedCell</a:t>
            </a:r>
            <a:r>
              <a:rPr lang="en-US" dirty="0"/>
              <a:t>.</a:t>
            </a:r>
          </a:p>
          <a:p>
            <a:pPr marL="0" indent="0">
              <a:buNone/>
            </a:pPr>
            <a:endParaRPr lang="en-US" dirty="0"/>
          </a:p>
        </p:txBody>
      </p:sp>
      <p:pic>
        <p:nvPicPr>
          <p:cNvPr id="7170" name="Picture 2" descr="LinkedCe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075" y="2262187"/>
            <a:ext cx="2914650" cy="225742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2033202" y="4601992"/>
            <a:ext cx="4878344" cy="1332660"/>
          </a:xfrm>
          <a:prstGeom prst="rect">
            <a:avLst/>
          </a:prstGeom>
        </p:spPr>
      </p:pic>
    </p:spTree>
    <p:extLst>
      <p:ext uri="{BB962C8B-B14F-4D97-AF65-F5344CB8AC3E}">
        <p14:creationId xmlns:p14="http://schemas.microsoft.com/office/powerpoint/2010/main" val="57894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Check Box</a:t>
            </a:r>
            <a:endParaRPr lang="en-US" dirty="0"/>
          </a:p>
        </p:txBody>
      </p:sp>
      <p:sp>
        <p:nvSpPr>
          <p:cNvPr id="3" name="Content Placeholder 2"/>
          <p:cNvSpPr>
            <a:spLocks noGrp="1"/>
          </p:cNvSpPr>
          <p:nvPr>
            <p:ph idx="1"/>
          </p:nvPr>
        </p:nvSpPr>
        <p:spPr/>
        <p:txBody>
          <a:bodyPr/>
          <a:lstStyle/>
          <a:p>
            <a:r>
              <a:rPr lang="en-US" dirty="0"/>
              <a:t>A check box is a field which can be checked to store information. </a:t>
            </a:r>
            <a:endParaRPr lang="tr-TR" dirty="0" smtClean="0"/>
          </a:p>
          <a:p>
            <a:endParaRPr lang="en-US" dirty="0"/>
          </a:p>
        </p:txBody>
      </p:sp>
      <p:pic>
        <p:nvPicPr>
          <p:cNvPr id="8194" name="Picture 2" descr="Create a check box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924565"/>
            <a:ext cx="575310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924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Check Box</a:t>
            </a:r>
            <a:endParaRPr lang="en-US" dirty="0"/>
          </a:p>
        </p:txBody>
      </p:sp>
      <p:sp>
        <p:nvSpPr>
          <p:cNvPr id="3" name="Content Placeholder 2"/>
          <p:cNvSpPr>
            <a:spLocks noGrp="1"/>
          </p:cNvSpPr>
          <p:nvPr>
            <p:ph idx="1"/>
          </p:nvPr>
        </p:nvSpPr>
        <p:spPr/>
        <p:txBody>
          <a:bodyPr/>
          <a:lstStyle/>
          <a:p>
            <a:r>
              <a:rPr lang="en-US" dirty="0"/>
              <a:t>Add the following code lines:</a:t>
            </a:r>
            <a:endParaRPr lang="tr-TR" dirty="0" smtClean="0"/>
          </a:p>
          <a:p>
            <a:pPr marL="400050" lvl="1" indent="0"/>
            <a:r>
              <a:rPr lang="en-US" sz="1600" dirty="0" smtClean="0">
                <a:solidFill>
                  <a:srgbClr val="339CCB"/>
                </a:solidFill>
                <a:latin typeface="Courier New" panose="02070309020205020404" pitchFamily="49" charset="0"/>
              </a:rPr>
              <a:t>If</a:t>
            </a:r>
            <a:r>
              <a:rPr lang="en-US" sz="1600" dirty="0">
                <a:solidFill>
                  <a:srgbClr val="666666"/>
                </a:solidFill>
                <a:latin typeface="Courier New" panose="02070309020205020404" pitchFamily="49" charset="0"/>
              </a:rPr>
              <a:t> CheckBox1.Value = </a:t>
            </a:r>
            <a:r>
              <a:rPr lang="en-US" sz="1600" dirty="0">
                <a:solidFill>
                  <a:srgbClr val="339CCB"/>
                </a:solidFill>
                <a:latin typeface="Courier New" panose="02070309020205020404" pitchFamily="49" charset="0"/>
              </a:rPr>
              <a:t>True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Then</a:t>
            </a:r>
            <a:r>
              <a:rPr lang="en-US" sz="1600" dirty="0">
                <a:solidFill>
                  <a:srgbClr val="666666"/>
                </a:solidFill>
                <a:latin typeface="Courier New" panose="02070309020205020404" pitchFamily="49" charset="0"/>
              </a:rPr>
              <a:t> Range("D2").Value = 1</a:t>
            </a:r>
            <a:r>
              <a:rPr lang="en-US" sz="1600" dirty="0"/>
              <a:t/>
            </a:r>
            <a:br>
              <a:rPr lang="en-US" sz="1600" dirty="0"/>
            </a:br>
            <a:r>
              <a:rPr lang="en-US" sz="1600" dirty="0">
                <a:solidFill>
                  <a:srgbClr val="339CCB"/>
                </a:solidFill>
                <a:latin typeface="Courier New" panose="02070309020205020404" pitchFamily="49" charset="0"/>
              </a:rPr>
              <a:t>If</a:t>
            </a:r>
            <a:r>
              <a:rPr lang="en-US" sz="1600" dirty="0">
                <a:solidFill>
                  <a:srgbClr val="666666"/>
                </a:solidFill>
                <a:latin typeface="Courier New" panose="02070309020205020404" pitchFamily="49" charset="0"/>
              </a:rPr>
              <a:t> CheckBox1.Value = </a:t>
            </a:r>
            <a:r>
              <a:rPr lang="en-US" sz="1600" dirty="0">
                <a:solidFill>
                  <a:srgbClr val="339CCB"/>
                </a:solidFill>
                <a:latin typeface="Courier New" panose="02070309020205020404" pitchFamily="49" charset="0"/>
              </a:rPr>
              <a:t>False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Then</a:t>
            </a:r>
            <a:r>
              <a:rPr lang="en-US" sz="1600" dirty="0">
                <a:solidFill>
                  <a:srgbClr val="666666"/>
                </a:solidFill>
                <a:latin typeface="Courier New" panose="02070309020205020404" pitchFamily="49" charset="0"/>
              </a:rPr>
              <a:t> Range("D2").</a:t>
            </a:r>
            <a:r>
              <a:rPr lang="en-US" dirty="0">
                <a:solidFill>
                  <a:srgbClr val="666666"/>
                </a:solidFill>
                <a:latin typeface="Courier New" panose="02070309020205020404" pitchFamily="49" charset="0"/>
              </a:rPr>
              <a:t>Value = 0</a:t>
            </a:r>
            <a:endParaRPr lang="en-US" dirty="0"/>
          </a:p>
        </p:txBody>
      </p:sp>
      <p:pic>
        <p:nvPicPr>
          <p:cNvPr id="4" name="Picture 4" descr="View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2172729"/>
            <a:ext cx="57531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946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Check Box</a:t>
            </a:r>
            <a:endParaRPr lang="en-US" dirty="0"/>
          </a:p>
        </p:txBody>
      </p:sp>
      <p:sp>
        <p:nvSpPr>
          <p:cNvPr id="3" name="Content Placeholder 2"/>
          <p:cNvSpPr>
            <a:spLocks noGrp="1"/>
          </p:cNvSpPr>
          <p:nvPr>
            <p:ph idx="1"/>
          </p:nvPr>
        </p:nvSpPr>
        <p:spPr/>
        <p:txBody>
          <a:bodyPr/>
          <a:lstStyle/>
          <a:p>
            <a:r>
              <a:rPr lang="en-US" dirty="0"/>
              <a:t>Click the check box on the sheet (make sure Design Mode is deselected).</a:t>
            </a:r>
          </a:p>
        </p:txBody>
      </p:sp>
      <p:pic>
        <p:nvPicPr>
          <p:cNvPr id="9218" name="Picture 2" descr="Check Box 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938767"/>
            <a:ext cx="575310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Check Box Fal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3850" y="3226830"/>
            <a:ext cx="5753100"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287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04800" y="1066800"/>
            <a:ext cx="8331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80000"/>
              </a:buClr>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l" rtl="0" eaLnBrk="1" fontAlgn="base" hangingPunct="1">
              <a:spcBef>
                <a:spcPct val="20000"/>
              </a:spcBef>
              <a:spcAft>
                <a:spcPct val="0"/>
              </a:spcAft>
              <a:defRPr sz="2000">
                <a:solidFill>
                  <a:schemeClr val="tx1"/>
                </a:solidFill>
                <a:latin typeface="Calibri" panose="020F0502020204030204" pitchFamily="34" charset="0"/>
                <a:ea typeface="+mn-ea"/>
                <a:cs typeface="Calibri" panose="020F0502020204030204" pitchFamily="34" charset="0"/>
              </a:defRPr>
            </a:lvl2pPr>
            <a:lvl3pPr marL="1143000" indent="-228600" algn="l" rtl="0" eaLnBrk="1" fontAlgn="base" hangingPunct="1">
              <a:spcBef>
                <a:spcPct val="20000"/>
              </a:spcBef>
              <a:spcAft>
                <a:spcPct val="0"/>
              </a:spcAft>
              <a:buClr>
                <a:srgbClr val="000E78"/>
              </a:buClr>
              <a:buChar char="•"/>
              <a:defRPr sz="1800">
                <a:solidFill>
                  <a:schemeClr val="tx1"/>
                </a:solidFill>
                <a:latin typeface="Calibri" panose="020F0502020204030204" pitchFamily="34" charset="0"/>
                <a:ea typeface="+mn-ea"/>
                <a:cs typeface="Calibri" panose="020F0502020204030204" pitchFamily="34" charset="0"/>
              </a:defRPr>
            </a:lvl3pPr>
            <a:lvl4pPr marL="1600200" indent="-228600" algn="l" rtl="0" eaLnBrk="1" fontAlgn="base" hangingPunct="1">
              <a:spcBef>
                <a:spcPct val="20000"/>
              </a:spcBef>
              <a:spcAft>
                <a:spcPct val="0"/>
              </a:spcAft>
              <a:buChar char="–"/>
              <a:defRPr sz="1400">
                <a:solidFill>
                  <a:schemeClr val="tx1"/>
                </a:solidFill>
                <a:latin typeface="Calibri" panose="020F0502020204030204" pitchFamily="34" charset="0"/>
                <a:ea typeface="+mn-ea"/>
                <a:cs typeface="Calibri" panose="020F0502020204030204" pitchFamily="34" charset="0"/>
              </a:defRPr>
            </a:lvl4pPr>
            <a:lvl5pPr marL="2057400" indent="-228600" algn="l" rtl="0" eaLnBrk="1" fontAlgn="base" hangingPunct="1">
              <a:spcBef>
                <a:spcPct val="20000"/>
              </a:spcBef>
              <a:spcAft>
                <a:spcPct val="0"/>
              </a:spcAft>
              <a:buChar char="»"/>
              <a:defRPr sz="1200">
                <a:solidFill>
                  <a:schemeClr val="tx1"/>
                </a:solidFill>
                <a:latin typeface="Calibri" panose="020F0502020204030204" pitchFamily="34" charset="0"/>
                <a:ea typeface="+mn-ea"/>
                <a:cs typeface="Calibri" panose="020F0502020204030204"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r>
              <a:rPr lang="tr-TR" i="0" kern="0" dirty="0" smtClean="0"/>
              <a:t>Option Buttons (a.k.a. Radio Buttons) are used to select an option among many. (Only one can be selected!)</a:t>
            </a:r>
            <a:endParaRPr lang="en-US" i="0" kern="0" dirty="0"/>
          </a:p>
        </p:txBody>
      </p:sp>
      <p:sp>
        <p:nvSpPr>
          <p:cNvPr id="2" name="Title 1"/>
          <p:cNvSpPr>
            <a:spLocks noGrp="1"/>
          </p:cNvSpPr>
          <p:nvPr>
            <p:ph type="title"/>
          </p:nvPr>
        </p:nvSpPr>
        <p:spPr/>
        <p:txBody>
          <a:bodyPr/>
          <a:lstStyle/>
          <a:p>
            <a:r>
              <a:rPr lang="tr-TR" dirty="0" smtClean="0"/>
              <a:t>Option Buttons (Radio Buttons)</a:t>
            </a:r>
            <a:endParaRPr lang="en-US" dirty="0"/>
          </a:p>
        </p:txBody>
      </p:sp>
      <p:pic>
        <p:nvPicPr>
          <p:cNvPr id="11266" name="Picture 2" descr="Create an option button in Excel VBA"/>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62819" y="2062328"/>
            <a:ext cx="5752381" cy="2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05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Error Handling</a:t>
            </a:r>
            <a:endParaRPr lang="en-US" dirty="0"/>
          </a:p>
        </p:txBody>
      </p:sp>
      <p:sp>
        <p:nvSpPr>
          <p:cNvPr id="3" name="Content Placeholder 2"/>
          <p:cNvSpPr>
            <a:spLocks noGrp="1"/>
          </p:cNvSpPr>
          <p:nvPr>
            <p:ph idx="1"/>
          </p:nvPr>
        </p:nvSpPr>
        <p:spPr/>
        <p:txBody>
          <a:bodyPr/>
          <a:lstStyle/>
          <a:p>
            <a:r>
              <a:rPr lang="tr-TR" dirty="0" smtClean="0"/>
              <a:t>First of all as a VBA coder, you have to adhere to the VBA Syntax!</a:t>
            </a:r>
          </a:p>
          <a:p>
            <a:r>
              <a:rPr lang="tr-TR" dirty="0" smtClean="0"/>
              <a:t>Or else...</a:t>
            </a:r>
          </a:p>
          <a:p>
            <a:pPr marL="400050" lvl="1" indent="0"/>
            <a:r>
              <a:rPr lang="en-US" sz="1600" dirty="0" smtClean="0">
                <a:solidFill>
                  <a:srgbClr val="666666"/>
                </a:solidFill>
                <a:latin typeface="Courier New" panose="02070309020205020404" pitchFamily="49" charset="0"/>
              </a:rPr>
              <a:t>x </a:t>
            </a:r>
            <a:r>
              <a:rPr lang="en-US" sz="1600" dirty="0">
                <a:solidFill>
                  <a:srgbClr val="666666"/>
                </a:solidFill>
                <a:latin typeface="Courier New" panose="02070309020205020404" pitchFamily="49" charset="0"/>
              </a:rPr>
              <a:t>= </a:t>
            </a:r>
            <a:r>
              <a:rPr lang="en-US" sz="1600" dirty="0" smtClean="0">
                <a:solidFill>
                  <a:srgbClr val="666666"/>
                </a:solidFill>
                <a:latin typeface="Courier New" panose="02070309020205020404" pitchFamily="49" charset="0"/>
              </a:rPr>
              <a:t>2</a:t>
            </a:r>
            <a:r>
              <a:rPr lang="en-US" sz="1600" dirty="0"/>
              <a:t/>
            </a:r>
            <a:br>
              <a:rPr lang="en-US" sz="1600" dirty="0"/>
            </a:br>
            <a:r>
              <a:rPr lang="en-US" sz="1600" dirty="0">
                <a:solidFill>
                  <a:srgbClr val="666666"/>
                </a:solidFill>
                <a:latin typeface="Courier New" panose="02070309020205020404" pitchFamily="49" charset="0"/>
              </a:rPr>
              <a:t>Range("A1").</a:t>
            </a:r>
            <a:r>
              <a:rPr lang="en-US" sz="1600" dirty="0" err="1">
                <a:solidFill>
                  <a:srgbClr val="666666"/>
                </a:solidFill>
                <a:latin typeface="Courier New" panose="02070309020205020404" pitchFamily="49" charset="0"/>
              </a:rPr>
              <a:t>Valu</a:t>
            </a:r>
            <a:r>
              <a:rPr lang="en-US" sz="1600" dirty="0">
                <a:solidFill>
                  <a:srgbClr val="666666"/>
                </a:solidFill>
                <a:latin typeface="Courier New" panose="02070309020205020404" pitchFamily="49" charset="0"/>
              </a:rPr>
              <a:t> = </a:t>
            </a:r>
            <a:r>
              <a:rPr lang="en-US" sz="1600" dirty="0" smtClean="0">
                <a:solidFill>
                  <a:srgbClr val="666666"/>
                </a:solidFill>
                <a:latin typeface="Courier New" panose="02070309020205020404" pitchFamily="49" charset="0"/>
              </a:rPr>
              <a:t>x</a:t>
            </a:r>
            <a:endParaRPr lang="tr-TR" sz="1600" dirty="0" smtClean="0">
              <a:solidFill>
                <a:srgbClr val="666666"/>
              </a:solidFill>
              <a:latin typeface="Courier New" panose="02070309020205020404" pitchFamily="49" charset="0"/>
            </a:endParaRPr>
          </a:p>
          <a:p>
            <a:pPr marL="400050" lvl="1" indent="0"/>
            <a:endParaRPr lang="tr-TR" sz="1600" dirty="0">
              <a:solidFill>
                <a:srgbClr val="666666"/>
              </a:solidFill>
              <a:latin typeface="Courier New" panose="02070309020205020404" pitchFamily="49" charset="0"/>
            </a:endParaRPr>
          </a:p>
          <a:p>
            <a:pPr marL="400050" lvl="1" indent="0"/>
            <a:endParaRPr lang="tr-TR" sz="1600" dirty="0"/>
          </a:p>
        </p:txBody>
      </p:sp>
      <p:pic>
        <p:nvPicPr>
          <p:cNvPr id="17410" name="Picture 2" descr="Run-time Err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797" y="3115963"/>
            <a:ext cx="352425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03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Option Buttons (Radio Buttons)</a:t>
            </a:r>
            <a:endParaRPr lang="en-US" dirty="0"/>
          </a:p>
        </p:txBody>
      </p:sp>
      <p:sp>
        <p:nvSpPr>
          <p:cNvPr id="3" name="Content Placeholder 2"/>
          <p:cNvSpPr>
            <a:spLocks noGrp="1"/>
          </p:cNvSpPr>
          <p:nvPr>
            <p:ph idx="1"/>
          </p:nvPr>
        </p:nvSpPr>
        <p:spPr/>
        <p:txBody>
          <a:bodyPr/>
          <a:lstStyle/>
          <a:p>
            <a:r>
              <a:rPr lang="en-US" dirty="0"/>
              <a:t>Drag two option buttons on your worksheet.</a:t>
            </a:r>
          </a:p>
          <a:p>
            <a:endParaRPr lang="en-US" dirty="0"/>
          </a:p>
        </p:txBody>
      </p:sp>
      <p:pic>
        <p:nvPicPr>
          <p:cNvPr id="12290" name="Picture 2" descr="View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1862267"/>
            <a:ext cx="57531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557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Option Buttons (Radio Buttons)</a:t>
            </a:r>
            <a:endParaRPr lang="en-US" dirty="0"/>
          </a:p>
        </p:txBody>
      </p:sp>
      <p:sp>
        <p:nvSpPr>
          <p:cNvPr id="3" name="Content Placeholder 2"/>
          <p:cNvSpPr>
            <a:spLocks noGrp="1"/>
          </p:cNvSpPr>
          <p:nvPr>
            <p:ph idx="1"/>
          </p:nvPr>
        </p:nvSpPr>
        <p:spPr/>
        <p:txBody>
          <a:bodyPr/>
          <a:lstStyle/>
          <a:p>
            <a:r>
              <a:rPr lang="en-US" dirty="0"/>
              <a:t>Right click the first option button (make sure Design Mode is selected</a:t>
            </a:r>
            <a:r>
              <a:rPr lang="en-US" dirty="0" smtClean="0"/>
              <a:t>).</a:t>
            </a:r>
            <a:endParaRPr lang="tr-TR" dirty="0" smtClean="0"/>
          </a:p>
          <a:p>
            <a:pPr marL="400050" lvl="1" indent="0"/>
            <a:r>
              <a:rPr lang="en-US" sz="1600" dirty="0">
                <a:solidFill>
                  <a:srgbClr val="339CCB"/>
                </a:solidFill>
                <a:latin typeface="Courier New" panose="02070309020205020404" pitchFamily="49" charset="0"/>
              </a:rPr>
              <a:t>If</a:t>
            </a:r>
            <a:r>
              <a:rPr lang="en-US" sz="1600" dirty="0">
                <a:solidFill>
                  <a:srgbClr val="666666"/>
                </a:solidFill>
                <a:latin typeface="Courier New" panose="02070309020205020404" pitchFamily="49" charset="0"/>
              </a:rPr>
              <a:t> OptionButton1.Value = </a:t>
            </a:r>
            <a:r>
              <a:rPr lang="en-US" sz="1600" dirty="0">
                <a:solidFill>
                  <a:srgbClr val="339CCB"/>
                </a:solidFill>
                <a:latin typeface="Courier New" panose="02070309020205020404" pitchFamily="49" charset="0"/>
              </a:rPr>
              <a:t>True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Then</a:t>
            </a:r>
            <a:r>
              <a:rPr lang="en-US" sz="1600" dirty="0">
                <a:solidFill>
                  <a:srgbClr val="666666"/>
                </a:solidFill>
                <a:latin typeface="Courier New" panose="02070309020205020404" pitchFamily="49" charset="0"/>
              </a:rPr>
              <a:t> Range("D3").Value = </a:t>
            </a:r>
            <a:r>
              <a:rPr lang="en-US" sz="1600" dirty="0" smtClean="0">
                <a:solidFill>
                  <a:srgbClr val="666666"/>
                </a:solidFill>
                <a:latin typeface="Courier New" panose="02070309020205020404" pitchFamily="49" charset="0"/>
              </a:rPr>
              <a:t>10</a:t>
            </a:r>
            <a:endParaRPr lang="tr-TR" sz="1600" dirty="0" smtClean="0">
              <a:solidFill>
                <a:srgbClr val="666666"/>
              </a:solidFill>
              <a:latin typeface="Courier New" panose="02070309020205020404" pitchFamily="49" charset="0"/>
            </a:endParaRPr>
          </a:p>
          <a:p>
            <a:pPr marL="400050" lvl="1" indent="0"/>
            <a:endParaRPr lang="tr-TR" sz="1600" dirty="0">
              <a:solidFill>
                <a:srgbClr val="666666"/>
              </a:solidFill>
              <a:latin typeface="Courier New" panose="02070309020205020404" pitchFamily="49" charset="0"/>
            </a:endParaRPr>
          </a:p>
          <a:p>
            <a:pPr marL="285750">
              <a:buFont typeface="Arial" panose="020B0604020202020204" pitchFamily="34" charset="0"/>
              <a:buChar char="•"/>
            </a:pPr>
            <a:r>
              <a:rPr lang="en-US" dirty="0"/>
              <a:t>Right click the second option button (make sure Design Mode is selected</a:t>
            </a:r>
            <a:r>
              <a:rPr lang="en-US" dirty="0" smtClean="0"/>
              <a:t>).</a:t>
            </a:r>
            <a:endParaRPr lang="tr-TR" dirty="0" smtClean="0"/>
          </a:p>
          <a:p>
            <a:pPr marL="400050" lvl="1" indent="0"/>
            <a:r>
              <a:rPr lang="en-US" sz="1600" dirty="0">
                <a:solidFill>
                  <a:srgbClr val="339CCB"/>
                </a:solidFill>
                <a:latin typeface="Courier New" panose="02070309020205020404" pitchFamily="49" charset="0"/>
              </a:rPr>
              <a:t>If</a:t>
            </a:r>
            <a:r>
              <a:rPr lang="en-US" sz="1600" dirty="0">
                <a:solidFill>
                  <a:srgbClr val="666666"/>
                </a:solidFill>
                <a:latin typeface="Courier New" panose="02070309020205020404" pitchFamily="49" charset="0"/>
              </a:rPr>
              <a:t> OptionButton2.Value = </a:t>
            </a:r>
            <a:r>
              <a:rPr lang="en-US" sz="1600" dirty="0">
                <a:solidFill>
                  <a:srgbClr val="339CCB"/>
                </a:solidFill>
                <a:latin typeface="Courier New" panose="02070309020205020404" pitchFamily="49" charset="0"/>
              </a:rPr>
              <a:t>True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Then</a:t>
            </a:r>
            <a:r>
              <a:rPr lang="en-US" sz="1600" dirty="0">
                <a:solidFill>
                  <a:srgbClr val="666666"/>
                </a:solidFill>
                <a:latin typeface="Courier New" panose="02070309020205020404" pitchFamily="49" charset="0"/>
              </a:rPr>
              <a:t> Range("D3").Value = 20</a:t>
            </a:r>
            <a:endParaRPr lang="en-US" sz="1600" dirty="0"/>
          </a:p>
        </p:txBody>
      </p:sp>
      <p:pic>
        <p:nvPicPr>
          <p:cNvPr id="13314" name="Picture 2" descr="Option Button 1 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3580371"/>
            <a:ext cx="57531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Option Button 2 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100" y="4770996"/>
            <a:ext cx="57531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3764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Spin Button</a:t>
            </a:r>
            <a:endParaRPr lang="en-US" dirty="0"/>
          </a:p>
        </p:txBody>
      </p:sp>
      <p:sp>
        <p:nvSpPr>
          <p:cNvPr id="3" name="Content Placeholder 2"/>
          <p:cNvSpPr>
            <a:spLocks noGrp="1"/>
          </p:cNvSpPr>
          <p:nvPr>
            <p:ph idx="1"/>
          </p:nvPr>
        </p:nvSpPr>
        <p:spPr/>
        <p:txBody>
          <a:bodyPr/>
          <a:lstStyle/>
          <a:p>
            <a:r>
              <a:rPr lang="en-US" dirty="0"/>
              <a:t>A spin button can be used to increment a number in a cell. </a:t>
            </a:r>
          </a:p>
        </p:txBody>
      </p:sp>
      <p:pic>
        <p:nvPicPr>
          <p:cNvPr id="14338" name="Picture 2" descr="Create a spin button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562229"/>
            <a:ext cx="5753100"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2094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Spin Button</a:t>
            </a:r>
            <a:endParaRPr lang="en-US" dirty="0"/>
          </a:p>
        </p:txBody>
      </p:sp>
      <p:sp>
        <p:nvSpPr>
          <p:cNvPr id="3" name="Content Placeholder 2"/>
          <p:cNvSpPr>
            <a:spLocks noGrp="1"/>
          </p:cNvSpPr>
          <p:nvPr>
            <p:ph idx="1"/>
          </p:nvPr>
        </p:nvSpPr>
        <p:spPr/>
        <p:txBody>
          <a:bodyPr/>
          <a:lstStyle/>
          <a:p>
            <a:r>
              <a:rPr lang="en-US" dirty="0"/>
              <a:t> To link this spin button to a cell, add the following code line</a:t>
            </a:r>
            <a:r>
              <a:rPr lang="en-US" dirty="0" smtClean="0"/>
              <a:t>.</a:t>
            </a:r>
            <a:endParaRPr lang="tr-TR" dirty="0" smtClean="0"/>
          </a:p>
          <a:p>
            <a:pPr marL="400050" lvl="1" indent="0"/>
            <a:r>
              <a:rPr lang="en-US" sz="1600" dirty="0">
                <a:solidFill>
                  <a:srgbClr val="666666"/>
                </a:solidFill>
                <a:latin typeface="Courier New" panose="02070309020205020404" pitchFamily="49" charset="0"/>
              </a:rPr>
              <a:t>Range("C3").Value = SpinButton1.Value</a:t>
            </a:r>
            <a:endParaRPr lang="en-US" sz="1600" dirty="0"/>
          </a:p>
        </p:txBody>
      </p:sp>
      <p:pic>
        <p:nvPicPr>
          <p:cNvPr id="4" name="Picture 4" descr="View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2768" y="2121244"/>
            <a:ext cx="57531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9003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Spin Button</a:t>
            </a:r>
            <a:endParaRPr lang="en-US" dirty="0"/>
          </a:p>
        </p:txBody>
      </p:sp>
      <p:sp>
        <p:nvSpPr>
          <p:cNvPr id="3" name="Content Placeholder 2"/>
          <p:cNvSpPr>
            <a:spLocks noGrp="1"/>
          </p:cNvSpPr>
          <p:nvPr>
            <p:ph idx="1"/>
          </p:nvPr>
        </p:nvSpPr>
        <p:spPr/>
        <p:txBody>
          <a:bodyPr/>
          <a:lstStyle/>
          <a:p>
            <a:pPr algn="just"/>
            <a:r>
              <a:rPr lang="en-US" dirty="0"/>
              <a:t>You can set a maximum and minimum by adding the following code lines.</a:t>
            </a:r>
          </a:p>
          <a:p>
            <a:pPr marL="400050" lvl="1" indent="0"/>
            <a:r>
              <a:rPr lang="en-US" sz="1600" dirty="0">
                <a:solidFill>
                  <a:srgbClr val="666666"/>
                </a:solidFill>
                <a:latin typeface="Courier New" panose="02070309020205020404" pitchFamily="49" charset="0"/>
              </a:rPr>
              <a:t>SpinButton1.Max = 100</a:t>
            </a:r>
            <a:br>
              <a:rPr lang="en-US" sz="1600" dirty="0">
                <a:solidFill>
                  <a:srgbClr val="666666"/>
                </a:solidFill>
                <a:latin typeface="Courier New" panose="02070309020205020404" pitchFamily="49" charset="0"/>
              </a:rPr>
            </a:br>
            <a:r>
              <a:rPr lang="en-US" sz="1600" dirty="0">
                <a:solidFill>
                  <a:srgbClr val="666666"/>
                </a:solidFill>
                <a:latin typeface="Courier New" panose="02070309020205020404" pitchFamily="49" charset="0"/>
              </a:rPr>
              <a:t>SpinButton1.Min = 0</a:t>
            </a:r>
          </a:p>
          <a:p>
            <a:r>
              <a:rPr lang="en-US" dirty="0"/>
              <a:t>To change the incremental value, use the </a:t>
            </a:r>
            <a:r>
              <a:rPr lang="en-US" dirty="0" err="1"/>
              <a:t>SmallChange</a:t>
            </a:r>
            <a:r>
              <a:rPr lang="en-US" dirty="0"/>
              <a:t> property.</a:t>
            </a:r>
          </a:p>
          <a:p>
            <a:pPr marL="400050" lvl="1" indent="0"/>
            <a:r>
              <a:rPr lang="en-US" sz="1600" dirty="0">
                <a:solidFill>
                  <a:srgbClr val="666666"/>
                </a:solidFill>
                <a:latin typeface="Courier New" panose="02070309020205020404" pitchFamily="49" charset="0"/>
              </a:rPr>
              <a:t>SpinButton1.SmallChange = 2</a:t>
            </a:r>
          </a:p>
          <a:p>
            <a:pPr marL="0" indent="0">
              <a:buNone/>
            </a:pPr>
            <a:r>
              <a:rPr lang="en-US" dirty="0"/>
              <a:t/>
            </a:r>
            <a:br>
              <a:rPr lang="en-US" dirty="0"/>
            </a:br>
            <a:endParaRPr lang="en-US" dirty="0"/>
          </a:p>
        </p:txBody>
      </p:sp>
      <p:pic>
        <p:nvPicPr>
          <p:cNvPr id="15362" name="Picture 2" descr="Spin Butt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444" y="3563895"/>
            <a:ext cx="57531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722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ActiveX Controls</a:t>
            </a:r>
            <a:endParaRPr lang="en-US" dirty="0"/>
          </a:p>
        </p:txBody>
      </p:sp>
      <p:sp>
        <p:nvSpPr>
          <p:cNvPr id="3" name="Content Placeholder 2"/>
          <p:cNvSpPr>
            <a:spLocks noGrp="1"/>
          </p:cNvSpPr>
          <p:nvPr>
            <p:ph idx="1"/>
          </p:nvPr>
        </p:nvSpPr>
        <p:spPr/>
        <p:txBody>
          <a:bodyPr/>
          <a:lstStyle/>
          <a:p>
            <a:r>
              <a:rPr lang="tr-TR" dirty="0" smtClean="0"/>
              <a:t>All of these objects are useful on Worksheets.</a:t>
            </a:r>
          </a:p>
          <a:p>
            <a:r>
              <a:rPr lang="tr-TR" dirty="0" smtClean="0"/>
              <a:t>But they are more useful on UserForms!</a:t>
            </a:r>
            <a:endParaRPr lang="en-US" dirty="0"/>
          </a:p>
        </p:txBody>
      </p:sp>
    </p:spTree>
    <p:extLst>
      <p:ext uri="{BB962C8B-B14F-4D97-AF65-F5344CB8AC3E}">
        <p14:creationId xmlns:p14="http://schemas.microsoft.com/office/powerpoint/2010/main" val="258792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r>
              <a:rPr lang="tr-TR" dirty="0" smtClean="0"/>
              <a:t>We will create a user form to collect participant info for our Dinner Organization.</a:t>
            </a:r>
            <a:endParaRPr lang="en-US" dirty="0"/>
          </a:p>
        </p:txBody>
      </p:sp>
      <p:pic>
        <p:nvPicPr>
          <p:cNvPr id="20482" name="Picture 2" descr="Excel VBA Userfo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321" y="1606378"/>
            <a:ext cx="2483920" cy="4108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47041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r>
              <a:rPr lang="en-US" dirty="0" smtClean="0"/>
              <a:t>Open </a:t>
            </a:r>
            <a:r>
              <a:rPr lang="en-US" dirty="0"/>
              <a:t>the Visual Basic Editor. If the Project Explorer is not visible, click View, Project Explorer.</a:t>
            </a:r>
          </a:p>
          <a:p>
            <a:r>
              <a:rPr lang="en-US" dirty="0" smtClean="0"/>
              <a:t>Click </a:t>
            </a:r>
            <a:r>
              <a:rPr lang="en-US" dirty="0"/>
              <a:t>Insert, </a:t>
            </a:r>
            <a:r>
              <a:rPr lang="en-US" dirty="0" err="1"/>
              <a:t>Userform</a:t>
            </a:r>
            <a:r>
              <a:rPr lang="en-US" dirty="0"/>
              <a:t>. If the Toolbox does not appear automatically, click View, Toolbox. Your screen should be set up as below.</a:t>
            </a:r>
          </a:p>
          <a:p>
            <a:endParaRPr lang="en-US" dirty="0"/>
          </a:p>
        </p:txBody>
      </p:sp>
      <p:pic>
        <p:nvPicPr>
          <p:cNvPr id="21506" name="Picture 2" descr="Userform Screen Setup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398" y="2776442"/>
            <a:ext cx="3997497" cy="293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6854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502" y="-214190"/>
            <a:ext cx="7110412" cy="1143000"/>
          </a:xfrm>
        </p:spPr>
        <p:txBody>
          <a:bodyPr/>
          <a:lstStyle/>
          <a:p>
            <a:r>
              <a:rPr lang="tr-TR" dirty="0" smtClean="0"/>
              <a:t>User Forms</a:t>
            </a:r>
            <a:endParaRPr lang="en-US" dirty="0"/>
          </a:p>
        </p:txBody>
      </p:sp>
      <p:sp>
        <p:nvSpPr>
          <p:cNvPr id="3" name="Content Placeholder 2"/>
          <p:cNvSpPr>
            <a:spLocks noGrp="1"/>
          </p:cNvSpPr>
          <p:nvPr>
            <p:ph idx="1"/>
          </p:nvPr>
        </p:nvSpPr>
        <p:spPr>
          <a:xfrm>
            <a:off x="304800" y="1066800"/>
            <a:ext cx="2710249" cy="4648200"/>
          </a:xfrm>
        </p:spPr>
        <p:txBody>
          <a:bodyPr/>
          <a:lstStyle/>
          <a:p>
            <a:r>
              <a:rPr lang="en-US" dirty="0"/>
              <a:t>Add the </a:t>
            </a:r>
            <a:r>
              <a:rPr lang="en-US" dirty="0" smtClean="0"/>
              <a:t>controls</a:t>
            </a:r>
            <a:r>
              <a:rPr lang="tr-TR" dirty="0" smtClean="0"/>
              <a:t>:</a:t>
            </a:r>
          </a:p>
          <a:p>
            <a:r>
              <a:rPr lang="tr-TR" b="1" dirty="0" smtClean="0"/>
              <a:t>Caption</a:t>
            </a:r>
            <a:r>
              <a:rPr lang="tr-TR" dirty="0" smtClean="0"/>
              <a:t> will be displayed on the form.</a:t>
            </a:r>
          </a:p>
          <a:p>
            <a:r>
              <a:rPr lang="tr-TR" b="1" dirty="0" smtClean="0"/>
              <a:t>Name</a:t>
            </a:r>
            <a:r>
              <a:rPr lang="tr-TR" dirty="0" smtClean="0"/>
              <a:t> is the VBA object name.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78772818"/>
              </p:ext>
            </p:extLst>
          </p:nvPr>
        </p:nvGraphicFramePr>
        <p:xfrm>
          <a:off x="3086359" y="1079157"/>
          <a:ext cx="5881983" cy="4732644"/>
        </p:xfrm>
        <a:graphic>
          <a:graphicData uri="http://schemas.openxmlformats.org/drawingml/2006/table">
            <a:tbl>
              <a:tblPr/>
              <a:tblGrid>
                <a:gridCol w="1960661">
                  <a:extLst>
                    <a:ext uri="{9D8B030D-6E8A-4147-A177-3AD203B41FA5}">
                      <a16:colId xmlns:a16="http://schemas.microsoft.com/office/drawing/2014/main" val="787873040"/>
                    </a:ext>
                  </a:extLst>
                </a:gridCol>
                <a:gridCol w="1960661">
                  <a:extLst>
                    <a:ext uri="{9D8B030D-6E8A-4147-A177-3AD203B41FA5}">
                      <a16:colId xmlns:a16="http://schemas.microsoft.com/office/drawing/2014/main" val="1362696756"/>
                    </a:ext>
                  </a:extLst>
                </a:gridCol>
                <a:gridCol w="1960661">
                  <a:extLst>
                    <a:ext uri="{9D8B030D-6E8A-4147-A177-3AD203B41FA5}">
                      <a16:colId xmlns:a16="http://schemas.microsoft.com/office/drawing/2014/main" val="3268874733"/>
                    </a:ext>
                  </a:extLst>
                </a:gridCol>
              </a:tblGrid>
              <a:tr h="247474">
                <a:tc>
                  <a:txBody>
                    <a:bodyPr/>
                    <a:lstStyle/>
                    <a:p>
                      <a:pPr algn="l" fontAlgn="ctr"/>
                      <a:r>
                        <a:rPr lang="en-US" sz="1300">
                          <a:solidFill>
                            <a:srgbClr val="363636"/>
                          </a:solidFill>
                          <a:effectLst/>
                          <a:latin typeface="inherit"/>
                        </a:rPr>
                        <a:t>Control</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FE3E8"/>
                    </a:solidFill>
                  </a:tcPr>
                </a:tc>
                <a:tc>
                  <a:txBody>
                    <a:bodyPr/>
                    <a:lstStyle/>
                    <a:p>
                      <a:pPr algn="l" fontAlgn="ctr"/>
                      <a:r>
                        <a:rPr lang="en-US" sz="1300">
                          <a:solidFill>
                            <a:srgbClr val="363636"/>
                          </a:solidFill>
                          <a:effectLst/>
                          <a:latin typeface="inherit"/>
                        </a:rPr>
                        <a:t>Name</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FE3E8"/>
                    </a:solidFill>
                  </a:tcPr>
                </a:tc>
                <a:tc>
                  <a:txBody>
                    <a:bodyPr/>
                    <a:lstStyle/>
                    <a:p>
                      <a:pPr algn="l" fontAlgn="ctr"/>
                      <a:r>
                        <a:rPr lang="en-US" sz="1300">
                          <a:solidFill>
                            <a:srgbClr val="363636"/>
                          </a:solidFill>
                          <a:effectLst/>
                          <a:latin typeface="inherit"/>
                        </a:rPr>
                        <a:t>Caption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FE3E8"/>
                    </a:solidFill>
                  </a:tcPr>
                </a:tc>
                <a:extLst>
                  <a:ext uri="{0D108BD9-81ED-4DB2-BD59-A6C34878D82A}">
                    <a16:rowId xmlns:a16="http://schemas.microsoft.com/office/drawing/2014/main" val="2163225371"/>
                  </a:ext>
                </a:extLst>
              </a:tr>
              <a:tr h="247474">
                <a:tc>
                  <a:txBody>
                    <a:bodyPr/>
                    <a:lstStyle/>
                    <a:p>
                      <a:pPr fontAlgn="ctr"/>
                      <a:r>
                        <a:rPr lang="en-US" sz="1300">
                          <a:effectLst/>
                          <a:latin typeface="inherit"/>
                        </a:rPr>
                        <a:t>Userform</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DinnerPlannerUserForm</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Dinner Planner</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1182051134"/>
                  </a:ext>
                </a:extLst>
              </a:tr>
              <a:tr h="247474">
                <a:tc>
                  <a:txBody>
                    <a:bodyPr/>
                    <a:lstStyle/>
                    <a:p>
                      <a:pPr fontAlgn="ctr"/>
                      <a:r>
                        <a:rPr lang="en-US" sz="1300">
                          <a:effectLst/>
                          <a:latin typeface="inherit"/>
                        </a:rPr>
                        <a:t>Text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NameTextBox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13895051"/>
                  </a:ext>
                </a:extLst>
              </a:tr>
              <a:tr h="247474">
                <a:tc>
                  <a:txBody>
                    <a:bodyPr/>
                    <a:lstStyle/>
                    <a:p>
                      <a:pPr fontAlgn="ctr"/>
                      <a:r>
                        <a:rPr lang="en-US" sz="1300">
                          <a:effectLst/>
                          <a:latin typeface="inherit"/>
                        </a:rPr>
                        <a:t>Text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PhoneTextBox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025545436"/>
                  </a:ext>
                </a:extLst>
              </a:tr>
              <a:tr h="247474">
                <a:tc>
                  <a:txBody>
                    <a:bodyPr/>
                    <a:lstStyle/>
                    <a:p>
                      <a:pPr fontAlgn="ctr"/>
                      <a:r>
                        <a:rPr lang="en-US" sz="1300" dirty="0">
                          <a:effectLst/>
                          <a:latin typeface="inherit"/>
                        </a:rPr>
                        <a:t>List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CityListBox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463707684"/>
                  </a:ext>
                </a:extLst>
              </a:tr>
              <a:tr h="247474">
                <a:tc>
                  <a:txBody>
                    <a:bodyPr/>
                    <a:lstStyle/>
                    <a:p>
                      <a:pPr fontAlgn="ctr"/>
                      <a:r>
                        <a:rPr lang="en-US" sz="1300">
                          <a:effectLst/>
                          <a:latin typeface="inherit"/>
                        </a:rPr>
                        <a:t>Combo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DinnerComboBox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1128861517"/>
                  </a:ext>
                </a:extLst>
              </a:tr>
              <a:tr h="247474">
                <a:tc>
                  <a:txBody>
                    <a:bodyPr/>
                    <a:lstStyle/>
                    <a:p>
                      <a:pPr fontAlgn="ctr"/>
                      <a:r>
                        <a:rPr lang="en-US" sz="1300">
                          <a:effectLst/>
                          <a:latin typeface="inherit"/>
                        </a:rPr>
                        <a:t>Check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DateCheckBox1</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June 13th</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430336401"/>
                  </a:ext>
                </a:extLst>
              </a:tr>
              <a:tr h="247474">
                <a:tc>
                  <a:txBody>
                    <a:bodyPr/>
                    <a:lstStyle/>
                    <a:p>
                      <a:pPr fontAlgn="ctr"/>
                      <a:r>
                        <a:rPr lang="en-US" sz="1300">
                          <a:effectLst/>
                          <a:latin typeface="inherit"/>
                        </a:rPr>
                        <a:t>Check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DateCheckBox2</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June 20th</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656154587"/>
                  </a:ext>
                </a:extLst>
              </a:tr>
              <a:tr h="247474">
                <a:tc>
                  <a:txBody>
                    <a:bodyPr/>
                    <a:lstStyle/>
                    <a:p>
                      <a:pPr fontAlgn="ctr"/>
                      <a:r>
                        <a:rPr lang="en-US" sz="1300">
                          <a:effectLst/>
                          <a:latin typeface="inherit"/>
                        </a:rPr>
                        <a:t>Check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DateCheckBox3</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June 27th</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904729848"/>
                  </a:ext>
                </a:extLst>
              </a:tr>
              <a:tr h="247474">
                <a:tc>
                  <a:txBody>
                    <a:bodyPr/>
                    <a:lstStyle/>
                    <a:p>
                      <a:pPr fontAlgn="ctr"/>
                      <a:r>
                        <a:rPr lang="en-US" sz="1300">
                          <a:effectLst/>
                          <a:latin typeface="inherit"/>
                        </a:rPr>
                        <a:t>Frame</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CarFrame</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Car</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1445475414"/>
                  </a:ext>
                </a:extLst>
              </a:tr>
              <a:tr h="247474">
                <a:tc>
                  <a:txBody>
                    <a:bodyPr/>
                    <a:lstStyle/>
                    <a:p>
                      <a:pPr fontAlgn="ctr"/>
                      <a:r>
                        <a:rPr lang="en-US" sz="1300">
                          <a:effectLst/>
                          <a:latin typeface="inherit"/>
                        </a:rPr>
                        <a:t>Option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CarOptionButton1</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Yes</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806608261"/>
                  </a:ext>
                </a:extLst>
              </a:tr>
              <a:tr h="247474">
                <a:tc>
                  <a:txBody>
                    <a:bodyPr/>
                    <a:lstStyle/>
                    <a:p>
                      <a:pPr fontAlgn="ctr"/>
                      <a:r>
                        <a:rPr lang="en-US" sz="1300">
                          <a:effectLst/>
                          <a:latin typeface="inherit"/>
                        </a:rPr>
                        <a:t>Option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CarOptionButton2</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No</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132251746"/>
                  </a:ext>
                </a:extLst>
              </a:tr>
              <a:tr h="247474">
                <a:tc>
                  <a:txBody>
                    <a:bodyPr/>
                    <a:lstStyle/>
                    <a:p>
                      <a:pPr fontAlgn="ctr"/>
                      <a:r>
                        <a:rPr lang="en-US" sz="1300" dirty="0">
                          <a:effectLst/>
                          <a:latin typeface="inherit"/>
                        </a:rPr>
                        <a:t>Text 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MoneyTextBox</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4270812907"/>
                  </a:ext>
                </a:extLst>
              </a:tr>
              <a:tr h="247474">
                <a:tc>
                  <a:txBody>
                    <a:bodyPr/>
                    <a:lstStyle/>
                    <a:p>
                      <a:pPr fontAlgn="ctr"/>
                      <a:r>
                        <a:rPr lang="en-US" sz="1300">
                          <a:effectLst/>
                          <a:latin typeface="inherit"/>
                        </a:rPr>
                        <a:t>Spin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MoneySpinButton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 </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228964361"/>
                  </a:ext>
                </a:extLst>
              </a:tr>
              <a:tr h="247474">
                <a:tc>
                  <a:txBody>
                    <a:bodyPr/>
                    <a:lstStyle/>
                    <a:p>
                      <a:pPr fontAlgn="ctr"/>
                      <a:r>
                        <a:rPr lang="en-US" sz="1300">
                          <a:effectLst/>
                          <a:latin typeface="inherit"/>
                        </a:rPr>
                        <a:t>Command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OKButton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OK</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565880381"/>
                  </a:ext>
                </a:extLst>
              </a:tr>
              <a:tr h="247474">
                <a:tc>
                  <a:txBody>
                    <a:bodyPr/>
                    <a:lstStyle/>
                    <a:p>
                      <a:pPr fontAlgn="ctr"/>
                      <a:r>
                        <a:rPr lang="en-US" sz="1300">
                          <a:effectLst/>
                          <a:latin typeface="inherit"/>
                        </a:rPr>
                        <a:t>Command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ClearButton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Clear</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698171739"/>
                  </a:ext>
                </a:extLst>
              </a:tr>
              <a:tr h="247474">
                <a:tc>
                  <a:txBody>
                    <a:bodyPr/>
                    <a:lstStyle/>
                    <a:p>
                      <a:pPr fontAlgn="ctr"/>
                      <a:r>
                        <a:rPr lang="en-US" sz="1300">
                          <a:effectLst/>
                          <a:latin typeface="inherit"/>
                        </a:rPr>
                        <a:t>Command 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CancelButton</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Cancel</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2537911805"/>
                  </a:ext>
                </a:extLst>
              </a:tr>
              <a:tr h="441149">
                <a:tc>
                  <a:txBody>
                    <a:bodyPr/>
                    <a:lstStyle/>
                    <a:p>
                      <a:pPr fontAlgn="ctr"/>
                      <a:r>
                        <a:rPr lang="en-US" sz="1300">
                          <a:effectLst/>
                          <a:latin typeface="inherit"/>
                        </a:rPr>
                        <a:t>7 Labels</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a:effectLst/>
                          <a:latin typeface="inherit"/>
                        </a:rPr>
                        <a:t>No need to change</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ctr"/>
                      <a:r>
                        <a:rPr lang="en-US" sz="1300" dirty="0">
                          <a:effectLst/>
                          <a:latin typeface="inherit"/>
                        </a:rPr>
                        <a:t>Name:, Phone Number:, etc.</a:t>
                      </a:r>
                    </a:p>
                  </a:txBody>
                  <a:tcPr marL="26899" marR="26899" marT="26899" marB="26899" anchor="ctr">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extLst>
                  <a:ext uri="{0D108BD9-81ED-4DB2-BD59-A6C34878D82A}">
                    <a16:rowId xmlns:a16="http://schemas.microsoft.com/office/drawing/2014/main" val="3995862774"/>
                  </a:ext>
                </a:extLst>
              </a:tr>
            </a:tbl>
          </a:graphicData>
        </a:graphic>
      </p:graphicFrame>
    </p:spTree>
    <p:extLst>
      <p:ext uri="{BB962C8B-B14F-4D97-AF65-F5344CB8AC3E}">
        <p14:creationId xmlns:p14="http://schemas.microsoft.com/office/powerpoint/2010/main" val="1495945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r>
              <a:rPr lang="en-US" dirty="0"/>
              <a:t>To show the </a:t>
            </a:r>
            <a:r>
              <a:rPr lang="en-US" dirty="0" err="1"/>
              <a:t>Userform</a:t>
            </a:r>
            <a:r>
              <a:rPr lang="en-US" dirty="0"/>
              <a:t>, place a command button on your worksheet and add the following code line</a:t>
            </a:r>
            <a:r>
              <a:rPr lang="en-US" dirty="0" smtClean="0"/>
              <a:t>:</a:t>
            </a:r>
            <a:endParaRPr lang="tr-TR" dirty="0" smtClean="0"/>
          </a:p>
          <a:p>
            <a:pPr marL="400050" lvl="1" indent="0"/>
            <a:endParaRPr lang="tr-TR" sz="1600" dirty="0" smtClean="0">
              <a:solidFill>
                <a:srgbClr val="339CCB"/>
              </a:solidFill>
              <a:latin typeface="Courier New" panose="02070309020205020404" pitchFamily="49" charset="0"/>
            </a:endParaRPr>
          </a:p>
          <a:p>
            <a:pPr marL="400050" lvl="1" indent="0"/>
            <a:r>
              <a:rPr lang="en-US" sz="1600" dirty="0" smtClean="0">
                <a:solidFill>
                  <a:srgbClr val="339CCB"/>
                </a:solidFill>
                <a:latin typeface="Courier New" panose="02070309020205020404" pitchFamily="49" charset="0"/>
              </a:rPr>
              <a:t>Private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r>
              <a:rPr lang="en-US" sz="1600" dirty="0">
                <a:solidFill>
                  <a:srgbClr val="666666"/>
                </a:solidFill>
                <a:latin typeface="Courier New" panose="02070309020205020404" pitchFamily="49" charset="0"/>
              </a:rPr>
              <a:t> CommandButton1_Click()</a:t>
            </a:r>
            <a:r>
              <a:rPr lang="en-US" sz="1600" dirty="0"/>
              <a:t/>
            </a:r>
            <a:br>
              <a:rPr lang="en-US" sz="1600" dirty="0"/>
            </a:br>
            <a:r>
              <a:rPr lang="tr-TR" sz="1600" dirty="0" smtClean="0"/>
              <a:t>	</a:t>
            </a:r>
          </a:p>
          <a:p>
            <a:pPr marL="400050" lvl="1" indent="0"/>
            <a:r>
              <a:rPr lang="tr-TR" sz="1600" dirty="0" smtClean="0">
                <a:solidFill>
                  <a:srgbClr val="666666"/>
                </a:solidFill>
                <a:latin typeface="Courier New" panose="02070309020205020404" pitchFamily="49" charset="0"/>
              </a:rPr>
              <a:t>	</a:t>
            </a:r>
            <a:r>
              <a:rPr lang="en-US" sz="1600" dirty="0" err="1" smtClean="0">
                <a:solidFill>
                  <a:srgbClr val="666666"/>
                </a:solidFill>
                <a:latin typeface="Courier New" panose="02070309020205020404" pitchFamily="49" charset="0"/>
              </a:rPr>
              <a:t>DinnerPlannerUserForm.Show</a:t>
            </a:r>
            <a:r>
              <a:rPr lang="en-US" sz="1600" dirty="0"/>
              <a:t/>
            </a:r>
            <a:br>
              <a:rPr lang="en-US" sz="1600" dirty="0"/>
            </a:br>
            <a:endParaRPr lang="tr-TR" sz="1600" dirty="0" smtClean="0"/>
          </a:p>
          <a:p>
            <a:pPr marL="400050" lvl="1" indent="0"/>
            <a:r>
              <a:rPr lang="en-US" sz="1600" dirty="0" smtClean="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smtClean="0">
                <a:solidFill>
                  <a:srgbClr val="339CCB"/>
                </a:solidFill>
                <a:latin typeface="Courier New" panose="02070309020205020404" pitchFamily="49" charset="0"/>
              </a:rPr>
              <a:t>Sub</a:t>
            </a:r>
            <a:endParaRPr lang="tr-TR" sz="1600" dirty="0" smtClean="0">
              <a:solidFill>
                <a:srgbClr val="339CCB"/>
              </a:solidFill>
              <a:latin typeface="Courier New" panose="02070309020205020404" pitchFamily="49" charset="0"/>
            </a:endParaRPr>
          </a:p>
        </p:txBody>
      </p:sp>
    </p:spTree>
    <p:extLst>
      <p:ext uri="{BB962C8B-B14F-4D97-AF65-F5344CB8AC3E}">
        <p14:creationId xmlns:p14="http://schemas.microsoft.com/office/powerpoint/2010/main" val="365580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Error Handling</a:t>
            </a:r>
            <a:endParaRPr lang="en-US" dirty="0"/>
          </a:p>
        </p:txBody>
      </p:sp>
      <p:sp>
        <p:nvSpPr>
          <p:cNvPr id="3" name="Content Placeholder 2"/>
          <p:cNvSpPr>
            <a:spLocks noGrp="1"/>
          </p:cNvSpPr>
          <p:nvPr>
            <p:ph idx="1"/>
          </p:nvPr>
        </p:nvSpPr>
        <p:spPr/>
        <p:txBody>
          <a:bodyPr/>
          <a:lstStyle/>
          <a:p>
            <a:r>
              <a:rPr lang="tr-TR" dirty="0" smtClean="0"/>
              <a:t>Single Step Debugging vs Debugging with Breakpoints</a:t>
            </a:r>
          </a:p>
          <a:p>
            <a:pPr marL="800100" lvl="1" indent="-342900">
              <a:buFont typeface="Arial" panose="020B0604020202020204" pitchFamily="34" charset="0"/>
              <a:buChar char="•"/>
            </a:pPr>
            <a:r>
              <a:rPr lang="en-US" dirty="0"/>
              <a:t>By pressing F8, you can single step through your code. The is very useful because it allows you to see the effect of each code line on your worksheet</a:t>
            </a:r>
            <a:r>
              <a:rPr lang="en-US" dirty="0" smtClean="0"/>
              <a:t>.</a:t>
            </a:r>
            <a:endParaRPr lang="tr-TR" dirty="0" smtClean="0"/>
          </a:p>
          <a:p>
            <a:pPr marL="800100" lvl="1" indent="-342900">
              <a:buFont typeface="Arial" panose="020B0604020202020204" pitchFamily="34" charset="0"/>
              <a:buChar char="•"/>
            </a:pPr>
            <a:r>
              <a:rPr lang="tr-TR" dirty="0" smtClean="0"/>
              <a:t>OR, </a:t>
            </a:r>
            <a:r>
              <a:rPr lang="tr-TR" dirty="0"/>
              <a:t>y</a:t>
            </a:r>
            <a:r>
              <a:rPr lang="en-US" dirty="0" err="1" smtClean="0"/>
              <a:t>ou</a:t>
            </a:r>
            <a:r>
              <a:rPr lang="en-US" dirty="0" smtClean="0"/>
              <a:t> </a:t>
            </a:r>
            <a:r>
              <a:rPr lang="en-US" dirty="0"/>
              <a:t>set a breakpoint to halt execution at a specific code line</a:t>
            </a:r>
            <a:r>
              <a:rPr lang="en-US" dirty="0" smtClean="0"/>
              <a:t>.</a:t>
            </a:r>
            <a:endParaRPr lang="tr-TR" dirty="0" smtClean="0"/>
          </a:p>
          <a:p>
            <a:endParaRPr lang="en-US" dirty="0"/>
          </a:p>
        </p:txBody>
      </p:sp>
      <p:pic>
        <p:nvPicPr>
          <p:cNvPr id="18434" name="Picture 2" descr="Set a Break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29" y="2931957"/>
            <a:ext cx="3812918" cy="2935443"/>
          </a:xfrm>
          <a:prstGeom prst="rect">
            <a:avLst/>
          </a:prstGeom>
          <a:noFill/>
          <a:extLst>
            <a:ext uri="{909E8E84-426E-40DD-AFC4-6F175D3DCCD1}">
              <a14:hiddenFill xmlns:a14="http://schemas.microsoft.com/office/drawing/2010/main">
                <a:solidFill>
                  <a:srgbClr val="FFFFFF"/>
                </a:solidFill>
              </a14:hiddenFill>
            </a:ext>
          </a:extLst>
        </p:spPr>
      </p:pic>
      <p:pic>
        <p:nvPicPr>
          <p:cNvPr id="18436" name="Picture 4" descr="Continue Execu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594" y="2931957"/>
            <a:ext cx="3812918" cy="2935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251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r>
              <a:rPr lang="en-US" dirty="0"/>
              <a:t>We are now going to create the Sub </a:t>
            </a:r>
            <a:r>
              <a:rPr lang="en-US" dirty="0" err="1"/>
              <a:t>UserForm_Initialize</a:t>
            </a:r>
            <a:r>
              <a:rPr lang="en-US" dirty="0"/>
              <a:t>. When you use the Show method for the </a:t>
            </a:r>
            <a:r>
              <a:rPr lang="en-US" dirty="0" err="1"/>
              <a:t>Userform</a:t>
            </a:r>
            <a:r>
              <a:rPr lang="en-US" dirty="0"/>
              <a:t>, this sub will automatically be executed</a:t>
            </a:r>
            <a:r>
              <a:rPr lang="en-US" dirty="0" smtClean="0"/>
              <a:t>.</a:t>
            </a:r>
            <a:endParaRPr lang="tr-TR" dirty="0" smtClean="0"/>
          </a:p>
          <a:p>
            <a:pPr marL="800100" lvl="1" indent="-342900">
              <a:buFont typeface="Arial" panose="020B0604020202020204" pitchFamily="34" charset="0"/>
              <a:buChar char="•"/>
            </a:pPr>
            <a:r>
              <a:rPr lang="en-US" dirty="0" smtClean="0"/>
              <a:t>Open </a:t>
            </a:r>
            <a:r>
              <a:rPr lang="en-US" dirty="0"/>
              <a:t>the Visual Basic Editor.</a:t>
            </a:r>
          </a:p>
          <a:p>
            <a:pPr marL="800100" lvl="1" indent="-342900">
              <a:buFont typeface="Arial" panose="020B0604020202020204" pitchFamily="34" charset="0"/>
              <a:buChar char="•"/>
            </a:pPr>
            <a:r>
              <a:rPr lang="en-US" dirty="0" smtClean="0"/>
              <a:t>In </a:t>
            </a:r>
            <a:r>
              <a:rPr lang="en-US" dirty="0"/>
              <a:t>the Project Explorer, right click on </a:t>
            </a:r>
            <a:r>
              <a:rPr lang="en-US" dirty="0" err="1"/>
              <a:t>DinnerPlannerUserForm</a:t>
            </a:r>
            <a:r>
              <a:rPr lang="en-US" dirty="0"/>
              <a:t> and then click View Code.</a:t>
            </a:r>
          </a:p>
          <a:p>
            <a:pPr marL="800100" lvl="1" indent="-342900">
              <a:buFont typeface="Arial" panose="020B0604020202020204" pitchFamily="34" charset="0"/>
              <a:buChar char="•"/>
            </a:pPr>
            <a:r>
              <a:rPr lang="en-US" dirty="0" smtClean="0"/>
              <a:t>Choose </a:t>
            </a:r>
            <a:r>
              <a:rPr lang="en-US" dirty="0" err="1"/>
              <a:t>Userform</a:t>
            </a:r>
            <a:r>
              <a:rPr lang="en-US" dirty="0"/>
              <a:t> from the left drop-down list. Choose Initialize from the right drop-down list.</a:t>
            </a:r>
          </a:p>
          <a:p>
            <a:endParaRPr lang="en-US" sz="2000" dirty="0"/>
          </a:p>
          <a:p>
            <a:endParaRPr lang="en-US" dirty="0"/>
          </a:p>
        </p:txBody>
      </p:sp>
    </p:spTree>
    <p:extLst>
      <p:ext uri="{BB962C8B-B14F-4D97-AF65-F5344CB8AC3E}">
        <p14:creationId xmlns:p14="http://schemas.microsoft.com/office/powerpoint/2010/main" val="255333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p:txBody>
          <a:bodyPr/>
          <a:lstStyle/>
          <a:p>
            <a:pPr marL="0" indent="0">
              <a:buNone/>
            </a:pPr>
            <a:r>
              <a:rPr lang="en-US" sz="1600" dirty="0">
                <a:solidFill>
                  <a:srgbClr val="339CCB"/>
                </a:solidFill>
                <a:latin typeface="Courier New" panose="02070309020205020404" pitchFamily="49" charset="0"/>
              </a:rPr>
              <a:t>Private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UserForm_Initialize</a:t>
            </a:r>
            <a:r>
              <a:rPr lang="en-US" sz="1600" dirty="0">
                <a:solidFill>
                  <a:srgbClr val="666666"/>
                </a:solidFill>
                <a:latin typeface="Courier New" panose="02070309020205020404" pitchFamily="49" charset="0"/>
              </a:rPr>
              <a:t>()</a:t>
            </a:r>
            <a:r>
              <a:rPr lang="en-US" sz="1600" dirty="0"/>
              <a:t/>
            </a:r>
            <a:br>
              <a:rPr lang="en-US" sz="1600" dirty="0"/>
            </a:br>
            <a:r>
              <a:rPr lang="en-US" sz="1600" dirty="0" smtClean="0"/>
              <a:t/>
            </a:r>
            <a:br>
              <a:rPr lang="en-US" sz="1600" dirty="0" smtClean="0"/>
            </a:br>
            <a:r>
              <a:rPr lang="en-US" sz="1600" dirty="0" smtClean="0">
                <a:solidFill>
                  <a:srgbClr val="009900"/>
                </a:solidFill>
                <a:latin typeface="Courier New" panose="02070309020205020404" pitchFamily="49" charset="0"/>
              </a:rPr>
              <a:t>'Empty </a:t>
            </a:r>
            <a:r>
              <a:rPr lang="en-US" sz="1600" dirty="0" err="1">
                <a:solidFill>
                  <a:srgbClr val="009900"/>
                </a:solidFill>
                <a:latin typeface="Courier New" panose="02070309020205020404" pitchFamily="49" charset="0"/>
              </a:rPr>
              <a:t>NameTextBox</a:t>
            </a:r>
            <a:r>
              <a:rPr lang="en-US" sz="1600" dirty="0"/>
              <a:t/>
            </a:r>
            <a:br>
              <a:rPr lang="en-US" sz="1600" dirty="0"/>
            </a:br>
            <a:r>
              <a:rPr lang="en-US" sz="1600" dirty="0" err="1">
                <a:solidFill>
                  <a:srgbClr val="666666"/>
                </a:solidFill>
                <a:latin typeface="Courier New" panose="02070309020205020404" pitchFamily="49" charset="0"/>
              </a:rPr>
              <a:t>NameTextBox.Value</a:t>
            </a:r>
            <a:r>
              <a:rPr lang="en-US" sz="1600" dirty="0">
                <a:solidFill>
                  <a:srgbClr val="666666"/>
                </a:solidFill>
                <a:latin typeface="Courier New" panose="02070309020205020404" pitchFamily="49" charset="0"/>
              </a:rPr>
              <a:t> = ""</a:t>
            </a:r>
            <a:r>
              <a:rPr lang="en-US" sz="1600" dirty="0"/>
              <a:t/>
            </a:r>
            <a:br>
              <a:rPr lang="en-US" sz="1600" dirty="0"/>
            </a:br>
            <a:r>
              <a:rPr lang="en-US" sz="1600" dirty="0" smtClean="0"/>
              <a:t/>
            </a:r>
            <a:br>
              <a:rPr lang="en-US" sz="1600" dirty="0" smtClean="0"/>
            </a:br>
            <a:r>
              <a:rPr lang="en-US" sz="1600" dirty="0" smtClean="0">
                <a:solidFill>
                  <a:srgbClr val="009900"/>
                </a:solidFill>
                <a:latin typeface="Courier New" panose="02070309020205020404" pitchFamily="49" charset="0"/>
              </a:rPr>
              <a:t>'Empty </a:t>
            </a:r>
            <a:r>
              <a:rPr lang="en-US" sz="1600" dirty="0" err="1">
                <a:solidFill>
                  <a:srgbClr val="009900"/>
                </a:solidFill>
                <a:latin typeface="Courier New" panose="02070309020205020404" pitchFamily="49" charset="0"/>
              </a:rPr>
              <a:t>PhoneTextBox</a:t>
            </a:r>
            <a:r>
              <a:rPr lang="en-US" sz="1600" dirty="0"/>
              <a:t/>
            </a:r>
            <a:br>
              <a:rPr lang="en-US" sz="1600" dirty="0"/>
            </a:br>
            <a:r>
              <a:rPr lang="en-US" sz="1600" dirty="0" err="1">
                <a:solidFill>
                  <a:srgbClr val="666666"/>
                </a:solidFill>
                <a:latin typeface="Courier New" panose="02070309020205020404" pitchFamily="49" charset="0"/>
              </a:rPr>
              <a:t>PhoneTextBox.Value</a:t>
            </a:r>
            <a:r>
              <a:rPr lang="en-US" sz="1600" dirty="0">
                <a:solidFill>
                  <a:srgbClr val="666666"/>
                </a:solidFill>
                <a:latin typeface="Courier New" panose="02070309020205020404" pitchFamily="49" charset="0"/>
              </a:rPr>
              <a:t> = ""</a:t>
            </a:r>
            <a:r>
              <a:rPr lang="en-US" sz="1600" dirty="0"/>
              <a:t/>
            </a:r>
            <a:br>
              <a:rPr lang="en-US" sz="1600" dirty="0"/>
            </a:br>
            <a:r>
              <a:rPr lang="en-US" sz="1600" dirty="0" smtClean="0"/>
              <a:t/>
            </a:r>
            <a:br>
              <a:rPr lang="en-US" sz="1600" dirty="0" smtClean="0"/>
            </a:br>
            <a:r>
              <a:rPr lang="en-US" sz="1600" dirty="0" smtClean="0">
                <a:solidFill>
                  <a:srgbClr val="009900"/>
                </a:solidFill>
                <a:latin typeface="Courier New" panose="02070309020205020404" pitchFamily="49" charset="0"/>
              </a:rPr>
              <a:t>'Empty </a:t>
            </a:r>
            <a:r>
              <a:rPr lang="en-US" sz="1600" dirty="0" err="1">
                <a:solidFill>
                  <a:srgbClr val="009900"/>
                </a:solidFill>
                <a:latin typeface="Courier New" panose="02070309020205020404" pitchFamily="49" charset="0"/>
              </a:rPr>
              <a:t>CityListBox</a:t>
            </a:r>
            <a:r>
              <a:rPr lang="en-US" sz="1600" dirty="0"/>
              <a:t/>
            </a:r>
            <a:br>
              <a:rPr lang="en-US" sz="1600" dirty="0"/>
            </a:br>
            <a:r>
              <a:rPr lang="en-US" sz="1600" dirty="0" err="1">
                <a:solidFill>
                  <a:srgbClr val="666666"/>
                </a:solidFill>
                <a:latin typeface="Courier New" panose="02070309020205020404" pitchFamily="49" charset="0"/>
              </a:rPr>
              <a:t>CityListBox.Clear</a:t>
            </a:r>
            <a:r>
              <a:rPr lang="en-US" sz="1600" dirty="0"/>
              <a:t/>
            </a:r>
            <a:br>
              <a:rPr lang="en-US" sz="1600" dirty="0"/>
            </a:br>
            <a:r>
              <a:rPr lang="en-US" sz="1600" dirty="0" smtClean="0"/>
              <a:t/>
            </a:r>
            <a:br>
              <a:rPr lang="en-US" sz="1600" dirty="0" smtClean="0"/>
            </a:br>
            <a:r>
              <a:rPr lang="en-US" sz="1600" dirty="0" smtClean="0">
                <a:solidFill>
                  <a:srgbClr val="009900"/>
                </a:solidFill>
                <a:latin typeface="Courier New" panose="02070309020205020404" pitchFamily="49" charset="0"/>
              </a:rPr>
              <a:t>'Fill </a:t>
            </a:r>
            <a:r>
              <a:rPr lang="en-US" sz="1600" dirty="0" err="1">
                <a:solidFill>
                  <a:srgbClr val="009900"/>
                </a:solidFill>
                <a:latin typeface="Courier New" panose="02070309020205020404" pitchFamily="49" charset="0"/>
              </a:rPr>
              <a:t>CityListBox</a:t>
            </a:r>
            <a:r>
              <a:rPr lang="en-US" sz="1600" dirty="0"/>
              <a:t/>
            </a:r>
            <a:br>
              <a:rPr lang="en-US" sz="1600" dirty="0"/>
            </a:br>
            <a:r>
              <a:rPr lang="en-US" sz="1600" dirty="0">
                <a:solidFill>
                  <a:srgbClr val="339CCB"/>
                </a:solidFill>
                <a:latin typeface="Courier New" panose="02070309020205020404" pitchFamily="49" charset="0"/>
              </a:rPr>
              <a:t>With</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CityListBox</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"San Francisco"</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"Oakland"</a:t>
            </a:r>
            <a:r>
              <a:rPr lang="en-US" sz="1600" dirty="0"/>
              <a:t/>
            </a:r>
            <a:br>
              <a:rPr lang="en-US" sz="1600" dirty="0"/>
            </a:b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AddItem</a:t>
            </a:r>
            <a:r>
              <a:rPr lang="en-US" sz="1600" dirty="0">
                <a:solidFill>
                  <a:srgbClr val="666666"/>
                </a:solidFill>
                <a:latin typeface="Courier New" panose="02070309020205020404" pitchFamily="49" charset="0"/>
              </a:rPr>
              <a:t> "Richmond"</a:t>
            </a: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With</a:t>
            </a:r>
            <a:r>
              <a:rPr lang="en-US" sz="1600" dirty="0"/>
              <a:t/>
            </a:r>
            <a:br>
              <a:rPr lang="en-US" sz="1600" dirty="0"/>
            </a:br>
            <a:r>
              <a:rPr lang="en-US" sz="1600" dirty="0"/>
              <a:t/>
            </a:r>
            <a:br>
              <a:rPr lang="en-US" sz="1600" dirty="0"/>
            </a:br>
            <a:endParaRPr lang="en-US" sz="1600" dirty="0"/>
          </a:p>
        </p:txBody>
      </p:sp>
    </p:spTree>
    <p:extLst>
      <p:ext uri="{BB962C8B-B14F-4D97-AF65-F5344CB8AC3E}">
        <p14:creationId xmlns:p14="http://schemas.microsoft.com/office/powerpoint/2010/main" val="1566058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a:xfrm>
            <a:off x="304800" y="700216"/>
            <a:ext cx="8331200" cy="5014784"/>
          </a:xfrm>
        </p:spPr>
        <p:txBody>
          <a:bodyPr/>
          <a:lstStyle/>
          <a:p>
            <a:pPr marL="0" indent="0">
              <a:buNone/>
            </a:pPr>
            <a:r>
              <a:rPr lang="en-US" sz="1400" dirty="0">
                <a:solidFill>
                  <a:srgbClr val="009900"/>
                </a:solidFill>
                <a:latin typeface="Courier New" panose="02070309020205020404" pitchFamily="49" charset="0"/>
              </a:rPr>
              <a:t>'Empty </a:t>
            </a:r>
            <a:r>
              <a:rPr lang="en-US" sz="1400" dirty="0" err="1">
                <a:solidFill>
                  <a:srgbClr val="009900"/>
                </a:solidFill>
                <a:latin typeface="Courier New" panose="02070309020205020404" pitchFamily="49" charset="0"/>
              </a:rPr>
              <a:t>DinnerComboBox</a:t>
            </a:r>
            <a:r>
              <a:rPr lang="en-US" sz="1400" dirty="0"/>
              <a:t/>
            </a:r>
            <a:br>
              <a:rPr lang="en-US" sz="1400" dirty="0"/>
            </a:br>
            <a:r>
              <a:rPr lang="en-US" sz="1400" dirty="0" err="1">
                <a:solidFill>
                  <a:srgbClr val="666666"/>
                </a:solidFill>
                <a:latin typeface="Courier New" panose="02070309020205020404" pitchFamily="49" charset="0"/>
              </a:rPr>
              <a:t>DinnerComboBox.Clear</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'Fill </a:t>
            </a:r>
            <a:r>
              <a:rPr lang="en-US" sz="1400" dirty="0" err="1">
                <a:solidFill>
                  <a:srgbClr val="009900"/>
                </a:solidFill>
                <a:latin typeface="Courier New" panose="02070309020205020404" pitchFamily="49" charset="0"/>
              </a:rPr>
              <a:t>DinnerComboBox</a:t>
            </a:r>
            <a:r>
              <a:rPr lang="en-US" sz="1400" dirty="0"/>
              <a:t/>
            </a:r>
            <a:br>
              <a:rPr lang="en-US" sz="1400" dirty="0"/>
            </a:br>
            <a:r>
              <a:rPr lang="en-US" sz="1400" dirty="0">
                <a:solidFill>
                  <a:srgbClr val="339CCB"/>
                </a:solidFill>
                <a:latin typeface="Courier New" panose="02070309020205020404" pitchFamily="49" charset="0"/>
              </a:rPr>
              <a:t>With</a:t>
            </a: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DinnerComboBox</a:t>
            </a:r>
            <a:r>
              <a:rPr lang="en-US" sz="1400" dirty="0"/>
              <a:t/>
            </a:r>
            <a:br>
              <a:rPr lang="en-US" sz="1400" dirty="0"/>
            </a:b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AddItem</a:t>
            </a:r>
            <a:r>
              <a:rPr lang="en-US" sz="1400" dirty="0">
                <a:solidFill>
                  <a:srgbClr val="666666"/>
                </a:solidFill>
                <a:latin typeface="Courier New" panose="02070309020205020404" pitchFamily="49" charset="0"/>
              </a:rPr>
              <a:t> "Italian"</a:t>
            </a:r>
            <a:r>
              <a:rPr lang="en-US" sz="1400" dirty="0"/>
              <a:t/>
            </a:r>
            <a:br>
              <a:rPr lang="en-US" sz="1400" dirty="0"/>
            </a:b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AddItem</a:t>
            </a:r>
            <a:r>
              <a:rPr lang="en-US" sz="1400" dirty="0">
                <a:solidFill>
                  <a:srgbClr val="666666"/>
                </a:solidFill>
                <a:latin typeface="Courier New" panose="02070309020205020404" pitchFamily="49" charset="0"/>
              </a:rPr>
              <a:t> "Chinese"</a:t>
            </a:r>
            <a:r>
              <a:rPr lang="en-US" sz="1400" dirty="0"/>
              <a:t/>
            </a:r>
            <a:br>
              <a:rPr lang="en-US" sz="1400" dirty="0"/>
            </a:b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AddItem</a:t>
            </a:r>
            <a:r>
              <a:rPr lang="en-US" sz="1400" dirty="0">
                <a:solidFill>
                  <a:srgbClr val="666666"/>
                </a:solidFill>
                <a:latin typeface="Courier New" panose="02070309020205020404" pitchFamily="49" charset="0"/>
              </a:rPr>
              <a:t> "Frites and Meat"</a:t>
            </a:r>
            <a:r>
              <a:rPr lang="en-US" sz="1400" dirty="0"/>
              <a:t/>
            </a:r>
            <a:br>
              <a:rPr lang="en-US" sz="1400" dirty="0"/>
            </a:br>
            <a:r>
              <a:rPr lang="en-US" sz="1400" dirty="0">
                <a:solidFill>
                  <a:srgbClr val="339CCB"/>
                </a:solidFill>
                <a:latin typeface="Courier New" panose="02070309020205020404" pitchFamily="49" charset="0"/>
              </a:rPr>
              <a:t>End</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With</a:t>
            </a:r>
            <a:r>
              <a:rPr lang="en-US" sz="1400" dirty="0"/>
              <a:t/>
            </a:r>
            <a:br>
              <a:rPr lang="en-US" sz="1400" dirty="0"/>
            </a:br>
            <a:r>
              <a:rPr lang="en-US" sz="1400" dirty="0">
                <a:solidFill>
                  <a:srgbClr val="009900"/>
                </a:solidFill>
                <a:latin typeface="Courier New" panose="02070309020205020404" pitchFamily="49" charset="0"/>
              </a:rPr>
              <a:t/>
            </a:r>
            <a:br>
              <a:rPr lang="en-US" sz="1400" dirty="0">
                <a:solidFill>
                  <a:srgbClr val="009900"/>
                </a:solidFill>
                <a:latin typeface="Courier New" panose="02070309020205020404" pitchFamily="49" charset="0"/>
              </a:rPr>
            </a:br>
            <a:r>
              <a:rPr lang="en-US" sz="1400" dirty="0">
                <a:solidFill>
                  <a:srgbClr val="009900"/>
                </a:solidFill>
                <a:latin typeface="Courier New" panose="02070309020205020404" pitchFamily="49" charset="0"/>
              </a:rPr>
              <a:t>'Uncheck </a:t>
            </a:r>
            <a:r>
              <a:rPr lang="en-US" sz="1400" dirty="0" err="1">
                <a:solidFill>
                  <a:srgbClr val="009900"/>
                </a:solidFill>
                <a:latin typeface="Courier New" panose="02070309020205020404" pitchFamily="49" charset="0"/>
              </a:rPr>
              <a:t>DataCheckBoxes</a:t>
            </a:r>
            <a:r>
              <a:rPr lang="en-US" sz="1400" dirty="0"/>
              <a:t/>
            </a:r>
            <a:br>
              <a:rPr lang="en-US" sz="1400" dirty="0"/>
            </a:br>
            <a:r>
              <a:rPr lang="en-US" sz="1400" dirty="0">
                <a:solidFill>
                  <a:srgbClr val="666666"/>
                </a:solidFill>
                <a:latin typeface="Courier New" panose="02070309020205020404" pitchFamily="49" charset="0"/>
              </a:rPr>
              <a:t>DateCheckBox1.Value = </a:t>
            </a:r>
            <a:r>
              <a:rPr lang="en-US" sz="1400" dirty="0">
                <a:solidFill>
                  <a:srgbClr val="339CCB"/>
                </a:solidFill>
                <a:latin typeface="Courier New" panose="02070309020205020404" pitchFamily="49" charset="0"/>
              </a:rPr>
              <a:t>False</a:t>
            </a:r>
            <a:r>
              <a:rPr lang="en-US" sz="1400" dirty="0"/>
              <a:t/>
            </a:r>
            <a:br>
              <a:rPr lang="en-US" sz="1400" dirty="0"/>
            </a:br>
            <a:r>
              <a:rPr lang="en-US" sz="1400" dirty="0">
                <a:solidFill>
                  <a:srgbClr val="666666"/>
                </a:solidFill>
                <a:latin typeface="Courier New" panose="02070309020205020404" pitchFamily="49" charset="0"/>
              </a:rPr>
              <a:t>DateCheckBox2.Value = </a:t>
            </a:r>
            <a:r>
              <a:rPr lang="en-US" sz="1400" dirty="0">
                <a:solidFill>
                  <a:srgbClr val="339CCB"/>
                </a:solidFill>
                <a:latin typeface="Courier New" panose="02070309020205020404" pitchFamily="49" charset="0"/>
              </a:rPr>
              <a:t>False</a:t>
            </a:r>
            <a:r>
              <a:rPr lang="en-US" sz="1400" dirty="0"/>
              <a:t/>
            </a:r>
            <a:br>
              <a:rPr lang="en-US" sz="1400" dirty="0"/>
            </a:br>
            <a:r>
              <a:rPr lang="en-US" sz="1400" dirty="0">
                <a:solidFill>
                  <a:srgbClr val="666666"/>
                </a:solidFill>
                <a:latin typeface="Courier New" panose="02070309020205020404" pitchFamily="49" charset="0"/>
              </a:rPr>
              <a:t>DateCheckBox3.Value = </a:t>
            </a:r>
            <a:r>
              <a:rPr lang="en-US" sz="1400" dirty="0">
                <a:solidFill>
                  <a:srgbClr val="339CCB"/>
                </a:solidFill>
                <a:latin typeface="Courier New" panose="02070309020205020404" pitchFamily="49" charset="0"/>
              </a:rPr>
              <a:t>False</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'Set no car as default</a:t>
            </a:r>
            <a:r>
              <a:rPr lang="en-US" sz="1400" dirty="0"/>
              <a:t/>
            </a:r>
            <a:br>
              <a:rPr lang="en-US" sz="1400" dirty="0"/>
            </a:br>
            <a:r>
              <a:rPr lang="en-US" sz="1400" dirty="0">
                <a:solidFill>
                  <a:srgbClr val="666666"/>
                </a:solidFill>
                <a:latin typeface="Courier New" panose="02070309020205020404" pitchFamily="49" charset="0"/>
              </a:rPr>
              <a:t>CarOptionButton2.Value = </a:t>
            </a:r>
            <a:r>
              <a:rPr lang="en-US" sz="1400" dirty="0">
                <a:solidFill>
                  <a:srgbClr val="339CCB"/>
                </a:solidFill>
                <a:latin typeface="Courier New" panose="02070309020205020404" pitchFamily="49" charset="0"/>
              </a:rPr>
              <a:t>True</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'Empty </a:t>
            </a:r>
            <a:r>
              <a:rPr lang="en-US" sz="1400" dirty="0" err="1">
                <a:solidFill>
                  <a:srgbClr val="009900"/>
                </a:solidFill>
                <a:latin typeface="Courier New" panose="02070309020205020404" pitchFamily="49" charset="0"/>
              </a:rPr>
              <a:t>MoneyTextBox</a:t>
            </a:r>
            <a:r>
              <a:rPr lang="en-US" sz="1400" dirty="0"/>
              <a:t/>
            </a:r>
            <a:br>
              <a:rPr lang="en-US" sz="1400" dirty="0"/>
            </a:br>
            <a:r>
              <a:rPr lang="en-US" sz="1400" dirty="0" err="1">
                <a:solidFill>
                  <a:srgbClr val="666666"/>
                </a:solidFill>
                <a:latin typeface="Courier New" panose="02070309020205020404" pitchFamily="49" charset="0"/>
              </a:rPr>
              <a:t>MoneyTextBox.Value</a:t>
            </a:r>
            <a:r>
              <a:rPr lang="en-US" sz="1400" dirty="0">
                <a:solidFill>
                  <a:srgbClr val="666666"/>
                </a:solidFill>
                <a:latin typeface="Courier New" panose="02070309020205020404" pitchFamily="49" charset="0"/>
              </a:rPr>
              <a:t> = ""</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'Set Focus on </a:t>
            </a:r>
            <a:r>
              <a:rPr lang="en-US" sz="1400" dirty="0" err="1">
                <a:solidFill>
                  <a:srgbClr val="009900"/>
                </a:solidFill>
                <a:latin typeface="Courier New" panose="02070309020205020404" pitchFamily="49" charset="0"/>
              </a:rPr>
              <a:t>NameTextBox</a:t>
            </a:r>
            <a:r>
              <a:rPr lang="en-US" sz="1400" dirty="0"/>
              <a:t/>
            </a:r>
            <a:br>
              <a:rPr lang="en-US" sz="1400" dirty="0"/>
            </a:br>
            <a:r>
              <a:rPr lang="en-US" sz="1400" dirty="0" err="1">
                <a:solidFill>
                  <a:srgbClr val="666666"/>
                </a:solidFill>
                <a:latin typeface="Courier New" panose="02070309020205020404" pitchFamily="49" charset="0"/>
              </a:rPr>
              <a:t>NameTextBox.SetFocus</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End</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Sub</a:t>
            </a:r>
            <a:endParaRPr lang="en-US" sz="1400" dirty="0"/>
          </a:p>
          <a:p>
            <a:endParaRPr lang="en-US" dirty="0"/>
          </a:p>
        </p:txBody>
      </p:sp>
      <p:sp>
        <p:nvSpPr>
          <p:cNvPr id="4" name="TextBox 3"/>
          <p:cNvSpPr txBox="1"/>
          <p:nvPr/>
        </p:nvSpPr>
        <p:spPr>
          <a:xfrm>
            <a:off x="4794421" y="2051222"/>
            <a:ext cx="4053017" cy="1938992"/>
          </a:xfrm>
          <a:prstGeom prst="rect">
            <a:avLst/>
          </a:prstGeom>
          <a:noFill/>
        </p:spPr>
        <p:txBody>
          <a:bodyPr wrap="square" rtlCol="0">
            <a:spAutoFit/>
          </a:bodyPr>
          <a:lstStyle/>
          <a:p>
            <a:r>
              <a:rPr lang="tr-TR" dirty="0" smtClean="0"/>
              <a:t>With this code,</a:t>
            </a:r>
            <a:r>
              <a:rPr lang="en-US" dirty="0" smtClean="0"/>
              <a:t> </a:t>
            </a:r>
            <a:r>
              <a:rPr lang="en-US" dirty="0"/>
              <a:t>text boxes are emptied, list boxes and combo boxes are filled, check boxes are unchecked, etc.</a:t>
            </a:r>
          </a:p>
        </p:txBody>
      </p:sp>
    </p:spTree>
    <p:extLst>
      <p:ext uri="{BB962C8B-B14F-4D97-AF65-F5344CB8AC3E}">
        <p14:creationId xmlns:p14="http://schemas.microsoft.com/office/powerpoint/2010/main" val="655831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r>
              <a:rPr lang="en-US" dirty="0"/>
              <a:t>We have now created the first part of the </a:t>
            </a:r>
            <a:r>
              <a:rPr lang="en-US" dirty="0" err="1"/>
              <a:t>Userform</a:t>
            </a:r>
            <a:r>
              <a:rPr lang="en-US" dirty="0"/>
              <a:t>. Although it looks neat already, nothing will happen yet when we click the command buttons on the </a:t>
            </a:r>
            <a:r>
              <a:rPr lang="en-US" dirty="0" err="1"/>
              <a:t>Userform</a:t>
            </a:r>
            <a:r>
              <a:rPr lang="en-US" dirty="0" smtClean="0"/>
              <a:t>.</a:t>
            </a:r>
            <a:endParaRPr lang="tr-TR" dirty="0" smtClean="0"/>
          </a:p>
          <a:p>
            <a:pPr marL="800100" lvl="1" indent="-342900">
              <a:buFont typeface="Arial" panose="020B0604020202020204" pitchFamily="34" charset="0"/>
              <a:buChar char="•"/>
            </a:pPr>
            <a:r>
              <a:rPr lang="en-US" dirty="0"/>
              <a:t>Open the Visual Basic Editor.</a:t>
            </a:r>
          </a:p>
          <a:p>
            <a:pPr marL="800100" lvl="1" indent="-342900">
              <a:buFont typeface="Arial" panose="020B0604020202020204" pitchFamily="34" charset="0"/>
              <a:buChar char="•"/>
            </a:pPr>
            <a:r>
              <a:rPr lang="en-US" dirty="0" smtClean="0"/>
              <a:t>In </a:t>
            </a:r>
            <a:r>
              <a:rPr lang="en-US" dirty="0"/>
              <a:t>the Project Explorer, double click on </a:t>
            </a:r>
            <a:r>
              <a:rPr lang="en-US" dirty="0" err="1"/>
              <a:t>DinnerPlannerUserForm</a:t>
            </a:r>
            <a:r>
              <a:rPr lang="en-US" dirty="0"/>
              <a:t>.</a:t>
            </a:r>
          </a:p>
          <a:p>
            <a:pPr marL="800100" lvl="1" indent="-342900">
              <a:buFont typeface="Arial" panose="020B0604020202020204" pitchFamily="34" charset="0"/>
              <a:buChar char="•"/>
            </a:pPr>
            <a:r>
              <a:rPr lang="en-US" dirty="0" smtClean="0"/>
              <a:t>Double </a:t>
            </a:r>
            <a:r>
              <a:rPr lang="en-US" dirty="0"/>
              <a:t>click on the Money spin button.</a:t>
            </a:r>
          </a:p>
          <a:p>
            <a:pPr marL="800100" lvl="1" indent="-342900">
              <a:buFont typeface="Arial" panose="020B0604020202020204" pitchFamily="34" charset="0"/>
              <a:buChar char="•"/>
            </a:pPr>
            <a:r>
              <a:rPr lang="en-US" dirty="0" smtClean="0"/>
              <a:t>Add </a:t>
            </a:r>
            <a:r>
              <a:rPr lang="en-US" dirty="0"/>
              <a:t>the following code line</a:t>
            </a:r>
            <a:r>
              <a:rPr lang="en-US" dirty="0" smtClean="0"/>
              <a:t>:</a:t>
            </a:r>
            <a:endParaRPr lang="tr-TR" dirty="0" smtClean="0"/>
          </a:p>
          <a:p>
            <a:pPr marL="800100" lvl="2" indent="0">
              <a:buNone/>
            </a:pPr>
            <a:r>
              <a:rPr lang="en-US" sz="1600" dirty="0" smtClean="0">
                <a:solidFill>
                  <a:srgbClr val="339CCB"/>
                </a:solidFill>
                <a:latin typeface="Courier New" panose="02070309020205020404" pitchFamily="49" charset="0"/>
              </a:rPr>
              <a:t>Private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MoneySpinButton_Change</a:t>
            </a:r>
            <a:r>
              <a:rPr lang="en-US" sz="1600" dirty="0">
                <a:solidFill>
                  <a:srgbClr val="666666"/>
                </a:solidFill>
                <a:latin typeface="Courier New" panose="02070309020205020404" pitchFamily="49" charset="0"/>
              </a:rPr>
              <a:t>()</a:t>
            </a:r>
            <a:r>
              <a:rPr lang="en-US" sz="1600" dirty="0"/>
              <a:t/>
            </a:r>
            <a:br>
              <a:rPr lang="en-US" sz="1600" dirty="0"/>
            </a:br>
            <a:r>
              <a:rPr lang="en-US" sz="1600" dirty="0"/>
              <a:t/>
            </a:r>
            <a:br>
              <a:rPr lang="en-US" sz="1600" dirty="0"/>
            </a:br>
            <a:r>
              <a:rPr lang="en-US" sz="1600" dirty="0" err="1">
                <a:solidFill>
                  <a:srgbClr val="666666"/>
                </a:solidFill>
                <a:latin typeface="Courier New" panose="02070309020205020404" pitchFamily="49" charset="0"/>
              </a:rPr>
              <a:t>MoneyTextBox.Text</a:t>
            </a:r>
            <a:r>
              <a:rPr lang="en-US" sz="1600" dirty="0">
                <a:solidFill>
                  <a:srgbClr val="666666"/>
                </a:solidFill>
                <a:latin typeface="Courier New" panose="02070309020205020404" pitchFamily="49" charset="0"/>
              </a:rPr>
              <a:t> = </a:t>
            </a:r>
            <a:r>
              <a:rPr lang="en-US" sz="1600" dirty="0" err="1">
                <a:solidFill>
                  <a:srgbClr val="666666"/>
                </a:solidFill>
                <a:latin typeface="Courier New" panose="02070309020205020404" pitchFamily="49" charset="0"/>
              </a:rPr>
              <a:t>MoneySpinButton.Value</a:t>
            </a:r>
            <a:r>
              <a:rPr lang="en-US" sz="1600" dirty="0"/>
              <a:t/>
            </a:r>
            <a:br>
              <a:rPr lang="en-US" sz="1600" dirty="0"/>
            </a:b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smtClean="0">
                <a:solidFill>
                  <a:srgbClr val="339CCB"/>
                </a:solidFill>
                <a:latin typeface="Courier New" panose="02070309020205020404" pitchFamily="49" charset="0"/>
              </a:rPr>
              <a:t>Sub</a:t>
            </a:r>
            <a:endParaRPr lang="tr-TR" sz="1600" dirty="0" smtClean="0">
              <a:solidFill>
                <a:srgbClr val="339CCB"/>
              </a:solidFill>
              <a:latin typeface="Courier New" panose="02070309020205020404" pitchFamily="49" charset="0"/>
            </a:endParaRPr>
          </a:p>
          <a:p>
            <a:pPr marL="800100" lvl="2" indent="0">
              <a:buNone/>
            </a:pPr>
            <a:endParaRPr lang="tr-TR" sz="1600" dirty="0">
              <a:solidFill>
                <a:srgbClr val="339CCB"/>
              </a:solidFill>
              <a:latin typeface="Courier New" panose="02070309020205020404" pitchFamily="49" charset="0"/>
            </a:endParaRPr>
          </a:p>
          <a:p>
            <a:pPr marL="800100" lvl="2" indent="0">
              <a:buNone/>
            </a:pPr>
            <a:r>
              <a:rPr lang="tr-TR" i="1" dirty="0" smtClean="0"/>
              <a:t>T</a:t>
            </a:r>
            <a:r>
              <a:rPr lang="en-US" i="1" dirty="0" smtClean="0"/>
              <a:t>his </a:t>
            </a:r>
            <a:r>
              <a:rPr lang="en-US" i="1" dirty="0"/>
              <a:t>code line updates the text box when you use the spin button.</a:t>
            </a:r>
            <a:endParaRPr lang="en-US" sz="1600" i="1" dirty="0"/>
          </a:p>
        </p:txBody>
      </p:sp>
    </p:spTree>
    <p:extLst>
      <p:ext uri="{BB962C8B-B14F-4D97-AF65-F5344CB8AC3E}">
        <p14:creationId xmlns:p14="http://schemas.microsoft.com/office/powerpoint/2010/main" val="709764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p:txBody>
          <a:bodyPr/>
          <a:lstStyle/>
          <a:p>
            <a:r>
              <a:rPr lang="en-US" dirty="0"/>
              <a:t>Double click on the OK button.</a:t>
            </a:r>
          </a:p>
          <a:p>
            <a:r>
              <a:rPr lang="en-US" dirty="0" smtClean="0"/>
              <a:t>Add </a:t>
            </a:r>
            <a:r>
              <a:rPr lang="en-US" dirty="0"/>
              <a:t>the following code lines</a:t>
            </a:r>
            <a:r>
              <a:rPr lang="en-US" dirty="0" smtClean="0"/>
              <a:t>:</a:t>
            </a:r>
            <a:endParaRPr lang="tr-TR" dirty="0" smtClean="0"/>
          </a:p>
          <a:p>
            <a:pPr marL="400050" lvl="1" indent="0"/>
            <a:r>
              <a:rPr lang="en-US" sz="1400" dirty="0">
                <a:solidFill>
                  <a:srgbClr val="339CCB"/>
                </a:solidFill>
                <a:latin typeface="Courier New" panose="02070309020205020404" pitchFamily="49" charset="0"/>
              </a:rPr>
              <a:t>Private</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Sub</a:t>
            </a: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OKButton_Click</a:t>
            </a:r>
            <a:r>
              <a:rPr lang="en-US" sz="1400" dirty="0">
                <a:solidFill>
                  <a:srgbClr val="666666"/>
                </a:solidFill>
                <a:latin typeface="Courier New" panose="02070309020205020404" pitchFamily="49" charset="0"/>
              </a:rPr>
              <a:t>()</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Dim</a:t>
            </a:r>
            <a:r>
              <a:rPr lang="en-US" sz="1400" dirty="0">
                <a:solidFill>
                  <a:srgbClr val="666666"/>
                </a:solidFill>
                <a:latin typeface="Courier New" panose="02070309020205020404" pitchFamily="49" charset="0"/>
              </a:rPr>
              <a:t> </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As</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Long</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'Make Sheet1 active</a:t>
            </a:r>
            <a:r>
              <a:rPr lang="en-US" sz="1400" dirty="0"/>
              <a:t/>
            </a:r>
            <a:br>
              <a:rPr lang="en-US" sz="1400" dirty="0"/>
            </a:br>
            <a:r>
              <a:rPr lang="en-US" sz="1400" dirty="0">
                <a:solidFill>
                  <a:srgbClr val="666666"/>
                </a:solidFill>
                <a:latin typeface="Courier New" panose="02070309020205020404" pitchFamily="49" charset="0"/>
              </a:rPr>
              <a:t>Sheet1.Activate</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'Determine </a:t>
            </a:r>
            <a:r>
              <a:rPr lang="en-US" sz="1400" dirty="0" err="1">
                <a:solidFill>
                  <a:srgbClr val="009900"/>
                </a:solidFill>
                <a:latin typeface="Courier New" panose="02070309020205020404" pitchFamily="49" charset="0"/>
              </a:rPr>
              <a:t>emptyRow</a:t>
            </a:r>
            <a:r>
              <a:rPr lang="en-US" sz="1400" dirty="0"/>
              <a:t/>
            </a:r>
            <a:br>
              <a:rPr lang="en-US" sz="1400" dirty="0"/>
            </a:b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 </a:t>
            </a:r>
            <a:r>
              <a:rPr lang="en-US" sz="1400" dirty="0" err="1">
                <a:solidFill>
                  <a:srgbClr val="666666"/>
                </a:solidFill>
                <a:latin typeface="Courier New" panose="02070309020205020404" pitchFamily="49" charset="0"/>
              </a:rPr>
              <a:t>WorksheetFunction.CountA</a:t>
            </a:r>
            <a:r>
              <a:rPr lang="en-US" sz="1400" dirty="0">
                <a:solidFill>
                  <a:srgbClr val="666666"/>
                </a:solidFill>
                <a:latin typeface="Courier New" panose="02070309020205020404" pitchFamily="49" charset="0"/>
              </a:rPr>
              <a:t>(Range("A:A")) + 1</a:t>
            </a:r>
            <a:r>
              <a:rPr lang="en-US" sz="1400" dirty="0"/>
              <a:t/>
            </a:r>
            <a:br>
              <a:rPr lang="en-US" sz="1400" dirty="0"/>
            </a:br>
            <a:r>
              <a:rPr lang="en-US" sz="1400" dirty="0"/>
              <a:t/>
            </a:r>
            <a:br>
              <a:rPr lang="en-US" sz="1400" dirty="0"/>
            </a:br>
            <a:r>
              <a:rPr lang="en-US" sz="1400" dirty="0">
                <a:solidFill>
                  <a:srgbClr val="009900"/>
                </a:solidFill>
                <a:latin typeface="Courier New" panose="02070309020205020404" pitchFamily="49" charset="0"/>
              </a:rPr>
              <a:t>'Transfer information</a:t>
            </a:r>
            <a:r>
              <a:rPr lang="en-US" sz="1400" dirty="0"/>
              <a:t/>
            </a:r>
            <a:br>
              <a:rPr lang="en-US" sz="1400" dirty="0"/>
            </a:br>
            <a:r>
              <a:rPr lang="en-US" sz="1400" dirty="0">
                <a:solidFill>
                  <a:srgbClr val="666666"/>
                </a:solidFill>
                <a:latin typeface="Courier New" panose="02070309020205020404" pitchFamily="49" charset="0"/>
              </a:rPr>
              <a:t>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1).Value = </a:t>
            </a:r>
            <a:r>
              <a:rPr lang="en-US" sz="1400" dirty="0" err="1">
                <a:solidFill>
                  <a:srgbClr val="666666"/>
                </a:solidFill>
                <a:latin typeface="Courier New" panose="02070309020205020404" pitchFamily="49" charset="0"/>
              </a:rPr>
              <a:t>NameTextBox.Value</a:t>
            </a:r>
            <a:r>
              <a:rPr lang="en-US" sz="1400" dirty="0"/>
              <a:t/>
            </a:r>
            <a:br>
              <a:rPr lang="en-US" sz="1400" dirty="0"/>
            </a:br>
            <a:r>
              <a:rPr lang="en-US" sz="1400" dirty="0">
                <a:solidFill>
                  <a:srgbClr val="666666"/>
                </a:solidFill>
                <a:latin typeface="Courier New" panose="02070309020205020404" pitchFamily="49" charset="0"/>
              </a:rPr>
              <a:t>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2).Value = </a:t>
            </a:r>
            <a:r>
              <a:rPr lang="en-US" sz="1400" dirty="0" err="1">
                <a:solidFill>
                  <a:srgbClr val="666666"/>
                </a:solidFill>
                <a:latin typeface="Courier New" panose="02070309020205020404" pitchFamily="49" charset="0"/>
              </a:rPr>
              <a:t>PhoneTextBox.Value</a:t>
            </a:r>
            <a:r>
              <a:rPr lang="en-US" sz="1400" dirty="0"/>
              <a:t/>
            </a:r>
            <a:br>
              <a:rPr lang="en-US" sz="1400" dirty="0"/>
            </a:br>
            <a:r>
              <a:rPr lang="en-US" sz="1400" dirty="0">
                <a:solidFill>
                  <a:srgbClr val="666666"/>
                </a:solidFill>
                <a:latin typeface="Courier New" panose="02070309020205020404" pitchFamily="49" charset="0"/>
              </a:rPr>
              <a:t>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3).Value = </a:t>
            </a:r>
            <a:r>
              <a:rPr lang="en-US" sz="1400" dirty="0" err="1">
                <a:solidFill>
                  <a:srgbClr val="666666"/>
                </a:solidFill>
                <a:latin typeface="Courier New" panose="02070309020205020404" pitchFamily="49" charset="0"/>
              </a:rPr>
              <a:t>CityListBox.Value</a:t>
            </a:r>
            <a:r>
              <a:rPr lang="en-US" sz="1400" dirty="0"/>
              <a:t/>
            </a:r>
            <a:br>
              <a:rPr lang="en-US" sz="1400" dirty="0"/>
            </a:br>
            <a:r>
              <a:rPr lang="en-US" sz="1400" dirty="0">
                <a:solidFill>
                  <a:srgbClr val="666666"/>
                </a:solidFill>
                <a:latin typeface="Courier New" panose="02070309020205020404" pitchFamily="49" charset="0"/>
              </a:rPr>
              <a:t>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4).Value = </a:t>
            </a:r>
            <a:r>
              <a:rPr lang="en-US" sz="1400" dirty="0" err="1">
                <a:solidFill>
                  <a:srgbClr val="666666"/>
                </a:solidFill>
                <a:latin typeface="Courier New" panose="02070309020205020404" pitchFamily="49" charset="0"/>
              </a:rPr>
              <a:t>DinnerComboBox.Value</a:t>
            </a:r>
            <a:r>
              <a:rPr lang="en-US" sz="1400" dirty="0"/>
              <a:t/>
            </a:r>
            <a:br>
              <a:rPr lang="en-US" sz="1400" dirty="0"/>
            </a:br>
            <a:r>
              <a:rPr lang="en-US" sz="1400" dirty="0"/>
              <a:t/>
            </a:r>
            <a:br>
              <a:rPr lang="en-US" sz="1400" dirty="0"/>
            </a:br>
            <a:endParaRPr lang="en-US" dirty="0"/>
          </a:p>
          <a:p>
            <a:endParaRPr lang="en-US" dirty="0"/>
          </a:p>
        </p:txBody>
      </p:sp>
    </p:spTree>
    <p:extLst>
      <p:ext uri="{BB962C8B-B14F-4D97-AF65-F5344CB8AC3E}">
        <p14:creationId xmlns:p14="http://schemas.microsoft.com/office/powerpoint/2010/main" val="1578134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p:txBody>
          <a:bodyPr/>
          <a:lstStyle/>
          <a:p>
            <a:pPr marL="400050" lvl="1" indent="0"/>
            <a:r>
              <a:rPr lang="en-US" sz="1400" dirty="0">
                <a:solidFill>
                  <a:srgbClr val="339CCB"/>
                </a:solidFill>
                <a:latin typeface="Courier New" panose="02070309020205020404" pitchFamily="49" charset="0"/>
              </a:rPr>
              <a:t>If</a:t>
            </a:r>
            <a:r>
              <a:rPr lang="en-US" sz="1400" dirty="0">
                <a:solidFill>
                  <a:srgbClr val="666666"/>
                </a:solidFill>
                <a:latin typeface="Courier New" panose="02070309020205020404" pitchFamily="49" charset="0"/>
              </a:rPr>
              <a:t> DateCheckBox1.Value = </a:t>
            </a:r>
            <a:r>
              <a:rPr lang="en-US" sz="1400" dirty="0">
                <a:solidFill>
                  <a:srgbClr val="339CCB"/>
                </a:solidFill>
                <a:latin typeface="Courier New" panose="02070309020205020404" pitchFamily="49" charset="0"/>
              </a:rPr>
              <a:t>True</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Then</a:t>
            </a:r>
            <a:r>
              <a:rPr lang="en-US" sz="1400" dirty="0">
                <a:solidFill>
                  <a:srgbClr val="666666"/>
                </a:solidFill>
                <a:latin typeface="Courier New" panose="02070309020205020404" pitchFamily="49" charset="0"/>
              </a:rPr>
              <a:t>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5).Value = DateCheckBox1.Caption</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If</a:t>
            </a:r>
            <a:r>
              <a:rPr lang="en-US" sz="1400" dirty="0">
                <a:solidFill>
                  <a:srgbClr val="666666"/>
                </a:solidFill>
                <a:latin typeface="Courier New" panose="02070309020205020404" pitchFamily="49" charset="0"/>
              </a:rPr>
              <a:t> DateCheckBox2.Value = </a:t>
            </a:r>
            <a:r>
              <a:rPr lang="en-US" sz="1400" dirty="0">
                <a:solidFill>
                  <a:srgbClr val="339CCB"/>
                </a:solidFill>
                <a:latin typeface="Courier New" panose="02070309020205020404" pitchFamily="49" charset="0"/>
              </a:rPr>
              <a:t>True</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Then</a:t>
            </a:r>
            <a:r>
              <a:rPr lang="en-US" sz="1400" dirty="0">
                <a:solidFill>
                  <a:srgbClr val="666666"/>
                </a:solidFill>
                <a:latin typeface="Courier New" panose="02070309020205020404" pitchFamily="49" charset="0"/>
              </a:rPr>
              <a:t>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5).Value =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5).Value &amp; " " &amp; DateCheckBox2.Caption</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If</a:t>
            </a:r>
            <a:r>
              <a:rPr lang="en-US" sz="1400" dirty="0">
                <a:solidFill>
                  <a:srgbClr val="666666"/>
                </a:solidFill>
                <a:latin typeface="Courier New" panose="02070309020205020404" pitchFamily="49" charset="0"/>
              </a:rPr>
              <a:t> DateCheckBox3.Value = </a:t>
            </a:r>
            <a:r>
              <a:rPr lang="en-US" sz="1400" dirty="0">
                <a:solidFill>
                  <a:srgbClr val="339CCB"/>
                </a:solidFill>
                <a:latin typeface="Courier New" panose="02070309020205020404" pitchFamily="49" charset="0"/>
              </a:rPr>
              <a:t>True</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Then</a:t>
            </a:r>
            <a:r>
              <a:rPr lang="en-US" sz="1400" dirty="0">
                <a:solidFill>
                  <a:srgbClr val="666666"/>
                </a:solidFill>
                <a:latin typeface="Courier New" panose="02070309020205020404" pitchFamily="49" charset="0"/>
              </a:rPr>
              <a:t>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5).Value =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5).Value &amp; " " &amp; DateCheckBox3.Caption</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If</a:t>
            </a:r>
            <a:r>
              <a:rPr lang="en-US" sz="1400" dirty="0">
                <a:solidFill>
                  <a:srgbClr val="666666"/>
                </a:solidFill>
                <a:latin typeface="Courier New" panose="02070309020205020404" pitchFamily="49" charset="0"/>
              </a:rPr>
              <a:t> CarOptionButton1.Value = </a:t>
            </a:r>
            <a:r>
              <a:rPr lang="en-US" sz="1400" dirty="0">
                <a:solidFill>
                  <a:srgbClr val="339CCB"/>
                </a:solidFill>
                <a:latin typeface="Courier New" panose="02070309020205020404" pitchFamily="49" charset="0"/>
              </a:rPr>
              <a:t>True</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Then</a:t>
            </a:r>
            <a:r>
              <a:rPr lang="en-US" sz="1400" dirty="0"/>
              <a:t/>
            </a:r>
            <a:br>
              <a:rPr lang="en-US" sz="1400" dirty="0"/>
            </a:br>
            <a:r>
              <a:rPr lang="en-US" sz="1400" dirty="0">
                <a:solidFill>
                  <a:srgbClr val="666666"/>
                </a:solidFill>
                <a:latin typeface="Courier New" panose="02070309020205020404" pitchFamily="49" charset="0"/>
              </a:rPr>
              <a:t>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6).Value = "Yes"</a:t>
            </a:r>
            <a:r>
              <a:rPr lang="en-US" sz="1400" dirty="0"/>
              <a:t/>
            </a:r>
            <a:br>
              <a:rPr lang="en-US" sz="1400" dirty="0"/>
            </a:br>
            <a:r>
              <a:rPr lang="en-US" sz="1400" dirty="0">
                <a:solidFill>
                  <a:srgbClr val="339CCB"/>
                </a:solidFill>
                <a:latin typeface="Courier New" panose="02070309020205020404" pitchFamily="49" charset="0"/>
              </a:rPr>
              <a:t>Else</a:t>
            </a:r>
            <a:r>
              <a:rPr lang="en-US" sz="1400" dirty="0"/>
              <a:t/>
            </a:r>
            <a:br>
              <a:rPr lang="en-US" sz="1400" dirty="0"/>
            </a:br>
            <a:r>
              <a:rPr lang="en-US" sz="1400" dirty="0">
                <a:solidFill>
                  <a:srgbClr val="666666"/>
                </a:solidFill>
                <a:latin typeface="Courier New" panose="02070309020205020404" pitchFamily="49" charset="0"/>
              </a:rPr>
              <a:t>    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6).Value = "No"</a:t>
            </a:r>
            <a:r>
              <a:rPr lang="en-US" sz="1400" dirty="0"/>
              <a:t/>
            </a:r>
            <a:br>
              <a:rPr lang="en-US" sz="1400" dirty="0"/>
            </a:br>
            <a:r>
              <a:rPr lang="en-US" sz="1400" dirty="0">
                <a:solidFill>
                  <a:srgbClr val="339CCB"/>
                </a:solidFill>
                <a:latin typeface="Courier New" panose="02070309020205020404" pitchFamily="49" charset="0"/>
              </a:rPr>
              <a:t>End</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If</a:t>
            </a:r>
            <a:r>
              <a:rPr lang="en-US" sz="1400" dirty="0"/>
              <a:t/>
            </a:r>
            <a:br>
              <a:rPr lang="en-US" sz="1400" dirty="0"/>
            </a:br>
            <a:r>
              <a:rPr lang="en-US" sz="1400" dirty="0"/>
              <a:t/>
            </a:r>
            <a:br>
              <a:rPr lang="en-US" sz="1400" dirty="0"/>
            </a:br>
            <a:r>
              <a:rPr lang="en-US" sz="1400" dirty="0">
                <a:solidFill>
                  <a:srgbClr val="666666"/>
                </a:solidFill>
                <a:latin typeface="Courier New" panose="02070309020205020404" pitchFamily="49" charset="0"/>
              </a:rPr>
              <a:t>Cells(</a:t>
            </a:r>
            <a:r>
              <a:rPr lang="en-US" sz="1400" dirty="0" err="1">
                <a:solidFill>
                  <a:srgbClr val="666666"/>
                </a:solidFill>
                <a:latin typeface="Courier New" panose="02070309020205020404" pitchFamily="49" charset="0"/>
              </a:rPr>
              <a:t>emptyRow</a:t>
            </a:r>
            <a:r>
              <a:rPr lang="en-US" sz="1400" dirty="0">
                <a:solidFill>
                  <a:srgbClr val="666666"/>
                </a:solidFill>
                <a:latin typeface="Courier New" panose="02070309020205020404" pitchFamily="49" charset="0"/>
              </a:rPr>
              <a:t>, 7).Value = </a:t>
            </a:r>
            <a:r>
              <a:rPr lang="en-US" sz="1400" dirty="0" err="1">
                <a:solidFill>
                  <a:srgbClr val="666666"/>
                </a:solidFill>
                <a:latin typeface="Courier New" panose="02070309020205020404" pitchFamily="49" charset="0"/>
              </a:rPr>
              <a:t>MoneyTextBox.Value</a:t>
            </a:r>
            <a:r>
              <a:rPr lang="en-US" sz="1400" dirty="0"/>
              <a:t/>
            </a:r>
            <a:br>
              <a:rPr lang="en-US" sz="1400" dirty="0"/>
            </a:br>
            <a:r>
              <a:rPr lang="en-US" sz="1400" dirty="0"/>
              <a:t/>
            </a:r>
            <a:br>
              <a:rPr lang="en-US" sz="1400" dirty="0"/>
            </a:br>
            <a:r>
              <a:rPr lang="en-US" sz="1400" dirty="0">
                <a:solidFill>
                  <a:srgbClr val="339CCB"/>
                </a:solidFill>
                <a:latin typeface="Courier New" panose="02070309020205020404" pitchFamily="49" charset="0"/>
              </a:rPr>
              <a:t>End</a:t>
            </a:r>
            <a:r>
              <a:rPr lang="en-US" sz="1400" dirty="0">
                <a:solidFill>
                  <a:srgbClr val="666666"/>
                </a:solidFill>
                <a:latin typeface="Courier New" panose="02070309020205020404" pitchFamily="49" charset="0"/>
              </a:rPr>
              <a:t> </a:t>
            </a:r>
            <a:r>
              <a:rPr lang="en-US" sz="1400" dirty="0">
                <a:solidFill>
                  <a:srgbClr val="339CCB"/>
                </a:solidFill>
                <a:latin typeface="Courier New" panose="02070309020205020404" pitchFamily="49" charset="0"/>
              </a:rPr>
              <a:t>Sub</a:t>
            </a:r>
            <a:endParaRPr lang="tr-TR" sz="1400" dirty="0"/>
          </a:p>
          <a:p>
            <a:pPr marL="0" indent="0">
              <a:buNone/>
            </a:pPr>
            <a:r>
              <a:rPr lang="tr-TR" sz="1800" i="1" dirty="0" smtClean="0"/>
              <a:t>F</a:t>
            </a:r>
            <a:r>
              <a:rPr lang="en-US" sz="1800" i="1" dirty="0" err="1" smtClean="0"/>
              <a:t>irst</a:t>
            </a:r>
            <a:r>
              <a:rPr lang="en-US" sz="1800" i="1" dirty="0" smtClean="0"/>
              <a:t>, we activate Sheet1. Next, we determine </a:t>
            </a:r>
            <a:r>
              <a:rPr lang="en-US" sz="1800" i="1" dirty="0" err="1" smtClean="0"/>
              <a:t>emptyRow</a:t>
            </a:r>
            <a:r>
              <a:rPr lang="en-US" sz="1800" i="1" dirty="0" smtClean="0"/>
              <a:t>. The variable </a:t>
            </a:r>
            <a:r>
              <a:rPr lang="en-US" sz="1800" i="1" dirty="0" err="1" smtClean="0"/>
              <a:t>emptyRow</a:t>
            </a:r>
            <a:r>
              <a:rPr lang="en-US" sz="1800" i="1" dirty="0" smtClean="0"/>
              <a:t> is the first empty row and increases every time a record is added. Finally, we transfer the information from the </a:t>
            </a:r>
            <a:r>
              <a:rPr lang="en-US" sz="1800" i="1" dirty="0" err="1" smtClean="0"/>
              <a:t>Userform</a:t>
            </a:r>
            <a:r>
              <a:rPr lang="en-US" sz="1800" i="1" dirty="0" smtClean="0"/>
              <a:t> to the specific columns of </a:t>
            </a:r>
            <a:r>
              <a:rPr lang="en-US" sz="1800" i="1" dirty="0" err="1" smtClean="0"/>
              <a:t>emptyRow</a:t>
            </a:r>
            <a:r>
              <a:rPr lang="en-US" sz="1800" i="1" dirty="0" smtClean="0"/>
              <a:t>.</a:t>
            </a:r>
            <a:endParaRPr lang="en-US" sz="1800" i="1" dirty="0"/>
          </a:p>
        </p:txBody>
      </p:sp>
    </p:spTree>
    <p:extLst>
      <p:ext uri="{BB962C8B-B14F-4D97-AF65-F5344CB8AC3E}">
        <p14:creationId xmlns:p14="http://schemas.microsoft.com/office/powerpoint/2010/main" val="24000406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p:txBody>
          <a:bodyPr/>
          <a:lstStyle/>
          <a:p>
            <a:r>
              <a:rPr lang="en-US" dirty="0" smtClean="0"/>
              <a:t>Double </a:t>
            </a:r>
            <a:r>
              <a:rPr lang="en-US" dirty="0"/>
              <a:t>click on the Clear </a:t>
            </a:r>
            <a:r>
              <a:rPr lang="en-US" dirty="0" smtClean="0"/>
              <a:t>button.</a:t>
            </a:r>
            <a:endParaRPr lang="tr-TR" dirty="0" smtClean="0"/>
          </a:p>
          <a:p>
            <a:r>
              <a:rPr lang="en-US" dirty="0" smtClean="0"/>
              <a:t>Add </a:t>
            </a:r>
            <a:r>
              <a:rPr lang="en-US" dirty="0"/>
              <a:t>the following code line</a:t>
            </a:r>
            <a:r>
              <a:rPr lang="en-US" dirty="0" smtClean="0"/>
              <a:t>:</a:t>
            </a:r>
            <a:endParaRPr lang="tr-TR" dirty="0" smtClean="0"/>
          </a:p>
          <a:p>
            <a:pPr marL="400050" lvl="1" indent="0"/>
            <a:r>
              <a:rPr lang="en-US" sz="1600" dirty="0">
                <a:solidFill>
                  <a:srgbClr val="339CCB"/>
                </a:solidFill>
                <a:latin typeface="Courier New" panose="02070309020205020404" pitchFamily="49" charset="0"/>
              </a:rPr>
              <a:t>Private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ClearButton_Click</a:t>
            </a:r>
            <a:r>
              <a:rPr lang="en-US" sz="1600" dirty="0">
                <a:solidFill>
                  <a:srgbClr val="666666"/>
                </a:solidFill>
                <a:latin typeface="Courier New" panose="02070309020205020404" pitchFamily="49" charset="0"/>
              </a:rPr>
              <a:t>()</a:t>
            </a:r>
            <a:r>
              <a:rPr lang="en-US" sz="1600" dirty="0"/>
              <a:t/>
            </a:r>
            <a:br>
              <a:rPr lang="en-US" sz="1600" dirty="0"/>
            </a:br>
            <a:r>
              <a:rPr lang="en-US" sz="1600" dirty="0"/>
              <a:t/>
            </a:r>
            <a:br>
              <a:rPr lang="en-US" sz="1600" dirty="0"/>
            </a:br>
            <a:r>
              <a:rPr lang="en-US" sz="1600" dirty="0">
                <a:solidFill>
                  <a:srgbClr val="339CCB"/>
                </a:solidFill>
                <a:latin typeface="Courier New" panose="02070309020205020404" pitchFamily="49" charset="0"/>
              </a:rPr>
              <a:t>Call</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UserForm_Initialize</a:t>
            </a:r>
            <a:r>
              <a:rPr lang="en-US" sz="1600" dirty="0"/>
              <a:t/>
            </a:r>
            <a:br>
              <a:rPr lang="en-US" sz="1600" dirty="0"/>
            </a:b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smtClean="0">
                <a:solidFill>
                  <a:srgbClr val="339CCB"/>
                </a:solidFill>
                <a:latin typeface="Courier New" panose="02070309020205020404" pitchFamily="49" charset="0"/>
              </a:rPr>
              <a:t>Sub</a:t>
            </a:r>
            <a:endParaRPr lang="tr-TR" sz="1600" dirty="0" smtClean="0">
              <a:solidFill>
                <a:srgbClr val="339CCB"/>
              </a:solidFill>
              <a:latin typeface="Courier New" panose="02070309020205020404" pitchFamily="49" charset="0"/>
            </a:endParaRPr>
          </a:p>
          <a:p>
            <a:pPr marL="400050" lvl="1" indent="0"/>
            <a:r>
              <a:rPr lang="tr-TR" i="1" dirty="0"/>
              <a:t>T</a:t>
            </a:r>
            <a:r>
              <a:rPr lang="en-US" i="1" dirty="0" smtClean="0"/>
              <a:t>his </a:t>
            </a:r>
            <a:r>
              <a:rPr lang="en-US" i="1" dirty="0"/>
              <a:t>code line calls the Sub </a:t>
            </a:r>
            <a:r>
              <a:rPr lang="en-US" i="1" dirty="0" err="1"/>
              <a:t>UserForm_Initialize</a:t>
            </a:r>
            <a:r>
              <a:rPr lang="en-US" i="1" dirty="0"/>
              <a:t> when you click on the Clear button.</a:t>
            </a:r>
            <a:endParaRPr lang="en-US" sz="1600" i="1" dirty="0"/>
          </a:p>
        </p:txBody>
      </p:sp>
    </p:spTree>
    <p:extLst>
      <p:ext uri="{BB962C8B-B14F-4D97-AF65-F5344CB8AC3E}">
        <p14:creationId xmlns:p14="http://schemas.microsoft.com/office/powerpoint/2010/main" val="1269007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User Forms</a:t>
            </a:r>
            <a:endParaRPr lang="en-US" dirty="0"/>
          </a:p>
        </p:txBody>
      </p:sp>
      <p:sp>
        <p:nvSpPr>
          <p:cNvPr id="3" name="Content Placeholder 2"/>
          <p:cNvSpPr>
            <a:spLocks noGrp="1"/>
          </p:cNvSpPr>
          <p:nvPr>
            <p:ph idx="1"/>
          </p:nvPr>
        </p:nvSpPr>
        <p:spPr/>
        <p:txBody>
          <a:bodyPr/>
          <a:lstStyle/>
          <a:p>
            <a:r>
              <a:rPr lang="en-US" dirty="0" smtClean="0"/>
              <a:t>Double </a:t>
            </a:r>
            <a:r>
              <a:rPr lang="en-US" dirty="0"/>
              <a:t>click on the Cancel Button.</a:t>
            </a:r>
          </a:p>
          <a:p>
            <a:r>
              <a:rPr lang="en-US" dirty="0" smtClean="0"/>
              <a:t>Add </a:t>
            </a:r>
            <a:r>
              <a:rPr lang="en-US" dirty="0"/>
              <a:t>the following code line:</a:t>
            </a:r>
          </a:p>
          <a:p>
            <a:pPr marL="400050" lvl="1" indent="0"/>
            <a:r>
              <a:rPr lang="en-US" sz="1600" dirty="0">
                <a:solidFill>
                  <a:srgbClr val="339CCB"/>
                </a:solidFill>
                <a:latin typeface="Courier New" panose="02070309020205020404" pitchFamily="49" charset="0"/>
              </a:rPr>
              <a:t>Private</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r>
              <a:rPr lang="en-US" sz="1600" dirty="0">
                <a:solidFill>
                  <a:srgbClr val="666666"/>
                </a:solidFill>
                <a:latin typeface="Courier New" panose="02070309020205020404" pitchFamily="49" charset="0"/>
              </a:rPr>
              <a:t> </a:t>
            </a:r>
            <a:r>
              <a:rPr lang="en-US" sz="1600" dirty="0" err="1">
                <a:solidFill>
                  <a:srgbClr val="666666"/>
                </a:solidFill>
                <a:latin typeface="Courier New" panose="02070309020205020404" pitchFamily="49" charset="0"/>
              </a:rPr>
              <a:t>CancelButton_Click</a:t>
            </a:r>
            <a:r>
              <a:rPr lang="en-US" sz="1600" dirty="0">
                <a:solidFill>
                  <a:srgbClr val="666666"/>
                </a:solidFill>
                <a:latin typeface="Courier New" panose="02070309020205020404" pitchFamily="49" charset="0"/>
              </a:rPr>
              <a:t>()</a:t>
            </a:r>
            <a:r>
              <a:rPr lang="en-US" sz="1600" dirty="0"/>
              <a:t/>
            </a:r>
            <a:br>
              <a:rPr lang="en-US" sz="1600" dirty="0"/>
            </a:br>
            <a:r>
              <a:rPr lang="en-US" sz="1600" dirty="0"/>
              <a:t/>
            </a:r>
            <a:br>
              <a:rPr lang="en-US" sz="1600" dirty="0"/>
            </a:br>
            <a:r>
              <a:rPr lang="en-US" sz="1600" dirty="0">
                <a:solidFill>
                  <a:srgbClr val="666666"/>
                </a:solidFill>
                <a:latin typeface="Courier New" panose="02070309020205020404" pitchFamily="49" charset="0"/>
              </a:rPr>
              <a:t>Unload Me</a:t>
            </a:r>
            <a:r>
              <a:rPr lang="en-US" sz="1600" dirty="0"/>
              <a:t/>
            </a:r>
            <a:br>
              <a:rPr lang="en-US" sz="1600" dirty="0"/>
            </a:br>
            <a:r>
              <a:rPr lang="en-US" sz="1600" dirty="0"/>
              <a:t/>
            </a:r>
            <a:br>
              <a:rPr lang="en-US" sz="1600" dirty="0"/>
            </a:br>
            <a:r>
              <a:rPr lang="en-US" sz="1600" dirty="0">
                <a:solidFill>
                  <a:srgbClr val="339CCB"/>
                </a:solidFill>
                <a:latin typeface="Courier New" panose="02070309020205020404" pitchFamily="49" charset="0"/>
              </a:rPr>
              <a:t>End</a:t>
            </a:r>
            <a:r>
              <a:rPr lang="en-US" sz="1600" dirty="0">
                <a:solidFill>
                  <a:srgbClr val="666666"/>
                </a:solidFill>
                <a:latin typeface="Courier New" panose="02070309020205020404" pitchFamily="49" charset="0"/>
              </a:rPr>
              <a:t> </a:t>
            </a:r>
            <a:r>
              <a:rPr lang="en-US" sz="1600" dirty="0">
                <a:solidFill>
                  <a:srgbClr val="339CCB"/>
                </a:solidFill>
                <a:latin typeface="Courier New" panose="02070309020205020404" pitchFamily="49" charset="0"/>
              </a:rPr>
              <a:t>Sub</a:t>
            </a:r>
            <a:endParaRPr lang="en-US" sz="1600" dirty="0"/>
          </a:p>
        </p:txBody>
      </p:sp>
    </p:spTree>
    <p:extLst>
      <p:ext uri="{BB962C8B-B14F-4D97-AF65-F5344CB8AC3E}">
        <p14:creationId xmlns:p14="http://schemas.microsoft.com/office/powerpoint/2010/main" val="34595510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User Forms</a:t>
            </a:r>
            <a:endParaRPr lang="en-US" dirty="0"/>
          </a:p>
        </p:txBody>
      </p:sp>
      <p:sp>
        <p:nvSpPr>
          <p:cNvPr id="3" name="Content Placeholder 2"/>
          <p:cNvSpPr>
            <a:spLocks noGrp="1"/>
          </p:cNvSpPr>
          <p:nvPr>
            <p:ph idx="1"/>
          </p:nvPr>
        </p:nvSpPr>
        <p:spPr/>
        <p:txBody>
          <a:bodyPr/>
          <a:lstStyle/>
          <a:p>
            <a:endParaRPr lang="en-US" dirty="0"/>
          </a:p>
        </p:txBody>
      </p:sp>
      <p:pic>
        <p:nvPicPr>
          <p:cNvPr id="23554" name="Picture 2" descr="Test the Userfo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2100" y="1726857"/>
            <a:ext cx="5753100" cy="119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1305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Next time...</a:t>
            </a:r>
            <a:endParaRPr lang="en-US" dirty="0"/>
          </a:p>
        </p:txBody>
      </p:sp>
      <p:sp>
        <p:nvSpPr>
          <p:cNvPr id="3" name="Content Placeholder 2"/>
          <p:cNvSpPr>
            <a:spLocks noGrp="1"/>
          </p:cNvSpPr>
          <p:nvPr>
            <p:ph idx="1"/>
          </p:nvPr>
        </p:nvSpPr>
        <p:spPr/>
        <p:txBody>
          <a:bodyPr/>
          <a:lstStyle/>
          <a:p>
            <a:r>
              <a:rPr lang="tr-TR" dirty="0" smtClean="0"/>
              <a:t>Using Solver via VBA</a:t>
            </a:r>
            <a:endParaRPr lang="en-US" dirty="0"/>
          </a:p>
        </p:txBody>
      </p:sp>
    </p:spTree>
    <p:extLst>
      <p:ext uri="{BB962C8B-B14F-4D97-AF65-F5344CB8AC3E}">
        <p14:creationId xmlns:p14="http://schemas.microsoft.com/office/powerpoint/2010/main" val="412029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Error Handling</a:t>
            </a:r>
            <a:endParaRPr lang="en-US" dirty="0"/>
          </a:p>
        </p:txBody>
      </p:sp>
      <p:sp>
        <p:nvSpPr>
          <p:cNvPr id="3" name="Content Placeholder 2"/>
          <p:cNvSpPr>
            <a:spLocks noGrp="1"/>
          </p:cNvSpPr>
          <p:nvPr>
            <p:ph idx="1"/>
          </p:nvPr>
        </p:nvSpPr>
        <p:spPr/>
        <p:txBody>
          <a:bodyPr/>
          <a:lstStyle/>
          <a:p>
            <a:r>
              <a:rPr lang="tr-TR" dirty="0" smtClean="0"/>
              <a:t>Your code may be just OK. But...</a:t>
            </a:r>
          </a:p>
          <a:p>
            <a:endParaRPr lang="tr-TR" dirty="0"/>
          </a:p>
          <a:p>
            <a:endParaRPr lang="tr-TR" dirty="0" smtClean="0"/>
          </a:p>
          <a:p>
            <a:endParaRPr lang="tr-TR" dirty="0"/>
          </a:p>
          <a:p>
            <a:endParaRPr lang="tr-TR" dirty="0" smtClean="0"/>
          </a:p>
          <a:p>
            <a:r>
              <a:rPr lang="tr-TR" dirty="0" smtClean="0"/>
              <a:t>If you do not handle any possible error, then a user input given above will crash the code!</a:t>
            </a:r>
          </a:p>
          <a:p>
            <a:endParaRPr lang="tr-TR" dirty="0" smtClean="0"/>
          </a:p>
          <a:p>
            <a:endParaRPr lang="en-US" dirty="0"/>
          </a:p>
        </p:txBody>
      </p:sp>
      <p:pic>
        <p:nvPicPr>
          <p:cNvPr id="19458" name="Picture 2" descr="Error Handling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643148"/>
            <a:ext cx="5753100" cy="157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06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Error Handling</a:t>
            </a:r>
            <a:endParaRPr lang="en-US" dirty="0"/>
          </a:p>
        </p:txBody>
      </p:sp>
      <p:sp>
        <p:nvSpPr>
          <p:cNvPr id="3" name="Content Placeholder 2"/>
          <p:cNvSpPr>
            <a:spLocks noGrp="1"/>
          </p:cNvSpPr>
          <p:nvPr>
            <p:ph idx="1"/>
          </p:nvPr>
        </p:nvSpPr>
        <p:spPr/>
        <p:txBody>
          <a:bodyPr/>
          <a:lstStyle/>
          <a:p>
            <a:pPr marL="285750">
              <a:buFont typeface="Arial" panose="020B0604020202020204" pitchFamily="34" charset="0"/>
              <a:buChar char="•"/>
            </a:pPr>
            <a:r>
              <a:rPr lang="tr-TR" dirty="0" smtClean="0"/>
              <a:t>Solution 1: Ignoring the erroneous cells:</a:t>
            </a:r>
            <a:endParaRPr lang="en-US" dirty="0"/>
          </a:p>
          <a:p>
            <a:pPr marL="400050" lvl="1" indent="0"/>
            <a:endParaRPr lang="tr-TR" sz="1600" dirty="0" smtClean="0">
              <a:solidFill>
                <a:srgbClr val="339CCB"/>
              </a:solidFill>
              <a:latin typeface="Courier New" panose="02070309020205020404" pitchFamily="49" charset="0"/>
              <a:cs typeface="Courier New" panose="02070309020205020404" pitchFamily="49" charset="0"/>
            </a:endParaRPr>
          </a:p>
          <a:p>
            <a:pPr marL="400050" lvl="1" indent="0"/>
            <a:r>
              <a:rPr lang="en-US" sz="1600" dirty="0" smtClean="0">
                <a:solidFill>
                  <a:srgbClr val="339CCB"/>
                </a:solidFill>
                <a:latin typeface="Courier New" panose="02070309020205020404" pitchFamily="49" charset="0"/>
                <a:cs typeface="Courier New" panose="02070309020205020404" pitchFamily="49" charset="0"/>
              </a:rPr>
              <a:t>Dim</a:t>
            </a:r>
            <a:r>
              <a:rPr lang="en-US" sz="1600" dirty="0">
                <a:solidFill>
                  <a:srgbClr val="666666"/>
                </a:solidFill>
                <a:latin typeface="Courier New" panose="02070309020205020404" pitchFamily="49" charset="0"/>
                <a:cs typeface="Courier New" panose="02070309020205020404" pitchFamily="49" charset="0"/>
              </a:rPr>
              <a:t> </a:t>
            </a:r>
            <a:r>
              <a:rPr lang="en-US" sz="1600" dirty="0" err="1">
                <a:solidFill>
                  <a:srgbClr val="666666"/>
                </a:solidFill>
                <a:latin typeface="Courier New" panose="02070309020205020404" pitchFamily="49" charset="0"/>
                <a:cs typeface="Courier New" panose="02070309020205020404" pitchFamily="49" charset="0"/>
              </a:rPr>
              <a:t>rng</a:t>
            </a:r>
            <a:r>
              <a:rPr lang="en-US" sz="1600" dirty="0">
                <a:solidFill>
                  <a:srgbClr val="666666"/>
                </a:solidFill>
                <a:latin typeface="Courier New" panose="02070309020205020404" pitchFamily="49" charset="0"/>
                <a:cs typeface="Courier New" panose="02070309020205020404" pitchFamily="49" charset="0"/>
              </a:rPr>
              <a:t> </a:t>
            </a:r>
            <a:r>
              <a:rPr lang="en-US" sz="1600" dirty="0">
                <a:solidFill>
                  <a:srgbClr val="339CCB"/>
                </a:solidFill>
                <a:latin typeface="Courier New" panose="02070309020205020404" pitchFamily="49" charset="0"/>
                <a:cs typeface="Courier New" panose="02070309020205020404" pitchFamily="49" charset="0"/>
              </a:rPr>
              <a:t>As</a:t>
            </a:r>
            <a:r>
              <a:rPr lang="en-US" sz="1600" dirty="0">
                <a:solidFill>
                  <a:srgbClr val="666666"/>
                </a:solidFill>
                <a:latin typeface="Courier New" panose="02070309020205020404" pitchFamily="49" charset="0"/>
                <a:cs typeface="Courier New" panose="02070309020205020404" pitchFamily="49" charset="0"/>
              </a:rPr>
              <a:t> Range, cell </a:t>
            </a:r>
            <a:r>
              <a:rPr lang="en-US" sz="1600" dirty="0">
                <a:solidFill>
                  <a:srgbClr val="339CCB"/>
                </a:solidFill>
                <a:latin typeface="Courier New" panose="02070309020205020404" pitchFamily="49" charset="0"/>
                <a:cs typeface="Courier New" panose="02070309020205020404" pitchFamily="49" charset="0"/>
              </a:rPr>
              <a:t>As</a:t>
            </a:r>
            <a:r>
              <a:rPr lang="en-US" sz="1600" dirty="0">
                <a:solidFill>
                  <a:srgbClr val="666666"/>
                </a:solidFill>
                <a:latin typeface="Courier New" panose="02070309020205020404" pitchFamily="49" charset="0"/>
                <a:cs typeface="Courier New" panose="02070309020205020404" pitchFamily="49" charset="0"/>
              </a:rPr>
              <a:t> Range</a:t>
            </a:r>
          </a:p>
          <a:p>
            <a:pPr marL="400050" lvl="1" indent="0"/>
            <a:r>
              <a:rPr lang="en-US" sz="1600" dirty="0" smtClean="0">
                <a:solidFill>
                  <a:srgbClr val="339CCB"/>
                </a:solidFill>
                <a:latin typeface="Courier New" panose="02070309020205020404" pitchFamily="49" charset="0"/>
                <a:cs typeface="Courier New" panose="02070309020205020404" pitchFamily="49" charset="0"/>
              </a:rPr>
              <a:t>Set</a:t>
            </a:r>
            <a:r>
              <a:rPr lang="en-US" sz="1600" dirty="0">
                <a:solidFill>
                  <a:srgbClr val="666666"/>
                </a:solidFill>
                <a:latin typeface="Courier New" panose="02070309020205020404" pitchFamily="49" charset="0"/>
                <a:cs typeface="Courier New" panose="02070309020205020404" pitchFamily="49" charset="0"/>
              </a:rPr>
              <a:t> </a:t>
            </a:r>
            <a:r>
              <a:rPr lang="en-US" sz="1600" dirty="0" err="1">
                <a:solidFill>
                  <a:srgbClr val="666666"/>
                </a:solidFill>
                <a:latin typeface="Courier New" panose="02070309020205020404" pitchFamily="49" charset="0"/>
                <a:cs typeface="Courier New" panose="02070309020205020404" pitchFamily="49" charset="0"/>
              </a:rPr>
              <a:t>rng</a:t>
            </a:r>
            <a:r>
              <a:rPr lang="en-US" sz="1600" dirty="0">
                <a:solidFill>
                  <a:srgbClr val="666666"/>
                </a:solidFill>
                <a:latin typeface="Courier New" panose="02070309020205020404" pitchFamily="49" charset="0"/>
                <a:cs typeface="Courier New" panose="02070309020205020404" pitchFamily="49" charset="0"/>
              </a:rPr>
              <a:t> = Selection</a:t>
            </a:r>
          </a:p>
          <a:p>
            <a:pPr marL="400050" lvl="1" indent="0"/>
            <a:r>
              <a:rPr lang="en-US" sz="1600" dirty="0" smtClean="0">
                <a:solidFill>
                  <a:srgbClr val="339CCB"/>
                </a:solidFill>
                <a:latin typeface="Courier New" panose="02070309020205020404" pitchFamily="49" charset="0"/>
                <a:cs typeface="Courier New" panose="02070309020205020404" pitchFamily="49" charset="0"/>
              </a:rPr>
              <a:t>For</a:t>
            </a:r>
            <a:r>
              <a:rPr lang="en-US" sz="1600" dirty="0">
                <a:solidFill>
                  <a:srgbClr val="666666"/>
                </a:solidFill>
                <a:latin typeface="Courier New" panose="02070309020205020404" pitchFamily="49" charset="0"/>
                <a:cs typeface="Courier New" panose="02070309020205020404" pitchFamily="49" charset="0"/>
              </a:rPr>
              <a:t> </a:t>
            </a:r>
            <a:r>
              <a:rPr lang="en-US" sz="1600" dirty="0">
                <a:solidFill>
                  <a:srgbClr val="339CCB"/>
                </a:solidFill>
                <a:latin typeface="Courier New" panose="02070309020205020404" pitchFamily="49" charset="0"/>
                <a:cs typeface="Courier New" panose="02070309020205020404" pitchFamily="49" charset="0"/>
              </a:rPr>
              <a:t>Each</a:t>
            </a:r>
            <a:r>
              <a:rPr lang="en-US" sz="1600" dirty="0">
                <a:solidFill>
                  <a:srgbClr val="666666"/>
                </a:solidFill>
                <a:latin typeface="Courier New" panose="02070309020205020404" pitchFamily="49" charset="0"/>
                <a:cs typeface="Courier New" panose="02070309020205020404" pitchFamily="49" charset="0"/>
              </a:rPr>
              <a:t> cell </a:t>
            </a:r>
            <a:r>
              <a:rPr lang="en-US" sz="1600" dirty="0">
                <a:solidFill>
                  <a:srgbClr val="339CCB"/>
                </a:solidFill>
                <a:latin typeface="Courier New" panose="02070309020205020404" pitchFamily="49" charset="0"/>
                <a:cs typeface="Courier New" panose="02070309020205020404" pitchFamily="49" charset="0"/>
              </a:rPr>
              <a:t>In</a:t>
            </a:r>
            <a:r>
              <a:rPr lang="en-US" sz="1600" dirty="0">
                <a:solidFill>
                  <a:srgbClr val="666666"/>
                </a:solidFill>
                <a:latin typeface="Courier New" panose="02070309020205020404" pitchFamily="49" charset="0"/>
                <a:cs typeface="Courier New" panose="02070309020205020404" pitchFamily="49" charset="0"/>
              </a:rPr>
              <a:t> </a:t>
            </a:r>
            <a:r>
              <a:rPr lang="en-US" sz="1600" dirty="0" err="1" smtClean="0">
                <a:solidFill>
                  <a:srgbClr val="666666"/>
                </a:solidFill>
                <a:latin typeface="Courier New" panose="02070309020205020404" pitchFamily="49" charset="0"/>
                <a:cs typeface="Courier New" panose="02070309020205020404" pitchFamily="49" charset="0"/>
              </a:rPr>
              <a:t>rng</a:t>
            </a:r>
            <a:endParaRPr lang="tr-TR" sz="1600" dirty="0" smtClean="0">
              <a:solidFill>
                <a:srgbClr val="666666"/>
              </a:solidFill>
              <a:latin typeface="Courier New" panose="02070309020205020404" pitchFamily="49" charset="0"/>
              <a:cs typeface="Courier New" panose="02070309020205020404" pitchFamily="49" charset="0"/>
            </a:endParaRPr>
          </a:p>
          <a:p>
            <a:pPr marL="400050" lvl="1" indent="0"/>
            <a:r>
              <a:rPr lang="tr-TR" sz="1600" dirty="0" smtClean="0">
                <a:solidFill>
                  <a:srgbClr val="666666"/>
                </a:solidFill>
                <a:latin typeface="Courier New" panose="02070309020205020404" pitchFamily="49" charset="0"/>
                <a:cs typeface="Courier New" panose="02070309020205020404" pitchFamily="49" charset="0"/>
              </a:rPr>
              <a:t>	</a:t>
            </a:r>
            <a:r>
              <a:rPr lang="en-US" sz="1600" dirty="0">
                <a:solidFill>
                  <a:srgbClr val="339CCB"/>
                </a:solidFill>
                <a:latin typeface="Courier New" panose="02070309020205020404" pitchFamily="49" charset="0"/>
                <a:cs typeface="Courier New" panose="02070309020205020404" pitchFamily="49" charset="0"/>
              </a:rPr>
              <a:t>On Error Resume Next</a:t>
            </a:r>
            <a:endParaRPr lang="en-US" sz="1600" dirty="0">
              <a:solidFill>
                <a:srgbClr val="666666"/>
              </a:solidFill>
              <a:latin typeface="Courier New" panose="02070309020205020404" pitchFamily="49" charset="0"/>
              <a:cs typeface="Courier New" panose="02070309020205020404" pitchFamily="49" charset="0"/>
            </a:endParaRPr>
          </a:p>
          <a:p>
            <a:pPr marL="400050" lvl="1" indent="0"/>
            <a:r>
              <a:rPr lang="tr-TR" sz="1600" dirty="0" smtClean="0">
                <a:solidFill>
                  <a:srgbClr val="666666"/>
                </a:solidFill>
                <a:latin typeface="Courier New" panose="02070309020205020404" pitchFamily="49" charset="0"/>
                <a:cs typeface="Courier New" panose="02070309020205020404" pitchFamily="49" charset="0"/>
              </a:rPr>
              <a:t>	</a:t>
            </a:r>
            <a:r>
              <a:rPr lang="en-US" sz="1600" dirty="0" err="1" smtClean="0">
                <a:solidFill>
                  <a:srgbClr val="666666"/>
                </a:solidFill>
                <a:latin typeface="Courier New" panose="02070309020205020404" pitchFamily="49" charset="0"/>
                <a:cs typeface="Courier New" panose="02070309020205020404" pitchFamily="49" charset="0"/>
              </a:rPr>
              <a:t>cell.Value</a:t>
            </a:r>
            <a:r>
              <a:rPr lang="en-US" sz="1600" dirty="0" smtClean="0">
                <a:solidFill>
                  <a:srgbClr val="666666"/>
                </a:solidFill>
                <a:latin typeface="Courier New" panose="02070309020205020404" pitchFamily="49" charset="0"/>
                <a:cs typeface="Courier New" panose="02070309020205020404" pitchFamily="49" charset="0"/>
              </a:rPr>
              <a:t> </a:t>
            </a:r>
            <a:r>
              <a:rPr lang="en-US" sz="1600" dirty="0">
                <a:solidFill>
                  <a:srgbClr val="666666"/>
                </a:solidFill>
                <a:latin typeface="Courier New" panose="02070309020205020404" pitchFamily="49" charset="0"/>
                <a:cs typeface="Courier New" panose="02070309020205020404" pitchFamily="49" charset="0"/>
              </a:rPr>
              <a:t>= </a:t>
            </a:r>
            <a:r>
              <a:rPr lang="en-US" sz="1600" dirty="0" err="1">
                <a:solidFill>
                  <a:srgbClr val="666666"/>
                </a:solidFill>
                <a:latin typeface="Courier New" panose="02070309020205020404" pitchFamily="49" charset="0"/>
                <a:cs typeface="Courier New" panose="02070309020205020404" pitchFamily="49" charset="0"/>
              </a:rPr>
              <a:t>Sqr</a:t>
            </a:r>
            <a:r>
              <a:rPr lang="en-US" sz="1600" dirty="0">
                <a:solidFill>
                  <a:srgbClr val="666666"/>
                </a:solidFill>
                <a:latin typeface="Courier New" panose="02070309020205020404" pitchFamily="49" charset="0"/>
                <a:cs typeface="Courier New" panose="02070309020205020404" pitchFamily="49" charset="0"/>
              </a:rPr>
              <a:t>(</a:t>
            </a:r>
            <a:r>
              <a:rPr lang="en-US" sz="1600" dirty="0" err="1">
                <a:solidFill>
                  <a:srgbClr val="666666"/>
                </a:solidFill>
                <a:latin typeface="Courier New" panose="02070309020205020404" pitchFamily="49" charset="0"/>
                <a:cs typeface="Courier New" panose="02070309020205020404" pitchFamily="49" charset="0"/>
              </a:rPr>
              <a:t>cell.Value</a:t>
            </a:r>
            <a:r>
              <a:rPr lang="en-US" sz="1600" dirty="0">
                <a:solidFill>
                  <a:srgbClr val="666666"/>
                </a:solidFill>
                <a:latin typeface="Courier New" panose="02070309020205020404" pitchFamily="49" charset="0"/>
                <a:cs typeface="Courier New" panose="02070309020205020404" pitchFamily="49" charset="0"/>
              </a:rPr>
              <a:t>)</a:t>
            </a:r>
          </a:p>
          <a:p>
            <a:pPr marL="400050" lvl="1" indent="0"/>
            <a:r>
              <a:rPr lang="en-US" sz="1600" dirty="0" smtClean="0">
                <a:solidFill>
                  <a:srgbClr val="339CCB"/>
                </a:solidFill>
                <a:latin typeface="Courier New" panose="02070309020205020404" pitchFamily="49" charset="0"/>
                <a:cs typeface="Courier New" panose="02070309020205020404" pitchFamily="49" charset="0"/>
              </a:rPr>
              <a:t>Next</a:t>
            </a:r>
            <a:r>
              <a:rPr lang="en-US" sz="1600" dirty="0">
                <a:solidFill>
                  <a:srgbClr val="666666"/>
                </a:solidFill>
                <a:latin typeface="Courier New" panose="02070309020205020404" pitchFamily="49" charset="0"/>
                <a:cs typeface="Courier New" panose="02070309020205020404" pitchFamily="49" charset="0"/>
              </a:rPr>
              <a:t> </a:t>
            </a:r>
            <a:r>
              <a:rPr lang="en-US" sz="1600" dirty="0" smtClean="0">
                <a:solidFill>
                  <a:srgbClr val="666666"/>
                </a:solidFill>
                <a:latin typeface="Courier New" panose="02070309020205020404" pitchFamily="49" charset="0"/>
                <a:cs typeface="Courier New" panose="02070309020205020404" pitchFamily="49" charset="0"/>
              </a:rPr>
              <a:t>cell</a:t>
            </a:r>
            <a:endParaRPr lang="tr-TR" sz="1600" dirty="0" smtClean="0">
              <a:solidFill>
                <a:srgbClr val="666666"/>
              </a:solidFill>
              <a:latin typeface="Courier New" panose="02070309020205020404" pitchFamily="49" charset="0"/>
              <a:cs typeface="Courier New" panose="02070309020205020404" pitchFamily="49" charset="0"/>
            </a:endParaRPr>
          </a:p>
          <a:p>
            <a:pPr marL="400050" lvl="1" indent="0"/>
            <a:endParaRPr lang="tr-TR" sz="1600" dirty="0">
              <a:solidFill>
                <a:srgbClr val="666666"/>
              </a:solidFill>
              <a:latin typeface="Courier New" panose="02070309020205020404" pitchFamily="49" charset="0"/>
              <a:cs typeface="Courier New" panose="02070309020205020404" pitchFamily="49" charset="0"/>
            </a:endParaRPr>
          </a:p>
          <a:p>
            <a:pPr marL="400050" lvl="1" indent="0"/>
            <a:endParaRPr lang="en-US" sz="1600" dirty="0">
              <a:solidFill>
                <a:srgbClr val="666666"/>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Rectangle 3"/>
          <p:cNvSpPr/>
          <p:nvPr/>
        </p:nvSpPr>
        <p:spPr bwMode="auto">
          <a:xfrm>
            <a:off x="1202724" y="2669059"/>
            <a:ext cx="2644346" cy="280086"/>
          </a:xfrm>
          <a:prstGeom prst="rect">
            <a:avLst/>
          </a:prstGeom>
          <a:noFill/>
          <a:ln w="19050"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US" sz="1600" dirty="0"/>
          </a:p>
        </p:txBody>
      </p:sp>
    </p:spTree>
    <p:extLst>
      <p:ext uri="{BB962C8B-B14F-4D97-AF65-F5344CB8AC3E}">
        <p14:creationId xmlns:p14="http://schemas.microsoft.com/office/powerpoint/2010/main" val="4163162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Error Handling</a:t>
            </a:r>
            <a:endParaRPr lang="en-US" dirty="0"/>
          </a:p>
        </p:txBody>
      </p:sp>
      <p:sp>
        <p:nvSpPr>
          <p:cNvPr id="3" name="Content Placeholder 2"/>
          <p:cNvSpPr>
            <a:spLocks noGrp="1"/>
          </p:cNvSpPr>
          <p:nvPr>
            <p:ph idx="1"/>
          </p:nvPr>
        </p:nvSpPr>
        <p:spPr/>
        <p:txBody>
          <a:bodyPr/>
          <a:lstStyle/>
          <a:p>
            <a:pPr marL="285750">
              <a:buFont typeface="Arial" panose="020B0604020202020204" pitchFamily="34" charset="0"/>
              <a:buChar char="•"/>
            </a:pPr>
            <a:r>
              <a:rPr lang="tr-TR" dirty="0" smtClean="0"/>
              <a:t>Solution 2: Warning user</a:t>
            </a:r>
            <a:endParaRPr lang="en-US" dirty="0"/>
          </a:p>
          <a:p>
            <a:pPr marL="400050" lvl="1" indent="0"/>
            <a:endParaRPr lang="tr-TR" sz="1600" dirty="0" smtClean="0">
              <a:solidFill>
                <a:srgbClr val="666666"/>
              </a:solidFill>
              <a:latin typeface="Courier New" panose="02070309020205020404" pitchFamily="49" charset="0"/>
              <a:cs typeface="Courier New" panose="02070309020205020404" pitchFamily="49" charset="0"/>
            </a:endParaRPr>
          </a:p>
          <a:p>
            <a:pPr marL="400050" lvl="1" indent="0"/>
            <a:r>
              <a:rPr lang="tr-TR" sz="1600" dirty="0">
                <a:solidFill>
                  <a:srgbClr val="339CCB"/>
                </a:solidFill>
                <a:latin typeface="Courier New" panose="02070309020205020404" pitchFamily="49" charset="0"/>
                <a:cs typeface="Courier New" panose="02070309020205020404" pitchFamily="49" charset="0"/>
              </a:rPr>
              <a:t>Dim</a:t>
            </a:r>
            <a:r>
              <a:rPr lang="tr-TR" sz="1600" dirty="0">
                <a:solidFill>
                  <a:srgbClr val="666666"/>
                </a:solidFill>
                <a:latin typeface="Courier New" panose="02070309020205020404" pitchFamily="49" charset="0"/>
                <a:cs typeface="Courier New" panose="02070309020205020404" pitchFamily="49" charset="0"/>
              </a:rPr>
              <a:t> rng As Range, cell As Range</a:t>
            </a:r>
          </a:p>
          <a:p>
            <a:pPr marL="400050" lvl="1" indent="0"/>
            <a:r>
              <a:rPr lang="tr-TR" sz="1600" dirty="0">
                <a:solidFill>
                  <a:srgbClr val="339CCB"/>
                </a:solidFill>
                <a:latin typeface="Courier New" panose="02070309020205020404" pitchFamily="49" charset="0"/>
                <a:cs typeface="Courier New" panose="02070309020205020404" pitchFamily="49" charset="0"/>
              </a:rPr>
              <a:t>Set</a:t>
            </a:r>
            <a:r>
              <a:rPr lang="tr-TR" sz="1600" dirty="0">
                <a:solidFill>
                  <a:srgbClr val="666666"/>
                </a:solidFill>
                <a:latin typeface="Courier New" panose="02070309020205020404" pitchFamily="49" charset="0"/>
                <a:cs typeface="Courier New" panose="02070309020205020404" pitchFamily="49" charset="0"/>
              </a:rPr>
              <a:t> rng = Selection</a:t>
            </a:r>
          </a:p>
          <a:p>
            <a:pPr marL="400050" lvl="1" indent="0"/>
            <a:r>
              <a:rPr lang="tr-TR" sz="1600" dirty="0" smtClean="0">
                <a:solidFill>
                  <a:srgbClr val="339CCB"/>
                </a:solidFill>
                <a:latin typeface="Courier New" panose="02070309020205020404" pitchFamily="49" charset="0"/>
                <a:cs typeface="Courier New" panose="02070309020205020404" pitchFamily="49" charset="0"/>
              </a:rPr>
              <a:t>For </a:t>
            </a:r>
            <a:r>
              <a:rPr lang="tr-TR" sz="1600" dirty="0">
                <a:solidFill>
                  <a:srgbClr val="339CCB"/>
                </a:solidFill>
                <a:latin typeface="Courier New" panose="02070309020205020404" pitchFamily="49" charset="0"/>
                <a:cs typeface="Courier New" panose="02070309020205020404" pitchFamily="49" charset="0"/>
              </a:rPr>
              <a:t>Each </a:t>
            </a:r>
            <a:r>
              <a:rPr lang="tr-TR" sz="1600" dirty="0">
                <a:solidFill>
                  <a:srgbClr val="666666"/>
                </a:solidFill>
                <a:latin typeface="Courier New" panose="02070309020205020404" pitchFamily="49" charset="0"/>
                <a:cs typeface="Courier New" panose="02070309020205020404" pitchFamily="49" charset="0"/>
              </a:rPr>
              <a:t>cell </a:t>
            </a:r>
            <a:r>
              <a:rPr lang="tr-TR" sz="1600" dirty="0">
                <a:solidFill>
                  <a:srgbClr val="339CCB"/>
                </a:solidFill>
                <a:latin typeface="Courier New" panose="02070309020205020404" pitchFamily="49" charset="0"/>
                <a:cs typeface="Courier New" panose="02070309020205020404" pitchFamily="49" charset="0"/>
              </a:rPr>
              <a:t>In</a:t>
            </a:r>
            <a:r>
              <a:rPr lang="tr-TR" sz="1600" dirty="0">
                <a:solidFill>
                  <a:srgbClr val="666666"/>
                </a:solidFill>
                <a:latin typeface="Courier New" panose="02070309020205020404" pitchFamily="49" charset="0"/>
                <a:cs typeface="Courier New" panose="02070309020205020404" pitchFamily="49" charset="0"/>
              </a:rPr>
              <a:t> rng</a:t>
            </a:r>
          </a:p>
          <a:p>
            <a:pPr marL="400050" lvl="1" indent="0"/>
            <a:r>
              <a:rPr lang="tr-TR" sz="1600" dirty="0">
                <a:solidFill>
                  <a:srgbClr val="666666"/>
                </a:solidFill>
                <a:latin typeface="Courier New" panose="02070309020205020404" pitchFamily="49" charset="0"/>
                <a:cs typeface="Courier New" panose="02070309020205020404" pitchFamily="49" charset="0"/>
              </a:rPr>
              <a:t>    </a:t>
            </a:r>
            <a:r>
              <a:rPr lang="tr-TR" sz="1600" dirty="0">
                <a:solidFill>
                  <a:srgbClr val="339CCB"/>
                </a:solidFill>
                <a:latin typeface="Courier New" panose="02070309020205020404" pitchFamily="49" charset="0"/>
                <a:cs typeface="Courier New" panose="02070309020205020404" pitchFamily="49" charset="0"/>
              </a:rPr>
              <a:t>On Error GoTo </a:t>
            </a:r>
            <a:r>
              <a:rPr lang="tr-TR" sz="1600" dirty="0">
                <a:solidFill>
                  <a:srgbClr val="666666"/>
                </a:solidFill>
                <a:latin typeface="Courier New" panose="02070309020205020404" pitchFamily="49" charset="0"/>
                <a:cs typeface="Courier New" panose="02070309020205020404" pitchFamily="49" charset="0"/>
              </a:rPr>
              <a:t>InvalidValue:</a:t>
            </a:r>
          </a:p>
          <a:p>
            <a:pPr marL="400050" lvl="1" indent="0"/>
            <a:r>
              <a:rPr lang="tr-TR" sz="1600" dirty="0">
                <a:solidFill>
                  <a:srgbClr val="666666"/>
                </a:solidFill>
                <a:latin typeface="Courier New" panose="02070309020205020404" pitchFamily="49" charset="0"/>
                <a:cs typeface="Courier New" panose="02070309020205020404" pitchFamily="49" charset="0"/>
              </a:rPr>
              <a:t>    cell.Value = Sqr(cell.Value)</a:t>
            </a:r>
          </a:p>
          <a:p>
            <a:pPr marL="400050" lvl="1" indent="0"/>
            <a:r>
              <a:rPr lang="tr-TR" sz="1600" dirty="0">
                <a:solidFill>
                  <a:srgbClr val="339CCB"/>
                </a:solidFill>
                <a:latin typeface="Courier New" panose="02070309020205020404" pitchFamily="49" charset="0"/>
                <a:cs typeface="Courier New" panose="02070309020205020404" pitchFamily="49" charset="0"/>
              </a:rPr>
              <a:t>Next</a:t>
            </a:r>
            <a:r>
              <a:rPr lang="tr-TR" sz="1600" dirty="0">
                <a:solidFill>
                  <a:srgbClr val="666666"/>
                </a:solidFill>
                <a:latin typeface="Courier New" panose="02070309020205020404" pitchFamily="49" charset="0"/>
                <a:cs typeface="Courier New" panose="02070309020205020404" pitchFamily="49" charset="0"/>
              </a:rPr>
              <a:t> cell</a:t>
            </a:r>
          </a:p>
          <a:p>
            <a:pPr marL="400050" lvl="1" indent="0"/>
            <a:endParaRPr lang="tr-TR" sz="1600" dirty="0">
              <a:solidFill>
                <a:srgbClr val="666666"/>
              </a:solidFill>
              <a:latin typeface="Courier New" panose="02070309020205020404" pitchFamily="49" charset="0"/>
              <a:cs typeface="Courier New" panose="02070309020205020404" pitchFamily="49" charset="0"/>
            </a:endParaRPr>
          </a:p>
          <a:p>
            <a:pPr marL="400050" lvl="1" indent="0"/>
            <a:r>
              <a:rPr lang="tr-TR" sz="1600" dirty="0">
                <a:solidFill>
                  <a:srgbClr val="339CCB"/>
                </a:solidFill>
                <a:latin typeface="Courier New" panose="02070309020205020404" pitchFamily="49" charset="0"/>
                <a:cs typeface="Courier New" panose="02070309020205020404" pitchFamily="49" charset="0"/>
              </a:rPr>
              <a:t>Exit Sub</a:t>
            </a:r>
          </a:p>
          <a:p>
            <a:pPr marL="400050" lvl="1" indent="0"/>
            <a:endParaRPr lang="tr-TR" sz="1600" dirty="0">
              <a:solidFill>
                <a:srgbClr val="666666"/>
              </a:solidFill>
              <a:latin typeface="Courier New" panose="02070309020205020404" pitchFamily="49" charset="0"/>
              <a:cs typeface="Courier New" panose="02070309020205020404" pitchFamily="49" charset="0"/>
            </a:endParaRPr>
          </a:p>
          <a:p>
            <a:pPr marL="400050" lvl="1" indent="0"/>
            <a:r>
              <a:rPr lang="tr-TR" sz="1600" dirty="0">
                <a:solidFill>
                  <a:srgbClr val="666666"/>
                </a:solidFill>
                <a:latin typeface="Courier New" panose="02070309020205020404" pitchFamily="49" charset="0"/>
                <a:cs typeface="Courier New" panose="02070309020205020404" pitchFamily="49" charset="0"/>
              </a:rPr>
              <a:t>InvalidValue:</a:t>
            </a:r>
          </a:p>
          <a:p>
            <a:pPr marL="400050" lvl="1" indent="0"/>
            <a:r>
              <a:rPr lang="tr-TR" sz="1600" dirty="0">
                <a:solidFill>
                  <a:srgbClr val="666666"/>
                </a:solidFill>
                <a:latin typeface="Courier New" panose="02070309020205020404" pitchFamily="49" charset="0"/>
                <a:cs typeface="Courier New" panose="02070309020205020404" pitchFamily="49" charset="0"/>
              </a:rPr>
              <a:t>    MsgBox "can't calculate square root at cell " &amp; cell.Address</a:t>
            </a:r>
          </a:p>
          <a:p>
            <a:pPr marL="400050" lvl="1" indent="0"/>
            <a:r>
              <a:rPr lang="tr-TR" sz="1600" dirty="0">
                <a:solidFill>
                  <a:srgbClr val="339CCB"/>
                </a:solidFill>
                <a:latin typeface="Courier New" panose="02070309020205020404" pitchFamily="49" charset="0"/>
                <a:cs typeface="Courier New" panose="02070309020205020404" pitchFamily="49" charset="0"/>
              </a:rPr>
              <a:t>Resume Next</a:t>
            </a:r>
            <a:endParaRPr lang="tr-TR" sz="1600" dirty="0" smtClean="0">
              <a:solidFill>
                <a:srgbClr val="339CCB"/>
              </a:solidFill>
              <a:latin typeface="Courier New" panose="02070309020205020404" pitchFamily="49" charset="0"/>
              <a:cs typeface="Courier New" panose="02070309020205020404" pitchFamily="49" charset="0"/>
            </a:endParaRPr>
          </a:p>
          <a:p>
            <a:pPr marL="400050" lvl="1" indent="0"/>
            <a:endParaRPr lang="en-US" sz="1600" dirty="0">
              <a:solidFill>
                <a:srgbClr val="666666"/>
              </a:solidFill>
              <a:latin typeface="Courier New" panose="02070309020205020404" pitchFamily="49" charset="0"/>
              <a:cs typeface="Courier New" panose="02070309020205020404" pitchFamily="49" charset="0"/>
            </a:endParaRPr>
          </a:p>
          <a:p>
            <a:pPr marL="0" indent="0">
              <a:buNone/>
            </a:pPr>
            <a:endParaRPr lang="en-US" dirty="0"/>
          </a:p>
        </p:txBody>
      </p:sp>
      <p:sp>
        <p:nvSpPr>
          <p:cNvPr id="4" name="Rectangle 3"/>
          <p:cNvSpPr/>
          <p:nvPr/>
        </p:nvSpPr>
        <p:spPr bwMode="auto">
          <a:xfrm>
            <a:off x="1202724" y="2669059"/>
            <a:ext cx="3492844" cy="280086"/>
          </a:xfrm>
          <a:prstGeom prst="rect">
            <a:avLst/>
          </a:prstGeom>
          <a:noFill/>
          <a:ln w="19050" cap="flat" cmpd="sng" algn="ctr">
            <a:solidFill>
              <a:schemeClr val="accent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US" sz="1600" dirty="0"/>
          </a:p>
        </p:txBody>
      </p:sp>
    </p:spTree>
    <p:extLst>
      <p:ext uri="{BB962C8B-B14F-4D97-AF65-F5344CB8AC3E}">
        <p14:creationId xmlns:p14="http://schemas.microsoft.com/office/powerpoint/2010/main" val="269079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ActiveX Controls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reate a text box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3850" y="1595052"/>
            <a:ext cx="575310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179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Text Box</a:t>
            </a:r>
            <a:endParaRPr lang="en-US" dirty="0"/>
          </a:p>
        </p:txBody>
      </p:sp>
      <p:sp>
        <p:nvSpPr>
          <p:cNvPr id="3" name="Content Placeholder 2"/>
          <p:cNvSpPr>
            <a:spLocks noGrp="1"/>
          </p:cNvSpPr>
          <p:nvPr>
            <p:ph idx="1"/>
          </p:nvPr>
        </p:nvSpPr>
        <p:spPr/>
        <p:txBody>
          <a:bodyPr/>
          <a:lstStyle/>
          <a:p>
            <a:pPr algn="just"/>
            <a:endParaRPr lang="tr-TR" dirty="0" smtClean="0">
              <a:solidFill>
                <a:srgbClr val="666666"/>
              </a:solidFill>
              <a:latin typeface="Arial" panose="020B0604020202020204" pitchFamily="34" charset="0"/>
            </a:endParaRPr>
          </a:p>
          <a:p>
            <a:pPr algn="just"/>
            <a:endParaRPr lang="tr-TR" dirty="0">
              <a:solidFill>
                <a:srgbClr val="666666"/>
              </a:solidFill>
              <a:latin typeface="Arial" panose="020B0604020202020204" pitchFamily="34" charset="0"/>
            </a:endParaRPr>
          </a:p>
          <a:p>
            <a:pPr algn="just"/>
            <a:endParaRPr lang="tr-TR" dirty="0" smtClean="0">
              <a:solidFill>
                <a:srgbClr val="666666"/>
              </a:solidFill>
              <a:latin typeface="Arial" panose="020B0604020202020204" pitchFamily="34" charset="0"/>
            </a:endParaRPr>
          </a:p>
          <a:p>
            <a:pPr algn="just"/>
            <a:endParaRPr lang="tr-TR" dirty="0">
              <a:solidFill>
                <a:srgbClr val="666666"/>
              </a:solidFill>
              <a:latin typeface="Arial" panose="020B0604020202020204" pitchFamily="34" charset="0"/>
            </a:endParaRPr>
          </a:p>
          <a:p>
            <a:pPr algn="just"/>
            <a:endParaRPr lang="tr-TR" dirty="0" smtClean="0">
              <a:solidFill>
                <a:srgbClr val="666666"/>
              </a:solidFill>
              <a:latin typeface="Arial" panose="020B0604020202020204" pitchFamily="34" charset="0"/>
            </a:endParaRPr>
          </a:p>
          <a:p>
            <a:pPr algn="just"/>
            <a:endParaRPr lang="tr-TR" dirty="0">
              <a:solidFill>
                <a:srgbClr val="666666"/>
              </a:solidFill>
              <a:latin typeface="Arial" panose="020B0604020202020204" pitchFamily="34" charset="0"/>
            </a:endParaRPr>
          </a:p>
          <a:p>
            <a:pPr algn="just"/>
            <a:endParaRPr lang="tr-TR" dirty="0" smtClean="0">
              <a:solidFill>
                <a:srgbClr val="666666"/>
              </a:solidFill>
              <a:latin typeface="Arial" panose="020B0604020202020204" pitchFamily="34" charset="0"/>
            </a:endParaRPr>
          </a:p>
          <a:p>
            <a:pPr algn="just"/>
            <a:endParaRPr lang="tr-TR" dirty="0">
              <a:solidFill>
                <a:srgbClr val="666666"/>
              </a:solidFill>
              <a:latin typeface="Arial" panose="020B0604020202020204" pitchFamily="34" charset="0"/>
            </a:endParaRPr>
          </a:p>
          <a:p>
            <a:pPr algn="just"/>
            <a:r>
              <a:rPr lang="en-US" dirty="0" smtClean="0"/>
              <a:t>Add </a:t>
            </a:r>
            <a:r>
              <a:rPr lang="en-US" dirty="0"/>
              <a:t>the following code </a:t>
            </a:r>
            <a:r>
              <a:rPr lang="en-US" dirty="0" smtClean="0"/>
              <a:t>line</a:t>
            </a:r>
            <a:r>
              <a:rPr lang="tr-TR" dirty="0"/>
              <a:t> </a:t>
            </a:r>
            <a:r>
              <a:rPr lang="tr-TR" dirty="0" smtClean="0"/>
              <a:t>to the command button</a:t>
            </a:r>
            <a:r>
              <a:rPr lang="en-US" dirty="0" smtClean="0"/>
              <a:t>:</a:t>
            </a:r>
            <a:endParaRPr lang="en-US" dirty="0"/>
          </a:p>
          <a:p>
            <a:pPr marL="0" indent="0">
              <a:buNone/>
            </a:pPr>
            <a:r>
              <a:rPr lang="en-US" sz="1600" dirty="0">
                <a:solidFill>
                  <a:srgbClr val="666666"/>
                </a:solidFill>
                <a:latin typeface="Courier New" panose="02070309020205020404" pitchFamily="49" charset="0"/>
              </a:rPr>
              <a:t>TextBox1.Text = "Data imported successfully"</a:t>
            </a:r>
          </a:p>
          <a:p>
            <a:endParaRPr lang="en-US" dirty="0"/>
          </a:p>
        </p:txBody>
      </p:sp>
      <p:pic>
        <p:nvPicPr>
          <p:cNvPr id="2052" name="Picture 4" descr="View Co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014283"/>
            <a:ext cx="5753100" cy="3333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rotWithShape="1">
          <a:blip r:embed="rId3"/>
          <a:srcRect b="20468"/>
          <a:stretch/>
        </p:blipFill>
        <p:spPr>
          <a:xfrm>
            <a:off x="7499137" y="469557"/>
            <a:ext cx="1543692" cy="5461687"/>
          </a:xfrm>
          <a:prstGeom prst="rect">
            <a:avLst/>
          </a:prstGeom>
        </p:spPr>
      </p:pic>
    </p:spTree>
    <p:extLst>
      <p:ext uri="{BB962C8B-B14F-4D97-AF65-F5344CB8AC3E}">
        <p14:creationId xmlns:p14="http://schemas.microsoft.com/office/powerpoint/2010/main" val="143123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List Box</a:t>
            </a:r>
            <a:endParaRPr lang="en-US" dirty="0"/>
          </a:p>
        </p:txBody>
      </p:sp>
      <p:pic>
        <p:nvPicPr>
          <p:cNvPr id="3076" name="Picture 4" descr="Create a list box in Excel VB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0282" y="1066800"/>
            <a:ext cx="575310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Drag a List Box"/>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04738" y="4133808"/>
            <a:ext cx="5752381" cy="138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526334"/>
      </p:ext>
    </p:extLst>
  </p:cSld>
  <p:clrMapOvr>
    <a:masterClrMapping/>
  </p:clrMapOvr>
</p:sld>
</file>

<file path=ppt/theme/theme1.xml><?xml version="1.0" encoding="utf-8"?>
<a:theme xmlns:a="http://schemas.openxmlformats.org/drawingml/2006/main" name="bilkent-theme">
  <a:themeElements>
    <a:clrScheme name="bilkent2 2">
      <a:dk1>
        <a:srgbClr val="000000"/>
      </a:dk1>
      <a:lt1>
        <a:srgbClr val="FFFFFF"/>
      </a:lt1>
      <a:dk2>
        <a:srgbClr val="000E78"/>
      </a:dk2>
      <a:lt2>
        <a:srgbClr val="B0B2B4"/>
      </a:lt2>
      <a:accent1>
        <a:srgbClr val="000E78"/>
      </a:accent1>
      <a:accent2>
        <a:srgbClr val="FF0000"/>
      </a:accent2>
      <a:accent3>
        <a:srgbClr val="FFFFFF"/>
      </a:accent3>
      <a:accent4>
        <a:srgbClr val="000000"/>
      </a:accent4>
      <a:accent5>
        <a:srgbClr val="AAAABE"/>
      </a:accent5>
      <a:accent6>
        <a:srgbClr val="E70000"/>
      </a:accent6>
      <a:hlink>
        <a:srgbClr val="000E78"/>
      </a:hlink>
      <a:folHlink>
        <a:srgbClr val="6D6E70"/>
      </a:folHlink>
    </a:clrScheme>
    <a:fontScheme name="bilkent2">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defRPr sz="1600" dirty="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ilkent2 1">
        <a:dk1>
          <a:srgbClr val="000000"/>
        </a:dk1>
        <a:lt1>
          <a:srgbClr val="FFFFFF"/>
        </a:lt1>
        <a:dk2>
          <a:srgbClr val="F8F3D2"/>
        </a:dk2>
        <a:lt2>
          <a:srgbClr val="B0B2B4"/>
        </a:lt2>
        <a:accent1>
          <a:srgbClr val="7D110C"/>
        </a:accent1>
        <a:accent2>
          <a:srgbClr val="AF906A"/>
        </a:accent2>
        <a:accent3>
          <a:srgbClr val="FFFFFF"/>
        </a:accent3>
        <a:accent4>
          <a:srgbClr val="000000"/>
        </a:accent4>
        <a:accent5>
          <a:srgbClr val="BFAAAA"/>
        </a:accent5>
        <a:accent6>
          <a:srgbClr val="9E825F"/>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ilkent2 2">
        <a:dk1>
          <a:srgbClr val="000000"/>
        </a:dk1>
        <a:lt1>
          <a:srgbClr val="FFFFFF"/>
        </a:lt1>
        <a:dk2>
          <a:srgbClr val="000E78"/>
        </a:dk2>
        <a:lt2>
          <a:srgbClr val="B0B2B4"/>
        </a:lt2>
        <a:accent1>
          <a:srgbClr val="000E78"/>
        </a:accent1>
        <a:accent2>
          <a:srgbClr val="FF0000"/>
        </a:accent2>
        <a:accent3>
          <a:srgbClr val="FFFFFF"/>
        </a:accent3>
        <a:accent4>
          <a:srgbClr val="000000"/>
        </a:accent4>
        <a:accent5>
          <a:srgbClr val="AAAABE"/>
        </a:accent5>
        <a:accent6>
          <a:srgbClr val="E70000"/>
        </a:accent6>
        <a:hlink>
          <a:srgbClr val="000E78"/>
        </a:hlink>
        <a:folHlink>
          <a:srgbClr val="6D6E7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lkent-theme" id="{3F80A6D5-8211-47CE-A266-C4044D1B881C}" vid="{B6ABEE5A-B9CB-4AB8-9ECB-B289EC7B81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bilkent-theme</Template>
  <TotalTime>11717</TotalTime>
  <Words>816</Words>
  <Application>Microsoft Office PowerPoint</Application>
  <PresentationFormat>On-screen Show (4:3)</PresentationFormat>
  <Paragraphs>211</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MS PGothic</vt:lpstr>
      <vt:lpstr>Arial</vt:lpstr>
      <vt:lpstr>Calibri</vt:lpstr>
      <vt:lpstr>Courier New</vt:lpstr>
      <vt:lpstr>inherit</vt:lpstr>
      <vt:lpstr>bilkent-theme</vt:lpstr>
      <vt:lpstr>Even More VBA</vt:lpstr>
      <vt:lpstr>Error Handling</vt:lpstr>
      <vt:lpstr>Error Handling</vt:lpstr>
      <vt:lpstr>Error Handling</vt:lpstr>
      <vt:lpstr>Error Handling</vt:lpstr>
      <vt:lpstr>Error Handling</vt:lpstr>
      <vt:lpstr>ActiveX Controls</vt:lpstr>
      <vt:lpstr>Text Box</vt:lpstr>
      <vt:lpstr>List Box</vt:lpstr>
      <vt:lpstr>List Box</vt:lpstr>
      <vt:lpstr>List Box</vt:lpstr>
      <vt:lpstr>Combo Box</vt:lpstr>
      <vt:lpstr>Combo Box</vt:lpstr>
      <vt:lpstr>Combo Box</vt:lpstr>
      <vt:lpstr>Combo Box</vt:lpstr>
      <vt:lpstr>Check Box</vt:lpstr>
      <vt:lpstr>Check Box</vt:lpstr>
      <vt:lpstr>Check Box</vt:lpstr>
      <vt:lpstr>Option Buttons (Radio Buttons)</vt:lpstr>
      <vt:lpstr>Option Buttons (Radio Buttons)</vt:lpstr>
      <vt:lpstr>Option Buttons (Radio Buttons)</vt:lpstr>
      <vt:lpstr>Spin Button</vt:lpstr>
      <vt:lpstr>Spin Button</vt:lpstr>
      <vt:lpstr>Spin Button</vt:lpstr>
      <vt:lpstr>ActiveX Controls</vt:lpstr>
      <vt:lpstr>User Forms</vt:lpstr>
      <vt:lpstr>User Forms</vt:lpstr>
      <vt:lpstr>User Forms</vt:lpstr>
      <vt:lpstr>User Forms</vt:lpstr>
      <vt:lpstr>User Forms</vt:lpstr>
      <vt:lpstr>User Forms</vt:lpstr>
      <vt:lpstr>User Forms</vt:lpstr>
      <vt:lpstr>User Forms</vt:lpstr>
      <vt:lpstr>User Forms</vt:lpstr>
      <vt:lpstr>User Forms</vt:lpstr>
      <vt:lpstr>User Forms</vt:lpstr>
      <vt:lpstr>User Forms</vt:lpstr>
      <vt:lpstr>User Forms</vt:lpstr>
      <vt:lpstr>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Emre Uzun</dc:creator>
  <cp:lastModifiedBy>Windows User</cp:lastModifiedBy>
  <cp:revision>101</cp:revision>
  <dcterms:created xsi:type="dcterms:W3CDTF">2017-03-17T05:30:42Z</dcterms:created>
  <dcterms:modified xsi:type="dcterms:W3CDTF">2019-04-08T05:47:57Z</dcterms:modified>
</cp:coreProperties>
</file>