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95" r:id="rId3"/>
    <p:sldId id="296" r:id="rId4"/>
    <p:sldId id="297" r:id="rId5"/>
    <p:sldId id="30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4" r:id="rId21"/>
    <p:sldId id="315" r:id="rId22"/>
    <p:sldId id="316" r:id="rId23"/>
    <p:sldId id="317" r:id="rId24"/>
    <p:sldId id="318" r:id="rId25"/>
    <p:sldId id="319" r:id="rId26"/>
    <p:sldId id="320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CB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46F32-9318-4FC4-9798-F2E47CC2DD28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DA6F9-8056-4F1A-B228-3BF172436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87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0E7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5" name="Line 55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pic>
        <p:nvPicPr>
          <p:cNvPr id="6" name="Picture 56" descr="log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6213" y="4956175"/>
            <a:ext cx="36718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57"/>
          <p:cNvSpPr>
            <a:spLocks noChangeShapeType="1"/>
          </p:cNvSpPr>
          <p:nvPr/>
        </p:nvSpPr>
        <p:spPr bwMode="auto">
          <a:xfrm>
            <a:off x="1295400" y="2184400"/>
            <a:ext cx="6553200" cy="0"/>
          </a:xfrm>
          <a:prstGeom prst="line">
            <a:avLst/>
          </a:prstGeom>
          <a:noFill/>
          <a:ln w="4445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8" name="Line 58"/>
          <p:cNvSpPr>
            <a:spLocks noChangeShapeType="1"/>
          </p:cNvSpPr>
          <p:nvPr/>
        </p:nvSpPr>
        <p:spPr bwMode="auto">
          <a:xfrm>
            <a:off x="1295400" y="2565400"/>
            <a:ext cx="6553200" cy="0"/>
          </a:xfrm>
          <a:prstGeom prst="line">
            <a:avLst/>
          </a:prstGeom>
          <a:noFill/>
          <a:ln w="4445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52575" y="2133600"/>
            <a:ext cx="6019800" cy="5080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19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14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9388" y="-228600"/>
            <a:ext cx="2106612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4788" y="-228600"/>
            <a:ext cx="6172200" cy="59436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52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2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noProof="0" dirty="0" smtClean="0"/>
              <a:t>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25587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9014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089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6600" y="1066800"/>
            <a:ext cx="4089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582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50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861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42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996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683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noProof="0">
              <a:latin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4788" y="-228600"/>
            <a:ext cx="7110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başlık stili için tıklatın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331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1060" name="Line 36"/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noProof="0">
              <a:latin typeface="Arial" charset="0"/>
            </a:endParaRPr>
          </a:p>
        </p:txBody>
      </p:sp>
      <p:pic>
        <p:nvPicPr>
          <p:cNvPr id="1030" name="Picture 46" descr="logo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0" y="6364288"/>
            <a:ext cx="250507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" name="Line 47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50800">
            <a:solidFill>
              <a:srgbClr val="C4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noProof="0">
              <a:latin typeface="Arial" charset="0"/>
            </a:endParaRPr>
          </a:p>
        </p:txBody>
      </p:sp>
      <p:sp>
        <p:nvSpPr>
          <p:cNvPr id="1072" name="Line 48"/>
          <p:cNvSpPr>
            <a:spLocks noChangeShapeType="1"/>
          </p:cNvSpPr>
          <p:nvPr/>
        </p:nvSpPr>
        <p:spPr bwMode="auto">
          <a:xfrm>
            <a:off x="0" y="6067425"/>
            <a:ext cx="9144000" cy="0"/>
          </a:xfrm>
          <a:prstGeom prst="line">
            <a:avLst/>
          </a:prstGeom>
          <a:noFill/>
          <a:ln w="50800">
            <a:solidFill>
              <a:srgbClr val="000E78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noProof="0"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0600" y="6124575"/>
            <a:ext cx="9906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noProof="0" dirty="0" smtClean="0">
                <a:latin typeface="Arial" charset="0"/>
              </a:rPr>
              <a:t>Slide </a:t>
            </a:r>
            <a:fld id="{4380C059-C1E3-4168-AB6E-87E020317F4D}" type="slidenum">
              <a:rPr lang="en-US" sz="1200" noProof="0" smtClean="0">
                <a:latin typeface="Arial" charset="0"/>
              </a:rPr>
              <a:pPr>
                <a:defRPr/>
              </a:pPr>
              <a:t>‹#›</a:t>
            </a:fld>
            <a:endParaRPr lang="en-US" sz="1200" noProof="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72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0E78"/>
          </a:solidFill>
          <a:latin typeface="Arial" charset="0"/>
          <a:ea typeface="MS PGothic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E78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solver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IE 469 </a:t>
            </a:r>
            <a:r>
              <a:rPr lang="tr-TR" dirty="0" smtClean="0"/>
              <a:t>Spring </a:t>
            </a:r>
            <a:r>
              <a:rPr lang="tr-TR" dirty="0" smtClean="0"/>
              <a:t>201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r-TR" dirty="0" smtClean="0"/>
              <a:t>Solver via VBA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7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SolverAdd Range(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D12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F12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1318" y="1812322"/>
            <a:ext cx="6463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LHS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953" y="1967471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&lt;=</a:t>
            </a:r>
            <a:endParaRPr lang="en-US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9413" y="1853511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RHS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>
            <a:stCxn id="4" idx="0"/>
          </p:cNvCxnSpPr>
          <p:nvPr/>
        </p:nvCxnSpPr>
        <p:spPr bwMode="auto">
          <a:xfrm flipV="1">
            <a:off x="2054484" y="1351006"/>
            <a:ext cx="968802" cy="4613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>
            <a:stCxn id="5" idx="0"/>
          </p:cNvCxnSpPr>
          <p:nvPr/>
        </p:nvCxnSpPr>
        <p:spPr bwMode="auto">
          <a:xfrm flipV="1">
            <a:off x="3686175" y="1351005"/>
            <a:ext cx="529733" cy="616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>
            <a:stCxn id="6" idx="0"/>
          </p:cNvCxnSpPr>
          <p:nvPr/>
        </p:nvCxnSpPr>
        <p:spPr bwMode="auto">
          <a:xfrm flipH="1" flipV="1">
            <a:off x="5329881" y="1416908"/>
            <a:ext cx="171132" cy="4366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598257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more functions which can be used to modify constraints: they </a:t>
            </a:r>
            <a:r>
              <a:rPr lang="en-US" dirty="0" smtClean="0"/>
              <a:t>are</a:t>
            </a:r>
            <a:r>
              <a:rPr lang="tr-TR" dirty="0" smtClean="0"/>
              <a:t> </a:t>
            </a:r>
            <a:r>
              <a:rPr lang="en-US" b="1" i="1" dirty="0" err="1" smtClean="0"/>
              <a:t>SolverChange</a:t>
            </a:r>
            <a:r>
              <a:rPr lang="en-US" b="1" i="1" dirty="0" smtClean="0"/>
              <a:t> </a:t>
            </a:r>
            <a:r>
              <a:rPr lang="en-US" dirty="0"/>
              <a:t>and </a:t>
            </a:r>
            <a:r>
              <a:rPr lang="en-US" b="1" i="1" dirty="0"/>
              <a:t>SolverDelete</a:t>
            </a:r>
            <a:r>
              <a:rPr lang="en-US" dirty="0"/>
              <a:t>. These functions will allow you to modify or delete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constraints</a:t>
            </a:r>
            <a:r>
              <a:rPr lang="en-US" dirty="0"/>
              <a:t>, respectively. They both have the same arguments as the </a:t>
            </a:r>
            <a:r>
              <a:rPr lang="en-US" i="1" dirty="0" smtClean="0"/>
              <a:t>SolverAdd</a:t>
            </a:r>
            <a:r>
              <a:rPr lang="tr-TR" i="1" dirty="0" smtClean="0"/>
              <a:t> </a:t>
            </a:r>
            <a:r>
              <a:rPr lang="en-US" dirty="0" smtClean="0"/>
              <a:t>function</a:t>
            </a:r>
            <a:r>
              <a:rPr lang="tr-TR" dirty="0" smtClean="0"/>
              <a:t>.</a:t>
            </a:r>
          </a:p>
          <a:p>
            <a:r>
              <a:rPr lang="en-US" dirty="0"/>
              <a:t>If </a:t>
            </a:r>
            <a:r>
              <a:rPr lang="en-US" b="1" i="1" dirty="0" err="1"/>
              <a:t>CellRef</a:t>
            </a:r>
            <a:r>
              <a:rPr lang="en-US" dirty="0"/>
              <a:t> and </a:t>
            </a:r>
            <a:r>
              <a:rPr lang="en-US" b="1" i="1" dirty="0"/>
              <a:t>Relation</a:t>
            </a:r>
            <a:r>
              <a:rPr lang="en-US" dirty="0"/>
              <a:t> do not match an existing constraint, you must use the </a:t>
            </a:r>
            <a:r>
              <a:rPr lang="en-US" b="1" dirty="0"/>
              <a:t>SolverDelete</a:t>
            </a:r>
            <a:r>
              <a:rPr lang="en-US" dirty="0"/>
              <a:t> and </a:t>
            </a:r>
            <a:r>
              <a:rPr lang="en-US" b="1" dirty="0"/>
              <a:t>SolverAdd</a:t>
            </a:r>
            <a:r>
              <a:rPr lang="en-US" dirty="0"/>
              <a:t> functions to change the constraint</a:t>
            </a:r>
            <a:r>
              <a:rPr lang="en-US" dirty="0" smtClean="0"/>
              <a:t>.</a:t>
            </a:r>
            <a:endParaRPr lang="tr-TR" dirty="0" smtClean="0"/>
          </a:p>
          <a:p>
            <a:pPr marL="0" indent="0">
              <a:buNone/>
            </a:pP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SolverChange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D12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), 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1, 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F15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618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set the Solver options in VBA, we use the </a:t>
            </a:r>
            <a:r>
              <a:rPr lang="en-US" b="1" i="1" dirty="0" err="1"/>
              <a:t>SolverOptions</a:t>
            </a:r>
            <a:r>
              <a:rPr lang="en-US" b="1" i="1" dirty="0"/>
              <a:t> </a:t>
            </a:r>
            <a:r>
              <a:rPr lang="en-US" dirty="0"/>
              <a:t>function. This function </a:t>
            </a:r>
            <a:r>
              <a:rPr lang="en-US" dirty="0" smtClean="0"/>
              <a:t>has</a:t>
            </a:r>
            <a:r>
              <a:rPr lang="tr-TR" dirty="0" smtClean="0"/>
              <a:t> </a:t>
            </a:r>
            <a:r>
              <a:rPr lang="en-US" dirty="0" smtClean="0"/>
              <a:t>many </a:t>
            </a:r>
            <a:r>
              <a:rPr lang="en-US" dirty="0"/>
              <a:t>arguments for each of the options we have seen previously in the Solver </a:t>
            </a:r>
            <a:r>
              <a:rPr lang="en-US" dirty="0" smtClean="0"/>
              <a:t>Options</a:t>
            </a:r>
            <a:r>
              <a:rPr lang="tr-TR" dirty="0" smtClean="0"/>
              <a:t> </a:t>
            </a:r>
            <a:r>
              <a:rPr lang="en-US" dirty="0" smtClean="0"/>
              <a:t>dialog </a:t>
            </a:r>
            <a:r>
              <a:rPr lang="en-US" dirty="0"/>
              <a:t>box. 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SolverOptions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MaxTime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Iterations, Precision,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AssumeLinear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endParaRPr lang="tr-T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StepThru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Estimates, Derivatives,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SearchOption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IntTolerance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endParaRPr lang="tr-T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Scaling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Convergence,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AssumeNonNeg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PopulationSize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RandomSeed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endParaRPr lang="tr-T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MultiStart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RequireBounds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MutationRate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MaxSubproblems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endParaRPr lang="tr-T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MaxIntegerSols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SolveWithout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 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MaxTimeNoImp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tr-TR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318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arguments which we will use more frequently, which are</a:t>
            </a:r>
            <a:r>
              <a:rPr lang="tr-TR" dirty="0"/>
              <a:t> </a:t>
            </a:r>
            <a:r>
              <a:rPr lang="en-US" b="1" i="1" dirty="0" err="1"/>
              <a:t>AssumeLinear</a:t>
            </a:r>
            <a:r>
              <a:rPr lang="en-US" b="1" i="1" dirty="0"/>
              <a:t> </a:t>
            </a:r>
            <a:r>
              <a:rPr lang="en-US" dirty="0"/>
              <a:t>and </a:t>
            </a:r>
            <a:r>
              <a:rPr lang="en-US" b="1" i="1" dirty="0" err="1"/>
              <a:t>AssumeNonNeg</a:t>
            </a:r>
            <a:r>
              <a:rPr lang="en-US" dirty="0"/>
              <a:t>. Both of these arguments take </a:t>
            </a:r>
            <a:r>
              <a:rPr lang="en-US" i="1" dirty="0"/>
              <a:t>True/False </a:t>
            </a:r>
            <a:r>
              <a:rPr lang="en-US" dirty="0"/>
              <a:t>values</a:t>
            </a:r>
            <a:r>
              <a:rPr lang="en-US" dirty="0" smtClean="0"/>
              <a:t>;</a:t>
            </a:r>
            <a:r>
              <a:rPr lang="tr-TR" dirty="0" smtClean="0"/>
              <a:t> </a:t>
            </a:r>
            <a:r>
              <a:rPr lang="en-US" i="1" dirty="0" smtClean="0"/>
              <a:t>True </a:t>
            </a:r>
            <a:r>
              <a:rPr lang="en-US" dirty="0"/>
              <a:t>makes the corresponding assumption. For most of our models, we will set both of</a:t>
            </a:r>
            <a:r>
              <a:rPr lang="tr-TR" dirty="0"/>
              <a:t> </a:t>
            </a:r>
            <a:r>
              <a:rPr lang="en-US" dirty="0"/>
              <a:t>these arguments to true as follows:</a:t>
            </a:r>
          </a:p>
          <a:p>
            <a:pPr marL="0" indent="0">
              <a:buNone/>
            </a:pPr>
            <a:endParaRPr lang="tr-TR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SolverOptions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AssumeLinear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:=True,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AssumeNonNeg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:=True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50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Solver input has been entered and any options have been set, we are ready </a:t>
            </a:r>
            <a:r>
              <a:rPr lang="en-US" dirty="0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run </a:t>
            </a:r>
            <a:r>
              <a:rPr lang="en-US" dirty="0"/>
              <a:t>the Solver. To run the Solver in VBA, we use the function </a:t>
            </a:r>
            <a:r>
              <a:rPr lang="en-US" b="1" i="1" dirty="0" err="1"/>
              <a:t>SolverSolve</a:t>
            </a:r>
            <a:r>
              <a:rPr lang="en-US" dirty="0"/>
              <a:t>. This </a:t>
            </a:r>
            <a:r>
              <a:rPr lang="en-US" dirty="0" smtClean="0"/>
              <a:t>function</a:t>
            </a:r>
            <a:r>
              <a:rPr lang="tr-TR" dirty="0" smtClean="0"/>
              <a:t> </a:t>
            </a:r>
            <a:r>
              <a:rPr lang="en-US" dirty="0" smtClean="0"/>
              <a:t>has </a:t>
            </a:r>
            <a:r>
              <a:rPr lang="en-US" dirty="0"/>
              <a:t>two arguments and is written as follows:</a:t>
            </a:r>
          </a:p>
          <a:p>
            <a:pPr marL="0" indent="0"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SolverSolve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UserFinish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ShowRef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7151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i="1" dirty="0" err="1"/>
              <a:t>UserFinish</a:t>
            </a:r>
            <a:r>
              <a:rPr lang="en-US" b="1" i="1" dirty="0"/>
              <a:t> </a:t>
            </a:r>
            <a:r>
              <a:rPr lang="en-US" dirty="0"/>
              <a:t>argument uses a </a:t>
            </a:r>
            <a:r>
              <a:rPr lang="en-US" i="1" dirty="0"/>
              <a:t>True/False </a:t>
            </a:r>
            <a:r>
              <a:rPr lang="en-US" dirty="0"/>
              <a:t>value to determine whether to return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Solver </a:t>
            </a:r>
            <a:r>
              <a:rPr lang="en-US" dirty="0"/>
              <a:t>results with or without showing the Solver Results dialog box. 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will usually </a:t>
            </a:r>
            <a:r>
              <a:rPr lang="en-US" dirty="0" smtClean="0"/>
              <a:t>set</a:t>
            </a:r>
            <a:r>
              <a:rPr lang="tr-TR" dirty="0" smtClean="0"/>
              <a:t> </a:t>
            </a:r>
            <a:r>
              <a:rPr lang="en-US" dirty="0" smtClean="0"/>
              <a:t>this </a:t>
            </a:r>
            <a:r>
              <a:rPr lang="en-US" dirty="0"/>
              <a:t>argument value to </a:t>
            </a:r>
            <a:r>
              <a:rPr lang="en-US" i="1" dirty="0"/>
              <a:t>True</a:t>
            </a:r>
            <a:r>
              <a:rPr lang="en-US" dirty="0"/>
              <a:t>; if the value is </a:t>
            </a:r>
            <a:r>
              <a:rPr lang="en-US" i="1" dirty="0"/>
              <a:t>False </a:t>
            </a:r>
            <a:r>
              <a:rPr lang="en-US" dirty="0"/>
              <a:t>then the Solver Results dialog box </a:t>
            </a:r>
            <a:r>
              <a:rPr lang="en-US" dirty="0" smtClean="0"/>
              <a:t>will</a:t>
            </a:r>
            <a:r>
              <a:rPr lang="tr-TR" dirty="0" smtClean="0"/>
              <a:t> </a:t>
            </a:r>
            <a:r>
              <a:rPr lang="en-US" dirty="0" smtClean="0"/>
              <a:t>appear </a:t>
            </a:r>
            <a:r>
              <a:rPr lang="en-US" dirty="0"/>
              <a:t>after the Solver has run the model.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b="1" i="1" dirty="0" err="1"/>
              <a:t>ShowRef</a:t>
            </a:r>
            <a:r>
              <a:rPr lang="en-US" b="1" i="1" dirty="0"/>
              <a:t> </a:t>
            </a:r>
            <a:r>
              <a:rPr lang="en-US" dirty="0"/>
              <a:t>argument is used when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i="1" dirty="0" err="1" smtClean="0"/>
              <a:t>StepThru</a:t>
            </a:r>
            <a:r>
              <a:rPr lang="en-US" i="1" dirty="0" smtClean="0"/>
              <a:t> </a:t>
            </a:r>
            <a:r>
              <a:rPr lang="en-US" dirty="0"/>
              <a:t>option is set; hence, we will usually ignore this argument.</a:t>
            </a:r>
          </a:p>
          <a:p>
            <a:endParaRPr lang="tr-TR" dirty="0" smtClean="0"/>
          </a:p>
          <a:p>
            <a:r>
              <a:rPr lang="en-US" dirty="0" smtClean="0"/>
              <a:t>For </a:t>
            </a:r>
            <a:r>
              <a:rPr lang="en-US" dirty="0"/>
              <a:t>the above example, we would type the following:</a:t>
            </a:r>
          </a:p>
          <a:p>
            <a:pPr marL="0" lvl="1" indent="0">
              <a:buClr>
                <a:srgbClr val="C80000"/>
              </a:buClr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SolverSolve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</a:p>
        </p:txBody>
      </p:sp>
    </p:spTree>
    <p:extLst>
      <p:ext uri="{BB962C8B-B14F-4D97-AF65-F5344CB8AC3E}">
        <p14:creationId xmlns:p14="http://schemas.microsoft.com/office/powerpoint/2010/main" val="1122553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i="1" dirty="0" err="1"/>
              <a:t>SolverSolve</a:t>
            </a:r>
            <a:r>
              <a:rPr lang="en-US" i="1" dirty="0"/>
              <a:t> </a:t>
            </a:r>
            <a:r>
              <a:rPr lang="en-US" dirty="0"/>
              <a:t>function also returns an integer value classifying the result.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350611"/>
              </p:ext>
            </p:extLst>
          </p:nvPr>
        </p:nvGraphicFramePr>
        <p:xfrm>
          <a:off x="691978" y="1977082"/>
          <a:ext cx="7712761" cy="297798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196138095"/>
                    </a:ext>
                  </a:extLst>
                </a:gridCol>
                <a:gridCol w="7392086">
                  <a:extLst>
                    <a:ext uri="{9D8B030D-6E8A-4147-A177-3AD203B41FA5}">
                      <a16:colId xmlns:a16="http://schemas.microsoft.com/office/drawing/2014/main" val="3926161102"/>
                    </a:ext>
                  </a:extLst>
                </a:gridCol>
              </a:tblGrid>
              <a:tr h="595596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Solver found a solution. All constraints and optimality conditions are satisfied.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918719"/>
                  </a:ext>
                </a:extLst>
              </a:tr>
              <a:tr h="595596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Solver has converged to the current solution. All constraints are satisfied.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719658"/>
                  </a:ext>
                </a:extLst>
              </a:tr>
              <a:tr h="595596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Solver cannot improve the current solution. All constraints are satisfied.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892359"/>
                  </a:ext>
                </a:extLst>
              </a:tr>
              <a:tr h="595596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Objective Cell values do not converge.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0697767"/>
                  </a:ext>
                </a:extLst>
              </a:tr>
              <a:tr h="595596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2A2A2A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Solver could not find a feasible solution.</a:t>
                      </a:r>
                    </a:p>
                  </a:txBody>
                  <a:tcPr marL="76200" marR="76200" marT="95250" marB="95250">
                    <a:lnL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3459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13187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i="1" dirty="0" smtClean="0"/>
          </a:p>
          <a:p>
            <a:pPr marL="0" lvl="1" indent="0">
              <a:buClr>
                <a:srgbClr val="C80000"/>
              </a:buClr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Dim result As Integer</a:t>
            </a:r>
          </a:p>
          <a:p>
            <a:pPr marL="0" lvl="1" indent="0">
              <a:buClr>
                <a:srgbClr val="C80000"/>
              </a:buClr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SolverSolve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(True)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Clr>
                <a:srgbClr val="C80000"/>
              </a:buClr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result = 5 Then</a:t>
            </a:r>
          </a:p>
          <a:p>
            <a:pPr marL="0" lvl="1" indent="0">
              <a:buClr>
                <a:srgbClr val="C80000"/>
              </a:buClr>
              <a:buNone/>
            </a:pP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MsgBox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“Your problem was infeasible. Please modify your model.”</a:t>
            </a:r>
          </a:p>
          <a:p>
            <a:pPr marL="0" lvl="1" indent="0">
              <a:buClr>
                <a:srgbClr val="C80000"/>
              </a:buClr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29046223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Other VBA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The fullset of possible commands to run Solver via VBA: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SolverAdd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SolverChange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SolverDelete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SolverFinish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SolverFinishDialog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SolverGet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SolverLoad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SolverOk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SolverOkDialog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SolverOptions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SolverReset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SolverSave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marL="400050" lvl="2" indent="0">
              <a:buClr>
                <a:srgbClr val="C80000"/>
              </a:buClr>
              <a:buNone/>
            </a:pP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SolverSolve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Function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228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OpenSolver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OpenSolver also has similar commands.</a:t>
            </a:r>
          </a:p>
          <a:p>
            <a:r>
              <a:rPr lang="tr-TR" dirty="0" smtClean="0"/>
              <a:t>Check </a:t>
            </a:r>
            <a:r>
              <a:rPr lang="tr-TR" dirty="0" smtClean="0">
                <a:hlinkClick r:id="rId2"/>
              </a:rPr>
              <a:t>www.opensolver.org</a:t>
            </a:r>
            <a:endParaRPr lang="tr-T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312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" y="-228600"/>
            <a:ext cx="8263709" cy="1143000"/>
          </a:xfrm>
        </p:spPr>
        <p:txBody>
          <a:bodyPr/>
          <a:lstStyle/>
          <a:p>
            <a:r>
              <a:rPr lang="tr-TR" dirty="0" smtClean="0"/>
              <a:t>Why do we need to use VBA to call solver?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When you work with more complex codes that includes optimization, it is a good idea to embed solver commands into the VBA code.</a:t>
            </a:r>
          </a:p>
          <a:p>
            <a:r>
              <a:rPr lang="tr-TR" dirty="0" smtClean="0"/>
              <a:t>VBA has functions to run Solver.</a:t>
            </a:r>
          </a:p>
          <a:p>
            <a:r>
              <a:rPr lang="tr-TR" dirty="0" smtClean="0"/>
              <a:t>BUT!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You need to have the problem setup on the worksheet – just as we did before.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Afterwards, you can use the VBA Solver functions to setup the solver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i.e., filling in the parameters in the Solver Dialog Box via VBA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45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IE 469 </a:t>
            </a:r>
            <a:r>
              <a:rPr lang="en-US" dirty="0" smtClean="0"/>
              <a:t>Spring</a:t>
            </a:r>
            <a:r>
              <a:rPr lang="tr-TR" dirty="0" smtClean="0"/>
              <a:t> 201</a:t>
            </a:r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tr-TR" dirty="0" smtClean="0"/>
              <a:t>Heuristic Algorithms via VBA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5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7" y="-228600"/>
            <a:ext cx="8263709" cy="1143000"/>
          </a:xfrm>
        </p:spPr>
        <p:txBody>
          <a:bodyPr/>
          <a:lstStyle/>
          <a:p>
            <a:r>
              <a:rPr lang="tr-TR" dirty="0" smtClean="0"/>
              <a:t>Why do we need Heuristic Algorithms after all?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We could use Excel Solver or Open Solver to solve optimization problems.</a:t>
            </a:r>
          </a:p>
          <a:p>
            <a:r>
              <a:rPr lang="tr-TR" dirty="0" smtClean="0"/>
              <a:t>So, why is there a need to consider heuristic algorithms?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90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788" y="-228600"/>
            <a:ext cx="8304898" cy="1143000"/>
          </a:xfrm>
        </p:spPr>
        <p:txBody>
          <a:bodyPr/>
          <a:lstStyle/>
          <a:p>
            <a:r>
              <a:rPr lang="tr-TR" dirty="0" smtClean="0"/>
              <a:t>Why </a:t>
            </a:r>
            <a:r>
              <a:rPr lang="tr-TR" dirty="0"/>
              <a:t>do we need Heuristic Algorithms after all</a:t>
            </a:r>
            <a:r>
              <a:rPr lang="tr-T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Some problems are </a:t>
            </a:r>
            <a:r>
              <a:rPr lang="tr-TR" b="1" dirty="0" smtClean="0"/>
              <a:t>very hard </a:t>
            </a:r>
            <a:r>
              <a:rPr lang="tr-TR" dirty="0" smtClean="0"/>
              <a:t>to solve.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Even though given a solution instance it is </a:t>
            </a:r>
            <a:r>
              <a:rPr lang="tr-TR" b="1" dirty="0" smtClean="0"/>
              <a:t>very easy </a:t>
            </a:r>
            <a:r>
              <a:rPr lang="tr-TR" dirty="0" smtClean="0"/>
              <a:t>to verify if it is feasible and if so, the value of the objective function; there is </a:t>
            </a:r>
            <a:r>
              <a:rPr lang="tr-TR" b="1" dirty="0" smtClean="0"/>
              <a:t>no efficient way</a:t>
            </a:r>
            <a:r>
              <a:rPr lang="tr-TR" dirty="0" smtClean="0"/>
              <a:t> to find the optimal solution.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As the problem size grows bigger it gets even harder to solve them optimally.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Example: TSP problem</a:t>
            </a:r>
          </a:p>
          <a:p>
            <a:r>
              <a:rPr lang="tr-TR" dirty="0" smtClean="0"/>
              <a:t>It all comes down to computational complexity.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Many of these hard probems are said to be NP-Complete.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61845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Heuristic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When you start working, you will have </a:t>
            </a:r>
            <a:r>
              <a:rPr lang="tr-TR" b="1" dirty="0" smtClean="0"/>
              <a:t>absolutely no excuse</a:t>
            </a:r>
            <a:r>
              <a:rPr lang="tr-TR" dirty="0" smtClean="0"/>
              <a:t> to your manager if you fail to solve a problem assigned to you or your team!</a:t>
            </a:r>
          </a:p>
          <a:p>
            <a:r>
              <a:rPr lang="tr-TR" dirty="0" smtClean="0"/>
              <a:t>Don’t worry, in real life circumstances you do NOT usually need the OPTIMAL solution after all!</a:t>
            </a:r>
          </a:p>
          <a:p>
            <a:r>
              <a:rPr lang="tr-TR" dirty="0" smtClean="0"/>
              <a:t>A </a:t>
            </a:r>
            <a:r>
              <a:rPr lang="tr-TR" i="1" dirty="0" smtClean="0"/>
              <a:t>satisfactory</a:t>
            </a:r>
            <a:r>
              <a:rPr lang="tr-TR" dirty="0" smtClean="0"/>
              <a:t> solution provided in a reasonable time would be sufficient in many circumstances.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Usually, these </a:t>
            </a:r>
            <a:r>
              <a:rPr lang="tr-TR" i="1" dirty="0" smtClean="0"/>
              <a:t>satisfactory </a:t>
            </a:r>
            <a:r>
              <a:rPr lang="tr-TR" dirty="0" smtClean="0"/>
              <a:t>solutions are not too far away from the optimal.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In some cases and if you are lucky enough, they </a:t>
            </a:r>
            <a:r>
              <a:rPr lang="tr-TR" i="1" dirty="0" smtClean="0"/>
              <a:t>may</a:t>
            </a:r>
            <a:r>
              <a:rPr lang="tr-TR" dirty="0" smtClean="0"/>
              <a:t> even be the </a:t>
            </a:r>
            <a:r>
              <a:rPr lang="tr-TR" i="1" dirty="0" smtClean="0"/>
              <a:t>optimal</a:t>
            </a:r>
            <a:r>
              <a:rPr lang="tr-TR" dirty="0" smtClean="0"/>
              <a:t> solution you were looking for. (But there is no guarantee!)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745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Heuristic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This course is NOT a heuristic algorithm design course.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You are NOT expected to come up with a heuristic algorithm.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BUT, given a heuristic algorithm design – sometimes a pseudocode, you should be able to code them in VBA.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smtClean="0"/>
              <a:t>These will not be complex algorithms – I promise </a:t>
            </a:r>
            <a:r>
              <a:rPr lang="tr-TR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839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Traveling Salesman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Given a graph, we should find the minimum distance tour that will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Start and end at the same node.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 smtClean="0"/>
              <a:t>All nodes are visited once.</a:t>
            </a:r>
          </a:p>
        </p:txBody>
      </p:sp>
      <p:pic>
        <p:nvPicPr>
          <p:cNvPr id="1026" name="Picture 2" descr="Image result for tsp probl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1" r="13991"/>
          <a:stretch/>
        </p:blipFill>
        <p:spPr bwMode="auto">
          <a:xfrm>
            <a:off x="4983892" y="1797178"/>
            <a:ext cx="2331308" cy="242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sp proble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111" y="2665828"/>
            <a:ext cx="2907613" cy="312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041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Traveling Salesman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 algorithm we will use is called the </a:t>
            </a:r>
            <a:r>
              <a:rPr lang="tr-TR" i="1" dirty="0"/>
              <a:t>Nearest Neighbor Algorithm</a:t>
            </a:r>
            <a:r>
              <a:rPr lang="tr-TR" dirty="0" smtClean="0"/>
              <a:t>. (Constructive Heuristic)</a:t>
            </a:r>
            <a:endParaRPr lang="tr-TR" dirty="0"/>
          </a:p>
          <a:p>
            <a:r>
              <a:rPr lang="tr-TR" dirty="0"/>
              <a:t>Assumption: The graph is fully connected!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tr-TR" dirty="0"/>
              <a:t>Algorithm: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/>
              <a:t>Start from an arbitrary node </a:t>
            </a:r>
            <a:r>
              <a:rPr lang="tr-TR" i="1" dirty="0"/>
              <a:t>a</a:t>
            </a:r>
            <a:r>
              <a:rPr lang="tr-TR" dirty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/>
              <a:t>From </a:t>
            </a:r>
            <a:r>
              <a:rPr lang="tr-TR" i="1" dirty="0"/>
              <a:t>a</a:t>
            </a:r>
            <a:r>
              <a:rPr lang="tr-TR" dirty="0"/>
              <a:t>, go to another node, </a:t>
            </a:r>
            <a:r>
              <a:rPr lang="tr-TR" i="1" dirty="0"/>
              <a:t>b such that the node b </a:t>
            </a:r>
            <a:r>
              <a:rPr lang="tr-TR" b="1" i="1" dirty="0"/>
              <a:t>has not been visited</a:t>
            </a:r>
            <a:r>
              <a:rPr lang="tr-TR" i="1" dirty="0"/>
              <a:t> before and the distance (a,b) is the </a:t>
            </a:r>
            <a:r>
              <a:rPr lang="tr-TR" b="1" i="1" dirty="0"/>
              <a:t>shortest</a:t>
            </a:r>
            <a:r>
              <a:rPr lang="tr-TR" i="1" dirty="0"/>
              <a:t> among all other unvisited nodes.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tr-TR" dirty="0"/>
              <a:t>Stop when all nodes are visited.</a:t>
            </a:r>
          </a:p>
          <a:p>
            <a:r>
              <a:rPr lang="tr-TR" dirty="0" smtClean="0"/>
              <a:t>Now, let’s code it!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84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using Solver commands in VBA, you must reference the Solver library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VBE. </a:t>
            </a:r>
            <a:endParaRPr lang="tr-TR" dirty="0" smtClean="0"/>
          </a:p>
          <a:p>
            <a:r>
              <a:rPr lang="en-US" dirty="0" smtClean="0"/>
              <a:t>To </a:t>
            </a:r>
            <a:r>
              <a:rPr lang="en-US" dirty="0"/>
              <a:t>do this, go to </a:t>
            </a:r>
            <a:r>
              <a:rPr lang="en-US" i="1" dirty="0"/>
              <a:t>Tools &gt; References </a:t>
            </a:r>
            <a:r>
              <a:rPr lang="en-US" dirty="0"/>
              <a:t>and choose Solver from the list.</a:t>
            </a:r>
          </a:p>
        </p:txBody>
      </p:sp>
    </p:spTree>
    <p:extLst>
      <p:ext uri="{BB962C8B-B14F-4D97-AF65-F5344CB8AC3E}">
        <p14:creationId xmlns:p14="http://schemas.microsoft.com/office/powerpoint/2010/main" val="275430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Previously, when using the Solver from the </a:t>
            </a:r>
            <a:r>
              <a:rPr lang="en-US" i="1" dirty="0"/>
              <a:t>Tools </a:t>
            </a:r>
            <a:r>
              <a:rPr lang="en-US" dirty="0"/>
              <a:t>menu in Excel, we identified the </a:t>
            </a:r>
            <a:r>
              <a:rPr lang="en-US" dirty="0" smtClean="0"/>
              <a:t>cells</a:t>
            </a:r>
            <a:r>
              <a:rPr lang="tr-T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contain the decision variables, objective function, and constraint equations to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Solver </a:t>
            </a:r>
            <a:r>
              <a:rPr lang="en-US" dirty="0"/>
              <a:t>using the </a:t>
            </a:r>
            <a:r>
              <a:rPr lang="en-US" i="1" dirty="0"/>
              <a:t>Changing Cells</a:t>
            </a:r>
            <a:r>
              <a:rPr lang="en-US" dirty="0"/>
              <a:t>, </a:t>
            </a:r>
            <a:r>
              <a:rPr lang="en-US" i="1" dirty="0"/>
              <a:t>Target Cell</a:t>
            </a:r>
            <a:r>
              <a:rPr lang="en-US" dirty="0"/>
              <a:t>, and </a:t>
            </a:r>
            <a:r>
              <a:rPr lang="en-US" i="1" dirty="0"/>
              <a:t>Add </a:t>
            </a:r>
            <a:r>
              <a:rPr lang="tr-TR" i="1" dirty="0"/>
              <a:t>C</a:t>
            </a:r>
            <a:r>
              <a:rPr lang="en-US" i="1" dirty="0" err="1" smtClean="0"/>
              <a:t>onstraint</a:t>
            </a:r>
            <a:r>
              <a:rPr lang="en-US" i="1" dirty="0" smtClean="0"/>
              <a:t> </a:t>
            </a:r>
            <a:r>
              <a:rPr lang="en-US" dirty="0"/>
              <a:t>inputs, respectively.</a:t>
            </a:r>
          </a:p>
          <a:p>
            <a:r>
              <a:rPr lang="en-US" dirty="0"/>
              <a:t>We now learn how to identify these parts of the model as Solver input using VBA code.</a:t>
            </a:r>
          </a:p>
        </p:txBody>
      </p:sp>
    </p:spTree>
    <p:extLst>
      <p:ext uri="{BB962C8B-B14F-4D97-AF65-F5344CB8AC3E}">
        <p14:creationId xmlns:p14="http://schemas.microsoft.com/office/powerpoint/2010/main" val="316370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main Solver functions used to input the Solver parameters in VBA.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i="1" dirty="0" err="1"/>
              <a:t>SolverOK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/>
              <a:t>SolverAdd</a:t>
            </a:r>
            <a:r>
              <a:rPr lang="en-US" dirty="0"/>
              <a:t>. </a:t>
            </a:r>
            <a:endParaRPr lang="tr-TR" dirty="0" smtClean="0"/>
          </a:p>
          <a:p>
            <a:r>
              <a:rPr lang="en-US" b="1" i="1" dirty="0" err="1" smtClean="0"/>
              <a:t>SolverOK</a:t>
            </a:r>
            <a:r>
              <a:rPr lang="en-US" b="1" i="1" dirty="0" smtClean="0"/>
              <a:t> </a:t>
            </a:r>
            <a:r>
              <a:rPr lang="en-US" dirty="0"/>
              <a:t>is used to set the objective function (or </a:t>
            </a:r>
            <a:r>
              <a:rPr lang="en-US" i="1" dirty="0" smtClean="0"/>
              <a:t>Target</a:t>
            </a:r>
            <a:r>
              <a:rPr lang="tr-TR" i="1" dirty="0"/>
              <a:t> </a:t>
            </a:r>
            <a:r>
              <a:rPr lang="en-US" i="1" dirty="0" smtClean="0"/>
              <a:t>Cell</a:t>
            </a:r>
            <a:r>
              <a:rPr lang="en-US" dirty="0"/>
              <a:t>) and decision variables (or </a:t>
            </a:r>
            <a:r>
              <a:rPr lang="en-US" i="1" dirty="0"/>
              <a:t>Changing Cells</a:t>
            </a:r>
            <a:r>
              <a:rPr lang="en-US" dirty="0"/>
              <a:t>). The format of this function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argument </a:t>
            </a:r>
            <a:r>
              <a:rPr lang="en-US" dirty="0"/>
              <a:t>titles are:</a:t>
            </a:r>
          </a:p>
          <a:p>
            <a:pPr marL="0" indent="0">
              <a:buNone/>
            </a:pPr>
            <a:r>
              <a:rPr lang="tr-TR" i="1" dirty="0" smtClean="0"/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SolverOK</a:t>
            </a: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SetCell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MaxMinVal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ValueOf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ByChange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Engine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85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SetCell</a:t>
            </a:r>
            <a:r>
              <a:rPr lang="en-US" b="1" i="1" dirty="0" smtClean="0"/>
              <a:t> </a:t>
            </a:r>
            <a:r>
              <a:rPr lang="en-US" dirty="0"/>
              <a:t>argument is used to specify the range of the objective function. This </a:t>
            </a:r>
            <a:r>
              <a:rPr lang="en-US" dirty="0" smtClean="0"/>
              <a:t>cell</a:t>
            </a:r>
            <a:r>
              <a:rPr lang="tr-TR" dirty="0" smtClean="0"/>
              <a:t> </a:t>
            </a:r>
            <a:r>
              <a:rPr lang="en-US" dirty="0" smtClean="0"/>
              <a:t>should </a:t>
            </a:r>
            <a:r>
              <a:rPr lang="en-US" dirty="0"/>
              <a:t>contain the formula of the objective function which references the </a:t>
            </a:r>
            <a:r>
              <a:rPr lang="en-US" dirty="0" smtClean="0"/>
              <a:t>decision</a:t>
            </a:r>
            <a:r>
              <a:rPr lang="tr-TR" dirty="0" smtClean="0"/>
              <a:t> </a:t>
            </a:r>
            <a:r>
              <a:rPr lang="en-US" dirty="0" smtClean="0"/>
              <a:t>variable </a:t>
            </a:r>
            <a:r>
              <a:rPr lang="en-US" dirty="0"/>
              <a:t>cells.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b="1" i="1" dirty="0" err="1"/>
              <a:t>MaxMinVal</a:t>
            </a:r>
            <a:r>
              <a:rPr lang="en-US" b="1" i="1" dirty="0"/>
              <a:t> </a:t>
            </a:r>
            <a:r>
              <a:rPr lang="en-US" dirty="0" smtClean="0"/>
              <a:t>argument</a:t>
            </a:r>
            <a:r>
              <a:rPr lang="tr-TR" dirty="0" smtClean="0"/>
              <a:t> specifies objective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(= </a:t>
            </a:r>
            <a:r>
              <a:rPr lang="en-US" dirty="0" smtClean="0"/>
              <a:t>maximize)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/>
              <a:t>(= </a:t>
            </a:r>
            <a:r>
              <a:rPr lang="en-US" dirty="0" smtClean="0"/>
              <a:t>minimize)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3 </a:t>
            </a:r>
            <a:r>
              <a:rPr lang="en-US" dirty="0"/>
              <a:t>(= value). </a:t>
            </a:r>
            <a:r>
              <a:rPr lang="tr-TR" dirty="0" smtClean="0"/>
              <a:t>If this is selected</a:t>
            </a:r>
            <a:r>
              <a:rPr lang="en-US" dirty="0" smtClean="0"/>
              <a:t>, then</a:t>
            </a:r>
            <a:r>
              <a:rPr lang="tr-TR" dirty="0" smtClean="0"/>
              <a:t> </a:t>
            </a:r>
            <a:r>
              <a:rPr lang="en-US" dirty="0" smtClean="0"/>
              <a:t>the </a:t>
            </a:r>
            <a:r>
              <a:rPr lang="en-US" b="1" i="1" dirty="0" err="1"/>
              <a:t>ValueOf</a:t>
            </a:r>
            <a:r>
              <a:rPr lang="en-US" b="1" i="1" dirty="0"/>
              <a:t> </a:t>
            </a:r>
            <a:r>
              <a:rPr lang="en-US" dirty="0"/>
              <a:t>argument is used to set this value; if the objective function will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maximized </a:t>
            </a:r>
            <a:r>
              <a:rPr lang="en-US" dirty="0"/>
              <a:t>or minimized, then this argument is ignored. Some </a:t>
            </a:r>
            <a:r>
              <a:rPr lang="en-US" dirty="0" smtClean="0"/>
              <a:t>examples</a:t>
            </a:r>
            <a:r>
              <a:rPr lang="tr-TR" dirty="0" smtClean="0"/>
              <a:t> </a:t>
            </a:r>
            <a:r>
              <a:rPr lang="en-US" dirty="0" smtClean="0"/>
              <a:t>would </a:t>
            </a:r>
            <a:r>
              <a:rPr lang="en-US" dirty="0"/>
              <a:t>be solving a problem to a break-even point</a:t>
            </a:r>
          </a:p>
          <a:p>
            <a:r>
              <a:rPr lang="en-US" b="1" i="1" dirty="0" err="1" smtClean="0"/>
              <a:t>ByChange</a:t>
            </a:r>
            <a:r>
              <a:rPr lang="en-US" b="1" i="1" dirty="0" smtClean="0"/>
              <a:t> </a:t>
            </a:r>
            <a:r>
              <a:rPr lang="en-US" dirty="0" smtClean="0"/>
              <a:t>argument specifies the</a:t>
            </a:r>
            <a:r>
              <a:rPr lang="tr-TR" dirty="0" smtClean="0"/>
              <a:t> </a:t>
            </a:r>
            <a:r>
              <a:rPr lang="en-US" dirty="0" smtClean="0"/>
              <a:t>range </a:t>
            </a:r>
            <a:r>
              <a:rPr lang="en-US" dirty="0"/>
              <a:t>which contains the decision variables. This range of cells should not have </a:t>
            </a:r>
            <a:r>
              <a:rPr lang="en-US" dirty="0" smtClean="0"/>
              <a:t>any</a:t>
            </a:r>
            <a:r>
              <a:rPr lang="tr-TR" dirty="0" smtClean="0"/>
              <a:t> </a:t>
            </a:r>
            <a:r>
              <a:rPr lang="en-US" dirty="0" smtClean="0"/>
              <a:t>values </a:t>
            </a:r>
            <a:r>
              <a:rPr lang="en-US" dirty="0"/>
              <a:t>in </a:t>
            </a:r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53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SolverOk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Range("D14"), 1, , Range("D10:H10"),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1318" y="1812322"/>
            <a:ext cx="14221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 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Function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39953" y="1967471"/>
            <a:ext cx="1388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Maximize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59413" y="1853511"/>
            <a:ext cx="13676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Changing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Cells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680" y="1812322"/>
            <a:ext cx="1141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Simplex</a:t>
            </a:r>
          </a:p>
          <a:p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LP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>
            <a:stCxn id="4" idx="0"/>
          </p:cNvCxnSpPr>
          <p:nvPr/>
        </p:nvCxnSpPr>
        <p:spPr bwMode="auto">
          <a:xfrm flipV="1">
            <a:off x="2442410" y="1351005"/>
            <a:ext cx="580876" cy="4613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5" idx="0"/>
          </p:cNvCxnSpPr>
          <p:nvPr/>
        </p:nvCxnSpPr>
        <p:spPr bwMode="auto">
          <a:xfrm flipV="1">
            <a:off x="4134438" y="1351005"/>
            <a:ext cx="81470" cy="6164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6" idx="0"/>
          </p:cNvCxnSpPr>
          <p:nvPr/>
        </p:nvCxnSpPr>
        <p:spPr bwMode="auto">
          <a:xfrm flipH="1" flipV="1">
            <a:off x="5820409" y="1392195"/>
            <a:ext cx="22845" cy="4613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7" idx="0"/>
          </p:cNvCxnSpPr>
          <p:nvPr/>
        </p:nvCxnSpPr>
        <p:spPr bwMode="auto">
          <a:xfrm flipH="1" flipV="1">
            <a:off x="7026876" y="1351005"/>
            <a:ext cx="325698" cy="4613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29713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second main Solver function will be used to input constraints; this is the </a:t>
            </a:r>
            <a:r>
              <a:rPr lang="en-US" b="1" i="1" dirty="0" smtClean="0"/>
              <a:t>SolverAdd</a:t>
            </a:r>
            <a:r>
              <a:rPr lang="tr-TR" b="1" i="1" dirty="0" smtClean="0"/>
              <a:t> </a:t>
            </a:r>
            <a:r>
              <a:rPr lang="tr-TR" dirty="0" smtClean="0"/>
              <a:t>which </a:t>
            </a:r>
            <a:r>
              <a:rPr lang="en-US" dirty="0" smtClean="0"/>
              <a:t>should </a:t>
            </a:r>
            <a:r>
              <a:rPr lang="en-US" dirty="0"/>
              <a:t>be used to add each individual constraint or each group </a:t>
            </a:r>
            <a:r>
              <a:rPr lang="en-US" dirty="0" smtClean="0"/>
              <a:t>of</a:t>
            </a:r>
            <a:r>
              <a:rPr lang="tr-TR" dirty="0" smtClean="0"/>
              <a:t> </a:t>
            </a:r>
            <a:r>
              <a:rPr lang="en-US" dirty="0" smtClean="0"/>
              <a:t>similar </a:t>
            </a:r>
            <a:r>
              <a:rPr lang="en-US" dirty="0"/>
              <a:t>constraints. The SolverAdd function has three arguments</a:t>
            </a:r>
            <a:r>
              <a:rPr lang="en-US" dirty="0" smtClean="0"/>
              <a:t>:</a:t>
            </a:r>
            <a:endParaRPr lang="tr-TR" dirty="0" smtClean="0"/>
          </a:p>
          <a:p>
            <a:pPr marL="0" indent="0">
              <a:buNone/>
            </a:pP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0" indent="0">
              <a:buNone/>
            </a:pPr>
            <a:r>
              <a:rPr lang="tr-TR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SolverAdd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CellRef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Relation,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FormulaText</a:t>
            </a:r>
            <a:r>
              <a:rPr lang="tr-TR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8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Solver via VBA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 smtClean="0"/>
              <a:t>CellRef</a:t>
            </a:r>
            <a:r>
              <a:rPr lang="en-US" b="1" i="1" dirty="0" smtClean="0"/>
              <a:t> </a:t>
            </a:r>
            <a:r>
              <a:rPr lang="en-US" dirty="0"/>
              <a:t>argument specifies the range which contains a constraint equation. </a:t>
            </a:r>
            <a:r>
              <a:rPr lang="en-US" dirty="0" smtClean="0"/>
              <a:t>This</a:t>
            </a:r>
            <a:r>
              <a:rPr lang="tr-TR" dirty="0" smtClean="0"/>
              <a:t> </a:t>
            </a:r>
            <a:r>
              <a:rPr lang="en-US" dirty="0" smtClean="0"/>
              <a:t>equation </a:t>
            </a:r>
            <a:r>
              <a:rPr lang="en-US" dirty="0"/>
              <a:t>should reference the decision variable cells. </a:t>
            </a:r>
            <a:endParaRPr lang="tr-TR" dirty="0" smtClean="0"/>
          </a:p>
          <a:p>
            <a:r>
              <a:rPr lang="en-US" dirty="0" smtClean="0"/>
              <a:t>The </a:t>
            </a:r>
            <a:r>
              <a:rPr lang="en-US" b="1" i="1" dirty="0"/>
              <a:t>Relation </a:t>
            </a:r>
            <a:r>
              <a:rPr lang="en-US" dirty="0"/>
              <a:t>argument </a:t>
            </a:r>
            <a:r>
              <a:rPr lang="en-US" dirty="0" err="1" smtClean="0"/>
              <a:t>specif</a:t>
            </a:r>
            <a:r>
              <a:rPr lang="tr-TR" dirty="0" smtClean="0"/>
              <a:t>ies</a:t>
            </a:r>
            <a:r>
              <a:rPr lang="en-US" dirty="0" smtClean="0"/>
              <a:t> </a:t>
            </a:r>
            <a:r>
              <a:rPr lang="en-US" dirty="0"/>
              <a:t>the inequality of the constraint: 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1 </a:t>
            </a:r>
            <a:r>
              <a:rPr lang="en-US" dirty="0"/>
              <a:t>is </a:t>
            </a:r>
            <a:r>
              <a:rPr lang="en-US" dirty="0" smtClean="0"/>
              <a:t>&lt;= 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is = 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3 </a:t>
            </a:r>
            <a:r>
              <a:rPr lang="en-US" dirty="0"/>
              <a:t>is </a:t>
            </a:r>
            <a:r>
              <a:rPr lang="en-US" dirty="0" smtClean="0"/>
              <a:t>&gt;=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4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dirty="0"/>
              <a:t>(integer </a:t>
            </a:r>
            <a:r>
              <a:rPr lang="en-US" dirty="0" smtClean="0"/>
              <a:t>values)</a:t>
            </a:r>
            <a:endParaRPr lang="tr-TR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and </a:t>
            </a:r>
            <a:r>
              <a:rPr lang="en-US" dirty="0"/>
              <a:t>5 is </a:t>
            </a:r>
            <a:r>
              <a:rPr lang="en-US" i="1" dirty="0"/>
              <a:t>bin </a:t>
            </a:r>
            <a:r>
              <a:rPr lang="en-US" dirty="0"/>
              <a:t>(binary, 0/1, values). </a:t>
            </a:r>
            <a:endParaRPr lang="tr-TR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b="1" i="1" dirty="0" err="1"/>
              <a:t>FormulaText</a:t>
            </a:r>
            <a:r>
              <a:rPr lang="en-US" b="1" i="1" dirty="0"/>
              <a:t> </a:t>
            </a:r>
            <a:r>
              <a:rPr lang="en-US" dirty="0" err="1" smtClean="0"/>
              <a:t>argumentspecifies</a:t>
            </a:r>
            <a:r>
              <a:rPr lang="en-US" dirty="0" smtClean="0"/>
              <a:t> </a:t>
            </a:r>
            <a:r>
              <a:rPr lang="en-US" dirty="0"/>
              <a:t>the range which contains the RHS value of the constraint. </a:t>
            </a:r>
          </a:p>
        </p:txBody>
      </p:sp>
    </p:spTree>
    <p:extLst>
      <p:ext uri="{BB962C8B-B14F-4D97-AF65-F5344CB8AC3E}">
        <p14:creationId xmlns:p14="http://schemas.microsoft.com/office/powerpoint/2010/main" val="1800928616"/>
      </p:ext>
    </p:extLst>
  </p:cSld>
  <p:clrMapOvr>
    <a:masterClrMapping/>
  </p:clrMapOvr>
</p:sld>
</file>

<file path=ppt/theme/theme1.xml><?xml version="1.0" encoding="utf-8"?>
<a:theme xmlns:a="http://schemas.openxmlformats.org/drawingml/2006/main" name="bilkent-theme">
  <a:themeElements>
    <a:clrScheme name="bilkent2 2">
      <a:dk1>
        <a:srgbClr val="000000"/>
      </a:dk1>
      <a:lt1>
        <a:srgbClr val="FFFFFF"/>
      </a:lt1>
      <a:dk2>
        <a:srgbClr val="000E78"/>
      </a:dk2>
      <a:lt2>
        <a:srgbClr val="B0B2B4"/>
      </a:lt2>
      <a:accent1>
        <a:srgbClr val="000E78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AABE"/>
      </a:accent5>
      <a:accent6>
        <a:srgbClr val="E70000"/>
      </a:accent6>
      <a:hlink>
        <a:srgbClr val="000E78"/>
      </a:hlink>
      <a:folHlink>
        <a:srgbClr val="6D6E70"/>
      </a:folHlink>
    </a:clrScheme>
    <a:fontScheme name="bilkent2">
      <a:majorFont>
        <a:latin typeface="Arial"/>
        <a:ea typeface="MS PGothic"/>
        <a:cs typeface=""/>
      </a:majorFont>
      <a:minorFont>
        <a:latin typeface="Arial"/>
        <a:ea typeface="MS P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z="1600" dirty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bilkent2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AF906A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9E825F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kent2 2">
        <a:dk1>
          <a:srgbClr val="000000"/>
        </a:dk1>
        <a:lt1>
          <a:srgbClr val="FFFFFF"/>
        </a:lt1>
        <a:dk2>
          <a:srgbClr val="000E78"/>
        </a:dk2>
        <a:lt2>
          <a:srgbClr val="B0B2B4"/>
        </a:lt2>
        <a:accent1>
          <a:srgbClr val="000E78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AABE"/>
        </a:accent5>
        <a:accent6>
          <a:srgbClr val="E70000"/>
        </a:accent6>
        <a:hlink>
          <a:srgbClr val="000E78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lkent-theme" id="{3F80A6D5-8211-47CE-A266-C4044D1B881C}" vid="{B6ABEE5A-B9CB-4AB8-9ECB-B289EC7B816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bilkent-theme</Template>
  <TotalTime>7491</TotalTime>
  <Words>1343</Words>
  <Application>Microsoft Office PowerPoint</Application>
  <PresentationFormat>On-screen Show (4:3)</PresentationFormat>
  <Paragraphs>152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MS PGothic</vt:lpstr>
      <vt:lpstr>Arial</vt:lpstr>
      <vt:lpstr>Calibri</vt:lpstr>
      <vt:lpstr>Courier New</vt:lpstr>
      <vt:lpstr>Wingdings</vt:lpstr>
      <vt:lpstr>bilkent-theme</vt:lpstr>
      <vt:lpstr>Solver via VBA</vt:lpstr>
      <vt:lpstr>Why do we need to use VBA to call solver?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Solver via VBA</vt:lpstr>
      <vt:lpstr>Other VBA Commands</vt:lpstr>
      <vt:lpstr>OpenSolver</vt:lpstr>
      <vt:lpstr>Heuristic Algorithms via VBA</vt:lpstr>
      <vt:lpstr>Why do we need Heuristic Algorithms after all?</vt:lpstr>
      <vt:lpstr>Why do we need Heuristic Algorithms after all?</vt:lpstr>
      <vt:lpstr>Heuristic Algorithms</vt:lpstr>
      <vt:lpstr>Heuristic Algorithms</vt:lpstr>
      <vt:lpstr>Traveling Salesman Problem</vt:lpstr>
      <vt:lpstr>Traveling Salesman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 Uzun</dc:creator>
  <cp:lastModifiedBy>Windows User</cp:lastModifiedBy>
  <cp:revision>132</cp:revision>
  <dcterms:created xsi:type="dcterms:W3CDTF">2017-03-17T05:30:42Z</dcterms:created>
  <dcterms:modified xsi:type="dcterms:W3CDTF">2019-04-15T06:22:29Z</dcterms:modified>
</cp:coreProperties>
</file>