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85" r:id="rId3"/>
    <p:sldId id="260" r:id="rId4"/>
    <p:sldId id="267" r:id="rId5"/>
    <p:sldId id="269" r:id="rId6"/>
    <p:sldId id="277" r:id="rId7"/>
    <p:sldId id="287" r:id="rId8"/>
    <p:sldId id="276" r:id="rId9"/>
    <p:sldId id="288" r:id="rId10"/>
    <p:sldId id="270" r:id="rId11"/>
    <p:sldId id="274" r:id="rId12"/>
    <p:sldId id="289" r:id="rId13"/>
    <p:sldId id="278" r:id="rId14"/>
    <p:sldId id="279" r:id="rId15"/>
    <p:sldId id="281" r:id="rId16"/>
    <p:sldId id="286" r:id="rId17"/>
    <p:sldId id="290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D98"/>
    <a:srgbClr val="9B2D29"/>
    <a:srgbClr val="769535"/>
    <a:srgbClr val="D6DCE5"/>
    <a:srgbClr val="00708E"/>
    <a:srgbClr val="E20000"/>
    <a:srgbClr val="782C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9" autoAdjust="0"/>
    <p:restoredTop sz="94540" autoAdjust="0"/>
  </p:normalViewPr>
  <p:slideViewPr>
    <p:cSldViewPr>
      <p:cViewPr varScale="1">
        <p:scale>
          <a:sx n="69" d="100"/>
          <a:sy n="69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percentStacked"/>
        <c:dLbls/>
        <c:shape val="box"/>
        <c:axId val="148295680"/>
        <c:axId val="148297216"/>
        <c:axId val="0"/>
      </c:bar3DChart>
      <c:catAx>
        <c:axId val="148295680"/>
        <c:scaling>
          <c:orientation val="minMax"/>
        </c:scaling>
        <c:axPos val="b"/>
        <c:tickLblPos val="nextTo"/>
        <c:crossAx val="148297216"/>
        <c:crosses val="autoZero"/>
        <c:auto val="1"/>
        <c:lblAlgn val="ctr"/>
        <c:lblOffset val="100"/>
      </c:catAx>
      <c:valAx>
        <c:axId val="148297216"/>
        <c:scaling>
          <c:orientation val="minMax"/>
        </c:scaling>
        <c:axPos val="l"/>
        <c:majorGridlines/>
        <c:numFmt formatCode="0%" sourceLinked="1"/>
        <c:tickLblPos val="nextTo"/>
        <c:crossAx val="148295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rgbClr val="9B2D2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Sayfa1!$A$2:$A$3</c:f>
              <c:strCache>
                <c:ptCount val="2"/>
                <c:pt idx="0">
                  <c:v>Mevcut Sistem</c:v>
                </c:pt>
                <c:pt idx="1">
                  <c:v>Önerilen Sistem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22744</c:v>
                </c:pt>
                <c:pt idx="1">
                  <c:v>12682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B7-4AFA-9D77-556E4EF97C1B}"/>
            </c:ext>
          </c:extLst>
        </c:ser>
        <c:dLbls/>
        <c:gapWidth val="55"/>
        <c:overlap val="100"/>
        <c:axId val="148804736"/>
        <c:axId val="148806272"/>
      </c:barChart>
      <c:catAx>
        <c:axId val="14880473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8806272"/>
        <c:crosses val="autoZero"/>
        <c:auto val="1"/>
        <c:lblAlgn val="ctr"/>
        <c:lblOffset val="100"/>
      </c:catAx>
      <c:valAx>
        <c:axId val="1488062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88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0.79919</cdr:x>
      <cdr:y>0</cdr:y>
    </cdr:from>
    <cdr:to>
      <cdr:x>1</cdr:x>
      <cdr:y>0.10631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6552728" y="-144016"/>
          <a:ext cx="1224137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D383-3901-4358-95C2-B467B63F84A6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06C2-8276-4A9F-BB47-A2BAF0710A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15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06C2-8276-4A9F-BB47-A2BAF0710A2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300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06C2-8276-4A9F-BB47-A2BAF0710A2A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06C2-8276-4A9F-BB47-A2BAF0710A2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4585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stilini düzenlemek için tıklayın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5195-4EC8-4EDB-9281-725C1669B4B2}" type="datetimeFigureOut">
              <a:rPr lang="tr-TR" smtClean="0"/>
              <a:pPr/>
              <a:t>29.5.2018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E175-0BF7-4AA2-B142-9FBD62CCAD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50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emf"/><Relationship Id="rId5" Type="http://schemas.openxmlformats.org/officeDocument/2006/relationships/image" Target="../media/image9.png"/><Relationship Id="rId10" Type="http://schemas.openxmlformats.org/officeDocument/2006/relationships/image" Target="../media/image11.emf"/><Relationship Id="rId4" Type="http://schemas.microsoft.com/office/2007/relationships/hdphoto" Target="../media/hdphoto1.wdp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3" Type="http://schemas.openxmlformats.org/officeDocument/2006/relationships/image" Target="NULL"/><Relationship Id="rId12" Type="http://schemas.openxmlformats.org/officeDocument/2006/relationships/image" Target="../media/image21.png"/><Relationship Id="rId17" Type="http://schemas.openxmlformats.org/officeDocument/2006/relationships/image" Target="../media/image22.emf"/><Relationship Id="rId2" Type="http://schemas.openxmlformats.org/officeDocument/2006/relationships/image" Target="../media/image1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6.png"/><Relationship Id="rId4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9296"/>
            <a:ext cx="9136270" cy="6033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340" y="101338"/>
            <a:ext cx="9131660" cy="746316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WIP Stoklarını </a:t>
            </a:r>
            <a:r>
              <a:rPr lang="tr-T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tr-TR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nazlayacak</a:t>
            </a: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Gövde Hatları Üretim Planı Tasarımı</a:t>
            </a:r>
            <a:endParaRPr lang="tr-T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-108520" y="4640839"/>
            <a:ext cx="1763688" cy="8477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tr-TR" sz="16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Akademik Danışman:</a:t>
            </a:r>
          </a:p>
          <a:p>
            <a:pPr algn="ctr"/>
            <a:r>
              <a:rPr lang="tr-TR" sz="16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M. Selim Aktürk</a:t>
            </a:r>
            <a:endParaRPr lang="tr-TR" sz="1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377751" y="4697109"/>
            <a:ext cx="1738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Endüstriyel Danışman: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Gözde </a:t>
            </a:r>
            <a:r>
              <a:rPr lang="tr-TR" sz="1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Demiryas</a:t>
            </a:r>
            <a:endParaRPr lang="tr-TR" sz="1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1" y="6443800"/>
            <a:ext cx="1637928" cy="35634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523887"/>
            <a:ext cx="979692" cy="27308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3342806" y="5894226"/>
            <a:ext cx="8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Ebrar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Baloğlu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291045" y="5894226"/>
            <a:ext cx="8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Kuthan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Erdemli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380547" y="5894226"/>
            <a:ext cx="8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Ezgi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Temiz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262899" y="5894226"/>
            <a:ext cx="8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Ezgi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Tunç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178640" y="5894226"/>
            <a:ext cx="8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Edanur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Açıkgöz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254343" y="5894226"/>
            <a:ext cx="98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Beste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Babaoğlu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073664" y="5894226"/>
            <a:ext cx="107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</a:rPr>
              <a:t>Murat</a:t>
            </a:r>
            <a:r>
              <a:rPr lang="tr-TR" sz="1600" b="1" smtClean="0">
                <a:solidFill>
                  <a:schemeClr val="bg1"/>
                </a:solidFill>
              </a:rPr>
              <a:t> C</a:t>
            </a:r>
            <a:r>
              <a:rPr lang="en-US" sz="1600" b="1" smtClean="0">
                <a:solidFill>
                  <a:schemeClr val="bg1"/>
                </a:solidFill>
              </a:rPr>
              <a:t>an </a:t>
            </a:r>
            <a:r>
              <a:rPr lang="en-US" sz="1600" b="1" dirty="0" err="1" smtClean="0">
                <a:solidFill>
                  <a:schemeClr val="bg1"/>
                </a:solidFill>
              </a:rPr>
              <a:t>Türksev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439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İçerik Yer Tutucusu" descr="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87" y="1116322"/>
            <a:ext cx="5196826" cy="4525963"/>
          </a:xfrm>
        </p:spPr>
      </p:pic>
      <p:sp>
        <p:nvSpPr>
          <p:cNvPr id="7" name="6 Metin kutusu"/>
          <p:cNvSpPr txBox="1"/>
          <p:nvPr/>
        </p:nvSpPr>
        <p:spPr>
          <a:xfrm flipH="1">
            <a:off x="2324738" y="207306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2C5D98"/>
                </a:solidFill>
              </a:rPr>
              <a:t>Model üretim sırası</a:t>
            </a:r>
            <a:endParaRPr lang="tr-TR" b="1" dirty="0">
              <a:solidFill>
                <a:srgbClr val="2C5D98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324738" y="267098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2C5D98"/>
                </a:solidFill>
              </a:rPr>
              <a:t>Lot Büyüklüğü</a:t>
            </a:r>
            <a:endParaRPr lang="tr-TR" b="1" dirty="0">
              <a:solidFill>
                <a:srgbClr val="2C5D98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297486" y="341646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2C5D98"/>
                </a:solidFill>
              </a:rPr>
              <a:t>Model Değişikliği Sayısı</a:t>
            </a:r>
            <a:endParaRPr lang="tr-TR" b="1" dirty="0">
              <a:solidFill>
                <a:srgbClr val="2C5D98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297486" y="4182726"/>
            <a:ext cx="135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2C5D98"/>
                </a:solidFill>
              </a:rPr>
              <a:t>Hat Ataması</a:t>
            </a:r>
            <a:endParaRPr lang="tr-TR" b="1" dirty="0">
              <a:solidFill>
                <a:srgbClr val="2C5D98"/>
              </a:solidFill>
            </a:endParaRPr>
          </a:p>
        </p:txBody>
      </p:sp>
      <p:pic>
        <p:nvPicPr>
          <p:cNvPr id="16" name="15 Resim" descr="t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8482" y="2124870"/>
            <a:ext cx="536256" cy="476672"/>
          </a:xfrm>
          <a:prstGeom prst="rect">
            <a:avLst/>
          </a:prstGeom>
        </p:spPr>
      </p:pic>
      <p:pic>
        <p:nvPicPr>
          <p:cNvPr id="17" name="16 Resim" descr="t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8482" y="2785387"/>
            <a:ext cx="536256" cy="476672"/>
          </a:xfrm>
          <a:prstGeom prst="rect">
            <a:avLst/>
          </a:prstGeom>
        </p:spPr>
      </p:pic>
      <p:pic>
        <p:nvPicPr>
          <p:cNvPr id="18" name="17 Resim" descr="t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263" y="3510085"/>
            <a:ext cx="536256" cy="476672"/>
          </a:xfrm>
          <a:prstGeom prst="rect">
            <a:avLst/>
          </a:prstGeom>
        </p:spPr>
      </p:pic>
      <p:pic>
        <p:nvPicPr>
          <p:cNvPr id="19" name="18 Resim" descr="t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263" y="4182726"/>
            <a:ext cx="536256" cy="47667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583" y="1373096"/>
            <a:ext cx="3313449" cy="3888432"/>
          </a:xfrm>
          <a:prstGeom prst="rect">
            <a:avLst/>
          </a:prstGeom>
        </p:spPr>
      </p:pic>
      <p:sp>
        <p:nvSpPr>
          <p:cNvPr id="20" name="Başlık 20"/>
          <p:cNvSpPr>
            <a:spLocks noGrp="1"/>
          </p:cNvSpPr>
          <p:nvPr>
            <p:ph type="title"/>
          </p:nvPr>
        </p:nvSpPr>
        <p:spPr>
          <a:xfrm>
            <a:off x="657703" y="511457"/>
            <a:ext cx="7886700" cy="106929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Sezgisel</a:t>
            </a:r>
            <a:r>
              <a:rPr lang="en-US" b="1" dirty="0" smtClean="0">
                <a:solidFill>
                  <a:schemeClr val="tx2"/>
                </a:solidFill>
              </a:rPr>
              <a:t> Model </a:t>
            </a:r>
            <a:r>
              <a:rPr lang="en-US" b="1" dirty="0" err="1" smtClean="0">
                <a:solidFill>
                  <a:schemeClr val="tx2"/>
                </a:solidFill>
              </a:rPr>
              <a:t>Sonuçları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2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060315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3" name="Resim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580112" y="260648"/>
            <a:ext cx="392697" cy="228593"/>
          </a:xfrm>
          <a:prstGeom prst="rect">
            <a:avLst/>
          </a:prstGeom>
        </p:spPr>
      </p:pic>
      <p:pic>
        <p:nvPicPr>
          <p:cNvPr id="24" name="Resi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25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1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1726154"/>
            <a:ext cx="6145392" cy="3603129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6319994" y="3367137"/>
            <a:ext cx="724321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220061" y="102643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C5D98"/>
                </a:solidFill>
              </a:rPr>
              <a:t>Arena </a:t>
            </a:r>
            <a:r>
              <a:rPr lang="en-US" sz="2000" dirty="0" err="1" smtClean="0">
                <a:solidFill>
                  <a:srgbClr val="2C5D98"/>
                </a:solidFill>
              </a:rPr>
              <a:t>Benzetim</a:t>
            </a:r>
            <a:r>
              <a:rPr lang="en-US" sz="2000" dirty="0" smtClean="0">
                <a:solidFill>
                  <a:srgbClr val="2C5D98"/>
                </a:solidFill>
              </a:rPr>
              <a:t> </a:t>
            </a:r>
            <a:r>
              <a:rPr lang="en-US" sz="2000" dirty="0" err="1" smtClean="0">
                <a:solidFill>
                  <a:srgbClr val="2C5D98"/>
                </a:solidFill>
              </a:rPr>
              <a:t>Modeli</a:t>
            </a:r>
            <a:endParaRPr lang="en-US" sz="2000" dirty="0">
              <a:solidFill>
                <a:srgbClr val="2C5D98"/>
              </a:solidFill>
            </a:endParaRPr>
          </a:p>
        </p:txBody>
      </p:sp>
      <p:sp>
        <p:nvSpPr>
          <p:cNvPr id="10" name="Dikdörtgen: Yuvarlatılmış Köşeler 1"/>
          <p:cNvSpPr/>
          <p:nvPr/>
        </p:nvSpPr>
        <p:spPr>
          <a:xfrm>
            <a:off x="7159386" y="2852936"/>
            <a:ext cx="1737996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dirty="0" smtClean="0">
                <a:solidFill>
                  <a:srgbClr val="2C5D98"/>
                </a:solidFill>
                <a:latin typeface="Sitka Text" panose="02000505000000020004" pitchFamily="2" charset="0"/>
              </a:rPr>
              <a:t>Ara Stok Sayısı Azalmasını Belirleme</a:t>
            </a:r>
            <a:endParaRPr lang="en-US" sz="1600" b="1" dirty="0">
              <a:solidFill>
                <a:srgbClr val="2C5D98"/>
              </a:solidFill>
              <a:latin typeface="Sitka Text" panose="02000505000000020004" pitchFamily="2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624663" y="64060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C5D98"/>
                </a:solidFill>
              </a:rPr>
              <a:t>WIP Stok </a:t>
            </a:r>
            <a:r>
              <a:rPr lang="en-US" sz="2400" dirty="0" err="1" smtClean="0">
                <a:solidFill>
                  <a:srgbClr val="2C5D98"/>
                </a:solidFill>
              </a:rPr>
              <a:t>Sayısı</a:t>
            </a:r>
            <a:endParaRPr lang="en-US" sz="2400" dirty="0">
              <a:solidFill>
                <a:srgbClr val="2C5D98"/>
              </a:solidFill>
            </a:endParaRPr>
          </a:p>
        </p:txBody>
      </p:sp>
      <p:sp>
        <p:nvSpPr>
          <p:cNvPr id="12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13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060315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Resim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580112" y="260648"/>
            <a:ext cx="392697" cy="228593"/>
          </a:xfrm>
          <a:prstGeom prst="rect">
            <a:avLst/>
          </a:prstGeom>
        </p:spPr>
      </p:pic>
      <p:pic>
        <p:nvPicPr>
          <p:cNvPr id="15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16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21" name="20 Dikdörtgen"/>
          <p:cNvSpPr/>
          <p:nvPr/>
        </p:nvSpPr>
        <p:spPr>
          <a:xfrm>
            <a:off x="-3121" y="1394189"/>
            <a:ext cx="69482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Dikdörtgen"/>
          <p:cNvSpPr/>
          <p:nvPr/>
        </p:nvSpPr>
        <p:spPr>
          <a:xfrm>
            <a:off x="0" y="4880790"/>
            <a:ext cx="70202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69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433084" y="2312808"/>
            <a:ext cx="2842772" cy="97217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C5D98"/>
                </a:solidFill>
              </a:rPr>
              <a:t>Model </a:t>
            </a:r>
            <a:r>
              <a:rPr lang="en-US" dirty="0" err="1" smtClean="0">
                <a:solidFill>
                  <a:srgbClr val="2C5D98"/>
                </a:solidFill>
              </a:rPr>
              <a:t>Değişikliği</a:t>
            </a:r>
            <a:r>
              <a:rPr lang="en-US" dirty="0" smtClean="0">
                <a:solidFill>
                  <a:srgbClr val="2C5D98"/>
                </a:solidFill>
              </a:rPr>
              <a:t> </a:t>
            </a:r>
            <a:r>
              <a:rPr lang="en-US" dirty="0" err="1" smtClean="0">
                <a:solidFill>
                  <a:srgbClr val="2C5D98"/>
                </a:solidFill>
              </a:rPr>
              <a:t>Sayısının</a:t>
            </a:r>
            <a:r>
              <a:rPr lang="en-US" dirty="0" smtClean="0">
                <a:solidFill>
                  <a:srgbClr val="2C5D98"/>
                </a:solidFill>
              </a:rPr>
              <a:t> </a:t>
            </a:r>
            <a:r>
              <a:rPr lang="en-US" dirty="0" err="1" smtClean="0">
                <a:solidFill>
                  <a:srgbClr val="2C5D98"/>
                </a:solidFill>
              </a:rPr>
              <a:t>Arttırılması</a:t>
            </a:r>
            <a:endParaRPr lang="en-US" dirty="0">
              <a:solidFill>
                <a:srgbClr val="2C5D98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363" y="770885"/>
            <a:ext cx="5796192" cy="579619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14528" y="2048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93159" y="767273"/>
            <a:ext cx="48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2C5D98"/>
                </a:solidFill>
              </a:rPr>
              <a:t>Ara Stok </a:t>
            </a:r>
            <a:r>
              <a:rPr lang="en-US" sz="2400" u="sng" dirty="0" err="1" smtClean="0">
                <a:solidFill>
                  <a:srgbClr val="2C5D98"/>
                </a:solidFill>
              </a:rPr>
              <a:t>Azalmasının</a:t>
            </a:r>
            <a:r>
              <a:rPr lang="en-US" sz="2400" u="sng" dirty="0" smtClean="0">
                <a:solidFill>
                  <a:srgbClr val="2C5D98"/>
                </a:solidFill>
              </a:rPr>
              <a:t> </a:t>
            </a:r>
            <a:r>
              <a:rPr lang="en-US" sz="2400" u="sng" dirty="0" err="1" smtClean="0">
                <a:solidFill>
                  <a:srgbClr val="2C5D98"/>
                </a:solidFill>
              </a:rPr>
              <a:t>Temel</a:t>
            </a:r>
            <a:r>
              <a:rPr lang="en-US" sz="2400" u="sng" dirty="0" smtClean="0">
                <a:solidFill>
                  <a:srgbClr val="2C5D98"/>
                </a:solidFill>
              </a:rPr>
              <a:t> </a:t>
            </a:r>
            <a:r>
              <a:rPr lang="en-US" sz="2400" u="sng" dirty="0" err="1" smtClean="0">
                <a:solidFill>
                  <a:srgbClr val="2C5D98"/>
                </a:solidFill>
              </a:rPr>
              <a:t>Sebepleri</a:t>
            </a:r>
            <a:endParaRPr lang="en-US" sz="2400" u="sng" dirty="0" smtClean="0">
              <a:solidFill>
                <a:srgbClr val="2C5D98"/>
              </a:solidFill>
            </a:endParaRPr>
          </a:p>
        </p:txBody>
      </p:sp>
      <p:sp>
        <p:nvSpPr>
          <p:cNvPr id="27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28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060315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9" name="Resim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580112" y="260648"/>
            <a:ext cx="392697" cy="228593"/>
          </a:xfrm>
          <a:prstGeom prst="rect">
            <a:avLst/>
          </a:prstGeom>
        </p:spPr>
      </p:pic>
      <p:pic>
        <p:nvPicPr>
          <p:cNvPr id="30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3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96271"/>
            <a:ext cx="979692" cy="273089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99992" y="4706590"/>
            <a:ext cx="2842772" cy="97217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C5D98"/>
                </a:solidFill>
              </a:rPr>
              <a:t>Ürün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Atamasına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tr-TR" dirty="0">
                <a:solidFill>
                  <a:srgbClr val="2C5D98"/>
                </a:solidFill>
              </a:rPr>
              <a:t>Gövde Hazırlık</a:t>
            </a:r>
            <a:r>
              <a:rPr lang="en-US" dirty="0">
                <a:solidFill>
                  <a:srgbClr val="2C5D98"/>
                </a:solidFill>
              </a:rPr>
              <a:t> Hat</a:t>
            </a:r>
            <a:r>
              <a:rPr lang="tr-TR" dirty="0" err="1">
                <a:solidFill>
                  <a:srgbClr val="2C5D98"/>
                </a:solidFill>
              </a:rPr>
              <a:t>lar</a:t>
            </a:r>
            <a:r>
              <a:rPr lang="en-US" dirty="0" err="1">
                <a:solidFill>
                  <a:srgbClr val="2C5D98"/>
                </a:solidFill>
              </a:rPr>
              <a:t>ından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Başlanması</a:t>
            </a:r>
            <a:endParaRPr lang="en-US" dirty="0">
              <a:solidFill>
                <a:srgbClr val="2C5D98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5972809" y="1645423"/>
            <a:ext cx="2842772" cy="9721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C5D98"/>
                </a:solidFill>
              </a:rPr>
              <a:t> Lot </a:t>
            </a:r>
            <a:r>
              <a:rPr lang="en-US" dirty="0" err="1">
                <a:solidFill>
                  <a:srgbClr val="2C5D98"/>
                </a:solidFill>
              </a:rPr>
              <a:t>Büyüklüklerinin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Küçültülmesi</a:t>
            </a:r>
            <a:endParaRPr lang="en-US" dirty="0">
              <a:solidFill>
                <a:srgbClr val="2C5D98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963918" y="5140564"/>
            <a:ext cx="2842772" cy="97217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C5D98"/>
                </a:solidFill>
              </a:rPr>
              <a:t>Bekleme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 smtClean="0">
                <a:solidFill>
                  <a:srgbClr val="2C5D98"/>
                </a:solidFill>
              </a:rPr>
              <a:t>Süresi</a:t>
            </a:r>
            <a:r>
              <a:rPr lang="en-US" dirty="0" smtClean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En</a:t>
            </a:r>
            <a:r>
              <a:rPr lang="tr-TR" dirty="0">
                <a:solidFill>
                  <a:srgbClr val="2C5D98"/>
                </a:solidFill>
              </a:rPr>
              <a:t> Az Olacak </a:t>
            </a:r>
            <a:r>
              <a:rPr lang="en-US" dirty="0" err="1">
                <a:solidFill>
                  <a:srgbClr val="2C5D98"/>
                </a:solidFill>
              </a:rPr>
              <a:t>Şekilde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Montaj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Ataması</a:t>
            </a:r>
            <a:r>
              <a:rPr lang="en-US" dirty="0">
                <a:solidFill>
                  <a:srgbClr val="2C5D98"/>
                </a:solidFill>
              </a:rPr>
              <a:t> </a:t>
            </a:r>
            <a:r>
              <a:rPr lang="en-US" dirty="0" err="1">
                <a:solidFill>
                  <a:srgbClr val="2C5D98"/>
                </a:solidFill>
              </a:rPr>
              <a:t>Yapılması</a:t>
            </a:r>
            <a:endParaRPr lang="en-US" dirty="0">
              <a:solidFill>
                <a:srgbClr val="2C5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ar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336704" cy="3672408"/>
          </a:xfrm>
          <a:prstGeom prst="rect">
            <a:avLst/>
          </a:prstGeom>
        </p:spPr>
      </p:pic>
      <p:pic>
        <p:nvPicPr>
          <p:cNvPr id="2" name="Picture 9" descr="C:\Users\ezgi\AppData\Local\Microsoft\Windows\INetCache\IE\NV8ZGYKR\Devicetemplates_computer-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986194" cy="4991372"/>
          </a:xfrm>
          <a:prstGeom prst="rect">
            <a:avLst/>
          </a:prstGeom>
          <a:noFill/>
        </p:spPr>
      </p:pic>
      <p:pic>
        <p:nvPicPr>
          <p:cNvPr id="5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6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8" name="Dikdörtgen 44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9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02415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Resim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652120" y="332656"/>
            <a:ext cx="392697" cy="2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7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4393 -0.00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1634184"/>
            <a:ext cx="6336704" cy="3545341"/>
          </a:xfrm>
          <a:prstGeom prst="rect">
            <a:avLst/>
          </a:prstGeom>
        </p:spPr>
      </p:pic>
      <p:pic>
        <p:nvPicPr>
          <p:cNvPr id="2" name="Picture 9" descr="C:\Users\ezgi\AppData\Local\Microsoft\Windows\INetCache\IE\NV8ZGYKR\Devicetemplates_computer-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986194" cy="4991372"/>
          </a:xfrm>
          <a:prstGeom prst="rect">
            <a:avLst/>
          </a:prstGeom>
          <a:noFill/>
        </p:spPr>
      </p:pic>
      <p:pic>
        <p:nvPicPr>
          <p:cNvPr id="5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6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9" name="Dikdörtgen 44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10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02415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Resim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6876256" y="260648"/>
            <a:ext cx="392697" cy="2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0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336704" cy="3528392"/>
          </a:xfrm>
          <a:prstGeom prst="rect">
            <a:avLst/>
          </a:prstGeom>
        </p:spPr>
      </p:pic>
      <p:pic>
        <p:nvPicPr>
          <p:cNvPr id="2" name="Picture 9" descr="C:\Users\ezgi\AppData\Local\Microsoft\Windows\INetCache\IE\NV8ZGYKR\Devicetemplates_computer-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986194" cy="4991372"/>
          </a:xfrm>
          <a:prstGeom prst="rect">
            <a:avLst/>
          </a:prstGeom>
          <a:noFill/>
        </p:spPr>
      </p:pic>
      <p:pic>
        <p:nvPicPr>
          <p:cNvPr id="5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6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12" name="11 Satır Belirtme Çizgisi 2"/>
          <p:cNvSpPr/>
          <p:nvPr/>
        </p:nvSpPr>
        <p:spPr>
          <a:xfrm>
            <a:off x="7524328" y="1844824"/>
            <a:ext cx="1403648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146"/>
              <a:gd name="adj6" fmla="val -33095"/>
            </a:avLst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smtClean="0"/>
              <a:t>Model değişikliği sayısı, lot büyüklüğü</a:t>
            </a:r>
            <a:endParaRPr lang="tr-TR" b="1"/>
          </a:p>
        </p:txBody>
      </p:sp>
      <p:sp>
        <p:nvSpPr>
          <p:cNvPr id="14" name="13 Satır Belirtme Çizgisi 2"/>
          <p:cNvSpPr/>
          <p:nvPr/>
        </p:nvSpPr>
        <p:spPr>
          <a:xfrm rot="16200000">
            <a:off x="143508" y="1808820"/>
            <a:ext cx="1440160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340"/>
              <a:gd name="adj6" fmla="val -26679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/>
          </a:p>
        </p:txBody>
      </p:sp>
      <p:sp>
        <p:nvSpPr>
          <p:cNvPr id="15" name="14 Satır Belirtme Çizgisi 2"/>
          <p:cNvSpPr/>
          <p:nvPr/>
        </p:nvSpPr>
        <p:spPr>
          <a:xfrm rot="16200000">
            <a:off x="323528" y="3501008"/>
            <a:ext cx="864096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524"/>
              <a:gd name="adj6" fmla="val -21681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atır Belirtme Çizgisi 2"/>
          <p:cNvSpPr/>
          <p:nvPr/>
        </p:nvSpPr>
        <p:spPr>
          <a:xfrm rot="5400000">
            <a:off x="6876256" y="4365104"/>
            <a:ext cx="792088" cy="18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517"/>
              <a:gd name="adj6" fmla="val -110846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23 Düz Bağlayıcı"/>
          <p:cNvCxnSpPr/>
          <p:nvPr/>
        </p:nvCxnSpPr>
        <p:spPr>
          <a:xfrm>
            <a:off x="5364088" y="4365104"/>
            <a:ext cx="936104" cy="504056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24 Satır Belirtme Çizgisi 2"/>
          <p:cNvSpPr/>
          <p:nvPr/>
        </p:nvSpPr>
        <p:spPr>
          <a:xfrm>
            <a:off x="3923928" y="1772816"/>
            <a:ext cx="1152128" cy="720080"/>
          </a:xfrm>
          <a:prstGeom prst="borderCallout2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smtClean="0"/>
              <a:t>Hat atamaları</a:t>
            </a:r>
            <a:endParaRPr lang="tr-TR" b="1"/>
          </a:p>
        </p:txBody>
      </p:sp>
      <p:sp>
        <p:nvSpPr>
          <p:cNvPr id="26" name="25 Metin kutusu"/>
          <p:cNvSpPr txBox="1"/>
          <p:nvPr/>
        </p:nvSpPr>
        <p:spPr>
          <a:xfrm>
            <a:off x="6516216" y="49411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Model üretim sıraları</a:t>
            </a:r>
            <a:endParaRPr lang="tr-TR" b="1"/>
          </a:p>
        </p:txBody>
      </p:sp>
      <p:sp>
        <p:nvSpPr>
          <p:cNvPr id="27" name="26 Metin kutusu"/>
          <p:cNvSpPr txBox="1"/>
          <p:nvPr/>
        </p:nvSpPr>
        <p:spPr>
          <a:xfrm>
            <a:off x="251520" y="1772816"/>
            <a:ext cx="133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Model değişikliği sayısı, lot büyüklüğü</a:t>
            </a:r>
          </a:p>
          <a:p>
            <a:endParaRPr lang="tr-TR"/>
          </a:p>
        </p:txBody>
      </p:sp>
      <p:sp>
        <p:nvSpPr>
          <p:cNvPr id="28" name="27 Metin kutusu"/>
          <p:cNvSpPr txBox="1"/>
          <p:nvPr/>
        </p:nvSpPr>
        <p:spPr>
          <a:xfrm>
            <a:off x="323528" y="364502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Ürün tipleri adeti</a:t>
            </a:r>
            <a:endParaRPr lang="tr-TR" b="1"/>
          </a:p>
        </p:txBody>
      </p:sp>
      <p:sp>
        <p:nvSpPr>
          <p:cNvPr id="17" name="Dikdörtgen 44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19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02415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" name="Resim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6876256" y="260648"/>
            <a:ext cx="392697" cy="2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50"/>
          <p:cNvSpPr/>
          <p:nvPr/>
        </p:nvSpPr>
        <p:spPr>
          <a:xfrm>
            <a:off x="-3123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9" name="Tablo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4325968"/>
              </p:ext>
            </p:extLst>
          </p:nvPr>
        </p:nvGraphicFramePr>
        <p:xfrm>
          <a:off x="-2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C5D98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rgbClr val="2C5D98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2C5D98"/>
                          </a:solidFill>
                        </a:rPr>
                        <a:t>Analizi</a:t>
                      </a:r>
                      <a:endParaRPr lang="en-US" dirty="0">
                        <a:solidFill>
                          <a:srgbClr val="2C5D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 smtClean="0">
                          <a:solidFill>
                            <a:schemeClr val="bg1"/>
                          </a:solidFill>
                        </a:rPr>
                        <a:t>Proje</a:t>
                      </a:r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 Sonuçlar</a:t>
                      </a:r>
                      <a:r>
                        <a:rPr lang="tr-TR" smtClean="0">
                          <a:solidFill>
                            <a:schemeClr val="bg1"/>
                          </a:solidFill>
                        </a:rPr>
                        <a:t>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Resim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6876256" y="260648"/>
            <a:ext cx="392697" cy="228593"/>
          </a:xfrm>
          <a:prstGeom prst="rect">
            <a:avLst/>
          </a:prstGeom>
        </p:spPr>
      </p:pic>
      <p:graphicFrame>
        <p:nvGraphicFramePr>
          <p:cNvPr id="5" name="4 Grafik"/>
          <p:cNvGraphicFramePr/>
          <p:nvPr/>
        </p:nvGraphicFramePr>
        <p:xfrm>
          <a:off x="1187624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afik"/>
          <p:cNvGraphicFramePr/>
          <p:nvPr>
            <p:extLst>
              <p:ext uri="{D42A27DB-BD31-4B8C-83A1-F6EECF244321}">
                <p14:modId xmlns:p14="http://schemas.microsoft.com/office/powerpoint/2010/main" xmlns="" val="323549588"/>
              </p:ext>
            </p:extLst>
          </p:nvPr>
        </p:nvGraphicFramePr>
        <p:xfrm>
          <a:off x="1331640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Metin kutusu"/>
          <p:cNvSpPr txBox="1"/>
          <p:nvPr/>
        </p:nvSpPr>
        <p:spPr>
          <a:xfrm rot="16200000">
            <a:off x="-712893" y="270466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smtClean="0"/>
              <a:t>WIP Sayısı</a:t>
            </a:r>
            <a:endParaRPr lang="tr-TR" sz="2000"/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4379640" y="2526141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4 Metin kutusu"/>
          <p:cNvSpPr txBox="1"/>
          <p:nvPr/>
        </p:nvSpPr>
        <p:spPr>
          <a:xfrm>
            <a:off x="179512" y="69269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2C5D98"/>
                </a:solidFill>
              </a:rPr>
              <a:t>1 Mart-31 Mart 2018 Tarihleri için Sonuçlar:</a:t>
            </a:r>
          </a:p>
          <a:p>
            <a:r>
              <a:rPr lang="tr-TR" sz="2000" b="1" dirty="0" smtClean="0">
                <a:solidFill>
                  <a:srgbClr val="2C5D98"/>
                </a:solidFill>
              </a:rPr>
              <a:t>Toplam Talep Adeti: 213.418</a:t>
            </a:r>
            <a:endParaRPr lang="tr-TR" sz="2000" b="1" dirty="0">
              <a:solidFill>
                <a:srgbClr val="2C5D98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076056" y="26369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mtClean="0"/>
              <a:t>10.062</a:t>
            </a:r>
            <a:endParaRPr lang="tr-TR" sz="2000" b="1"/>
          </a:p>
        </p:txBody>
      </p:sp>
      <p:sp>
        <p:nvSpPr>
          <p:cNvPr id="13" name="12 Dikdörtgen"/>
          <p:cNvSpPr/>
          <p:nvPr/>
        </p:nvSpPr>
        <p:spPr>
          <a:xfrm>
            <a:off x="1043608" y="1484784"/>
            <a:ext cx="7186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2C5D98"/>
                </a:solidFill>
              </a:rPr>
              <a:t>WIP STOK SAYISINDA ORTALAMA AZALMA</a:t>
            </a:r>
            <a:endParaRPr lang="tr-TR" sz="3200" b="1" dirty="0">
              <a:solidFill>
                <a:srgbClr val="2C5D98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2219400" y="2599950"/>
            <a:ext cx="4032448" cy="3960440"/>
          </a:xfrm>
          <a:prstGeom prst="ellipse">
            <a:avLst/>
          </a:prstGeom>
          <a:solidFill>
            <a:srgbClr val="9B2D2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2931421" y="3750277"/>
            <a:ext cx="26084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9600" b="1" smtClean="0">
                <a:solidFill>
                  <a:prstClr val="white"/>
                </a:solidFill>
              </a:rPr>
              <a:t>% 44</a:t>
            </a:r>
            <a:endParaRPr lang="tr-TR" sz="9600" b="1">
              <a:solidFill>
                <a:prstClr val="white"/>
              </a:solidFill>
            </a:endParaRPr>
          </a:p>
        </p:txBody>
      </p:sp>
      <p:pic>
        <p:nvPicPr>
          <p:cNvPr id="17" name="Resim 28" descr="Ä°lgili resi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962" y="2671407"/>
            <a:ext cx="2876550" cy="4000500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3068955" y="2037721"/>
            <a:ext cx="105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22.744</a:t>
            </a:r>
            <a:endParaRPr lang="en-US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624025" y="3349587"/>
            <a:ext cx="105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12.682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1375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12" grpId="0"/>
      <p:bldP spid="12" grpId="1"/>
      <p:bldP spid="14" grpId="0" animBg="1"/>
      <p:bldP spid="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1"/>
          <a:stretch/>
        </p:blipFill>
        <p:spPr>
          <a:xfrm>
            <a:off x="553700" y="307731"/>
            <a:ext cx="7995274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TEŞEKKÜR EDERİZ </a:t>
            </a:r>
          </a:p>
        </p:txBody>
      </p:sp>
      <p:pic>
        <p:nvPicPr>
          <p:cNvPr id="8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942021"/>
            <a:ext cx="979692" cy="273089"/>
          </a:xfrm>
          <a:prstGeom prst="rect">
            <a:avLst/>
          </a:prstGeom>
        </p:spPr>
      </p:pic>
      <p:pic>
        <p:nvPicPr>
          <p:cNvPr id="9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5930576"/>
            <a:ext cx="1584176" cy="3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359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867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smtClean="0">
                <a:solidFill>
                  <a:srgbClr val="2C5D98"/>
                </a:solidFill>
              </a:rPr>
              <a:t/>
            </a:r>
            <a:br>
              <a:rPr lang="tr-TR" sz="3600" b="1" smtClean="0">
                <a:solidFill>
                  <a:srgbClr val="2C5D98"/>
                </a:solidFill>
              </a:rPr>
            </a:br>
            <a:r>
              <a:rPr lang="en-US" sz="3600" b="1" smtClean="0">
                <a:solidFill>
                  <a:srgbClr val="2C5D98"/>
                </a:solidFill>
              </a:rPr>
              <a:t/>
            </a:r>
            <a:br>
              <a:rPr lang="en-US" sz="3600" b="1" smtClean="0">
                <a:solidFill>
                  <a:srgbClr val="2C5D98"/>
                </a:solidFill>
              </a:rPr>
            </a:br>
            <a:endParaRPr lang="tr-TR"/>
          </a:p>
        </p:txBody>
      </p:sp>
      <p:sp>
        <p:nvSpPr>
          <p:cNvPr id="4" name="Dikdörtgen 41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5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38391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Şirket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Tanıtımı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Resim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323528" y="300015"/>
            <a:ext cx="392697" cy="228593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3635896" y="980728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mtClean="0">
                <a:solidFill>
                  <a:srgbClr val="2C5D98"/>
                </a:solidFill>
              </a:rPr>
              <a:t>Arçelik</a:t>
            </a:r>
            <a:endParaRPr lang="tr-TR" sz="4400"/>
          </a:p>
        </p:txBody>
      </p:sp>
      <p:pic>
        <p:nvPicPr>
          <p:cNvPr id="3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662473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kdörtgen 41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038" y="6552588"/>
            <a:ext cx="979692" cy="273089"/>
          </a:xfrm>
          <a:prstGeom prst="rect">
            <a:avLst/>
          </a:prstGeom>
        </p:spPr>
      </p:pic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38391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Şirket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Tanıtımı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0" name="Resim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323528" y="300015"/>
            <a:ext cx="392697" cy="228593"/>
          </a:xfrm>
          <a:prstGeom prst="rect">
            <a:avLst/>
          </a:prstGeom>
        </p:spPr>
      </p:pic>
      <p:cxnSp>
        <p:nvCxnSpPr>
          <p:cNvPr id="71" name="Straight Connector 170"/>
          <p:cNvCxnSpPr/>
          <p:nvPr/>
        </p:nvCxnSpPr>
        <p:spPr>
          <a:xfrm flipH="1" flipV="1">
            <a:off x="2883428" y="2244945"/>
            <a:ext cx="1267834" cy="5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71"/>
          <p:cNvCxnSpPr/>
          <p:nvPr/>
        </p:nvCxnSpPr>
        <p:spPr>
          <a:xfrm flipH="1">
            <a:off x="3223479" y="4037701"/>
            <a:ext cx="927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72"/>
          <p:cNvCxnSpPr/>
          <p:nvPr/>
        </p:nvCxnSpPr>
        <p:spPr>
          <a:xfrm flipH="1" flipV="1">
            <a:off x="2374457" y="5126872"/>
            <a:ext cx="1017942" cy="526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73"/>
          <p:cNvCxnSpPr/>
          <p:nvPr/>
        </p:nvCxnSpPr>
        <p:spPr>
          <a:xfrm flipV="1">
            <a:off x="2247585" y="2301404"/>
            <a:ext cx="679555" cy="647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174"/>
          <p:cNvGrpSpPr/>
          <p:nvPr/>
        </p:nvGrpSpPr>
        <p:grpSpPr>
          <a:xfrm>
            <a:off x="4151262" y="1661046"/>
            <a:ext cx="3987684" cy="1042416"/>
            <a:chOff x="5186896" y="971696"/>
            <a:chExt cx="4861771" cy="1042416"/>
          </a:xfrm>
        </p:grpSpPr>
        <p:sp>
          <p:nvSpPr>
            <p:cNvPr id="76" name="Rectangle 175"/>
            <p:cNvSpPr/>
            <p:nvPr/>
          </p:nvSpPr>
          <p:spPr>
            <a:xfrm>
              <a:off x="5186896" y="971696"/>
              <a:ext cx="4853897" cy="1042416"/>
            </a:xfrm>
            <a:prstGeom prst="rect">
              <a:avLst/>
            </a:prstGeom>
            <a:solidFill>
              <a:srgbClr val="2C5D98"/>
            </a:solidFill>
            <a:ln>
              <a:noFill/>
            </a:ln>
            <a:effectLst>
              <a:outerShdw blurRad="279400" dist="114300" dir="438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176"/>
            <p:cNvCxnSpPr/>
            <p:nvPr/>
          </p:nvCxnSpPr>
          <p:spPr>
            <a:xfrm>
              <a:off x="5342055" y="1888134"/>
              <a:ext cx="4706612" cy="0"/>
            </a:xfrm>
            <a:prstGeom prst="line">
              <a:avLst/>
            </a:prstGeom>
            <a:ln w="28575">
              <a:solidFill>
                <a:srgbClr val="288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77"/>
            <p:cNvCxnSpPr/>
            <p:nvPr/>
          </p:nvCxnSpPr>
          <p:spPr>
            <a:xfrm>
              <a:off x="5342055" y="1088621"/>
              <a:ext cx="4706612" cy="0"/>
            </a:xfrm>
            <a:prstGeom prst="line">
              <a:avLst/>
            </a:prstGeom>
            <a:ln w="28575">
              <a:solidFill>
                <a:srgbClr val="288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78"/>
          <p:cNvGrpSpPr/>
          <p:nvPr/>
        </p:nvGrpSpPr>
        <p:grpSpPr>
          <a:xfrm>
            <a:off x="1158414" y="2948529"/>
            <a:ext cx="2178342" cy="2178342"/>
            <a:chOff x="2481651" y="661530"/>
            <a:chExt cx="2729132" cy="2729131"/>
          </a:xfrm>
        </p:grpSpPr>
        <p:sp>
          <p:nvSpPr>
            <p:cNvPr id="80" name="Oval 79"/>
            <p:cNvSpPr/>
            <p:nvPr/>
          </p:nvSpPr>
          <p:spPr>
            <a:xfrm>
              <a:off x="2545258" y="725131"/>
              <a:ext cx="2601931" cy="26019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84D55"/>
              </a:solidFill>
            </a:ln>
            <a:effectLst>
              <a:innerShdw blurRad="279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481651" y="661530"/>
              <a:ext cx="2729132" cy="2729131"/>
            </a:xfrm>
            <a:prstGeom prst="ellipse">
              <a:avLst/>
            </a:prstGeom>
            <a:noFill/>
            <a:ln w="889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181"/>
          <p:cNvSpPr txBox="1"/>
          <p:nvPr/>
        </p:nvSpPr>
        <p:spPr>
          <a:xfrm>
            <a:off x="4464857" y="2015688"/>
            <a:ext cx="346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tr-TR" b="1"/>
              <a:t>Yılda </a:t>
            </a:r>
            <a:r>
              <a:rPr lang="tr-TR" b="1" smtClean="0"/>
              <a:t>2.5 </a:t>
            </a:r>
            <a:r>
              <a:rPr lang="tr-TR" b="1" dirty="0"/>
              <a:t>Milyon Üretim </a:t>
            </a:r>
            <a:r>
              <a:rPr lang="tr-TR" b="1" dirty="0" smtClean="0"/>
              <a:t>Kapasitesi</a:t>
            </a:r>
            <a:endParaRPr lang="tr-TR" b="1" dirty="0"/>
          </a:p>
        </p:txBody>
      </p:sp>
      <p:grpSp>
        <p:nvGrpSpPr>
          <p:cNvPr id="83" name="Group 183"/>
          <p:cNvGrpSpPr/>
          <p:nvPr/>
        </p:nvGrpSpPr>
        <p:grpSpPr>
          <a:xfrm>
            <a:off x="4151262" y="3545052"/>
            <a:ext cx="3987684" cy="1042416"/>
            <a:chOff x="5186896" y="971696"/>
            <a:chExt cx="4861771" cy="1042416"/>
          </a:xfrm>
          <a:solidFill>
            <a:srgbClr val="E20000"/>
          </a:solidFill>
        </p:grpSpPr>
        <p:sp>
          <p:nvSpPr>
            <p:cNvPr id="84" name="Rectangle 184"/>
            <p:cNvSpPr/>
            <p:nvPr/>
          </p:nvSpPr>
          <p:spPr>
            <a:xfrm>
              <a:off x="5186896" y="971696"/>
              <a:ext cx="4853897" cy="1042416"/>
            </a:xfrm>
            <a:prstGeom prst="rect">
              <a:avLst/>
            </a:prstGeom>
            <a:solidFill>
              <a:srgbClr val="9B2D29"/>
            </a:solidFill>
            <a:ln>
              <a:noFill/>
            </a:ln>
            <a:effectLst>
              <a:outerShdw blurRad="279400" dist="114300" dir="438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185"/>
            <p:cNvCxnSpPr/>
            <p:nvPr/>
          </p:nvCxnSpPr>
          <p:spPr>
            <a:xfrm>
              <a:off x="5342055" y="1888134"/>
              <a:ext cx="4706612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186"/>
            <p:cNvCxnSpPr/>
            <p:nvPr/>
          </p:nvCxnSpPr>
          <p:spPr>
            <a:xfrm>
              <a:off x="5342055" y="1088621"/>
              <a:ext cx="4706612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7" name="TextBox 187"/>
          <p:cNvSpPr txBox="1"/>
          <p:nvPr/>
        </p:nvSpPr>
        <p:spPr>
          <a:xfrm>
            <a:off x="4278525" y="3773490"/>
            <a:ext cx="3749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Günlük Ortalama 11.000 Bulaşık Makinesi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189"/>
          <p:cNvGrpSpPr/>
          <p:nvPr/>
        </p:nvGrpSpPr>
        <p:grpSpPr>
          <a:xfrm>
            <a:off x="4151262" y="5104667"/>
            <a:ext cx="3987684" cy="1042416"/>
            <a:chOff x="5186896" y="971696"/>
            <a:chExt cx="4861771" cy="1042416"/>
          </a:xfrm>
          <a:solidFill>
            <a:srgbClr val="769535"/>
          </a:solidFill>
        </p:grpSpPr>
        <p:sp>
          <p:nvSpPr>
            <p:cNvPr id="89" name="Rectangle 190"/>
            <p:cNvSpPr/>
            <p:nvPr/>
          </p:nvSpPr>
          <p:spPr>
            <a:xfrm>
              <a:off x="5186896" y="971696"/>
              <a:ext cx="4853897" cy="1042416"/>
            </a:xfrm>
            <a:prstGeom prst="rect">
              <a:avLst/>
            </a:prstGeom>
            <a:grpFill/>
            <a:ln>
              <a:noFill/>
            </a:ln>
            <a:effectLst>
              <a:outerShdw blurRad="279400" dist="114300" dir="438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191"/>
            <p:cNvCxnSpPr/>
            <p:nvPr/>
          </p:nvCxnSpPr>
          <p:spPr>
            <a:xfrm>
              <a:off x="5342055" y="1888134"/>
              <a:ext cx="4706612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Connector 192"/>
            <p:cNvCxnSpPr/>
            <p:nvPr/>
          </p:nvCxnSpPr>
          <p:spPr>
            <a:xfrm>
              <a:off x="5342055" y="1088621"/>
              <a:ext cx="4706612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2" name="TextBox 193"/>
          <p:cNvSpPr txBox="1"/>
          <p:nvPr/>
        </p:nvSpPr>
        <p:spPr>
          <a:xfrm>
            <a:off x="4180071" y="5388717"/>
            <a:ext cx="346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tr-TR" b="1" dirty="0"/>
              <a:t>1</a:t>
            </a:r>
            <a:r>
              <a:rPr lang="tr-TR" b="1" smtClean="0"/>
              <a:t>000 </a:t>
            </a:r>
            <a:r>
              <a:rPr lang="tr-TR" b="1" dirty="0" smtClean="0"/>
              <a:t>Farklı </a:t>
            </a:r>
            <a:r>
              <a:rPr lang="tr-TR" b="1" dirty="0"/>
              <a:t>B</a:t>
            </a:r>
            <a:r>
              <a:rPr lang="tr-TR" b="1" dirty="0" smtClean="0"/>
              <a:t>ulaşık </a:t>
            </a:r>
            <a:r>
              <a:rPr lang="tr-TR" b="1" dirty="0"/>
              <a:t>M</a:t>
            </a:r>
            <a:r>
              <a:rPr lang="tr-TR" b="1" dirty="0" smtClean="0"/>
              <a:t>akinesi</a:t>
            </a:r>
            <a:endParaRPr lang="tr-TR" b="1" dirty="0"/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81420" y="2209964"/>
            <a:ext cx="91440" cy="914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343159" y="5596906"/>
            <a:ext cx="91440" cy="914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197"/>
          <p:cNvCxnSpPr/>
          <p:nvPr/>
        </p:nvCxnSpPr>
        <p:spPr>
          <a:xfrm flipH="1">
            <a:off x="3419872" y="5661248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001" y="3180527"/>
            <a:ext cx="1721178" cy="1721178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>
          <a:xfrm>
            <a:off x="4067944" y="4005064"/>
            <a:ext cx="91440" cy="914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etin kutusu 20"/>
          <p:cNvSpPr txBox="1"/>
          <p:nvPr/>
        </p:nvSpPr>
        <p:spPr>
          <a:xfrm>
            <a:off x="2526145" y="898604"/>
            <a:ext cx="37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C5D98"/>
                </a:solidFill>
              </a:rPr>
              <a:t>Arçelik</a:t>
            </a:r>
            <a:r>
              <a:rPr lang="en-US" sz="2000" b="1" dirty="0" smtClean="0">
                <a:solidFill>
                  <a:srgbClr val="2C5D98"/>
                </a:solidFill>
              </a:rPr>
              <a:t> </a:t>
            </a:r>
            <a:r>
              <a:rPr lang="en-US" sz="2000" b="1" dirty="0" err="1" smtClean="0">
                <a:solidFill>
                  <a:srgbClr val="2C5D98"/>
                </a:solidFill>
              </a:rPr>
              <a:t>Bulaşık</a:t>
            </a:r>
            <a:r>
              <a:rPr lang="en-US" sz="2000" b="1" dirty="0" smtClean="0">
                <a:solidFill>
                  <a:srgbClr val="2C5D98"/>
                </a:solidFill>
              </a:rPr>
              <a:t> </a:t>
            </a:r>
            <a:r>
              <a:rPr lang="en-US" sz="2000" b="1" dirty="0" err="1" smtClean="0">
                <a:solidFill>
                  <a:srgbClr val="2C5D98"/>
                </a:solidFill>
              </a:rPr>
              <a:t>Makinesi</a:t>
            </a:r>
            <a:r>
              <a:rPr lang="en-US" sz="2000" b="1" dirty="0" smtClean="0">
                <a:solidFill>
                  <a:srgbClr val="2C5D98"/>
                </a:solidFill>
              </a:rPr>
              <a:t> </a:t>
            </a:r>
            <a:r>
              <a:rPr lang="en-US" sz="2000" b="1" dirty="0" err="1" smtClean="0">
                <a:solidFill>
                  <a:srgbClr val="2C5D98"/>
                </a:solidFill>
              </a:rPr>
              <a:t>Fabrikası</a:t>
            </a:r>
            <a:endParaRPr lang="en-US" sz="2000" b="1" dirty="0">
              <a:solidFill>
                <a:srgbClr val="2C5D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7" grpId="0"/>
      <p:bldP spid="92" grpId="0"/>
      <p:bldP spid="93" grpId="0" animBg="1"/>
      <p:bldP spid="94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448198" y="1457234"/>
            <a:ext cx="2142081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ounded Rectangle 18"/>
          <p:cNvSpPr/>
          <p:nvPr/>
        </p:nvSpPr>
        <p:spPr>
          <a:xfrm>
            <a:off x="3618536" y="1408016"/>
            <a:ext cx="2129392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ounded Rectangle 14"/>
          <p:cNvSpPr/>
          <p:nvPr/>
        </p:nvSpPr>
        <p:spPr>
          <a:xfrm>
            <a:off x="1187624" y="1412776"/>
            <a:ext cx="2109682" cy="4025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0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01" y="4127574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67" y="4127574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66" y="4149080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39" y="3315502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6" y="3315502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62" y="3321602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29" y="3321602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07" y="166792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06" y="166792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89" y="2510390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88" y="2510390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072717" y="764704"/>
            <a:ext cx="1987116" cy="613688"/>
            <a:chOff x="916483" y="179466"/>
            <a:chExt cx="2030015" cy="772412"/>
          </a:xfrm>
          <a:noFill/>
        </p:grpSpPr>
        <p:sp>
          <p:nvSpPr>
            <p:cNvPr id="27" name="Rectangle 26"/>
            <p:cNvSpPr/>
            <p:nvPr/>
          </p:nvSpPr>
          <p:spPr>
            <a:xfrm>
              <a:off x="916483" y="179466"/>
              <a:ext cx="2030015" cy="6817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Gövde Hazırlık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Hattı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6483" y="270098"/>
              <a:ext cx="2030015" cy="6817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100" kern="120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25493" y="836712"/>
            <a:ext cx="1987116" cy="541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3100" kern="1200"/>
          </a:p>
        </p:txBody>
      </p:sp>
      <p:sp>
        <p:nvSpPr>
          <p:cNvPr id="74" name="Rectangle 73"/>
          <p:cNvSpPr/>
          <p:nvPr/>
        </p:nvSpPr>
        <p:spPr>
          <a:xfrm>
            <a:off x="3760812" y="780673"/>
            <a:ext cx="1987116" cy="54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Gövde Montaj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Hattı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550813" y="802647"/>
            <a:ext cx="1987116" cy="54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Montaj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Hattı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39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034" y="1661828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433" y="2504290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587" y="3284602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929" y="4149080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57" y="1942480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57" y="2915225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178" y="3861048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314" y="1695808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713" y="2538270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867" y="3318582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209" y="4183060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723" y="169900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128" y="185140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665" y="1988600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610" y="2799099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705" y="2581482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081" y="2734601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259" y="1987291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056" y="1791904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087" y="3320534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088" y="364292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12" y="3608948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378" y="3293036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321" y="3424240"/>
            <a:ext cx="2127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Dikdörtgen 50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52" name="Tablo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4325968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9" name="Resim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306914" y="357265"/>
            <a:ext cx="392697" cy="228593"/>
          </a:xfrm>
          <a:prstGeom prst="rect">
            <a:avLst/>
          </a:prstGeom>
        </p:spPr>
      </p:pic>
      <p:pic>
        <p:nvPicPr>
          <p:cNvPr id="66" name="Resim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76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77" name="Metin kutusu 1"/>
          <p:cNvSpPr txBox="1"/>
          <p:nvPr/>
        </p:nvSpPr>
        <p:spPr>
          <a:xfrm>
            <a:off x="963076" y="5974928"/>
            <a:ext cx="126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cm</a:t>
            </a:r>
            <a:endParaRPr lang="en-US" dirty="0"/>
          </a:p>
        </p:txBody>
      </p:sp>
      <p:pic>
        <p:nvPicPr>
          <p:cNvPr id="78" name="Resim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2344" y="5987358"/>
            <a:ext cx="215900" cy="317500"/>
          </a:xfrm>
          <a:prstGeom prst="rect">
            <a:avLst/>
          </a:prstGeom>
        </p:spPr>
      </p:pic>
      <p:pic>
        <p:nvPicPr>
          <p:cNvPr id="79" name="Resim 75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1023" y="6013274"/>
            <a:ext cx="215900" cy="317500"/>
          </a:xfrm>
          <a:prstGeom prst="rect">
            <a:avLst/>
          </a:prstGeom>
        </p:spPr>
      </p:pic>
      <p:sp>
        <p:nvSpPr>
          <p:cNvPr id="84" name="Metin kutusu 77"/>
          <p:cNvSpPr txBox="1"/>
          <p:nvPr/>
        </p:nvSpPr>
        <p:spPr>
          <a:xfrm>
            <a:off x="2505161" y="5974928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45 </a:t>
            </a:r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85" name="Metin kutusu 78"/>
          <p:cNvSpPr txBox="1"/>
          <p:nvPr/>
        </p:nvSpPr>
        <p:spPr>
          <a:xfrm>
            <a:off x="4327268" y="5987358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 cm</a:t>
            </a:r>
            <a:endParaRPr lang="en-US" dirty="0"/>
          </a:p>
        </p:txBody>
      </p:sp>
      <p:pic>
        <p:nvPicPr>
          <p:cNvPr id="86" name="Resim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7041" y="6032435"/>
            <a:ext cx="203200" cy="317500"/>
          </a:xfrm>
          <a:prstGeom prst="rect">
            <a:avLst/>
          </a:prstGeom>
        </p:spPr>
      </p:pic>
      <p:pic>
        <p:nvPicPr>
          <p:cNvPr id="87" name="Resim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5991247"/>
            <a:ext cx="203200" cy="317500"/>
          </a:xfrm>
          <a:prstGeom prst="rect">
            <a:avLst/>
          </a:prstGeom>
        </p:spPr>
      </p:pic>
      <p:sp>
        <p:nvSpPr>
          <p:cNvPr id="88" name="Metin kutusu 86"/>
          <p:cNvSpPr txBox="1"/>
          <p:nvPr/>
        </p:nvSpPr>
        <p:spPr>
          <a:xfrm>
            <a:off x="6165812" y="5936374"/>
            <a:ext cx="102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Atlantis</a:t>
            </a:r>
            <a:endParaRPr lang="en-US" dirty="0"/>
          </a:p>
        </p:txBody>
      </p:sp>
      <p:sp>
        <p:nvSpPr>
          <p:cNvPr id="89" name="88 Metin kutusu"/>
          <p:cNvSpPr txBox="1"/>
          <p:nvPr/>
        </p:nvSpPr>
        <p:spPr>
          <a:xfrm>
            <a:off x="1691680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Kenet -1</a:t>
            </a:r>
            <a:endParaRPr lang="tr-TR" b="1"/>
          </a:p>
        </p:txBody>
      </p:sp>
      <p:sp>
        <p:nvSpPr>
          <p:cNvPr id="90" name="89 Metin kutusu"/>
          <p:cNvSpPr txBox="1"/>
          <p:nvPr/>
        </p:nvSpPr>
        <p:spPr>
          <a:xfrm>
            <a:off x="1691680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Kenet-3</a:t>
            </a:r>
            <a:endParaRPr lang="tr-TR" b="1"/>
          </a:p>
        </p:txBody>
      </p:sp>
      <p:sp>
        <p:nvSpPr>
          <p:cNvPr id="91" name="90 Metin kutusu"/>
          <p:cNvSpPr txBox="1"/>
          <p:nvPr/>
        </p:nvSpPr>
        <p:spPr>
          <a:xfrm>
            <a:off x="169168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Kenet-6</a:t>
            </a:r>
            <a:endParaRPr lang="tr-TR" b="1"/>
          </a:p>
        </p:txBody>
      </p:sp>
      <p:sp>
        <p:nvSpPr>
          <p:cNvPr id="92" name="91 Metin kutusu"/>
          <p:cNvSpPr txBox="1"/>
          <p:nvPr/>
        </p:nvSpPr>
        <p:spPr>
          <a:xfrm>
            <a:off x="1691680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Kenet-7</a:t>
            </a:r>
            <a:endParaRPr lang="tr-TR" b="1"/>
          </a:p>
        </p:txBody>
      </p:sp>
      <p:sp>
        <p:nvSpPr>
          <p:cNvPr id="93" name="92 Metin kutusu"/>
          <p:cNvSpPr txBox="1"/>
          <p:nvPr/>
        </p:nvSpPr>
        <p:spPr>
          <a:xfrm>
            <a:off x="4283968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Angora-1</a:t>
            </a:r>
            <a:endParaRPr lang="tr-TR" b="1"/>
          </a:p>
        </p:txBody>
      </p:sp>
      <p:sp>
        <p:nvSpPr>
          <p:cNvPr id="94" name="93 Metin kutusu"/>
          <p:cNvSpPr txBox="1"/>
          <p:nvPr/>
        </p:nvSpPr>
        <p:spPr>
          <a:xfrm>
            <a:off x="4283968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Angora-2</a:t>
            </a:r>
            <a:endParaRPr lang="tr-TR" b="1"/>
          </a:p>
        </p:txBody>
      </p:sp>
      <p:sp>
        <p:nvSpPr>
          <p:cNvPr id="95" name="94 Metin kutusu"/>
          <p:cNvSpPr txBox="1"/>
          <p:nvPr/>
        </p:nvSpPr>
        <p:spPr>
          <a:xfrm>
            <a:off x="4283968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Angora-3</a:t>
            </a:r>
            <a:endParaRPr lang="tr-TR" b="1"/>
          </a:p>
        </p:txBody>
      </p:sp>
      <p:sp>
        <p:nvSpPr>
          <p:cNvPr id="96" name="95 Aşağı Ok"/>
          <p:cNvSpPr/>
          <p:nvPr/>
        </p:nvSpPr>
        <p:spPr>
          <a:xfrm>
            <a:off x="6012160" y="1124744"/>
            <a:ext cx="360040" cy="504056"/>
          </a:xfrm>
          <a:prstGeom prst="downArrow">
            <a:avLst/>
          </a:prstGeom>
          <a:solidFill>
            <a:srgbClr val="2C5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8" name="97 Dikdörtgen"/>
          <p:cNvSpPr/>
          <p:nvPr/>
        </p:nvSpPr>
        <p:spPr>
          <a:xfrm>
            <a:off x="5508104" y="332656"/>
            <a:ext cx="1366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WIP</a:t>
            </a:r>
            <a:endParaRPr lang="tr-T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9" name="98 Metin kutusu"/>
          <p:cNvSpPr txBox="1"/>
          <p:nvPr/>
        </p:nvSpPr>
        <p:spPr>
          <a:xfrm>
            <a:off x="7020272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Montaj-1</a:t>
            </a:r>
            <a:endParaRPr lang="tr-TR" b="1"/>
          </a:p>
        </p:txBody>
      </p:sp>
      <p:sp>
        <p:nvSpPr>
          <p:cNvPr id="100" name="99 Metin kutusu"/>
          <p:cNvSpPr txBox="1"/>
          <p:nvPr/>
        </p:nvSpPr>
        <p:spPr>
          <a:xfrm>
            <a:off x="7020272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Montaj-2</a:t>
            </a:r>
            <a:endParaRPr lang="tr-TR" b="1"/>
          </a:p>
        </p:txBody>
      </p:sp>
      <p:sp>
        <p:nvSpPr>
          <p:cNvPr id="101" name="100 Metin kutusu"/>
          <p:cNvSpPr txBox="1"/>
          <p:nvPr/>
        </p:nvSpPr>
        <p:spPr>
          <a:xfrm>
            <a:off x="7020272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Montaj-3</a:t>
            </a:r>
            <a:endParaRPr lang="tr-TR" b="1"/>
          </a:p>
        </p:txBody>
      </p:sp>
      <p:sp>
        <p:nvSpPr>
          <p:cNvPr id="102" name="101 Metin kutusu"/>
          <p:cNvSpPr txBox="1"/>
          <p:nvPr/>
        </p:nvSpPr>
        <p:spPr>
          <a:xfrm>
            <a:off x="7020272" y="4725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Montaj-4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xmlns="" val="64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324 L 0.14566 -0.00324 " pathEditMode="relative" ptsTypes="AA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7 -0.00116 L 0.44167 0.040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2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7 -0.00116 L 0.44167 0.0409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0.04095 L 0.73368 0.1286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43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0.04098 L 0.74167 0.37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0116 L 0.45104 0.0585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298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0116 L 0.44323 0.058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04 0.05856 L 0.73455 0.1215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314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23 0.05856 L 0.74236 0.2476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92 L 0.14236 -0.0020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92 L 0.14236 -0.00208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2262E-6 L 0.14237 -0.0011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0116 L 0.43715 0.0821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416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0116 L 0.43715 0.0821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416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53 -0.00208 L 0.4375 0.0803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41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53 -0.00208 L 0.4375 0.0803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16 0.08218 L 0.74011 -0.1219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020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15 0.08211 L 0.74097 -0.2382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60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61 0.08218 L 0.7184 -0.237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599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61 0.08217 L 0.72743 -0.122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6528 -0.00208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1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185 L 0.15868 -0.003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9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0162 L 0.18368 -0.003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0208 L 0.45972 -0.04884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233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9 -0.0037 L 0.45001 -0.045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210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8 -0.00371 L 0.48559 -0.0544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93 -0.03609 L 0.7599 -0.3557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598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35 -0.03518 L 0.74531 -0.239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020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7 -0.03518 L 0.77952 -0.2393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3" dur="10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5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/>
      <p:bldP spid="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worker animation png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2134"/>
            <a:ext cx="2899607" cy="3064740"/>
          </a:xfrm>
          <a:prstGeom prst="rect">
            <a:avLst/>
          </a:prstGeom>
          <a:noFill/>
        </p:spPr>
      </p:pic>
      <p:pic>
        <p:nvPicPr>
          <p:cNvPr id="4" name="İçerik Yer Tutucus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980728"/>
            <a:ext cx="6367426" cy="41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exclamation point png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1296144" cy="1296144"/>
          </a:xfrm>
          <a:prstGeom prst="rect">
            <a:avLst/>
          </a:prstGeom>
          <a:noFill/>
        </p:spPr>
      </p:pic>
      <p:sp>
        <p:nvSpPr>
          <p:cNvPr id="6" name="Dikdörtgen: Yuvarlatılmış Köşeler 1"/>
          <p:cNvSpPr/>
          <p:nvPr/>
        </p:nvSpPr>
        <p:spPr>
          <a:xfrm>
            <a:off x="1619672" y="5373216"/>
            <a:ext cx="6525095" cy="10486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800" b="1" smtClean="0">
                <a:solidFill>
                  <a:srgbClr val="2C5D98"/>
                </a:solidFill>
                <a:latin typeface="Sitka Text" panose="02000505000000020004" pitchFamily="2" charset="0"/>
              </a:rPr>
              <a:t>Montaj hatları önünde fazla ara </a:t>
            </a:r>
            <a:r>
              <a:rPr lang="tr-TR" sz="2800" b="1" dirty="0" smtClean="0">
                <a:solidFill>
                  <a:srgbClr val="2C5D98"/>
                </a:solidFill>
                <a:latin typeface="Sitka Text" panose="02000505000000020004" pitchFamily="2" charset="0"/>
              </a:rPr>
              <a:t>stok (WIP</a:t>
            </a:r>
            <a:r>
              <a:rPr lang="tr-TR" sz="2800" b="1" smtClean="0">
                <a:solidFill>
                  <a:srgbClr val="2C5D98"/>
                </a:solidFill>
                <a:latin typeface="Sitka Text" panose="02000505000000020004" pitchFamily="2" charset="0"/>
              </a:rPr>
              <a:t>) birikmesi</a:t>
            </a:r>
            <a:endParaRPr lang="en-US" sz="2800" b="1" dirty="0">
              <a:solidFill>
                <a:srgbClr val="2C5D98"/>
              </a:solidFill>
              <a:latin typeface="Sitka Text" panose="02000505000000020004" pitchFamily="2" charset="0"/>
            </a:endParaRPr>
          </a:p>
        </p:txBody>
      </p:sp>
      <p:sp>
        <p:nvSpPr>
          <p:cNvPr id="11" name="Dikdörtgen 44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12" name="Tabl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02415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Resim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2987824" y="260648"/>
            <a:ext cx="392697" cy="228593"/>
          </a:xfrm>
          <a:prstGeom prst="rect">
            <a:avLst/>
          </a:prstGeom>
        </p:spPr>
      </p:pic>
      <p:pic>
        <p:nvPicPr>
          <p:cNvPr id="15" name="Resim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16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7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63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xmlns="" id="{A831D181-746E-F94E-B479-FC2CBF063A82}"/>
              </a:ext>
            </a:extLst>
          </p:cNvPr>
          <p:cNvSpPr txBox="1">
            <a:spLocks/>
          </p:cNvSpPr>
          <p:nvPr/>
        </p:nvSpPr>
        <p:spPr>
          <a:xfrm>
            <a:off x="271455" y="626598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b="1" dirty="0">
              <a:latin typeface="Sitka Text" panose="02000505000000020004" pitchFamily="2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1209430" y="1791708"/>
            <a:ext cx="2577282" cy="1830289"/>
          </a:xfrm>
          <a:prstGeom prst="roundRect">
            <a:avLst/>
          </a:prstGeom>
          <a:solidFill>
            <a:srgbClr val="76953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tin kutusu 12"/>
          <p:cNvSpPr txBox="1"/>
          <p:nvPr/>
        </p:nvSpPr>
        <p:spPr>
          <a:xfrm>
            <a:off x="1525809" y="1821032"/>
            <a:ext cx="180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Montaj Hatlarının Durmaması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14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417" y="2967149"/>
            <a:ext cx="13396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Yuvarlatılmış Dikdörtgen 24"/>
          <p:cNvSpPr/>
          <p:nvPr/>
        </p:nvSpPr>
        <p:spPr>
          <a:xfrm>
            <a:off x="5442699" y="1791708"/>
            <a:ext cx="2558028" cy="1830289"/>
          </a:xfrm>
          <a:prstGeom prst="roundRect">
            <a:avLst/>
          </a:prstGeom>
          <a:solidFill>
            <a:srgbClr val="76953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etin kutusu 27"/>
          <p:cNvSpPr txBox="1"/>
          <p:nvPr/>
        </p:nvSpPr>
        <p:spPr>
          <a:xfrm>
            <a:off x="5826787" y="1821031"/>
            <a:ext cx="180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WIP Stoklarının </a:t>
            </a:r>
            <a:r>
              <a:rPr lang="tr-TR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E</a:t>
            </a:r>
            <a:r>
              <a:rPr lang="tr-T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nazlanması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17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004" y="2966953"/>
            <a:ext cx="374690" cy="5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679" y="2986771"/>
            <a:ext cx="374690" cy="5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571" y="3008052"/>
            <a:ext cx="374690" cy="5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D:\Users\ezgi.tunc-ug\AppData\Local\Microsoft\Windows\Temporary Internet Files\Content.IE5\4DMT49XS\jcartier_Dish_washe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713" y="2997390"/>
            <a:ext cx="374690" cy="5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Yuvarlatılmış Dikdörtgen 34"/>
          <p:cNvSpPr/>
          <p:nvPr/>
        </p:nvSpPr>
        <p:spPr>
          <a:xfrm>
            <a:off x="2931468" y="3892826"/>
            <a:ext cx="3274820" cy="1822855"/>
          </a:xfrm>
          <a:prstGeom prst="roundRect">
            <a:avLst/>
          </a:prstGeom>
          <a:solidFill>
            <a:srgbClr val="9B2D2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7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40" b="39383"/>
          <a:stretch/>
        </p:blipFill>
        <p:spPr>
          <a:xfrm>
            <a:off x="4125857" y="2192905"/>
            <a:ext cx="945803" cy="1021932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3319840" y="4468304"/>
            <a:ext cx="2498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GÖVDE HATLARI ÜRETİM PLANI</a:t>
            </a:r>
          </a:p>
          <a:p>
            <a:endParaRPr lang="en-US" dirty="0"/>
          </a:p>
        </p:txBody>
      </p:sp>
      <p:pic>
        <p:nvPicPr>
          <p:cNvPr id="40" name="Picture 9" descr="C:\Users\ezgi\AppData\Local\Microsoft\Windows\INetCache\IE\NV8ZGYKR\Devicetemplates_computer-0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726" y="4173885"/>
            <a:ext cx="2736304" cy="1512168"/>
          </a:xfrm>
          <a:prstGeom prst="rect">
            <a:avLst/>
          </a:prstGeom>
          <a:noFill/>
        </p:spPr>
      </p:pic>
      <p:pic>
        <p:nvPicPr>
          <p:cNvPr id="21" name="Resim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2987824" y="332656"/>
            <a:ext cx="392697" cy="228593"/>
          </a:xfrm>
          <a:prstGeom prst="rect">
            <a:avLst/>
          </a:prstGeom>
        </p:spPr>
      </p:pic>
      <p:pic>
        <p:nvPicPr>
          <p:cNvPr id="22" name="Resim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24" name="Resi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0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5191 -0.00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5" grpId="0" animBg="1"/>
      <p:bldP spid="28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şağı Ok 23"/>
          <p:cNvSpPr/>
          <p:nvPr/>
        </p:nvSpPr>
        <p:spPr>
          <a:xfrm>
            <a:off x="7054960" y="1717204"/>
            <a:ext cx="1946847" cy="1376666"/>
          </a:xfrm>
          <a:prstGeom prst="downArrow">
            <a:avLst>
              <a:gd name="adj1" fmla="val 50000"/>
              <a:gd name="adj2" fmla="val 510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Model </a:t>
            </a:r>
            <a:r>
              <a:rPr lang="en-US" sz="1400" dirty="0" err="1" smtClean="0"/>
              <a:t>Değişikliği</a:t>
            </a:r>
            <a:r>
              <a:rPr lang="en-US" sz="1400" dirty="0" smtClean="0"/>
              <a:t> </a:t>
            </a:r>
            <a:r>
              <a:rPr lang="en-US" sz="1400" dirty="0" err="1" smtClean="0"/>
              <a:t>Süresi</a:t>
            </a:r>
            <a:endParaRPr lang="en-US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sn</a:t>
            </a:r>
            <a:r>
              <a:rPr lang="en-US" sz="1400" dirty="0" smtClean="0"/>
              <a:t>)</a:t>
            </a:r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3" name="Aşağı Ok 22"/>
          <p:cNvSpPr/>
          <p:nvPr/>
        </p:nvSpPr>
        <p:spPr>
          <a:xfrm>
            <a:off x="4863382" y="1705969"/>
            <a:ext cx="1946847" cy="1376666"/>
          </a:xfrm>
          <a:prstGeom prst="downArrow">
            <a:avLst>
              <a:gd name="adj1" fmla="val 50000"/>
              <a:gd name="adj2" fmla="val 510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Çevrim</a:t>
            </a:r>
            <a:r>
              <a:rPr lang="en-US" sz="1400" dirty="0" smtClean="0"/>
              <a:t> </a:t>
            </a:r>
            <a:r>
              <a:rPr lang="en-US" sz="1400" dirty="0" err="1" smtClean="0"/>
              <a:t>Süresi</a:t>
            </a:r>
            <a:endParaRPr lang="en-US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sn</a:t>
            </a:r>
            <a:r>
              <a:rPr lang="en-US" sz="1400" dirty="0" smtClean="0"/>
              <a:t>)</a:t>
            </a:r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060315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Başlık 20"/>
          <p:cNvSpPr>
            <a:spLocks noGrp="1"/>
          </p:cNvSpPr>
          <p:nvPr>
            <p:ph type="title"/>
          </p:nvPr>
        </p:nvSpPr>
        <p:spPr>
          <a:xfrm>
            <a:off x="657703" y="511456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Sezgisel</a:t>
            </a:r>
            <a:r>
              <a:rPr lang="en-US" b="1" dirty="0" smtClean="0">
                <a:solidFill>
                  <a:schemeClr val="tx2"/>
                </a:solidFill>
              </a:rPr>
              <a:t> Model </a:t>
            </a:r>
            <a:r>
              <a:rPr lang="en-US" b="1" dirty="0" err="1" smtClean="0">
                <a:solidFill>
                  <a:schemeClr val="tx2"/>
                </a:solidFill>
              </a:rPr>
              <a:t>Girdileri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0" name="Aşağı Ok 29"/>
          <p:cNvSpPr/>
          <p:nvPr/>
        </p:nvSpPr>
        <p:spPr>
          <a:xfrm>
            <a:off x="2532733" y="1717204"/>
            <a:ext cx="1946847" cy="1376666"/>
          </a:xfrm>
          <a:prstGeom prst="downArrow">
            <a:avLst>
              <a:gd name="adj1" fmla="val 50000"/>
              <a:gd name="adj2" fmla="val 510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Hat </a:t>
            </a:r>
            <a:r>
              <a:rPr lang="en-US" sz="1400" dirty="0" err="1" smtClean="0"/>
              <a:t>Kapasitesi</a:t>
            </a:r>
            <a:endParaRPr lang="en-US" sz="1400" dirty="0" smtClean="0"/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1782501" y="6007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Resim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4283968" y="332656"/>
            <a:ext cx="392697" cy="228593"/>
          </a:xfrm>
          <a:prstGeom prst="rect">
            <a:avLst/>
          </a:prstGeom>
        </p:spPr>
      </p:pic>
      <p:pic>
        <p:nvPicPr>
          <p:cNvPr id="16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17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961861" y="3438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5642517" y="4917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Aşağı Ok 21"/>
          <p:cNvSpPr/>
          <p:nvPr/>
        </p:nvSpPr>
        <p:spPr>
          <a:xfrm>
            <a:off x="271620" y="1717036"/>
            <a:ext cx="1946847" cy="1376666"/>
          </a:xfrm>
          <a:prstGeom prst="downArrow">
            <a:avLst>
              <a:gd name="adj1" fmla="val 50000"/>
              <a:gd name="adj2" fmla="val 5100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Günlük</a:t>
            </a:r>
            <a:r>
              <a:rPr lang="en-US" sz="1400" dirty="0" smtClean="0"/>
              <a:t> </a:t>
            </a:r>
            <a:r>
              <a:rPr lang="en-US" sz="1400" dirty="0" err="1" smtClean="0"/>
              <a:t>Talep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Rectangle 7"/>
          <p:cNvSpPr/>
          <p:nvPr/>
        </p:nvSpPr>
        <p:spPr>
          <a:xfrm>
            <a:off x="3079734" y="3866348"/>
            <a:ext cx="2978290" cy="1460132"/>
          </a:xfrm>
          <a:prstGeom prst="rect">
            <a:avLst/>
          </a:prstGeom>
          <a:solidFill>
            <a:srgbClr val="76953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Sezgisel Model </a:t>
            </a:r>
            <a:endParaRPr lang="tr-TR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813" y="3481432"/>
            <a:ext cx="4320480" cy="32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7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2.22222E-6 L 0.14601 -0.00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18438 -4.44444E-6 C 0.26719 -4.44444E-6 0.36892 0.0875 0.36892 0.15857 L 0.36892 0.3173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6077 -4.44444E-6 C 0.08802 -4.44444E-6 0.1217 0.0875 0.1217 0.15857 L 0.1217 0.3173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6667 -4.07407E-6 C -0.0967 -4.07407E-6 -0.13334 0.08797 -0.13334 0.15949 L -0.13334 0.3189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18906 -4.44444E-6 C -0.27378 -4.44444E-6 -0.37795 0.0875 -0.37795 0.15857 L -0.37795 0.3173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  <p:bldP spid="30" grpId="0" animBg="1"/>
      <p:bldP spid="30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xagon 60">
            <a:extLst>
              <a:ext uri="{FF2B5EF4-FFF2-40B4-BE49-F238E27FC236}">
                <a16:creationId xmlns:a16="http://schemas.microsoft.com/office/drawing/2014/main" xmlns="" id="{DAD2A812-A839-B844-BD99-CDD488CD916F}"/>
              </a:ext>
            </a:extLst>
          </p:cNvPr>
          <p:cNvSpPr/>
          <p:nvPr/>
        </p:nvSpPr>
        <p:spPr>
          <a:xfrm>
            <a:off x="4788024" y="2492896"/>
            <a:ext cx="1373996" cy="1186129"/>
          </a:xfrm>
          <a:prstGeom prst="hexagon">
            <a:avLst>
              <a:gd name="adj" fmla="val 26988"/>
              <a:gd name="vf" fmla="val 11547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F6F6F6"/>
              </a:gs>
            </a:gsLst>
            <a:path path="circle">
              <a:fillToRect l="100000" b="100000"/>
            </a:path>
            <a:tileRect t="-100000" r="-100000"/>
          </a:gra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8AF1EC-D1E0-FC4D-B4FE-A47E4BB84ADB}"/>
              </a:ext>
            </a:extLst>
          </p:cNvPr>
          <p:cNvSpPr/>
          <p:nvPr/>
        </p:nvSpPr>
        <p:spPr>
          <a:xfrm rot="1778765">
            <a:off x="3856722" y="1396710"/>
            <a:ext cx="1084529" cy="1413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xmlns="" id="{F20B473D-46A8-F249-80E9-5A2D69229B5B}"/>
              </a:ext>
            </a:extLst>
          </p:cNvPr>
          <p:cNvCxnSpPr>
            <a:cxnSpLocks/>
          </p:cNvCxnSpPr>
          <p:nvPr/>
        </p:nvCxnSpPr>
        <p:spPr>
          <a:xfrm flipH="1" flipV="1">
            <a:off x="4404055" y="2022431"/>
            <a:ext cx="13688" cy="1100993"/>
          </a:xfrm>
          <a:prstGeom prst="line">
            <a:avLst/>
          </a:prstGeom>
          <a:ln w="12700">
            <a:solidFill>
              <a:srgbClr val="4C7379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6747E9A-7CDC-D942-A777-553885BB0EFF}"/>
              </a:ext>
            </a:extLst>
          </p:cNvPr>
          <p:cNvSpPr/>
          <p:nvPr/>
        </p:nvSpPr>
        <p:spPr>
          <a:xfrm rot="1778765">
            <a:off x="5174717" y="3189188"/>
            <a:ext cx="640396" cy="834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263A4CD-E6DB-8747-BEC4-4EB8C256D9AF}"/>
              </a:ext>
            </a:extLst>
          </p:cNvPr>
          <p:cNvSpPr/>
          <p:nvPr/>
        </p:nvSpPr>
        <p:spPr>
          <a:xfrm rot="1778765">
            <a:off x="4628571" y="3079558"/>
            <a:ext cx="569241" cy="6507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xmlns="" id="{10F83C13-8A41-D049-BF9B-E9340FF870E2}"/>
              </a:ext>
            </a:extLst>
          </p:cNvPr>
          <p:cNvCxnSpPr>
            <a:cxnSpLocks/>
          </p:cNvCxnSpPr>
          <p:nvPr/>
        </p:nvCxnSpPr>
        <p:spPr>
          <a:xfrm flipH="1" flipV="1">
            <a:off x="5040062" y="1780852"/>
            <a:ext cx="475665" cy="631776"/>
          </a:xfrm>
          <a:prstGeom prst="line">
            <a:avLst/>
          </a:prstGeom>
          <a:ln w="12700">
            <a:solidFill>
              <a:srgbClr val="487A81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8">
            <a:extLst>
              <a:ext uri="{FF2B5EF4-FFF2-40B4-BE49-F238E27FC236}">
                <a16:creationId xmlns:a16="http://schemas.microsoft.com/office/drawing/2014/main" xmlns="" id="{D6B80089-68A8-F642-8EE3-CCBEAE4BC3B2}"/>
              </a:ext>
            </a:extLst>
          </p:cNvPr>
          <p:cNvSpPr/>
          <p:nvPr/>
        </p:nvSpPr>
        <p:spPr>
          <a:xfrm flipH="1">
            <a:off x="5083474" y="1844515"/>
            <a:ext cx="1560380" cy="1257265"/>
          </a:xfrm>
          <a:prstGeom prst="bentArrow">
            <a:avLst>
              <a:gd name="adj1" fmla="val 25000"/>
              <a:gd name="adj2" fmla="val 0"/>
              <a:gd name="adj3" fmla="val 25000"/>
              <a:gd name="adj4" fmla="val 43750"/>
            </a:avLst>
          </a:prstGeom>
          <a:ln>
            <a:solidFill>
              <a:schemeClr val="tx1">
                <a:lumMod val="50000"/>
                <a:lumOff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06319BD1-A0BA-9B41-8AC9-A0BCFFA3A281}"/>
              </a:ext>
            </a:extLst>
          </p:cNvPr>
          <p:cNvSpPr/>
          <p:nvPr/>
        </p:nvSpPr>
        <p:spPr>
          <a:xfrm rot="1778765">
            <a:off x="2963725" y="3195578"/>
            <a:ext cx="640396" cy="834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C20B93A9-B781-424B-B310-D24C26EC51AF}"/>
              </a:ext>
            </a:extLst>
          </p:cNvPr>
          <p:cNvSpPr/>
          <p:nvPr/>
        </p:nvSpPr>
        <p:spPr>
          <a:xfrm rot="1778765">
            <a:off x="2417579" y="3085948"/>
            <a:ext cx="569241" cy="6507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2A0062B5-3BA5-EB44-BE14-25B3C5021A57}"/>
              </a:ext>
            </a:extLst>
          </p:cNvPr>
          <p:cNvSpPr/>
          <p:nvPr/>
        </p:nvSpPr>
        <p:spPr>
          <a:xfrm rot="1778765">
            <a:off x="2957192" y="1173262"/>
            <a:ext cx="964027" cy="11020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xmlns="" id="{CD8BDF99-E1DC-9244-98B0-1E25F8CF5B38}"/>
              </a:ext>
            </a:extLst>
          </p:cNvPr>
          <p:cNvCxnSpPr>
            <a:cxnSpLocks/>
          </p:cNvCxnSpPr>
          <p:nvPr/>
        </p:nvCxnSpPr>
        <p:spPr>
          <a:xfrm flipV="1">
            <a:off x="3304735" y="1849952"/>
            <a:ext cx="446871" cy="569066"/>
          </a:xfrm>
          <a:prstGeom prst="line">
            <a:avLst/>
          </a:prstGeom>
          <a:ln w="12700">
            <a:solidFill>
              <a:srgbClr val="4CACB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ent Arrow 13">
            <a:extLst>
              <a:ext uri="{FF2B5EF4-FFF2-40B4-BE49-F238E27FC236}">
                <a16:creationId xmlns:a16="http://schemas.microsoft.com/office/drawing/2014/main" xmlns="" id="{DB12560A-5B0A-844C-86A5-E80C187A44D7}"/>
              </a:ext>
            </a:extLst>
          </p:cNvPr>
          <p:cNvSpPr/>
          <p:nvPr/>
        </p:nvSpPr>
        <p:spPr>
          <a:xfrm>
            <a:off x="2153546" y="1866334"/>
            <a:ext cx="1560380" cy="1257265"/>
          </a:xfrm>
          <a:prstGeom prst="bentArrow">
            <a:avLst>
              <a:gd name="adj1" fmla="val 25000"/>
              <a:gd name="adj2" fmla="val 0"/>
              <a:gd name="adj3" fmla="val 25000"/>
              <a:gd name="adj4" fmla="val 43750"/>
            </a:avLst>
          </a:prstGeom>
          <a:ln>
            <a:solidFill>
              <a:schemeClr val="tx1">
                <a:lumMod val="50000"/>
                <a:lumOff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exagon 15">
            <a:extLst>
              <a:ext uri="{FF2B5EF4-FFF2-40B4-BE49-F238E27FC236}">
                <a16:creationId xmlns:a16="http://schemas.microsoft.com/office/drawing/2014/main" xmlns="" id="{D631D226-6CFA-2940-916A-EE4BF6B73D61}"/>
              </a:ext>
            </a:extLst>
          </p:cNvPr>
          <p:cNvSpPr/>
          <p:nvPr/>
        </p:nvSpPr>
        <p:spPr>
          <a:xfrm>
            <a:off x="3366473" y="725383"/>
            <a:ext cx="2079703" cy="1795346"/>
          </a:xfrm>
          <a:prstGeom prst="hexagon">
            <a:avLst>
              <a:gd name="adj" fmla="val 26988"/>
              <a:gd name="vf" fmla="val 115470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F56081D6-BE6E-5345-9354-09B4A8C299C1}"/>
              </a:ext>
            </a:extLst>
          </p:cNvPr>
          <p:cNvSpPr/>
          <p:nvPr/>
        </p:nvSpPr>
        <p:spPr>
          <a:xfrm rot="1778765">
            <a:off x="1836488" y="3869202"/>
            <a:ext cx="640396" cy="834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xmlns="" id="{072A8AAF-A706-394E-AD17-223505B887CD}"/>
              </a:ext>
            </a:extLst>
          </p:cNvPr>
          <p:cNvSpPr/>
          <p:nvPr/>
        </p:nvSpPr>
        <p:spPr>
          <a:xfrm rot="1778765">
            <a:off x="1290342" y="3759572"/>
            <a:ext cx="569241" cy="6507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8">
            <a:extLst>
              <a:ext uri="{FF2B5EF4-FFF2-40B4-BE49-F238E27FC236}">
                <a16:creationId xmlns:a16="http://schemas.microsoft.com/office/drawing/2014/main" xmlns="" id="{65A37DDF-D399-FB45-895C-54B0FBEE8010}"/>
              </a:ext>
            </a:extLst>
          </p:cNvPr>
          <p:cNvSpPr/>
          <p:nvPr/>
        </p:nvSpPr>
        <p:spPr>
          <a:xfrm>
            <a:off x="1484228" y="3076085"/>
            <a:ext cx="1373996" cy="1186129"/>
          </a:xfrm>
          <a:prstGeom prst="hexagon">
            <a:avLst>
              <a:gd name="adj" fmla="val 26988"/>
              <a:gd name="vf" fmla="val 11547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F6F6F6"/>
              </a:gs>
            </a:gsLst>
            <a:path path="circle">
              <a:fillToRect l="100000" b="100000"/>
            </a:path>
            <a:tileRect t="-100000" r="-100000"/>
          </a:gra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xagon 19">
            <a:extLst>
              <a:ext uri="{FF2B5EF4-FFF2-40B4-BE49-F238E27FC236}">
                <a16:creationId xmlns:a16="http://schemas.microsoft.com/office/drawing/2014/main" xmlns="" id="{3229C952-2A99-B74E-8812-2711959D815E}"/>
              </a:ext>
            </a:extLst>
          </p:cNvPr>
          <p:cNvSpPr/>
          <p:nvPr/>
        </p:nvSpPr>
        <p:spPr>
          <a:xfrm>
            <a:off x="1557211" y="3139089"/>
            <a:ext cx="1228029" cy="1060120"/>
          </a:xfrm>
          <a:prstGeom prst="hexagon">
            <a:avLst>
              <a:gd name="adj" fmla="val 26988"/>
              <a:gd name="vf" fmla="val 115470"/>
            </a:avLst>
          </a:prstGeom>
          <a:solidFill>
            <a:srgbClr val="9B2D29"/>
          </a:soli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15" descr="BarChart_LTR">
            <a:extLst>
              <a:ext uri="{FF2B5EF4-FFF2-40B4-BE49-F238E27FC236}">
                <a16:creationId xmlns:a16="http://schemas.microsoft.com/office/drawing/2014/main" xmlns="" id="{C0EBBFDB-238B-8C4E-AA5E-30E0B9798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905" y="3304598"/>
            <a:ext cx="689906" cy="689906"/>
          </a:xfrm>
          <a:prstGeom prst="rect">
            <a:avLst/>
          </a:prstGeom>
        </p:spPr>
      </p:pic>
      <p:sp>
        <p:nvSpPr>
          <p:cNvPr id="24" name="TextBox 22">
            <a:extLst>
              <a:ext uri="{FF2B5EF4-FFF2-40B4-BE49-F238E27FC236}">
                <a16:creationId xmlns:a16="http://schemas.microsoft.com/office/drawing/2014/main" xmlns="" id="{B95B6FAD-6624-3A4F-9BB7-3DA612ADED66}"/>
              </a:ext>
            </a:extLst>
          </p:cNvPr>
          <p:cNvSpPr txBox="1"/>
          <p:nvPr/>
        </p:nvSpPr>
        <p:spPr>
          <a:xfrm>
            <a:off x="1166660" y="5422162"/>
            <a:ext cx="1618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Günlük</a:t>
            </a:r>
            <a:r>
              <a:rPr lang="en-US" sz="1400" b="1" dirty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Üretim</a:t>
            </a:r>
            <a:r>
              <a:rPr lang="en-US" sz="1400" b="1" dirty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Planındaki</a:t>
            </a:r>
            <a:r>
              <a:rPr lang="en-US" sz="1400" b="1" dirty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Gövde</a:t>
            </a:r>
            <a:r>
              <a:rPr lang="en-US" sz="1400" b="1" dirty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Tipleri</a:t>
            </a:r>
            <a:r>
              <a:rPr lang="en-US" sz="1400" b="1" dirty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Tespiti</a:t>
            </a:r>
            <a:endParaRPr lang="en-US" sz="1400" b="1" dirty="0">
              <a:solidFill>
                <a:srgbClr val="2C5D9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290741F2-E57F-B84B-BF3C-338244166951}"/>
              </a:ext>
            </a:extLst>
          </p:cNvPr>
          <p:cNvGrpSpPr/>
          <p:nvPr/>
        </p:nvGrpSpPr>
        <p:grpSpPr>
          <a:xfrm>
            <a:off x="1366603" y="3687861"/>
            <a:ext cx="1586812" cy="684924"/>
            <a:chOff x="3032897" y="3822736"/>
            <a:chExt cx="1673516" cy="722348"/>
          </a:xfrm>
        </p:grpSpPr>
        <p:cxnSp>
          <p:nvCxnSpPr>
            <p:cNvPr id="26" name="Straight Connector 24">
              <a:extLst>
                <a:ext uri="{FF2B5EF4-FFF2-40B4-BE49-F238E27FC236}">
                  <a16:creationId xmlns:a16="http://schemas.microsoft.com/office/drawing/2014/main" xmlns="" id="{9929AD71-FD58-2744-B98B-3ED5D5C68DC9}"/>
                </a:ext>
              </a:extLst>
            </p:cNvPr>
            <p:cNvCxnSpPr>
              <a:cxnSpLocks/>
            </p:cNvCxnSpPr>
            <p:nvPr/>
          </p:nvCxnSpPr>
          <p:spPr>
            <a:xfrm>
              <a:off x="3032897" y="3822736"/>
              <a:ext cx="389895" cy="722348"/>
            </a:xfrm>
            <a:prstGeom prst="line">
              <a:avLst/>
            </a:prstGeom>
            <a:ln w="12700">
              <a:solidFill>
                <a:srgbClr val="4C7379">
                  <a:alpha val="58000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5">
              <a:extLst>
                <a:ext uri="{FF2B5EF4-FFF2-40B4-BE49-F238E27FC236}">
                  <a16:creationId xmlns:a16="http://schemas.microsoft.com/office/drawing/2014/main" xmlns="" id="{8496C2F0-16A7-7349-9684-D7F9162B07FD}"/>
                </a:ext>
              </a:extLst>
            </p:cNvPr>
            <p:cNvCxnSpPr>
              <a:cxnSpLocks/>
            </p:cNvCxnSpPr>
            <p:nvPr/>
          </p:nvCxnSpPr>
          <p:spPr>
            <a:xfrm>
              <a:off x="3422792" y="4545084"/>
              <a:ext cx="887271" cy="0"/>
            </a:xfrm>
            <a:prstGeom prst="line">
              <a:avLst/>
            </a:prstGeom>
            <a:ln w="12700">
              <a:solidFill>
                <a:srgbClr val="4C7379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6">
              <a:extLst>
                <a:ext uri="{FF2B5EF4-FFF2-40B4-BE49-F238E27FC236}">
                  <a16:creationId xmlns:a16="http://schemas.microsoft.com/office/drawing/2014/main" xmlns="" id="{8A8B3293-1CAD-8D47-A01A-F3A9BD866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0063" y="3822736"/>
              <a:ext cx="396350" cy="722348"/>
            </a:xfrm>
            <a:prstGeom prst="line">
              <a:avLst/>
            </a:prstGeom>
            <a:ln w="12700">
              <a:solidFill>
                <a:srgbClr val="4CACB2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A97E8F3-C997-DC45-A309-5901860E2680}"/>
              </a:ext>
            </a:extLst>
          </p:cNvPr>
          <p:cNvSpPr/>
          <p:nvPr/>
        </p:nvSpPr>
        <p:spPr>
          <a:xfrm>
            <a:off x="2088669" y="4310041"/>
            <a:ext cx="129754" cy="129754"/>
          </a:xfrm>
          <a:prstGeom prst="ellipse">
            <a:avLst/>
          </a:prstGeom>
          <a:solidFill>
            <a:srgbClr val="4C737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2A0E16A-DA45-CE4F-9CD0-73216DAC4995}"/>
              </a:ext>
            </a:extLst>
          </p:cNvPr>
          <p:cNvSpPr/>
          <p:nvPr/>
        </p:nvSpPr>
        <p:spPr>
          <a:xfrm>
            <a:off x="1314436" y="3612188"/>
            <a:ext cx="126374" cy="1263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C7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xmlns="" id="{7F968561-4F70-D74B-AB55-02DAC367D9A6}"/>
              </a:ext>
            </a:extLst>
          </p:cNvPr>
          <p:cNvCxnSpPr>
            <a:cxnSpLocks/>
          </p:cNvCxnSpPr>
          <p:nvPr/>
        </p:nvCxnSpPr>
        <p:spPr>
          <a:xfrm>
            <a:off x="2153546" y="4429627"/>
            <a:ext cx="0" cy="902872"/>
          </a:xfrm>
          <a:prstGeom prst="straightConnector1">
            <a:avLst/>
          </a:prstGeom>
          <a:ln w="19050" cap="rnd">
            <a:solidFill>
              <a:srgbClr val="4C737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4">
            <a:extLst>
              <a:ext uri="{FF2B5EF4-FFF2-40B4-BE49-F238E27FC236}">
                <a16:creationId xmlns:a16="http://schemas.microsoft.com/office/drawing/2014/main" xmlns="" id="{7595195D-D68A-C84D-8263-05593B25CF99}"/>
              </a:ext>
            </a:extLst>
          </p:cNvPr>
          <p:cNvSpPr txBox="1"/>
          <p:nvPr/>
        </p:nvSpPr>
        <p:spPr>
          <a:xfrm>
            <a:off x="3243828" y="1395387"/>
            <a:ext cx="228963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5265">
              <a:defRPr/>
            </a:pPr>
            <a:r>
              <a:rPr lang="tr-TR" sz="20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Microsoft JhengHei UI Light" panose="020B0304030504040204" pitchFamily="34" charset="-120"/>
              </a:rPr>
              <a:t>Sezgisel Model</a:t>
            </a:r>
            <a:endParaRPr lang="en-US" sz="2000" b="1" dirty="0">
              <a:solidFill>
                <a:schemeClr val="tx2"/>
              </a:solidFill>
              <a:latin typeface="Century Gothic" panose="020B0502020202020204" pitchFamily="34" charset="0"/>
              <a:ea typeface="Microsoft JhengHei UI Light" panose="020B0304030504040204" pitchFamily="34" charset="-120"/>
            </a:endParaRPr>
          </a:p>
        </p:txBody>
      </p:sp>
      <p:sp>
        <p:nvSpPr>
          <p:cNvPr id="33" name="Hexagon 31">
            <a:extLst>
              <a:ext uri="{FF2B5EF4-FFF2-40B4-BE49-F238E27FC236}">
                <a16:creationId xmlns:a16="http://schemas.microsoft.com/office/drawing/2014/main" xmlns="" id="{5C8CD701-9C96-DA4A-907B-935725C4DB99}"/>
              </a:ext>
            </a:extLst>
          </p:cNvPr>
          <p:cNvSpPr/>
          <p:nvPr/>
        </p:nvSpPr>
        <p:spPr>
          <a:xfrm>
            <a:off x="2611465" y="2402461"/>
            <a:ext cx="1373996" cy="1186129"/>
          </a:xfrm>
          <a:prstGeom prst="hexagon">
            <a:avLst>
              <a:gd name="adj" fmla="val 26988"/>
              <a:gd name="vf" fmla="val 11547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F6F6F6"/>
              </a:gs>
            </a:gsLst>
            <a:path path="circle">
              <a:fillToRect l="100000" b="100000"/>
            </a:path>
            <a:tileRect t="-100000" r="-100000"/>
          </a:gra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Hexagon 32">
            <a:extLst>
              <a:ext uri="{FF2B5EF4-FFF2-40B4-BE49-F238E27FC236}">
                <a16:creationId xmlns:a16="http://schemas.microsoft.com/office/drawing/2014/main" xmlns="" id="{E512C174-D018-EC4C-AE4C-007F4F8F44AF}"/>
              </a:ext>
            </a:extLst>
          </p:cNvPr>
          <p:cNvSpPr/>
          <p:nvPr/>
        </p:nvSpPr>
        <p:spPr>
          <a:xfrm>
            <a:off x="2684448" y="2465465"/>
            <a:ext cx="1228029" cy="1060120"/>
          </a:xfrm>
          <a:prstGeom prst="hexagon">
            <a:avLst>
              <a:gd name="adj" fmla="val 26988"/>
              <a:gd name="vf" fmla="val 115470"/>
            </a:avLst>
          </a:prstGeom>
          <a:solidFill>
            <a:srgbClr val="2C5D98"/>
          </a:soli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xmlns="" id="{5A6A8980-2F20-D04A-B8B6-67F694B5BDE3}"/>
              </a:ext>
            </a:extLst>
          </p:cNvPr>
          <p:cNvSpPr txBox="1"/>
          <p:nvPr/>
        </p:nvSpPr>
        <p:spPr>
          <a:xfrm>
            <a:off x="2458881" y="4690533"/>
            <a:ext cx="1511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Gövde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Tiplerini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Kenet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Hatlarına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Atama</a:t>
            </a:r>
            <a:endParaRPr lang="en-US" sz="1400" b="1" dirty="0">
              <a:solidFill>
                <a:srgbClr val="2C5D98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7" name="Straight Connector 35">
            <a:extLst>
              <a:ext uri="{FF2B5EF4-FFF2-40B4-BE49-F238E27FC236}">
                <a16:creationId xmlns:a16="http://schemas.microsoft.com/office/drawing/2014/main" xmlns="" id="{FFF5201A-5A72-334A-9E4D-2EE7ACC55716}"/>
              </a:ext>
            </a:extLst>
          </p:cNvPr>
          <p:cNvCxnSpPr>
            <a:cxnSpLocks/>
          </p:cNvCxnSpPr>
          <p:nvPr/>
        </p:nvCxnSpPr>
        <p:spPr>
          <a:xfrm>
            <a:off x="2950464" y="3683144"/>
            <a:ext cx="676602" cy="0"/>
          </a:xfrm>
          <a:prstGeom prst="line">
            <a:avLst/>
          </a:prstGeom>
          <a:ln w="12700">
            <a:solidFill>
              <a:srgbClr val="4CACB2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6B2EF2F-68D6-7B4C-ADC2-BECCA90B02F0}"/>
              </a:ext>
            </a:extLst>
          </p:cNvPr>
          <p:cNvSpPr/>
          <p:nvPr/>
        </p:nvSpPr>
        <p:spPr>
          <a:xfrm>
            <a:off x="3215906" y="3619689"/>
            <a:ext cx="129754" cy="129754"/>
          </a:xfrm>
          <a:prstGeom prst="ellipse">
            <a:avLst/>
          </a:prstGeom>
          <a:solidFill>
            <a:srgbClr val="4CACB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7">
            <a:extLst>
              <a:ext uri="{FF2B5EF4-FFF2-40B4-BE49-F238E27FC236}">
                <a16:creationId xmlns:a16="http://schemas.microsoft.com/office/drawing/2014/main" xmlns="" id="{072084A3-DECB-0849-91AD-B746E9ADFEF8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3280783" y="3749443"/>
            <a:ext cx="0" cy="902872"/>
          </a:xfrm>
          <a:prstGeom prst="straightConnector1">
            <a:avLst/>
          </a:prstGeom>
          <a:ln w="19050" cap="rnd">
            <a:solidFill>
              <a:srgbClr val="4CACB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9">
            <a:extLst>
              <a:ext uri="{FF2B5EF4-FFF2-40B4-BE49-F238E27FC236}">
                <a16:creationId xmlns:a16="http://schemas.microsoft.com/office/drawing/2014/main" xmlns="" id="{7B64698B-7A30-7A4D-8483-A136EFD2CD8D}"/>
              </a:ext>
            </a:extLst>
          </p:cNvPr>
          <p:cNvSpPr/>
          <p:nvPr/>
        </p:nvSpPr>
        <p:spPr>
          <a:xfrm rot="1778765">
            <a:off x="4071588" y="3842306"/>
            <a:ext cx="640396" cy="834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xmlns="" id="{9A16E798-51CB-7048-A3D4-C9E2D64A4C10}"/>
              </a:ext>
            </a:extLst>
          </p:cNvPr>
          <p:cNvSpPr/>
          <p:nvPr/>
        </p:nvSpPr>
        <p:spPr>
          <a:xfrm rot="1778765">
            <a:off x="3525442" y="3732676"/>
            <a:ext cx="569241" cy="6507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1">
            <a:extLst>
              <a:ext uri="{FF2B5EF4-FFF2-40B4-BE49-F238E27FC236}">
                <a16:creationId xmlns:a16="http://schemas.microsoft.com/office/drawing/2014/main" xmlns="" id="{CA78EF4C-BC55-D348-AF1E-700535785723}"/>
              </a:ext>
            </a:extLst>
          </p:cNvPr>
          <p:cNvSpPr/>
          <p:nvPr/>
        </p:nvSpPr>
        <p:spPr>
          <a:xfrm>
            <a:off x="3719328" y="3049189"/>
            <a:ext cx="1373996" cy="1186129"/>
          </a:xfrm>
          <a:prstGeom prst="hexagon">
            <a:avLst>
              <a:gd name="adj" fmla="val 26988"/>
              <a:gd name="vf" fmla="val 11547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F6F6F6"/>
              </a:gs>
            </a:gsLst>
            <a:path path="circle">
              <a:fillToRect l="100000" b="100000"/>
            </a:path>
            <a:tileRect t="-100000" r="-100000"/>
          </a:gra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Hexagon 42">
            <a:extLst>
              <a:ext uri="{FF2B5EF4-FFF2-40B4-BE49-F238E27FC236}">
                <a16:creationId xmlns:a16="http://schemas.microsoft.com/office/drawing/2014/main" xmlns="" id="{2A204169-CF4B-2746-AF4F-D609E8BB899F}"/>
              </a:ext>
            </a:extLst>
          </p:cNvPr>
          <p:cNvSpPr/>
          <p:nvPr/>
        </p:nvSpPr>
        <p:spPr>
          <a:xfrm>
            <a:off x="3792311" y="3112193"/>
            <a:ext cx="1228029" cy="1060120"/>
          </a:xfrm>
          <a:prstGeom prst="hexagon">
            <a:avLst>
              <a:gd name="adj" fmla="val 26988"/>
              <a:gd name="vf" fmla="val 115470"/>
            </a:avLst>
          </a:prstGeom>
          <a:solidFill>
            <a:srgbClr val="769535"/>
          </a:soli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xmlns="" id="{51E3862D-481C-D84C-86E5-2BCDEF298A4D}"/>
              </a:ext>
            </a:extLst>
          </p:cNvPr>
          <p:cNvSpPr txBox="1"/>
          <p:nvPr/>
        </p:nvSpPr>
        <p:spPr>
          <a:xfrm>
            <a:off x="3522528" y="5296117"/>
            <a:ext cx="157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Model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Değişikliği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Sayısını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Belirleme</a:t>
            </a:r>
            <a:endParaRPr lang="en-US" sz="1400" b="1" dirty="0">
              <a:solidFill>
                <a:srgbClr val="2C5D98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7" name="Group 45">
            <a:extLst>
              <a:ext uri="{FF2B5EF4-FFF2-40B4-BE49-F238E27FC236}">
                <a16:creationId xmlns:a16="http://schemas.microsoft.com/office/drawing/2014/main" xmlns="" id="{E2BBB57D-9F9D-4547-9FDB-1F0A0ECA467C}"/>
              </a:ext>
            </a:extLst>
          </p:cNvPr>
          <p:cNvGrpSpPr/>
          <p:nvPr/>
        </p:nvGrpSpPr>
        <p:grpSpPr>
          <a:xfrm>
            <a:off x="3627066" y="3683065"/>
            <a:ext cx="1536086" cy="663028"/>
            <a:chOff x="3032897" y="3822736"/>
            <a:chExt cx="1673516" cy="722348"/>
          </a:xfrm>
        </p:grpSpPr>
        <p:cxnSp>
          <p:nvCxnSpPr>
            <p:cNvPr id="48" name="Straight Connector 46">
              <a:extLst>
                <a:ext uri="{FF2B5EF4-FFF2-40B4-BE49-F238E27FC236}">
                  <a16:creationId xmlns:a16="http://schemas.microsoft.com/office/drawing/2014/main" xmlns="" id="{400441CD-610D-9347-86FA-FBCEB879F001}"/>
                </a:ext>
              </a:extLst>
            </p:cNvPr>
            <p:cNvCxnSpPr>
              <a:cxnSpLocks/>
            </p:cNvCxnSpPr>
            <p:nvPr/>
          </p:nvCxnSpPr>
          <p:spPr>
            <a:xfrm>
              <a:off x="3032897" y="3822736"/>
              <a:ext cx="389895" cy="722348"/>
            </a:xfrm>
            <a:prstGeom prst="line">
              <a:avLst/>
            </a:prstGeom>
            <a:ln w="12700">
              <a:solidFill>
                <a:srgbClr val="467395">
                  <a:alpha val="58000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7">
              <a:extLst>
                <a:ext uri="{FF2B5EF4-FFF2-40B4-BE49-F238E27FC236}">
                  <a16:creationId xmlns:a16="http://schemas.microsoft.com/office/drawing/2014/main" xmlns="" id="{1CF72D22-F446-E543-B088-1FBD728DBD07}"/>
                </a:ext>
              </a:extLst>
            </p:cNvPr>
            <p:cNvCxnSpPr>
              <a:cxnSpLocks/>
            </p:cNvCxnSpPr>
            <p:nvPr/>
          </p:nvCxnSpPr>
          <p:spPr>
            <a:xfrm>
              <a:off x="3422792" y="4545084"/>
              <a:ext cx="887271" cy="0"/>
            </a:xfrm>
            <a:prstGeom prst="line">
              <a:avLst/>
            </a:prstGeom>
            <a:ln w="12700">
              <a:solidFill>
                <a:srgbClr val="467395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>
              <a:extLst>
                <a:ext uri="{FF2B5EF4-FFF2-40B4-BE49-F238E27FC236}">
                  <a16:creationId xmlns:a16="http://schemas.microsoft.com/office/drawing/2014/main" xmlns="" id="{7DFF9636-AEA8-4640-AE74-4A07BF54E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0063" y="3822736"/>
              <a:ext cx="396350" cy="722348"/>
            </a:xfrm>
            <a:prstGeom prst="line">
              <a:avLst/>
            </a:prstGeom>
            <a:ln w="12700">
              <a:solidFill>
                <a:srgbClr val="467395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B8CC6966-E37B-5F45-93FF-27C227015D54}"/>
              </a:ext>
            </a:extLst>
          </p:cNvPr>
          <p:cNvSpPr/>
          <p:nvPr/>
        </p:nvSpPr>
        <p:spPr>
          <a:xfrm>
            <a:off x="4323769" y="4283145"/>
            <a:ext cx="129754" cy="129754"/>
          </a:xfrm>
          <a:prstGeom prst="ellipse">
            <a:avLst/>
          </a:prstGeom>
          <a:solidFill>
            <a:srgbClr val="46739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4">
            <a:extLst>
              <a:ext uri="{FF2B5EF4-FFF2-40B4-BE49-F238E27FC236}">
                <a16:creationId xmlns:a16="http://schemas.microsoft.com/office/drawing/2014/main" xmlns="" id="{A4631851-D958-AD45-A67F-19ACDE9C08A1}"/>
              </a:ext>
            </a:extLst>
          </p:cNvPr>
          <p:cNvSpPr txBox="1"/>
          <p:nvPr/>
        </p:nvSpPr>
        <p:spPr>
          <a:xfrm>
            <a:off x="4655964" y="4699289"/>
            <a:ext cx="1726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Lot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Büyüklüğü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ve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Üretim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Sırasını</a:t>
            </a:r>
            <a:r>
              <a:rPr lang="en-US" sz="1400" b="1" dirty="0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Belirleme</a:t>
            </a:r>
            <a:endParaRPr lang="en-US" sz="1400" b="1" dirty="0">
              <a:solidFill>
                <a:srgbClr val="2C5D98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5483670-A62D-6047-9F63-4EC0A37C19FB}"/>
              </a:ext>
            </a:extLst>
          </p:cNvPr>
          <p:cNvSpPr/>
          <p:nvPr/>
        </p:nvSpPr>
        <p:spPr>
          <a:xfrm>
            <a:off x="5426898" y="3613299"/>
            <a:ext cx="129754" cy="129754"/>
          </a:xfrm>
          <a:prstGeom prst="ellipse">
            <a:avLst/>
          </a:prstGeom>
          <a:solidFill>
            <a:srgbClr val="487A8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7">
            <a:extLst>
              <a:ext uri="{FF2B5EF4-FFF2-40B4-BE49-F238E27FC236}">
                <a16:creationId xmlns:a16="http://schemas.microsoft.com/office/drawing/2014/main" xmlns="" id="{91692600-6099-A649-ABE3-D5AA64CDCC6B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491775" y="3743053"/>
            <a:ext cx="0" cy="902872"/>
          </a:xfrm>
          <a:prstGeom prst="straightConnector1">
            <a:avLst/>
          </a:prstGeom>
          <a:ln w="19050" cap="rnd">
            <a:solidFill>
              <a:srgbClr val="487A8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8">
            <a:extLst>
              <a:ext uri="{FF2B5EF4-FFF2-40B4-BE49-F238E27FC236}">
                <a16:creationId xmlns:a16="http://schemas.microsoft.com/office/drawing/2014/main" xmlns="" id="{DED16774-091D-2146-BCDA-21582BE2C7E4}"/>
              </a:ext>
            </a:extLst>
          </p:cNvPr>
          <p:cNvSpPr/>
          <p:nvPr/>
        </p:nvSpPr>
        <p:spPr>
          <a:xfrm rot="1778765">
            <a:off x="6298892" y="3859034"/>
            <a:ext cx="640396" cy="834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xmlns="" id="{61B3D10C-63F4-FA46-B69A-F09FFA7A5175}"/>
              </a:ext>
            </a:extLst>
          </p:cNvPr>
          <p:cNvSpPr/>
          <p:nvPr/>
        </p:nvSpPr>
        <p:spPr>
          <a:xfrm rot="1778765">
            <a:off x="5752746" y="3749404"/>
            <a:ext cx="569241" cy="6507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  <a:alpha val="21000"/>
                </a:schemeClr>
              </a:gs>
              <a:gs pos="59000">
                <a:schemeClr val="accent3">
                  <a:lumMod val="48000"/>
                  <a:lumOff val="52000"/>
                  <a:alpha val="36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0">
            <a:extLst>
              <a:ext uri="{FF2B5EF4-FFF2-40B4-BE49-F238E27FC236}">
                <a16:creationId xmlns:a16="http://schemas.microsoft.com/office/drawing/2014/main" xmlns="" id="{DAD2A812-A839-B844-BD99-CDD488CD916F}"/>
              </a:ext>
            </a:extLst>
          </p:cNvPr>
          <p:cNvSpPr/>
          <p:nvPr/>
        </p:nvSpPr>
        <p:spPr>
          <a:xfrm>
            <a:off x="5946632" y="3065917"/>
            <a:ext cx="1373996" cy="1186129"/>
          </a:xfrm>
          <a:prstGeom prst="hexagon">
            <a:avLst>
              <a:gd name="adj" fmla="val 26988"/>
              <a:gd name="vf" fmla="val 115470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F6F6F6"/>
              </a:gs>
            </a:gsLst>
            <a:path path="circle">
              <a:fillToRect l="100000" b="100000"/>
            </a:path>
            <a:tileRect t="-100000" r="-100000"/>
          </a:gra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Hexagon 61">
            <a:extLst>
              <a:ext uri="{FF2B5EF4-FFF2-40B4-BE49-F238E27FC236}">
                <a16:creationId xmlns:a16="http://schemas.microsoft.com/office/drawing/2014/main" xmlns="" id="{D1D4A613-5F16-814F-9574-8DE77BE1D60F}"/>
              </a:ext>
            </a:extLst>
          </p:cNvPr>
          <p:cNvSpPr/>
          <p:nvPr/>
        </p:nvSpPr>
        <p:spPr>
          <a:xfrm>
            <a:off x="6012160" y="3140968"/>
            <a:ext cx="1228029" cy="1060120"/>
          </a:xfrm>
          <a:prstGeom prst="hexagon">
            <a:avLst>
              <a:gd name="adj" fmla="val 26988"/>
              <a:gd name="vf" fmla="val 115470"/>
            </a:avLst>
          </a:prstGeom>
          <a:solidFill>
            <a:srgbClr val="00708E"/>
          </a:soli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3">
            <a:extLst>
              <a:ext uri="{FF2B5EF4-FFF2-40B4-BE49-F238E27FC236}">
                <a16:creationId xmlns:a16="http://schemas.microsoft.com/office/drawing/2014/main" xmlns="" id="{085CC8F6-3758-2D48-84F6-8F468CC2BFC4}"/>
              </a:ext>
            </a:extLst>
          </p:cNvPr>
          <p:cNvSpPr txBox="1"/>
          <p:nvPr/>
        </p:nvSpPr>
        <p:spPr>
          <a:xfrm>
            <a:off x="5859051" y="5359154"/>
            <a:ext cx="180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Ürün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Kuyruğunu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Azaltacak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Şekilde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Montaja</a:t>
            </a:r>
            <a:r>
              <a:rPr lang="en-US" sz="1400" b="1" dirty="0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err="1" smtClean="0">
                <a:solidFill>
                  <a:srgbClr val="2C5D98"/>
                </a:solidFill>
                <a:latin typeface="Times New Roman" charset="0"/>
                <a:ea typeface="Times New Roman" charset="0"/>
                <a:cs typeface="Times New Roman" charset="0"/>
              </a:rPr>
              <a:t>Atama</a:t>
            </a:r>
            <a:endParaRPr lang="en-US" sz="1400" b="1" dirty="0">
              <a:solidFill>
                <a:srgbClr val="2C5D98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6" name="Group 64">
            <a:extLst>
              <a:ext uri="{FF2B5EF4-FFF2-40B4-BE49-F238E27FC236}">
                <a16:creationId xmlns:a16="http://schemas.microsoft.com/office/drawing/2014/main" xmlns="" id="{6B3A6A17-9B93-3C4B-9874-65357E17FCD2}"/>
              </a:ext>
            </a:extLst>
          </p:cNvPr>
          <p:cNvGrpSpPr/>
          <p:nvPr/>
        </p:nvGrpSpPr>
        <p:grpSpPr>
          <a:xfrm>
            <a:off x="5829007" y="3677693"/>
            <a:ext cx="1586812" cy="684924"/>
            <a:chOff x="3032897" y="3822736"/>
            <a:chExt cx="1673516" cy="722348"/>
          </a:xfrm>
        </p:grpSpPr>
        <p:cxnSp>
          <p:nvCxnSpPr>
            <p:cNvPr id="67" name="Straight Connector 65">
              <a:extLst>
                <a:ext uri="{FF2B5EF4-FFF2-40B4-BE49-F238E27FC236}">
                  <a16:creationId xmlns:a16="http://schemas.microsoft.com/office/drawing/2014/main" xmlns="" id="{5BE9F408-FFF4-2F40-BCC1-4A2490D7B3FD}"/>
                </a:ext>
              </a:extLst>
            </p:cNvPr>
            <p:cNvCxnSpPr>
              <a:cxnSpLocks/>
            </p:cNvCxnSpPr>
            <p:nvPr/>
          </p:nvCxnSpPr>
          <p:spPr>
            <a:xfrm>
              <a:off x="3032897" y="3822736"/>
              <a:ext cx="389895" cy="722348"/>
            </a:xfrm>
            <a:prstGeom prst="line">
              <a:avLst/>
            </a:prstGeom>
            <a:ln w="12700">
              <a:solidFill>
                <a:srgbClr val="72727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6">
              <a:extLst>
                <a:ext uri="{FF2B5EF4-FFF2-40B4-BE49-F238E27FC236}">
                  <a16:creationId xmlns:a16="http://schemas.microsoft.com/office/drawing/2014/main" xmlns="" id="{C4E0F136-EB6D-874B-8E82-D52BE3FC5467}"/>
                </a:ext>
              </a:extLst>
            </p:cNvPr>
            <p:cNvCxnSpPr>
              <a:cxnSpLocks/>
            </p:cNvCxnSpPr>
            <p:nvPr/>
          </p:nvCxnSpPr>
          <p:spPr>
            <a:xfrm>
              <a:off x="3422792" y="4545084"/>
              <a:ext cx="887271" cy="0"/>
            </a:xfrm>
            <a:prstGeom prst="line">
              <a:avLst/>
            </a:prstGeom>
            <a:ln w="12700">
              <a:solidFill>
                <a:srgbClr val="727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>
              <a:extLst>
                <a:ext uri="{FF2B5EF4-FFF2-40B4-BE49-F238E27FC236}">
                  <a16:creationId xmlns:a16="http://schemas.microsoft.com/office/drawing/2014/main" xmlns="" id="{E52BD749-8D75-2045-AC00-F58B90E94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0063" y="3822736"/>
              <a:ext cx="396350" cy="722348"/>
            </a:xfrm>
            <a:prstGeom prst="line">
              <a:avLst/>
            </a:prstGeom>
            <a:ln w="12700">
              <a:solidFill>
                <a:srgbClr val="727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82C91F60-9B2C-5540-8019-B9B72371A1F5}"/>
              </a:ext>
            </a:extLst>
          </p:cNvPr>
          <p:cNvSpPr/>
          <p:nvPr/>
        </p:nvSpPr>
        <p:spPr>
          <a:xfrm>
            <a:off x="6551073" y="4299873"/>
            <a:ext cx="129754" cy="129754"/>
          </a:xfrm>
          <a:prstGeom prst="ellipse">
            <a:avLst/>
          </a:prstGeom>
          <a:solidFill>
            <a:srgbClr val="72727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69">
            <a:extLst>
              <a:ext uri="{FF2B5EF4-FFF2-40B4-BE49-F238E27FC236}">
                <a16:creationId xmlns:a16="http://schemas.microsoft.com/office/drawing/2014/main" xmlns="" id="{8DDA06B4-5189-A542-8B12-6EB01AB3B862}"/>
              </a:ext>
            </a:extLst>
          </p:cNvPr>
          <p:cNvCxnSpPr>
            <a:cxnSpLocks/>
          </p:cNvCxnSpPr>
          <p:nvPr/>
        </p:nvCxnSpPr>
        <p:spPr>
          <a:xfrm>
            <a:off x="6643854" y="4429627"/>
            <a:ext cx="0" cy="902872"/>
          </a:xfrm>
          <a:prstGeom prst="straightConnector1">
            <a:avLst/>
          </a:prstGeom>
          <a:ln w="19050" cap="rnd">
            <a:solidFill>
              <a:srgbClr val="72727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1FBF2D0-48B4-034C-AF81-5F1590FF1636}"/>
              </a:ext>
            </a:extLst>
          </p:cNvPr>
          <p:cNvSpPr/>
          <p:nvPr/>
        </p:nvSpPr>
        <p:spPr>
          <a:xfrm>
            <a:off x="7349426" y="3607991"/>
            <a:ext cx="126374" cy="1263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C7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phic 24" descr="Database">
            <a:extLst>
              <a:ext uri="{FF2B5EF4-FFF2-40B4-BE49-F238E27FC236}">
                <a16:creationId xmlns:a16="http://schemas.microsoft.com/office/drawing/2014/main" xmlns="" id="{8371D39E-D4E9-8845-90AC-2A8D6BDCE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42626" y="2616231"/>
            <a:ext cx="681330" cy="681330"/>
          </a:xfrm>
          <a:prstGeom prst="rect">
            <a:avLst/>
          </a:prstGeom>
        </p:spPr>
      </p:pic>
      <p:pic>
        <p:nvPicPr>
          <p:cNvPr id="77" name="Graphic 69" descr="HeadWithGears">
            <a:extLst>
              <a:ext uri="{FF2B5EF4-FFF2-40B4-BE49-F238E27FC236}">
                <a16:creationId xmlns:a16="http://schemas.microsoft.com/office/drawing/2014/main" xmlns="" id="{AEA26723-5826-A14E-A713-C18F4508D3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7204" t="7792" r="30239" b="33410"/>
          <a:stretch/>
        </p:blipFill>
        <p:spPr>
          <a:xfrm>
            <a:off x="4067944" y="3284984"/>
            <a:ext cx="556317" cy="622383"/>
          </a:xfrm>
          <a:prstGeom prst="rect">
            <a:avLst/>
          </a:prstGeom>
        </p:spPr>
      </p:pic>
      <p:pic>
        <p:nvPicPr>
          <p:cNvPr id="78" name="Graphic 24" descr="Database">
            <a:extLst>
              <a:ext uri="{FF2B5EF4-FFF2-40B4-BE49-F238E27FC236}">
                <a16:creationId xmlns:a16="http://schemas.microsoft.com/office/drawing/2014/main" xmlns="" id="{8371D39E-D4E9-8845-90AC-2A8D6BDCE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228184" y="3284984"/>
            <a:ext cx="681330" cy="681330"/>
          </a:xfrm>
          <a:prstGeom prst="rect">
            <a:avLst/>
          </a:prstGeom>
        </p:spPr>
      </p:pic>
      <p:sp>
        <p:nvSpPr>
          <p:cNvPr id="54" name="Hexagon 52">
            <a:extLst>
              <a:ext uri="{FF2B5EF4-FFF2-40B4-BE49-F238E27FC236}">
                <a16:creationId xmlns:a16="http://schemas.microsoft.com/office/drawing/2014/main" xmlns="" id="{4DF98835-3B37-9443-9029-4CFEE9C73D5E}"/>
              </a:ext>
            </a:extLst>
          </p:cNvPr>
          <p:cNvSpPr/>
          <p:nvPr/>
        </p:nvSpPr>
        <p:spPr>
          <a:xfrm>
            <a:off x="4860032" y="2564904"/>
            <a:ext cx="1351522" cy="1030817"/>
          </a:xfrm>
          <a:prstGeom prst="hexagon">
            <a:avLst>
              <a:gd name="adj" fmla="val 26988"/>
              <a:gd name="vf" fmla="val 115470"/>
            </a:avLst>
          </a:prstGeom>
          <a:solidFill>
            <a:schemeClr val="accent2">
              <a:lumMod val="75000"/>
            </a:schemeClr>
          </a:solidFill>
          <a:ln w="41275" cap="rnd">
            <a:noFill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69">
            <a:extLst>
              <a:ext uri="{FF2B5EF4-FFF2-40B4-BE49-F238E27FC236}">
                <a16:creationId xmlns:a16="http://schemas.microsoft.com/office/drawing/2014/main" xmlns="" id="{8DDA06B4-5189-A542-8B12-6EB01AB3B862}"/>
              </a:ext>
            </a:extLst>
          </p:cNvPr>
          <p:cNvCxnSpPr>
            <a:cxnSpLocks/>
          </p:cNvCxnSpPr>
          <p:nvPr/>
        </p:nvCxnSpPr>
        <p:spPr>
          <a:xfrm>
            <a:off x="4355976" y="4437112"/>
            <a:ext cx="0" cy="902872"/>
          </a:xfrm>
          <a:prstGeom prst="straightConnector1">
            <a:avLst/>
          </a:prstGeom>
          <a:ln w="19050" cap="rnd">
            <a:solidFill>
              <a:srgbClr val="72727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74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2060315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6" name="Resim 5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580112" y="260648"/>
            <a:ext cx="392697" cy="228593"/>
          </a:xfrm>
          <a:prstGeom prst="rect">
            <a:avLst/>
          </a:prstGeom>
        </p:spPr>
      </p:pic>
      <p:pic>
        <p:nvPicPr>
          <p:cNvPr id="79" name="Resim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81" name="Resim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17" cstate="print">
            <a:grayscl/>
            <a:alphaModFix amt="70000"/>
          </a:blip>
          <a:stretch>
            <a:fillRect/>
          </a:stretch>
        </p:blipFill>
        <p:spPr>
          <a:xfrm>
            <a:off x="5148064" y="2852936"/>
            <a:ext cx="787184" cy="3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2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9" grpId="0" animBg="1"/>
      <p:bldP spid="30" grpId="0" animBg="1"/>
      <p:bldP spid="32" grpId="0"/>
      <p:bldP spid="33" grpId="0" animBg="1"/>
      <p:bldP spid="34" grpId="0" animBg="1"/>
      <p:bldP spid="36" grpId="0"/>
      <p:bldP spid="38" grpId="0" animBg="1"/>
      <p:bldP spid="41" grpId="0" animBg="1"/>
      <p:bldP spid="42" grpId="0" animBg="1"/>
      <p:bldP spid="43" grpId="0" animBg="1"/>
      <p:bldP spid="44" grpId="0" animBg="1"/>
      <p:bldP spid="46" grpId="0"/>
      <p:bldP spid="51" grpId="0" animBg="1"/>
      <p:bldP spid="56" grpId="0"/>
      <p:bldP spid="58" grpId="0" animBg="1"/>
      <p:bldP spid="60" grpId="0" animBg="1"/>
      <p:bldP spid="61" grpId="0" animBg="1"/>
      <p:bldP spid="62" grpId="0" animBg="1"/>
      <p:bldP spid="63" grpId="0" animBg="1"/>
      <p:bldP spid="65" grpId="0"/>
      <p:bldP spid="70" grpId="0" animBg="1"/>
      <p:bldP spid="72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771800" y="1484784"/>
            <a:ext cx="3384376" cy="4968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936" y="5265494"/>
            <a:ext cx="1666077" cy="7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887" y="4113076"/>
            <a:ext cx="1666077" cy="7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887" y="3005060"/>
            <a:ext cx="1666077" cy="7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:\Users\ezgi.tunc-ug\AppData\Local\Microsoft\Windows\Temporary Internet Files\Content.IE5\80ST80AS\fabric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886" y="1759832"/>
            <a:ext cx="1666077" cy="7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3992816" y="237408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Kenet-1</a:t>
            </a:r>
            <a:endParaRPr lang="en-US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992816" y="58766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Kenet-7</a:t>
            </a:r>
            <a:endParaRPr lang="en-US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3992816" y="472041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Kenet-6</a:t>
            </a:r>
            <a:endParaRPr lang="en-US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92816" y="3613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Kenet-3</a:t>
            </a:r>
            <a:endParaRPr lang="en-US" b="1" dirty="0"/>
          </a:p>
        </p:txBody>
      </p:sp>
      <p:grpSp>
        <p:nvGrpSpPr>
          <p:cNvPr id="2" name="Grup 51"/>
          <p:cNvGrpSpPr/>
          <p:nvPr/>
        </p:nvGrpSpPr>
        <p:grpSpPr>
          <a:xfrm>
            <a:off x="188293" y="3983120"/>
            <a:ext cx="795911" cy="832867"/>
            <a:chOff x="149289" y="3418248"/>
            <a:chExt cx="795911" cy="832867"/>
          </a:xfrm>
        </p:grpSpPr>
        <p:pic>
          <p:nvPicPr>
            <p:cNvPr id="40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33" y="3558604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32" y="3572112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86" y="3418248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/>
            <p:cNvSpPr txBox="1"/>
            <p:nvPr/>
          </p:nvSpPr>
          <p:spPr>
            <a:xfrm>
              <a:off x="149289" y="3881783"/>
              <a:ext cx="79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 cm</a:t>
              </a:r>
              <a:endParaRPr lang="en-US" dirty="0"/>
            </a:p>
          </p:txBody>
        </p:sp>
      </p:grpSp>
      <p:grpSp>
        <p:nvGrpSpPr>
          <p:cNvPr id="3" name="Grup 63"/>
          <p:cNvGrpSpPr/>
          <p:nvPr/>
        </p:nvGrpSpPr>
        <p:grpSpPr>
          <a:xfrm>
            <a:off x="1424071" y="3979028"/>
            <a:ext cx="887550" cy="825499"/>
            <a:chOff x="1391186" y="3429287"/>
            <a:chExt cx="887550" cy="825499"/>
          </a:xfrm>
        </p:grpSpPr>
        <p:grpSp>
          <p:nvGrpSpPr>
            <p:cNvPr id="5" name="Grup 50"/>
            <p:cNvGrpSpPr/>
            <p:nvPr/>
          </p:nvGrpSpPr>
          <p:grpSpPr>
            <a:xfrm>
              <a:off x="1391186" y="3563335"/>
              <a:ext cx="887550" cy="691451"/>
              <a:chOff x="1391186" y="3563335"/>
              <a:chExt cx="887550" cy="691451"/>
            </a:xfrm>
          </p:grpSpPr>
          <p:pic>
            <p:nvPicPr>
              <p:cNvPr id="16" name="Picture 14" descr="D:\Users\ezgi.tunc-ug\AppData\Local\Microsoft\Windows\Temporary Internet Files\Content.IE5\4DMT49XS\jcartier_Dish_wash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197" y="3572112"/>
                <a:ext cx="212725" cy="31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4" descr="D:\Users\ezgi.tunc-ug\AppData\Local\Microsoft\Windows\Temporary Internet Files\Content.IE5\4DMT49XS\jcartier_Dish_wash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0063" y="3563335"/>
                <a:ext cx="212725" cy="31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Metin kutusu 48"/>
              <p:cNvSpPr txBox="1"/>
              <p:nvPr/>
            </p:nvSpPr>
            <p:spPr>
              <a:xfrm>
                <a:off x="1391186" y="3885454"/>
                <a:ext cx="887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Atlantis</a:t>
                </a:r>
                <a:endParaRPr lang="en-US" dirty="0"/>
              </a:p>
            </p:txBody>
          </p:sp>
        </p:grpSp>
        <p:pic>
          <p:nvPicPr>
            <p:cNvPr id="57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630" y="3429287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 64"/>
          <p:cNvGrpSpPr/>
          <p:nvPr/>
        </p:nvGrpSpPr>
        <p:grpSpPr>
          <a:xfrm>
            <a:off x="1459559" y="3141271"/>
            <a:ext cx="795911" cy="825502"/>
            <a:chOff x="1426674" y="2591530"/>
            <a:chExt cx="795911" cy="825502"/>
          </a:xfrm>
        </p:grpSpPr>
        <p:grpSp>
          <p:nvGrpSpPr>
            <p:cNvPr id="7" name="Grup 52"/>
            <p:cNvGrpSpPr/>
            <p:nvPr/>
          </p:nvGrpSpPr>
          <p:grpSpPr>
            <a:xfrm>
              <a:off x="1426674" y="2591530"/>
              <a:ext cx="795911" cy="825502"/>
              <a:chOff x="1426674" y="2591530"/>
              <a:chExt cx="795911" cy="825502"/>
            </a:xfrm>
          </p:grpSpPr>
          <p:pic>
            <p:nvPicPr>
              <p:cNvPr id="43" name="Picture 14" descr="D:\Users\ezgi.tunc-ug\AppData\Local\Microsoft\Windows\Temporary Internet Files\Content.IE5\4DMT49XS\jcartier_Dish_wash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629" y="2591530"/>
                <a:ext cx="212725" cy="31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4" descr="D:\Users\ezgi.tunc-ug\AppData\Local\Microsoft\Windows\Temporary Internet Files\Content.IE5\4DMT49XS\jcartier_Dish_wash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660" y="2748135"/>
                <a:ext cx="212725" cy="31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4" descr="D:\Users\ezgi.tunc-ug\AppData\Local\Microsoft\Windows\Temporary Internet Files\Content.IE5\4DMT49XS\jcartier_Dish_wash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192" y="2748135"/>
                <a:ext cx="212725" cy="31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Metin kutusu 47"/>
              <p:cNvSpPr txBox="1"/>
              <p:nvPr/>
            </p:nvSpPr>
            <p:spPr>
              <a:xfrm>
                <a:off x="1426674" y="3047700"/>
                <a:ext cx="795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45 cm</a:t>
                </a:r>
                <a:endParaRPr lang="en-US" dirty="0"/>
              </a:p>
            </p:txBody>
          </p:sp>
        </p:grpSp>
        <p:pic>
          <p:nvPicPr>
            <p:cNvPr id="59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29" y="2607880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 67"/>
          <p:cNvGrpSpPr/>
          <p:nvPr/>
        </p:nvGrpSpPr>
        <p:grpSpPr>
          <a:xfrm>
            <a:off x="282141" y="3083619"/>
            <a:ext cx="795911" cy="913009"/>
            <a:chOff x="249256" y="2533878"/>
            <a:chExt cx="795911" cy="913009"/>
          </a:xfrm>
        </p:grpSpPr>
        <p:pic>
          <p:nvPicPr>
            <p:cNvPr id="39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3" y="2776402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49" y="2784041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Metin kutusu 45"/>
            <p:cNvSpPr txBox="1"/>
            <p:nvPr/>
          </p:nvSpPr>
          <p:spPr>
            <a:xfrm>
              <a:off x="249256" y="3077555"/>
              <a:ext cx="79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 cm</a:t>
              </a:r>
              <a:endParaRPr lang="en-US" dirty="0"/>
            </a:p>
          </p:txBody>
        </p:sp>
        <p:pic>
          <p:nvPicPr>
            <p:cNvPr id="60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27" y="2533878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 68"/>
          <p:cNvGrpSpPr/>
          <p:nvPr/>
        </p:nvGrpSpPr>
        <p:grpSpPr>
          <a:xfrm>
            <a:off x="711428" y="3080486"/>
            <a:ext cx="326256" cy="561569"/>
            <a:chOff x="678543" y="2530745"/>
            <a:chExt cx="326256" cy="561569"/>
          </a:xfrm>
        </p:grpSpPr>
        <p:pic>
          <p:nvPicPr>
            <p:cNvPr id="37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74" y="2776402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43" y="2530745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Dikdörtgen 3"/>
          <p:cNvSpPr/>
          <p:nvPr/>
        </p:nvSpPr>
        <p:spPr>
          <a:xfrm>
            <a:off x="-3121" y="371029"/>
            <a:ext cx="9144000" cy="157579"/>
          </a:xfrm>
          <a:prstGeom prst="rect">
            <a:avLst/>
          </a:prstGeom>
          <a:solidFill>
            <a:srgbClr val="2C5D98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  <p:graphicFrame>
        <p:nvGraphicFramePr>
          <p:cNvPr id="71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473792"/>
              </p:ext>
            </p:extLst>
          </p:nvPr>
        </p:nvGraphicFramePr>
        <p:xfrm>
          <a:off x="0" y="0"/>
          <a:ext cx="914400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Şirket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Tanıtımı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Sistem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Analizi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Problem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Projenin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Amacı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Sezgisel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D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Arayüz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Tasarımı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Proje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Sonuçları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D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2" name="Resim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269" t="10574" r="75781" b="19259"/>
          <a:stretch/>
        </p:blipFill>
        <p:spPr>
          <a:xfrm>
            <a:off x="5580112" y="260648"/>
            <a:ext cx="392697" cy="228593"/>
          </a:xfrm>
          <a:prstGeom prst="rect">
            <a:avLst/>
          </a:prstGeom>
        </p:spPr>
      </p:pic>
      <p:sp>
        <p:nvSpPr>
          <p:cNvPr id="73" name="Metin kutusu 72"/>
          <p:cNvSpPr txBox="1"/>
          <p:nvPr/>
        </p:nvSpPr>
        <p:spPr>
          <a:xfrm>
            <a:off x="1400527" y="91435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2C5D98"/>
                </a:solidFill>
              </a:rPr>
              <a:t>Gövde</a:t>
            </a:r>
            <a:r>
              <a:rPr lang="en-US" sz="2400" dirty="0" smtClean="0">
                <a:solidFill>
                  <a:srgbClr val="2C5D98"/>
                </a:solidFill>
              </a:rPr>
              <a:t> </a:t>
            </a:r>
            <a:r>
              <a:rPr lang="en-US" sz="2400" dirty="0" err="1" smtClean="0">
                <a:solidFill>
                  <a:srgbClr val="2C5D98"/>
                </a:solidFill>
              </a:rPr>
              <a:t>Tiplerini</a:t>
            </a:r>
            <a:r>
              <a:rPr lang="en-US" sz="2400" dirty="0" smtClean="0">
                <a:solidFill>
                  <a:srgbClr val="2C5D98"/>
                </a:solidFill>
              </a:rPr>
              <a:t> </a:t>
            </a:r>
            <a:r>
              <a:rPr lang="tr-TR" sz="2400" dirty="0" smtClean="0">
                <a:solidFill>
                  <a:srgbClr val="2C5D98"/>
                </a:solidFill>
              </a:rPr>
              <a:t>Gövde Hazırlık Hatlarına </a:t>
            </a:r>
            <a:r>
              <a:rPr lang="en-US" sz="2400" dirty="0" err="1" smtClean="0">
                <a:solidFill>
                  <a:srgbClr val="2C5D98"/>
                </a:solidFill>
              </a:rPr>
              <a:t>Atama</a:t>
            </a:r>
            <a:endParaRPr lang="en-US" sz="2400" dirty="0">
              <a:solidFill>
                <a:srgbClr val="2C5D98"/>
              </a:solidFill>
            </a:endParaRPr>
          </a:p>
        </p:txBody>
      </p:sp>
      <p:pic>
        <p:nvPicPr>
          <p:cNvPr id="74" name="Picture 8" descr="D:\Users\ezgi.tunc-ug\AppData\Local\Microsoft\Windows\Temporary Internet Files\Content.IE5\9YNLNZ5S\600px-Applications-system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08" y="4243492"/>
            <a:ext cx="348804" cy="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D:\Users\ezgi.tunc-ug\AppData\Local\Microsoft\Windows\Temporary Internet Files\Content.IE5\9YNLNZ5S\600px-Applications-system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321" y="5491151"/>
            <a:ext cx="348804" cy="3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Metin kutusu 75"/>
          <p:cNvSpPr txBox="1"/>
          <p:nvPr/>
        </p:nvSpPr>
        <p:spPr>
          <a:xfrm>
            <a:off x="4945703" y="4689196"/>
            <a:ext cx="142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</a:t>
            </a:r>
            <a:r>
              <a:rPr lang="en-US" dirty="0" err="1" smtClean="0"/>
              <a:t>Değişikliği</a:t>
            </a:r>
            <a:endParaRPr lang="en-US" dirty="0"/>
          </a:p>
        </p:txBody>
      </p:sp>
      <p:pic>
        <p:nvPicPr>
          <p:cNvPr id="77" name="Resim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01" y="6381328"/>
            <a:ext cx="1501453" cy="299454"/>
          </a:xfrm>
          <a:prstGeom prst="rect">
            <a:avLst/>
          </a:prstGeom>
        </p:spPr>
      </p:pic>
      <p:pic>
        <p:nvPicPr>
          <p:cNvPr id="78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381328"/>
            <a:ext cx="979692" cy="273089"/>
          </a:xfrm>
          <a:prstGeom prst="rect">
            <a:avLst/>
          </a:prstGeom>
        </p:spPr>
      </p:pic>
      <p:sp>
        <p:nvSpPr>
          <p:cNvPr id="84" name="Ok: Yukarı 2"/>
          <p:cNvSpPr/>
          <p:nvPr/>
        </p:nvSpPr>
        <p:spPr>
          <a:xfrm>
            <a:off x="6253846" y="2555758"/>
            <a:ext cx="1841969" cy="1681280"/>
          </a:xfrm>
          <a:prstGeom prst="upArrow">
            <a:avLst/>
          </a:prstGeom>
          <a:solidFill>
            <a:srgbClr val="7695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Sitka Text" panose="02000505000000020004" pitchFamily="2" charset="0"/>
            </a:endParaRPr>
          </a:p>
        </p:txBody>
      </p:sp>
      <p:sp>
        <p:nvSpPr>
          <p:cNvPr id="85" name="Ok: Aşağı 3"/>
          <p:cNvSpPr/>
          <p:nvPr/>
        </p:nvSpPr>
        <p:spPr>
          <a:xfrm>
            <a:off x="7191382" y="3428839"/>
            <a:ext cx="1868808" cy="16293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Sitka Text" panose="02000505000000020004" pitchFamily="2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6307770" y="2758351"/>
            <a:ext cx="179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Model Değişikliği Sayısı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7487535" y="3869419"/>
            <a:ext cx="130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Lot Büyüklüğü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" name="Grup 90"/>
          <p:cNvGrpSpPr/>
          <p:nvPr/>
        </p:nvGrpSpPr>
        <p:grpSpPr>
          <a:xfrm>
            <a:off x="98378" y="3086500"/>
            <a:ext cx="332711" cy="563194"/>
            <a:chOff x="98378" y="3086500"/>
            <a:chExt cx="332711" cy="563194"/>
          </a:xfrm>
        </p:grpSpPr>
        <p:pic>
          <p:nvPicPr>
            <p:cNvPr id="61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64" y="3086500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4" descr="D:\Users\ezgi.tunc-ug\AppData\Local\Microsoft\Windows\Temporary Internet Files\Content.IE5\4DMT49XS\jcartier_Dish_washer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8" y="3333782"/>
              <a:ext cx="212725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408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14 2.22222E-6 C 0.16823 2.22222E-6 0.23246 0.04537 0.23246 0.08241 L 0.23246 0.165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18594 4.81481E-6 C 0.26962 4.81481E-6 0.3724 0.03449 0.3724 0.06273 L 0.3724 0.12638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11928 2.96296E-6 C 0.17275 2.96296E-6 0.23855 0.03518 0.23855 0.06389 L 0.23855 0.12777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8316 -3.7037E-6 C 0.26527 -3.7037E-6 0.36632 -0.01134 0.36632 -0.02037 L 0.36632 -0.0407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16267 3.7037E-6 C 0.23524 3.7037E-6 0.32552 -0.06528 0.32552 -0.1132 L 0.32552 -0.2259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18681 -2.22222E-6 C 0.27066 -2.22222E-6 0.37379 0.03264 0.37379 0.05926 L 0.37379 0.1187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4" grpId="0" animBg="1"/>
      <p:bldP spid="85" grpId="0" animBg="1"/>
      <p:bldP spid="86" grpId="0"/>
      <p:bldP spid="8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1891</TotalTime>
  <Words>496</Words>
  <Application>Microsoft Office PowerPoint</Application>
  <PresentationFormat>Ekran Gösterisi (4:3)</PresentationFormat>
  <Paragraphs>214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Teması</vt:lpstr>
      <vt:lpstr>Slayt 1</vt:lpstr>
      <vt:lpstr>  </vt:lpstr>
      <vt:lpstr>Slayt 3</vt:lpstr>
      <vt:lpstr>Slayt 4</vt:lpstr>
      <vt:lpstr>Slayt 5</vt:lpstr>
      <vt:lpstr>Slayt 6</vt:lpstr>
      <vt:lpstr>Sezgisel Model Girdileri</vt:lpstr>
      <vt:lpstr>Slayt 8</vt:lpstr>
      <vt:lpstr>Slayt 9</vt:lpstr>
      <vt:lpstr>Sezgisel Model Sonuçları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Ezgi Tunc</dc:creator>
  <cp:lastModifiedBy>ezgi</cp:lastModifiedBy>
  <cp:revision>188</cp:revision>
  <dcterms:created xsi:type="dcterms:W3CDTF">2018-05-17T17:49:20Z</dcterms:created>
  <dcterms:modified xsi:type="dcterms:W3CDTF">2018-05-29T15:24:56Z</dcterms:modified>
</cp:coreProperties>
</file>