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9" roundtripDataSignature="AMtx7miOO7j9EUkrdgLzfhhhbi6zupgP2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özde Uğu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978" y="108"/>
      </p:cViewPr>
      <p:guideLst>
        <p:guide orient="horz" pos="1620"/>
        <p:guide pos="2880"/>
        <p:guide orient="horz"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manualLayout>
          <c:layoutTarget val="inner"/>
          <c:xMode val="edge"/>
          <c:yMode val="edge"/>
          <c:x val="0.10310426307940099"/>
          <c:y val="0.1081175605322976"/>
          <c:w val="0.85520603674540685"/>
          <c:h val="0.72112459900845727"/>
        </c:manualLayout>
      </c:layout>
      <c:scatterChart>
        <c:scatterStyle val="lineMarker"/>
        <c:varyColors val="0"/>
        <c:ser>
          <c:idx val="0"/>
          <c:order val="0"/>
          <c:spPr>
            <a:ln>
              <a:solidFill>
                <a:srgbClr val="FF0000"/>
              </a:solidFill>
            </a:ln>
          </c:spPr>
          <c:marker>
            <c:symbol val="none"/>
          </c:marker>
          <c:xVal>
            <c:numRef>
              <c:f>Sheet1!$B$2:$B$53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xVal>
          <c:yVal>
            <c:numRef>
              <c:f>Sheet1!$F$2:$F$53</c:f>
              <c:numCache>
                <c:formatCode>General</c:formatCode>
                <c:ptCount val="52"/>
                <c:pt idx="0">
                  <c:v>1913.9852999999998</c:v>
                </c:pt>
                <c:pt idx="1">
                  <c:v>2166.0962500000001</c:v>
                </c:pt>
                <c:pt idx="2">
                  <c:v>1853.3622999999998</c:v>
                </c:pt>
                <c:pt idx="3">
                  <c:v>1549.8001999999999</c:v>
                </c:pt>
                <c:pt idx="4">
                  <c:v>1493.8748999999998</c:v>
                </c:pt>
                <c:pt idx="5">
                  <c:v>1577.9863999999998</c:v>
                </c:pt>
                <c:pt idx="6">
                  <c:v>1932.7760999999998</c:v>
                </c:pt>
                <c:pt idx="7">
                  <c:v>1633.9116999999999</c:v>
                </c:pt>
                <c:pt idx="8">
                  <c:v>1788.0416</c:v>
                </c:pt>
                <c:pt idx="9">
                  <c:v>1652.7024999999999</c:v>
                </c:pt>
                <c:pt idx="10">
                  <c:v>1587.3817999999999</c:v>
                </c:pt>
                <c:pt idx="11">
                  <c:v>1876.8507999999997</c:v>
                </c:pt>
                <c:pt idx="12">
                  <c:v>1839.7163</c:v>
                </c:pt>
                <c:pt idx="13">
                  <c:v>2614.6163999999999</c:v>
                </c:pt>
                <c:pt idx="14">
                  <c:v>2754.6531999999997</c:v>
                </c:pt>
                <c:pt idx="15">
                  <c:v>2819.9739</c:v>
                </c:pt>
                <c:pt idx="16">
                  <c:v>2813.1508999999996</c:v>
                </c:pt>
                <c:pt idx="17">
                  <c:v>3431.7957999999999</c:v>
                </c:pt>
                <c:pt idx="18">
                  <c:v>3707.1716999999999</c:v>
                </c:pt>
                <c:pt idx="19">
                  <c:v>3478.3256999999994</c:v>
                </c:pt>
                <c:pt idx="20">
                  <c:v>3697.7762999999995</c:v>
                </c:pt>
                <c:pt idx="21">
                  <c:v>3553.0418</c:v>
                </c:pt>
                <c:pt idx="22">
                  <c:v>3632.4555999999998</c:v>
                </c:pt>
                <c:pt idx="23">
                  <c:v>5042.2189999999991</c:v>
                </c:pt>
                <c:pt idx="24">
                  <c:v>4967.5028999999995</c:v>
                </c:pt>
                <c:pt idx="25">
                  <c:v>5256.9718999999996</c:v>
                </c:pt>
                <c:pt idx="26">
                  <c:v>5462.3293999999987</c:v>
                </c:pt>
                <c:pt idx="27">
                  <c:v>5975.9466999999995</c:v>
                </c:pt>
                <c:pt idx="28">
                  <c:v>5611.7615999999998</c:v>
                </c:pt>
                <c:pt idx="29">
                  <c:v>5751.7983999999997</c:v>
                </c:pt>
                <c:pt idx="30">
                  <c:v>5966.5512999999992</c:v>
                </c:pt>
                <c:pt idx="31">
                  <c:v>6311.9455999999991</c:v>
                </c:pt>
                <c:pt idx="32">
                  <c:v>7086.8456999999999</c:v>
                </c:pt>
                <c:pt idx="33">
                  <c:v>5116.9350999999997</c:v>
                </c:pt>
                <c:pt idx="34">
                  <c:v>6451.982399999999</c:v>
                </c:pt>
                <c:pt idx="35">
                  <c:v>6881.4881999999989</c:v>
                </c:pt>
                <c:pt idx="36">
                  <c:v>6956.2042999999994</c:v>
                </c:pt>
                <c:pt idx="37">
                  <c:v>4389.0119999999997</c:v>
                </c:pt>
                <c:pt idx="38">
                  <c:v>5406.4040999999997</c:v>
                </c:pt>
                <c:pt idx="39">
                  <c:v>5639.9477999999999</c:v>
                </c:pt>
                <c:pt idx="40">
                  <c:v>4528.6016999999993</c:v>
                </c:pt>
                <c:pt idx="41">
                  <c:v>4169.1142999999993</c:v>
                </c:pt>
                <c:pt idx="42">
                  <c:v>3823.7199999999993</c:v>
                </c:pt>
                <c:pt idx="43">
                  <c:v>3240.0842999999995</c:v>
                </c:pt>
                <c:pt idx="44">
                  <c:v>2875.8991999999998</c:v>
                </c:pt>
                <c:pt idx="45">
                  <c:v>3034.7267999999995</c:v>
                </c:pt>
                <c:pt idx="46">
                  <c:v>1811.5300999999999</c:v>
                </c:pt>
                <c:pt idx="47">
                  <c:v>2012.1898999999999</c:v>
                </c:pt>
                <c:pt idx="48">
                  <c:v>2282.8680999999997</c:v>
                </c:pt>
                <c:pt idx="49">
                  <c:v>2196.6313</c:v>
                </c:pt>
                <c:pt idx="50">
                  <c:v>2185.1106</c:v>
                </c:pt>
                <c:pt idx="51">
                  <c:v>2918.1785</c:v>
                </c:pt>
              </c:numCache>
            </c:numRef>
          </c:yVal>
          <c:smooth val="0"/>
          <c:extLst>
            <c:ext xmlns:c16="http://schemas.microsoft.com/office/drawing/2014/chart" uri="{C3380CC4-5D6E-409C-BE32-E72D297353CC}">
              <c16:uniqueId val="{00000000-A476-44FC-8FAF-BD4CD5A9938F}"/>
            </c:ext>
          </c:extLst>
        </c:ser>
        <c:dLbls>
          <c:showLegendKey val="0"/>
          <c:showVal val="0"/>
          <c:showCatName val="0"/>
          <c:showSerName val="0"/>
          <c:showPercent val="0"/>
          <c:showBubbleSize val="0"/>
        </c:dLbls>
        <c:axId val="248018560"/>
        <c:axId val="248019136"/>
      </c:scatterChart>
      <c:valAx>
        <c:axId val="248018560"/>
        <c:scaling>
          <c:orientation val="minMax"/>
          <c:max val="52"/>
          <c:min val="1"/>
        </c:scaling>
        <c:delete val="0"/>
        <c:axPos val="b"/>
        <c:title>
          <c:tx>
            <c:rich>
              <a:bodyPr/>
              <a:lstStyle/>
              <a:p>
                <a:pPr>
                  <a:defRPr/>
                </a:pPr>
                <a:r>
                  <a:rPr lang="tr-TR"/>
                  <a:t>Week</a:t>
                </a:r>
              </a:p>
            </c:rich>
          </c:tx>
          <c:layout>
            <c:manualLayout>
              <c:xMode val="edge"/>
              <c:yMode val="edge"/>
              <c:x val="0.48983441139756917"/>
              <c:y val="0.70275833627622231"/>
            </c:manualLayout>
          </c:layout>
          <c:overlay val="0"/>
        </c:title>
        <c:numFmt formatCode="General" sourceLinked="1"/>
        <c:majorTickMark val="none"/>
        <c:minorTickMark val="none"/>
        <c:tickLblPos val="nextTo"/>
        <c:txPr>
          <a:bodyPr/>
          <a:lstStyle/>
          <a:p>
            <a:pPr>
              <a:defRPr sz="800" b="1"/>
            </a:pPr>
            <a:endParaRPr lang="tr-TR"/>
          </a:p>
        </c:txPr>
        <c:crossAx val="248019136"/>
        <c:crosses val="autoZero"/>
        <c:crossBetween val="midCat"/>
      </c:valAx>
      <c:valAx>
        <c:axId val="248019136"/>
        <c:scaling>
          <c:orientation val="minMax"/>
          <c:max val="8000"/>
        </c:scaling>
        <c:delete val="0"/>
        <c:axPos val="l"/>
        <c:numFmt formatCode="General" sourceLinked="0"/>
        <c:majorTickMark val="none"/>
        <c:minorTickMark val="none"/>
        <c:tickLblPos val="nextTo"/>
        <c:txPr>
          <a:bodyPr/>
          <a:lstStyle/>
          <a:p>
            <a:pPr>
              <a:defRPr sz="800" b="1"/>
            </a:pPr>
            <a:endParaRPr lang="tr-TR"/>
          </a:p>
        </c:txPr>
        <c:crossAx val="248018560"/>
        <c:crosses val="autoZero"/>
        <c:crossBetween val="midCat"/>
      </c:valAx>
      <c:spPr>
        <a:pattFill prst="dotDmnd">
          <a:fgClr>
            <a:schemeClr val="accent4">
              <a:lumMod val="20000"/>
              <a:lumOff val="80000"/>
            </a:schemeClr>
          </a:fgClr>
          <a:bgClr>
            <a:schemeClr val="bg1"/>
          </a:bgClr>
        </a:pattFill>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1616709401453E-2"/>
          <c:y val="0.13992363853323578"/>
          <c:w val="0.85520603674540685"/>
          <c:h val="0.72112459900845727"/>
        </c:manualLayout>
      </c:layout>
      <c:scatterChart>
        <c:scatterStyle val="lineMarker"/>
        <c:varyColors val="0"/>
        <c:ser>
          <c:idx val="0"/>
          <c:order val="0"/>
          <c:spPr>
            <a:ln>
              <a:solidFill>
                <a:srgbClr val="EC9802"/>
              </a:solidFill>
            </a:ln>
          </c:spPr>
          <c:marker>
            <c:symbol val="none"/>
          </c:marker>
          <c:xVal>
            <c:numRef>
              <c:f>Sheet1!$B$2:$B$53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xVal>
          <c:yVal>
            <c:numRef>
              <c:f>Sheet1!$A$2:$A$55</c:f>
              <c:numCache>
                <c:formatCode>General</c:formatCode>
                <c:ptCount val="54"/>
                <c:pt idx="0">
                  <c:v>500</c:v>
                </c:pt>
                <c:pt idx="1">
                  <c:v>650</c:v>
                </c:pt>
                <c:pt idx="2">
                  <c:v>700</c:v>
                </c:pt>
                <c:pt idx="3">
                  <c:v>200</c:v>
                </c:pt>
                <c:pt idx="4">
                  <c:v>500</c:v>
                </c:pt>
                <c:pt idx="5">
                  <c:v>800</c:v>
                </c:pt>
                <c:pt idx="6">
                  <c:v>900</c:v>
                </c:pt>
                <c:pt idx="7">
                  <c:v>500</c:v>
                </c:pt>
                <c:pt idx="8">
                  <c:v>800</c:v>
                </c:pt>
                <c:pt idx="9">
                  <c:v>900</c:v>
                </c:pt>
                <c:pt idx="10">
                  <c:v>1000</c:v>
                </c:pt>
                <c:pt idx="11">
                  <c:v>1200</c:v>
                </c:pt>
                <c:pt idx="12">
                  <c:v>1900</c:v>
                </c:pt>
                <c:pt idx="13">
                  <c:v>2000</c:v>
                </c:pt>
                <c:pt idx="14">
                  <c:v>2000</c:v>
                </c:pt>
                <c:pt idx="15">
                  <c:v>1900</c:v>
                </c:pt>
                <c:pt idx="16">
                  <c:v>2500</c:v>
                </c:pt>
                <c:pt idx="17">
                  <c:v>3000</c:v>
                </c:pt>
                <c:pt idx="18">
                  <c:v>2900</c:v>
                </c:pt>
                <c:pt idx="19">
                  <c:v>2500</c:v>
                </c:pt>
                <c:pt idx="20">
                  <c:v>2700</c:v>
                </c:pt>
                <c:pt idx="21">
                  <c:v>2600</c:v>
                </c:pt>
                <c:pt idx="22">
                  <c:v>2800</c:v>
                </c:pt>
                <c:pt idx="23">
                  <c:v>3000</c:v>
                </c:pt>
                <c:pt idx="24">
                  <c:v>2900</c:v>
                </c:pt>
                <c:pt idx="25">
                  <c:v>3100</c:v>
                </c:pt>
                <c:pt idx="26">
                  <c:v>3000</c:v>
                </c:pt>
                <c:pt idx="27">
                  <c:v>3500</c:v>
                </c:pt>
                <c:pt idx="28">
                  <c:v>3200</c:v>
                </c:pt>
                <c:pt idx="29">
                  <c:v>3200</c:v>
                </c:pt>
                <c:pt idx="30">
                  <c:v>3300</c:v>
                </c:pt>
                <c:pt idx="31">
                  <c:v>3200</c:v>
                </c:pt>
                <c:pt idx="32">
                  <c:v>3300</c:v>
                </c:pt>
                <c:pt idx="33">
                  <c:v>3100</c:v>
                </c:pt>
                <c:pt idx="34">
                  <c:v>3200</c:v>
                </c:pt>
                <c:pt idx="35">
                  <c:v>3400</c:v>
                </c:pt>
                <c:pt idx="36">
                  <c:v>3500</c:v>
                </c:pt>
                <c:pt idx="37">
                  <c:v>4000</c:v>
                </c:pt>
                <c:pt idx="38">
                  <c:v>3300</c:v>
                </c:pt>
                <c:pt idx="39">
                  <c:v>3800</c:v>
                </c:pt>
                <c:pt idx="40">
                  <c:v>2500</c:v>
                </c:pt>
                <c:pt idx="41">
                  <c:v>2300</c:v>
                </c:pt>
                <c:pt idx="42">
                  <c:v>2400</c:v>
                </c:pt>
                <c:pt idx="43">
                  <c:v>1900</c:v>
                </c:pt>
                <c:pt idx="44">
                  <c:v>1600</c:v>
                </c:pt>
                <c:pt idx="45">
                  <c:v>2000</c:v>
                </c:pt>
                <c:pt idx="46">
                  <c:v>1300</c:v>
                </c:pt>
                <c:pt idx="47">
                  <c:v>1100</c:v>
                </c:pt>
                <c:pt idx="48">
                  <c:v>900</c:v>
                </c:pt>
                <c:pt idx="49">
                  <c:v>1300</c:v>
                </c:pt>
                <c:pt idx="50">
                  <c:v>1800</c:v>
                </c:pt>
                <c:pt idx="51">
                  <c:v>2500</c:v>
                </c:pt>
              </c:numCache>
            </c:numRef>
          </c:yVal>
          <c:smooth val="0"/>
          <c:extLst>
            <c:ext xmlns:c16="http://schemas.microsoft.com/office/drawing/2014/chart" uri="{C3380CC4-5D6E-409C-BE32-E72D297353CC}">
              <c16:uniqueId val="{00000000-AA67-485D-82E7-306A28F48598}"/>
            </c:ext>
          </c:extLst>
        </c:ser>
        <c:dLbls>
          <c:showLegendKey val="0"/>
          <c:showVal val="0"/>
          <c:showCatName val="0"/>
          <c:showSerName val="0"/>
          <c:showPercent val="0"/>
          <c:showBubbleSize val="0"/>
        </c:dLbls>
        <c:axId val="248015104"/>
        <c:axId val="248015680"/>
      </c:scatterChart>
      <c:valAx>
        <c:axId val="248015104"/>
        <c:scaling>
          <c:orientation val="minMax"/>
          <c:max val="52"/>
          <c:min val="1"/>
        </c:scaling>
        <c:delete val="0"/>
        <c:axPos val="b"/>
        <c:title>
          <c:tx>
            <c:rich>
              <a:bodyPr/>
              <a:lstStyle/>
              <a:p>
                <a:pPr>
                  <a:defRPr sz="800"/>
                </a:pPr>
                <a:r>
                  <a:rPr lang="tr-TR" sz="800" dirty="0">
                    <a:latin typeface="Georgia" pitchFamily="18" charset="0"/>
                  </a:rPr>
                  <a:t>Week</a:t>
                </a:r>
              </a:p>
            </c:rich>
          </c:tx>
          <c:layout>
            <c:manualLayout>
              <c:xMode val="edge"/>
              <c:yMode val="edge"/>
              <c:x val="0.47895908290662842"/>
              <c:y val="0.69471998335873797"/>
            </c:manualLayout>
          </c:layout>
          <c:overlay val="0"/>
        </c:title>
        <c:numFmt formatCode="General" sourceLinked="1"/>
        <c:majorTickMark val="none"/>
        <c:minorTickMark val="none"/>
        <c:tickLblPos val="nextTo"/>
        <c:txPr>
          <a:bodyPr/>
          <a:lstStyle/>
          <a:p>
            <a:pPr>
              <a:defRPr sz="800" b="1"/>
            </a:pPr>
            <a:endParaRPr lang="tr-TR"/>
          </a:p>
        </c:txPr>
        <c:crossAx val="248015680"/>
        <c:crosses val="autoZero"/>
        <c:crossBetween val="midCat"/>
      </c:valAx>
      <c:valAx>
        <c:axId val="248015680"/>
        <c:scaling>
          <c:orientation val="minMax"/>
          <c:max val="4500"/>
          <c:min val="0"/>
        </c:scaling>
        <c:delete val="0"/>
        <c:axPos val="l"/>
        <c:numFmt formatCode="General" sourceLinked="0"/>
        <c:majorTickMark val="none"/>
        <c:minorTickMark val="none"/>
        <c:tickLblPos val="nextTo"/>
        <c:txPr>
          <a:bodyPr/>
          <a:lstStyle/>
          <a:p>
            <a:pPr>
              <a:defRPr sz="800" b="1"/>
            </a:pPr>
            <a:endParaRPr lang="tr-TR"/>
          </a:p>
        </c:txPr>
        <c:crossAx val="248015104"/>
        <c:crosses val="autoZero"/>
        <c:crossBetween val="midCat"/>
      </c:valAx>
      <c:spPr>
        <a:pattFill prst="dotDmnd">
          <a:fgClr>
            <a:srgbClr val="FFAB40">
              <a:lumMod val="20000"/>
              <a:lumOff val="80000"/>
            </a:srgbClr>
          </a:fgClr>
          <a:bgClr>
            <a:srgbClr val="FFFFFF"/>
          </a:bgClr>
        </a:pattFill>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manualLayout>
          <c:layoutTarget val="inner"/>
          <c:xMode val="edge"/>
          <c:yMode val="edge"/>
          <c:x val="0.11404393098403683"/>
          <c:y val="9.3067220764071146E-2"/>
          <c:w val="0.85520603674540685"/>
          <c:h val="0.72112459900845727"/>
        </c:manualLayout>
      </c:layout>
      <c:scatterChart>
        <c:scatterStyle val="lineMarker"/>
        <c:varyColors val="0"/>
        <c:ser>
          <c:idx val="0"/>
          <c:order val="0"/>
          <c:spPr>
            <a:ln>
              <a:solidFill>
                <a:schemeClr val="accent6">
                  <a:lumMod val="75000"/>
                </a:schemeClr>
              </a:solidFill>
            </a:ln>
          </c:spPr>
          <c:marker>
            <c:symbol val="none"/>
          </c:marker>
          <c:xVal>
            <c:numRef>
              <c:f>Sheet1!$B$2:$B$53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xVal>
          <c:yVal>
            <c:numRef>
              <c:f>Sheet1!$D$2:$D$53</c:f>
              <c:numCache>
                <c:formatCode>General</c:formatCode>
                <c:ptCount val="52"/>
                <c:pt idx="0">
                  <c:v>1100</c:v>
                </c:pt>
                <c:pt idx="1">
                  <c:v>1200</c:v>
                </c:pt>
                <c:pt idx="2">
                  <c:v>950</c:v>
                </c:pt>
                <c:pt idx="3">
                  <c:v>1000</c:v>
                </c:pt>
                <c:pt idx="4">
                  <c:v>800</c:v>
                </c:pt>
                <c:pt idx="5">
                  <c:v>700</c:v>
                </c:pt>
                <c:pt idx="6">
                  <c:v>900</c:v>
                </c:pt>
                <c:pt idx="7">
                  <c:v>900</c:v>
                </c:pt>
                <c:pt idx="8">
                  <c:v>850</c:v>
                </c:pt>
                <c:pt idx="9">
                  <c:v>700</c:v>
                </c:pt>
                <c:pt idx="10">
                  <c:v>600</c:v>
                </c:pt>
                <c:pt idx="11">
                  <c:v>700</c:v>
                </c:pt>
                <c:pt idx="12">
                  <c:v>300</c:v>
                </c:pt>
                <c:pt idx="13">
                  <c:v>800</c:v>
                </c:pt>
                <c:pt idx="14">
                  <c:v>900</c:v>
                </c:pt>
                <c:pt idx="15">
                  <c:v>1000</c:v>
                </c:pt>
                <c:pt idx="16">
                  <c:v>675</c:v>
                </c:pt>
                <c:pt idx="17">
                  <c:v>850</c:v>
                </c:pt>
                <c:pt idx="18">
                  <c:v>1100</c:v>
                </c:pt>
                <c:pt idx="19">
                  <c:v>1150</c:v>
                </c:pt>
                <c:pt idx="20">
                  <c:v>1200</c:v>
                </c:pt>
                <c:pt idx="21">
                  <c:v>1150</c:v>
                </c:pt>
                <c:pt idx="22">
                  <c:v>1100</c:v>
                </c:pt>
                <c:pt idx="23">
                  <c:v>2000</c:v>
                </c:pt>
                <c:pt idx="24">
                  <c:v>2000</c:v>
                </c:pt>
                <c:pt idx="25">
                  <c:v>2100</c:v>
                </c:pt>
                <c:pt idx="26">
                  <c:v>2300</c:v>
                </c:pt>
                <c:pt idx="27">
                  <c:v>2400</c:v>
                </c:pt>
                <c:pt idx="28">
                  <c:v>2300</c:v>
                </c:pt>
                <c:pt idx="29">
                  <c:v>2400</c:v>
                </c:pt>
                <c:pt idx="30">
                  <c:v>2500</c:v>
                </c:pt>
                <c:pt idx="31">
                  <c:v>2800</c:v>
                </c:pt>
                <c:pt idx="32">
                  <c:v>3300</c:v>
                </c:pt>
                <c:pt idx="33">
                  <c:v>2000</c:v>
                </c:pt>
                <c:pt idx="34">
                  <c:v>2900</c:v>
                </c:pt>
                <c:pt idx="35">
                  <c:v>3100</c:v>
                </c:pt>
                <c:pt idx="36">
                  <c:v>3100</c:v>
                </c:pt>
                <c:pt idx="37">
                  <c:v>1000</c:v>
                </c:pt>
                <c:pt idx="38">
                  <c:v>2100</c:v>
                </c:pt>
                <c:pt idx="39">
                  <c:v>2000</c:v>
                </c:pt>
                <c:pt idx="40">
                  <c:v>1900</c:v>
                </c:pt>
                <c:pt idx="41">
                  <c:v>1750</c:v>
                </c:pt>
                <c:pt idx="42">
                  <c:v>1450</c:v>
                </c:pt>
                <c:pt idx="43">
                  <c:v>1300</c:v>
                </c:pt>
                <c:pt idx="44">
                  <c:v>1200</c:v>
                </c:pt>
                <c:pt idx="45">
                  <c:v>1100</c:v>
                </c:pt>
                <c:pt idx="46">
                  <c:v>600</c:v>
                </c:pt>
                <c:pt idx="47">
                  <c:v>850</c:v>
                </c:pt>
                <c:pt idx="48">
                  <c:v>1150</c:v>
                </c:pt>
                <c:pt idx="49">
                  <c:v>875</c:v>
                </c:pt>
                <c:pt idx="50">
                  <c:v>600</c:v>
                </c:pt>
                <c:pt idx="51">
                  <c:v>750</c:v>
                </c:pt>
              </c:numCache>
            </c:numRef>
          </c:yVal>
          <c:smooth val="0"/>
          <c:extLst>
            <c:ext xmlns:c16="http://schemas.microsoft.com/office/drawing/2014/chart" uri="{C3380CC4-5D6E-409C-BE32-E72D297353CC}">
              <c16:uniqueId val="{00000000-BE22-4289-B292-B6819B1B3AE3}"/>
            </c:ext>
          </c:extLst>
        </c:ser>
        <c:dLbls>
          <c:showLegendKey val="0"/>
          <c:showVal val="0"/>
          <c:showCatName val="0"/>
          <c:showSerName val="0"/>
          <c:showPercent val="0"/>
          <c:showBubbleSize val="0"/>
        </c:dLbls>
        <c:axId val="248016256"/>
        <c:axId val="248016832"/>
      </c:scatterChart>
      <c:valAx>
        <c:axId val="248016256"/>
        <c:scaling>
          <c:orientation val="minMax"/>
          <c:max val="52"/>
          <c:min val="1"/>
        </c:scaling>
        <c:delete val="0"/>
        <c:axPos val="b"/>
        <c:title>
          <c:tx>
            <c:rich>
              <a:bodyPr/>
              <a:lstStyle/>
              <a:p>
                <a:pPr>
                  <a:defRPr sz="800"/>
                </a:pPr>
                <a:r>
                  <a:rPr lang="tr-TR" sz="800" dirty="0">
                    <a:latin typeface="Georgia" pitchFamily="18" charset="0"/>
                  </a:rPr>
                  <a:t>Week</a:t>
                </a:r>
              </a:p>
            </c:rich>
          </c:tx>
          <c:layout>
            <c:manualLayout>
              <c:xMode val="edge"/>
              <c:yMode val="edge"/>
              <c:x val="0.47496139759835637"/>
              <c:y val="0.67912914500042632"/>
            </c:manualLayout>
          </c:layout>
          <c:overlay val="0"/>
        </c:title>
        <c:numFmt formatCode="General" sourceLinked="1"/>
        <c:majorTickMark val="none"/>
        <c:minorTickMark val="none"/>
        <c:tickLblPos val="nextTo"/>
        <c:txPr>
          <a:bodyPr/>
          <a:lstStyle/>
          <a:p>
            <a:pPr>
              <a:defRPr sz="800" b="1"/>
            </a:pPr>
            <a:endParaRPr lang="tr-TR"/>
          </a:p>
        </c:txPr>
        <c:crossAx val="248016832"/>
        <c:crosses val="autoZero"/>
        <c:crossBetween val="midCat"/>
      </c:valAx>
      <c:valAx>
        <c:axId val="248016832"/>
        <c:scaling>
          <c:orientation val="minMax"/>
          <c:max val="4000"/>
        </c:scaling>
        <c:delete val="0"/>
        <c:axPos val="l"/>
        <c:numFmt formatCode="General" sourceLinked="0"/>
        <c:majorTickMark val="none"/>
        <c:minorTickMark val="none"/>
        <c:tickLblPos val="nextTo"/>
        <c:txPr>
          <a:bodyPr anchor="b" anchorCtr="1"/>
          <a:lstStyle/>
          <a:p>
            <a:pPr>
              <a:defRPr sz="800" b="1"/>
            </a:pPr>
            <a:endParaRPr lang="tr-TR"/>
          </a:p>
        </c:txPr>
        <c:crossAx val="248016256"/>
        <c:crosses val="autoZero"/>
        <c:crossBetween val="midCat"/>
      </c:valAx>
      <c:spPr>
        <a:pattFill prst="divot">
          <a:fgClr>
            <a:schemeClr val="accent6">
              <a:lumMod val="20000"/>
              <a:lumOff val="80000"/>
            </a:schemeClr>
          </a:fgClr>
          <a:bgClr>
            <a:schemeClr val="bg1"/>
          </a:bgClr>
        </a:pattFill>
      </c:spPr>
    </c:plotArea>
    <c:plotVisOnly val="1"/>
    <c:dispBlanksAs val="gap"/>
    <c:showDLblsOverMax val="0"/>
  </c:chart>
  <c:txPr>
    <a:bodyPr/>
    <a:lstStyle/>
    <a:p>
      <a:pPr>
        <a:defRPr sz="1800"/>
      </a:pPr>
      <a:endParaRPr lang="tr-TR"/>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9-05-23T00:19:54.589" idx="1">
    <p:pos x="196" y="280"/>
    <p:text>görseller tek tek büyük bi şekilde belirip sonra küçük olarak yerlerine geçecek. Sıra: envanter iyileştirmesi, arayüz, forecast, uyarı, zaman, para, 17 haziran</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C95F84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aticon.com/free-icon/spaceship_183091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tr" sz="1100" b="0" i="0" u="none" strike="noStrike">
                <a:solidFill>
                  <a:srgbClr val="000000"/>
                </a:solidFill>
                <a:latin typeface="Arial"/>
                <a:ea typeface="Arial"/>
                <a:cs typeface="Arial"/>
                <a:sym typeface="Arial"/>
              </a:rPr>
              <a:t>Bu yüzden de nisan ayını kapsayan bir pilot çalışma yapmaya karar verdik. Bu ay boyunca hammadde siparişlerini biz veriyor olsaydık, hangi miktarlarda verecektik, talebi karşılayabilecek miydik ve toplamda ne kadar envanter tutacaktık sorularının cevaplarını aradık. Bu çalışma kapsamında mevcut ve yoldaki hammadde miktarlarını ve gözlenen talep miktarlarının bilgilerini şirket danışmanımızdan aldık. Ve bu bilgiler ışığında bizim verdiğimiz siparişler ve üretim planlama mühendisinin verdiği siparişlere göre iki sistemi kıyasladık. İlk olarak gördük ki iki sistem de talebin tamamını karşılaşmayı başardı. Yalnız bizim önerdiğimiz sistemin bunu %4 daha az envanter tutarak yaptığını gözlemledik.</a:t>
            </a:r>
            <a:endParaRPr b="0"/>
          </a:p>
          <a:p>
            <a:pPr marL="158750" lvl="0" indent="0" algn="l" rtl="0">
              <a:lnSpc>
                <a:spcPct val="100000"/>
              </a:lnSpc>
              <a:spcBef>
                <a:spcPts val="0"/>
              </a:spcBef>
              <a:spcAft>
                <a:spcPts val="0"/>
              </a:spcAft>
              <a:buSzPts val="1100"/>
              <a:buNone/>
            </a:pPr>
            <a:r>
              <a:rPr lang="tr"/>
              <a:t/>
            </a:r>
            <a:br>
              <a:rPr lang="tr"/>
            </a:b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tr" u="sng">
                <a:solidFill>
                  <a:schemeClr val="hlink"/>
                </a:solidFill>
                <a:hlinkClick r:id="rId3"/>
              </a:rPr>
              <a:t>https://www.flaticon.com/free-icon/spaceship_1830919</a:t>
            </a:r>
            <a:endParaRPr u="sng">
              <a:solidFill>
                <a:schemeClr val="hlink"/>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tr" sz="1100" b="0" i="0" u="none" strike="noStrike">
                <a:solidFill>
                  <a:srgbClr val="000000"/>
                </a:solidFill>
                <a:latin typeface="Arial"/>
                <a:ea typeface="Arial"/>
                <a:cs typeface="Arial"/>
                <a:sym typeface="Arial"/>
              </a:rPr>
              <a:t>Şirketin, önerdiğimiz politikalarla sipariş verebilmesi için bir karar destek sistemi ve bu sistemin kullanılabilmesi için bir arayüz tasarladık. Bu sistem mevcut ve yoldaki envanter miktarıyla birlikte haftalık plan girildiğinde her bir hammadde için haftalık sipariş miktarlarını gösterir ve bu sistemin tüm hammaddelerin sipariş miktarını hesaplaması yaklaşık 7 dakika sürer. </a:t>
            </a:r>
            <a:endParaRPr/>
          </a:p>
          <a:p>
            <a:pPr marL="457200" lvl="0" indent="-228600" algn="l" rtl="0">
              <a:lnSpc>
                <a:spcPct val="100000"/>
              </a:lnSpc>
              <a:spcBef>
                <a:spcPts val="0"/>
              </a:spcBef>
              <a:spcAft>
                <a:spcPts val="0"/>
              </a:spcAft>
              <a:buSzPts val="1100"/>
              <a:buNone/>
            </a:pPr>
            <a:endParaRPr sz="1100" b="0" i="0" u="none" strike="noStrik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tr" sz="1100" b="0" i="0" u="none" strike="noStrike">
                <a:solidFill>
                  <a:srgbClr val="000000"/>
                </a:solidFill>
                <a:latin typeface="Arial"/>
                <a:ea typeface="Arial"/>
                <a:cs typeface="Arial"/>
                <a:sym typeface="Arial"/>
              </a:rPr>
              <a:t>Buna ek olarak, kullanıcı, yılın istediği herhangi bir zamanında gerçekleşen üretim miktarlarını güncelleyerek talep tahminlerini yenileyebilir, buna bağlı olarak karar destek sistemi de güncellenir. Bu şekilde yeni veriler eklendikçe daha güvenilir talep tahminleri ve dolayısıyla da daha iyi performans gösteren bir karar destek sistemi elde edilmiş olacaktır. Bunlara ek olarak, envanter yönetiminin dışında şirket danışmanımızın talebi üzerine, bir bütçe karşılaştırma sistemi de hazırladık. Bu sistem o ana kadarki üretim miktarlarını senelik üretim planıyla kıyaslar ve bu şekilde üretim planlama mühendisi gerekli aksiyonları alma fırastı bulabilir.</a:t>
            </a:r>
            <a:endParaRPr b="0"/>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7" name="Google Shape;6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tr" sz="1100" b="0" i="0" u="none" strike="noStrike">
                <a:solidFill>
                  <a:srgbClr val="000000"/>
                </a:solidFill>
                <a:latin typeface="Arial"/>
                <a:ea typeface="Arial"/>
                <a:cs typeface="Arial"/>
                <a:sym typeface="Arial"/>
              </a:rPr>
              <a:t>Sunduğumuz karar destek sistemi tutulan ortalama envanteri %4 azaltmasının yanı sıra planlama mühendisinin sipariş verme süresinden de %40 tasarruf etmesine olanak sağlar. Aynı zamanda sunulan paketin uygulanması da şirkete ekstra masraf çıkarmaz. Bütün bu kazanımlara paralel olarak, sistem 17 Haziran’da yani bayram sonrasında planlama mühendisi tarafından kullanılmaya başlanılacaktır. Dinlediğiniz için teşekkür ederiz.</a:t>
            </a:r>
            <a:endParaRPr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tr" sz="1100" b="0" i="0" u="none" strike="noStrike" cap="none">
                <a:solidFill>
                  <a:srgbClr val="000000"/>
                </a:solidFill>
                <a:latin typeface="Arial"/>
                <a:ea typeface="Arial"/>
                <a:cs typeface="Arial"/>
                <a:sym typeface="Arial"/>
              </a:rPr>
              <a:t>Coca-Cola İçecek 1964’ten beri Türkiye’de Coca-Cola Company markalarından oluşan içeceklerin üretim, satış ve dağıtımını gerçekleştirmektedir ve satış hacmi açısından 6. en büyük şişeleyici konumundadır. Toplamda 10 ülkede 25 fabrikası ve 9000 çalışanı ile 400 milyonluk tüketici kitlesine zengin bir ürün portföyü sunmaktadır.</a:t>
            </a:r>
            <a:endParaRPr/>
          </a:p>
        </p:txBody>
      </p:sp>
      <p:sp>
        <p:nvSpPr>
          <p:cNvPr id="67" name="Google Shape;67;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tr"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tr" sz="1100" b="1" i="0" u="none" strike="noStrike">
                <a:solidFill>
                  <a:srgbClr val="000000"/>
                </a:solidFill>
                <a:latin typeface="Arial"/>
                <a:ea typeface="Arial"/>
                <a:cs typeface="Arial"/>
                <a:sym typeface="Arial"/>
              </a:rPr>
              <a:t>Mevcut sistemde, planlama mühendisi, o hafta vereceği hammadde sipariş miktarlarını belirlemek için öncelikle İstanbul’dan gelen haftalık planı gözden geçirir. Bunun yanında içinde bulunduğu mevsime dikkat ederek gelecek haftalarda talebin nasıl olacağını da hesaba katar. Çünkü, Coca Cola İçecek’te üretilen soğuk içeceklerin talepleri hava durumundan dolayısıyla da mevsimden etkilenir. Bu durumda bu ürünlerde kullanılan hammaddelerin talepleri de paralel olarak etkilenecektir. Bunlara ek olarak, bazı hammaddelerin tedarik süreleri de mevsimden etkilenmektedir. Örneğin, plastik kapaklar kış aylarında 1 haftada tedarik edilebilirken, yaz aylarında tedarikçilerin yoğunluğu nedeniyle, 3 haftaya çıkıldığı bilinmektedir. Planlama mühendisi ayrıca mevcut ve yolda olan hammadde miktarı ve Sipariş  verebileceği minimum ambalaj büyüklüğne de dikkat ederek, bir sipariş miktarı belirlemiş olur.</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tr" sz="1100" b="1" i="0" u="none" strike="noStrike">
                <a:solidFill>
                  <a:srgbClr val="000000"/>
                </a:solidFill>
                <a:latin typeface="Arial"/>
                <a:ea typeface="Arial"/>
                <a:cs typeface="Arial"/>
                <a:sym typeface="Arial"/>
              </a:rPr>
              <a:t>Bu süreci incelediğimizde de taleplerin belirsizliğinin, sezonsallığın, bazı hammaddelerin tedarik sürelerinin sezondan sezona değişmesinin ve geleceği de göz önünde bulunduran bir karar destek sisteminin olmamasının hammaddelerin aşırı stoklanmasına neden olduğunu gördük.</a:t>
            </a:r>
            <a:endParaRPr b="0"/>
          </a:p>
          <a:p>
            <a:pPr marL="158750" lvl="0" indent="0" algn="l" rtl="0">
              <a:lnSpc>
                <a:spcPct val="100000"/>
              </a:lnSpc>
              <a:spcBef>
                <a:spcPts val="0"/>
              </a:spcBef>
              <a:spcAft>
                <a:spcPts val="0"/>
              </a:spcAft>
              <a:buSzPts val="1100"/>
              <a:buNone/>
            </a:pPr>
            <a:endParaRPr/>
          </a:p>
        </p:txBody>
      </p:sp>
      <p:sp>
        <p:nvSpPr>
          <p:cNvPr id="158" name="Google Shape;15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tr" sz="1100" b="1" i="0" u="none" strike="noStrike">
                <a:solidFill>
                  <a:srgbClr val="000000"/>
                </a:solidFill>
                <a:latin typeface="Arial"/>
                <a:ea typeface="Arial"/>
                <a:cs typeface="Arial"/>
                <a:sym typeface="Arial"/>
              </a:rPr>
              <a:t>Bu sorunu çözmek için ilk olarak hammadde tüketim miktarlarını hesapladık. Örneğin, karbondioksit koka kola orijinal 200 mililitre  ve sprite 1 buçuk litrede kullanılıyorsa </a:t>
            </a:r>
            <a:endParaRPr b="0"/>
          </a:p>
          <a:p>
            <a:pPr marL="457200" lvl="0" indent="-298450" algn="l" rtl="0">
              <a:lnSpc>
                <a:spcPct val="100000"/>
              </a:lnSpc>
              <a:spcBef>
                <a:spcPts val="0"/>
              </a:spcBef>
              <a:spcAft>
                <a:spcPts val="0"/>
              </a:spcAft>
              <a:buSzPts val="1100"/>
              <a:buChar char="●"/>
            </a:pPr>
            <a:r>
              <a:rPr lang="tr" sz="1100" b="1" i="0" u="none" strike="noStrike">
                <a:solidFill>
                  <a:srgbClr val="000000"/>
                </a:solidFill>
                <a:latin typeface="Arial"/>
                <a:ea typeface="Arial"/>
                <a:cs typeface="Arial"/>
                <a:sym typeface="Arial"/>
              </a:rPr>
              <a:t>karbondioksit  kullanım miktarını da bu son ürünlerdeki kullanım oranlarına ve üretim miktarlarına göre hesaplanır.</a:t>
            </a:r>
            <a:endParaRPr b="0"/>
          </a:p>
          <a:p>
            <a:pPr marL="158750" lvl="0" indent="0" algn="l" rtl="0">
              <a:lnSpc>
                <a:spcPct val="100000"/>
              </a:lnSpc>
              <a:spcBef>
                <a:spcPts val="0"/>
              </a:spcBef>
              <a:spcAft>
                <a:spcPts val="0"/>
              </a:spcAft>
              <a:buSzPts val="1100"/>
              <a:buNone/>
            </a:pP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tr" sz="1100" b="1" i="0" u="none" strike="noStrike">
                <a:solidFill>
                  <a:srgbClr val="000000"/>
                </a:solidFill>
                <a:latin typeface="Arial"/>
                <a:ea typeface="Arial"/>
                <a:cs typeface="Arial"/>
                <a:sym typeface="Arial"/>
              </a:rPr>
              <a:t>Daha sonra hammaddelerin sezon ve trend özelliklerini dikkate alan 5 farklı talep tahminleme yöntemi kullandık. Bu yöntemler R paketinde yazılmış bir algoritma aracılığıyla her bir hammadde için hata değerlerine göre otomatik olarak kıyaslanıp seçilir. Örneğin, 2.5 litrelik coca cola etiketi için bütün tahmin yöntemleri denendiğinde hata değerleri gördüğünüz gibiyse, algoritma  en düşük hata değerini veren yöntemi, bu örnekte 2. yöntemi, otomatik olarak seçer ve o yöntemi kullanılarak tahminleme gerçekleştirilir.</a:t>
            </a:r>
            <a:r>
              <a:rPr lang="tr"/>
              <a:t/>
            </a:r>
            <a:br>
              <a:rPr lang="tr"/>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tr" sz="1100" b="0" i="0" u="none" strike="noStrike">
                <a:solidFill>
                  <a:srgbClr val="000000"/>
                </a:solidFill>
                <a:latin typeface="Arial"/>
                <a:ea typeface="Arial"/>
                <a:cs typeface="Arial"/>
                <a:sym typeface="Arial"/>
              </a:rPr>
              <a:t>Tahminlemenin ardından da sabit tedarik süreleri olan hammaddeler için dinamik programlama yöntemini uyguladık. Bu yöntem, en küçük birim olan tek bir haftadan başlayarak beklenen </a:t>
            </a:r>
            <a:r>
              <a:rPr lang="tr" sz="1100" b="1" i="0" u="none" strike="noStrike">
                <a:solidFill>
                  <a:srgbClr val="000000"/>
                </a:solidFill>
                <a:latin typeface="Arial"/>
                <a:ea typeface="Arial"/>
                <a:cs typeface="Arial"/>
                <a:sym typeface="Arial"/>
              </a:rPr>
              <a:t>talebe </a:t>
            </a:r>
            <a:r>
              <a:rPr lang="tr" sz="1100" b="0" i="0" u="none" strike="noStrike">
                <a:solidFill>
                  <a:srgbClr val="000000"/>
                </a:solidFill>
                <a:latin typeface="Arial"/>
                <a:ea typeface="Arial"/>
                <a:cs typeface="Arial"/>
                <a:sym typeface="Arial"/>
              </a:rPr>
              <a:t>göre en az envanter tutmayı sağlayacak sipariş miktarını belirler. Daha sonra bu en iyi değerleri aklında tutarak  problemleri genişletir ve tüm haftaların sipariş miktarlarını belirlemiş olur.</a:t>
            </a:r>
            <a:endParaRPr b="0"/>
          </a:p>
          <a:p>
            <a:pPr marL="457200" lvl="0" indent="-298450" algn="l" rtl="0">
              <a:lnSpc>
                <a:spcPct val="100000"/>
              </a:lnSpc>
              <a:spcBef>
                <a:spcPts val="0"/>
              </a:spcBef>
              <a:spcAft>
                <a:spcPts val="0"/>
              </a:spcAft>
              <a:buSzPts val="1100"/>
              <a:buChar char="●"/>
            </a:pPr>
            <a:r>
              <a:rPr lang="tr" sz="1100" b="0" i="0" u="none" strike="noStrike">
                <a:solidFill>
                  <a:srgbClr val="000000"/>
                </a:solidFill>
                <a:latin typeface="Arial"/>
                <a:ea typeface="Arial"/>
                <a:cs typeface="Arial"/>
                <a:sym typeface="Arial"/>
              </a:rPr>
              <a:t>Dolayısıyla bu yöntemin teoride mümkün olan en az envanter miktarını verdiğini söyleyebiliriz. </a:t>
            </a:r>
            <a:endParaRPr b="0"/>
          </a:p>
          <a:p>
            <a:pPr marL="457200" lvl="0" indent="-298450" algn="l" rtl="0">
              <a:lnSpc>
                <a:spcPct val="100000"/>
              </a:lnSpc>
              <a:spcBef>
                <a:spcPts val="0"/>
              </a:spcBef>
              <a:spcAft>
                <a:spcPts val="0"/>
              </a:spcAft>
              <a:buSzPts val="1100"/>
              <a:buChar char="●"/>
            </a:pPr>
            <a:r>
              <a:rPr lang="tr" b="0"/>
              <a:t/>
            </a:r>
            <a:br>
              <a:rPr lang="tr" b="0"/>
            </a:br>
            <a:r>
              <a:rPr lang="tr" sz="1100" b="0" i="0" u="none" strike="noStrike">
                <a:solidFill>
                  <a:srgbClr val="000000"/>
                </a:solidFill>
                <a:latin typeface="Arial"/>
                <a:ea typeface="Arial"/>
                <a:cs typeface="Arial"/>
                <a:sym typeface="Arial"/>
              </a:rPr>
              <a:t>Fakat, bu yöntemi Excel üzerinden çalıştırdığımızda problemin büyüklüğü nedeniyle sorunu kabul edilebilir bir sürede çözemediğini gördük. Bu soruna bir çözüm olarak, sistemin muhtemel envanter seviyelerini gösteren </a:t>
            </a:r>
            <a:r>
              <a:rPr lang="tr" sz="1100" b="1" i="0" u="none" strike="noStrike">
                <a:solidFill>
                  <a:srgbClr val="000000"/>
                </a:solidFill>
                <a:latin typeface="Arial"/>
                <a:ea typeface="Arial"/>
                <a:cs typeface="Arial"/>
                <a:sym typeface="Arial"/>
              </a:rPr>
              <a:t>durumlarını uygun tam sayı katları şeklinde </a:t>
            </a:r>
            <a:r>
              <a:rPr lang="tr" sz="1100" b="0" i="0" u="none" strike="noStrike">
                <a:solidFill>
                  <a:srgbClr val="000000"/>
                </a:solidFill>
                <a:latin typeface="Arial"/>
                <a:ea typeface="Arial"/>
                <a:cs typeface="Arial"/>
                <a:sym typeface="Arial"/>
              </a:rPr>
              <a:t>ifade ederek  yeniden çalıştırdık, </a:t>
            </a:r>
            <a:r>
              <a:rPr lang="tr" b="1"/>
              <a:t>15 </a:t>
            </a:r>
            <a:r>
              <a:rPr lang="tr" sz="1100" b="1" i="0" u="none" strike="noStrike">
                <a:solidFill>
                  <a:srgbClr val="000000"/>
                </a:solidFill>
                <a:latin typeface="Arial"/>
                <a:ea typeface="Arial"/>
                <a:cs typeface="Arial"/>
                <a:sym typeface="Arial"/>
              </a:rPr>
              <a:t>dakikada</a:t>
            </a:r>
            <a:r>
              <a:rPr lang="tr" sz="1100" b="0" i="0" u="none" strike="noStrike">
                <a:solidFill>
                  <a:srgbClr val="000000"/>
                </a:solidFill>
                <a:latin typeface="Arial"/>
                <a:ea typeface="Arial"/>
                <a:cs typeface="Arial"/>
                <a:sym typeface="Arial"/>
              </a:rPr>
              <a:t> sonuçları alabildik. Fakat bu sefer de toplam envanter miktarlarının çok yükseldiğini yani kötü bir performansla çalıştığını gözlemledik. Hedefimiz şirket için kabul edilebilir sürelerde en az envanter miktarlarını sağlayabilecek sipariş miktarlarını önermek olduğu için bu yöntemi kullanamayacağımıza karar vermiş olduk. Bu yönteme alternatif olarak, dinamik programlamanın önerdiği şekilde yeniden sipariş verme seviyelerine göre çalışan ve kısa sürede sonuç alabileceğimiz bir yöntem arayışına girdik. </a:t>
            </a:r>
            <a:endParaRPr b="0"/>
          </a:p>
          <a:p>
            <a:pPr marL="158750" lvl="0" indent="0" algn="l" rtl="0">
              <a:lnSpc>
                <a:spcPct val="100000"/>
              </a:lnSpc>
              <a:spcBef>
                <a:spcPts val="0"/>
              </a:spcBef>
              <a:spcAft>
                <a:spcPts val="0"/>
              </a:spcAft>
              <a:buSzPts val="1100"/>
              <a:buNone/>
            </a:pPr>
            <a:r>
              <a:rPr lang="tr"/>
              <a:t/>
            </a:r>
            <a:br>
              <a:rPr lang="tr"/>
            </a:br>
            <a:r>
              <a:rPr lang="tr" b="0"/>
              <a:t/>
            </a:r>
            <a:br>
              <a:rPr lang="tr" b="0"/>
            </a:br>
            <a:r>
              <a:rPr lang="tr" b="0"/>
              <a:t/>
            </a:r>
            <a:br>
              <a:rPr lang="tr" b="0"/>
            </a:br>
            <a:r>
              <a:rPr lang="tr" b="0"/>
              <a:t/>
            </a:r>
            <a:br>
              <a:rPr lang="tr" b="0"/>
            </a:b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tr" sz="1100" b="0" i="0" u="none" strike="noStrike" cap="none">
                <a:solidFill>
                  <a:srgbClr val="000000"/>
                </a:solidFill>
                <a:latin typeface="Arial"/>
                <a:ea typeface="Arial"/>
                <a:cs typeface="Arial"/>
                <a:sym typeface="Arial"/>
              </a:rPr>
              <a:t>Ve literatürde aynı</a:t>
            </a:r>
            <a:r>
              <a:rPr lang="tr" sz="1100" b="0" i="0" u="none" strike="noStrike">
                <a:solidFill>
                  <a:srgbClr val="000000"/>
                </a:solidFill>
                <a:latin typeface="Arial"/>
                <a:ea typeface="Arial"/>
                <a:cs typeface="Arial"/>
                <a:sym typeface="Arial"/>
              </a:rPr>
              <a:t> </a:t>
            </a:r>
            <a:r>
              <a:rPr lang="tr" sz="1100" b="0" i="0" u="none" strike="noStrike" cap="none">
                <a:solidFill>
                  <a:srgbClr val="000000"/>
                </a:solidFill>
                <a:latin typeface="Arial"/>
                <a:ea typeface="Arial"/>
                <a:cs typeface="Arial"/>
                <a:sym typeface="Arial"/>
              </a:rPr>
              <a:t>gerçek sistemdeki gibi haftada bir envanter kontrolü yapan, ambalaj büyüklüğünün katları kadar sipariş veren ve her hafta için yeniden sipariş verme seviyesi belirleyen bir sezgisel yöntem bulduk. Bu yöntem dinamik programlamadan farklı olarak 52 haftayı değil yalnızca içinde bulunulan haftayı ve tedarik süresini göz önünde bulundurur. Örneğin, şu anda birinci haftadaysak ve tedarik süresi 3 hafta olan bir hammadde ile çalışıyorsak, yalnızca bu 4 haftanın talep tahminlerini dikkate alınır. Bu yüzden de optimal sonuç vaademez. Bu yöntemin optimal değere olan uzaklığını anlayabilmek için de sezgisel yaklaşımın sonuçlarını dinamik programlamayla kıyasladık. Ve gördük ki sezgisel yöntem optimal envanter değerine ortalama % 2 uzaklıkta sonuçlar veriyor ve bunu neredeyse hiç vakit harcamadan yapabiliyor.  Bu analizlerin sonucunda sabit tedarik süresi olan hammaddeler için bu yöntemi kullanmaya karar verdik.</a:t>
            </a:r>
            <a:endParaRPr b="0"/>
          </a:p>
          <a:p>
            <a:pPr marL="158750" lvl="0" indent="0" algn="l" rtl="0">
              <a:lnSpc>
                <a:spcPct val="100000"/>
              </a:lnSpc>
              <a:spcBef>
                <a:spcPts val="0"/>
              </a:spcBef>
              <a:spcAft>
                <a:spcPts val="0"/>
              </a:spcAft>
              <a:buSzPts val="1100"/>
              <a:buNone/>
            </a:pPr>
            <a:r>
              <a:rPr lang="tr"/>
              <a:t/>
            </a:r>
            <a:br>
              <a:rPr lang="tr"/>
            </a:b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tr" sz="1100" b="0" i="0" u="none" strike="noStrike">
                <a:solidFill>
                  <a:srgbClr val="000000"/>
                </a:solidFill>
                <a:latin typeface="Arial"/>
                <a:ea typeface="Arial"/>
                <a:cs typeface="Arial"/>
                <a:sym typeface="Arial"/>
              </a:rPr>
              <a:t>Sezgisel yöntem ve dinamik programlama çalışma prensipleri itibariyle değişken tedarik süreli hammaddelere uygulandığında iyi sonuçlar verememektedir. Bu yüzden alternatif olarak simülasyon ile iyileştirme yöntemini uyguladık. Ancak aynı Dinamik Programlamada olduğu gibi simülasyon iyileştirmesi de optimuma yakın değerler vermesine rağmen çok zaman almaktadır ve bu araç şirket tarafından kullanılamayacaktadır. Bunun için mevcut sezgisel yöntemi değişken tedarik süreli hammaddelere uyarlamak için tedarik süresi geçişlerini dikkate alan bir takım modifikasyonlar yaptık. Bu yaklaşımın performansını da simülasyon eniyilemesinin sonuçlarıyla karşılaştırdık. Sezgisel yöntem güncellenmeden önce simülasyon eniyilemesine yüzde 60 uzaklıkta sonuçlar verirken yaptığımız modifikasyonların ardından yüzde 0.3 uzaklıkta sonuçlar verdi. </a:t>
            </a:r>
            <a:endParaRPr/>
          </a:p>
          <a:p>
            <a:pPr marL="457200" lvl="0" indent="-298450" algn="l" rtl="0">
              <a:lnSpc>
                <a:spcPct val="100000"/>
              </a:lnSpc>
              <a:spcBef>
                <a:spcPts val="0"/>
              </a:spcBef>
              <a:spcAft>
                <a:spcPts val="0"/>
              </a:spcAft>
              <a:buSzPts val="1100"/>
              <a:buChar char="●"/>
            </a:pPr>
            <a:r>
              <a:rPr lang="tr" sz="1100" b="0" i="0" u="none" strike="noStrike">
                <a:solidFill>
                  <a:srgbClr val="000000"/>
                </a:solidFill>
                <a:latin typeface="Arial"/>
                <a:ea typeface="Arial"/>
                <a:cs typeface="Arial"/>
                <a:sym typeface="Arial"/>
              </a:rPr>
              <a:t>Yani sonuç olarak, sezgisel yöntemin tüm hammadde grupları için bilgisayar ortamında gayet iyi sonuçlar verdiğini görmüş olduk. Bu sefer de bu yöntemin gerçek hayata kıyasla nasıl bir performans gösterdiğini öğrenmek istedik.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
        <p:cNvGrpSpPr/>
        <p:nvPr/>
      </p:nvGrpSpPr>
      <p:grpSpPr>
        <a:xfrm>
          <a:off x="0" y="0"/>
          <a:ext cx="0" cy="0"/>
          <a:chOff x="0" y="0"/>
          <a:chExt cx="0" cy="0"/>
        </a:xfrm>
      </p:grpSpPr>
      <p:sp>
        <p:nvSpPr>
          <p:cNvPr id="7" name="Google Shape;7;p30"/>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endParaRPr/>
          </a:p>
        </p:txBody>
      </p:sp>
      <p:sp>
        <p:nvSpPr>
          <p:cNvPr id="8" name="Google Shape;8;p30"/>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9" name="Google Shape;9;p3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23"/>
          <p:cNvSpPr txBox="1">
            <a:spLocks noGrp="1"/>
          </p:cNvSpPr>
          <p:nvPr>
            <p:ph type="title" hasCustomPrompt="1"/>
          </p:nvPr>
        </p:nvSpPr>
        <p:spPr>
          <a:xfrm>
            <a:off x="311700" y="1474833"/>
            <a:ext cx="8520600" cy="26180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9pPr>
          </a:lstStyle>
          <a:p>
            <a:r>
              <a:t>xx%</a:t>
            </a:r>
          </a:p>
        </p:txBody>
      </p:sp>
      <p:sp>
        <p:nvSpPr>
          <p:cNvPr id="41" name="Google Shape;41;p23"/>
          <p:cNvSpPr txBox="1">
            <a:spLocks noGrp="1"/>
          </p:cNvSpPr>
          <p:nvPr>
            <p:ph type="body" idx="1"/>
          </p:nvPr>
        </p:nvSpPr>
        <p:spPr>
          <a:xfrm>
            <a:off x="311700" y="4202967"/>
            <a:ext cx="8520600" cy="17344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ctr"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2" name="Google Shape;42;p2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24"/>
          <p:cNvSpPr txBox="1">
            <a:spLocks noGrp="1"/>
          </p:cNvSpPr>
          <p:nvPr>
            <p:ph type="title"/>
          </p:nvPr>
        </p:nvSpPr>
        <p:spPr>
          <a:xfrm>
            <a:off x="628650" y="365125"/>
            <a:ext cx="7886700" cy="13256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24"/>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lstStyle>
            <a:lvl1pPr marL="457200" marR="0" lvl="0" indent="-317500" algn="l" rtl="0">
              <a:lnSpc>
                <a:spcPct val="90000"/>
              </a:lnSpc>
              <a:spcBef>
                <a:spcPts val="8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1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1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1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1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6" name="Google Shape;46;p24"/>
          <p:cNvSpPr txBox="1">
            <a:spLocks noGrp="1"/>
          </p:cNvSpPr>
          <p:nvPr>
            <p:ph type="dt" idx="10"/>
          </p:nvPr>
        </p:nvSpPr>
        <p:spPr>
          <a:xfrm>
            <a:off x="628650" y="6356351"/>
            <a:ext cx="2057400" cy="3652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4"/>
          <p:cNvSpPr txBox="1">
            <a:spLocks noGrp="1"/>
          </p:cNvSpPr>
          <p:nvPr>
            <p:ph type="ftr" idx="11"/>
          </p:nvPr>
        </p:nvSpPr>
        <p:spPr>
          <a:xfrm>
            <a:off x="3028950" y="6356351"/>
            <a:ext cx="3086100" cy="3652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24"/>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
        <p:nvSpPr>
          <p:cNvPr id="11" name="Google Shape;11;p1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16"/>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7"/>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18" name="Google Shape;18;p17"/>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19" name="Google Shape;19;p1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1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25" name="Google Shape;25;p19"/>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26" name="Google Shape;26;p1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490250" y="600200"/>
            <a:ext cx="6367800" cy="5454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endParaRPr/>
          </a:p>
        </p:txBody>
      </p:sp>
      <p:sp>
        <p:nvSpPr>
          <p:cNvPr id="29" name="Google Shape;29;p2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
        <p:cNvGrpSpPr/>
        <p:nvPr/>
      </p:nvGrpSpPr>
      <p:grpSpPr>
        <a:xfrm>
          <a:off x="0" y="0"/>
          <a:ext cx="0" cy="0"/>
          <a:chOff x="0" y="0"/>
          <a:chExt cx="0" cy="0"/>
        </a:xfrm>
      </p:grpSpPr>
      <p:sp>
        <p:nvSpPr>
          <p:cNvPr id="31" name="Google Shape;31;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1"/>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000000"/>
              </a:buClr>
              <a:buSzPts val="4200"/>
              <a:buFont typeface="Arial"/>
              <a:buNone/>
              <a:defRPr sz="4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4200"/>
              <a:buFont typeface="Arial"/>
              <a:buNone/>
              <a:defRPr sz="4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200"/>
              <a:buFont typeface="Arial"/>
              <a:buNone/>
              <a:defRPr sz="4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200"/>
              <a:buFont typeface="Arial"/>
              <a:buNone/>
              <a:defRPr sz="4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200"/>
              <a:buFont typeface="Arial"/>
              <a:buNone/>
              <a:defRPr sz="4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200"/>
              <a:buFont typeface="Arial"/>
              <a:buNone/>
              <a:defRPr sz="4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200"/>
              <a:buFont typeface="Arial"/>
              <a:buNone/>
              <a:defRPr sz="4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200"/>
              <a:buFont typeface="Arial"/>
              <a:buNone/>
              <a:defRPr sz="4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200"/>
              <a:buFont typeface="Arial"/>
              <a:buNone/>
              <a:defRPr sz="4200" b="0" i="0" u="none" strike="noStrike" cap="none">
                <a:solidFill>
                  <a:srgbClr val="000000"/>
                </a:solidFill>
                <a:latin typeface="Arial"/>
                <a:ea typeface="Arial"/>
                <a:cs typeface="Arial"/>
                <a:sym typeface="Arial"/>
              </a:defRPr>
            </a:lvl9pPr>
          </a:lstStyle>
          <a:p>
            <a:endParaRPr/>
          </a:p>
        </p:txBody>
      </p:sp>
      <p:sp>
        <p:nvSpPr>
          <p:cNvPr id="33" name="Google Shape;33;p21"/>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endParaRPr/>
          </a:p>
        </p:txBody>
      </p:sp>
      <p:sp>
        <p:nvSpPr>
          <p:cNvPr id="34" name="Google Shape;34;p21"/>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5" name="Google Shape;35;p2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
        <p:cNvGrpSpPr/>
        <p:nvPr/>
      </p:nvGrpSpPr>
      <p:grpSpPr>
        <a:xfrm>
          <a:off x="0" y="0"/>
          <a:ext cx="0" cy="0"/>
          <a:chOff x="0" y="0"/>
          <a:chExt cx="0" cy="0"/>
        </a:xfrm>
      </p:grpSpPr>
      <p:sp>
        <p:nvSpPr>
          <p:cNvPr id="37" name="Google Shape;37;p22"/>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rgbClr val="000000"/>
              </a:buClr>
              <a:buSzPts val="1800"/>
              <a:buFont typeface="Arial"/>
              <a:buNone/>
              <a:defRPr sz="1400" b="0" i="0" u="none" strike="noStrike" cap="none">
                <a:solidFill>
                  <a:srgbClr val="000000"/>
                </a:solidFill>
                <a:latin typeface="Arial"/>
                <a:ea typeface="Arial"/>
                <a:cs typeface="Arial"/>
                <a:sym typeface="Arial"/>
              </a:defRPr>
            </a:lvl1pPr>
          </a:lstStyle>
          <a:p>
            <a:endParaRPr/>
          </a:p>
        </p:txBody>
      </p:sp>
      <p:sp>
        <p:nvSpPr>
          <p:cNvPr id="38" name="Google Shape;38;p2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2.png"/><Relationship Id="rId5" Type="http://schemas.openxmlformats.org/officeDocument/2006/relationships/image" Target="../media/image35.png"/><Relationship Id="rId10" Type="http://schemas.openxmlformats.org/officeDocument/2006/relationships/image" Target="../media/image1.png"/><Relationship Id="rId4" Type="http://schemas.openxmlformats.org/officeDocument/2006/relationships/image" Target="../media/image34.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4.png"/><Relationship Id="rId10" Type="http://schemas.openxmlformats.org/officeDocument/2006/relationships/comments" Target="../comments/comment1.xml"/><Relationship Id="rId4" Type="http://schemas.openxmlformats.org/officeDocument/2006/relationships/image" Target="../media/image39.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Google Shape;53;p25"/>
          <p:cNvPicPr preferRelativeResize="0"/>
          <p:nvPr/>
        </p:nvPicPr>
        <p:blipFill rotWithShape="1">
          <a:blip r:embed="rId3">
            <a:alphaModFix/>
          </a:blip>
          <a:srcRect t="8891" b="11440"/>
          <a:stretch/>
        </p:blipFill>
        <p:spPr>
          <a:xfrm>
            <a:off x="8157068" y="6129204"/>
            <a:ext cx="783028" cy="494270"/>
          </a:xfrm>
          <a:prstGeom prst="rect">
            <a:avLst/>
          </a:prstGeom>
          <a:noFill/>
          <a:ln>
            <a:noFill/>
          </a:ln>
        </p:spPr>
      </p:pic>
      <p:pic>
        <p:nvPicPr>
          <p:cNvPr id="54" name="Google Shape;54;p25"/>
          <p:cNvPicPr preferRelativeResize="0"/>
          <p:nvPr/>
        </p:nvPicPr>
        <p:blipFill rotWithShape="1">
          <a:blip r:embed="rId4">
            <a:alphaModFix/>
          </a:blip>
          <a:srcRect/>
          <a:stretch/>
        </p:blipFill>
        <p:spPr>
          <a:xfrm>
            <a:off x="166653" y="5969405"/>
            <a:ext cx="626534" cy="654069"/>
          </a:xfrm>
          <a:prstGeom prst="rect">
            <a:avLst/>
          </a:prstGeom>
          <a:noFill/>
          <a:ln>
            <a:noFill/>
          </a:ln>
        </p:spPr>
      </p:pic>
      <p:sp>
        <p:nvSpPr>
          <p:cNvPr id="55" name="Google Shape;55;p25"/>
          <p:cNvSpPr txBox="1"/>
          <p:nvPr/>
        </p:nvSpPr>
        <p:spPr>
          <a:xfrm>
            <a:off x="661458" y="3769167"/>
            <a:ext cx="7821084" cy="18774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HAMMADDE STOK YÖNETİMİ KARAR DESTEK SİSTEMİ TASARIMI</a:t>
            </a:r>
            <a:endParaRPr sz="3400" b="1" i="0" u="none" strike="noStrike" cap="none">
              <a:solidFill>
                <a:srgbClr val="741B47"/>
              </a:solidFill>
              <a:latin typeface="Georgia"/>
              <a:ea typeface="Georgia"/>
              <a:cs typeface="Georgia"/>
              <a:sym typeface="Georgia"/>
            </a:endParaRPr>
          </a:p>
          <a:p>
            <a:pPr marL="0" marR="0" lvl="0" indent="0" algn="ctr" rtl="0">
              <a:lnSpc>
                <a:spcPct val="100000"/>
              </a:lnSpc>
              <a:spcBef>
                <a:spcPts val="0"/>
              </a:spcBef>
              <a:spcAft>
                <a:spcPts val="0"/>
              </a:spcAft>
              <a:buNone/>
            </a:pPr>
            <a:endParaRPr sz="1400" b="0" i="0" u="none" strike="noStrike" cap="none">
              <a:solidFill>
                <a:srgbClr val="8C0E38"/>
              </a:solidFill>
              <a:latin typeface="Arial"/>
              <a:ea typeface="Arial"/>
              <a:cs typeface="Arial"/>
              <a:sym typeface="Arial"/>
            </a:endParaRPr>
          </a:p>
        </p:txBody>
      </p:sp>
      <p:pic>
        <p:nvPicPr>
          <p:cNvPr id="56" name="Google Shape;56;p25" descr="D:\Users\meltem.atlier-ug\Desktop\IMG_8397.jpg"/>
          <p:cNvPicPr preferRelativeResize="0"/>
          <p:nvPr/>
        </p:nvPicPr>
        <p:blipFill rotWithShape="1">
          <a:blip r:embed="rId5">
            <a:alphaModFix/>
          </a:blip>
          <a:srcRect l="4757" t="31187" r="5581" b="34123"/>
          <a:stretch/>
        </p:blipFill>
        <p:spPr>
          <a:xfrm>
            <a:off x="0" y="0"/>
            <a:ext cx="9144000" cy="2609897"/>
          </a:xfrm>
          <a:prstGeom prst="rect">
            <a:avLst/>
          </a:prstGeom>
          <a:noFill/>
          <a:ln>
            <a:noFill/>
          </a:ln>
        </p:spPr>
      </p:pic>
      <p:sp>
        <p:nvSpPr>
          <p:cNvPr id="57" name="Google Shape;57;p25"/>
          <p:cNvSpPr/>
          <p:nvPr/>
        </p:nvSpPr>
        <p:spPr>
          <a:xfrm>
            <a:off x="177134" y="2777632"/>
            <a:ext cx="96864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400" b="1" i="0" u="none" strike="noStrike" cap="none">
                <a:solidFill>
                  <a:srgbClr val="8C0E38"/>
                </a:solidFill>
                <a:latin typeface="Georgia"/>
                <a:ea typeface="Georgia"/>
                <a:cs typeface="Georgia"/>
                <a:sym typeface="Georgia"/>
              </a:rPr>
              <a:t>Deniz Uluçay </a:t>
            </a:r>
            <a:endParaRPr sz="1400" b="0" i="0" u="none" strike="noStrike" cap="none">
              <a:solidFill>
                <a:srgbClr val="8C0E38"/>
              </a:solidFill>
              <a:latin typeface="Arial"/>
              <a:ea typeface="Arial"/>
              <a:cs typeface="Arial"/>
              <a:sym typeface="Arial"/>
            </a:endParaRPr>
          </a:p>
        </p:txBody>
      </p:sp>
      <p:sp>
        <p:nvSpPr>
          <p:cNvPr id="58" name="Google Shape;58;p25"/>
          <p:cNvSpPr/>
          <p:nvPr/>
        </p:nvSpPr>
        <p:spPr>
          <a:xfrm>
            <a:off x="1434132" y="2777632"/>
            <a:ext cx="86985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400" b="1" i="0" u="none" strike="noStrike" cap="none">
                <a:solidFill>
                  <a:srgbClr val="8C0E38"/>
                </a:solidFill>
                <a:latin typeface="Georgia"/>
                <a:ea typeface="Georgia"/>
                <a:cs typeface="Georgia"/>
                <a:sym typeface="Georgia"/>
              </a:rPr>
              <a:t>Gözde Uğur </a:t>
            </a:r>
            <a:endParaRPr sz="1400" b="0" i="0" u="none" strike="noStrike" cap="none">
              <a:solidFill>
                <a:srgbClr val="8C0E38"/>
              </a:solidFill>
              <a:latin typeface="Arial"/>
              <a:ea typeface="Arial"/>
              <a:cs typeface="Arial"/>
              <a:sym typeface="Arial"/>
            </a:endParaRPr>
          </a:p>
        </p:txBody>
      </p:sp>
      <p:sp>
        <p:nvSpPr>
          <p:cNvPr id="59" name="Google Shape;59;p25"/>
          <p:cNvSpPr/>
          <p:nvPr/>
        </p:nvSpPr>
        <p:spPr>
          <a:xfrm>
            <a:off x="2767216" y="2777632"/>
            <a:ext cx="107770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400" b="1" i="0" u="none" strike="noStrike" cap="none">
                <a:solidFill>
                  <a:srgbClr val="8C0E38"/>
                </a:solidFill>
                <a:latin typeface="Georgia"/>
                <a:ea typeface="Georgia"/>
                <a:cs typeface="Georgia"/>
                <a:sym typeface="Georgia"/>
              </a:rPr>
              <a:t>Meltem Atlıer </a:t>
            </a:r>
            <a:endParaRPr sz="1400" b="0" i="0" u="none" strike="noStrike" cap="none">
              <a:solidFill>
                <a:srgbClr val="8C0E38"/>
              </a:solidFill>
              <a:latin typeface="Arial"/>
              <a:ea typeface="Arial"/>
              <a:cs typeface="Arial"/>
              <a:sym typeface="Arial"/>
            </a:endParaRPr>
          </a:p>
        </p:txBody>
      </p:sp>
      <p:sp>
        <p:nvSpPr>
          <p:cNvPr id="60" name="Google Shape;60;p25"/>
          <p:cNvSpPr/>
          <p:nvPr/>
        </p:nvSpPr>
        <p:spPr>
          <a:xfrm>
            <a:off x="5619305" y="2777632"/>
            <a:ext cx="102808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400" b="1" i="0" u="none" strike="noStrike" cap="none">
                <a:solidFill>
                  <a:srgbClr val="8C0E38"/>
                </a:solidFill>
                <a:latin typeface="Georgia"/>
                <a:ea typeface="Georgia"/>
                <a:cs typeface="Georgia"/>
                <a:sym typeface="Georgia"/>
              </a:rPr>
              <a:t>İlayda Çiçekci </a:t>
            </a:r>
            <a:endParaRPr sz="1400" b="0" i="0" u="none" strike="noStrike" cap="none">
              <a:solidFill>
                <a:srgbClr val="8C0E38"/>
              </a:solidFill>
              <a:latin typeface="Arial"/>
              <a:ea typeface="Arial"/>
              <a:cs typeface="Arial"/>
              <a:sym typeface="Arial"/>
            </a:endParaRPr>
          </a:p>
        </p:txBody>
      </p:sp>
      <p:sp>
        <p:nvSpPr>
          <p:cNvPr id="61" name="Google Shape;61;p25"/>
          <p:cNvSpPr/>
          <p:nvPr/>
        </p:nvSpPr>
        <p:spPr>
          <a:xfrm>
            <a:off x="7052487" y="2777632"/>
            <a:ext cx="79717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400" b="1" i="0" u="none" strike="noStrike" cap="none">
                <a:solidFill>
                  <a:srgbClr val="8C0E38"/>
                </a:solidFill>
                <a:latin typeface="Georgia"/>
                <a:ea typeface="Georgia"/>
                <a:cs typeface="Georgia"/>
                <a:sym typeface="Georgia"/>
              </a:rPr>
              <a:t>Buse İlhan </a:t>
            </a:r>
            <a:endParaRPr sz="1400" b="0" i="0" u="none" strike="noStrike" cap="none">
              <a:solidFill>
                <a:srgbClr val="8C0E38"/>
              </a:solidFill>
              <a:latin typeface="Arial"/>
              <a:ea typeface="Arial"/>
              <a:cs typeface="Arial"/>
              <a:sym typeface="Arial"/>
            </a:endParaRPr>
          </a:p>
        </p:txBody>
      </p:sp>
      <p:sp>
        <p:nvSpPr>
          <p:cNvPr id="62" name="Google Shape;62;p25"/>
          <p:cNvSpPr/>
          <p:nvPr/>
        </p:nvSpPr>
        <p:spPr>
          <a:xfrm>
            <a:off x="4245075" y="2777632"/>
            <a:ext cx="109844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400" b="1" i="0" u="none" strike="noStrike" cap="none">
                <a:solidFill>
                  <a:srgbClr val="8C0E38"/>
                </a:solidFill>
                <a:latin typeface="Georgia"/>
                <a:ea typeface="Georgia"/>
                <a:cs typeface="Georgia"/>
                <a:sym typeface="Georgia"/>
              </a:rPr>
              <a:t>Şerife Yetişkin </a:t>
            </a:r>
            <a:endParaRPr sz="1400" b="0" i="0" u="none" strike="noStrike" cap="none">
              <a:solidFill>
                <a:srgbClr val="8C0E38"/>
              </a:solidFill>
              <a:latin typeface="Arial"/>
              <a:ea typeface="Arial"/>
              <a:cs typeface="Arial"/>
              <a:sym typeface="Arial"/>
            </a:endParaRPr>
          </a:p>
        </p:txBody>
      </p:sp>
      <p:sp>
        <p:nvSpPr>
          <p:cNvPr id="63" name="Google Shape;63;p25"/>
          <p:cNvSpPr/>
          <p:nvPr/>
        </p:nvSpPr>
        <p:spPr>
          <a:xfrm>
            <a:off x="8020897" y="2777632"/>
            <a:ext cx="105537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400" b="1" i="0" u="none" strike="noStrike" cap="none">
                <a:solidFill>
                  <a:srgbClr val="8C0E38"/>
                </a:solidFill>
                <a:latin typeface="Georgia"/>
                <a:ea typeface="Georgia"/>
                <a:cs typeface="Georgia"/>
                <a:sym typeface="Georgia"/>
              </a:rPr>
              <a:t>Tuana Terkin</a:t>
            </a:r>
            <a:endParaRPr sz="1400" b="0" i="0" u="none" strike="noStrike" cap="none">
              <a:solidFill>
                <a:srgbClr val="8C0E3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11"/>
          <p:cNvPicPr preferRelativeResize="0"/>
          <p:nvPr/>
        </p:nvPicPr>
        <p:blipFill rotWithShape="1">
          <a:blip r:embed="rId3">
            <a:alphaModFix/>
          </a:blip>
          <a:srcRect r="50000"/>
          <a:stretch/>
        </p:blipFill>
        <p:spPr>
          <a:xfrm rot="5400000">
            <a:off x="3731334" y="1948295"/>
            <a:ext cx="1204300" cy="1806449"/>
          </a:xfrm>
          <a:prstGeom prst="rect">
            <a:avLst/>
          </a:prstGeom>
          <a:noFill/>
          <a:ln>
            <a:noFill/>
          </a:ln>
        </p:spPr>
      </p:pic>
      <p:grpSp>
        <p:nvGrpSpPr>
          <p:cNvPr id="560" name="Google Shape;560;p11"/>
          <p:cNvGrpSpPr/>
          <p:nvPr/>
        </p:nvGrpSpPr>
        <p:grpSpPr>
          <a:xfrm>
            <a:off x="5650598" y="1571341"/>
            <a:ext cx="951852" cy="1219933"/>
            <a:chOff x="5741998" y="1304205"/>
            <a:chExt cx="951852" cy="1219933"/>
          </a:xfrm>
        </p:grpSpPr>
        <p:sp>
          <p:nvSpPr>
            <p:cNvPr id="561" name="Google Shape;561;p11"/>
            <p:cNvSpPr/>
            <p:nvPr/>
          </p:nvSpPr>
          <p:spPr>
            <a:xfrm>
              <a:off x="5741998" y="1304205"/>
              <a:ext cx="926401" cy="1219933"/>
            </a:xfrm>
            <a:prstGeom prst="rect">
              <a:avLst/>
            </a:prstGeom>
            <a:noFill/>
            <a:ln w="9525" cap="flat" cmpd="sng">
              <a:solidFill>
                <a:srgbClr val="EF86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1"/>
            <p:cNvSpPr txBox="1"/>
            <p:nvPr/>
          </p:nvSpPr>
          <p:spPr>
            <a:xfrm>
              <a:off x="5786324" y="1369872"/>
              <a:ext cx="907526" cy="11542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tr" sz="1400" b="1" i="0" u="none" strike="noStrike" cap="none">
                  <a:solidFill>
                    <a:srgbClr val="741B47"/>
                  </a:solidFill>
                  <a:latin typeface="Georgia"/>
                  <a:ea typeface="Georgia"/>
                  <a:cs typeface="Georgia"/>
                  <a:sym typeface="Georgia"/>
                </a:rPr>
                <a:t>%100 </a:t>
              </a:r>
              <a:r>
                <a:rPr lang="tr" sz="1400" b="1" i="0" u="none" strike="noStrike" cap="none">
                  <a:solidFill>
                    <a:srgbClr val="434343"/>
                  </a:solidFill>
                  <a:latin typeface="Georgia"/>
                  <a:ea typeface="Georgia"/>
                  <a:cs typeface="Georgia"/>
                  <a:sym typeface="Georgia"/>
                </a:rPr>
                <a:t>servis</a:t>
              </a:r>
              <a:endParaRPr sz="1400" b="1" i="0" u="none" strike="noStrike" cap="none">
                <a:solidFill>
                  <a:srgbClr val="434343"/>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tr" sz="1400" b="1" i="0" u="none" strike="noStrike" cap="none">
                  <a:solidFill>
                    <a:srgbClr val="434343"/>
                  </a:solidFill>
                  <a:latin typeface="Georgia"/>
                  <a:ea typeface="Georgia"/>
                  <a:cs typeface="Georgia"/>
                  <a:sym typeface="Georgia"/>
                </a:rPr>
                <a:t>seviyesi</a:t>
              </a:r>
              <a:endParaRPr sz="1400" b="1" i="0" u="none" strike="noStrike" cap="none">
                <a:solidFill>
                  <a:srgbClr val="434343"/>
                </a:solidFill>
                <a:latin typeface="Georgia"/>
                <a:ea typeface="Georgia"/>
                <a:cs typeface="Georgia"/>
                <a:sym typeface="Georgia"/>
              </a:endParaRPr>
            </a:p>
          </p:txBody>
        </p:sp>
      </p:grpSp>
      <p:pic>
        <p:nvPicPr>
          <p:cNvPr id="563" name="Google Shape;563;p11"/>
          <p:cNvPicPr preferRelativeResize="0"/>
          <p:nvPr/>
        </p:nvPicPr>
        <p:blipFill rotWithShape="1">
          <a:blip r:embed="rId4">
            <a:alphaModFix/>
          </a:blip>
          <a:srcRect/>
          <a:stretch/>
        </p:blipFill>
        <p:spPr>
          <a:xfrm>
            <a:off x="4614555" y="1308837"/>
            <a:ext cx="622154" cy="856654"/>
          </a:xfrm>
          <a:prstGeom prst="rect">
            <a:avLst/>
          </a:prstGeom>
          <a:noFill/>
          <a:ln>
            <a:noFill/>
          </a:ln>
        </p:spPr>
      </p:pic>
      <p:pic>
        <p:nvPicPr>
          <p:cNvPr id="564" name="Google Shape;564;p11"/>
          <p:cNvPicPr preferRelativeResize="0"/>
          <p:nvPr/>
        </p:nvPicPr>
        <p:blipFill rotWithShape="1">
          <a:blip r:embed="rId5">
            <a:alphaModFix/>
          </a:blip>
          <a:srcRect t="4248" b="11127"/>
          <a:stretch/>
        </p:blipFill>
        <p:spPr>
          <a:xfrm>
            <a:off x="4648200" y="4711846"/>
            <a:ext cx="707042" cy="726870"/>
          </a:xfrm>
          <a:prstGeom prst="rect">
            <a:avLst/>
          </a:prstGeom>
          <a:noFill/>
          <a:ln>
            <a:noFill/>
          </a:ln>
        </p:spPr>
      </p:pic>
      <p:grpSp>
        <p:nvGrpSpPr>
          <p:cNvPr id="565" name="Google Shape;565;p11"/>
          <p:cNvGrpSpPr/>
          <p:nvPr/>
        </p:nvGrpSpPr>
        <p:grpSpPr>
          <a:xfrm>
            <a:off x="1396802" y="3071869"/>
            <a:ext cx="1932675" cy="763600"/>
            <a:chOff x="1339600" y="2216725"/>
            <a:chExt cx="1932675" cy="572700"/>
          </a:xfrm>
        </p:grpSpPr>
        <p:sp>
          <p:nvSpPr>
            <p:cNvPr id="566" name="Google Shape;566;p11"/>
            <p:cNvSpPr/>
            <p:nvPr/>
          </p:nvSpPr>
          <p:spPr>
            <a:xfrm>
              <a:off x="1339600" y="2254224"/>
              <a:ext cx="1804500" cy="497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tr" sz="2800" b="1" i="0" u="none" strike="noStrike" cap="none">
                  <a:solidFill>
                    <a:srgbClr val="741B47"/>
                  </a:solidFill>
                  <a:latin typeface="Georgia"/>
                  <a:ea typeface="Georgia"/>
                  <a:cs typeface="Georgia"/>
                  <a:sym typeface="Georgia"/>
                </a:rPr>
                <a:t>NİSAN</a:t>
              </a:r>
              <a:endParaRPr sz="2800" b="0" i="0" u="none" strike="noStrike" cap="none">
                <a:solidFill>
                  <a:srgbClr val="000000"/>
                </a:solidFill>
                <a:latin typeface="Arial"/>
                <a:ea typeface="Arial"/>
                <a:cs typeface="Arial"/>
                <a:sym typeface="Arial"/>
              </a:endParaRPr>
            </a:p>
          </p:txBody>
        </p:sp>
        <p:pic>
          <p:nvPicPr>
            <p:cNvPr id="567" name="Google Shape;567;p11"/>
            <p:cNvPicPr preferRelativeResize="0"/>
            <p:nvPr/>
          </p:nvPicPr>
          <p:blipFill rotWithShape="1">
            <a:blip r:embed="rId6">
              <a:alphaModFix/>
            </a:blip>
            <a:srcRect/>
            <a:stretch/>
          </p:blipFill>
          <p:spPr>
            <a:xfrm>
              <a:off x="2699575" y="2216725"/>
              <a:ext cx="572700" cy="572700"/>
            </a:xfrm>
            <a:prstGeom prst="rect">
              <a:avLst/>
            </a:prstGeom>
            <a:noFill/>
            <a:ln>
              <a:noFill/>
            </a:ln>
          </p:spPr>
        </p:pic>
      </p:grpSp>
      <p:grpSp>
        <p:nvGrpSpPr>
          <p:cNvPr id="568" name="Google Shape;568;p11"/>
          <p:cNvGrpSpPr/>
          <p:nvPr/>
        </p:nvGrpSpPr>
        <p:grpSpPr>
          <a:xfrm>
            <a:off x="50131" y="1973633"/>
            <a:ext cx="1526101" cy="3504909"/>
            <a:chOff x="50131" y="1973633"/>
            <a:chExt cx="1526101" cy="3504909"/>
          </a:xfrm>
        </p:grpSpPr>
        <p:grpSp>
          <p:nvGrpSpPr>
            <p:cNvPr id="569" name="Google Shape;569;p11"/>
            <p:cNvGrpSpPr/>
            <p:nvPr/>
          </p:nvGrpSpPr>
          <p:grpSpPr>
            <a:xfrm>
              <a:off x="50131" y="1973633"/>
              <a:ext cx="1526101" cy="695865"/>
              <a:chOff x="50131" y="1906867"/>
              <a:chExt cx="1526101" cy="695865"/>
            </a:xfrm>
          </p:grpSpPr>
          <p:pic>
            <p:nvPicPr>
              <p:cNvPr id="570" name="Google Shape;570;p11"/>
              <p:cNvPicPr preferRelativeResize="0"/>
              <p:nvPr/>
            </p:nvPicPr>
            <p:blipFill rotWithShape="1">
              <a:blip r:embed="rId7">
                <a:alphaModFix/>
              </a:blip>
              <a:srcRect t="44345"/>
              <a:stretch/>
            </p:blipFill>
            <p:spPr>
              <a:xfrm>
                <a:off x="517610" y="1906867"/>
                <a:ext cx="517100" cy="383716"/>
              </a:xfrm>
              <a:prstGeom prst="rect">
                <a:avLst/>
              </a:prstGeom>
              <a:noFill/>
              <a:ln>
                <a:noFill/>
              </a:ln>
            </p:spPr>
          </p:pic>
          <p:sp>
            <p:nvSpPr>
              <p:cNvPr id="571" name="Google Shape;571;p11"/>
              <p:cNvSpPr txBox="1"/>
              <p:nvPr/>
            </p:nvSpPr>
            <p:spPr>
              <a:xfrm>
                <a:off x="50131" y="2219132"/>
                <a:ext cx="1526101" cy="38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tr" sz="1200" b="1" i="0" u="none" strike="noStrike" cap="none">
                    <a:solidFill>
                      <a:srgbClr val="741B47"/>
                    </a:solidFill>
                    <a:latin typeface="Georgia"/>
                    <a:ea typeface="Georgia"/>
                    <a:cs typeface="Georgia"/>
                    <a:sym typeface="Georgia"/>
                  </a:rPr>
                  <a:t>Mevcut</a:t>
                </a:r>
                <a:endParaRPr sz="1200" b="1" i="0" u="none" strike="noStrike" cap="none">
                  <a:solidFill>
                    <a:srgbClr val="741B47"/>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200"/>
                  <a:buFont typeface="Arial"/>
                  <a:buNone/>
                </a:pPr>
                <a:r>
                  <a:rPr lang="tr" sz="1200" b="1" i="0" u="none" strike="noStrike" cap="none">
                    <a:solidFill>
                      <a:srgbClr val="741B47"/>
                    </a:solidFill>
                    <a:latin typeface="Georgia"/>
                    <a:ea typeface="Georgia"/>
                    <a:cs typeface="Georgia"/>
                    <a:sym typeface="Georgia"/>
                  </a:rPr>
                  <a:t>hammadde</a:t>
                </a:r>
                <a:endParaRPr sz="1200" b="0" i="0" u="none" strike="noStrike" cap="none">
                  <a:solidFill>
                    <a:srgbClr val="000000"/>
                  </a:solidFill>
                  <a:latin typeface="Arial"/>
                  <a:ea typeface="Arial"/>
                  <a:cs typeface="Arial"/>
                  <a:sym typeface="Arial"/>
                </a:endParaRPr>
              </a:p>
            </p:txBody>
          </p:sp>
        </p:grpSp>
        <p:grpSp>
          <p:nvGrpSpPr>
            <p:cNvPr id="572" name="Google Shape;572;p11"/>
            <p:cNvGrpSpPr/>
            <p:nvPr/>
          </p:nvGrpSpPr>
          <p:grpSpPr>
            <a:xfrm>
              <a:off x="239038" y="2940510"/>
              <a:ext cx="1073476" cy="1155159"/>
              <a:chOff x="239038" y="2875890"/>
              <a:chExt cx="1073476" cy="1155159"/>
            </a:xfrm>
          </p:grpSpPr>
          <p:pic>
            <p:nvPicPr>
              <p:cNvPr id="573" name="Google Shape;573;p11"/>
              <p:cNvPicPr preferRelativeResize="0"/>
              <p:nvPr/>
            </p:nvPicPr>
            <p:blipFill rotWithShape="1">
              <a:blip r:embed="rId8">
                <a:alphaModFix/>
              </a:blip>
              <a:srcRect/>
              <a:stretch/>
            </p:blipFill>
            <p:spPr>
              <a:xfrm>
                <a:off x="591657" y="2875890"/>
                <a:ext cx="443051" cy="642200"/>
              </a:xfrm>
              <a:prstGeom prst="rect">
                <a:avLst/>
              </a:prstGeom>
              <a:noFill/>
              <a:ln>
                <a:noFill/>
              </a:ln>
            </p:spPr>
          </p:pic>
          <p:sp>
            <p:nvSpPr>
              <p:cNvPr id="574" name="Google Shape;574;p11"/>
              <p:cNvSpPr txBox="1"/>
              <p:nvPr/>
            </p:nvSpPr>
            <p:spPr>
              <a:xfrm>
                <a:off x="239038" y="3389049"/>
                <a:ext cx="1073476" cy="64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tr" sz="1200" b="1" i="0" u="none" strike="noStrike" cap="none">
                    <a:solidFill>
                      <a:srgbClr val="741B47"/>
                    </a:solidFill>
                    <a:latin typeface="Georgia"/>
                    <a:ea typeface="Georgia"/>
                    <a:cs typeface="Georgia"/>
                    <a:sym typeface="Georgia"/>
                  </a:rPr>
                  <a:t>Yoldaki </a:t>
                </a:r>
                <a:endParaRPr sz="1200" b="1" i="0" u="none" strike="noStrike" cap="none">
                  <a:solidFill>
                    <a:srgbClr val="741B47"/>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200"/>
                  <a:buFont typeface="Arial"/>
                  <a:buNone/>
                </a:pPr>
                <a:r>
                  <a:rPr lang="tr" sz="1200" b="1" i="0" u="none" strike="noStrike" cap="none">
                    <a:solidFill>
                      <a:srgbClr val="741B47"/>
                    </a:solidFill>
                    <a:latin typeface="Georgia"/>
                    <a:ea typeface="Georgia"/>
                    <a:cs typeface="Georgia"/>
                    <a:sym typeface="Georgia"/>
                  </a:rPr>
                  <a:t>hammadde</a:t>
                </a:r>
                <a:endParaRPr sz="1200" b="0" i="0" u="none" strike="noStrike" cap="none">
                  <a:solidFill>
                    <a:srgbClr val="000000"/>
                  </a:solidFill>
                  <a:latin typeface="Arial"/>
                  <a:ea typeface="Arial"/>
                  <a:cs typeface="Arial"/>
                  <a:sym typeface="Arial"/>
                </a:endParaRPr>
              </a:p>
            </p:txBody>
          </p:sp>
        </p:grpSp>
        <p:grpSp>
          <p:nvGrpSpPr>
            <p:cNvPr id="575" name="Google Shape;575;p11"/>
            <p:cNvGrpSpPr/>
            <p:nvPr/>
          </p:nvGrpSpPr>
          <p:grpSpPr>
            <a:xfrm>
              <a:off x="312960" y="4164632"/>
              <a:ext cx="926400" cy="1313910"/>
              <a:chOff x="291690" y="3838990"/>
              <a:chExt cx="926400" cy="1313910"/>
            </a:xfrm>
          </p:grpSpPr>
          <p:pic>
            <p:nvPicPr>
              <p:cNvPr id="576" name="Google Shape;576;p11"/>
              <p:cNvPicPr preferRelativeResize="0"/>
              <p:nvPr/>
            </p:nvPicPr>
            <p:blipFill rotWithShape="1">
              <a:blip r:embed="rId9">
                <a:alphaModFix/>
              </a:blip>
              <a:srcRect/>
              <a:stretch/>
            </p:blipFill>
            <p:spPr>
              <a:xfrm>
                <a:off x="527128" y="3838990"/>
                <a:ext cx="517099" cy="689465"/>
              </a:xfrm>
              <a:prstGeom prst="rect">
                <a:avLst/>
              </a:prstGeom>
              <a:noFill/>
              <a:ln>
                <a:noFill/>
              </a:ln>
            </p:spPr>
          </p:pic>
          <p:sp>
            <p:nvSpPr>
              <p:cNvPr id="577" name="Google Shape;577;p11"/>
              <p:cNvSpPr txBox="1"/>
              <p:nvPr/>
            </p:nvSpPr>
            <p:spPr>
              <a:xfrm>
                <a:off x="291690" y="4510900"/>
                <a:ext cx="926400" cy="64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tr" sz="1200" b="1" i="0" u="none" strike="noStrike" cap="none">
                    <a:solidFill>
                      <a:srgbClr val="741B47"/>
                    </a:solidFill>
                    <a:latin typeface="Georgia"/>
                    <a:ea typeface="Georgia"/>
                    <a:cs typeface="Georgia"/>
                    <a:sym typeface="Georgia"/>
                  </a:rPr>
                  <a:t>Gözlenen</a:t>
                </a:r>
                <a:endParaRPr sz="1200" b="1" i="0" u="none" strike="noStrike" cap="none">
                  <a:solidFill>
                    <a:srgbClr val="741B47"/>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200"/>
                  <a:buFont typeface="Arial"/>
                  <a:buNone/>
                </a:pPr>
                <a:r>
                  <a:rPr lang="tr" sz="1200" b="1" i="0" u="none" strike="noStrike" cap="none">
                    <a:solidFill>
                      <a:srgbClr val="741B47"/>
                    </a:solidFill>
                    <a:latin typeface="Georgia"/>
                    <a:ea typeface="Georgia"/>
                    <a:cs typeface="Georgia"/>
                    <a:sym typeface="Georgia"/>
                  </a:rPr>
                  <a:t>talep</a:t>
                </a:r>
                <a:endParaRPr sz="1200" b="1" i="0" u="none" strike="noStrike" cap="none">
                  <a:solidFill>
                    <a:srgbClr val="741B47"/>
                  </a:solidFill>
                  <a:latin typeface="Georgia"/>
                  <a:ea typeface="Georgia"/>
                  <a:cs typeface="Georgia"/>
                  <a:sym typeface="Georgia"/>
                </a:endParaRPr>
              </a:p>
            </p:txBody>
          </p:sp>
        </p:grpSp>
      </p:grpSp>
      <p:grpSp>
        <p:nvGrpSpPr>
          <p:cNvPr id="578" name="Google Shape;578;p11"/>
          <p:cNvGrpSpPr/>
          <p:nvPr/>
        </p:nvGrpSpPr>
        <p:grpSpPr>
          <a:xfrm>
            <a:off x="186267" y="6029334"/>
            <a:ext cx="8729133" cy="654069"/>
            <a:chOff x="186267" y="6029334"/>
            <a:chExt cx="8729133" cy="654069"/>
          </a:xfrm>
        </p:grpSpPr>
        <p:pic>
          <p:nvPicPr>
            <p:cNvPr id="579" name="Google Shape;579;p11"/>
            <p:cNvPicPr preferRelativeResize="0"/>
            <p:nvPr/>
          </p:nvPicPr>
          <p:blipFill rotWithShape="1">
            <a:blip r:embed="rId10">
              <a:alphaModFix/>
            </a:blip>
            <a:srcRect t="8891" b="11440"/>
            <a:stretch/>
          </p:blipFill>
          <p:spPr>
            <a:xfrm>
              <a:off x="8132372" y="6139399"/>
              <a:ext cx="783028" cy="494270"/>
            </a:xfrm>
            <a:prstGeom prst="rect">
              <a:avLst/>
            </a:prstGeom>
            <a:noFill/>
            <a:ln>
              <a:noFill/>
            </a:ln>
          </p:spPr>
        </p:pic>
        <p:pic>
          <p:nvPicPr>
            <p:cNvPr id="580" name="Google Shape;580;p11"/>
            <p:cNvPicPr preferRelativeResize="0"/>
            <p:nvPr/>
          </p:nvPicPr>
          <p:blipFill rotWithShape="1">
            <a:blip r:embed="rId11">
              <a:alphaModFix/>
            </a:blip>
            <a:srcRect/>
            <a:stretch/>
          </p:blipFill>
          <p:spPr>
            <a:xfrm>
              <a:off x="186267" y="6029334"/>
              <a:ext cx="626534" cy="654069"/>
            </a:xfrm>
            <a:prstGeom prst="rect">
              <a:avLst/>
            </a:prstGeom>
            <a:noFill/>
            <a:ln>
              <a:noFill/>
            </a:ln>
          </p:spPr>
        </p:pic>
        <p:grpSp>
          <p:nvGrpSpPr>
            <p:cNvPr id="581" name="Google Shape;581;p11"/>
            <p:cNvGrpSpPr/>
            <p:nvPr/>
          </p:nvGrpSpPr>
          <p:grpSpPr>
            <a:xfrm>
              <a:off x="814581" y="6202461"/>
              <a:ext cx="7291237" cy="368145"/>
              <a:chOff x="1780" y="0"/>
              <a:chExt cx="7291237" cy="368145"/>
            </a:xfrm>
          </p:grpSpPr>
          <p:sp>
            <p:nvSpPr>
              <p:cNvPr id="582" name="Google Shape;582;p11"/>
              <p:cNvSpPr/>
              <p:nvPr/>
            </p:nvSpPr>
            <p:spPr>
              <a:xfrm>
                <a:off x="178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txBox="1"/>
              <p:nvPr/>
            </p:nvSpPr>
            <p:spPr>
              <a:xfrm>
                <a:off x="18585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Şirket Tanıtımı</a:t>
                </a:r>
                <a:endParaRPr sz="1050" b="0" i="0" u="none" strike="noStrike" cap="none">
                  <a:solidFill>
                    <a:srgbClr val="002060"/>
                  </a:solidFill>
                  <a:latin typeface="Georgia"/>
                  <a:ea typeface="Georgia"/>
                  <a:cs typeface="Georgia"/>
                  <a:sym typeface="Georgia"/>
                </a:endParaRPr>
              </a:p>
            </p:txBody>
          </p:sp>
          <p:sp>
            <p:nvSpPr>
              <p:cNvPr id="584" name="Google Shape;584;p11"/>
              <p:cNvSpPr/>
              <p:nvPr/>
            </p:nvSpPr>
            <p:spPr>
              <a:xfrm>
                <a:off x="1428327"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txBox="1"/>
              <p:nvPr/>
            </p:nvSpPr>
            <p:spPr>
              <a:xfrm>
                <a:off x="1612400"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Mevcut Sistem</a:t>
                </a:r>
                <a:endParaRPr sz="1050" b="0" i="0" u="none" strike="noStrike" cap="none">
                  <a:solidFill>
                    <a:srgbClr val="002060"/>
                  </a:solidFill>
                  <a:latin typeface="Georgia"/>
                  <a:ea typeface="Georgia"/>
                  <a:cs typeface="Georgia"/>
                  <a:sym typeface="Georgia"/>
                </a:endParaRPr>
              </a:p>
            </p:txBody>
          </p:sp>
          <p:sp>
            <p:nvSpPr>
              <p:cNvPr id="586" name="Google Shape;586;p11"/>
              <p:cNvSpPr/>
              <p:nvPr/>
            </p:nvSpPr>
            <p:spPr>
              <a:xfrm>
                <a:off x="2854873"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txBox="1"/>
              <p:nvPr/>
            </p:nvSpPr>
            <p:spPr>
              <a:xfrm>
                <a:off x="3038946"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Problem Tanımı</a:t>
                </a:r>
                <a:endParaRPr sz="1050" b="0" i="0" u="none" strike="noStrike" cap="none">
                  <a:solidFill>
                    <a:srgbClr val="002060"/>
                  </a:solidFill>
                  <a:latin typeface="Georgia"/>
                  <a:ea typeface="Georgia"/>
                  <a:cs typeface="Georgia"/>
                  <a:sym typeface="Georgia"/>
                </a:endParaRPr>
              </a:p>
            </p:txBody>
          </p:sp>
          <p:sp>
            <p:nvSpPr>
              <p:cNvPr id="588" name="Google Shape;588;p11"/>
              <p:cNvSpPr/>
              <p:nvPr/>
            </p:nvSpPr>
            <p:spPr>
              <a:xfrm>
                <a:off x="428142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txBox="1"/>
              <p:nvPr/>
            </p:nvSpPr>
            <p:spPr>
              <a:xfrm>
                <a:off x="446549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Çözüm Yaklaşımı</a:t>
                </a:r>
                <a:endParaRPr sz="1050" b="0" i="0" u="none" strike="noStrike" cap="none">
                  <a:solidFill>
                    <a:srgbClr val="002060"/>
                  </a:solidFill>
                  <a:latin typeface="Georgia"/>
                  <a:ea typeface="Georgia"/>
                  <a:cs typeface="Georgia"/>
                  <a:sym typeface="Georgia"/>
                </a:endParaRPr>
              </a:p>
            </p:txBody>
          </p:sp>
          <p:sp>
            <p:nvSpPr>
              <p:cNvPr id="590" name="Google Shape;590;p11"/>
              <p:cNvSpPr/>
              <p:nvPr/>
            </p:nvSpPr>
            <p:spPr>
              <a:xfrm>
                <a:off x="5707966" y="0"/>
                <a:ext cx="1585051" cy="368145"/>
              </a:xfrm>
              <a:prstGeom prst="chevron">
                <a:avLst>
                  <a:gd name="adj" fmla="val 50000"/>
                </a:avLst>
              </a:prstGeom>
              <a:solidFill>
                <a:srgbClr val="FFCC99"/>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txBox="1"/>
              <p:nvPr/>
            </p:nvSpPr>
            <p:spPr>
              <a:xfrm>
                <a:off x="5892039"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Kazanımlar</a:t>
                </a:r>
                <a:endParaRPr sz="1050" b="0" i="0" u="none" strike="noStrike" cap="none">
                  <a:solidFill>
                    <a:srgbClr val="002060"/>
                  </a:solidFill>
                  <a:latin typeface="Georgia"/>
                  <a:ea typeface="Georgia"/>
                  <a:cs typeface="Georgia"/>
                  <a:sym typeface="Georgia"/>
                </a:endParaRPr>
              </a:p>
            </p:txBody>
          </p:sp>
        </p:grpSp>
      </p:grpSp>
      <p:sp>
        <p:nvSpPr>
          <p:cNvPr id="592" name="Google Shape;592;p11"/>
          <p:cNvSpPr txBox="1"/>
          <p:nvPr/>
        </p:nvSpPr>
        <p:spPr>
          <a:xfrm>
            <a:off x="186267" y="321733"/>
            <a:ext cx="3938899"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Kazanımlar</a:t>
            </a:r>
            <a:endParaRPr/>
          </a:p>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	</a:t>
            </a:r>
            <a:r>
              <a:rPr lang="tr" sz="2800" b="1" i="0" u="none" strike="noStrike" cap="none">
                <a:solidFill>
                  <a:srgbClr val="741B47"/>
                </a:solidFill>
                <a:latin typeface="Georgia"/>
                <a:ea typeface="Georgia"/>
                <a:cs typeface="Georgia"/>
                <a:sym typeface="Georgia"/>
              </a:rPr>
              <a:t>Pilot Uygulama</a:t>
            </a:r>
            <a:endParaRPr sz="2800" b="1" i="0" u="none" strike="noStrike" cap="none">
              <a:solidFill>
                <a:srgbClr val="741B47"/>
              </a:solidFill>
              <a:latin typeface="Georgia"/>
              <a:ea typeface="Georgia"/>
              <a:cs typeface="Georgia"/>
              <a:sym typeface="Georgia"/>
            </a:endParaRPr>
          </a:p>
        </p:txBody>
      </p:sp>
      <p:grpSp>
        <p:nvGrpSpPr>
          <p:cNvPr id="593" name="Google Shape;593;p11"/>
          <p:cNvGrpSpPr/>
          <p:nvPr/>
        </p:nvGrpSpPr>
        <p:grpSpPr>
          <a:xfrm>
            <a:off x="5679124" y="4164632"/>
            <a:ext cx="939126" cy="1219933"/>
            <a:chOff x="5741999" y="1363667"/>
            <a:chExt cx="939126" cy="1219933"/>
          </a:xfrm>
        </p:grpSpPr>
        <p:sp>
          <p:nvSpPr>
            <p:cNvPr id="594" name="Google Shape;594;p11"/>
            <p:cNvSpPr/>
            <p:nvPr/>
          </p:nvSpPr>
          <p:spPr>
            <a:xfrm>
              <a:off x="5741999" y="1363667"/>
              <a:ext cx="926401" cy="1219933"/>
            </a:xfrm>
            <a:prstGeom prst="rect">
              <a:avLst/>
            </a:prstGeom>
            <a:noFill/>
            <a:ln w="9525" cap="flat" cmpd="sng">
              <a:solidFill>
                <a:srgbClr val="EF86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1"/>
            <p:cNvSpPr txBox="1"/>
            <p:nvPr/>
          </p:nvSpPr>
          <p:spPr>
            <a:xfrm>
              <a:off x="5773599" y="1429334"/>
              <a:ext cx="907526" cy="11542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tr" sz="1400" b="1" i="0" u="none" strike="noStrike" cap="none">
                  <a:solidFill>
                    <a:srgbClr val="741B47"/>
                  </a:solidFill>
                  <a:latin typeface="Georgia"/>
                  <a:ea typeface="Georgia"/>
                  <a:cs typeface="Georgia"/>
                  <a:sym typeface="Georgia"/>
                </a:rPr>
                <a:t>%100 </a:t>
              </a:r>
              <a:r>
                <a:rPr lang="tr" sz="1400" b="1" i="0" u="none" strike="noStrike" cap="none">
                  <a:solidFill>
                    <a:srgbClr val="434343"/>
                  </a:solidFill>
                  <a:latin typeface="Georgia"/>
                  <a:ea typeface="Georgia"/>
                  <a:cs typeface="Georgia"/>
                  <a:sym typeface="Georgia"/>
                </a:rPr>
                <a:t>servis</a:t>
              </a:r>
              <a:endParaRPr sz="1400" b="1" i="0" u="none" strike="noStrike" cap="none">
                <a:solidFill>
                  <a:srgbClr val="434343"/>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tr" sz="1400" b="1" i="0" u="none" strike="noStrike" cap="none">
                  <a:solidFill>
                    <a:srgbClr val="434343"/>
                  </a:solidFill>
                  <a:latin typeface="Georgia"/>
                  <a:ea typeface="Georgia"/>
                  <a:cs typeface="Georgia"/>
                  <a:sym typeface="Georgia"/>
                </a:rPr>
                <a:t>seviyesi</a:t>
              </a:r>
              <a:endParaRPr sz="1400" b="1" i="0" u="none" strike="noStrike" cap="none">
                <a:solidFill>
                  <a:srgbClr val="434343"/>
                </a:solidFill>
                <a:latin typeface="Georgia"/>
                <a:ea typeface="Georgia"/>
                <a:cs typeface="Georgia"/>
                <a:sym typeface="Georgia"/>
              </a:endParaRPr>
            </a:p>
          </p:txBody>
        </p:sp>
      </p:grpSp>
      <p:grpSp>
        <p:nvGrpSpPr>
          <p:cNvPr id="596" name="Google Shape;596;p11"/>
          <p:cNvGrpSpPr/>
          <p:nvPr/>
        </p:nvGrpSpPr>
        <p:grpSpPr>
          <a:xfrm>
            <a:off x="6859039" y="1422325"/>
            <a:ext cx="2044467" cy="3962240"/>
            <a:chOff x="6854530" y="1250736"/>
            <a:chExt cx="2044467" cy="3962240"/>
          </a:xfrm>
        </p:grpSpPr>
        <p:grpSp>
          <p:nvGrpSpPr>
            <p:cNvPr id="597" name="Google Shape;597;p11"/>
            <p:cNvGrpSpPr/>
            <p:nvPr/>
          </p:nvGrpSpPr>
          <p:grpSpPr>
            <a:xfrm>
              <a:off x="7160255" y="1250736"/>
              <a:ext cx="1231106" cy="1332864"/>
              <a:chOff x="6963227" y="2878108"/>
              <a:chExt cx="1231106" cy="999648"/>
            </a:xfrm>
          </p:grpSpPr>
          <p:pic>
            <p:nvPicPr>
              <p:cNvPr id="598" name="Google Shape;598;p11"/>
              <p:cNvPicPr preferRelativeResize="0"/>
              <p:nvPr/>
            </p:nvPicPr>
            <p:blipFill rotWithShape="1">
              <a:blip r:embed="rId12">
                <a:alphaModFix/>
              </a:blip>
              <a:srcRect/>
              <a:stretch/>
            </p:blipFill>
            <p:spPr>
              <a:xfrm>
                <a:off x="7889927" y="3565549"/>
                <a:ext cx="304406" cy="312198"/>
              </a:xfrm>
              <a:prstGeom prst="rect">
                <a:avLst/>
              </a:prstGeom>
              <a:noFill/>
              <a:ln>
                <a:noFill/>
              </a:ln>
            </p:spPr>
          </p:pic>
          <p:pic>
            <p:nvPicPr>
              <p:cNvPr id="599" name="Google Shape;599;p11"/>
              <p:cNvPicPr preferRelativeResize="0"/>
              <p:nvPr/>
            </p:nvPicPr>
            <p:blipFill rotWithShape="1">
              <a:blip r:embed="rId12">
                <a:alphaModFix/>
              </a:blip>
              <a:srcRect/>
              <a:stretch/>
            </p:blipFill>
            <p:spPr>
              <a:xfrm>
                <a:off x="7578995" y="3565558"/>
                <a:ext cx="304405" cy="312198"/>
              </a:xfrm>
              <a:prstGeom prst="rect">
                <a:avLst/>
              </a:prstGeom>
              <a:noFill/>
              <a:ln>
                <a:noFill/>
              </a:ln>
            </p:spPr>
          </p:pic>
          <p:pic>
            <p:nvPicPr>
              <p:cNvPr id="600" name="Google Shape;600;p11"/>
              <p:cNvPicPr preferRelativeResize="0"/>
              <p:nvPr/>
            </p:nvPicPr>
            <p:blipFill rotWithShape="1">
              <a:blip r:embed="rId12">
                <a:alphaModFix/>
              </a:blip>
              <a:srcRect/>
              <a:stretch/>
            </p:blipFill>
            <p:spPr>
              <a:xfrm>
                <a:off x="7883827" y="3221833"/>
                <a:ext cx="304406" cy="312198"/>
              </a:xfrm>
              <a:prstGeom prst="rect">
                <a:avLst/>
              </a:prstGeom>
              <a:noFill/>
              <a:ln>
                <a:noFill/>
              </a:ln>
            </p:spPr>
          </p:pic>
          <p:pic>
            <p:nvPicPr>
              <p:cNvPr id="601" name="Google Shape;601;p11"/>
              <p:cNvPicPr preferRelativeResize="0"/>
              <p:nvPr/>
            </p:nvPicPr>
            <p:blipFill rotWithShape="1">
              <a:blip r:embed="rId12">
                <a:alphaModFix/>
              </a:blip>
              <a:srcRect/>
              <a:stretch/>
            </p:blipFill>
            <p:spPr>
              <a:xfrm>
                <a:off x="7578997" y="3221833"/>
                <a:ext cx="304405" cy="312198"/>
              </a:xfrm>
              <a:prstGeom prst="rect">
                <a:avLst/>
              </a:prstGeom>
              <a:noFill/>
              <a:ln>
                <a:noFill/>
              </a:ln>
            </p:spPr>
          </p:pic>
          <p:pic>
            <p:nvPicPr>
              <p:cNvPr id="602" name="Google Shape;602;p11"/>
              <p:cNvPicPr preferRelativeResize="0"/>
              <p:nvPr/>
            </p:nvPicPr>
            <p:blipFill rotWithShape="1">
              <a:blip r:embed="rId12">
                <a:alphaModFix/>
              </a:blip>
              <a:srcRect/>
              <a:stretch/>
            </p:blipFill>
            <p:spPr>
              <a:xfrm>
                <a:off x="7274167" y="3221833"/>
                <a:ext cx="304406" cy="312198"/>
              </a:xfrm>
              <a:prstGeom prst="rect">
                <a:avLst/>
              </a:prstGeom>
              <a:noFill/>
              <a:ln>
                <a:noFill/>
              </a:ln>
            </p:spPr>
          </p:pic>
          <p:pic>
            <p:nvPicPr>
              <p:cNvPr id="603" name="Google Shape;603;p11"/>
              <p:cNvPicPr preferRelativeResize="0"/>
              <p:nvPr/>
            </p:nvPicPr>
            <p:blipFill rotWithShape="1">
              <a:blip r:embed="rId12">
                <a:alphaModFix/>
              </a:blip>
              <a:srcRect/>
              <a:stretch/>
            </p:blipFill>
            <p:spPr>
              <a:xfrm>
                <a:off x="6969761" y="3214107"/>
                <a:ext cx="304406" cy="312198"/>
              </a:xfrm>
              <a:prstGeom prst="rect">
                <a:avLst/>
              </a:prstGeom>
              <a:noFill/>
              <a:ln>
                <a:noFill/>
              </a:ln>
            </p:spPr>
          </p:pic>
          <p:pic>
            <p:nvPicPr>
              <p:cNvPr id="604" name="Google Shape;604;p11"/>
              <p:cNvPicPr preferRelativeResize="0"/>
              <p:nvPr/>
            </p:nvPicPr>
            <p:blipFill rotWithShape="1">
              <a:blip r:embed="rId12">
                <a:alphaModFix/>
              </a:blip>
              <a:srcRect/>
              <a:stretch/>
            </p:blipFill>
            <p:spPr>
              <a:xfrm>
                <a:off x="7268058" y="3565558"/>
                <a:ext cx="304405" cy="312198"/>
              </a:xfrm>
              <a:prstGeom prst="rect">
                <a:avLst/>
              </a:prstGeom>
              <a:noFill/>
              <a:ln>
                <a:noFill/>
              </a:ln>
            </p:spPr>
          </p:pic>
          <p:pic>
            <p:nvPicPr>
              <p:cNvPr id="605" name="Google Shape;605;p11"/>
              <p:cNvPicPr preferRelativeResize="0"/>
              <p:nvPr/>
            </p:nvPicPr>
            <p:blipFill rotWithShape="1">
              <a:blip r:embed="rId12">
                <a:alphaModFix/>
              </a:blip>
              <a:srcRect/>
              <a:stretch/>
            </p:blipFill>
            <p:spPr>
              <a:xfrm>
                <a:off x="6963227" y="3565558"/>
                <a:ext cx="304406" cy="312198"/>
              </a:xfrm>
              <a:prstGeom prst="rect">
                <a:avLst/>
              </a:prstGeom>
              <a:noFill/>
              <a:ln>
                <a:noFill/>
              </a:ln>
            </p:spPr>
          </p:pic>
          <p:pic>
            <p:nvPicPr>
              <p:cNvPr id="606" name="Google Shape;606;p11"/>
              <p:cNvPicPr preferRelativeResize="0"/>
              <p:nvPr/>
            </p:nvPicPr>
            <p:blipFill rotWithShape="1">
              <a:blip r:embed="rId12">
                <a:alphaModFix/>
              </a:blip>
              <a:srcRect/>
              <a:stretch/>
            </p:blipFill>
            <p:spPr>
              <a:xfrm>
                <a:off x="7883822" y="2878108"/>
                <a:ext cx="304405" cy="312198"/>
              </a:xfrm>
              <a:prstGeom prst="rect">
                <a:avLst/>
              </a:prstGeom>
              <a:noFill/>
              <a:ln>
                <a:noFill/>
              </a:ln>
            </p:spPr>
          </p:pic>
          <p:pic>
            <p:nvPicPr>
              <p:cNvPr id="607" name="Google Shape;607;p11"/>
              <p:cNvPicPr preferRelativeResize="0"/>
              <p:nvPr/>
            </p:nvPicPr>
            <p:blipFill rotWithShape="1">
              <a:blip r:embed="rId12">
                <a:alphaModFix/>
              </a:blip>
              <a:srcRect/>
              <a:stretch/>
            </p:blipFill>
            <p:spPr>
              <a:xfrm>
                <a:off x="7274167" y="2878108"/>
                <a:ext cx="304406" cy="312198"/>
              </a:xfrm>
              <a:prstGeom prst="rect">
                <a:avLst/>
              </a:prstGeom>
              <a:noFill/>
              <a:ln>
                <a:noFill/>
              </a:ln>
            </p:spPr>
          </p:pic>
        </p:grpSp>
        <p:pic>
          <p:nvPicPr>
            <p:cNvPr id="608" name="Google Shape;608;p11"/>
            <p:cNvPicPr preferRelativeResize="0"/>
            <p:nvPr/>
          </p:nvPicPr>
          <p:blipFill rotWithShape="1">
            <a:blip r:embed="rId13">
              <a:alphaModFix/>
            </a:blip>
            <a:srcRect/>
            <a:stretch/>
          </p:blipFill>
          <p:spPr>
            <a:xfrm>
              <a:off x="7153076" y="3618673"/>
              <a:ext cx="517100" cy="892227"/>
            </a:xfrm>
            <a:prstGeom prst="rect">
              <a:avLst/>
            </a:prstGeom>
            <a:noFill/>
            <a:ln>
              <a:noFill/>
            </a:ln>
          </p:spPr>
        </p:pic>
        <p:grpSp>
          <p:nvGrpSpPr>
            <p:cNvPr id="609" name="Google Shape;609;p11"/>
            <p:cNvGrpSpPr/>
            <p:nvPr/>
          </p:nvGrpSpPr>
          <p:grpSpPr>
            <a:xfrm>
              <a:off x="6854530" y="2802432"/>
              <a:ext cx="2044467" cy="665919"/>
              <a:chOff x="6854530" y="2802432"/>
              <a:chExt cx="2044467" cy="665919"/>
            </a:xfrm>
          </p:grpSpPr>
          <p:sp>
            <p:nvSpPr>
              <p:cNvPr id="610" name="Google Shape;610;p11"/>
              <p:cNvSpPr/>
              <p:nvPr/>
            </p:nvSpPr>
            <p:spPr>
              <a:xfrm>
                <a:off x="6869969" y="2863867"/>
                <a:ext cx="2022609" cy="602165"/>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1"/>
              <p:cNvSpPr txBox="1"/>
              <p:nvPr/>
            </p:nvSpPr>
            <p:spPr>
              <a:xfrm>
                <a:off x="6854530" y="2802432"/>
                <a:ext cx="2044467" cy="665919"/>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tr" sz="2400" b="1" i="0" u="none" strike="noStrike" cap="none">
                    <a:solidFill>
                      <a:srgbClr val="741B47"/>
                    </a:solidFill>
                    <a:latin typeface="Georgia"/>
                    <a:ea typeface="Georgia"/>
                    <a:cs typeface="Georgia"/>
                    <a:sym typeface="Georgia"/>
                  </a:rPr>
                  <a:t>%4</a:t>
                </a:r>
                <a:r>
                  <a:rPr lang="tr" sz="1400" b="1" i="0" u="none" strike="noStrike" cap="none">
                    <a:solidFill>
                      <a:srgbClr val="434343"/>
                    </a:solidFill>
                    <a:latin typeface="Georgia"/>
                    <a:ea typeface="Georgia"/>
                    <a:cs typeface="Georgia"/>
                    <a:sym typeface="Georgia"/>
                  </a:rPr>
                  <a:t> </a:t>
                </a:r>
                <a:endParaRPr/>
              </a:p>
              <a:p>
                <a:pPr marL="0" marR="0" lvl="0" indent="0" algn="ctr" rtl="0">
                  <a:lnSpc>
                    <a:spcPct val="100000"/>
                  </a:lnSpc>
                  <a:spcBef>
                    <a:spcPts val="0"/>
                  </a:spcBef>
                  <a:spcAft>
                    <a:spcPts val="0"/>
                  </a:spcAft>
                  <a:buClr>
                    <a:srgbClr val="000000"/>
                  </a:buClr>
                  <a:buSzPts val="1400"/>
                  <a:buFont typeface="Arial"/>
                  <a:buNone/>
                </a:pPr>
                <a:r>
                  <a:rPr lang="tr" sz="1400" b="1" i="0" u="none" strike="noStrike" cap="none">
                    <a:solidFill>
                      <a:srgbClr val="434343"/>
                    </a:solidFill>
                    <a:latin typeface="Georgia"/>
                    <a:ea typeface="Georgia"/>
                    <a:cs typeface="Georgia"/>
                    <a:sym typeface="Georgia"/>
                  </a:rPr>
                  <a:t>ortalama envanter</a:t>
                </a:r>
                <a:endParaRPr sz="1400" b="1" i="0" u="none" strike="noStrike" cap="none">
                  <a:solidFill>
                    <a:srgbClr val="434343"/>
                  </a:solidFill>
                  <a:latin typeface="Georgia"/>
                  <a:ea typeface="Georgia"/>
                  <a:cs typeface="Georgia"/>
                  <a:sym typeface="Georgia"/>
                </a:endParaRPr>
              </a:p>
            </p:txBody>
          </p:sp>
        </p:grpSp>
        <p:grpSp>
          <p:nvGrpSpPr>
            <p:cNvPr id="612" name="Google Shape;612;p11"/>
            <p:cNvGrpSpPr/>
            <p:nvPr/>
          </p:nvGrpSpPr>
          <p:grpSpPr>
            <a:xfrm>
              <a:off x="7159611" y="3880112"/>
              <a:ext cx="1231106" cy="1332864"/>
              <a:chOff x="6963227" y="2878108"/>
              <a:chExt cx="1231106" cy="999648"/>
            </a:xfrm>
          </p:grpSpPr>
          <p:pic>
            <p:nvPicPr>
              <p:cNvPr id="613" name="Google Shape;613;p11"/>
              <p:cNvPicPr preferRelativeResize="0"/>
              <p:nvPr/>
            </p:nvPicPr>
            <p:blipFill rotWithShape="1">
              <a:blip r:embed="rId12">
                <a:alphaModFix/>
              </a:blip>
              <a:srcRect/>
              <a:stretch/>
            </p:blipFill>
            <p:spPr>
              <a:xfrm>
                <a:off x="7889927" y="3565549"/>
                <a:ext cx="304406" cy="312198"/>
              </a:xfrm>
              <a:prstGeom prst="rect">
                <a:avLst/>
              </a:prstGeom>
              <a:noFill/>
              <a:ln>
                <a:noFill/>
              </a:ln>
            </p:spPr>
          </p:pic>
          <p:pic>
            <p:nvPicPr>
              <p:cNvPr id="614" name="Google Shape;614;p11"/>
              <p:cNvPicPr preferRelativeResize="0"/>
              <p:nvPr/>
            </p:nvPicPr>
            <p:blipFill rotWithShape="1">
              <a:blip r:embed="rId12">
                <a:alphaModFix/>
              </a:blip>
              <a:srcRect/>
              <a:stretch/>
            </p:blipFill>
            <p:spPr>
              <a:xfrm>
                <a:off x="7578995" y="3565558"/>
                <a:ext cx="304405" cy="312198"/>
              </a:xfrm>
              <a:prstGeom prst="rect">
                <a:avLst/>
              </a:prstGeom>
              <a:noFill/>
              <a:ln>
                <a:noFill/>
              </a:ln>
            </p:spPr>
          </p:pic>
          <p:pic>
            <p:nvPicPr>
              <p:cNvPr id="615" name="Google Shape;615;p11"/>
              <p:cNvPicPr preferRelativeResize="0"/>
              <p:nvPr/>
            </p:nvPicPr>
            <p:blipFill rotWithShape="1">
              <a:blip r:embed="rId12">
                <a:alphaModFix/>
              </a:blip>
              <a:srcRect/>
              <a:stretch/>
            </p:blipFill>
            <p:spPr>
              <a:xfrm>
                <a:off x="7883827" y="3221833"/>
                <a:ext cx="304406" cy="312198"/>
              </a:xfrm>
              <a:prstGeom prst="rect">
                <a:avLst/>
              </a:prstGeom>
              <a:noFill/>
              <a:ln>
                <a:noFill/>
              </a:ln>
            </p:spPr>
          </p:pic>
          <p:pic>
            <p:nvPicPr>
              <p:cNvPr id="616" name="Google Shape;616;p11"/>
              <p:cNvPicPr preferRelativeResize="0"/>
              <p:nvPr/>
            </p:nvPicPr>
            <p:blipFill rotWithShape="1">
              <a:blip r:embed="rId12">
                <a:alphaModFix/>
              </a:blip>
              <a:srcRect/>
              <a:stretch/>
            </p:blipFill>
            <p:spPr>
              <a:xfrm>
                <a:off x="7578997" y="3221833"/>
                <a:ext cx="304405" cy="312198"/>
              </a:xfrm>
              <a:prstGeom prst="rect">
                <a:avLst/>
              </a:prstGeom>
              <a:noFill/>
              <a:ln>
                <a:noFill/>
              </a:ln>
            </p:spPr>
          </p:pic>
          <p:pic>
            <p:nvPicPr>
              <p:cNvPr id="617" name="Google Shape;617;p11"/>
              <p:cNvPicPr preferRelativeResize="0"/>
              <p:nvPr/>
            </p:nvPicPr>
            <p:blipFill rotWithShape="1">
              <a:blip r:embed="rId12">
                <a:alphaModFix/>
              </a:blip>
              <a:srcRect/>
              <a:stretch/>
            </p:blipFill>
            <p:spPr>
              <a:xfrm>
                <a:off x="7268058" y="3565558"/>
                <a:ext cx="304405" cy="312198"/>
              </a:xfrm>
              <a:prstGeom prst="rect">
                <a:avLst/>
              </a:prstGeom>
              <a:noFill/>
              <a:ln>
                <a:noFill/>
              </a:ln>
            </p:spPr>
          </p:pic>
          <p:pic>
            <p:nvPicPr>
              <p:cNvPr id="618" name="Google Shape;618;p11"/>
              <p:cNvPicPr preferRelativeResize="0"/>
              <p:nvPr/>
            </p:nvPicPr>
            <p:blipFill rotWithShape="1">
              <a:blip r:embed="rId12">
                <a:alphaModFix/>
              </a:blip>
              <a:srcRect/>
              <a:stretch/>
            </p:blipFill>
            <p:spPr>
              <a:xfrm>
                <a:off x="6963227" y="3565558"/>
                <a:ext cx="304406" cy="312198"/>
              </a:xfrm>
              <a:prstGeom prst="rect">
                <a:avLst/>
              </a:prstGeom>
              <a:noFill/>
              <a:ln>
                <a:noFill/>
              </a:ln>
            </p:spPr>
          </p:pic>
          <p:pic>
            <p:nvPicPr>
              <p:cNvPr id="619" name="Google Shape;619;p11"/>
              <p:cNvPicPr preferRelativeResize="0"/>
              <p:nvPr/>
            </p:nvPicPr>
            <p:blipFill rotWithShape="1">
              <a:blip r:embed="rId12">
                <a:alphaModFix/>
              </a:blip>
              <a:srcRect/>
              <a:stretch/>
            </p:blipFill>
            <p:spPr>
              <a:xfrm>
                <a:off x="7883822" y="2878108"/>
                <a:ext cx="304405" cy="312198"/>
              </a:xfrm>
              <a:prstGeom prst="rect">
                <a:avLst/>
              </a:prstGeom>
              <a:noFill/>
              <a:ln>
                <a:noFill/>
              </a:ln>
            </p:spPr>
          </p:pic>
        </p:grpSp>
      </p:grpSp>
      <p:pic>
        <p:nvPicPr>
          <p:cNvPr id="620" name="Google Shape;620;p11"/>
          <p:cNvPicPr preferRelativeResize="0"/>
          <p:nvPr/>
        </p:nvPicPr>
        <p:blipFill rotWithShape="1">
          <a:blip r:embed="rId3">
            <a:alphaModFix/>
          </a:blip>
          <a:srcRect l="47589"/>
          <a:stretch/>
        </p:blipFill>
        <p:spPr>
          <a:xfrm rot="5400000">
            <a:off x="3702298" y="3134372"/>
            <a:ext cx="1262373" cy="1806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additive="base">
                                        <p:cTn id="7" dur="500"/>
                                        <p:tgtEl>
                                          <p:spTgt spid="565"/>
                                        </p:tgtEl>
                                        <p:attrNameLst>
                                          <p:attrName>ppt_w</p:attrName>
                                        </p:attrNameLst>
                                      </p:cBhvr>
                                      <p:tavLst>
                                        <p:tav tm="0">
                                          <p:val>
                                            <p:strVal val="0"/>
                                          </p:val>
                                        </p:tav>
                                        <p:tav tm="100000">
                                          <p:val>
                                            <p:strVal val="#ppt_w"/>
                                          </p:val>
                                        </p:tav>
                                      </p:tavLst>
                                    </p:anim>
                                    <p:anim calcmode="lin" valueType="num">
                                      <p:cBhvr additive="base">
                                        <p:cTn id="8" dur="500"/>
                                        <p:tgtEl>
                                          <p:spTgt spid="56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68"/>
                                        </p:tgtEl>
                                        <p:attrNameLst>
                                          <p:attrName>style.visibility</p:attrName>
                                        </p:attrNameLst>
                                      </p:cBhvr>
                                      <p:to>
                                        <p:strVal val="visible"/>
                                      </p:to>
                                    </p:set>
                                    <p:animEffect transition="in" filter="fade">
                                      <p:cBhvr>
                                        <p:cTn id="13" dur="500"/>
                                        <p:tgtEl>
                                          <p:spTgt spid="56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59"/>
                                        </p:tgtEl>
                                        <p:attrNameLst>
                                          <p:attrName>style.visibility</p:attrName>
                                        </p:attrNameLst>
                                      </p:cBhvr>
                                      <p:to>
                                        <p:strVal val="visible"/>
                                      </p:to>
                                    </p:set>
                                    <p:animEffect transition="in" filter="fade">
                                      <p:cBhvr>
                                        <p:cTn id="18" dur="500"/>
                                        <p:tgtEl>
                                          <p:spTgt spid="559"/>
                                        </p:tgtEl>
                                      </p:cBhvr>
                                    </p:animEffect>
                                  </p:childTnLst>
                                </p:cTn>
                              </p:par>
                              <p:par>
                                <p:cTn id="19" presetID="10" presetClass="entr" presetSubtype="0" fill="hold" nodeType="withEffect">
                                  <p:stCondLst>
                                    <p:cond delay="500"/>
                                  </p:stCondLst>
                                  <p:childTnLst>
                                    <p:set>
                                      <p:cBhvr>
                                        <p:cTn id="20" dur="1" fill="hold">
                                          <p:stCondLst>
                                            <p:cond delay="0"/>
                                          </p:stCondLst>
                                        </p:cTn>
                                        <p:tgtEl>
                                          <p:spTgt spid="563"/>
                                        </p:tgtEl>
                                        <p:attrNameLst>
                                          <p:attrName>style.visibility</p:attrName>
                                        </p:attrNameLst>
                                      </p:cBhvr>
                                      <p:to>
                                        <p:strVal val="visible"/>
                                      </p:to>
                                    </p:set>
                                    <p:animEffect transition="in" filter="fade">
                                      <p:cBhvr>
                                        <p:cTn id="21" dur="500"/>
                                        <p:tgtEl>
                                          <p:spTgt spid="563"/>
                                        </p:tgtEl>
                                      </p:cBhvr>
                                    </p:animEffect>
                                  </p:childTnLst>
                                </p:cTn>
                              </p:par>
                              <p:par>
                                <p:cTn id="22" presetID="10" presetClass="entr" presetSubtype="0" fill="hold" nodeType="withEffect">
                                  <p:stCondLst>
                                    <p:cond delay="1000"/>
                                  </p:stCondLst>
                                  <p:childTnLst>
                                    <p:set>
                                      <p:cBhvr>
                                        <p:cTn id="23" dur="1" fill="hold">
                                          <p:stCondLst>
                                            <p:cond delay="0"/>
                                          </p:stCondLst>
                                        </p:cTn>
                                        <p:tgtEl>
                                          <p:spTgt spid="620"/>
                                        </p:tgtEl>
                                        <p:attrNameLst>
                                          <p:attrName>style.visibility</p:attrName>
                                        </p:attrNameLst>
                                      </p:cBhvr>
                                      <p:to>
                                        <p:strVal val="visible"/>
                                      </p:to>
                                    </p:set>
                                    <p:animEffect transition="in" filter="fade">
                                      <p:cBhvr>
                                        <p:cTn id="24" dur="500"/>
                                        <p:tgtEl>
                                          <p:spTgt spid="620"/>
                                        </p:tgtEl>
                                      </p:cBhvr>
                                    </p:animEffect>
                                  </p:childTnLst>
                                </p:cTn>
                              </p:par>
                              <p:par>
                                <p:cTn id="25" presetID="10" presetClass="entr" presetSubtype="0" fill="hold" nodeType="withEffect">
                                  <p:stCondLst>
                                    <p:cond delay="1500"/>
                                  </p:stCondLst>
                                  <p:childTnLst>
                                    <p:set>
                                      <p:cBhvr>
                                        <p:cTn id="26" dur="1" fill="hold">
                                          <p:stCondLst>
                                            <p:cond delay="0"/>
                                          </p:stCondLst>
                                        </p:cTn>
                                        <p:tgtEl>
                                          <p:spTgt spid="564"/>
                                        </p:tgtEl>
                                        <p:attrNameLst>
                                          <p:attrName>style.visibility</p:attrName>
                                        </p:attrNameLst>
                                      </p:cBhvr>
                                      <p:to>
                                        <p:strVal val="visible"/>
                                      </p:to>
                                    </p:set>
                                    <p:animEffect transition="in" filter="fade">
                                      <p:cBhvr>
                                        <p:cTn id="27" dur="500"/>
                                        <p:tgtEl>
                                          <p:spTgt spid="5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0"/>
                                        </p:tgtEl>
                                        <p:attrNameLst>
                                          <p:attrName>style.visibility</p:attrName>
                                        </p:attrNameLst>
                                      </p:cBhvr>
                                      <p:to>
                                        <p:strVal val="visible"/>
                                      </p:to>
                                    </p:set>
                                    <p:animEffect transition="in" filter="fade">
                                      <p:cBhvr>
                                        <p:cTn id="32" dur="500"/>
                                        <p:tgtEl>
                                          <p:spTgt spid="560"/>
                                        </p:tgtEl>
                                      </p:cBhvr>
                                    </p:animEffect>
                                  </p:childTnLst>
                                </p:cTn>
                              </p:par>
                              <p:par>
                                <p:cTn id="33" presetID="10" presetClass="entr" presetSubtype="0" fill="hold" nodeType="withEffect">
                                  <p:stCondLst>
                                    <p:cond delay="0"/>
                                  </p:stCondLst>
                                  <p:childTnLst>
                                    <p:set>
                                      <p:cBhvr>
                                        <p:cTn id="34" dur="1" fill="hold">
                                          <p:stCondLst>
                                            <p:cond delay="0"/>
                                          </p:stCondLst>
                                        </p:cTn>
                                        <p:tgtEl>
                                          <p:spTgt spid="593"/>
                                        </p:tgtEl>
                                        <p:attrNameLst>
                                          <p:attrName>style.visibility</p:attrName>
                                        </p:attrNameLst>
                                      </p:cBhvr>
                                      <p:to>
                                        <p:strVal val="visible"/>
                                      </p:to>
                                    </p:set>
                                    <p:animEffect transition="in" filter="fade">
                                      <p:cBhvr>
                                        <p:cTn id="35" dur="500"/>
                                        <p:tgtEl>
                                          <p:spTgt spid="59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500"/>
                                  </p:stCondLst>
                                  <p:childTnLst>
                                    <p:set>
                                      <p:cBhvr>
                                        <p:cTn id="39" dur="1" fill="hold">
                                          <p:stCondLst>
                                            <p:cond delay="0"/>
                                          </p:stCondLst>
                                        </p:cTn>
                                        <p:tgtEl>
                                          <p:spTgt spid="596"/>
                                        </p:tgtEl>
                                        <p:attrNameLst>
                                          <p:attrName>style.visibility</p:attrName>
                                        </p:attrNameLst>
                                      </p:cBhvr>
                                      <p:to>
                                        <p:strVal val="visible"/>
                                      </p:to>
                                    </p:set>
                                    <p:animEffect transition="in" filter="fade">
                                      <p:cBhvr>
                                        <p:cTn id="40" dur="500"/>
                                        <p:tgtEl>
                                          <p:spTgt spid="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grpSp>
        <p:nvGrpSpPr>
          <p:cNvPr id="625" name="Google Shape;625;p28"/>
          <p:cNvGrpSpPr/>
          <p:nvPr/>
        </p:nvGrpSpPr>
        <p:grpSpPr>
          <a:xfrm>
            <a:off x="186267" y="2280849"/>
            <a:ext cx="3482295" cy="3429003"/>
            <a:chOff x="2766927" y="2597055"/>
            <a:chExt cx="3163500" cy="2735324"/>
          </a:xfrm>
        </p:grpSpPr>
        <p:grpSp>
          <p:nvGrpSpPr>
            <p:cNvPr id="626" name="Google Shape;626;p28"/>
            <p:cNvGrpSpPr/>
            <p:nvPr/>
          </p:nvGrpSpPr>
          <p:grpSpPr>
            <a:xfrm>
              <a:off x="3272500" y="2597055"/>
              <a:ext cx="2064300" cy="2219123"/>
              <a:chOff x="3878950" y="2987250"/>
              <a:chExt cx="2064300" cy="2064300"/>
            </a:xfrm>
          </p:grpSpPr>
          <p:pic>
            <p:nvPicPr>
              <p:cNvPr id="627" name="Google Shape;627;p28"/>
              <p:cNvPicPr preferRelativeResize="0"/>
              <p:nvPr/>
            </p:nvPicPr>
            <p:blipFill rotWithShape="1">
              <a:blip r:embed="rId3">
                <a:alphaModFix/>
              </a:blip>
              <a:srcRect/>
              <a:stretch/>
            </p:blipFill>
            <p:spPr>
              <a:xfrm>
                <a:off x="3878950" y="2987250"/>
                <a:ext cx="2064300" cy="2064300"/>
              </a:xfrm>
              <a:prstGeom prst="rect">
                <a:avLst/>
              </a:prstGeom>
              <a:noFill/>
              <a:ln>
                <a:noFill/>
              </a:ln>
            </p:spPr>
          </p:pic>
          <p:pic>
            <p:nvPicPr>
              <p:cNvPr id="628" name="Google Shape;628;p28"/>
              <p:cNvPicPr preferRelativeResize="0"/>
              <p:nvPr/>
            </p:nvPicPr>
            <p:blipFill rotWithShape="1">
              <a:blip r:embed="rId4">
                <a:alphaModFix/>
              </a:blip>
              <a:srcRect l="1048" t="12042" r="59064" b="28985"/>
              <a:stretch/>
            </p:blipFill>
            <p:spPr>
              <a:xfrm>
                <a:off x="4005225" y="3258725"/>
                <a:ext cx="1811726" cy="1129699"/>
              </a:xfrm>
              <a:prstGeom prst="rect">
                <a:avLst/>
              </a:prstGeom>
              <a:noFill/>
              <a:ln>
                <a:noFill/>
              </a:ln>
            </p:spPr>
          </p:pic>
        </p:grpSp>
        <p:sp>
          <p:nvSpPr>
            <p:cNvPr id="629" name="Google Shape;629;p28"/>
            <p:cNvSpPr txBox="1"/>
            <p:nvPr/>
          </p:nvSpPr>
          <p:spPr>
            <a:xfrm>
              <a:off x="2766927" y="4600679"/>
              <a:ext cx="3163500" cy="731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600"/>
                <a:buFont typeface="Arial"/>
                <a:buNone/>
              </a:pPr>
              <a:r>
                <a:rPr lang="tr" sz="1600" b="1" i="0" u="none" strike="noStrike" cap="none">
                  <a:solidFill>
                    <a:srgbClr val="741B47"/>
                  </a:solidFill>
                  <a:latin typeface="Georgia"/>
                  <a:ea typeface="Georgia"/>
                  <a:cs typeface="Georgia"/>
                  <a:sym typeface="Georgia"/>
                </a:rPr>
                <a:t>Talep Güncelleme Sistemi</a:t>
              </a:r>
              <a:endParaRPr sz="1600" b="0" i="0" u="none" strike="noStrike" cap="none">
                <a:solidFill>
                  <a:srgbClr val="000000"/>
                </a:solidFill>
                <a:latin typeface="Arial"/>
                <a:ea typeface="Arial"/>
                <a:cs typeface="Arial"/>
                <a:sym typeface="Arial"/>
              </a:endParaRPr>
            </a:p>
          </p:txBody>
        </p:sp>
      </p:grpSp>
      <p:grpSp>
        <p:nvGrpSpPr>
          <p:cNvPr id="630" name="Google Shape;630;p28"/>
          <p:cNvGrpSpPr/>
          <p:nvPr/>
        </p:nvGrpSpPr>
        <p:grpSpPr>
          <a:xfrm>
            <a:off x="186267" y="6029334"/>
            <a:ext cx="8729133" cy="654069"/>
            <a:chOff x="186267" y="6029334"/>
            <a:chExt cx="8729133" cy="654069"/>
          </a:xfrm>
        </p:grpSpPr>
        <p:pic>
          <p:nvPicPr>
            <p:cNvPr id="631" name="Google Shape;631;p28"/>
            <p:cNvPicPr preferRelativeResize="0"/>
            <p:nvPr/>
          </p:nvPicPr>
          <p:blipFill rotWithShape="1">
            <a:blip r:embed="rId5">
              <a:alphaModFix/>
            </a:blip>
            <a:srcRect t="8891" b="11440"/>
            <a:stretch/>
          </p:blipFill>
          <p:spPr>
            <a:xfrm>
              <a:off x="8132372" y="6139399"/>
              <a:ext cx="783028" cy="494270"/>
            </a:xfrm>
            <a:prstGeom prst="rect">
              <a:avLst/>
            </a:prstGeom>
            <a:noFill/>
            <a:ln>
              <a:noFill/>
            </a:ln>
          </p:spPr>
        </p:pic>
        <p:pic>
          <p:nvPicPr>
            <p:cNvPr id="632" name="Google Shape;632;p28"/>
            <p:cNvPicPr preferRelativeResize="0"/>
            <p:nvPr/>
          </p:nvPicPr>
          <p:blipFill rotWithShape="1">
            <a:blip r:embed="rId6">
              <a:alphaModFix/>
            </a:blip>
            <a:srcRect/>
            <a:stretch/>
          </p:blipFill>
          <p:spPr>
            <a:xfrm>
              <a:off x="186267" y="6029334"/>
              <a:ext cx="626534" cy="654069"/>
            </a:xfrm>
            <a:prstGeom prst="rect">
              <a:avLst/>
            </a:prstGeom>
            <a:noFill/>
            <a:ln>
              <a:noFill/>
            </a:ln>
          </p:spPr>
        </p:pic>
        <p:grpSp>
          <p:nvGrpSpPr>
            <p:cNvPr id="633" name="Google Shape;633;p28"/>
            <p:cNvGrpSpPr/>
            <p:nvPr/>
          </p:nvGrpSpPr>
          <p:grpSpPr>
            <a:xfrm>
              <a:off x="814581" y="6202461"/>
              <a:ext cx="7293018" cy="368145"/>
              <a:chOff x="1780" y="0"/>
              <a:chExt cx="7293018" cy="368145"/>
            </a:xfrm>
          </p:grpSpPr>
          <p:sp>
            <p:nvSpPr>
              <p:cNvPr id="634" name="Google Shape;634;p28"/>
              <p:cNvSpPr/>
              <p:nvPr/>
            </p:nvSpPr>
            <p:spPr>
              <a:xfrm>
                <a:off x="178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8"/>
              <p:cNvSpPr txBox="1"/>
              <p:nvPr/>
            </p:nvSpPr>
            <p:spPr>
              <a:xfrm>
                <a:off x="18585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Şirket Tanıtımı</a:t>
                </a:r>
                <a:endParaRPr sz="1050" b="0" i="0" u="none" strike="noStrike" cap="none">
                  <a:solidFill>
                    <a:srgbClr val="002060"/>
                  </a:solidFill>
                  <a:latin typeface="Georgia"/>
                  <a:ea typeface="Georgia"/>
                  <a:cs typeface="Georgia"/>
                  <a:sym typeface="Georgia"/>
                </a:endParaRPr>
              </a:p>
            </p:txBody>
          </p:sp>
          <p:sp>
            <p:nvSpPr>
              <p:cNvPr id="636" name="Google Shape;636;p28"/>
              <p:cNvSpPr/>
              <p:nvPr/>
            </p:nvSpPr>
            <p:spPr>
              <a:xfrm>
                <a:off x="1428327"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8"/>
              <p:cNvSpPr txBox="1"/>
              <p:nvPr/>
            </p:nvSpPr>
            <p:spPr>
              <a:xfrm>
                <a:off x="1612400"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Mevcut Sistem</a:t>
                </a:r>
                <a:endParaRPr sz="1050" b="0" i="0" u="none" strike="noStrike" cap="none">
                  <a:solidFill>
                    <a:srgbClr val="002060"/>
                  </a:solidFill>
                  <a:latin typeface="Georgia"/>
                  <a:ea typeface="Georgia"/>
                  <a:cs typeface="Georgia"/>
                  <a:sym typeface="Georgia"/>
                </a:endParaRPr>
              </a:p>
            </p:txBody>
          </p:sp>
          <p:sp>
            <p:nvSpPr>
              <p:cNvPr id="638" name="Google Shape;638;p28"/>
              <p:cNvSpPr/>
              <p:nvPr/>
            </p:nvSpPr>
            <p:spPr>
              <a:xfrm>
                <a:off x="2854873"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8"/>
              <p:cNvSpPr txBox="1"/>
              <p:nvPr/>
            </p:nvSpPr>
            <p:spPr>
              <a:xfrm>
                <a:off x="3038946"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Problem Tanımı</a:t>
                </a:r>
                <a:endParaRPr sz="1050" b="0" i="0" u="none" strike="noStrike" cap="none">
                  <a:solidFill>
                    <a:srgbClr val="002060"/>
                  </a:solidFill>
                  <a:latin typeface="Georgia"/>
                  <a:ea typeface="Georgia"/>
                  <a:cs typeface="Georgia"/>
                  <a:sym typeface="Georgia"/>
                </a:endParaRPr>
              </a:p>
            </p:txBody>
          </p:sp>
          <p:sp>
            <p:nvSpPr>
              <p:cNvPr id="640" name="Google Shape;640;p28"/>
              <p:cNvSpPr/>
              <p:nvPr/>
            </p:nvSpPr>
            <p:spPr>
              <a:xfrm>
                <a:off x="428142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8"/>
              <p:cNvSpPr txBox="1"/>
              <p:nvPr/>
            </p:nvSpPr>
            <p:spPr>
              <a:xfrm>
                <a:off x="446549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Çözüm Yaklaşımı</a:t>
                </a:r>
                <a:endParaRPr sz="1050" b="0" i="0" u="none" strike="noStrike" cap="none">
                  <a:solidFill>
                    <a:srgbClr val="002060"/>
                  </a:solidFill>
                  <a:latin typeface="Georgia"/>
                  <a:ea typeface="Georgia"/>
                  <a:cs typeface="Georgia"/>
                  <a:sym typeface="Georgia"/>
                </a:endParaRPr>
              </a:p>
            </p:txBody>
          </p:sp>
          <p:sp>
            <p:nvSpPr>
              <p:cNvPr id="642" name="Google Shape;642;p28"/>
              <p:cNvSpPr/>
              <p:nvPr/>
            </p:nvSpPr>
            <p:spPr>
              <a:xfrm>
                <a:off x="5709747" y="0"/>
                <a:ext cx="1585051" cy="368145"/>
              </a:xfrm>
              <a:prstGeom prst="chevron">
                <a:avLst>
                  <a:gd name="adj" fmla="val 50000"/>
                </a:avLst>
              </a:prstGeom>
              <a:solidFill>
                <a:srgbClr val="FFCC99"/>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8"/>
              <p:cNvSpPr txBox="1"/>
              <p:nvPr/>
            </p:nvSpPr>
            <p:spPr>
              <a:xfrm>
                <a:off x="5893820"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Kazanımlar</a:t>
                </a:r>
                <a:endParaRPr sz="1050" b="0" i="0" u="none" strike="noStrike" cap="none">
                  <a:solidFill>
                    <a:srgbClr val="002060"/>
                  </a:solidFill>
                  <a:latin typeface="Georgia"/>
                  <a:ea typeface="Georgia"/>
                  <a:cs typeface="Georgia"/>
                  <a:sym typeface="Georgia"/>
                </a:endParaRPr>
              </a:p>
            </p:txBody>
          </p:sp>
        </p:grpSp>
      </p:grpSp>
      <p:sp>
        <p:nvSpPr>
          <p:cNvPr id="644" name="Google Shape;644;p28"/>
          <p:cNvSpPr txBox="1"/>
          <p:nvPr/>
        </p:nvSpPr>
        <p:spPr>
          <a:xfrm>
            <a:off x="186267" y="321733"/>
            <a:ext cx="3672800"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Kazanımlar</a:t>
            </a:r>
            <a:endParaRPr/>
          </a:p>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	</a:t>
            </a:r>
            <a:r>
              <a:rPr lang="tr" sz="2800" b="1" i="0" u="none" strike="noStrike" cap="none">
                <a:solidFill>
                  <a:srgbClr val="741B47"/>
                </a:solidFill>
                <a:latin typeface="Georgia"/>
                <a:ea typeface="Georgia"/>
                <a:cs typeface="Georgia"/>
                <a:sym typeface="Georgia"/>
              </a:rPr>
              <a:t>Arayüz Paketi</a:t>
            </a:r>
            <a:endParaRPr sz="3400" b="1" i="0" u="none" strike="noStrike" cap="none">
              <a:solidFill>
                <a:srgbClr val="741B47"/>
              </a:solidFill>
              <a:latin typeface="Georgia"/>
              <a:ea typeface="Georgia"/>
              <a:cs typeface="Georgia"/>
              <a:sym typeface="Georgia"/>
            </a:endParaRPr>
          </a:p>
        </p:txBody>
      </p:sp>
      <p:grpSp>
        <p:nvGrpSpPr>
          <p:cNvPr id="645" name="Google Shape;645;p28"/>
          <p:cNvGrpSpPr/>
          <p:nvPr/>
        </p:nvGrpSpPr>
        <p:grpSpPr>
          <a:xfrm>
            <a:off x="2876086" y="1529244"/>
            <a:ext cx="3482295" cy="3429003"/>
            <a:chOff x="6914930" y="2129151"/>
            <a:chExt cx="3482295" cy="3429003"/>
          </a:xfrm>
        </p:grpSpPr>
        <p:grpSp>
          <p:nvGrpSpPr>
            <p:cNvPr id="646" name="Google Shape;646;p28"/>
            <p:cNvGrpSpPr/>
            <p:nvPr/>
          </p:nvGrpSpPr>
          <p:grpSpPr>
            <a:xfrm>
              <a:off x="6914930" y="2129151"/>
              <a:ext cx="3482295" cy="3429003"/>
              <a:chOff x="2766927" y="2597055"/>
              <a:chExt cx="3163500" cy="2735324"/>
            </a:xfrm>
          </p:grpSpPr>
          <p:pic>
            <p:nvPicPr>
              <p:cNvPr id="647" name="Google Shape;647;p28"/>
              <p:cNvPicPr preferRelativeResize="0"/>
              <p:nvPr/>
            </p:nvPicPr>
            <p:blipFill rotWithShape="1">
              <a:blip r:embed="rId3">
                <a:alphaModFix/>
              </a:blip>
              <a:srcRect/>
              <a:stretch/>
            </p:blipFill>
            <p:spPr>
              <a:xfrm>
                <a:off x="3272500" y="2597055"/>
                <a:ext cx="2064300" cy="2219123"/>
              </a:xfrm>
              <a:prstGeom prst="rect">
                <a:avLst/>
              </a:prstGeom>
              <a:noFill/>
              <a:ln>
                <a:noFill/>
              </a:ln>
            </p:spPr>
          </p:pic>
          <p:sp>
            <p:nvSpPr>
              <p:cNvPr id="648" name="Google Shape;648;p28"/>
              <p:cNvSpPr txBox="1"/>
              <p:nvPr/>
            </p:nvSpPr>
            <p:spPr>
              <a:xfrm>
                <a:off x="2766927" y="4600679"/>
                <a:ext cx="3163500" cy="731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600"/>
                  <a:buFont typeface="Arial"/>
                  <a:buNone/>
                </a:pPr>
                <a:r>
                  <a:rPr lang="tr" sz="1600" b="1" i="0" u="none" strike="noStrike" cap="none">
                    <a:solidFill>
                      <a:srgbClr val="741B47"/>
                    </a:solidFill>
                    <a:latin typeface="Georgia"/>
                    <a:ea typeface="Georgia"/>
                    <a:cs typeface="Georgia"/>
                    <a:sym typeface="Georgia"/>
                  </a:rPr>
                  <a:t>Karar Destek Sistemi</a:t>
                </a:r>
                <a:endParaRPr sz="1600" b="0" i="0" u="none" strike="noStrike" cap="none">
                  <a:solidFill>
                    <a:srgbClr val="000000"/>
                  </a:solidFill>
                  <a:latin typeface="Arial"/>
                  <a:ea typeface="Arial"/>
                  <a:cs typeface="Arial"/>
                  <a:sym typeface="Arial"/>
                </a:endParaRPr>
              </a:p>
            </p:txBody>
          </p:sp>
        </p:grpSp>
        <p:pic>
          <p:nvPicPr>
            <p:cNvPr id="649" name="Google Shape;649;p28"/>
            <p:cNvPicPr preferRelativeResize="0"/>
            <p:nvPr/>
          </p:nvPicPr>
          <p:blipFill rotWithShape="1">
            <a:blip r:embed="rId7">
              <a:alphaModFix/>
            </a:blip>
            <a:srcRect/>
            <a:stretch/>
          </p:blipFill>
          <p:spPr>
            <a:xfrm>
              <a:off x="7599338" y="2523480"/>
              <a:ext cx="2016549" cy="1499546"/>
            </a:xfrm>
            <a:prstGeom prst="rect">
              <a:avLst/>
            </a:prstGeom>
            <a:noFill/>
            <a:ln>
              <a:noFill/>
            </a:ln>
          </p:spPr>
        </p:pic>
      </p:grpSp>
      <p:grpSp>
        <p:nvGrpSpPr>
          <p:cNvPr id="650" name="Google Shape;650;p28"/>
          <p:cNvGrpSpPr/>
          <p:nvPr/>
        </p:nvGrpSpPr>
        <p:grpSpPr>
          <a:xfrm>
            <a:off x="5577043" y="2280849"/>
            <a:ext cx="3482295" cy="3429003"/>
            <a:chOff x="5661705" y="2280849"/>
            <a:chExt cx="3482295" cy="3429003"/>
          </a:xfrm>
        </p:grpSpPr>
        <p:grpSp>
          <p:nvGrpSpPr>
            <p:cNvPr id="651" name="Google Shape;651;p28"/>
            <p:cNvGrpSpPr/>
            <p:nvPr/>
          </p:nvGrpSpPr>
          <p:grpSpPr>
            <a:xfrm>
              <a:off x="5661705" y="2280849"/>
              <a:ext cx="3482295" cy="3429003"/>
              <a:chOff x="2766927" y="2597055"/>
              <a:chExt cx="3163500" cy="2735324"/>
            </a:xfrm>
          </p:grpSpPr>
          <p:pic>
            <p:nvPicPr>
              <p:cNvPr id="652" name="Google Shape;652;p28"/>
              <p:cNvPicPr preferRelativeResize="0"/>
              <p:nvPr/>
            </p:nvPicPr>
            <p:blipFill rotWithShape="1">
              <a:blip r:embed="rId3">
                <a:alphaModFix/>
              </a:blip>
              <a:srcRect/>
              <a:stretch/>
            </p:blipFill>
            <p:spPr>
              <a:xfrm>
                <a:off x="3272500" y="2597055"/>
                <a:ext cx="2064300" cy="2219123"/>
              </a:xfrm>
              <a:prstGeom prst="rect">
                <a:avLst/>
              </a:prstGeom>
              <a:noFill/>
              <a:ln>
                <a:noFill/>
              </a:ln>
            </p:spPr>
          </p:pic>
          <p:sp>
            <p:nvSpPr>
              <p:cNvPr id="653" name="Google Shape;653;p28"/>
              <p:cNvSpPr txBox="1"/>
              <p:nvPr/>
            </p:nvSpPr>
            <p:spPr>
              <a:xfrm>
                <a:off x="2766927" y="4600679"/>
                <a:ext cx="3163500" cy="731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endParaRPr sz="1600" b="1" i="0" u="none" strike="noStrike" cap="none">
                  <a:solidFill>
                    <a:srgbClr val="741B47"/>
                  </a:solidFill>
                  <a:latin typeface="Georgia"/>
                  <a:ea typeface="Georgia"/>
                  <a:cs typeface="Georgia"/>
                  <a:sym typeface="Georgia"/>
                </a:endParaRPr>
              </a:p>
              <a:p>
                <a:pPr marL="0" marR="0" lvl="0" indent="0" algn="ctr" rtl="0">
                  <a:lnSpc>
                    <a:spcPct val="100000"/>
                  </a:lnSpc>
                  <a:spcBef>
                    <a:spcPts val="0"/>
                  </a:spcBef>
                  <a:spcAft>
                    <a:spcPts val="0"/>
                  </a:spcAft>
                  <a:buNone/>
                </a:pPr>
                <a:r>
                  <a:rPr lang="tr" sz="1600" b="1" i="0" u="none" strike="noStrike" cap="none">
                    <a:solidFill>
                      <a:srgbClr val="741B47"/>
                    </a:solidFill>
                    <a:latin typeface="Georgia"/>
                    <a:ea typeface="Georgia"/>
                    <a:cs typeface="Georgia"/>
                    <a:sym typeface="Georgia"/>
                  </a:rPr>
                  <a:t>Bütçe Karşılaştırma Sistemi</a:t>
                </a:r>
                <a:endParaRPr sz="1600" b="0" i="0" u="none" strike="noStrike" cap="none">
                  <a:solidFill>
                    <a:srgbClr val="000000"/>
                  </a:solidFill>
                  <a:latin typeface="Arial"/>
                  <a:ea typeface="Arial"/>
                  <a:cs typeface="Arial"/>
                  <a:sym typeface="Arial"/>
                </a:endParaRPr>
              </a:p>
            </p:txBody>
          </p:sp>
        </p:grpSp>
        <p:pic>
          <p:nvPicPr>
            <p:cNvPr id="654" name="Google Shape;654;p28"/>
            <p:cNvPicPr preferRelativeResize="0"/>
            <p:nvPr/>
          </p:nvPicPr>
          <p:blipFill rotWithShape="1">
            <a:blip r:embed="rId8">
              <a:alphaModFix/>
            </a:blip>
            <a:srcRect l="15832" t="21481" r="72269" b="62963"/>
            <a:stretch/>
          </p:blipFill>
          <p:spPr>
            <a:xfrm>
              <a:off x="6358381" y="2673346"/>
              <a:ext cx="2033910" cy="149575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
                                        </p:tgtEl>
                                        <p:attrNameLst>
                                          <p:attrName>style.visibility</p:attrName>
                                        </p:attrNameLst>
                                      </p:cBhvr>
                                      <p:to>
                                        <p:strVal val="visible"/>
                                      </p:to>
                                    </p:set>
                                    <p:animEffect transition="in" filter="fade">
                                      <p:cBhvr>
                                        <p:cTn id="7" dur="500"/>
                                        <p:tgtEl>
                                          <p:spTgt spid="6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5"/>
                                        </p:tgtEl>
                                        <p:attrNameLst>
                                          <p:attrName>style.visibility</p:attrName>
                                        </p:attrNameLst>
                                      </p:cBhvr>
                                      <p:to>
                                        <p:strVal val="visible"/>
                                      </p:to>
                                    </p:set>
                                    <p:animEffect transition="in" filter="fade">
                                      <p:cBhvr>
                                        <p:cTn id="12" dur="500"/>
                                        <p:tgtEl>
                                          <p:spTgt spid="6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0"/>
                                        </p:tgtEl>
                                        <p:attrNameLst>
                                          <p:attrName>style.visibility</p:attrName>
                                        </p:attrNameLst>
                                      </p:cBhvr>
                                      <p:to>
                                        <p:strVal val="visible"/>
                                      </p:to>
                                    </p:set>
                                    <p:animEffect transition="in" filter="fade">
                                      <p:cBhvr>
                                        <p:cTn id="17" dur="5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grpSp>
        <p:nvGrpSpPr>
          <p:cNvPr id="659" name="Google Shape;659;p29"/>
          <p:cNvGrpSpPr/>
          <p:nvPr/>
        </p:nvGrpSpPr>
        <p:grpSpPr>
          <a:xfrm>
            <a:off x="1061912" y="1425576"/>
            <a:ext cx="4331042" cy="3846295"/>
            <a:chOff x="0" y="1395567"/>
            <a:chExt cx="2175000" cy="2131576"/>
          </a:xfrm>
        </p:grpSpPr>
        <p:sp>
          <p:nvSpPr>
            <p:cNvPr id="660" name="Google Shape;660;p29"/>
            <p:cNvSpPr/>
            <p:nvPr/>
          </p:nvSpPr>
          <p:spPr>
            <a:xfrm>
              <a:off x="0" y="1395567"/>
              <a:ext cx="2175000" cy="479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61" name="Google Shape;661;p29"/>
            <p:cNvGrpSpPr/>
            <p:nvPr/>
          </p:nvGrpSpPr>
          <p:grpSpPr>
            <a:xfrm>
              <a:off x="200844" y="1580384"/>
              <a:ext cx="1866197" cy="1946759"/>
              <a:chOff x="200844" y="1185287"/>
              <a:chExt cx="1866197" cy="1460069"/>
            </a:xfrm>
          </p:grpSpPr>
          <p:grpSp>
            <p:nvGrpSpPr>
              <p:cNvPr id="662" name="Google Shape;662;p29"/>
              <p:cNvGrpSpPr/>
              <p:nvPr/>
            </p:nvGrpSpPr>
            <p:grpSpPr>
              <a:xfrm>
                <a:off x="783095" y="1645708"/>
                <a:ext cx="1081744" cy="999648"/>
                <a:chOff x="7570020" y="1001133"/>
                <a:chExt cx="1081744" cy="999648"/>
              </a:xfrm>
            </p:grpSpPr>
            <p:pic>
              <p:nvPicPr>
                <p:cNvPr id="663" name="Google Shape;663;p29"/>
                <p:cNvPicPr preferRelativeResize="0"/>
                <p:nvPr/>
              </p:nvPicPr>
              <p:blipFill rotWithShape="1">
                <a:blip r:embed="rId3">
                  <a:alphaModFix/>
                </a:blip>
                <a:srcRect/>
                <a:stretch/>
              </p:blipFill>
              <p:spPr>
                <a:xfrm>
                  <a:off x="8347357" y="1688583"/>
                  <a:ext cx="304406" cy="312198"/>
                </a:xfrm>
                <a:prstGeom prst="rect">
                  <a:avLst/>
                </a:prstGeom>
                <a:noFill/>
                <a:ln>
                  <a:noFill/>
                </a:ln>
              </p:spPr>
            </p:pic>
            <p:pic>
              <p:nvPicPr>
                <p:cNvPr id="664" name="Google Shape;664;p29"/>
                <p:cNvPicPr preferRelativeResize="0"/>
                <p:nvPr/>
              </p:nvPicPr>
              <p:blipFill rotWithShape="1">
                <a:blip r:embed="rId3">
                  <a:alphaModFix/>
                </a:blip>
                <a:srcRect/>
                <a:stretch/>
              </p:blipFill>
              <p:spPr>
                <a:xfrm>
                  <a:off x="7957174" y="1688583"/>
                  <a:ext cx="304405" cy="312198"/>
                </a:xfrm>
                <a:prstGeom prst="rect">
                  <a:avLst/>
                </a:prstGeom>
                <a:noFill/>
                <a:ln>
                  <a:noFill/>
                </a:ln>
              </p:spPr>
            </p:pic>
            <p:pic>
              <p:nvPicPr>
                <p:cNvPr id="665" name="Google Shape;665;p29"/>
                <p:cNvPicPr preferRelativeResize="0"/>
                <p:nvPr/>
              </p:nvPicPr>
              <p:blipFill rotWithShape="1">
                <a:blip r:embed="rId3">
                  <a:alphaModFix/>
                </a:blip>
                <a:srcRect/>
                <a:stretch/>
              </p:blipFill>
              <p:spPr>
                <a:xfrm>
                  <a:off x="8347358" y="1344858"/>
                  <a:ext cx="304406" cy="312198"/>
                </a:xfrm>
                <a:prstGeom prst="rect">
                  <a:avLst/>
                </a:prstGeom>
                <a:noFill/>
                <a:ln>
                  <a:noFill/>
                </a:ln>
              </p:spPr>
            </p:pic>
            <p:pic>
              <p:nvPicPr>
                <p:cNvPr id="666" name="Google Shape;666;p29"/>
                <p:cNvPicPr preferRelativeResize="0"/>
                <p:nvPr/>
              </p:nvPicPr>
              <p:blipFill rotWithShape="1">
                <a:blip r:embed="rId3">
                  <a:alphaModFix/>
                </a:blip>
                <a:srcRect/>
                <a:stretch/>
              </p:blipFill>
              <p:spPr>
                <a:xfrm>
                  <a:off x="7957173" y="1344858"/>
                  <a:ext cx="304405" cy="312198"/>
                </a:xfrm>
                <a:prstGeom prst="rect">
                  <a:avLst/>
                </a:prstGeom>
                <a:noFill/>
                <a:ln>
                  <a:noFill/>
                </a:ln>
              </p:spPr>
            </p:pic>
            <p:pic>
              <p:nvPicPr>
                <p:cNvPr id="667" name="Google Shape;667;p29"/>
                <p:cNvPicPr preferRelativeResize="0"/>
                <p:nvPr/>
              </p:nvPicPr>
              <p:blipFill rotWithShape="1">
                <a:blip r:embed="rId3">
                  <a:alphaModFix/>
                </a:blip>
                <a:srcRect/>
                <a:stretch/>
              </p:blipFill>
              <p:spPr>
                <a:xfrm>
                  <a:off x="7570020" y="1688583"/>
                  <a:ext cx="304405" cy="312198"/>
                </a:xfrm>
                <a:prstGeom prst="rect">
                  <a:avLst/>
                </a:prstGeom>
                <a:noFill/>
                <a:ln>
                  <a:noFill/>
                </a:ln>
              </p:spPr>
            </p:pic>
            <p:pic>
              <p:nvPicPr>
                <p:cNvPr id="668" name="Google Shape;668;p29"/>
                <p:cNvPicPr preferRelativeResize="0"/>
                <p:nvPr/>
              </p:nvPicPr>
              <p:blipFill rotWithShape="1">
                <a:blip r:embed="rId3">
                  <a:alphaModFix/>
                </a:blip>
                <a:srcRect/>
                <a:stretch/>
              </p:blipFill>
              <p:spPr>
                <a:xfrm>
                  <a:off x="8347358" y="1001133"/>
                  <a:ext cx="304405" cy="312198"/>
                </a:xfrm>
                <a:prstGeom prst="rect">
                  <a:avLst/>
                </a:prstGeom>
                <a:noFill/>
                <a:ln>
                  <a:noFill/>
                </a:ln>
              </p:spPr>
            </p:pic>
          </p:grpSp>
          <p:pic>
            <p:nvPicPr>
              <p:cNvPr id="669" name="Google Shape;669;p29"/>
              <p:cNvPicPr preferRelativeResize="0"/>
              <p:nvPr/>
            </p:nvPicPr>
            <p:blipFill rotWithShape="1">
              <a:blip r:embed="rId4">
                <a:alphaModFix/>
              </a:blip>
              <a:srcRect/>
              <a:stretch/>
            </p:blipFill>
            <p:spPr>
              <a:xfrm>
                <a:off x="200844" y="1226374"/>
                <a:ext cx="517100" cy="669170"/>
              </a:xfrm>
              <a:prstGeom prst="rect">
                <a:avLst/>
              </a:prstGeom>
              <a:noFill/>
              <a:ln>
                <a:noFill/>
              </a:ln>
            </p:spPr>
          </p:pic>
          <p:sp>
            <p:nvSpPr>
              <p:cNvPr id="670" name="Google Shape;670;p29"/>
              <p:cNvSpPr txBox="1"/>
              <p:nvPr/>
            </p:nvSpPr>
            <p:spPr>
              <a:xfrm>
                <a:off x="577862" y="1185287"/>
                <a:ext cx="1489179" cy="359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tr" sz="3600" b="1" i="0" u="none" strike="noStrike" cap="none">
                    <a:solidFill>
                      <a:srgbClr val="741B47"/>
                    </a:solidFill>
                    <a:latin typeface="Georgia"/>
                    <a:ea typeface="Georgia"/>
                    <a:cs typeface="Georgia"/>
                    <a:sym typeface="Georgia"/>
                  </a:rPr>
                  <a:t>%4</a:t>
                </a:r>
                <a:r>
                  <a:rPr lang="tr" sz="3600" b="1" i="0" u="none" strike="noStrike" cap="none">
                    <a:solidFill>
                      <a:srgbClr val="434343"/>
                    </a:solidFill>
                    <a:latin typeface="Georgia"/>
                    <a:ea typeface="Georgia"/>
                    <a:cs typeface="Georgia"/>
                    <a:sym typeface="Georgia"/>
                  </a:rPr>
                  <a:t> </a:t>
                </a:r>
                <a:r>
                  <a:rPr lang="tr" sz="2400" b="1" i="0" u="none" strike="noStrike" cap="none">
                    <a:solidFill>
                      <a:srgbClr val="434343"/>
                    </a:solidFill>
                    <a:latin typeface="Georgia"/>
                    <a:ea typeface="Georgia"/>
                    <a:cs typeface="Georgia"/>
                    <a:sym typeface="Georgia"/>
                  </a:rPr>
                  <a:t>ortalama envanter</a:t>
                </a:r>
                <a:endParaRPr sz="2400" b="1" i="0" u="none" strike="noStrike" cap="none">
                  <a:solidFill>
                    <a:srgbClr val="434343"/>
                  </a:solidFill>
                  <a:latin typeface="Georgia"/>
                  <a:ea typeface="Georgia"/>
                  <a:cs typeface="Georgia"/>
                  <a:sym typeface="Georgia"/>
                </a:endParaRPr>
              </a:p>
            </p:txBody>
          </p:sp>
        </p:grpSp>
      </p:grpSp>
      <p:grpSp>
        <p:nvGrpSpPr>
          <p:cNvPr id="671" name="Google Shape;671;p29"/>
          <p:cNvGrpSpPr/>
          <p:nvPr/>
        </p:nvGrpSpPr>
        <p:grpSpPr>
          <a:xfrm>
            <a:off x="1061912" y="2148163"/>
            <a:ext cx="4194984" cy="2939519"/>
            <a:chOff x="2278975" y="2096225"/>
            <a:chExt cx="2445300" cy="1322250"/>
          </a:xfrm>
        </p:grpSpPr>
        <p:sp>
          <p:nvSpPr>
            <p:cNvPr id="672" name="Google Shape;672;p29"/>
            <p:cNvSpPr txBox="1"/>
            <p:nvPr/>
          </p:nvSpPr>
          <p:spPr>
            <a:xfrm>
              <a:off x="2278975" y="2990675"/>
              <a:ext cx="2445300" cy="427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434343"/>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3600"/>
                <a:buFont typeface="Arial"/>
                <a:buNone/>
              </a:pPr>
              <a:r>
                <a:rPr lang="tr" sz="3600" b="1" i="0" u="none" strike="noStrike" cap="none">
                  <a:solidFill>
                    <a:srgbClr val="741B47"/>
                  </a:solidFill>
                  <a:latin typeface="Georgia"/>
                  <a:ea typeface="Georgia"/>
                  <a:cs typeface="Georgia"/>
                  <a:sym typeface="Georgia"/>
                </a:rPr>
                <a:t>%40</a:t>
              </a:r>
              <a:r>
                <a:rPr lang="tr" sz="3600" b="1" i="0" u="none" strike="noStrike" cap="none">
                  <a:solidFill>
                    <a:srgbClr val="434343"/>
                  </a:solidFill>
                  <a:latin typeface="Georgia"/>
                  <a:ea typeface="Georgia"/>
                  <a:cs typeface="Georgia"/>
                  <a:sym typeface="Georgia"/>
                </a:rPr>
                <a:t> </a:t>
              </a:r>
              <a:r>
                <a:rPr lang="tr" sz="2400" b="1" i="0" u="none" strike="noStrike" cap="none">
                  <a:solidFill>
                    <a:srgbClr val="434343"/>
                  </a:solidFill>
                  <a:latin typeface="Georgia"/>
                  <a:ea typeface="Georgia"/>
                  <a:cs typeface="Georgia"/>
                  <a:sym typeface="Georgia"/>
                </a:rPr>
                <a:t>kazanım</a:t>
              </a:r>
              <a:endParaRPr sz="2400" b="1" i="0" u="none" strike="noStrike" cap="none">
                <a:solidFill>
                  <a:srgbClr val="434343"/>
                </a:solidFill>
                <a:latin typeface="Georgia"/>
                <a:ea typeface="Georgia"/>
                <a:cs typeface="Georgia"/>
                <a:sym typeface="Georgia"/>
              </a:endParaRPr>
            </a:p>
          </p:txBody>
        </p:sp>
        <p:pic>
          <p:nvPicPr>
            <p:cNvPr id="673" name="Google Shape;673;p29"/>
            <p:cNvPicPr preferRelativeResize="0"/>
            <p:nvPr/>
          </p:nvPicPr>
          <p:blipFill rotWithShape="1">
            <a:blip r:embed="rId5">
              <a:alphaModFix/>
            </a:blip>
            <a:srcRect/>
            <a:stretch/>
          </p:blipFill>
          <p:spPr>
            <a:xfrm>
              <a:off x="3068175" y="2096225"/>
              <a:ext cx="974188" cy="866900"/>
            </a:xfrm>
            <a:prstGeom prst="rect">
              <a:avLst/>
            </a:prstGeom>
            <a:noFill/>
            <a:ln>
              <a:noFill/>
            </a:ln>
          </p:spPr>
        </p:pic>
      </p:grpSp>
      <p:grpSp>
        <p:nvGrpSpPr>
          <p:cNvPr id="674" name="Google Shape;674;p29"/>
          <p:cNvGrpSpPr/>
          <p:nvPr/>
        </p:nvGrpSpPr>
        <p:grpSpPr>
          <a:xfrm>
            <a:off x="186267" y="6029334"/>
            <a:ext cx="8729133" cy="654069"/>
            <a:chOff x="186267" y="6029334"/>
            <a:chExt cx="8729133" cy="654069"/>
          </a:xfrm>
        </p:grpSpPr>
        <p:pic>
          <p:nvPicPr>
            <p:cNvPr id="675" name="Google Shape;675;p29"/>
            <p:cNvPicPr preferRelativeResize="0"/>
            <p:nvPr/>
          </p:nvPicPr>
          <p:blipFill rotWithShape="1">
            <a:blip r:embed="rId6">
              <a:alphaModFix/>
            </a:blip>
            <a:srcRect t="8891" b="11440"/>
            <a:stretch/>
          </p:blipFill>
          <p:spPr>
            <a:xfrm>
              <a:off x="8132372" y="6139399"/>
              <a:ext cx="783028" cy="494270"/>
            </a:xfrm>
            <a:prstGeom prst="rect">
              <a:avLst/>
            </a:prstGeom>
            <a:noFill/>
            <a:ln>
              <a:noFill/>
            </a:ln>
          </p:spPr>
        </p:pic>
        <p:pic>
          <p:nvPicPr>
            <p:cNvPr id="676" name="Google Shape;676;p29"/>
            <p:cNvPicPr preferRelativeResize="0"/>
            <p:nvPr/>
          </p:nvPicPr>
          <p:blipFill rotWithShape="1">
            <a:blip r:embed="rId7">
              <a:alphaModFix/>
            </a:blip>
            <a:srcRect/>
            <a:stretch/>
          </p:blipFill>
          <p:spPr>
            <a:xfrm>
              <a:off x="186267" y="6029334"/>
              <a:ext cx="626534" cy="654069"/>
            </a:xfrm>
            <a:prstGeom prst="rect">
              <a:avLst/>
            </a:prstGeom>
            <a:noFill/>
            <a:ln>
              <a:noFill/>
            </a:ln>
          </p:spPr>
        </p:pic>
        <p:grpSp>
          <p:nvGrpSpPr>
            <p:cNvPr id="677" name="Google Shape;677;p29"/>
            <p:cNvGrpSpPr/>
            <p:nvPr/>
          </p:nvGrpSpPr>
          <p:grpSpPr>
            <a:xfrm>
              <a:off x="814581" y="6202461"/>
              <a:ext cx="7293018" cy="368145"/>
              <a:chOff x="1780" y="0"/>
              <a:chExt cx="7293018" cy="368145"/>
            </a:xfrm>
          </p:grpSpPr>
          <p:sp>
            <p:nvSpPr>
              <p:cNvPr id="678" name="Google Shape;678;p29"/>
              <p:cNvSpPr/>
              <p:nvPr/>
            </p:nvSpPr>
            <p:spPr>
              <a:xfrm>
                <a:off x="178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txBox="1"/>
              <p:nvPr/>
            </p:nvSpPr>
            <p:spPr>
              <a:xfrm>
                <a:off x="18585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Şirket Tanıtımı</a:t>
                </a:r>
                <a:endParaRPr sz="1050" b="0" i="0" u="none" strike="noStrike" cap="none">
                  <a:solidFill>
                    <a:srgbClr val="002060"/>
                  </a:solidFill>
                  <a:latin typeface="Georgia"/>
                  <a:ea typeface="Georgia"/>
                  <a:cs typeface="Georgia"/>
                  <a:sym typeface="Georgia"/>
                </a:endParaRPr>
              </a:p>
            </p:txBody>
          </p:sp>
          <p:sp>
            <p:nvSpPr>
              <p:cNvPr id="680" name="Google Shape;680;p29"/>
              <p:cNvSpPr/>
              <p:nvPr/>
            </p:nvSpPr>
            <p:spPr>
              <a:xfrm>
                <a:off x="1428327"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txBox="1"/>
              <p:nvPr/>
            </p:nvSpPr>
            <p:spPr>
              <a:xfrm>
                <a:off x="1612400"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Mevcut Sistem</a:t>
                </a:r>
                <a:endParaRPr sz="1050" b="0" i="0" u="none" strike="noStrike" cap="none">
                  <a:solidFill>
                    <a:srgbClr val="002060"/>
                  </a:solidFill>
                  <a:latin typeface="Georgia"/>
                  <a:ea typeface="Georgia"/>
                  <a:cs typeface="Georgia"/>
                  <a:sym typeface="Georgia"/>
                </a:endParaRPr>
              </a:p>
            </p:txBody>
          </p:sp>
          <p:sp>
            <p:nvSpPr>
              <p:cNvPr id="682" name="Google Shape;682;p29"/>
              <p:cNvSpPr/>
              <p:nvPr/>
            </p:nvSpPr>
            <p:spPr>
              <a:xfrm>
                <a:off x="2854873"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txBox="1"/>
              <p:nvPr/>
            </p:nvSpPr>
            <p:spPr>
              <a:xfrm>
                <a:off x="3038946"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Problem Tanımı</a:t>
                </a:r>
                <a:endParaRPr sz="1050" b="0" i="0" u="none" strike="noStrike" cap="none">
                  <a:solidFill>
                    <a:srgbClr val="002060"/>
                  </a:solidFill>
                  <a:latin typeface="Georgia"/>
                  <a:ea typeface="Georgia"/>
                  <a:cs typeface="Georgia"/>
                  <a:sym typeface="Georgia"/>
                </a:endParaRPr>
              </a:p>
            </p:txBody>
          </p:sp>
          <p:sp>
            <p:nvSpPr>
              <p:cNvPr id="684" name="Google Shape;684;p29"/>
              <p:cNvSpPr/>
              <p:nvPr/>
            </p:nvSpPr>
            <p:spPr>
              <a:xfrm>
                <a:off x="428142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txBox="1"/>
              <p:nvPr/>
            </p:nvSpPr>
            <p:spPr>
              <a:xfrm>
                <a:off x="446549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Çözüm Yaklaşımı</a:t>
                </a:r>
                <a:endParaRPr sz="1050" b="0" i="0" u="none" strike="noStrike" cap="none">
                  <a:solidFill>
                    <a:srgbClr val="002060"/>
                  </a:solidFill>
                  <a:latin typeface="Georgia"/>
                  <a:ea typeface="Georgia"/>
                  <a:cs typeface="Georgia"/>
                  <a:sym typeface="Georgia"/>
                </a:endParaRPr>
              </a:p>
            </p:txBody>
          </p:sp>
          <p:sp>
            <p:nvSpPr>
              <p:cNvPr id="686" name="Google Shape;686;p29"/>
              <p:cNvSpPr/>
              <p:nvPr/>
            </p:nvSpPr>
            <p:spPr>
              <a:xfrm>
                <a:off x="5709747" y="0"/>
                <a:ext cx="1585051" cy="368145"/>
              </a:xfrm>
              <a:prstGeom prst="chevron">
                <a:avLst>
                  <a:gd name="adj" fmla="val 50000"/>
                </a:avLst>
              </a:prstGeom>
              <a:solidFill>
                <a:srgbClr val="FFCC99"/>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txBox="1"/>
              <p:nvPr/>
            </p:nvSpPr>
            <p:spPr>
              <a:xfrm>
                <a:off x="5893820"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Kazanımlar</a:t>
                </a:r>
                <a:endParaRPr sz="1050" b="0" i="0" u="none" strike="noStrike" cap="none">
                  <a:solidFill>
                    <a:srgbClr val="002060"/>
                  </a:solidFill>
                  <a:latin typeface="Georgia"/>
                  <a:ea typeface="Georgia"/>
                  <a:cs typeface="Georgia"/>
                  <a:sym typeface="Georgia"/>
                </a:endParaRPr>
              </a:p>
            </p:txBody>
          </p:sp>
        </p:grpSp>
      </p:grpSp>
      <p:sp>
        <p:nvSpPr>
          <p:cNvPr id="688" name="Google Shape;688;p29"/>
          <p:cNvSpPr txBox="1"/>
          <p:nvPr/>
        </p:nvSpPr>
        <p:spPr>
          <a:xfrm>
            <a:off x="186267" y="321733"/>
            <a:ext cx="2823209"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Kazanımlar</a:t>
            </a:r>
            <a:endParaRPr sz="3400" b="1" i="0" u="none" strike="noStrike" cap="none">
              <a:solidFill>
                <a:srgbClr val="741B47"/>
              </a:solidFill>
              <a:latin typeface="Georgia"/>
              <a:ea typeface="Georgia"/>
              <a:cs typeface="Georgia"/>
              <a:sym typeface="Georgia"/>
            </a:endParaRPr>
          </a:p>
        </p:txBody>
      </p:sp>
      <p:grpSp>
        <p:nvGrpSpPr>
          <p:cNvPr id="689" name="Google Shape;689;p29"/>
          <p:cNvGrpSpPr/>
          <p:nvPr/>
        </p:nvGrpSpPr>
        <p:grpSpPr>
          <a:xfrm>
            <a:off x="6425653" y="516467"/>
            <a:ext cx="2147107" cy="1549411"/>
            <a:chOff x="0" y="1395567"/>
            <a:chExt cx="2175000" cy="2131576"/>
          </a:xfrm>
        </p:grpSpPr>
        <p:sp>
          <p:nvSpPr>
            <p:cNvPr id="690" name="Google Shape;690;p29"/>
            <p:cNvSpPr/>
            <p:nvPr/>
          </p:nvSpPr>
          <p:spPr>
            <a:xfrm>
              <a:off x="0" y="1395567"/>
              <a:ext cx="2175000" cy="479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1" name="Google Shape;691;p29"/>
            <p:cNvGrpSpPr/>
            <p:nvPr/>
          </p:nvGrpSpPr>
          <p:grpSpPr>
            <a:xfrm>
              <a:off x="200844" y="1457100"/>
              <a:ext cx="1866197" cy="2070043"/>
              <a:chOff x="200844" y="1092824"/>
              <a:chExt cx="1866197" cy="1552532"/>
            </a:xfrm>
          </p:grpSpPr>
          <p:grpSp>
            <p:nvGrpSpPr>
              <p:cNvPr id="692" name="Google Shape;692;p29"/>
              <p:cNvGrpSpPr/>
              <p:nvPr/>
            </p:nvGrpSpPr>
            <p:grpSpPr>
              <a:xfrm>
                <a:off x="783095" y="1645708"/>
                <a:ext cx="1081744" cy="999648"/>
                <a:chOff x="7570020" y="1001133"/>
                <a:chExt cx="1081744" cy="999648"/>
              </a:xfrm>
            </p:grpSpPr>
            <p:pic>
              <p:nvPicPr>
                <p:cNvPr id="693" name="Google Shape;693;p29"/>
                <p:cNvPicPr preferRelativeResize="0"/>
                <p:nvPr/>
              </p:nvPicPr>
              <p:blipFill rotWithShape="1">
                <a:blip r:embed="rId3">
                  <a:alphaModFix/>
                </a:blip>
                <a:srcRect/>
                <a:stretch/>
              </p:blipFill>
              <p:spPr>
                <a:xfrm>
                  <a:off x="8347357" y="1688583"/>
                  <a:ext cx="304406" cy="312198"/>
                </a:xfrm>
                <a:prstGeom prst="rect">
                  <a:avLst/>
                </a:prstGeom>
                <a:noFill/>
                <a:ln>
                  <a:noFill/>
                </a:ln>
              </p:spPr>
            </p:pic>
            <p:pic>
              <p:nvPicPr>
                <p:cNvPr id="694" name="Google Shape;694;p29"/>
                <p:cNvPicPr preferRelativeResize="0"/>
                <p:nvPr/>
              </p:nvPicPr>
              <p:blipFill rotWithShape="1">
                <a:blip r:embed="rId3">
                  <a:alphaModFix/>
                </a:blip>
                <a:srcRect/>
                <a:stretch/>
              </p:blipFill>
              <p:spPr>
                <a:xfrm>
                  <a:off x="7957174" y="1688583"/>
                  <a:ext cx="304405" cy="312198"/>
                </a:xfrm>
                <a:prstGeom prst="rect">
                  <a:avLst/>
                </a:prstGeom>
                <a:noFill/>
                <a:ln>
                  <a:noFill/>
                </a:ln>
              </p:spPr>
            </p:pic>
            <p:pic>
              <p:nvPicPr>
                <p:cNvPr id="695" name="Google Shape;695;p29"/>
                <p:cNvPicPr preferRelativeResize="0"/>
                <p:nvPr/>
              </p:nvPicPr>
              <p:blipFill rotWithShape="1">
                <a:blip r:embed="rId3">
                  <a:alphaModFix/>
                </a:blip>
                <a:srcRect/>
                <a:stretch/>
              </p:blipFill>
              <p:spPr>
                <a:xfrm>
                  <a:off x="8347358" y="1344858"/>
                  <a:ext cx="304406" cy="312198"/>
                </a:xfrm>
                <a:prstGeom prst="rect">
                  <a:avLst/>
                </a:prstGeom>
                <a:noFill/>
                <a:ln>
                  <a:noFill/>
                </a:ln>
              </p:spPr>
            </p:pic>
            <p:pic>
              <p:nvPicPr>
                <p:cNvPr id="696" name="Google Shape;696;p29"/>
                <p:cNvPicPr preferRelativeResize="0"/>
                <p:nvPr/>
              </p:nvPicPr>
              <p:blipFill rotWithShape="1">
                <a:blip r:embed="rId3">
                  <a:alphaModFix/>
                </a:blip>
                <a:srcRect/>
                <a:stretch/>
              </p:blipFill>
              <p:spPr>
                <a:xfrm>
                  <a:off x="7957173" y="1344858"/>
                  <a:ext cx="304405" cy="312198"/>
                </a:xfrm>
                <a:prstGeom prst="rect">
                  <a:avLst/>
                </a:prstGeom>
                <a:noFill/>
                <a:ln>
                  <a:noFill/>
                </a:ln>
              </p:spPr>
            </p:pic>
            <p:pic>
              <p:nvPicPr>
                <p:cNvPr id="697" name="Google Shape;697;p29"/>
                <p:cNvPicPr preferRelativeResize="0"/>
                <p:nvPr/>
              </p:nvPicPr>
              <p:blipFill rotWithShape="1">
                <a:blip r:embed="rId3">
                  <a:alphaModFix/>
                </a:blip>
                <a:srcRect/>
                <a:stretch/>
              </p:blipFill>
              <p:spPr>
                <a:xfrm>
                  <a:off x="7570020" y="1688583"/>
                  <a:ext cx="304405" cy="312198"/>
                </a:xfrm>
                <a:prstGeom prst="rect">
                  <a:avLst/>
                </a:prstGeom>
                <a:noFill/>
                <a:ln>
                  <a:noFill/>
                </a:ln>
              </p:spPr>
            </p:pic>
            <p:pic>
              <p:nvPicPr>
                <p:cNvPr id="698" name="Google Shape;698;p29"/>
                <p:cNvPicPr preferRelativeResize="0"/>
                <p:nvPr/>
              </p:nvPicPr>
              <p:blipFill rotWithShape="1">
                <a:blip r:embed="rId3">
                  <a:alphaModFix/>
                </a:blip>
                <a:srcRect/>
                <a:stretch/>
              </p:blipFill>
              <p:spPr>
                <a:xfrm>
                  <a:off x="8347358" y="1001133"/>
                  <a:ext cx="304405" cy="312198"/>
                </a:xfrm>
                <a:prstGeom prst="rect">
                  <a:avLst/>
                </a:prstGeom>
                <a:noFill/>
                <a:ln>
                  <a:noFill/>
                </a:ln>
              </p:spPr>
            </p:pic>
          </p:grpSp>
          <p:pic>
            <p:nvPicPr>
              <p:cNvPr id="699" name="Google Shape;699;p29"/>
              <p:cNvPicPr preferRelativeResize="0"/>
              <p:nvPr/>
            </p:nvPicPr>
            <p:blipFill rotWithShape="1">
              <a:blip r:embed="rId4">
                <a:alphaModFix/>
              </a:blip>
              <a:srcRect/>
              <a:stretch/>
            </p:blipFill>
            <p:spPr>
              <a:xfrm>
                <a:off x="200844" y="1226374"/>
                <a:ext cx="517100" cy="669170"/>
              </a:xfrm>
              <a:prstGeom prst="rect">
                <a:avLst/>
              </a:prstGeom>
              <a:noFill/>
              <a:ln>
                <a:noFill/>
              </a:ln>
            </p:spPr>
          </p:pic>
          <p:sp>
            <p:nvSpPr>
              <p:cNvPr id="700" name="Google Shape;700;p29"/>
              <p:cNvSpPr txBox="1"/>
              <p:nvPr/>
            </p:nvSpPr>
            <p:spPr>
              <a:xfrm>
                <a:off x="577861" y="1092824"/>
                <a:ext cx="1489180" cy="359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tr" sz="2000" b="1" i="0" u="none" strike="noStrike" cap="none">
                    <a:solidFill>
                      <a:srgbClr val="741B47"/>
                    </a:solidFill>
                    <a:latin typeface="Georgia"/>
                    <a:ea typeface="Georgia"/>
                    <a:cs typeface="Georgia"/>
                    <a:sym typeface="Georgia"/>
                  </a:rPr>
                  <a:t>%4</a:t>
                </a:r>
                <a:r>
                  <a:rPr lang="tr" sz="1200" b="1" i="0" u="none" strike="noStrike" cap="none">
                    <a:solidFill>
                      <a:srgbClr val="434343"/>
                    </a:solidFill>
                    <a:latin typeface="Georgia"/>
                    <a:ea typeface="Georgia"/>
                    <a:cs typeface="Georgia"/>
                    <a:sym typeface="Georgia"/>
                  </a:rPr>
                  <a:t> ortalama envanter</a:t>
                </a:r>
                <a:endParaRPr sz="1200" b="1" i="0" u="none" strike="noStrike" cap="none">
                  <a:solidFill>
                    <a:srgbClr val="434343"/>
                  </a:solidFill>
                  <a:latin typeface="Georgia"/>
                  <a:ea typeface="Georgia"/>
                  <a:cs typeface="Georgia"/>
                  <a:sym typeface="Georgia"/>
                </a:endParaRPr>
              </a:p>
            </p:txBody>
          </p:sp>
        </p:grpSp>
      </p:grpSp>
      <p:grpSp>
        <p:nvGrpSpPr>
          <p:cNvPr id="701" name="Google Shape;701;p29"/>
          <p:cNvGrpSpPr/>
          <p:nvPr/>
        </p:nvGrpSpPr>
        <p:grpSpPr>
          <a:xfrm>
            <a:off x="6320191" y="2333864"/>
            <a:ext cx="2627858" cy="1550151"/>
            <a:chOff x="2278975" y="2096225"/>
            <a:chExt cx="2445300" cy="1322250"/>
          </a:xfrm>
        </p:grpSpPr>
        <p:sp>
          <p:nvSpPr>
            <p:cNvPr id="702" name="Google Shape;702;p29"/>
            <p:cNvSpPr txBox="1"/>
            <p:nvPr/>
          </p:nvSpPr>
          <p:spPr>
            <a:xfrm>
              <a:off x="2278975" y="2990675"/>
              <a:ext cx="2445300" cy="427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434343"/>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Arial"/>
                <a:buNone/>
              </a:pPr>
              <a:r>
                <a:rPr lang="tr" sz="1800" b="1" i="0" u="none" strike="noStrike" cap="none">
                  <a:solidFill>
                    <a:srgbClr val="741B47"/>
                  </a:solidFill>
                  <a:latin typeface="Georgia"/>
                  <a:ea typeface="Georgia"/>
                  <a:cs typeface="Georgia"/>
                  <a:sym typeface="Georgia"/>
                </a:rPr>
                <a:t>%40</a:t>
              </a:r>
              <a:r>
                <a:rPr lang="tr" sz="1600" b="1" i="0" u="none" strike="noStrike" cap="none">
                  <a:solidFill>
                    <a:srgbClr val="434343"/>
                  </a:solidFill>
                  <a:latin typeface="Georgia"/>
                  <a:ea typeface="Georgia"/>
                  <a:cs typeface="Georgia"/>
                  <a:sym typeface="Georgia"/>
                </a:rPr>
                <a:t> </a:t>
              </a:r>
              <a:r>
                <a:rPr lang="tr" sz="1400" b="1" i="0" u="none" strike="noStrike" cap="none">
                  <a:solidFill>
                    <a:srgbClr val="434343"/>
                  </a:solidFill>
                  <a:latin typeface="Georgia"/>
                  <a:ea typeface="Georgia"/>
                  <a:cs typeface="Georgia"/>
                  <a:sym typeface="Georgia"/>
                </a:rPr>
                <a:t>kazanım</a:t>
              </a:r>
              <a:endParaRPr sz="1400" b="1" i="0" u="none" strike="noStrike" cap="none">
                <a:solidFill>
                  <a:srgbClr val="434343"/>
                </a:solidFill>
                <a:latin typeface="Georgia"/>
                <a:ea typeface="Georgia"/>
                <a:cs typeface="Georgia"/>
                <a:sym typeface="Georgia"/>
              </a:endParaRPr>
            </a:p>
          </p:txBody>
        </p:sp>
        <p:pic>
          <p:nvPicPr>
            <p:cNvPr id="703" name="Google Shape;703;p29"/>
            <p:cNvPicPr preferRelativeResize="0"/>
            <p:nvPr/>
          </p:nvPicPr>
          <p:blipFill rotWithShape="1">
            <a:blip r:embed="rId5">
              <a:alphaModFix/>
            </a:blip>
            <a:srcRect/>
            <a:stretch/>
          </p:blipFill>
          <p:spPr>
            <a:xfrm>
              <a:off x="3068175" y="2096225"/>
              <a:ext cx="974188" cy="866900"/>
            </a:xfrm>
            <a:prstGeom prst="rect">
              <a:avLst/>
            </a:prstGeom>
            <a:noFill/>
            <a:ln>
              <a:noFill/>
            </a:ln>
          </p:spPr>
        </p:pic>
      </p:grpSp>
      <p:grpSp>
        <p:nvGrpSpPr>
          <p:cNvPr id="704" name="Google Shape;704;p29"/>
          <p:cNvGrpSpPr/>
          <p:nvPr/>
        </p:nvGrpSpPr>
        <p:grpSpPr>
          <a:xfrm>
            <a:off x="6914764" y="4152043"/>
            <a:ext cx="1632757" cy="1632757"/>
            <a:chOff x="5363346" y="4184575"/>
            <a:chExt cx="1632757" cy="1632757"/>
          </a:xfrm>
        </p:grpSpPr>
        <p:pic>
          <p:nvPicPr>
            <p:cNvPr id="705" name="Google Shape;705;p29"/>
            <p:cNvPicPr preferRelativeResize="0"/>
            <p:nvPr/>
          </p:nvPicPr>
          <p:blipFill rotWithShape="1">
            <a:blip r:embed="rId8">
              <a:alphaModFix/>
            </a:blip>
            <a:srcRect/>
            <a:stretch/>
          </p:blipFill>
          <p:spPr>
            <a:xfrm>
              <a:off x="5363346" y="4184575"/>
              <a:ext cx="1632757" cy="1632757"/>
            </a:xfrm>
            <a:prstGeom prst="rect">
              <a:avLst/>
            </a:prstGeom>
            <a:noFill/>
            <a:ln>
              <a:noFill/>
            </a:ln>
          </p:spPr>
        </p:pic>
        <p:sp>
          <p:nvSpPr>
            <p:cNvPr id="706" name="Google Shape;706;p29"/>
            <p:cNvSpPr txBox="1"/>
            <p:nvPr/>
          </p:nvSpPr>
          <p:spPr>
            <a:xfrm>
              <a:off x="5455206" y="4871061"/>
              <a:ext cx="1255581" cy="57738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tr" sz="2800" b="1" i="0" u="none" strike="noStrike" cap="none">
                  <a:solidFill>
                    <a:srgbClr val="741B47"/>
                  </a:solidFill>
                  <a:latin typeface="Georgia"/>
                  <a:ea typeface="Georgia"/>
                  <a:cs typeface="Georgia"/>
                  <a:sym typeface="Georgia"/>
                </a:rPr>
                <a:t>0</a:t>
              </a:r>
              <a:r>
                <a:rPr lang="tr" sz="2000" b="1" i="0" u="none" strike="noStrike" cap="none">
                  <a:solidFill>
                    <a:srgbClr val="741B47"/>
                  </a:solidFill>
                  <a:latin typeface="Georgia"/>
                  <a:ea typeface="Georgia"/>
                  <a:cs typeface="Georgia"/>
                  <a:sym typeface="Georgia"/>
                </a:rPr>
                <a:t> </a:t>
              </a:r>
              <a:r>
                <a:rPr lang="tr" sz="1600" b="1" i="0" u="none" strike="noStrike" cap="none">
                  <a:solidFill>
                    <a:srgbClr val="434343"/>
                  </a:solidFill>
                  <a:latin typeface="Georgia"/>
                  <a:ea typeface="Georgia"/>
                  <a:cs typeface="Georgia"/>
                  <a:sym typeface="Georgia"/>
                </a:rPr>
                <a:t>TL</a:t>
              </a:r>
              <a:endParaRPr sz="1600" b="1" i="0" u="none" strike="noStrike" cap="none">
                <a:solidFill>
                  <a:srgbClr val="434343"/>
                </a:solidFill>
                <a:latin typeface="Georgia"/>
                <a:ea typeface="Georgia"/>
                <a:cs typeface="Georgia"/>
                <a:sym typeface="Georgia"/>
              </a:endParaRPr>
            </a:p>
          </p:txBody>
        </p:sp>
      </p:grpSp>
      <p:grpSp>
        <p:nvGrpSpPr>
          <p:cNvPr id="707" name="Google Shape;707;p29"/>
          <p:cNvGrpSpPr/>
          <p:nvPr/>
        </p:nvGrpSpPr>
        <p:grpSpPr>
          <a:xfrm>
            <a:off x="2125919" y="2280283"/>
            <a:ext cx="2203028" cy="2278293"/>
            <a:chOff x="5363347" y="4184575"/>
            <a:chExt cx="1632757" cy="1632757"/>
          </a:xfrm>
        </p:grpSpPr>
        <p:pic>
          <p:nvPicPr>
            <p:cNvPr id="708" name="Google Shape;708;p29"/>
            <p:cNvPicPr preferRelativeResize="0"/>
            <p:nvPr/>
          </p:nvPicPr>
          <p:blipFill rotWithShape="1">
            <a:blip r:embed="rId8">
              <a:alphaModFix/>
            </a:blip>
            <a:srcRect/>
            <a:stretch/>
          </p:blipFill>
          <p:spPr>
            <a:xfrm>
              <a:off x="5363347" y="4184575"/>
              <a:ext cx="1632757" cy="1632757"/>
            </a:xfrm>
            <a:prstGeom prst="rect">
              <a:avLst/>
            </a:prstGeom>
            <a:noFill/>
            <a:ln>
              <a:noFill/>
            </a:ln>
          </p:spPr>
        </p:pic>
        <p:sp>
          <p:nvSpPr>
            <p:cNvPr id="709" name="Google Shape;709;p29"/>
            <p:cNvSpPr txBox="1"/>
            <p:nvPr/>
          </p:nvSpPr>
          <p:spPr>
            <a:xfrm>
              <a:off x="5461241" y="4899154"/>
              <a:ext cx="1255581" cy="57738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tr" sz="4000" b="1" i="0" u="none" strike="noStrike" cap="none">
                  <a:solidFill>
                    <a:srgbClr val="741B47"/>
                  </a:solidFill>
                  <a:latin typeface="Georgia"/>
                  <a:ea typeface="Georgia"/>
                  <a:cs typeface="Georgia"/>
                  <a:sym typeface="Georgia"/>
                </a:rPr>
                <a:t>0</a:t>
              </a:r>
              <a:r>
                <a:rPr lang="tr" sz="3200" b="1" i="0" u="none" strike="noStrike" cap="none">
                  <a:solidFill>
                    <a:srgbClr val="741B47"/>
                  </a:solidFill>
                  <a:latin typeface="Georgia"/>
                  <a:ea typeface="Georgia"/>
                  <a:cs typeface="Georgia"/>
                  <a:sym typeface="Georgia"/>
                </a:rPr>
                <a:t> </a:t>
              </a:r>
              <a:r>
                <a:rPr lang="tr" sz="2400" b="1" i="0" u="none" strike="noStrike" cap="none">
                  <a:solidFill>
                    <a:srgbClr val="434343"/>
                  </a:solidFill>
                  <a:latin typeface="Georgia"/>
                  <a:ea typeface="Georgia"/>
                  <a:cs typeface="Georgia"/>
                  <a:sym typeface="Georgia"/>
                </a:rPr>
                <a:t>TL</a:t>
              </a:r>
              <a:endParaRPr sz="2400" b="1" i="0" u="none" strike="noStrike" cap="none">
                <a:solidFill>
                  <a:srgbClr val="434343"/>
                </a:solidFill>
                <a:latin typeface="Georgia"/>
                <a:ea typeface="Georgia"/>
                <a:cs typeface="Georgia"/>
                <a:sym typeface="Georgia"/>
              </a:endParaRPr>
            </a:p>
          </p:txBody>
        </p:sp>
      </p:grpSp>
      <p:grpSp>
        <p:nvGrpSpPr>
          <p:cNvPr id="710" name="Google Shape;710;p29"/>
          <p:cNvGrpSpPr/>
          <p:nvPr/>
        </p:nvGrpSpPr>
        <p:grpSpPr>
          <a:xfrm>
            <a:off x="1098356" y="1857919"/>
            <a:ext cx="4286265" cy="3783034"/>
            <a:chOff x="2936451" y="2560135"/>
            <a:chExt cx="2544265" cy="1902032"/>
          </a:xfrm>
        </p:grpSpPr>
        <p:grpSp>
          <p:nvGrpSpPr>
            <p:cNvPr id="711" name="Google Shape;711;p29"/>
            <p:cNvGrpSpPr/>
            <p:nvPr/>
          </p:nvGrpSpPr>
          <p:grpSpPr>
            <a:xfrm>
              <a:off x="2936451" y="3550477"/>
              <a:ext cx="2544265" cy="911690"/>
              <a:chOff x="3224424" y="1491383"/>
              <a:chExt cx="952338" cy="1116037"/>
            </a:xfrm>
          </p:grpSpPr>
          <p:sp>
            <p:nvSpPr>
              <p:cNvPr id="712" name="Google Shape;712;p29"/>
              <p:cNvSpPr/>
              <p:nvPr/>
            </p:nvSpPr>
            <p:spPr>
              <a:xfrm>
                <a:off x="3224424" y="1780320"/>
                <a:ext cx="939600" cy="827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29"/>
              <p:cNvSpPr txBox="1"/>
              <p:nvPr/>
            </p:nvSpPr>
            <p:spPr>
              <a:xfrm>
                <a:off x="3237162" y="1491383"/>
                <a:ext cx="939600" cy="93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tr" sz="4400" b="1" i="0" u="none" strike="noStrike" cap="none">
                    <a:solidFill>
                      <a:srgbClr val="741B47"/>
                    </a:solidFill>
                    <a:latin typeface="Georgia"/>
                    <a:ea typeface="Georgia"/>
                    <a:cs typeface="Georgia"/>
                    <a:sym typeface="Georgia"/>
                  </a:rPr>
                  <a:t>17 </a:t>
                </a:r>
                <a:r>
                  <a:rPr lang="tr" sz="3200" b="1" i="0" u="none" strike="noStrike" cap="none">
                    <a:solidFill>
                      <a:srgbClr val="741B47"/>
                    </a:solidFill>
                    <a:latin typeface="Georgia"/>
                    <a:ea typeface="Georgia"/>
                    <a:cs typeface="Georgia"/>
                    <a:sym typeface="Georgia"/>
                  </a:rPr>
                  <a:t>Haziran</a:t>
                </a:r>
                <a:endParaRPr sz="3200" b="1" i="0" u="none" strike="noStrike" cap="none">
                  <a:solidFill>
                    <a:srgbClr val="741B47"/>
                  </a:solidFill>
                  <a:latin typeface="Georgia"/>
                  <a:ea typeface="Georgia"/>
                  <a:cs typeface="Georgia"/>
                  <a:sym typeface="Georgia"/>
                </a:endParaRPr>
              </a:p>
            </p:txBody>
          </p:sp>
        </p:grpSp>
        <p:pic>
          <p:nvPicPr>
            <p:cNvPr id="714" name="Google Shape;714;p29"/>
            <p:cNvPicPr preferRelativeResize="0"/>
            <p:nvPr/>
          </p:nvPicPr>
          <p:blipFill rotWithShape="1">
            <a:blip r:embed="rId9">
              <a:alphaModFix/>
            </a:blip>
            <a:srcRect/>
            <a:stretch/>
          </p:blipFill>
          <p:spPr>
            <a:xfrm>
              <a:off x="3612411" y="2560135"/>
              <a:ext cx="1226374" cy="122637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9"/>
                                        </p:tgtEl>
                                        <p:attrNameLst>
                                          <p:attrName>style.visibility</p:attrName>
                                        </p:attrNameLst>
                                      </p:cBhvr>
                                      <p:to>
                                        <p:strVal val="visible"/>
                                      </p:to>
                                    </p:set>
                                    <p:animEffect transition="in" filter="fade">
                                      <p:cBhvr>
                                        <p:cTn id="7" dur="500"/>
                                        <p:tgtEl>
                                          <p:spTgt spid="6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659"/>
                                        </p:tgtEl>
                                        <p:attrNameLst>
                                          <p:attrName>ppt_x</p:attrName>
                                        </p:attrNameLst>
                                      </p:cBhvr>
                                      <p:tavLst>
                                        <p:tav tm="0">
                                          <p:val>
                                            <p:strVal val="#ppt_x"/>
                                          </p:val>
                                        </p:tav>
                                        <p:tav tm="100000">
                                          <p:val>
                                            <p:strVal val="#ppt_x-1"/>
                                          </p:val>
                                        </p:tav>
                                      </p:tavLst>
                                    </p:anim>
                                    <p:set>
                                      <p:cBhvr>
                                        <p:cTn id="12" dur="1" fill="hold">
                                          <p:stCondLst>
                                            <p:cond delay="500"/>
                                          </p:stCondLst>
                                        </p:cTn>
                                        <p:tgtEl>
                                          <p:spTgt spid="65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89"/>
                                        </p:tgtEl>
                                        <p:attrNameLst>
                                          <p:attrName>style.visibility</p:attrName>
                                        </p:attrNameLst>
                                      </p:cBhvr>
                                      <p:to>
                                        <p:strVal val="visible"/>
                                      </p:to>
                                    </p:set>
                                    <p:animEffect transition="in" filter="fade">
                                      <p:cBhvr>
                                        <p:cTn id="15" dur="500"/>
                                        <p:tgtEl>
                                          <p:spTgt spid="689"/>
                                        </p:tgtEl>
                                      </p:cBhvr>
                                    </p:animEffect>
                                  </p:childTnLst>
                                </p:cTn>
                              </p:par>
                              <p:par>
                                <p:cTn id="16" presetID="10" presetClass="entr" presetSubtype="0" fill="hold" nodeType="withEffect">
                                  <p:stCondLst>
                                    <p:cond delay="500"/>
                                  </p:stCondLst>
                                  <p:childTnLst>
                                    <p:set>
                                      <p:cBhvr>
                                        <p:cTn id="17" dur="1" fill="hold">
                                          <p:stCondLst>
                                            <p:cond delay="0"/>
                                          </p:stCondLst>
                                        </p:cTn>
                                        <p:tgtEl>
                                          <p:spTgt spid="671"/>
                                        </p:tgtEl>
                                        <p:attrNameLst>
                                          <p:attrName>style.visibility</p:attrName>
                                        </p:attrNameLst>
                                      </p:cBhvr>
                                      <p:to>
                                        <p:strVal val="visible"/>
                                      </p:to>
                                    </p:set>
                                    <p:animEffect transition="in" filter="fade">
                                      <p:cBhvr>
                                        <p:cTn id="18" dur="500"/>
                                        <p:tgtEl>
                                          <p:spTgt spid="67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671"/>
                                        </p:tgtEl>
                                        <p:attrNameLst>
                                          <p:attrName>ppt_x</p:attrName>
                                        </p:attrNameLst>
                                      </p:cBhvr>
                                      <p:tavLst>
                                        <p:tav tm="0">
                                          <p:val>
                                            <p:strVal val="#ppt_x"/>
                                          </p:val>
                                        </p:tav>
                                        <p:tav tm="100000">
                                          <p:val>
                                            <p:strVal val="#ppt_x+1"/>
                                          </p:val>
                                        </p:tav>
                                      </p:tavLst>
                                    </p:anim>
                                    <p:set>
                                      <p:cBhvr>
                                        <p:cTn id="23" dur="1" fill="hold">
                                          <p:stCondLst>
                                            <p:cond delay="500"/>
                                          </p:stCondLst>
                                        </p:cTn>
                                        <p:tgtEl>
                                          <p:spTgt spid="67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01"/>
                                        </p:tgtEl>
                                        <p:attrNameLst>
                                          <p:attrName>style.visibility</p:attrName>
                                        </p:attrNameLst>
                                      </p:cBhvr>
                                      <p:to>
                                        <p:strVal val="visible"/>
                                      </p:to>
                                    </p:set>
                                    <p:animEffect transition="in" filter="fade">
                                      <p:cBhvr>
                                        <p:cTn id="26" dur="500"/>
                                        <p:tgtEl>
                                          <p:spTgt spid="701"/>
                                        </p:tgtEl>
                                      </p:cBhvr>
                                    </p:animEffect>
                                  </p:childTnLst>
                                </p:cTn>
                              </p:par>
                              <p:par>
                                <p:cTn id="27" presetID="10" presetClass="entr" presetSubtype="0" fill="hold" nodeType="withEffect">
                                  <p:stCondLst>
                                    <p:cond delay="500"/>
                                  </p:stCondLst>
                                  <p:childTnLst>
                                    <p:set>
                                      <p:cBhvr>
                                        <p:cTn id="28" dur="1" fill="hold">
                                          <p:stCondLst>
                                            <p:cond delay="0"/>
                                          </p:stCondLst>
                                        </p:cTn>
                                        <p:tgtEl>
                                          <p:spTgt spid="707"/>
                                        </p:tgtEl>
                                        <p:attrNameLst>
                                          <p:attrName>style.visibility</p:attrName>
                                        </p:attrNameLst>
                                      </p:cBhvr>
                                      <p:to>
                                        <p:strVal val="visible"/>
                                      </p:to>
                                    </p:set>
                                    <p:animEffect transition="in" filter="fade">
                                      <p:cBhvr>
                                        <p:cTn id="29" dur="500"/>
                                        <p:tgtEl>
                                          <p:spTgt spid="70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8" fill="hold" nodeType="clickEffect">
                                  <p:stCondLst>
                                    <p:cond delay="0"/>
                                  </p:stCondLst>
                                  <p:childTnLst>
                                    <p:anim calcmode="lin" valueType="num">
                                      <p:cBhvr additive="base">
                                        <p:cTn id="33" dur="500"/>
                                        <p:tgtEl>
                                          <p:spTgt spid="707"/>
                                        </p:tgtEl>
                                        <p:attrNameLst>
                                          <p:attrName>ppt_x</p:attrName>
                                        </p:attrNameLst>
                                      </p:cBhvr>
                                      <p:tavLst>
                                        <p:tav tm="0">
                                          <p:val>
                                            <p:strVal val="#ppt_x"/>
                                          </p:val>
                                        </p:tav>
                                        <p:tav tm="100000">
                                          <p:val>
                                            <p:strVal val="#ppt_x-1"/>
                                          </p:val>
                                        </p:tav>
                                      </p:tavLst>
                                    </p:anim>
                                    <p:set>
                                      <p:cBhvr>
                                        <p:cTn id="34" dur="1" fill="hold">
                                          <p:stCondLst>
                                            <p:cond delay="500"/>
                                          </p:stCondLst>
                                        </p:cTn>
                                        <p:tgtEl>
                                          <p:spTgt spid="70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704"/>
                                        </p:tgtEl>
                                        <p:attrNameLst>
                                          <p:attrName>style.visibility</p:attrName>
                                        </p:attrNameLst>
                                      </p:cBhvr>
                                      <p:to>
                                        <p:strVal val="visible"/>
                                      </p:to>
                                    </p:set>
                                    <p:animEffect transition="in" filter="fade">
                                      <p:cBhvr>
                                        <p:cTn id="37" dur="500"/>
                                        <p:tgtEl>
                                          <p:spTgt spid="704"/>
                                        </p:tgtEl>
                                      </p:cBhvr>
                                    </p:animEffect>
                                  </p:childTnLst>
                                </p:cTn>
                              </p:par>
                              <p:par>
                                <p:cTn id="38" presetID="10" presetClass="entr" presetSubtype="0" fill="hold" nodeType="withEffect">
                                  <p:stCondLst>
                                    <p:cond delay="500"/>
                                  </p:stCondLst>
                                  <p:childTnLst>
                                    <p:set>
                                      <p:cBhvr>
                                        <p:cTn id="39" dur="1" fill="hold">
                                          <p:stCondLst>
                                            <p:cond delay="0"/>
                                          </p:stCondLst>
                                        </p:cTn>
                                        <p:tgtEl>
                                          <p:spTgt spid="710"/>
                                        </p:tgtEl>
                                        <p:attrNameLst>
                                          <p:attrName>style.visibility</p:attrName>
                                        </p:attrNameLst>
                                      </p:cBhvr>
                                      <p:to>
                                        <p:strVal val="visible"/>
                                      </p:to>
                                    </p:set>
                                    <p:animEffect transition="in" filter="fade">
                                      <p:cBhvr>
                                        <p:cTn id="40" dur="500"/>
                                        <p:tgtEl>
                                          <p:spTgt spid="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pSp>
        <p:nvGrpSpPr>
          <p:cNvPr id="69" name="Google Shape;69;p26"/>
          <p:cNvGrpSpPr/>
          <p:nvPr/>
        </p:nvGrpSpPr>
        <p:grpSpPr>
          <a:xfrm>
            <a:off x="186267" y="6029334"/>
            <a:ext cx="8729133" cy="654069"/>
            <a:chOff x="186267" y="6029334"/>
            <a:chExt cx="8729133" cy="654069"/>
          </a:xfrm>
        </p:grpSpPr>
        <p:pic>
          <p:nvPicPr>
            <p:cNvPr id="70" name="Google Shape;70;p26"/>
            <p:cNvPicPr preferRelativeResize="0"/>
            <p:nvPr/>
          </p:nvPicPr>
          <p:blipFill rotWithShape="1">
            <a:blip r:embed="rId3">
              <a:alphaModFix/>
            </a:blip>
            <a:srcRect t="8891" b="11440"/>
            <a:stretch/>
          </p:blipFill>
          <p:spPr>
            <a:xfrm>
              <a:off x="8132372" y="6139399"/>
              <a:ext cx="783028" cy="494270"/>
            </a:xfrm>
            <a:prstGeom prst="rect">
              <a:avLst/>
            </a:prstGeom>
            <a:noFill/>
            <a:ln>
              <a:noFill/>
            </a:ln>
          </p:spPr>
        </p:pic>
        <p:pic>
          <p:nvPicPr>
            <p:cNvPr id="71" name="Google Shape;71;p26"/>
            <p:cNvPicPr preferRelativeResize="0"/>
            <p:nvPr/>
          </p:nvPicPr>
          <p:blipFill rotWithShape="1">
            <a:blip r:embed="rId4">
              <a:alphaModFix/>
            </a:blip>
            <a:srcRect/>
            <a:stretch/>
          </p:blipFill>
          <p:spPr>
            <a:xfrm>
              <a:off x="186267" y="6029334"/>
              <a:ext cx="626534" cy="654069"/>
            </a:xfrm>
            <a:prstGeom prst="rect">
              <a:avLst/>
            </a:prstGeom>
            <a:noFill/>
            <a:ln>
              <a:noFill/>
            </a:ln>
          </p:spPr>
        </p:pic>
        <p:grpSp>
          <p:nvGrpSpPr>
            <p:cNvPr id="72" name="Google Shape;72;p26"/>
            <p:cNvGrpSpPr/>
            <p:nvPr/>
          </p:nvGrpSpPr>
          <p:grpSpPr>
            <a:xfrm>
              <a:off x="814581" y="6202461"/>
              <a:ext cx="7291237" cy="368145"/>
              <a:chOff x="1780" y="0"/>
              <a:chExt cx="7291237" cy="368145"/>
            </a:xfrm>
          </p:grpSpPr>
          <p:sp>
            <p:nvSpPr>
              <p:cNvPr id="73" name="Google Shape;73;p26"/>
              <p:cNvSpPr/>
              <p:nvPr/>
            </p:nvSpPr>
            <p:spPr>
              <a:xfrm>
                <a:off x="1780" y="0"/>
                <a:ext cx="1585051" cy="368145"/>
              </a:xfrm>
              <a:prstGeom prst="chevron">
                <a:avLst>
                  <a:gd name="adj" fmla="val 50000"/>
                </a:avLst>
              </a:prstGeom>
              <a:solidFill>
                <a:srgbClr val="FFCC99"/>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6"/>
              <p:cNvSpPr txBox="1"/>
              <p:nvPr/>
            </p:nvSpPr>
            <p:spPr>
              <a:xfrm>
                <a:off x="18585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Şirket Tanıtımı</a:t>
                </a:r>
                <a:endParaRPr sz="1050" b="0" i="0" u="none" strike="noStrike" cap="none">
                  <a:solidFill>
                    <a:srgbClr val="002060"/>
                  </a:solidFill>
                  <a:latin typeface="Georgia"/>
                  <a:ea typeface="Georgia"/>
                  <a:cs typeface="Georgia"/>
                  <a:sym typeface="Georgia"/>
                </a:endParaRPr>
              </a:p>
            </p:txBody>
          </p:sp>
          <p:sp>
            <p:nvSpPr>
              <p:cNvPr id="75" name="Google Shape;75;p26"/>
              <p:cNvSpPr/>
              <p:nvPr/>
            </p:nvSpPr>
            <p:spPr>
              <a:xfrm>
                <a:off x="1428327"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6"/>
              <p:cNvSpPr txBox="1"/>
              <p:nvPr/>
            </p:nvSpPr>
            <p:spPr>
              <a:xfrm>
                <a:off x="1612400"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Mevcut Sistem</a:t>
                </a:r>
                <a:endParaRPr sz="1050" b="0" i="0" u="none" strike="noStrike" cap="none">
                  <a:solidFill>
                    <a:srgbClr val="002060"/>
                  </a:solidFill>
                  <a:latin typeface="Georgia"/>
                  <a:ea typeface="Georgia"/>
                  <a:cs typeface="Georgia"/>
                  <a:sym typeface="Georgia"/>
                </a:endParaRPr>
              </a:p>
            </p:txBody>
          </p:sp>
          <p:sp>
            <p:nvSpPr>
              <p:cNvPr id="77" name="Google Shape;77;p26"/>
              <p:cNvSpPr/>
              <p:nvPr/>
            </p:nvSpPr>
            <p:spPr>
              <a:xfrm>
                <a:off x="2854873"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6"/>
              <p:cNvSpPr txBox="1"/>
              <p:nvPr/>
            </p:nvSpPr>
            <p:spPr>
              <a:xfrm>
                <a:off x="3038946"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Problem Tanımı</a:t>
                </a:r>
                <a:endParaRPr sz="1050" b="0" i="0" u="none" strike="noStrike" cap="none">
                  <a:solidFill>
                    <a:srgbClr val="002060"/>
                  </a:solidFill>
                  <a:latin typeface="Georgia"/>
                  <a:ea typeface="Georgia"/>
                  <a:cs typeface="Georgia"/>
                  <a:sym typeface="Georgia"/>
                </a:endParaRPr>
              </a:p>
            </p:txBody>
          </p:sp>
          <p:sp>
            <p:nvSpPr>
              <p:cNvPr id="79" name="Google Shape;79;p26"/>
              <p:cNvSpPr/>
              <p:nvPr/>
            </p:nvSpPr>
            <p:spPr>
              <a:xfrm>
                <a:off x="428142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6"/>
              <p:cNvSpPr txBox="1"/>
              <p:nvPr/>
            </p:nvSpPr>
            <p:spPr>
              <a:xfrm>
                <a:off x="446549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Çözüm Yaklaşımı</a:t>
                </a:r>
                <a:endParaRPr sz="1050" b="0" i="0" u="none" strike="noStrike" cap="none">
                  <a:solidFill>
                    <a:srgbClr val="002060"/>
                  </a:solidFill>
                  <a:latin typeface="Georgia"/>
                  <a:ea typeface="Georgia"/>
                  <a:cs typeface="Georgia"/>
                  <a:sym typeface="Georgia"/>
                </a:endParaRPr>
              </a:p>
            </p:txBody>
          </p:sp>
          <p:sp>
            <p:nvSpPr>
              <p:cNvPr id="81" name="Google Shape;81;p26"/>
              <p:cNvSpPr/>
              <p:nvPr/>
            </p:nvSpPr>
            <p:spPr>
              <a:xfrm>
                <a:off x="5707966"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6"/>
              <p:cNvSpPr txBox="1"/>
              <p:nvPr/>
            </p:nvSpPr>
            <p:spPr>
              <a:xfrm>
                <a:off x="5892039"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Kazanımlar</a:t>
                </a:r>
                <a:endParaRPr sz="1050" b="0" i="0" u="none" strike="noStrike" cap="none">
                  <a:solidFill>
                    <a:srgbClr val="002060"/>
                  </a:solidFill>
                  <a:latin typeface="Georgia"/>
                  <a:ea typeface="Georgia"/>
                  <a:cs typeface="Georgia"/>
                  <a:sym typeface="Georgia"/>
                </a:endParaRPr>
              </a:p>
            </p:txBody>
          </p:sp>
        </p:grpSp>
      </p:grpSp>
      <p:sp>
        <p:nvSpPr>
          <p:cNvPr id="83" name="Google Shape;83;p26"/>
          <p:cNvSpPr txBox="1"/>
          <p:nvPr/>
        </p:nvSpPr>
        <p:spPr>
          <a:xfrm>
            <a:off x="186267" y="321733"/>
            <a:ext cx="3594254"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Şirket Tanıtımı</a:t>
            </a:r>
            <a:endParaRPr sz="3400" b="1" i="0" u="none" strike="noStrike" cap="none">
              <a:solidFill>
                <a:srgbClr val="741B47"/>
              </a:solidFill>
              <a:latin typeface="Georgia"/>
              <a:ea typeface="Georgia"/>
              <a:cs typeface="Georgia"/>
              <a:sym typeface="Georgia"/>
            </a:endParaRPr>
          </a:p>
        </p:txBody>
      </p:sp>
      <p:pic>
        <p:nvPicPr>
          <p:cNvPr id="84" name="Google Shape;84;p26"/>
          <p:cNvPicPr preferRelativeResize="0"/>
          <p:nvPr/>
        </p:nvPicPr>
        <p:blipFill rotWithShape="1">
          <a:blip r:embed="rId5">
            <a:alphaModFix/>
          </a:blip>
          <a:srcRect/>
          <a:stretch/>
        </p:blipFill>
        <p:spPr>
          <a:xfrm>
            <a:off x="6952260" y="2139830"/>
            <a:ext cx="1571625" cy="1362075"/>
          </a:xfrm>
          <a:prstGeom prst="rect">
            <a:avLst/>
          </a:prstGeom>
          <a:noFill/>
          <a:ln>
            <a:noFill/>
          </a:ln>
        </p:spPr>
      </p:pic>
      <p:pic>
        <p:nvPicPr>
          <p:cNvPr id="85" name="Google Shape;85;p26"/>
          <p:cNvPicPr preferRelativeResize="0"/>
          <p:nvPr/>
        </p:nvPicPr>
        <p:blipFill rotWithShape="1">
          <a:blip r:embed="rId6">
            <a:alphaModFix/>
          </a:blip>
          <a:srcRect/>
          <a:stretch/>
        </p:blipFill>
        <p:spPr>
          <a:xfrm>
            <a:off x="2280221" y="2168405"/>
            <a:ext cx="1847850" cy="1304925"/>
          </a:xfrm>
          <a:prstGeom prst="rect">
            <a:avLst/>
          </a:prstGeom>
          <a:noFill/>
          <a:ln>
            <a:noFill/>
          </a:ln>
        </p:spPr>
      </p:pic>
      <p:pic>
        <p:nvPicPr>
          <p:cNvPr id="86" name="Google Shape;86;p26"/>
          <p:cNvPicPr preferRelativeResize="0"/>
          <p:nvPr/>
        </p:nvPicPr>
        <p:blipFill rotWithShape="1">
          <a:blip r:embed="rId7">
            <a:alphaModFix/>
          </a:blip>
          <a:srcRect/>
          <a:stretch/>
        </p:blipFill>
        <p:spPr>
          <a:xfrm>
            <a:off x="4764587" y="2330330"/>
            <a:ext cx="1504950" cy="981075"/>
          </a:xfrm>
          <a:prstGeom prst="rect">
            <a:avLst/>
          </a:prstGeom>
          <a:noFill/>
          <a:ln>
            <a:noFill/>
          </a:ln>
        </p:spPr>
      </p:pic>
      <p:pic>
        <p:nvPicPr>
          <p:cNvPr id="87" name="Google Shape;87;p26"/>
          <p:cNvPicPr preferRelativeResize="0"/>
          <p:nvPr/>
        </p:nvPicPr>
        <p:blipFill rotWithShape="1">
          <a:blip r:embed="rId8">
            <a:alphaModFix/>
          </a:blip>
          <a:srcRect/>
          <a:stretch/>
        </p:blipFill>
        <p:spPr>
          <a:xfrm>
            <a:off x="1061991" y="2301755"/>
            <a:ext cx="285750" cy="1038225"/>
          </a:xfrm>
          <a:prstGeom prst="rect">
            <a:avLst/>
          </a:prstGeom>
          <a:noFill/>
          <a:ln>
            <a:noFill/>
          </a:ln>
        </p:spPr>
      </p:pic>
      <p:sp>
        <p:nvSpPr>
          <p:cNvPr id="88" name="Google Shape;88;p26"/>
          <p:cNvSpPr txBox="1"/>
          <p:nvPr/>
        </p:nvSpPr>
        <p:spPr>
          <a:xfrm>
            <a:off x="523110" y="3774469"/>
            <a:ext cx="136351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800" b="1" i="0" u="none" strike="noStrike" cap="none">
                <a:solidFill>
                  <a:srgbClr val="3F3F3F"/>
                </a:solidFill>
                <a:latin typeface="Georgia"/>
                <a:ea typeface="Georgia"/>
                <a:cs typeface="Georgia"/>
                <a:sym typeface="Georgia"/>
              </a:rPr>
              <a:t>6. en büyük şişeleyici</a:t>
            </a:r>
            <a:endParaRPr sz="1800" b="1" i="0" u="none" strike="noStrike" cap="none">
              <a:solidFill>
                <a:srgbClr val="3F3F3F"/>
              </a:solidFill>
              <a:latin typeface="Georgia"/>
              <a:ea typeface="Georgia"/>
              <a:cs typeface="Georgia"/>
              <a:sym typeface="Georgia"/>
            </a:endParaRPr>
          </a:p>
        </p:txBody>
      </p:sp>
      <p:sp>
        <p:nvSpPr>
          <p:cNvPr id="89" name="Google Shape;89;p26"/>
          <p:cNvSpPr txBox="1"/>
          <p:nvPr/>
        </p:nvSpPr>
        <p:spPr>
          <a:xfrm>
            <a:off x="2522389" y="4051468"/>
            <a:ext cx="13635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800" b="1" i="0" u="none" strike="noStrike" cap="none">
                <a:solidFill>
                  <a:srgbClr val="3F3F3F"/>
                </a:solidFill>
                <a:latin typeface="Georgia"/>
                <a:ea typeface="Georgia"/>
                <a:cs typeface="Georgia"/>
                <a:sym typeface="Georgia"/>
              </a:rPr>
              <a:t>10 ülke</a:t>
            </a:r>
            <a:endParaRPr sz="1800" b="1" i="0" u="none" strike="noStrike" cap="none">
              <a:solidFill>
                <a:srgbClr val="3F3F3F"/>
              </a:solidFill>
              <a:latin typeface="Georgia"/>
              <a:ea typeface="Georgia"/>
              <a:cs typeface="Georgia"/>
              <a:sym typeface="Georgia"/>
            </a:endParaRPr>
          </a:p>
        </p:txBody>
      </p:sp>
      <p:sp>
        <p:nvSpPr>
          <p:cNvPr id="90" name="Google Shape;90;p26"/>
          <p:cNvSpPr txBox="1"/>
          <p:nvPr/>
        </p:nvSpPr>
        <p:spPr>
          <a:xfrm>
            <a:off x="4835305" y="3912969"/>
            <a:ext cx="136351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800" b="1" i="0" u="none" strike="noStrike" cap="none">
                <a:solidFill>
                  <a:srgbClr val="3F3F3F"/>
                </a:solidFill>
                <a:latin typeface="Georgia"/>
                <a:ea typeface="Georgia"/>
                <a:cs typeface="Georgia"/>
                <a:sym typeface="Georgia"/>
              </a:rPr>
              <a:t>9.000 çalışan</a:t>
            </a:r>
            <a:endParaRPr sz="1800" b="1" i="0" u="none" strike="noStrike" cap="none">
              <a:solidFill>
                <a:srgbClr val="3F3F3F"/>
              </a:solidFill>
              <a:latin typeface="Georgia"/>
              <a:ea typeface="Georgia"/>
              <a:cs typeface="Georgia"/>
              <a:sym typeface="Georgia"/>
            </a:endParaRPr>
          </a:p>
        </p:txBody>
      </p:sp>
      <p:sp>
        <p:nvSpPr>
          <p:cNvPr id="91" name="Google Shape;91;p26"/>
          <p:cNvSpPr txBox="1"/>
          <p:nvPr/>
        </p:nvSpPr>
        <p:spPr>
          <a:xfrm>
            <a:off x="7056315" y="3774469"/>
            <a:ext cx="136351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800" b="1" i="0" u="none" strike="noStrike" cap="none">
                <a:solidFill>
                  <a:srgbClr val="3F3F3F"/>
                </a:solidFill>
                <a:latin typeface="Georgia"/>
                <a:ea typeface="Georgia"/>
                <a:cs typeface="Georgia"/>
                <a:sym typeface="Georgia"/>
              </a:rPr>
              <a:t>400 milyon tüketici</a:t>
            </a:r>
            <a:endParaRPr sz="1800" b="1" i="0" u="none" strike="noStrike" cap="none">
              <a:solidFill>
                <a:srgbClr val="3F3F3F"/>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p:tgtEl>
                                          <p:spTgt spid="87"/>
                                        </p:tgtEl>
                                        <p:attrNameLst>
                                          <p:attrName>ppt_w</p:attrName>
                                        </p:attrNameLst>
                                      </p:cBhvr>
                                      <p:tavLst>
                                        <p:tav tm="0">
                                          <p:val>
                                            <p:strVal val="0"/>
                                          </p:val>
                                        </p:tav>
                                        <p:tav tm="100000">
                                          <p:val>
                                            <p:strVal val="#ppt_w"/>
                                          </p:val>
                                        </p:tav>
                                      </p:tavLst>
                                    </p:anim>
                                    <p:anim calcmode="lin" valueType="num">
                                      <p:cBhvr additive="base">
                                        <p:cTn id="8" dur="500"/>
                                        <p:tgtEl>
                                          <p:spTgt spid="8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500"/>
                                        <p:tgtEl>
                                          <p:spTgt spid="88"/>
                                        </p:tgtEl>
                                        <p:attrNameLst>
                                          <p:attrName>ppt_w</p:attrName>
                                        </p:attrNameLst>
                                      </p:cBhvr>
                                      <p:tavLst>
                                        <p:tav tm="0">
                                          <p:val>
                                            <p:strVal val="0"/>
                                          </p:val>
                                        </p:tav>
                                        <p:tav tm="100000">
                                          <p:val>
                                            <p:strVal val="#ppt_w"/>
                                          </p:val>
                                        </p:tav>
                                      </p:tavLst>
                                    </p:anim>
                                    <p:anim calcmode="lin" valueType="num">
                                      <p:cBhvr additive="base">
                                        <p:cTn id="12" dur="500"/>
                                        <p:tgtEl>
                                          <p:spTgt spid="8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50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500"/>
                                        <p:tgtEl>
                                          <p:spTgt spid="85"/>
                                        </p:tgtEl>
                                        <p:attrNameLst>
                                          <p:attrName>ppt_w</p:attrName>
                                        </p:attrNameLst>
                                      </p:cBhvr>
                                      <p:tavLst>
                                        <p:tav tm="0">
                                          <p:val>
                                            <p:strVal val="0"/>
                                          </p:val>
                                        </p:tav>
                                        <p:tav tm="100000">
                                          <p:val>
                                            <p:strVal val="#ppt_w"/>
                                          </p:val>
                                        </p:tav>
                                      </p:tavLst>
                                    </p:anim>
                                    <p:anim calcmode="lin" valueType="num">
                                      <p:cBhvr additive="base">
                                        <p:cTn id="16" dur="500"/>
                                        <p:tgtEl>
                                          <p:spTgt spid="8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50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500"/>
                                        <p:tgtEl>
                                          <p:spTgt spid="89"/>
                                        </p:tgtEl>
                                        <p:attrNameLst>
                                          <p:attrName>ppt_w</p:attrName>
                                        </p:attrNameLst>
                                      </p:cBhvr>
                                      <p:tavLst>
                                        <p:tav tm="0">
                                          <p:val>
                                            <p:strVal val="0"/>
                                          </p:val>
                                        </p:tav>
                                        <p:tav tm="100000">
                                          <p:val>
                                            <p:strVal val="#ppt_w"/>
                                          </p:val>
                                        </p:tav>
                                      </p:tavLst>
                                    </p:anim>
                                    <p:anim calcmode="lin" valueType="num">
                                      <p:cBhvr additive="base">
                                        <p:cTn id="20" dur="500"/>
                                        <p:tgtEl>
                                          <p:spTgt spid="89"/>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100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500"/>
                                        <p:tgtEl>
                                          <p:spTgt spid="86"/>
                                        </p:tgtEl>
                                        <p:attrNameLst>
                                          <p:attrName>ppt_w</p:attrName>
                                        </p:attrNameLst>
                                      </p:cBhvr>
                                      <p:tavLst>
                                        <p:tav tm="0">
                                          <p:val>
                                            <p:strVal val="0"/>
                                          </p:val>
                                        </p:tav>
                                        <p:tav tm="100000">
                                          <p:val>
                                            <p:strVal val="#ppt_w"/>
                                          </p:val>
                                        </p:tav>
                                      </p:tavLst>
                                    </p:anim>
                                    <p:anim calcmode="lin" valueType="num">
                                      <p:cBhvr additive="base">
                                        <p:cTn id="24" dur="500"/>
                                        <p:tgtEl>
                                          <p:spTgt spid="86"/>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1000"/>
                                  </p:stCondLst>
                                  <p:childTnLst>
                                    <p:set>
                                      <p:cBhvr>
                                        <p:cTn id="26" dur="1" fill="hold">
                                          <p:stCondLst>
                                            <p:cond delay="0"/>
                                          </p:stCondLst>
                                        </p:cTn>
                                        <p:tgtEl>
                                          <p:spTgt spid="90"/>
                                        </p:tgtEl>
                                        <p:attrNameLst>
                                          <p:attrName>style.visibility</p:attrName>
                                        </p:attrNameLst>
                                      </p:cBhvr>
                                      <p:to>
                                        <p:strVal val="visible"/>
                                      </p:to>
                                    </p:set>
                                    <p:anim calcmode="lin" valueType="num">
                                      <p:cBhvr additive="base">
                                        <p:cTn id="27" dur="500"/>
                                        <p:tgtEl>
                                          <p:spTgt spid="90"/>
                                        </p:tgtEl>
                                        <p:attrNameLst>
                                          <p:attrName>ppt_w</p:attrName>
                                        </p:attrNameLst>
                                      </p:cBhvr>
                                      <p:tavLst>
                                        <p:tav tm="0">
                                          <p:val>
                                            <p:strVal val="0"/>
                                          </p:val>
                                        </p:tav>
                                        <p:tav tm="100000">
                                          <p:val>
                                            <p:strVal val="#ppt_w"/>
                                          </p:val>
                                        </p:tav>
                                      </p:tavLst>
                                    </p:anim>
                                    <p:anim calcmode="lin" valueType="num">
                                      <p:cBhvr additive="base">
                                        <p:cTn id="28" dur="500"/>
                                        <p:tgtEl>
                                          <p:spTgt spid="90"/>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150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p:tgtEl>
                                          <p:spTgt spid="84"/>
                                        </p:tgtEl>
                                        <p:attrNameLst>
                                          <p:attrName>ppt_w</p:attrName>
                                        </p:attrNameLst>
                                      </p:cBhvr>
                                      <p:tavLst>
                                        <p:tav tm="0">
                                          <p:val>
                                            <p:strVal val="0"/>
                                          </p:val>
                                        </p:tav>
                                        <p:tav tm="100000">
                                          <p:val>
                                            <p:strVal val="#ppt_w"/>
                                          </p:val>
                                        </p:tav>
                                      </p:tavLst>
                                    </p:anim>
                                    <p:anim calcmode="lin" valueType="num">
                                      <p:cBhvr additive="base">
                                        <p:cTn id="32" dur="500"/>
                                        <p:tgtEl>
                                          <p:spTgt spid="84"/>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150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p:tgtEl>
                                          <p:spTgt spid="91"/>
                                        </p:tgtEl>
                                        <p:attrNameLst>
                                          <p:attrName>ppt_w</p:attrName>
                                        </p:attrNameLst>
                                      </p:cBhvr>
                                      <p:tavLst>
                                        <p:tav tm="0">
                                          <p:val>
                                            <p:strVal val="0"/>
                                          </p:val>
                                        </p:tav>
                                        <p:tav tm="100000">
                                          <p:val>
                                            <p:strVal val="#ppt_w"/>
                                          </p:val>
                                        </p:tav>
                                      </p:tavLst>
                                    </p:anim>
                                    <p:anim calcmode="lin" valueType="num">
                                      <p:cBhvr additive="base">
                                        <p:cTn id="36" dur="500"/>
                                        <p:tgtEl>
                                          <p:spTgt spid="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4"/>
          <p:cNvGrpSpPr/>
          <p:nvPr/>
        </p:nvGrpSpPr>
        <p:grpSpPr>
          <a:xfrm>
            <a:off x="5025591" y="2966557"/>
            <a:ext cx="2802525" cy="743894"/>
            <a:chOff x="5020381" y="3805540"/>
            <a:chExt cx="2802525" cy="743894"/>
          </a:xfrm>
        </p:grpSpPr>
        <p:sp>
          <p:nvSpPr>
            <p:cNvPr id="97" name="Google Shape;97;p4"/>
            <p:cNvSpPr/>
            <p:nvPr/>
          </p:nvSpPr>
          <p:spPr>
            <a:xfrm rot="-5400000">
              <a:off x="6552334" y="3278862"/>
              <a:ext cx="743893" cy="1797250"/>
            </a:xfrm>
            <a:prstGeom prst="flowChartOffpageConnector">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
            <p:cNvSpPr/>
            <p:nvPr/>
          </p:nvSpPr>
          <p:spPr>
            <a:xfrm flipH="1">
              <a:off x="5020381" y="3805540"/>
              <a:ext cx="2335799" cy="743019"/>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
            <p:cNvSpPr/>
            <p:nvPr/>
          </p:nvSpPr>
          <p:spPr>
            <a:xfrm>
              <a:off x="5144496" y="3886403"/>
              <a:ext cx="2124084" cy="582178"/>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tr" sz="2000" b="0" i="0" u="none" strike="noStrike" cap="none">
                  <a:solidFill>
                    <a:srgbClr val="FFFFFF"/>
                  </a:solidFill>
                  <a:latin typeface="Georgia"/>
                  <a:ea typeface="Georgia"/>
                  <a:cs typeface="Georgia"/>
                  <a:sym typeface="Georgia"/>
                </a:rPr>
                <a:t>Hammadde sipariş miktarı</a:t>
              </a:r>
              <a:endParaRPr sz="2000" b="0" i="0" u="none" strike="noStrike" cap="none">
                <a:solidFill>
                  <a:srgbClr val="FFFFFF"/>
                </a:solidFill>
                <a:latin typeface="Georgia"/>
                <a:ea typeface="Georgia"/>
                <a:cs typeface="Georgia"/>
                <a:sym typeface="Georgia"/>
              </a:endParaRPr>
            </a:p>
          </p:txBody>
        </p:sp>
      </p:grpSp>
      <p:grpSp>
        <p:nvGrpSpPr>
          <p:cNvPr id="100" name="Google Shape;100;p4"/>
          <p:cNvGrpSpPr/>
          <p:nvPr/>
        </p:nvGrpSpPr>
        <p:grpSpPr>
          <a:xfrm>
            <a:off x="306740" y="1395638"/>
            <a:ext cx="4434592" cy="3824168"/>
            <a:chOff x="483200" y="852397"/>
            <a:chExt cx="3706851" cy="4145627"/>
          </a:xfrm>
        </p:grpSpPr>
        <p:grpSp>
          <p:nvGrpSpPr>
            <p:cNvPr id="101" name="Google Shape;101;p4"/>
            <p:cNvGrpSpPr/>
            <p:nvPr/>
          </p:nvGrpSpPr>
          <p:grpSpPr>
            <a:xfrm>
              <a:off x="1077951" y="4135992"/>
              <a:ext cx="3112100" cy="806425"/>
              <a:chOff x="1593000" y="2322567"/>
              <a:chExt cx="2939827" cy="643356"/>
            </a:xfrm>
          </p:grpSpPr>
          <p:sp>
            <p:nvSpPr>
              <p:cNvPr id="102" name="Google Shape;102;p4"/>
              <p:cNvSpPr/>
              <p:nvPr/>
            </p:nvSpPr>
            <p:spPr>
              <a:xfrm flipH="1">
                <a:off x="2283025" y="2322575"/>
                <a:ext cx="1844400" cy="6426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
              <p:cNvSpPr/>
              <p:nvPr/>
            </p:nvSpPr>
            <p:spPr>
              <a:xfrm rot="-5400000">
                <a:off x="3501574" y="1934671"/>
                <a:ext cx="643356" cy="1419149"/>
              </a:xfrm>
              <a:prstGeom prst="flowChartOffpageConnector">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
              <p:cNvSpPr/>
              <p:nvPr/>
            </p:nvSpPr>
            <p:spPr>
              <a:xfrm>
                <a:off x="2342625" y="2399951"/>
                <a:ext cx="2062293"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tr" sz="2000" b="0" i="0" u="none" strike="noStrike" cap="none">
                    <a:solidFill>
                      <a:srgbClr val="FFFFFF"/>
                    </a:solidFill>
                    <a:latin typeface="Georgia"/>
                    <a:ea typeface="Georgia"/>
                    <a:cs typeface="Georgia"/>
                    <a:sym typeface="Georgia"/>
                  </a:rPr>
                  <a:t>Minimum ambalaj büyüklüğü</a:t>
                </a:r>
                <a:endParaRPr sz="2000" b="0" i="0" u="none" strike="noStrike" cap="none">
                  <a:solidFill>
                    <a:srgbClr val="FFFFFF"/>
                  </a:solidFill>
                  <a:latin typeface="Georgia"/>
                  <a:ea typeface="Georgia"/>
                  <a:cs typeface="Georgia"/>
                  <a:sym typeface="Georgia"/>
                </a:endParaRPr>
              </a:p>
            </p:txBody>
          </p:sp>
          <p:sp>
            <p:nvSpPr>
              <p:cNvPr id="105" name="Google Shape;105;p4"/>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
              <p:cNvSpPr/>
              <p:nvPr/>
            </p:nvSpPr>
            <p:spPr>
              <a:xfrm>
                <a:off x="1593000" y="2322575"/>
                <a:ext cx="690000" cy="642600"/>
              </a:xfrm>
              <a:prstGeom prst="rect">
                <a:avLst/>
              </a:prstGeom>
              <a:solidFill>
                <a:srgbClr val="7F20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tr" sz="2600" b="0" i="0" u="none" strike="noStrike" cap="none">
                    <a:solidFill>
                      <a:srgbClr val="FFFFFF"/>
                    </a:solidFill>
                    <a:latin typeface="Georgia"/>
                    <a:ea typeface="Georgia"/>
                    <a:cs typeface="Georgia"/>
                    <a:sym typeface="Georgia"/>
                  </a:rPr>
                  <a:t>05</a:t>
                </a:r>
                <a:endParaRPr sz="2600" b="0" i="0" u="none" strike="noStrike" cap="none">
                  <a:solidFill>
                    <a:srgbClr val="FFFFFF"/>
                  </a:solidFill>
                  <a:latin typeface="Georgia"/>
                  <a:ea typeface="Georgia"/>
                  <a:cs typeface="Georgia"/>
                  <a:sym typeface="Georgia"/>
                </a:endParaRPr>
              </a:p>
            </p:txBody>
          </p:sp>
        </p:grpSp>
        <p:grpSp>
          <p:nvGrpSpPr>
            <p:cNvPr id="107" name="Google Shape;107;p4"/>
            <p:cNvGrpSpPr/>
            <p:nvPr/>
          </p:nvGrpSpPr>
          <p:grpSpPr>
            <a:xfrm>
              <a:off x="1077951" y="3315102"/>
              <a:ext cx="3112100" cy="806425"/>
              <a:chOff x="1593000" y="2322567"/>
              <a:chExt cx="2939827" cy="643356"/>
            </a:xfrm>
          </p:grpSpPr>
          <p:sp>
            <p:nvSpPr>
              <p:cNvPr id="108" name="Google Shape;108;p4"/>
              <p:cNvSpPr/>
              <p:nvPr/>
            </p:nvSpPr>
            <p:spPr>
              <a:xfrm flipH="1">
                <a:off x="2283025" y="2322575"/>
                <a:ext cx="1844400" cy="6426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
              <p:cNvSpPr/>
              <p:nvPr/>
            </p:nvSpPr>
            <p:spPr>
              <a:xfrm rot="-5400000">
                <a:off x="3501574" y="1934671"/>
                <a:ext cx="643356" cy="1419149"/>
              </a:xfrm>
              <a:prstGeom prst="flowChartOffpageConnector">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2342625" y="2399951"/>
                <a:ext cx="2062293"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tr" sz="2000" b="0" i="0" u="none" strike="noStrike" cap="none">
                    <a:solidFill>
                      <a:schemeClr val="lt1"/>
                    </a:solidFill>
                    <a:latin typeface="Georgia"/>
                    <a:ea typeface="Georgia"/>
                    <a:cs typeface="Georgia"/>
                    <a:sym typeface="Georgia"/>
                  </a:rPr>
                  <a:t>Eldeki ve yoldaki hammadde miktarı</a:t>
                </a:r>
                <a:endParaRPr sz="2000" b="0" i="0" u="none" strike="noStrike" cap="none">
                  <a:solidFill>
                    <a:srgbClr val="FFFFFF"/>
                  </a:solidFill>
                  <a:latin typeface="Georgia"/>
                  <a:ea typeface="Georgia"/>
                  <a:cs typeface="Georgia"/>
                  <a:sym typeface="Georgia"/>
                </a:endParaRPr>
              </a:p>
            </p:txBody>
          </p:sp>
          <p:sp>
            <p:nvSpPr>
              <p:cNvPr id="111" name="Google Shape;111;p4"/>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p:nvPr/>
            </p:nvSpPr>
            <p:spPr>
              <a:xfrm>
                <a:off x="1593000" y="2322575"/>
                <a:ext cx="690000" cy="642600"/>
              </a:xfrm>
              <a:prstGeom prst="rect">
                <a:avLst/>
              </a:prstGeom>
              <a:solidFill>
                <a:srgbClr val="7F20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tr" sz="2600" b="0" i="0" u="none" strike="noStrike" cap="none">
                    <a:solidFill>
                      <a:srgbClr val="FFFFFF"/>
                    </a:solidFill>
                    <a:latin typeface="Georgia"/>
                    <a:ea typeface="Georgia"/>
                    <a:cs typeface="Georgia"/>
                    <a:sym typeface="Georgia"/>
                  </a:rPr>
                  <a:t>04</a:t>
                </a:r>
                <a:endParaRPr sz="2600" b="0" i="0" u="none" strike="noStrike" cap="none">
                  <a:solidFill>
                    <a:srgbClr val="FFFFFF"/>
                  </a:solidFill>
                  <a:latin typeface="Georgia"/>
                  <a:ea typeface="Georgia"/>
                  <a:cs typeface="Georgia"/>
                  <a:sym typeface="Georgia"/>
                </a:endParaRPr>
              </a:p>
            </p:txBody>
          </p:sp>
        </p:grpSp>
        <p:grpSp>
          <p:nvGrpSpPr>
            <p:cNvPr id="113" name="Google Shape;113;p4"/>
            <p:cNvGrpSpPr/>
            <p:nvPr/>
          </p:nvGrpSpPr>
          <p:grpSpPr>
            <a:xfrm>
              <a:off x="1077951" y="2494178"/>
              <a:ext cx="3112100" cy="806425"/>
              <a:chOff x="1593000" y="2322567"/>
              <a:chExt cx="2939827" cy="643356"/>
            </a:xfrm>
          </p:grpSpPr>
          <p:sp>
            <p:nvSpPr>
              <p:cNvPr id="114" name="Google Shape;114;p4"/>
              <p:cNvSpPr/>
              <p:nvPr/>
            </p:nvSpPr>
            <p:spPr>
              <a:xfrm flipH="1">
                <a:off x="2283025" y="2322575"/>
                <a:ext cx="1844400" cy="6426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rot="-5400000">
                <a:off x="3501574" y="1934671"/>
                <a:ext cx="643356" cy="1419149"/>
              </a:xfrm>
              <a:prstGeom prst="flowChartOffpageConnector">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2342625" y="2399951"/>
                <a:ext cx="2062293"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tr" sz="2000" b="0" i="0" u="none" strike="noStrike" cap="none">
                    <a:solidFill>
                      <a:schemeClr val="lt1"/>
                    </a:solidFill>
                    <a:latin typeface="Georgia"/>
                    <a:ea typeface="Georgia"/>
                    <a:cs typeface="Georgia"/>
                    <a:sym typeface="Georgia"/>
                  </a:rPr>
                  <a:t>Hammadde tedarik süreleri</a:t>
                </a:r>
                <a:endParaRPr sz="2000" b="0" i="0" u="none" strike="noStrike" cap="none">
                  <a:solidFill>
                    <a:srgbClr val="FFFFFF"/>
                  </a:solidFill>
                  <a:latin typeface="Georgia"/>
                  <a:ea typeface="Georgia"/>
                  <a:cs typeface="Georgia"/>
                  <a:sym typeface="Georgia"/>
                </a:endParaRPr>
              </a:p>
            </p:txBody>
          </p:sp>
          <p:sp>
            <p:nvSpPr>
              <p:cNvPr id="117" name="Google Shape;117;p4"/>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
              <p:cNvSpPr/>
              <p:nvPr/>
            </p:nvSpPr>
            <p:spPr>
              <a:xfrm>
                <a:off x="1593000" y="2322575"/>
                <a:ext cx="690000" cy="642600"/>
              </a:xfrm>
              <a:prstGeom prst="rect">
                <a:avLst/>
              </a:prstGeom>
              <a:solidFill>
                <a:srgbClr val="7F20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tr" sz="2600" b="0" i="0" u="none" strike="noStrike" cap="none">
                    <a:solidFill>
                      <a:srgbClr val="FFFFFF"/>
                    </a:solidFill>
                    <a:latin typeface="Georgia"/>
                    <a:ea typeface="Georgia"/>
                    <a:cs typeface="Georgia"/>
                    <a:sym typeface="Georgia"/>
                  </a:rPr>
                  <a:t>03</a:t>
                </a:r>
                <a:endParaRPr sz="2600" b="0" i="0" u="none" strike="noStrike" cap="none">
                  <a:solidFill>
                    <a:srgbClr val="FFFFFF"/>
                  </a:solidFill>
                  <a:latin typeface="Georgia"/>
                  <a:ea typeface="Georgia"/>
                  <a:cs typeface="Georgia"/>
                  <a:sym typeface="Georgia"/>
                </a:endParaRPr>
              </a:p>
            </p:txBody>
          </p:sp>
        </p:grpSp>
        <p:grpSp>
          <p:nvGrpSpPr>
            <p:cNvPr id="119" name="Google Shape;119;p4"/>
            <p:cNvGrpSpPr/>
            <p:nvPr/>
          </p:nvGrpSpPr>
          <p:grpSpPr>
            <a:xfrm>
              <a:off x="1077951" y="1673298"/>
              <a:ext cx="3112100" cy="806425"/>
              <a:chOff x="1593000" y="2322567"/>
              <a:chExt cx="2939827" cy="643356"/>
            </a:xfrm>
          </p:grpSpPr>
          <p:sp>
            <p:nvSpPr>
              <p:cNvPr id="120" name="Google Shape;120;p4"/>
              <p:cNvSpPr/>
              <p:nvPr/>
            </p:nvSpPr>
            <p:spPr>
              <a:xfrm flipH="1">
                <a:off x="2283025" y="2322575"/>
                <a:ext cx="1959959" cy="6426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rgbClr val="000000"/>
                  </a:solidFill>
                  <a:latin typeface="Georgia"/>
                  <a:ea typeface="Georgia"/>
                  <a:cs typeface="Georgia"/>
                  <a:sym typeface="Georgia"/>
                </a:endParaRPr>
              </a:p>
            </p:txBody>
          </p:sp>
          <p:sp>
            <p:nvSpPr>
              <p:cNvPr id="121" name="Google Shape;121;p4"/>
              <p:cNvSpPr/>
              <p:nvPr/>
            </p:nvSpPr>
            <p:spPr>
              <a:xfrm rot="-5400000">
                <a:off x="3501574" y="1934671"/>
                <a:ext cx="643356" cy="1419149"/>
              </a:xfrm>
              <a:prstGeom prst="flowChartOffpageConnector">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tr" sz="2000" b="0" i="0" u="none" strike="noStrike" cap="none">
                    <a:solidFill>
                      <a:schemeClr val="lt1"/>
                    </a:solidFill>
                    <a:latin typeface="Georgia"/>
                    <a:ea typeface="Georgia"/>
                    <a:cs typeface="Georgia"/>
                    <a:sym typeface="Georgia"/>
                  </a:rPr>
                  <a:t>Sezon bilgisi</a:t>
                </a:r>
                <a:endParaRPr sz="2000" b="0" i="0" u="none" strike="noStrike" cap="none">
                  <a:solidFill>
                    <a:srgbClr val="FFFFFF"/>
                  </a:solidFill>
                  <a:latin typeface="Georgia"/>
                  <a:ea typeface="Georgia"/>
                  <a:cs typeface="Georgia"/>
                  <a:sym typeface="Georgia"/>
                </a:endParaRPr>
              </a:p>
            </p:txBody>
          </p:sp>
          <p:sp>
            <p:nvSpPr>
              <p:cNvPr id="123" name="Google Shape;123;p4"/>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
              <p:cNvSpPr/>
              <p:nvPr/>
            </p:nvSpPr>
            <p:spPr>
              <a:xfrm>
                <a:off x="1593000" y="2322575"/>
                <a:ext cx="690000" cy="642600"/>
              </a:xfrm>
              <a:prstGeom prst="rect">
                <a:avLst/>
              </a:prstGeom>
              <a:solidFill>
                <a:srgbClr val="7F20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tr" sz="2600" b="0" i="0" u="none" strike="noStrike" cap="none">
                    <a:solidFill>
                      <a:srgbClr val="FFFFFF"/>
                    </a:solidFill>
                    <a:latin typeface="Georgia"/>
                    <a:ea typeface="Georgia"/>
                    <a:cs typeface="Georgia"/>
                    <a:sym typeface="Georgia"/>
                  </a:rPr>
                  <a:t>02</a:t>
                </a:r>
                <a:endParaRPr sz="2600" b="0" i="0" u="none" strike="noStrike" cap="none">
                  <a:solidFill>
                    <a:srgbClr val="FFFFFF"/>
                  </a:solidFill>
                  <a:latin typeface="Georgia"/>
                  <a:ea typeface="Georgia"/>
                  <a:cs typeface="Georgia"/>
                  <a:sym typeface="Georgia"/>
                </a:endParaRPr>
              </a:p>
            </p:txBody>
          </p:sp>
        </p:grpSp>
        <p:grpSp>
          <p:nvGrpSpPr>
            <p:cNvPr id="125" name="Google Shape;125;p4"/>
            <p:cNvGrpSpPr/>
            <p:nvPr/>
          </p:nvGrpSpPr>
          <p:grpSpPr>
            <a:xfrm>
              <a:off x="1077951" y="852397"/>
              <a:ext cx="3112100" cy="806425"/>
              <a:chOff x="1593000" y="2322567"/>
              <a:chExt cx="2939827" cy="643356"/>
            </a:xfrm>
          </p:grpSpPr>
          <p:sp>
            <p:nvSpPr>
              <p:cNvPr id="126" name="Google Shape;126;p4"/>
              <p:cNvSpPr/>
              <p:nvPr/>
            </p:nvSpPr>
            <p:spPr>
              <a:xfrm flipH="1">
                <a:off x="2283025" y="2322575"/>
                <a:ext cx="1844400" cy="642600"/>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
              <p:cNvSpPr/>
              <p:nvPr/>
            </p:nvSpPr>
            <p:spPr>
              <a:xfrm rot="-5400000">
                <a:off x="3501574" y="1934671"/>
                <a:ext cx="643356" cy="1419149"/>
              </a:xfrm>
              <a:prstGeom prst="flowChartOffpageConnector">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
              <p:cNvSpPr/>
              <p:nvPr/>
            </p:nvSpPr>
            <p:spPr>
              <a:xfrm>
                <a:off x="1593000" y="2322575"/>
                <a:ext cx="690000" cy="642600"/>
              </a:xfrm>
              <a:prstGeom prst="rect">
                <a:avLst/>
              </a:prstGeom>
              <a:solidFill>
                <a:srgbClr val="7F20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tr" sz="2600" b="0" i="0" u="none" strike="noStrike" cap="none">
                    <a:solidFill>
                      <a:srgbClr val="FFFFFF"/>
                    </a:solidFill>
                    <a:latin typeface="Georgia"/>
                    <a:ea typeface="Georgia"/>
                    <a:cs typeface="Georgia"/>
                    <a:sym typeface="Georgia"/>
                  </a:rPr>
                  <a:t>01</a:t>
                </a:r>
                <a:endParaRPr sz="2600" b="0" i="0" u="none" strike="noStrike" cap="none">
                  <a:solidFill>
                    <a:srgbClr val="FFFFFF"/>
                  </a:solidFill>
                  <a:latin typeface="Georgia"/>
                  <a:ea typeface="Georgia"/>
                  <a:cs typeface="Georgia"/>
                  <a:sym typeface="Georgia"/>
                </a:endParaRPr>
              </a:p>
            </p:txBody>
          </p:sp>
          <p:sp>
            <p:nvSpPr>
              <p:cNvPr id="130" name="Google Shape;130;p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tr" sz="2000" b="0" i="0" u="none" strike="noStrike" cap="none">
                    <a:solidFill>
                      <a:schemeClr val="lt1"/>
                    </a:solidFill>
                    <a:latin typeface="Georgia"/>
                    <a:ea typeface="Georgia"/>
                    <a:cs typeface="Georgia"/>
                    <a:sym typeface="Georgia"/>
                  </a:rPr>
                  <a:t>Haftalık plan</a:t>
                </a:r>
                <a:endParaRPr sz="2000" b="0" i="0" u="none" strike="noStrike" cap="none">
                  <a:solidFill>
                    <a:srgbClr val="FFFFFF"/>
                  </a:solidFill>
                  <a:latin typeface="Georgia"/>
                  <a:ea typeface="Georgia"/>
                  <a:cs typeface="Georgia"/>
                  <a:sym typeface="Georgia"/>
                </a:endParaRPr>
              </a:p>
            </p:txBody>
          </p:sp>
        </p:grpSp>
        <p:pic>
          <p:nvPicPr>
            <p:cNvPr id="131" name="Google Shape;131;p4"/>
            <p:cNvPicPr preferRelativeResize="0"/>
            <p:nvPr/>
          </p:nvPicPr>
          <p:blipFill rotWithShape="1">
            <a:blip r:embed="rId3">
              <a:alphaModFix/>
            </a:blip>
            <a:srcRect/>
            <a:stretch/>
          </p:blipFill>
          <p:spPr>
            <a:xfrm>
              <a:off x="495012" y="1879299"/>
              <a:ext cx="481800" cy="676069"/>
            </a:xfrm>
            <a:prstGeom prst="rect">
              <a:avLst/>
            </a:prstGeom>
            <a:noFill/>
            <a:ln>
              <a:noFill/>
            </a:ln>
          </p:spPr>
        </p:pic>
        <p:pic>
          <p:nvPicPr>
            <p:cNvPr id="132" name="Google Shape;132;p4"/>
            <p:cNvPicPr preferRelativeResize="0"/>
            <p:nvPr/>
          </p:nvPicPr>
          <p:blipFill rotWithShape="1">
            <a:blip r:embed="rId4">
              <a:alphaModFix/>
            </a:blip>
            <a:srcRect/>
            <a:stretch/>
          </p:blipFill>
          <p:spPr>
            <a:xfrm>
              <a:off x="483200" y="2638222"/>
              <a:ext cx="529050" cy="807045"/>
            </a:xfrm>
            <a:prstGeom prst="rect">
              <a:avLst/>
            </a:prstGeom>
            <a:noFill/>
            <a:ln>
              <a:noFill/>
            </a:ln>
          </p:spPr>
        </p:pic>
        <p:pic>
          <p:nvPicPr>
            <p:cNvPr id="133" name="Google Shape;133;p4"/>
            <p:cNvPicPr preferRelativeResize="0"/>
            <p:nvPr/>
          </p:nvPicPr>
          <p:blipFill rotWithShape="1">
            <a:blip r:embed="rId5">
              <a:alphaModFix/>
            </a:blip>
            <a:srcRect/>
            <a:stretch/>
          </p:blipFill>
          <p:spPr>
            <a:xfrm>
              <a:off x="495013" y="3445270"/>
              <a:ext cx="481800" cy="676069"/>
            </a:xfrm>
            <a:prstGeom prst="rect">
              <a:avLst/>
            </a:prstGeom>
            <a:noFill/>
            <a:ln>
              <a:noFill/>
            </a:ln>
          </p:spPr>
        </p:pic>
        <p:pic>
          <p:nvPicPr>
            <p:cNvPr id="134" name="Google Shape;134;p4"/>
            <p:cNvPicPr preferRelativeResize="0"/>
            <p:nvPr/>
          </p:nvPicPr>
          <p:blipFill rotWithShape="1">
            <a:blip r:embed="rId6">
              <a:alphaModFix/>
            </a:blip>
            <a:srcRect/>
            <a:stretch/>
          </p:blipFill>
          <p:spPr>
            <a:xfrm>
              <a:off x="506825" y="892699"/>
              <a:ext cx="481800" cy="676068"/>
            </a:xfrm>
            <a:prstGeom prst="rect">
              <a:avLst/>
            </a:prstGeom>
            <a:noFill/>
            <a:ln>
              <a:noFill/>
            </a:ln>
          </p:spPr>
        </p:pic>
        <p:pic>
          <p:nvPicPr>
            <p:cNvPr id="135" name="Google Shape;135;p4"/>
            <p:cNvPicPr preferRelativeResize="0"/>
            <p:nvPr/>
          </p:nvPicPr>
          <p:blipFill rotWithShape="1">
            <a:blip r:embed="rId7">
              <a:alphaModFix/>
            </a:blip>
            <a:srcRect/>
            <a:stretch/>
          </p:blipFill>
          <p:spPr>
            <a:xfrm>
              <a:off x="506838" y="4355108"/>
              <a:ext cx="458175" cy="642917"/>
            </a:xfrm>
            <a:prstGeom prst="rect">
              <a:avLst/>
            </a:prstGeom>
            <a:noFill/>
            <a:ln>
              <a:noFill/>
            </a:ln>
          </p:spPr>
        </p:pic>
      </p:grpSp>
      <p:grpSp>
        <p:nvGrpSpPr>
          <p:cNvPr id="136" name="Google Shape;136;p4"/>
          <p:cNvGrpSpPr/>
          <p:nvPr/>
        </p:nvGrpSpPr>
        <p:grpSpPr>
          <a:xfrm>
            <a:off x="7616722" y="1576370"/>
            <a:ext cx="1362656" cy="3524278"/>
            <a:chOff x="7868184" y="562675"/>
            <a:chExt cx="1263009" cy="3575800"/>
          </a:xfrm>
        </p:grpSpPr>
        <p:pic>
          <p:nvPicPr>
            <p:cNvPr id="137" name="Google Shape;137;p4"/>
            <p:cNvPicPr preferRelativeResize="0"/>
            <p:nvPr/>
          </p:nvPicPr>
          <p:blipFill rotWithShape="1">
            <a:blip r:embed="rId8">
              <a:alphaModFix/>
            </a:blip>
            <a:srcRect/>
            <a:stretch/>
          </p:blipFill>
          <p:spPr>
            <a:xfrm>
              <a:off x="8096410" y="1317233"/>
              <a:ext cx="790415" cy="790415"/>
            </a:xfrm>
            <a:prstGeom prst="rect">
              <a:avLst/>
            </a:prstGeom>
            <a:noFill/>
            <a:ln>
              <a:noFill/>
            </a:ln>
          </p:spPr>
        </p:pic>
        <p:pic>
          <p:nvPicPr>
            <p:cNvPr id="138" name="Google Shape;138;p4"/>
            <p:cNvPicPr preferRelativeResize="0"/>
            <p:nvPr/>
          </p:nvPicPr>
          <p:blipFill rotWithShape="1">
            <a:blip r:embed="rId9">
              <a:alphaModFix/>
            </a:blip>
            <a:srcRect l="27544" t="8218" r="26618" b="7730"/>
            <a:stretch/>
          </p:blipFill>
          <p:spPr>
            <a:xfrm>
              <a:off x="8368886" y="2107648"/>
              <a:ext cx="362993" cy="1116988"/>
            </a:xfrm>
            <a:prstGeom prst="rect">
              <a:avLst/>
            </a:prstGeom>
            <a:noFill/>
            <a:ln>
              <a:noFill/>
            </a:ln>
          </p:spPr>
        </p:pic>
        <p:pic>
          <p:nvPicPr>
            <p:cNvPr id="139" name="Google Shape;139;p4"/>
            <p:cNvPicPr preferRelativeResize="0"/>
            <p:nvPr/>
          </p:nvPicPr>
          <p:blipFill rotWithShape="1">
            <a:blip r:embed="rId10">
              <a:alphaModFix/>
            </a:blip>
            <a:srcRect/>
            <a:stretch/>
          </p:blipFill>
          <p:spPr>
            <a:xfrm>
              <a:off x="7868184" y="3298821"/>
              <a:ext cx="1263009" cy="839654"/>
            </a:xfrm>
            <a:prstGeom prst="rect">
              <a:avLst/>
            </a:prstGeom>
            <a:noFill/>
            <a:ln>
              <a:noFill/>
            </a:ln>
          </p:spPr>
        </p:pic>
        <p:pic>
          <p:nvPicPr>
            <p:cNvPr id="140" name="Google Shape;140;p4"/>
            <p:cNvPicPr preferRelativeResize="0"/>
            <p:nvPr/>
          </p:nvPicPr>
          <p:blipFill rotWithShape="1">
            <a:blip r:embed="rId11">
              <a:alphaModFix/>
            </a:blip>
            <a:srcRect/>
            <a:stretch/>
          </p:blipFill>
          <p:spPr>
            <a:xfrm>
              <a:off x="7981015" y="562675"/>
              <a:ext cx="1021204" cy="765903"/>
            </a:xfrm>
            <a:prstGeom prst="rect">
              <a:avLst/>
            </a:prstGeom>
            <a:noFill/>
            <a:ln>
              <a:noFill/>
            </a:ln>
          </p:spPr>
        </p:pic>
      </p:grpSp>
      <p:grpSp>
        <p:nvGrpSpPr>
          <p:cNvPr id="141" name="Google Shape;141;p4"/>
          <p:cNvGrpSpPr/>
          <p:nvPr/>
        </p:nvGrpSpPr>
        <p:grpSpPr>
          <a:xfrm>
            <a:off x="186267" y="6029334"/>
            <a:ext cx="8729133" cy="654069"/>
            <a:chOff x="186267" y="6029334"/>
            <a:chExt cx="8729133" cy="654069"/>
          </a:xfrm>
        </p:grpSpPr>
        <p:pic>
          <p:nvPicPr>
            <p:cNvPr id="142" name="Google Shape;142;p4"/>
            <p:cNvPicPr preferRelativeResize="0"/>
            <p:nvPr/>
          </p:nvPicPr>
          <p:blipFill rotWithShape="1">
            <a:blip r:embed="rId12">
              <a:alphaModFix/>
            </a:blip>
            <a:srcRect t="8891" b="11440"/>
            <a:stretch/>
          </p:blipFill>
          <p:spPr>
            <a:xfrm>
              <a:off x="8132372" y="6139399"/>
              <a:ext cx="783028" cy="494270"/>
            </a:xfrm>
            <a:prstGeom prst="rect">
              <a:avLst/>
            </a:prstGeom>
            <a:noFill/>
            <a:ln>
              <a:noFill/>
            </a:ln>
          </p:spPr>
        </p:pic>
        <p:pic>
          <p:nvPicPr>
            <p:cNvPr id="143" name="Google Shape;143;p4"/>
            <p:cNvPicPr preferRelativeResize="0"/>
            <p:nvPr/>
          </p:nvPicPr>
          <p:blipFill rotWithShape="1">
            <a:blip r:embed="rId13">
              <a:alphaModFix/>
            </a:blip>
            <a:srcRect/>
            <a:stretch/>
          </p:blipFill>
          <p:spPr>
            <a:xfrm>
              <a:off x="186267" y="6029334"/>
              <a:ext cx="626534" cy="654069"/>
            </a:xfrm>
            <a:prstGeom prst="rect">
              <a:avLst/>
            </a:prstGeom>
            <a:noFill/>
            <a:ln>
              <a:noFill/>
            </a:ln>
          </p:spPr>
        </p:pic>
        <p:grpSp>
          <p:nvGrpSpPr>
            <p:cNvPr id="144" name="Google Shape;144;p4"/>
            <p:cNvGrpSpPr/>
            <p:nvPr/>
          </p:nvGrpSpPr>
          <p:grpSpPr>
            <a:xfrm>
              <a:off x="814581" y="6202461"/>
              <a:ext cx="7291237" cy="368145"/>
              <a:chOff x="1780" y="0"/>
              <a:chExt cx="7291237" cy="368145"/>
            </a:xfrm>
          </p:grpSpPr>
          <p:sp>
            <p:nvSpPr>
              <p:cNvPr id="145" name="Google Shape;145;p4"/>
              <p:cNvSpPr/>
              <p:nvPr/>
            </p:nvSpPr>
            <p:spPr>
              <a:xfrm>
                <a:off x="178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p:nvPr/>
            </p:nvSpPr>
            <p:spPr>
              <a:xfrm>
                <a:off x="18585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Şirket Tanıtımı</a:t>
                </a:r>
                <a:endParaRPr sz="1050" b="0" i="0" u="none" strike="noStrike" cap="none">
                  <a:solidFill>
                    <a:srgbClr val="002060"/>
                  </a:solidFill>
                  <a:latin typeface="Georgia"/>
                  <a:ea typeface="Georgia"/>
                  <a:cs typeface="Georgia"/>
                  <a:sym typeface="Georgia"/>
                </a:endParaRPr>
              </a:p>
            </p:txBody>
          </p:sp>
          <p:sp>
            <p:nvSpPr>
              <p:cNvPr id="147" name="Google Shape;147;p4"/>
              <p:cNvSpPr/>
              <p:nvPr/>
            </p:nvSpPr>
            <p:spPr>
              <a:xfrm>
                <a:off x="1428327" y="0"/>
                <a:ext cx="1585051" cy="368145"/>
              </a:xfrm>
              <a:prstGeom prst="chevron">
                <a:avLst>
                  <a:gd name="adj" fmla="val 50000"/>
                </a:avLst>
              </a:prstGeom>
              <a:solidFill>
                <a:srgbClr val="FFCC99"/>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p:nvPr/>
            </p:nvSpPr>
            <p:spPr>
              <a:xfrm>
                <a:off x="1612400"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Mevcut Sistem</a:t>
                </a:r>
                <a:endParaRPr sz="1050" b="0" i="0" u="none" strike="noStrike" cap="none">
                  <a:solidFill>
                    <a:srgbClr val="002060"/>
                  </a:solidFill>
                  <a:latin typeface="Georgia"/>
                  <a:ea typeface="Georgia"/>
                  <a:cs typeface="Georgia"/>
                  <a:sym typeface="Georgia"/>
                </a:endParaRPr>
              </a:p>
            </p:txBody>
          </p:sp>
          <p:sp>
            <p:nvSpPr>
              <p:cNvPr id="149" name="Google Shape;149;p4"/>
              <p:cNvSpPr/>
              <p:nvPr/>
            </p:nvSpPr>
            <p:spPr>
              <a:xfrm>
                <a:off x="2854873"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txBox="1"/>
              <p:nvPr/>
            </p:nvSpPr>
            <p:spPr>
              <a:xfrm>
                <a:off x="3038946"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Problem Tanımı</a:t>
                </a:r>
                <a:endParaRPr sz="1050" b="0" i="0" u="none" strike="noStrike" cap="none">
                  <a:solidFill>
                    <a:srgbClr val="002060"/>
                  </a:solidFill>
                  <a:latin typeface="Georgia"/>
                  <a:ea typeface="Georgia"/>
                  <a:cs typeface="Georgia"/>
                  <a:sym typeface="Georgia"/>
                </a:endParaRPr>
              </a:p>
            </p:txBody>
          </p:sp>
          <p:sp>
            <p:nvSpPr>
              <p:cNvPr id="151" name="Google Shape;151;p4"/>
              <p:cNvSpPr/>
              <p:nvPr/>
            </p:nvSpPr>
            <p:spPr>
              <a:xfrm>
                <a:off x="428142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txBox="1"/>
              <p:nvPr/>
            </p:nvSpPr>
            <p:spPr>
              <a:xfrm>
                <a:off x="446549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Çözüm Yaklaşımı</a:t>
                </a:r>
                <a:endParaRPr sz="1050" b="0" i="0" u="none" strike="noStrike" cap="none">
                  <a:solidFill>
                    <a:srgbClr val="002060"/>
                  </a:solidFill>
                  <a:latin typeface="Georgia"/>
                  <a:ea typeface="Georgia"/>
                  <a:cs typeface="Georgia"/>
                  <a:sym typeface="Georgia"/>
                </a:endParaRPr>
              </a:p>
            </p:txBody>
          </p:sp>
          <p:sp>
            <p:nvSpPr>
              <p:cNvPr id="153" name="Google Shape;153;p4"/>
              <p:cNvSpPr/>
              <p:nvPr/>
            </p:nvSpPr>
            <p:spPr>
              <a:xfrm>
                <a:off x="5707966"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txBox="1"/>
              <p:nvPr/>
            </p:nvSpPr>
            <p:spPr>
              <a:xfrm>
                <a:off x="5892039"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Kazanımlar</a:t>
                </a:r>
                <a:endParaRPr sz="1050" b="0" i="0" u="none" strike="noStrike" cap="none">
                  <a:solidFill>
                    <a:srgbClr val="002060"/>
                  </a:solidFill>
                  <a:latin typeface="Georgia"/>
                  <a:ea typeface="Georgia"/>
                  <a:cs typeface="Georgia"/>
                  <a:sym typeface="Georgia"/>
                </a:endParaRPr>
              </a:p>
            </p:txBody>
          </p:sp>
        </p:grpSp>
      </p:grpSp>
      <p:sp>
        <p:nvSpPr>
          <p:cNvPr id="155" name="Google Shape;155;p4"/>
          <p:cNvSpPr txBox="1"/>
          <p:nvPr/>
        </p:nvSpPr>
        <p:spPr>
          <a:xfrm>
            <a:off x="186267" y="321733"/>
            <a:ext cx="3464410"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Mevcut Sistem</a:t>
            </a:r>
            <a:endParaRPr sz="3400" b="1" i="0" u="none" strike="noStrike" cap="none">
              <a:solidFill>
                <a:srgbClr val="741B47"/>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p:tgtEl>
                                          <p:spTgt spid="96"/>
                                        </p:tgtEl>
                                        <p:attrNameLst>
                                          <p:attrName>ppt_w</p:attrName>
                                        </p:attrNameLst>
                                      </p:cBhvr>
                                      <p:tavLst>
                                        <p:tav tm="0">
                                          <p:val>
                                            <p:strVal val="0"/>
                                          </p:val>
                                        </p:tav>
                                        <p:tav tm="100000">
                                          <p:val>
                                            <p:strVal val="#ppt_w"/>
                                          </p:val>
                                        </p:tav>
                                      </p:tavLst>
                                    </p:anim>
                                    <p:anim calcmode="lin" valueType="num">
                                      <p:cBhvr additive="base">
                                        <p:cTn id="13" dur="500"/>
                                        <p:tgtEl>
                                          <p:spTgt spid="96"/>
                                        </p:tgtEl>
                                        <p:attrNameLst>
                                          <p:attrName>ppt_h</p:attrName>
                                        </p:attrNameLst>
                                      </p:cBhvr>
                                      <p:tavLst>
                                        <p:tav tm="0">
                                          <p:val>
                                            <p:strVal val="0"/>
                                          </p:val>
                                        </p:tav>
                                        <p:tav tm="100000">
                                          <p:val>
                                            <p:strVal val="#ppt_h"/>
                                          </p:val>
                                        </p:tav>
                                      </p:tavLst>
                                    </p:anim>
                                  </p:childTnLst>
                                </p:cTn>
                              </p:par>
                              <p:par>
                                <p:cTn id="14" presetID="22" presetClass="entr" presetSubtype="1" fill="hold" nodeType="with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wipe(up)">
                                      <p:cBhvr>
                                        <p:cTn id="16"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p:nvPr/>
        </p:nvSpPr>
        <p:spPr>
          <a:xfrm>
            <a:off x="1209855" y="4526760"/>
            <a:ext cx="7635353" cy="115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Light"/>
              <a:ea typeface="Work Sans Light"/>
              <a:cs typeface="Work Sans Light"/>
              <a:sym typeface="Work Sans Light"/>
            </a:endParaRPr>
          </a:p>
        </p:txBody>
      </p:sp>
      <p:grpSp>
        <p:nvGrpSpPr>
          <p:cNvPr id="161" name="Google Shape;161;p5"/>
          <p:cNvGrpSpPr/>
          <p:nvPr/>
        </p:nvGrpSpPr>
        <p:grpSpPr>
          <a:xfrm>
            <a:off x="186267" y="6029334"/>
            <a:ext cx="8729133" cy="654069"/>
            <a:chOff x="186267" y="6029334"/>
            <a:chExt cx="8729133" cy="654069"/>
          </a:xfrm>
        </p:grpSpPr>
        <p:pic>
          <p:nvPicPr>
            <p:cNvPr id="162" name="Google Shape;162;p5"/>
            <p:cNvPicPr preferRelativeResize="0"/>
            <p:nvPr/>
          </p:nvPicPr>
          <p:blipFill rotWithShape="1">
            <a:blip r:embed="rId3">
              <a:alphaModFix/>
            </a:blip>
            <a:srcRect t="8891" b="11440"/>
            <a:stretch/>
          </p:blipFill>
          <p:spPr>
            <a:xfrm>
              <a:off x="8132372" y="6139399"/>
              <a:ext cx="783028" cy="494270"/>
            </a:xfrm>
            <a:prstGeom prst="rect">
              <a:avLst/>
            </a:prstGeom>
            <a:noFill/>
            <a:ln>
              <a:noFill/>
            </a:ln>
          </p:spPr>
        </p:pic>
        <p:pic>
          <p:nvPicPr>
            <p:cNvPr id="163" name="Google Shape;163;p5"/>
            <p:cNvPicPr preferRelativeResize="0"/>
            <p:nvPr/>
          </p:nvPicPr>
          <p:blipFill rotWithShape="1">
            <a:blip r:embed="rId4">
              <a:alphaModFix/>
            </a:blip>
            <a:srcRect/>
            <a:stretch/>
          </p:blipFill>
          <p:spPr>
            <a:xfrm>
              <a:off x="186267" y="6029334"/>
              <a:ext cx="626534" cy="654069"/>
            </a:xfrm>
            <a:prstGeom prst="rect">
              <a:avLst/>
            </a:prstGeom>
            <a:noFill/>
            <a:ln>
              <a:noFill/>
            </a:ln>
          </p:spPr>
        </p:pic>
        <p:grpSp>
          <p:nvGrpSpPr>
            <p:cNvPr id="164" name="Google Shape;164;p5"/>
            <p:cNvGrpSpPr/>
            <p:nvPr/>
          </p:nvGrpSpPr>
          <p:grpSpPr>
            <a:xfrm>
              <a:off x="814581" y="6202461"/>
              <a:ext cx="7291237" cy="368145"/>
              <a:chOff x="1780" y="0"/>
              <a:chExt cx="7291237" cy="368145"/>
            </a:xfrm>
          </p:grpSpPr>
          <p:sp>
            <p:nvSpPr>
              <p:cNvPr id="165" name="Google Shape;165;p5"/>
              <p:cNvSpPr/>
              <p:nvPr/>
            </p:nvSpPr>
            <p:spPr>
              <a:xfrm>
                <a:off x="178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txBox="1"/>
              <p:nvPr/>
            </p:nvSpPr>
            <p:spPr>
              <a:xfrm>
                <a:off x="18585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Şirket Tanıtımı</a:t>
                </a:r>
                <a:endParaRPr sz="1050" b="0" i="0" u="none" strike="noStrike" cap="none">
                  <a:solidFill>
                    <a:srgbClr val="002060"/>
                  </a:solidFill>
                  <a:latin typeface="Georgia"/>
                  <a:ea typeface="Georgia"/>
                  <a:cs typeface="Georgia"/>
                  <a:sym typeface="Georgia"/>
                </a:endParaRPr>
              </a:p>
            </p:txBody>
          </p:sp>
          <p:sp>
            <p:nvSpPr>
              <p:cNvPr id="167" name="Google Shape;167;p5"/>
              <p:cNvSpPr/>
              <p:nvPr/>
            </p:nvSpPr>
            <p:spPr>
              <a:xfrm>
                <a:off x="1428327"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txBox="1"/>
              <p:nvPr/>
            </p:nvSpPr>
            <p:spPr>
              <a:xfrm>
                <a:off x="1612400"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Mevcut Sistem</a:t>
                </a:r>
                <a:endParaRPr sz="1050" b="0" i="0" u="none" strike="noStrike" cap="none">
                  <a:solidFill>
                    <a:srgbClr val="002060"/>
                  </a:solidFill>
                  <a:latin typeface="Georgia"/>
                  <a:ea typeface="Georgia"/>
                  <a:cs typeface="Georgia"/>
                  <a:sym typeface="Georgia"/>
                </a:endParaRPr>
              </a:p>
            </p:txBody>
          </p:sp>
          <p:sp>
            <p:nvSpPr>
              <p:cNvPr id="169" name="Google Shape;169;p5"/>
              <p:cNvSpPr/>
              <p:nvPr/>
            </p:nvSpPr>
            <p:spPr>
              <a:xfrm>
                <a:off x="2854873" y="0"/>
                <a:ext cx="1585051" cy="368145"/>
              </a:xfrm>
              <a:prstGeom prst="chevron">
                <a:avLst>
                  <a:gd name="adj" fmla="val 50000"/>
                </a:avLst>
              </a:prstGeom>
              <a:solidFill>
                <a:srgbClr val="FFCC99"/>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a:off x="3038946"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Problem Tanımı</a:t>
                </a:r>
                <a:endParaRPr sz="1050" b="0" i="0" u="none" strike="noStrike" cap="none">
                  <a:solidFill>
                    <a:srgbClr val="002060"/>
                  </a:solidFill>
                  <a:latin typeface="Georgia"/>
                  <a:ea typeface="Georgia"/>
                  <a:cs typeface="Georgia"/>
                  <a:sym typeface="Georgia"/>
                </a:endParaRPr>
              </a:p>
            </p:txBody>
          </p:sp>
          <p:sp>
            <p:nvSpPr>
              <p:cNvPr id="171" name="Google Shape;171;p5"/>
              <p:cNvSpPr/>
              <p:nvPr/>
            </p:nvSpPr>
            <p:spPr>
              <a:xfrm>
                <a:off x="428142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446549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Çözüm Yaklaşımı</a:t>
                </a:r>
                <a:endParaRPr sz="1050" b="0" i="0" u="none" strike="noStrike" cap="none">
                  <a:solidFill>
                    <a:srgbClr val="002060"/>
                  </a:solidFill>
                  <a:latin typeface="Georgia"/>
                  <a:ea typeface="Georgia"/>
                  <a:cs typeface="Georgia"/>
                  <a:sym typeface="Georgia"/>
                </a:endParaRPr>
              </a:p>
            </p:txBody>
          </p:sp>
          <p:sp>
            <p:nvSpPr>
              <p:cNvPr id="173" name="Google Shape;173;p5"/>
              <p:cNvSpPr/>
              <p:nvPr/>
            </p:nvSpPr>
            <p:spPr>
              <a:xfrm>
                <a:off x="5707966"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txBox="1"/>
              <p:nvPr/>
            </p:nvSpPr>
            <p:spPr>
              <a:xfrm>
                <a:off x="5892039"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Kazanımlar</a:t>
                </a:r>
                <a:endParaRPr sz="1050" b="0" i="0" u="none" strike="noStrike" cap="none">
                  <a:solidFill>
                    <a:srgbClr val="002060"/>
                  </a:solidFill>
                  <a:latin typeface="Georgia"/>
                  <a:ea typeface="Georgia"/>
                  <a:cs typeface="Georgia"/>
                  <a:sym typeface="Georgia"/>
                </a:endParaRPr>
              </a:p>
            </p:txBody>
          </p:sp>
        </p:grpSp>
      </p:grpSp>
      <p:sp>
        <p:nvSpPr>
          <p:cNvPr id="175" name="Google Shape;175;p5"/>
          <p:cNvSpPr txBox="1"/>
          <p:nvPr/>
        </p:nvSpPr>
        <p:spPr>
          <a:xfrm>
            <a:off x="186267" y="321733"/>
            <a:ext cx="3839513"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Problem Tanımı</a:t>
            </a:r>
            <a:endParaRPr sz="3400" b="1" i="0" u="none" strike="noStrike" cap="none">
              <a:solidFill>
                <a:srgbClr val="741B47"/>
              </a:solidFill>
              <a:latin typeface="Georgia"/>
              <a:ea typeface="Georgia"/>
              <a:cs typeface="Georgia"/>
              <a:sym typeface="Georgia"/>
            </a:endParaRPr>
          </a:p>
        </p:txBody>
      </p:sp>
      <p:grpSp>
        <p:nvGrpSpPr>
          <p:cNvPr id="176" name="Google Shape;176;p5"/>
          <p:cNvGrpSpPr/>
          <p:nvPr/>
        </p:nvGrpSpPr>
        <p:grpSpPr>
          <a:xfrm>
            <a:off x="394475" y="1102458"/>
            <a:ext cx="1975080" cy="4869738"/>
            <a:chOff x="395079" y="1103854"/>
            <a:chExt cx="1975080" cy="4869738"/>
          </a:xfrm>
        </p:grpSpPr>
        <p:grpSp>
          <p:nvGrpSpPr>
            <p:cNvPr id="177" name="Google Shape;177;p5"/>
            <p:cNvGrpSpPr/>
            <p:nvPr/>
          </p:nvGrpSpPr>
          <p:grpSpPr>
            <a:xfrm>
              <a:off x="395079" y="1103854"/>
              <a:ext cx="1975080" cy="4869738"/>
              <a:chOff x="1178650" y="283724"/>
              <a:chExt cx="2030400" cy="5339165"/>
            </a:xfrm>
          </p:grpSpPr>
          <p:sp>
            <p:nvSpPr>
              <p:cNvPr id="178" name="Google Shape;178;p5"/>
              <p:cNvSpPr/>
              <p:nvPr/>
            </p:nvSpPr>
            <p:spPr>
              <a:xfrm>
                <a:off x="1178650" y="283724"/>
                <a:ext cx="2030400" cy="5339165"/>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5"/>
              <p:cNvSpPr/>
              <p:nvPr/>
            </p:nvSpPr>
            <p:spPr>
              <a:xfrm>
                <a:off x="1263183" y="325116"/>
                <a:ext cx="1861332" cy="2388000"/>
              </a:xfrm>
              <a:prstGeom prst="rect">
                <a:avLst/>
              </a:prstGeom>
              <a:solidFill>
                <a:srgbClr val="FFFFFF"/>
              </a:solidFill>
              <a:ln w="19050" cap="flat" cmpd="sng">
                <a:solidFill>
                  <a:srgbClr val="761E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
              <p:cNvSpPr/>
              <p:nvPr/>
            </p:nvSpPr>
            <p:spPr>
              <a:xfrm>
                <a:off x="1303743" y="1390317"/>
                <a:ext cx="1815000" cy="90270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 sz="2400" b="1" i="0" u="none" strike="noStrike" cap="none">
                    <a:solidFill>
                      <a:srgbClr val="761E86"/>
                    </a:solidFill>
                    <a:latin typeface="Georgia"/>
                    <a:ea typeface="Georgia"/>
                    <a:cs typeface="Georgia"/>
                    <a:sym typeface="Georgia"/>
                  </a:rPr>
                  <a:t>Belirsiz Talep</a:t>
                </a:r>
                <a:endParaRPr sz="2400" b="0" i="0" u="none" strike="noStrike" cap="none">
                  <a:solidFill>
                    <a:srgbClr val="761E86"/>
                  </a:solidFill>
                  <a:latin typeface="Georgia"/>
                  <a:ea typeface="Georgia"/>
                  <a:cs typeface="Georgia"/>
                  <a:sym typeface="Georgia"/>
                </a:endParaRPr>
              </a:p>
            </p:txBody>
          </p:sp>
          <p:sp>
            <p:nvSpPr>
              <p:cNvPr id="181" name="Google Shape;181;p5"/>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82" name="Google Shape;182;p5"/>
            <p:cNvPicPr preferRelativeResize="0"/>
            <p:nvPr/>
          </p:nvPicPr>
          <p:blipFill rotWithShape="1">
            <a:blip r:embed="rId5">
              <a:alphaModFix/>
            </a:blip>
            <a:srcRect/>
            <a:stretch/>
          </p:blipFill>
          <p:spPr>
            <a:xfrm>
              <a:off x="1059331" y="1440344"/>
              <a:ext cx="646573" cy="701593"/>
            </a:xfrm>
            <a:prstGeom prst="rect">
              <a:avLst/>
            </a:prstGeom>
            <a:noFill/>
            <a:ln>
              <a:noFill/>
            </a:ln>
          </p:spPr>
        </p:pic>
      </p:grpSp>
      <p:grpSp>
        <p:nvGrpSpPr>
          <p:cNvPr id="183" name="Google Shape;183;p5"/>
          <p:cNvGrpSpPr/>
          <p:nvPr/>
        </p:nvGrpSpPr>
        <p:grpSpPr>
          <a:xfrm>
            <a:off x="2368823" y="1101675"/>
            <a:ext cx="2057320" cy="4870757"/>
            <a:chOff x="2297683" y="1015586"/>
            <a:chExt cx="2392623" cy="6101450"/>
          </a:xfrm>
        </p:grpSpPr>
        <p:grpSp>
          <p:nvGrpSpPr>
            <p:cNvPr id="184" name="Google Shape;184;p5"/>
            <p:cNvGrpSpPr/>
            <p:nvPr/>
          </p:nvGrpSpPr>
          <p:grpSpPr>
            <a:xfrm>
              <a:off x="2297683" y="1015586"/>
              <a:ext cx="2392623" cy="6101450"/>
              <a:chOff x="1178650" y="283725"/>
              <a:chExt cx="2114944" cy="5340282"/>
            </a:xfrm>
          </p:grpSpPr>
          <p:sp>
            <p:nvSpPr>
              <p:cNvPr id="185" name="Google Shape;185;p5"/>
              <p:cNvSpPr/>
              <p:nvPr/>
            </p:nvSpPr>
            <p:spPr>
              <a:xfrm>
                <a:off x="1178650" y="283725"/>
                <a:ext cx="2114944" cy="5340282"/>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5"/>
              <p:cNvSpPr/>
              <p:nvPr/>
            </p:nvSpPr>
            <p:spPr>
              <a:xfrm>
                <a:off x="1263183" y="325116"/>
                <a:ext cx="1941626" cy="2388000"/>
              </a:xfrm>
              <a:prstGeom prst="rect">
                <a:avLst/>
              </a:prstGeom>
              <a:solidFill>
                <a:srgbClr val="FFFFFF"/>
              </a:solidFill>
              <a:ln w="19050" cap="flat" cmpd="sng">
                <a:solidFill>
                  <a:srgbClr val="761E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5"/>
              <p:cNvSpPr/>
              <p:nvPr/>
            </p:nvSpPr>
            <p:spPr>
              <a:xfrm>
                <a:off x="1195648" y="1613513"/>
                <a:ext cx="2080948" cy="62233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 sz="2400" b="1" i="0" u="none" strike="noStrike" cap="none">
                    <a:solidFill>
                      <a:srgbClr val="761E86"/>
                    </a:solidFill>
                    <a:latin typeface="Georgia"/>
                    <a:ea typeface="Georgia"/>
                    <a:cs typeface="Georgia"/>
                    <a:sym typeface="Georgia"/>
                  </a:rPr>
                  <a:t>Sezonsallık</a:t>
                </a:r>
                <a:endParaRPr sz="2400" b="1" i="0" u="none" strike="noStrike" cap="none">
                  <a:solidFill>
                    <a:srgbClr val="761E86"/>
                  </a:solidFill>
                  <a:latin typeface="Georgia"/>
                  <a:ea typeface="Georgia"/>
                  <a:cs typeface="Georgia"/>
                  <a:sym typeface="Georgia"/>
                </a:endParaRPr>
              </a:p>
            </p:txBody>
          </p:sp>
          <p:sp>
            <p:nvSpPr>
              <p:cNvPr id="188" name="Google Shape;188;p5"/>
              <p:cNvSpPr/>
              <p:nvPr/>
            </p:nvSpPr>
            <p:spPr>
              <a:xfrm rot="5400000">
                <a:off x="2041571" y="278651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89" name="Google Shape;189;p5"/>
            <p:cNvPicPr preferRelativeResize="0"/>
            <p:nvPr/>
          </p:nvPicPr>
          <p:blipFill rotWithShape="1">
            <a:blip r:embed="rId6">
              <a:alphaModFix/>
            </a:blip>
            <a:srcRect/>
            <a:stretch/>
          </p:blipFill>
          <p:spPr>
            <a:xfrm>
              <a:off x="2997169" y="1379097"/>
              <a:ext cx="988840" cy="1155816"/>
            </a:xfrm>
            <a:prstGeom prst="rect">
              <a:avLst/>
            </a:prstGeom>
            <a:noFill/>
            <a:ln>
              <a:noFill/>
            </a:ln>
          </p:spPr>
        </p:pic>
      </p:grpSp>
      <p:grpSp>
        <p:nvGrpSpPr>
          <p:cNvPr id="190" name="Google Shape;190;p5"/>
          <p:cNvGrpSpPr/>
          <p:nvPr/>
        </p:nvGrpSpPr>
        <p:grpSpPr>
          <a:xfrm>
            <a:off x="4418870" y="1102061"/>
            <a:ext cx="2065929" cy="4871915"/>
            <a:chOff x="2360655" y="713810"/>
            <a:chExt cx="2402635" cy="6102901"/>
          </a:xfrm>
        </p:grpSpPr>
        <p:grpSp>
          <p:nvGrpSpPr>
            <p:cNvPr id="191" name="Google Shape;191;p5"/>
            <p:cNvGrpSpPr/>
            <p:nvPr/>
          </p:nvGrpSpPr>
          <p:grpSpPr>
            <a:xfrm>
              <a:off x="2360655" y="713810"/>
              <a:ext cx="2402635" cy="6102901"/>
              <a:chOff x="1169800" y="284149"/>
              <a:chExt cx="2123794" cy="5341552"/>
            </a:xfrm>
          </p:grpSpPr>
          <p:sp>
            <p:nvSpPr>
              <p:cNvPr id="192" name="Google Shape;192;p5"/>
              <p:cNvSpPr/>
              <p:nvPr/>
            </p:nvSpPr>
            <p:spPr>
              <a:xfrm>
                <a:off x="1169800" y="284149"/>
                <a:ext cx="2114944" cy="5341552"/>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
              <p:cNvSpPr/>
              <p:nvPr/>
            </p:nvSpPr>
            <p:spPr>
              <a:xfrm>
                <a:off x="1263183" y="325116"/>
                <a:ext cx="1941626" cy="2388000"/>
              </a:xfrm>
              <a:prstGeom prst="rect">
                <a:avLst/>
              </a:prstGeom>
              <a:solidFill>
                <a:srgbClr val="FFFFFF"/>
              </a:solidFill>
              <a:ln w="19050" cap="flat" cmpd="sng">
                <a:solidFill>
                  <a:srgbClr val="761E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5"/>
              <p:cNvSpPr/>
              <p:nvPr/>
            </p:nvSpPr>
            <p:spPr>
              <a:xfrm>
                <a:off x="1212646" y="1332892"/>
                <a:ext cx="2080948" cy="90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 sz="2400" b="1" i="0" u="none" strike="noStrike" cap="none" dirty="0">
                    <a:solidFill>
                      <a:srgbClr val="761E86"/>
                    </a:solidFill>
                    <a:latin typeface="Georgia"/>
                    <a:ea typeface="Georgia"/>
                    <a:cs typeface="Georgia"/>
                    <a:sym typeface="Georgia"/>
                  </a:rPr>
                  <a:t>Değişken Tedarik</a:t>
                </a:r>
                <a:endParaRPr dirty="0"/>
              </a:p>
              <a:p>
                <a:pPr marL="0" marR="0" lvl="0" indent="0" algn="ctr" rtl="0">
                  <a:lnSpc>
                    <a:spcPct val="100000"/>
                  </a:lnSpc>
                  <a:spcBef>
                    <a:spcPts val="0"/>
                  </a:spcBef>
                  <a:spcAft>
                    <a:spcPts val="0"/>
                  </a:spcAft>
                  <a:buClr>
                    <a:srgbClr val="000000"/>
                  </a:buClr>
                  <a:buSzPts val="2400"/>
                  <a:buFont typeface="Arial"/>
                  <a:buNone/>
                </a:pPr>
                <a:r>
                  <a:rPr lang="tr" sz="2400" b="1" i="0" u="none" strike="noStrike" cap="none" dirty="0">
                    <a:solidFill>
                      <a:srgbClr val="761E86"/>
                    </a:solidFill>
                    <a:latin typeface="Georgia"/>
                    <a:ea typeface="Georgia"/>
                    <a:cs typeface="Georgia"/>
                    <a:sym typeface="Georgia"/>
                  </a:rPr>
                  <a:t>Süreleri</a:t>
                </a:r>
                <a:endParaRPr sz="2400" b="1" i="0" u="none" strike="noStrike" cap="none" dirty="0">
                  <a:solidFill>
                    <a:srgbClr val="761E86"/>
                  </a:solidFill>
                  <a:latin typeface="Georgia"/>
                  <a:ea typeface="Georgia"/>
                  <a:cs typeface="Georgia"/>
                  <a:sym typeface="Georgia"/>
                </a:endParaRPr>
              </a:p>
            </p:txBody>
          </p:sp>
          <p:sp>
            <p:nvSpPr>
              <p:cNvPr id="195" name="Google Shape;195;p5"/>
              <p:cNvSpPr/>
              <p:nvPr/>
            </p:nvSpPr>
            <p:spPr>
              <a:xfrm rot="5400000">
                <a:off x="2039445" y="2787783"/>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6" name="Google Shape;196;p5"/>
            <p:cNvGrpSpPr/>
            <p:nvPr/>
          </p:nvGrpSpPr>
          <p:grpSpPr>
            <a:xfrm>
              <a:off x="2641365" y="1121998"/>
              <a:ext cx="1762902" cy="791781"/>
              <a:chOff x="4402178" y="1588394"/>
              <a:chExt cx="1762902" cy="791781"/>
            </a:xfrm>
          </p:grpSpPr>
          <p:pic>
            <p:nvPicPr>
              <p:cNvPr id="197" name="Google Shape;197;p5"/>
              <p:cNvPicPr preferRelativeResize="0"/>
              <p:nvPr/>
            </p:nvPicPr>
            <p:blipFill rotWithShape="1">
              <a:blip r:embed="rId7">
                <a:alphaModFix/>
              </a:blip>
              <a:srcRect/>
              <a:stretch/>
            </p:blipFill>
            <p:spPr>
              <a:xfrm>
                <a:off x="5494924" y="1596910"/>
                <a:ext cx="670156" cy="783265"/>
              </a:xfrm>
              <a:prstGeom prst="rect">
                <a:avLst/>
              </a:prstGeom>
              <a:noFill/>
              <a:ln>
                <a:noFill/>
              </a:ln>
            </p:spPr>
          </p:pic>
          <p:pic>
            <p:nvPicPr>
              <p:cNvPr id="198" name="Google Shape;198;p5"/>
              <p:cNvPicPr preferRelativeResize="0"/>
              <p:nvPr/>
            </p:nvPicPr>
            <p:blipFill rotWithShape="1">
              <a:blip r:embed="rId8">
                <a:alphaModFix/>
              </a:blip>
              <a:srcRect/>
              <a:stretch/>
            </p:blipFill>
            <p:spPr>
              <a:xfrm>
                <a:off x="4402178" y="1588394"/>
                <a:ext cx="670156" cy="783265"/>
              </a:xfrm>
              <a:prstGeom prst="rect">
                <a:avLst/>
              </a:prstGeom>
              <a:noFill/>
              <a:ln>
                <a:noFill/>
              </a:ln>
            </p:spPr>
          </p:pic>
          <p:pic>
            <p:nvPicPr>
              <p:cNvPr id="199" name="Google Shape;199;p5"/>
              <p:cNvPicPr preferRelativeResize="0"/>
              <p:nvPr/>
            </p:nvPicPr>
            <p:blipFill rotWithShape="1">
              <a:blip r:embed="rId9">
                <a:alphaModFix/>
              </a:blip>
              <a:srcRect/>
              <a:stretch/>
            </p:blipFill>
            <p:spPr>
              <a:xfrm>
                <a:off x="5119836" y="1780355"/>
                <a:ext cx="356170" cy="416297"/>
              </a:xfrm>
              <a:prstGeom prst="rect">
                <a:avLst/>
              </a:prstGeom>
              <a:noFill/>
              <a:ln>
                <a:noFill/>
              </a:ln>
            </p:spPr>
          </p:pic>
        </p:grpSp>
      </p:grpSp>
      <p:grpSp>
        <p:nvGrpSpPr>
          <p:cNvPr id="200" name="Google Shape;200;p5"/>
          <p:cNvGrpSpPr/>
          <p:nvPr/>
        </p:nvGrpSpPr>
        <p:grpSpPr>
          <a:xfrm>
            <a:off x="6481997" y="1101675"/>
            <a:ext cx="2075257" cy="4870521"/>
            <a:chOff x="6484799" y="1103068"/>
            <a:chExt cx="2075257" cy="4870521"/>
          </a:xfrm>
        </p:grpSpPr>
        <p:grpSp>
          <p:nvGrpSpPr>
            <p:cNvPr id="201" name="Google Shape;201;p5"/>
            <p:cNvGrpSpPr/>
            <p:nvPr/>
          </p:nvGrpSpPr>
          <p:grpSpPr>
            <a:xfrm>
              <a:off x="6484799" y="1103068"/>
              <a:ext cx="2057320" cy="4870521"/>
              <a:chOff x="1178650" y="283725"/>
              <a:chExt cx="2114944" cy="5340023"/>
            </a:xfrm>
          </p:grpSpPr>
          <p:sp>
            <p:nvSpPr>
              <p:cNvPr id="202" name="Google Shape;202;p5"/>
              <p:cNvSpPr/>
              <p:nvPr/>
            </p:nvSpPr>
            <p:spPr>
              <a:xfrm>
                <a:off x="1178650" y="283725"/>
                <a:ext cx="2114944" cy="5340023"/>
              </a:xfrm>
              <a:prstGeom prst="rect">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
              <p:cNvSpPr/>
              <p:nvPr/>
            </p:nvSpPr>
            <p:spPr>
              <a:xfrm>
                <a:off x="1263183" y="325116"/>
                <a:ext cx="1941626" cy="2388000"/>
              </a:xfrm>
              <a:prstGeom prst="rect">
                <a:avLst/>
              </a:prstGeom>
              <a:solidFill>
                <a:srgbClr val="FFFFFF"/>
              </a:solidFill>
              <a:ln w="19050" cap="flat" cmpd="sng">
                <a:solidFill>
                  <a:srgbClr val="761E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
              <p:cNvSpPr/>
              <p:nvPr/>
            </p:nvSpPr>
            <p:spPr>
              <a:xfrm rot="5400000">
                <a:off x="2041571" y="2785392"/>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 name="Google Shape;205;p5"/>
            <p:cNvGrpSpPr/>
            <p:nvPr/>
          </p:nvGrpSpPr>
          <p:grpSpPr>
            <a:xfrm>
              <a:off x="6535806" y="1278545"/>
              <a:ext cx="2024250" cy="1657942"/>
              <a:chOff x="6535806" y="1278545"/>
              <a:chExt cx="2024250" cy="1657942"/>
            </a:xfrm>
          </p:grpSpPr>
          <p:sp>
            <p:nvSpPr>
              <p:cNvPr id="206" name="Google Shape;206;p5"/>
              <p:cNvSpPr/>
              <p:nvPr/>
            </p:nvSpPr>
            <p:spPr>
              <a:xfrm>
                <a:off x="6535806" y="2113154"/>
                <a:ext cx="2024250" cy="82333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tr" sz="2400" b="1" i="0" u="none" strike="noStrike" cap="none">
                    <a:solidFill>
                      <a:srgbClr val="761E86"/>
                    </a:solidFill>
                    <a:latin typeface="Georgia"/>
                    <a:ea typeface="Georgia"/>
                    <a:cs typeface="Georgia"/>
                    <a:sym typeface="Georgia"/>
                  </a:rPr>
                  <a:t>KDS Eksikliği</a:t>
                </a:r>
                <a:endParaRPr sz="2400" b="1" i="0" u="none" strike="noStrike" cap="none">
                  <a:solidFill>
                    <a:srgbClr val="761E86"/>
                  </a:solidFill>
                  <a:latin typeface="Georgia"/>
                  <a:ea typeface="Georgia"/>
                  <a:cs typeface="Georgia"/>
                  <a:sym typeface="Georgia"/>
                </a:endParaRPr>
              </a:p>
            </p:txBody>
          </p:sp>
          <p:pic>
            <p:nvPicPr>
              <p:cNvPr id="207" name="Google Shape;207;p5"/>
              <p:cNvPicPr preferRelativeResize="0"/>
              <p:nvPr/>
            </p:nvPicPr>
            <p:blipFill rotWithShape="1">
              <a:blip r:embed="rId10">
                <a:alphaModFix/>
              </a:blip>
              <a:srcRect/>
              <a:stretch/>
            </p:blipFill>
            <p:spPr>
              <a:xfrm>
                <a:off x="7081304" y="1278545"/>
                <a:ext cx="860173" cy="860173"/>
              </a:xfrm>
              <a:prstGeom prst="rect">
                <a:avLst/>
              </a:prstGeom>
              <a:noFill/>
              <a:ln>
                <a:noFill/>
              </a:ln>
            </p:spPr>
          </p:pic>
        </p:grpSp>
      </p:grpSp>
      <p:grpSp>
        <p:nvGrpSpPr>
          <p:cNvPr id="208" name="Google Shape;208;p5"/>
          <p:cNvGrpSpPr/>
          <p:nvPr/>
        </p:nvGrpSpPr>
        <p:grpSpPr>
          <a:xfrm>
            <a:off x="777066" y="4058161"/>
            <a:ext cx="7465286" cy="1155600"/>
            <a:chOff x="777066" y="4058161"/>
            <a:chExt cx="7465286" cy="1155600"/>
          </a:xfrm>
        </p:grpSpPr>
        <p:sp>
          <p:nvSpPr>
            <p:cNvPr id="209" name="Google Shape;209;p5"/>
            <p:cNvSpPr/>
            <p:nvPr/>
          </p:nvSpPr>
          <p:spPr>
            <a:xfrm>
              <a:off x="777066" y="4058161"/>
              <a:ext cx="7465286" cy="1155600"/>
            </a:xfrm>
            <a:prstGeom prst="rect">
              <a:avLst/>
            </a:prstGeom>
            <a:solidFill>
              <a:srgbClr val="FFFFFF"/>
            </a:solidFill>
            <a:ln w="19050" cap="flat" cmpd="sng">
              <a:solidFill>
                <a:srgbClr val="761E8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tr" sz="2600" b="1" i="0" u="none" strike="noStrike" cap="none">
                  <a:solidFill>
                    <a:srgbClr val="761E86"/>
                  </a:solidFill>
                  <a:latin typeface="Georgia"/>
                  <a:ea typeface="Georgia"/>
                  <a:cs typeface="Georgia"/>
                  <a:sym typeface="Georgia"/>
                </a:rPr>
                <a:t>AŞIRI STOKLAMA</a:t>
              </a:r>
              <a:endParaRPr sz="2600" b="0" i="0" u="none" strike="noStrike" cap="none">
                <a:solidFill>
                  <a:srgbClr val="000000"/>
                </a:solidFill>
                <a:latin typeface="Georgia"/>
                <a:ea typeface="Georgia"/>
                <a:cs typeface="Georgia"/>
                <a:sym typeface="Georgia"/>
              </a:endParaRPr>
            </a:p>
          </p:txBody>
        </p:sp>
        <p:grpSp>
          <p:nvGrpSpPr>
            <p:cNvPr id="210" name="Google Shape;210;p5"/>
            <p:cNvGrpSpPr/>
            <p:nvPr/>
          </p:nvGrpSpPr>
          <p:grpSpPr>
            <a:xfrm>
              <a:off x="1188575" y="4272032"/>
              <a:ext cx="1428441" cy="769256"/>
              <a:chOff x="1188575" y="4272032"/>
              <a:chExt cx="1428441" cy="769256"/>
            </a:xfrm>
          </p:grpSpPr>
          <p:grpSp>
            <p:nvGrpSpPr>
              <p:cNvPr id="211" name="Google Shape;211;p5"/>
              <p:cNvGrpSpPr/>
              <p:nvPr/>
            </p:nvGrpSpPr>
            <p:grpSpPr>
              <a:xfrm>
                <a:off x="1188575" y="4272032"/>
                <a:ext cx="1417431" cy="769256"/>
                <a:chOff x="598943" y="4364557"/>
                <a:chExt cx="1417431" cy="769256"/>
              </a:xfrm>
            </p:grpSpPr>
            <p:pic>
              <p:nvPicPr>
                <p:cNvPr id="212" name="Google Shape;212;p5"/>
                <p:cNvPicPr preferRelativeResize="0"/>
                <p:nvPr/>
              </p:nvPicPr>
              <p:blipFill rotWithShape="1">
                <a:blip r:embed="rId11">
                  <a:alphaModFix/>
                </a:blip>
                <a:srcRect/>
                <a:stretch/>
              </p:blipFill>
              <p:spPr>
                <a:xfrm>
                  <a:off x="1284434" y="4717549"/>
                  <a:ext cx="387435" cy="416264"/>
                </a:xfrm>
                <a:prstGeom prst="rect">
                  <a:avLst/>
                </a:prstGeom>
                <a:noFill/>
                <a:ln>
                  <a:noFill/>
                </a:ln>
              </p:spPr>
            </p:pic>
            <p:pic>
              <p:nvPicPr>
                <p:cNvPr id="213" name="Google Shape;213;p5"/>
                <p:cNvPicPr preferRelativeResize="0"/>
                <p:nvPr/>
              </p:nvPicPr>
              <p:blipFill rotWithShape="1">
                <a:blip r:embed="rId11">
                  <a:alphaModFix/>
                </a:blip>
                <a:srcRect/>
                <a:stretch/>
              </p:blipFill>
              <p:spPr>
                <a:xfrm>
                  <a:off x="948579" y="4717549"/>
                  <a:ext cx="387435" cy="416264"/>
                </a:xfrm>
                <a:prstGeom prst="rect">
                  <a:avLst/>
                </a:prstGeom>
                <a:noFill/>
                <a:ln>
                  <a:noFill/>
                </a:ln>
              </p:spPr>
            </p:pic>
            <p:pic>
              <p:nvPicPr>
                <p:cNvPr id="214" name="Google Shape;214;p5"/>
                <p:cNvPicPr preferRelativeResize="0"/>
                <p:nvPr/>
              </p:nvPicPr>
              <p:blipFill rotWithShape="1">
                <a:blip r:embed="rId11">
                  <a:alphaModFix/>
                </a:blip>
                <a:srcRect/>
                <a:stretch/>
              </p:blipFill>
              <p:spPr>
                <a:xfrm>
                  <a:off x="598943" y="4717549"/>
                  <a:ext cx="387435" cy="416264"/>
                </a:xfrm>
                <a:prstGeom prst="rect">
                  <a:avLst/>
                </a:prstGeom>
                <a:noFill/>
                <a:ln>
                  <a:noFill/>
                </a:ln>
              </p:spPr>
            </p:pic>
            <p:pic>
              <p:nvPicPr>
                <p:cNvPr id="215" name="Google Shape;215;p5"/>
                <p:cNvPicPr preferRelativeResize="0"/>
                <p:nvPr/>
              </p:nvPicPr>
              <p:blipFill rotWithShape="1">
                <a:blip r:embed="rId11">
                  <a:alphaModFix/>
                </a:blip>
                <a:srcRect/>
                <a:stretch/>
              </p:blipFill>
              <p:spPr>
                <a:xfrm>
                  <a:off x="598943" y="4364557"/>
                  <a:ext cx="387435" cy="416264"/>
                </a:xfrm>
                <a:prstGeom prst="rect">
                  <a:avLst/>
                </a:prstGeom>
                <a:noFill/>
                <a:ln>
                  <a:noFill/>
                </a:ln>
              </p:spPr>
            </p:pic>
            <p:pic>
              <p:nvPicPr>
                <p:cNvPr id="216" name="Google Shape;216;p5"/>
                <p:cNvPicPr preferRelativeResize="0"/>
                <p:nvPr/>
              </p:nvPicPr>
              <p:blipFill rotWithShape="1">
                <a:blip r:embed="rId11">
                  <a:alphaModFix/>
                </a:blip>
                <a:srcRect/>
                <a:stretch/>
              </p:blipFill>
              <p:spPr>
                <a:xfrm>
                  <a:off x="948253" y="4364557"/>
                  <a:ext cx="387435" cy="416264"/>
                </a:xfrm>
                <a:prstGeom prst="rect">
                  <a:avLst/>
                </a:prstGeom>
                <a:noFill/>
                <a:ln>
                  <a:noFill/>
                </a:ln>
              </p:spPr>
            </p:pic>
            <p:pic>
              <p:nvPicPr>
                <p:cNvPr id="217" name="Google Shape;217;p5"/>
                <p:cNvPicPr preferRelativeResize="0"/>
                <p:nvPr/>
              </p:nvPicPr>
              <p:blipFill rotWithShape="1">
                <a:blip r:embed="rId11">
                  <a:alphaModFix/>
                </a:blip>
                <a:srcRect/>
                <a:stretch/>
              </p:blipFill>
              <p:spPr>
                <a:xfrm>
                  <a:off x="1628939" y="4717549"/>
                  <a:ext cx="387435" cy="416264"/>
                </a:xfrm>
                <a:prstGeom prst="rect">
                  <a:avLst/>
                </a:prstGeom>
                <a:noFill/>
                <a:ln>
                  <a:noFill/>
                </a:ln>
              </p:spPr>
            </p:pic>
          </p:grpSp>
          <p:pic>
            <p:nvPicPr>
              <p:cNvPr id="218" name="Google Shape;218;p5"/>
              <p:cNvPicPr preferRelativeResize="0"/>
              <p:nvPr/>
            </p:nvPicPr>
            <p:blipFill rotWithShape="1">
              <a:blip r:embed="rId11">
                <a:alphaModFix/>
              </a:blip>
              <a:srcRect/>
              <a:stretch/>
            </p:blipFill>
            <p:spPr>
              <a:xfrm>
                <a:off x="2229581" y="4272032"/>
                <a:ext cx="387435" cy="416264"/>
              </a:xfrm>
              <a:prstGeom prst="rect">
                <a:avLst/>
              </a:prstGeom>
              <a:noFill/>
              <a:ln>
                <a:noFill/>
              </a:ln>
            </p:spPr>
          </p:pic>
        </p:grpSp>
        <p:grpSp>
          <p:nvGrpSpPr>
            <p:cNvPr id="219" name="Google Shape;219;p5"/>
            <p:cNvGrpSpPr/>
            <p:nvPr/>
          </p:nvGrpSpPr>
          <p:grpSpPr>
            <a:xfrm>
              <a:off x="6402564" y="4327664"/>
              <a:ext cx="1419093" cy="769256"/>
              <a:chOff x="6425006" y="4331669"/>
              <a:chExt cx="1419093" cy="769256"/>
            </a:xfrm>
          </p:grpSpPr>
          <p:grpSp>
            <p:nvGrpSpPr>
              <p:cNvPr id="220" name="Google Shape;220;p5"/>
              <p:cNvGrpSpPr/>
              <p:nvPr/>
            </p:nvGrpSpPr>
            <p:grpSpPr>
              <a:xfrm>
                <a:off x="6425006" y="4331669"/>
                <a:ext cx="1417431" cy="769256"/>
                <a:chOff x="598943" y="4364557"/>
                <a:chExt cx="1417431" cy="769256"/>
              </a:xfrm>
            </p:grpSpPr>
            <p:pic>
              <p:nvPicPr>
                <p:cNvPr id="221" name="Google Shape;221;p5"/>
                <p:cNvPicPr preferRelativeResize="0"/>
                <p:nvPr/>
              </p:nvPicPr>
              <p:blipFill rotWithShape="1">
                <a:blip r:embed="rId11">
                  <a:alphaModFix/>
                </a:blip>
                <a:srcRect/>
                <a:stretch/>
              </p:blipFill>
              <p:spPr>
                <a:xfrm>
                  <a:off x="1284434" y="4717549"/>
                  <a:ext cx="387435" cy="416264"/>
                </a:xfrm>
                <a:prstGeom prst="rect">
                  <a:avLst/>
                </a:prstGeom>
                <a:noFill/>
                <a:ln>
                  <a:noFill/>
                </a:ln>
              </p:spPr>
            </p:pic>
            <p:pic>
              <p:nvPicPr>
                <p:cNvPr id="222" name="Google Shape;222;p5"/>
                <p:cNvPicPr preferRelativeResize="0"/>
                <p:nvPr/>
              </p:nvPicPr>
              <p:blipFill rotWithShape="1">
                <a:blip r:embed="rId11">
                  <a:alphaModFix/>
                </a:blip>
                <a:srcRect/>
                <a:stretch/>
              </p:blipFill>
              <p:spPr>
                <a:xfrm>
                  <a:off x="948579" y="4717549"/>
                  <a:ext cx="387435" cy="416264"/>
                </a:xfrm>
                <a:prstGeom prst="rect">
                  <a:avLst/>
                </a:prstGeom>
                <a:noFill/>
                <a:ln>
                  <a:noFill/>
                </a:ln>
              </p:spPr>
            </p:pic>
            <p:pic>
              <p:nvPicPr>
                <p:cNvPr id="223" name="Google Shape;223;p5"/>
                <p:cNvPicPr preferRelativeResize="0"/>
                <p:nvPr/>
              </p:nvPicPr>
              <p:blipFill rotWithShape="1">
                <a:blip r:embed="rId11">
                  <a:alphaModFix/>
                </a:blip>
                <a:srcRect/>
                <a:stretch/>
              </p:blipFill>
              <p:spPr>
                <a:xfrm>
                  <a:off x="598943" y="4717549"/>
                  <a:ext cx="387435" cy="416264"/>
                </a:xfrm>
                <a:prstGeom prst="rect">
                  <a:avLst/>
                </a:prstGeom>
                <a:noFill/>
                <a:ln>
                  <a:noFill/>
                </a:ln>
              </p:spPr>
            </p:pic>
            <p:pic>
              <p:nvPicPr>
                <p:cNvPr id="224" name="Google Shape;224;p5"/>
                <p:cNvPicPr preferRelativeResize="0"/>
                <p:nvPr/>
              </p:nvPicPr>
              <p:blipFill rotWithShape="1">
                <a:blip r:embed="rId11">
                  <a:alphaModFix/>
                </a:blip>
                <a:srcRect/>
                <a:stretch/>
              </p:blipFill>
              <p:spPr>
                <a:xfrm>
                  <a:off x="598943" y="4364557"/>
                  <a:ext cx="387435" cy="416264"/>
                </a:xfrm>
                <a:prstGeom prst="rect">
                  <a:avLst/>
                </a:prstGeom>
                <a:noFill/>
                <a:ln>
                  <a:noFill/>
                </a:ln>
              </p:spPr>
            </p:pic>
            <p:pic>
              <p:nvPicPr>
                <p:cNvPr id="225" name="Google Shape;225;p5"/>
                <p:cNvPicPr preferRelativeResize="0"/>
                <p:nvPr/>
              </p:nvPicPr>
              <p:blipFill rotWithShape="1">
                <a:blip r:embed="rId11">
                  <a:alphaModFix/>
                </a:blip>
                <a:srcRect/>
                <a:stretch/>
              </p:blipFill>
              <p:spPr>
                <a:xfrm>
                  <a:off x="1297892" y="4364557"/>
                  <a:ext cx="387435" cy="416264"/>
                </a:xfrm>
                <a:prstGeom prst="rect">
                  <a:avLst/>
                </a:prstGeom>
                <a:noFill/>
                <a:ln>
                  <a:noFill/>
                </a:ln>
              </p:spPr>
            </p:pic>
            <p:pic>
              <p:nvPicPr>
                <p:cNvPr id="226" name="Google Shape;226;p5"/>
                <p:cNvPicPr preferRelativeResize="0"/>
                <p:nvPr/>
              </p:nvPicPr>
              <p:blipFill rotWithShape="1">
                <a:blip r:embed="rId11">
                  <a:alphaModFix/>
                </a:blip>
                <a:srcRect/>
                <a:stretch/>
              </p:blipFill>
              <p:spPr>
                <a:xfrm>
                  <a:off x="1628939" y="4717549"/>
                  <a:ext cx="387435" cy="416264"/>
                </a:xfrm>
                <a:prstGeom prst="rect">
                  <a:avLst/>
                </a:prstGeom>
                <a:noFill/>
                <a:ln>
                  <a:noFill/>
                </a:ln>
              </p:spPr>
            </p:pic>
          </p:grpSp>
          <p:pic>
            <p:nvPicPr>
              <p:cNvPr id="227" name="Google Shape;227;p5"/>
              <p:cNvPicPr preferRelativeResize="0"/>
              <p:nvPr/>
            </p:nvPicPr>
            <p:blipFill rotWithShape="1">
              <a:blip r:embed="rId11">
                <a:alphaModFix/>
              </a:blip>
              <a:srcRect/>
              <a:stretch/>
            </p:blipFill>
            <p:spPr>
              <a:xfrm>
                <a:off x="7456664" y="4331669"/>
                <a:ext cx="387435" cy="416264"/>
              </a:xfrm>
              <a:prstGeom prst="rect">
                <a:avLst/>
              </a:prstGeom>
              <a:noFill/>
              <a:ln>
                <a:noFill/>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arn(inVertical)">
                                      <p:cBhvr>
                                        <p:cTn id="7" dur="500"/>
                                        <p:tgtEl>
                                          <p:spTgt spid="176"/>
                                        </p:tgtEl>
                                      </p:cBhvr>
                                    </p:animEffect>
                                  </p:childTnLst>
                                </p:cTn>
                              </p:par>
                              <p:par>
                                <p:cTn id="8" presetID="16" presetClass="entr" presetSubtype="21" fill="hold" nodeType="withEffect">
                                  <p:stCondLst>
                                    <p:cond delay="0"/>
                                  </p:stCondLst>
                                  <p:childTnLst>
                                    <p:set>
                                      <p:cBhvr>
                                        <p:cTn id="9" dur="1" fill="hold">
                                          <p:stCondLst>
                                            <p:cond delay="0"/>
                                          </p:stCondLst>
                                        </p:cTn>
                                        <p:tgtEl>
                                          <p:spTgt spid="183"/>
                                        </p:tgtEl>
                                        <p:attrNameLst>
                                          <p:attrName>style.visibility</p:attrName>
                                        </p:attrNameLst>
                                      </p:cBhvr>
                                      <p:to>
                                        <p:strVal val="visible"/>
                                      </p:to>
                                    </p:set>
                                    <p:animEffect transition="in" filter="barn(inVertical)">
                                      <p:cBhvr>
                                        <p:cTn id="10" dur="500"/>
                                        <p:tgtEl>
                                          <p:spTgt spid="183"/>
                                        </p:tgtEl>
                                      </p:cBhvr>
                                    </p:animEffect>
                                  </p:childTnLst>
                                </p:cTn>
                              </p:par>
                              <p:par>
                                <p:cTn id="11" presetID="16" presetClass="entr" presetSubtype="21" fill="hold" nodeType="withEffect">
                                  <p:stCondLst>
                                    <p:cond delay="0"/>
                                  </p:stCondLst>
                                  <p:childTnLst>
                                    <p:set>
                                      <p:cBhvr>
                                        <p:cTn id="12" dur="1" fill="hold">
                                          <p:stCondLst>
                                            <p:cond delay="0"/>
                                          </p:stCondLst>
                                        </p:cTn>
                                        <p:tgtEl>
                                          <p:spTgt spid="190"/>
                                        </p:tgtEl>
                                        <p:attrNameLst>
                                          <p:attrName>style.visibility</p:attrName>
                                        </p:attrNameLst>
                                      </p:cBhvr>
                                      <p:to>
                                        <p:strVal val="visible"/>
                                      </p:to>
                                    </p:set>
                                    <p:animEffect transition="in" filter="barn(inVertical)">
                                      <p:cBhvr>
                                        <p:cTn id="13" dur="500"/>
                                        <p:tgtEl>
                                          <p:spTgt spid="190"/>
                                        </p:tgtEl>
                                      </p:cBhvr>
                                    </p:animEffect>
                                  </p:childTnLst>
                                </p:cTn>
                              </p:par>
                              <p:par>
                                <p:cTn id="14" presetID="16" presetClass="entr" presetSubtype="21" fill="hold" nodeType="with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barn(inVertical)">
                                      <p:cBhvr>
                                        <p:cTn id="16" dur="500"/>
                                        <p:tgtEl>
                                          <p:spTgt spid="20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8"/>
                                        </p:tgtEl>
                                        <p:attrNameLst>
                                          <p:attrName>style.visibility</p:attrName>
                                        </p:attrNameLst>
                                      </p:cBhvr>
                                      <p:to>
                                        <p:strVal val="visible"/>
                                      </p:to>
                                    </p:set>
                                    <p:animEffect transition="in" filter="fade">
                                      <p:cBhvr>
                                        <p:cTn id="21" dur="1000"/>
                                        <p:tgtEl>
                                          <p:spTgt spid="208"/>
                                        </p:tgtEl>
                                      </p:cBhvr>
                                    </p:animEffect>
                                    <p:anim calcmode="lin" valueType="num">
                                      <p:cBhvr>
                                        <p:cTn id="22" dur="1000" fill="hold"/>
                                        <p:tgtEl>
                                          <p:spTgt spid="208"/>
                                        </p:tgtEl>
                                        <p:attrNameLst>
                                          <p:attrName>ppt_x</p:attrName>
                                        </p:attrNameLst>
                                      </p:cBhvr>
                                      <p:tavLst>
                                        <p:tav tm="0">
                                          <p:val>
                                            <p:strVal val="#ppt_x"/>
                                          </p:val>
                                        </p:tav>
                                        <p:tav tm="100000">
                                          <p:val>
                                            <p:strVal val="#ppt_x"/>
                                          </p:val>
                                        </p:tav>
                                      </p:tavLst>
                                    </p:anim>
                                    <p:anim calcmode="lin" valueType="num">
                                      <p:cBhvr>
                                        <p:cTn id="23"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pSp>
        <p:nvGrpSpPr>
          <p:cNvPr id="232" name="Google Shape;232;p27"/>
          <p:cNvGrpSpPr/>
          <p:nvPr/>
        </p:nvGrpSpPr>
        <p:grpSpPr>
          <a:xfrm>
            <a:off x="5125215" y="2532383"/>
            <a:ext cx="3688588" cy="2615350"/>
            <a:chOff x="5370746" y="2611854"/>
            <a:chExt cx="3488042" cy="2437030"/>
          </a:xfrm>
        </p:grpSpPr>
        <p:graphicFrame>
          <p:nvGraphicFramePr>
            <p:cNvPr id="233" name="Google Shape;233;p27"/>
            <p:cNvGraphicFramePr/>
            <p:nvPr/>
          </p:nvGraphicFramePr>
          <p:xfrm>
            <a:off x="5370746" y="2798639"/>
            <a:ext cx="3488042" cy="2250245"/>
          </p:xfrm>
          <a:graphic>
            <a:graphicData uri="http://schemas.openxmlformats.org/drawingml/2006/chart">
              <c:chart xmlns:c="http://schemas.openxmlformats.org/drawingml/2006/chart" xmlns:r="http://schemas.openxmlformats.org/officeDocument/2006/relationships" r:id="rId3"/>
            </a:graphicData>
          </a:graphic>
        </p:graphicFrame>
        <p:sp>
          <p:nvSpPr>
            <p:cNvPr id="234" name="Google Shape;234;p27"/>
            <p:cNvSpPr txBox="1"/>
            <p:nvPr/>
          </p:nvSpPr>
          <p:spPr>
            <a:xfrm>
              <a:off x="6091086" y="2611854"/>
              <a:ext cx="2247287" cy="2581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200" b="0" i="0" u="none" strike="noStrike" cap="none">
                  <a:solidFill>
                    <a:srgbClr val="000000"/>
                  </a:solidFill>
                  <a:latin typeface="Georgia"/>
                  <a:ea typeface="Georgia"/>
                  <a:cs typeface="Georgia"/>
                  <a:sym typeface="Georgia"/>
                </a:rPr>
                <a:t>Karbondioksit Tüketim  Miktarı</a:t>
              </a:r>
              <a:endParaRPr sz="1200" b="0" i="0" u="none" strike="noStrike" cap="none">
                <a:solidFill>
                  <a:srgbClr val="000000"/>
                </a:solidFill>
                <a:latin typeface="Georgia"/>
                <a:ea typeface="Georgia"/>
                <a:cs typeface="Georgia"/>
                <a:sym typeface="Georgia"/>
              </a:endParaRPr>
            </a:p>
          </p:txBody>
        </p:sp>
      </p:grpSp>
      <p:sp>
        <p:nvSpPr>
          <p:cNvPr id="235" name="Google Shape;235;p27"/>
          <p:cNvSpPr txBox="1"/>
          <p:nvPr/>
        </p:nvSpPr>
        <p:spPr>
          <a:xfrm>
            <a:off x="186267" y="321733"/>
            <a:ext cx="6928500"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Çözüm Yaklaşımı</a:t>
            </a:r>
            <a:endParaRPr sz="2800" b="1" i="0" u="none" strike="noStrike" cap="none">
              <a:solidFill>
                <a:srgbClr val="DAF000"/>
              </a:solidFill>
              <a:latin typeface="Georgia"/>
              <a:ea typeface="Georgia"/>
              <a:cs typeface="Georgia"/>
              <a:sym typeface="Georgia"/>
            </a:endParaRPr>
          </a:p>
          <a:p>
            <a:pPr marL="0" marR="0" lvl="0" indent="0" algn="l" rtl="0">
              <a:lnSpc>
                <a:spcPct val="100000"/>
              </a:lnSpc>
              <a:spcBef>
                <a:spcPts val="0"/>
              </a:spcBef>
              <a:spcAft>
                <a:spcPts val="0"/>
              </a:spcAft>
              <a:buNone/>
            </a:pPr>
            <a:r>
              <a:rPr lang="tr" sz="2800" b="1" i="0" u="none" strike="noStrike" cap="none">
                <a:solidFill>
                  <a:srgbClr val="DAF000"/>
                </a:solidFill>
                <a:latin typeface="Georgia"/>
                <a:ea typeface="Georgia"/>
                <a:cs typeface="Georgia"/>
                <a:sym typeface="Georgia"/>
              </a:rPr>
              <a:t>	</a:t>
            </a:r>
            <a:r>
              <a:rPr lang="tr" sz="2800" b="1" i="0" u="none" strike="noStrike" cap="none">
                <a:solidFill>
                  <a:srgbClr val="741B47"/>
                </a:solidFill>
                <a:latin typeface="Georgia"/>
                <a:ea typeface="Georgia"/>
                <a:cs typeface="Georgia"/>
                <a:sym typeface="Georgia"/>
              </a:rPr>
              <a:t>Hammadde Tüketim Miktarları</a:t>
            </a:r>
            <a:endParaRPr sz="3400" b="1" i="0" u="none" strike="noStrike" cap="none">
              <a:solidFill>
                <a:srgbClr val="741B47"/>
              </a:solidFill>
              <a:latin typeface="Georgia"/>
              <a:ea typeface="Georgia"/>
              <a:cs typeface="Georgia"/>
              <a:sym typeface="Georgia"/>
            </a:endParaRPr>
          </a:p>
        </p:txBody>
      </p:sp>
      <p:grpSp>
        <p:nvGrpSpPr>
          <p:cNvPr id="236" name="Google Shape;236;p27"/>
          <p:cNvGrpSpPr/>
          <p:nvPr/>
        </p:nvGrpSpPr>
        <p:grpSpPr>
          <a:xfrm>
            <a:off x="186267" y="6029334"/>
            <a:ext cx="8729133" cy="654069"/>
            <a:chOff x="186267" y="6029334"/>
            <a:chExt cx="8729133" cy="654069"/>
          </a:xfrm>
        </p:grpSpPr>
        <p:pic>
          <p:nvPicPr>
            <p:cNvPr id="237" name="Google Shape;237;p27"/>
            <p:cNvPicPr preferRelativeResize="0"/>
            <p:nvPr/>
          </p:nvPicPr>
          <p:blipFill rotWithShape="1">
            <a:blip r:embed="rId4">
              <a:alphaModFix/>
            </a:blip>
            <a:srcRect t="8891" b="11440"/>
            <a:stretch/>
          </p:blipFill>
          <p:spPr>
            <a:xfrm>
              <a:off x="8132372" y="6139399"/>
              <a:ext cx="783028" cy="494270"/>
            </a:xfrm>
            <a:prstGeom prst="rect">
              <a:avLst/>
            </a:prstGeom>
            <a:noFill/>
            <a:ln>
              <a:noFill/>
            </a:ln>
          </p:spPr>
        </p:pic>
        <p:pic>
          <p:nvPicPr>
            <p:cNvPr id="238" name="Google Shape;238;p27"/>
            <p:cNvPicPr preferRelativeResize="0"/>
            <p:nvPr/>
          </p:nvPicPr>
          <p:blipFill rotWithShape="1">
            <a:blip r:embed="rId5">
              <a:alphaModFix/>
            </a:blip>
            <a:srcRect/>
            <a:stretch/>
          </p:blipFill>
          <p:spPr>
            <a:xfrm>
              <a:off x="186267" y="6029334"/>
              <a:ext cx="626534" cy="654069"/>
            </a:xfrm>
            <a:prstGeom prst="rect">
              <a:avLst/>
            </a:prstGeom>
            <a:noFill/>
            <a:ln>
              <a:noFill/>
            </a:ln>
          </p:spPr>
        </p:pic>
        <p:grpSp>
          <p:nvGrpSpPr>
            <p:cNvPr id="239" name="Google Shape;239;p27"/>
            <p:cNvGrpSpPr/>
            <p:nvPr/>
          </p:nvGrpSpPr>
          <p:grpSpPr>
            <a:xfrm>
              <a:off x="814581" y="6202461"/>
              <a:ext cx="7291237" cy="368145"/>
              <a:chOff x="1780" y="0"/>
              <a:chExt cx="7291237" cy="368145"/>
            </a:xfrm>
          </p:grpSpPr>
          <p:sp>
            <p:nvSpPr>
              <p:cNvPr id="240" name="Google Shape;240;p27"/>
              <p:cNvSpPr/>
              <p:nvPr/>
            </p:nvSpPr>
            <p:spPr>
              <a:xfrm>
                <a:off x="178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txBox="1"/>
              <p:nvPr/>
            </p:nvSpPr>
            <p:spPr>
              <a:xfrm>
                <a:off x="18585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Şirket Tanıtımı</a:t>
                </a:r>
                <a:endParaRPr sz="1050" b="0" i="0" u="none" strike="noStrike" cap="none">
                  <a:solidFill>
                    <a:srgbClr val="002060"/>
                  </a:solidFill>
                  <a:latin typeface="Georgia"/>
                  <a:ea typeface="Georgia"/>
                  <a:cs typeface="Georgia"/>
                  <a:sym typeface="Georgia"/>
                </a:endParaRPr>
              </a:p>
            </p:txBody>
          </p:sp>
          <p:sp>
            <p:nvSpPr>
              <p:cNvPr id="242" name="Google Shape;242;p27"/>
              <p:cNvSpPr/>
              <p:nvPr/>
            </p:nvSpPr>
            <p:spPr>
              <a:xfrm>
                <a:off x="1428327"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txBox="1"/>
              <p:nvPr/>
            </p:nvSpPr>
            <p:spPr>
              <a:xfrm>
                <a:off x="1612400"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Mevcut Sistem</a:t>
                </a:r>
                <a:endParaRPr sz="1050" b="0" i="0" u="none" strike="noStrike" cap="none">
                  <a:solidFill>
                    <a:srgbClr val="002060"/>
                  </a:solidFill>
                  <a:latin typeface="Georgia"/>
                  <a:ea typeface="Georgia"/>
                  <a:cs typeface="Georgia"/>
                  <a:sym typeface="Georgia"/>
                </a:endParaRPr>
              </a:p>
            </p:txBody>
          </p:sp>
          <p:sp>
            <p:nvSpPr>
              <p:cNvPr id="244" name="Google Shape;244;p27"/>
              <p:cNvSpPr/>
              <p:nvPr/>
            </p:nvSpPr>
            <p:spPr>
              <a:xfrm>
                <a:off x="2854873"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txBox="1"/>
              <p:nvPr/>
            </p:nvSpPr>
            <p:spPr>
              <a:xfrm>
                <a:off x="3038946"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Problem Tanımı</a:t>
                </a:r>
                <a:endParaRPr sz="1050" b="0" i="0" u="none" strike="noStrike" cap="none">
                  <a:solidFill>
                    <a:srgbClr val="002060"/>
                  </a:solidFill>
                  <a:latin typeface="Georgia"/>
                  <a:ea typeface="Georgia"/>
                  <a:cs typeface="Georgia"/>
                  <a:sym typeface="Georgia"/>
                </a:endParaRPr>
              </a:p>
            </p:txBody>
          </p:sp>
          <p:sp>
            <p:nvSpPr>
              <p:cNvPr id="246" name="Google Shape;246;p27"/>
              <p:cNvSpPr/>
              <p:nvPr/>
            </p:nvSpPr>
            <p:spPr>
              <a:xfrm>
                <a:off x="4281420" y="0"/>
                <a:ext cx="1585051" cy="368145"/>
              </a:xfrm>
              <a:prstGeom prst="chevron">
                <a:avLst>
                  <a:gd name="adj" fmla="val 50000"/>
                </a:avLst>
              </a:prstGeom>
              <a:solidFill>
                <a:srgbClr val="FFCC99"/>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txBox="1"/>
              <p:nvPr/>
            </p:nvSpPr>
            <p:spPr>
              <a:xfrm>
                <a:off x="446549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Çözüm Yaklaşımı</a:t>
                </a:r>
                <a:endParaRPr sz="1050" b="0" i="0" u="none" strike="noStrike" cap="none">
                  <a:solidFill>
                    <a:srgbClr val="002060"/>
                  </a:solidFill>
                  <a:latin typeface="Georgia"/>
                  <a:ea typeface="Georgia"/>
                  <a:cs typeface="Georgia"/>
                  <a:sym typeface="Georgia"/>
                </a:endParaRPr>
              </a:p>
            </p:txBody>
          </p:sp>
          <p:sp>
            <p:nvSpPr>
              <p:cNvPr id="248" name="Google Shape;248;p27"/>
              <p:cNvSpPr/>
              <p:nvPr/>
            </p:nvSpPr>
            <p:spPr>
              <a:xfrm>
                <a:off x="5707966"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txBox="1"/>
              <p:nvPr/>
            </p:nvSpPr>
            <p:spPr>
              <a:xfrm>
                <a:off x="5892039"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Kazanımlar</a:t>
                </a:r>
                <a:endParaRPr sz="1050" b="0" i="0" u="none" strike="noStrike" cap="none">
                  <a:solidFill>
                    <a:srgbClr val="002060"/>
                  </a:solidFill>
                  <a:latin typeface="Georgia"/>
                  <a:ea typeface="Georgia"/>
                  <a:cs typeface="Georgia"/>
                  <a:sym typeface="Georgia"/>
                </a:endParaRPr>
              </a:p>
            </p:txBody>
          </p:sp>
        </p:grpSp>
      </p:grpSp>
      <p:grpSp>
        <p:nvGrpSpPr>
          <p:cNvPr id="250" name="Google Shape;250;p27"/>
          <p:cNvGrpSpPr/>
          <p:nvPr/>
        </p:nvGrpSpPr>
        <p:grpSpPr>
          <a:xfrm>
            <a:off x="58519" y="1677942"/>
            <a:ext cx="4745512" cy="4461457"/>
            <a:chOff x="58519" y="1677942"/>
            <a:chExt cx="4745512" cy="4461457"/>
          </a:xfrm>
        </p:grpSpPr>
        <p:grpSp>
          <p:nvGrpSpPr>
            <p:cNvPr id="251" name="Google Shape;251;p27"/>
            <p:cNvGrpSpPr/>
            <p:nvPr/>
          </p:nvGrpSpPr>
          <p:grpSpPr>
            <a:xfrm>
              <a:off x="58519" y="1677942"/>
              <a:ext cx="4745512" cy="4461457"/>
              <a:chOff x="58519" y="1677942"/>
              <a:chExt cx="4745512" cy="4461457"/>
            </a:xfrm>
          </p:grpSpPr>
          <p:sp>
            <p:nvSpPr>
              <p:cNvPr id="252" name="Google Shape;252;p27"/>
              <p:cNvSpPr/>
              <p:nvPr/>
            </p:nvSpPr>
            <p:spPr>
              <a:xfrm>
                <a:off x="328238" y="5560591"/>
                <a:ext cx="771847"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1050" b="0" i="0" u="none" strike="noStrike" cap="none">
                    <a:solidFill>
                      <a:srgbClr val="000000"/>
                    </a:solidFill>
                    <a:latin typeface="Georgia"/>
                    <a:ea typeface="Georgia"/>
                    <a:cs typeface="Georgia"/>
                    <a:sym typeface="Georgia"/>
                  </a:rPr>
                  <a:t>0,0737 Kg/PHC</a:t>
                </a:r>
                <a:endParaRPr sz="1050" b="0" i="0" u="none" strike="noStrike" cap="none">
                  <a:solidFill>
                    <a:srgbClr val="000000"/>
                  </a:solidFill>
                  <a:latin typeface="Georgia"/>
                  <a:ea typeface="Georgia"/>
                  <a:cs typeface="Georgia"/>
                  <a:sym typeface="Georgia"/>
                </a:endParaRPr>
              </a:p>
            </p:txBody>
          </p:sp>
          <p:grpSp>
            <p:nvGrpSpPr>
              <p:cNvPr id="253" name="Google Shape;253;p27"/>
              <p:cNvGrpSpPr/>
              <p:nvPr/>
            </p:nvGrpSpPr>
            <p:grpSpPr>
              <a:xfrm>
                <a:off x="58519" y="1677942"/>
                <a:ext cx="4704556" cy="2088435"/>
                <a:chOff x="58519" y="1677942"/>
                <a:chExt cx="4704556" cy="2088435"/>
              </a:xfrm>
            </p:grpSpPr>
            <p:grpSp>
              <p:nvGrpSpPr>
                <p:cNvPr id="254" name="Google Shape;254;p27"/>
                <p:cNvGrpSpPr/>
                <p:nvPr/>
              </p:nvGrpSpPr>
              <p:grpSpPr>
                <a:xfrm>
                  <a:off x="58519" y="1908775"/>
                  <a:ext cx="1298199" cy="1832830"/>
                  <a:chOff x="48601" y="1977839"/>
                  <a:chExt cx="1298199" cy="2124161"/>
                </a:xfrm>
              </p:grpSpPr>
              <p:sp>
                <p:nvSpPr>
                  <p:cNvPr id="255" name="Google Shape;255;p27"/>
                  <p:cNvSpPr/>
                  <p:nvPr/>
                </p:nvSpPr>
                <p:spPr>
                  <a:xfrm>
                    <a:off x="305230" y="3620458"/>
                    <a:ext cx="784937" cy="4815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1050" b="0" i="0" u="none" strike="noStrike" cap="none">
                        <a:solidFill>
                          <a:srgbClr val="000000"/>
                        </a:solidFill>
                        <a:latin typeface="Georgia"/>
                        <a:ea typeface="Georgia"/>
                        <a:cs typeface="Georgia"/>
                        <a:sym typeface="Georgia"/>
                      </a:rPr>
                      <a:t>0.0356 Kg/PHC </a:t>
                    </a:r>
                    <a:endParaRPr sz="1050" b="0" i="0" u="none" strike="noStrike" cap="none">
                      <a:solidFill>
                        <a:srgbClr val="000000"/>
                      </a:solidFill>
                      <a:latin typeface="Georgia"/>
                      <a:ea typeface="Georgia"/>
                      <a:cs typeface="Georgia"/>
                      <a:sym typeface="Georgia"/>
                    </a:endParaRPr>
                  </a:p>
                </p:txBody>
              </p:sp>
              <p:pic>
                <p:nvPicPr>
                  <p:cNvPr id="256" name="Google Shape;256;p27"/>
                  <p:cNvPicPr preferRelativeResize="0"/>
                  <p:nvPr/>
                </p:nvPicPr>
                <p:blipFill rotWithShape="1">
                  <a:blip r:embed="rId6">
                    <a:alphaModFix/>
                  </a:blip>
                  <a:srcRect/>
                  <a:stretch/>
                </p:blipFill>
                <p:spPr>
                  <a:xfrm>
                    <a:off x="48601" y="1977839"/>
                    <a:ext cx="1298199" cy="1642619"/>
                  </a:xfrm>
                  <a:prstGeom prst="rect">
                    <a:avLst/>
                  </a:prstGeom>
                  <a:noFill/>
                  <a:ln>
                    <a:noFill/>
                  </a:ln>
                </p:spPr>
              </p:pic>
            </p:grpSp>
            <p:grpSp>
              <p:nvGrpSpPr>
                <p:cNvPr id="257" name="Google Shape;257;p27"/>
                <p:cNvGrpSpPr/>
                <p:nvPr/>
              </p:nvGrpSpPr>
              <p:grpSpPr>
                <a:xfrm>
                  <a:off x="1263584" y="1677942"/>
                  <a:ext cx="3499491" cy="2088435"/>
                  <a:chOff x="1361257" y="1738068"/>
                  <a:chExt cx="3499491" cy="2088435"/>
                </a:xfrm>
              </p:grpSpPr>
              <p:sp>
                <p:nvSpPr>
                  <p:cNvPr id="258" name="Google Shape;258;p27"/>
                  <p:cNvSpPr txBox="1"/>
                  <p:nvPr/>
                </p:nvSpPr>
                <p:spPr>
                  <a:xfrm>
                    <a:off x="1689705" y="1738068"/>
                    <a:ext cx="292070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200" b="0" i="0" u="none" strike="noStrike" cap="none">
                        <a:solidFill>
                          <a:srgbClr val="000000"/>
                        </a:solidFill>
                        <a:latin typeface="Georgia"/>
                        <a:ea typeface="Georgia"/>
                        <a:cs typeface="Georgia"/>
                        <a:sym typeface="Georgia"/>
                      </a:rPr>
                      <a:t>Coca-Cola Original 200 ml Cam Şişe Üretim Miktarı</a:t>
                    </a:r>
                    <a:endParaRPr sz="1200" b="0" i="0" u="none" strike="noStrike" cap="none">
                      <a:solidFill>
                        <a:srgbClr val="000000"/>
                      </a:solidFill>
                      <a:latin typeface="Georgia"/>
                      <a:ea typeface="Georgia"/>
                      <a:cs typeface="Georgia"/>
                      <a:sym typeface="Georgia"/>
                    </a:endParaRPr>
                  </a:p>
                </p:txBody>
              </p:sp>
              <p:graphicFrame>
                <p:nvGraphicFramePr>
                  <p:cNvPr id="259" name="Google Shape;259;p27"/>
                  <p:cNvGraphicFramePr/>
                  <p:nvPr/>
                </p:nvGraphicFramePr>
                <p:xfrm>
                  <a:off x="1361257" y="1929211"/>
                  <a:ext cx="3499491" cy="1897292"/>
                </p:xfrm>
                <a:graphic>
                  <a:graphicData uri="http://schemas.openxmlformats.org/drawingml/2006/chart">
                    <c:chart xmlns:c="http://schemas.openxmlformats.org/drawingml/2006/chart" xmlns:r="http://schemas.openxmlformats.org/officeDocument/2006/relationships" r:id="rId7"/>
                  </a:graphicData>
                </a:graphic>
              </p:graphicFrame>
            </p:grpSp>
          </p:grpSp>
          <p:grpSp>
            <p:nvGrpSpPr>
              <p:cNvPr id="260" name="Google Shape;260;p27"/>
              <p:cNvGrpSpPr/>
              <p:nvPr/>
            </p:nvGrpSpPr>
            <p:grpSpPr>
              <a:xfrm>
                <a:off x="1263584" y="3884773"/>
                <a:ext cx="3540447" cy="2254626"/>
                <a:chOff x="1433226" y="4096918"/>
                <a:chExt cx="3526335" cy="2254626"/>
              </a:xfrm>
            </p:grpSpPr>
            <p:sp>
              <p:nvSpPr>
                <p:cNvPr id="261" name="Google Shape;261;p27"/>
                <p:cNvSpPr txBox="1"/>
                <p:nvPr/>
              </p:nvSpPr>
              <p:spPr>
                <a:xfrm>
                  <a:off x="2160900" y="4096918"/>
                  <a:ext cx="2255164"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200" b="0" i="0" u="none" strike="noStrike" cap="none">
                      <a:solidFill>
                        <a:srgbClr val="000000"/>
                      </a:solidFill>
                      <a:latin typeface="Georgia"/>
                      <a:ea typeface="Georgia"/>
                      <a:cs typeface="Georgia"/>
                      <a:sym typeface="Georgia"/>
                    </a:rPr>
                    <a:t>Sprite 1.5L Pet Üretim Miktarı</a:t>
                  </a:r>
                  <a:endParaRPr sz="1200" b="0" i="0" u="none" strike="noStrike" cap="none">
                    <a:solidFill>
                      <a:srgbClr val="000000"/>
                    </a:solidFill>
                    <a:latin typeface="Georgia"/>
                    <a:ea typeface="Georgia"/>
                    <a:cs typeface="Georgia"/>
                    <a:sym typeface="Georgia"/>
                  </a:endParaRPr>
                </a:p>
              </p:txBody>
            </p:sp>
            <p:graphicFrame>
              <p:nvGraphicFramePr>
                <p:cNvPr id="262" name="Google Shape;262;p27"/>
                <p:cNvGraphicFramePr/>
                <p:nvPr/>
              </p:nvGraphicFramePr>
              <p:xfrm>
                <a:off x="1433226" y="4396377"/>
                <a:ext cx="3526335" cy="1955167"/>
              </p:xfrm>
              <a:graphic>
                <a:graphicData uri="http://schemas.openxmlformats.org/drawingml/2006/chart">
                  <c:chart xmlns:c="http://schemas.openxmlformats.org/drawingml/2006/chart" xmlns:r="http://schemas.openxmlformats.org/officeDocument/2006/relationships" r:id="rId8"/>
                </a:graphicData>
              </a:graphic>
            </p:graphicFrame>
          </p:grpSp>
        </p:grpSp>
        <p:sp>
          <p:nvSpPr>
            <p:cNvPr id="263" name="Google Shape;263;p27"/>
            <p:cNvSpPr/>
            <p:nvPr/>
          </p:nvSpPr>
          <p:spPr>
            <a:xfrm>
              <a:off x="468780" y="4023272"/>
              <a:ext cx="477675" cy="1537319"/>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68" name="Google Shape;268;p7"/>
          <p:cNvGrpSpPr/>
          <p:nvPr/>
        </p:nvGrpSpPr>
        <p:grpSpPr>
          <a:xfrm>
            <a:off x="186267" y="6029334"/>
            <a:ext cx="8729133" cy="654069"/>
            <a:chOff x="186267" y="6029334"/>
            <a:chExt cx="8729133" cy="654069"/>
          </a:xfrm>
        </p:grpSpPr>
        <p:pic>
          <p:nvPicPr>
            <p:cNvPr id="269" name="Google Shape;269;p7"/>
            <p:cNvPicPr preferRelativeResize="0"/>
            <p:nvPr/>
          </p:nvPicPr>
          <p:blipFill rotWithShape="1">
            <a:blip r:embed="rId3">
              <a:alphaModFix/>
            </a:blip>
            <a:srcRect t="8891" b="11440"/>
            <a:stretch/>
          </p:blipFill>
          <p:spPr>
            <a:xfrm>
              <a:off x="8132372" y="6139399"/>
              <a:ext cx="783028" cy="494270"/>
            </a:xfrm>
            <a:prstGeom prst="rect">
              <a:avLst/>
            </a:prstGeom>
            <a:noFill/>
            <a:ln>
              <a:noFill/>
            </a:ln>
          </p:spPr>
        </p:pic>
        <p:pic>
          <p:nvPicPr>
            <p:cNvPr id="270" name="Google Shape;270;p7"/>
            <p:cNvPicPr preferRelativeResize="0"/>
            <p:nvPr/>
          </p:nvPicPr>
          <p:blipFill rotWithShape="1">
            <a:blip r:embed="rId4">
              <a:alphaModFix/>
            </a:blip>
            <a:srcRect/>
            <a:stretch/>
          </p:blipFill>
          <p:spPr>
            <a:xfrm>
              <a:off x="186267" y="6029334"/>
              <a:ext cx="626534" cy="654069"/>
            </a:xfrm>
            <a:prstGeom prst="rect">
              <a:avLst/>
            </a:prstGeom>
            <a:noFill/>
            <a:ln>
              <a:noFill/>
            </a:ln>
          </p:spPr>
        </p:pic>
        <p:grpSp>
          <p:nvGrpSpPr>
            <p:cNvPr id="271" name="Google Shape;271;p7"/>
            <p:cNvGrpSpPr/>
            <p:nvPr/>
          </p:nvGrpSpPr>
          <p:grpSpPr>
            <a:xfrm>
              <a:off x="814581" y="6202461"/>
              <a:ext cx="7291237" cy="368145"/>
              <a:chOff x="1780" y="0"/>
              <a:chExt cx="7291237" cy="368145"/>
            </a:xfrm>
          </p:grpSpPr>
          <p:sp>
            <p:nvSpPr>
              <p:cNvPr id="272" name="Google Shape;272;p7"/>
              <p:cNvSpPr/>
              <p:nvPr/>
            </p:nvSpPr>
            <p:spPr>
              <a:xfrm>
                <a:off x="178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txBox="1"/>
              <p:nvPr/>
            </p:nvSpPr>
            <p:spPr>
              <a:xfrm>
                <a:off x="18585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Şirket Tanıtımı</a:t>
                </a:r>
                <a:endParaRPr sz="1050" b="0" i="0" u="none" strike="noStrike" cap="none">
                  <a:solidFill>
                    <a:srgbClr val="002060"/>
                  </a:solidFill>
                  <a:latin typeface="Georgia"/>
                  <a:ea typeface="Georgia"/>
                  <a:cs typeface="Georgia"/>
                  <a:sym typeface="Georgia"/>
                </a:endParaRPr>
              </a:p>
            </p:txBody>
          </p:sp>
          <p:sp>
            <p:nvSpPr>
              <p:cNvPr id="274" name="Google Shape;274;p7"/>
              <p:cNvSpPr/>
              <p:nvPr/>
            </p:nvSpPr>
            <p:spPr>
              <a:xfrm>
                <a:off x="1428327"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txBox="1"/>
              <p:nvPr/>
            </p:nvSpPr>
            <p:spPr>
              <a:xfrm>
                <a:off x="1612400"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Mevcut Sistem</a:t>
                </a:r>
                <a:endParaRPr sz="1050" b="0" i="0" u="none" strike="noStrike" cap="none">
                  <a:solidFill>
                    <a:srgbClr val="002060"/>
                  </a:solidFill>
                  <a:latin typeface="Georgia"/>
                  <a:ea typeface="Georgia"/>
                  <a:cs typeface="Georgia"/>
                  <a:sym typeface="Georgia"/>
                </a:endParaRPr>
              </a:p>
            </p:txBody>
          </p:sp>
          <p:sp>
            <p:nvSpPr>
              <p:cNvPr id="276" name="Google Shape;276;p7"/>
              <p:cNvSpPr/>
              <p:nvPr/>
            </p:nvSpPr>
            <p:spPr>
              <a:xfrm>
                <a:off x="2854873"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txBox="1"/>
              <p:nvPr/>
            </p:nvSpPr>
            <p:spPr>
              <a:xfrm>
                <a:off x="3038946"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Problem Tanımı</a:t>
                </a:r>
                <a:endParaRPr sz="1050" b="0" i="0" u="none" strike="noStrike" cap="none">
                  <a:solidFill>
                    <a:srgbClr val="002060"/>
                  </a:solidFill>
                  <a:latin typeface="Georgia"/>
                  <a:ea typeface="Georgia"/>
                  <a:cs typeface="Georgia"/>
                  <a:sym typeface="Georgia"/>
                </a:endParaRPr>
              </a:p>
            </p:txBody>
          </p:sp>
          <p:sp>
            <p:nvSpPr>
              <p:cNvPr id="278" name="Google Shape;278;p7"/>
              <p:cNvSpPr/>
              <p:nvPr/>
            </p:nvSpPr>
            <p:spPr>
              <a:xfrm>
                <a:off x="4281420" y="0"/>
                <a:ext cx="1585051" cy="368145"/>
              </a:xfrm>
              <a:prstGeom prst="chevron">
                <a:avLst>
                  <a:gd name="adj" fmla="val 50000"/>
                </a:avLst>
              </a:prstGeom>
              <a:solidFill>
                <a:srgbClr val="FFCC99"/>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txBox="1"/>
              <p:nvPr/>
            </p:nvSpPr>
            <p:spPr>
              <a:xfrm>
                <a:off x="446549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Çözüm Yaklaşımı</a:t>
                </a:r>
                <a:endParaRPr sz="1050" b="0" i="0" u="none" strike="noStrike" cap="none">
                  <a:solidFill>
                    <a:srgbClr val="002060"/>
                  </a:solidFill>
                  <a:latin typeface="Georgia"/>
                  <a:ea typeface="Georgia"/>
                  <a:cs typeface="Georgia"/>
                  <a:sym typeface="Georgia"/>
                </a:endParaRPr>
              </a:p>
            </p:txBody>
          </p:sp>
          <p:sp>
            <p:nvSpPr>
              <p:cNvPr id="280" name="Google Shape;280;p7"/>
              <p:cNvSpPr/>
              <p:nvPr/>
            </p:nvSpPr>
            <p:spPr>
              <a:xfrm>
                <a:off x="5707966"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txBox="1"/>
              <p:nvPr/>
            </p:nvSpPr>
            <p:spPr>
              <a:xfrm>
                <a:off x="5892039"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Kazanımlar</a:t>
                </a:r>
                <a:endParaRPr sz="1050" b="0" i="0" u="none" strike="noStrike" cap="none">
                  <a:solidFill>
                    <a:srgbClr val="002060"/>
                  </a:solidFill>
                  <a:latin typeface="Georgia"/>
                  <a:ea typeface="Georgia"/>
                  <a:cs typeface="Georgia"/>
                  <a:sym typeface="Georgia"/>
                </a:endParaRPr>
              </a:p>
            </p:txBody>
          </p:sp>
        </p:grpSp>
      </p:grpSp>
      <p:sp>
        <p:nvSpPr>
          <p:cNvPr id="282" name="Google Shape;282;p7"/>
          <p:cNvSpPr txBox="1"/>
          <p:nvPr/>
        </p:nvSpPr>
        <p:spPr>
          <a:xfrm>
            <a:off x="186267" y="321733"/>
            <a:ext cx="408958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Çözüm Yaklaşımı</a:t>
            </a:r>
            <a:endParaRPr/>
          </a:p>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	</a:t>
            </a:r>
            <a:r>
              <a:rPr lang="tr" sz="2800" b="1" i="0" u="none" strike="noStrike" cap="none">
                <a:solidFill>
                  <a:srgbClr val="741B47"/>
                </a:solidFill>
                <a:latin typeface="Georgia"/>
                <a:ea typeface="Georgia"/>
                <a:cs typeface="Georgia"/>
                <a:sym typeface="Georgia"/>
              </a:rPr>
              <a:t>Tahminleme</a:t>
            </a:r>
            <a:endParaRPr sz="3400" b="1" i="0" u="none" strike="noStrike" cap="none">
              <a:solidFill>
                <a:srgbClr val="741B47"/>
              </a:solidFill>
              <a:latin typeface="Georgia"/>
              <a:ea typeface="Georgia"/>
              <a:cs typeface="Georgia"/>
              <a:sym typeface="Georgia"/>
            </a:endParaRPr>
          </a:p>
        </p:txBody>
      </p:sp>
      <p:grpSp>
        <p:nvGrpSpPr>
          <p:cNvPr id="283" name="Google Shape;283;p7"/>
          <p:cNvGrpSpPr/>
          <p:nvPr/>
        </p:nvGrpSpPr>
        <p:grpSpPr>
          <a:xfrm>
            <a:off x="254605" y="1788870"/>
            <a:ext cx="8660795" cy="4376759"/>
            <a:chOff x="254605" y="1788870"/>
            <a:chExt cx="8660795" cy="4376759"/>
          </a:xfrm>
        </p:grpSpPr>
        <p:grpSp>
          <p:nvGrpSpPr>
            <p:cNvPr id="284" name="Google Shape;284;p7"/>
            <p:cNvGrpSpPr/>
            <p:nvPr/>
          </p:nvGrpSpPr>
          <p:grpSpPr>
            <a:xfrm>
              <a:off x="254605" y="1788870"/>
              <a:ext cx="8660795" cy="4376759"/>
              <a:chOff x="254605" y="1788870"/>
              <a:chExt cx="8660795" cy="4376759"/>
            </a:xfrm>
          </p:grpSpPr>
          <p:grpSp>
            <p:nvGrpSpPr>
              <p:cNvPr id="285" name="Google Shape;285;p7"/>
              <p:cNvGrpSpPr/>
              <p:nvPr/>
            </p:nvGrpSpPr>
            <p:grpSpPr>
              <a:xfrm>
                <a:off x="6040473" y="1788870"/>
                <a:ext cx="2874927" cy="4376759"/>
                <a:chOff x="4923375" y="814750"/>
                <a:chExt cx="3897149" cy="3897150"/>
              </a:xfrm>
            </p:grpSpPr>
            <p:pic>
              <p:nvPicPr>
                <p:cNvPr id="286" name="Google Shape;286;p7"/>
                <p:cNvPicPr preferRelativeResize="0"/>
                <p:nvPr/>
              </p:nvPicPr>
              <p:blipFill rotWithShape="1">
                <a:blip r:embed="rId5">
                  <a:alphaModFix/>
                </a:blip>
                <a:srcRect/>
                <a:stretch/>
              </p:blipFill>
              <p:spPr>
                <a:xfrm>
                  <a:off x="4923375" y="814750"/>
                  <a:ext cx="3897149" cy="3897150"/>
                </a:xfrm>
                <a:prstGeom prst="rect">
                  <a:avLst/>
                </a:prstGeom>
                <a:noFill/>
                <a:ln>
                  <a:noFill/>
                </a:ln>
              </p:spPr>
            </p:pic>
            <p:pic>
              <p:nvPicPr>
                <p:cNvPr id="287" name="Google Shape;287;p7" descr="https://lh3.googleusercontent.com/gsfNCxwcSzEUCcctb8kuWtE_cPw-sLqPz5eYo0eduG8LEgRJnX7WSfrNNggDAB0bK6-obtCpMVToxtPYRr6zuG_pRT0NFi6tEsBaWB4JJhDqSto61HNv_15zZ5vpC9Nb-JahJYGgqAs"/>
                <p:cNvPicPr preferRelativeResize="0"/>
                <p:nvPr/>
              </p:nvPicPr>
              <p:blipFill rotWithShape="1">
                <a:blip r:embed="rId6">
                  <a:alphaModFix/>
                </a:blip>
                <a:srcRect t="1670" b="-1670"/>
                <a:stretch/>
              </p:blipFill>
              <p:spPr>
                <a:xfrm>
                  <a:off x="5065500" y="1231475"/>
                  <a:ext cx="3615475" cy="1994700"/>
                </a:xfrm>
                <a:prstGeom prst="rect">
                  <a:avLst/>
                </a:prstGeom>
                <a:noFill/>
                <a:ln>
                  <a:noFill/>
                </a:ln>
              </p:spPr>
            </p:pic>
          </p:grpSp>
          <p:grpSp>
            <p:nvGrpSpPr>
              <p:cNvPr id="288" name="Google Shape;288;p7"/>
              <p:cNvGrpSpPr/>
              <p:nvPr/>
            </p:nvGrpSpPr>
            <p:grpSpPr>
              <a:xfrm>
                <a:off x="254605" y="1855818"/>
                <a:ext cx="5531770" cy="3857383"/>
                <a:chOff x="254605" y="1855818"/>
                <a:chExt cx="5531770" cy="3857383"/>
              </a:xfrm>
            </p:grpSpPr>
            <p:grpSp>
              <p:nvGrpSpPr>
                <p:cNvPr id="289" name="Google Shape;289;p7"/>
                <p:cNvGrpSpPr/>
                <p:nvPr/>
              </p:nvGrpSpPr>
              <p:grpSpPr>
                <a:xfrm>
                  <a:off x="254605" y="1855818"/>
                  <a:ext cx="5284312" cy="3857383"/>
                  <a:chOff x="3636903" y="1216716"/>
                  <a:chExt cx="4894801" cy="3037629"/>
                </a:xfrm>
              </p:grpSpPr>
              <p:grpSp>
                <p:nvGrpSpPr>
                  <p:cNvPr id="290" name="Google Shape;290;p7"/>
                  <p:cNvGrpSpPr/>
                  <p:nvPr/>
                </p:nvGrpSpPr>
                <p:grpSpPr>
                  <a:xfrm>
                    <a:off x="5203665" y="1609141"/>
                    <a:ext cx="3328039" cy="2645203"/>
                    <a:chOff x="3544380" y="1542640"/>
                    <a:chExt cx="3725556" cy="2687122"/>
                  </a:xfrm>
                </p:grpSpPr>
                <p:sp>
                  <p:nvSpPr>
                    <p:cNvPr id="291" name="Google Shape;291;p7"/>
                    <p:cNvSpPr/>
                    <p:nvPr/>
                  </p:nvSpPr>
                  <p:spPr>
                    <a:xfrm rot="5400000">
                      <a:off x="4933380" y="689630"/>
                      <a:ext cx="489600" cy="3267600"/>
                    </a:xfrm>
                    <a:prstGeom prst="roundRect">
                      <a:avLst>
                        <a:gd name="adj" fmla="val 50000"/>
                      </a:avLst>
                    </a:prstGeom>
                    <a:solidFill>
                      <a:srgbClr val="A64D79"/>
                    </a:solid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7"/>
                    <p:cNvSpPr txBox="1"/>
                    <p:nvPr/>
                  </p:nvSpPr>
                  <p:spPr>
                    <a:xfrm>
                      <a:off x="3707918" y="2151997"/>
                      <a:ext cx="2569200" cy="342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tr" sz="1400" b="1" i="0" u="none" strike="noStrike" cap="none">
                          <a:solidFill>
                            <a:srgbClr val="FFFFFF"/>
                          </a:solidFill>
                          <a:latin typeface="Georgia"/>
                          <a:ea typeface="Georgia"/>
                          <a:cs typeface="Georgia"/>
                          <a:sym typeface="Georgia"/>
                        </a:rPr>
                        <a:t>2. </a:t>
                      </a:r>
                      <a:r>
                        <a:rPr lang="tr" sz="1200" b="1" i="0" u="none" strike="noStrike" cap="none">
                          <a:solidFill>
                            <a:srgbClr val="FFFFFF"/>
                          </a:solidFill>
                          <a:latin typeface="Georgia"/>
                          <a:ea typeface="Georgia"/>
                          <a:cs typeface="Georgia"/>
                          <a:sym typeface="Georgia"/>
                        </a:rPr>
                        <a:t>ETS</a:t>
                      </a:r>
                      <a:endParaRPr sz="1400" b="1" i="0" u="none" strike="noStrike" cap="none">
                        <a:solidFill>
                          <a:srgbClr val="FFFFFF"/>
                        </a:solidFill>
                        <a:latin typeface="Georgia"/>
                        <a:ea typeface="Georgia"/>
                        <a:cs typeface="Georgia"/>
                        <a:sym typeface="Georgia"/>
                      </a:endParaRPr>
                    </a:p>
                  </p:txBody>
                </p:sp>
                <p:sp>
                  <p:nvSpPr>
                    <p:cNvPr id="293" name="Google Shape;293;p7"/>
                    <p:cNvSpPr/>
                    <p:nvPr/>
                  </p:nvSpPr>
                  <p:spPr>
                    <a:xfrm rot="5400000">
                      <a:off x="4941608" y="1233862"/>
                      <a:ext cx="489600" cy="3251100"/>
                    </a:xfrm>
                    <a:prstGeom prst="roundRect">
                      <a:avLst>
                        <a:gd name="adj" fmla="val 50000"/>
                      </a:avLst>
                    </a:prstGeom>
                    <a:solidFill>
                      <a:srgbClr val="A64D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7"/>
                    <p:cNvSpPr txBox="1"/>
                    <p:nvPr/>
                  </p:nvSpPr>
                  <p:spPr>
                    <a:xfrm>
                      <a:off x="3707918" y="2687971"/>
                      <a:ext cx="2569200" cy="342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tr" sz="1400" b="1" i="0" u="none" strike="noStrike" cap="none">
                          <a:solidFill>
                            <a:srgbClr val="FFFFFF"/>
                          </a:solidFill>
                          <a:latin typeface="Georgia"/>
                          <a:ea typeface="Georgia"/>
                          <a:cs typeface="Georgia"/>
                          <a:sym typeface="Georgia"/>
                        </a:rPr>
                        <a:t>3. </a:t>
                      </a:r>
                      <a:r>
                        <a:rPr lang="tr" sz="1200" b="1" i="0" u="none" strike="noStrike" cap="none">
                          <a:solidFill>
                            <a:srgbClr val="FFFFFF"/>
                          </a:solidFill>
                          <a:latin typeface="Georgia"/>
                          <a:ea typeface="Georgia"/>
                          <a:cs typeface="Georgia"/>
                          <a:sym typeface="Georgia"/>
                        </a:rPr>
                        <a:t>LOG ETS</a:t>
                      </a:r>
                      <a:endParaRPr sz="1200" b="1" i="0" u="none" strike="noStrike" cap="none">
                        <a:solidFill>
                          <a:srgbClr val="FFFFFF"/>
                        </a:solidFill>
                        <a:latin typeface="Georgia"/>
                        <a:ea typeface="Georgia"/>
                        <a:cs typeface="Georgia"/>
                        <a:sym typeface="Georgia"/>
                      </a:endParaRPr>
                    </a:p>
                  </p:txBody>
                </p:sp>
                <p:sp>
                  <p:nvSpPr>
                    <p:cNvPr id="295" name="Google Shape;295;p7"/>
                    <p:cNvSpPr/>
                    <p:nvPr/>
                  </p:nvSpPr>
                  <p:spPr>
                    <a:xfrm rot="5400000">
                      <a:off x="4941611" y="1796634"/>
                      <a:ext cx="489600" cy="3251100"/>
                    </a:xfrm>
                    <a:prstGeom prst="roundRect">
                      <a:avLst>
                        <a:gd name="adj" fmla="val 50000"/>
                      </a:avLst>
                    </a:prstGeom>
                    <a:solidFill>
                      <a:srgbClr val="A64D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7"/>
                    <p:cNvSpPr txBox="1"/>
                    <p:nvPr/>
                  </p:nvSpPr>
                  <p:spPr>
                    <a:xfrm>
                      <a:off x="3707926" y="3177388"/>
                      <a:ext cx="3104100" cy="563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tr" sz="1400" b="1" i="0" u="none" strike="noStrike" cap="none">
                          <a:solidFill>
                            <a:srgbClr val="FFFFFF"/>
                          </a:solidFill>
                          <a:latin typeface="Georgia"/>
                          <a:ea typeface="Georgia"/>
                          <a:cs typeface="Georgia"/>
                          <a:sym typeface="Georgia"/>
                        </a:rPr>
                        <a:t>4. </a:t>
                      </a:r>
                      <a:r>
                        <a:rPr lang="tr" sz="1200" b="1" i="0" u="none" strike="noStrike" cap="none">
                          <a:solidFill>
                            <a:srgbClr val="FFFFFF"/>
                          </a:solidFill>
                          <a:latin typeface="Georgia"/>
                          <a:ea typeface="Georgia"/>
                          <a:cs typeface="Georgia"/>
                          <a:sym typeface="Georgia"/>
                        </a:rPr>
                        <a:t>DOĞRUSAL REGRESYON</a:t>
                      </a:r>
                      <a:endParaRPr sz="1200" b="1" i="0" u="none" strike="noStrike" cap="none">
                        <a:solidFill>
                          <a:srgbClr val="FFFFFF"/>
                        </a:solidFill>
                        <a:latin typeface="Georgia"/>
                        <a:ea typeface="Georgia"/>
                        <a:cs typeface="Georgia"/>
                        <a:sym typeface="Georgia"/>
                      </a:endParaRPr>
                    </a:p>
                  </p:txBody>
                </p:sp>
                <p:sp>
                  <p:nvSpPr>
                    <p:cNvPr id="297" name="Google Shape;297;p7"/>
                    <p:cNvSpPr/>
                    <p:nvPr/>
                  </p:nvSpPr>
                  <p:spPr>
                    <a:xfrm rot="5400000">
                      <a:off x="4941030" y="2358812"/>
                      <a:ext cx="489600" cy="3252300"/>
                    </a:xfrm>
                    <a:prstGeom prst="roundRect">
                      <a:avLst>
                        <a:gd name="adj" fmla="val 50000"/>
                      </a:avLst>
                    </a:prstGeom>
                    <a:solidFill>
                      <a:srgbClr val="A64D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7"/>
                    <p:cNvSpPr txBox="1"/>
                    <p:nvPr/>
                  </p:nvSpPr>
                  <p:spPr>
                    <a:xfrm>
                      <a:off x="3707907" y="3813528"/>
                      <a:ext cx="3562029" cy="342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tr" sz="1400" b="1" i="0" u="none" strike="noStrike" cap="none">
                          <a:solidFill>
                            <a:srgbClr val="FFFFFF"/>
                          </a:solidFill>
                          <a:latin typeface="Georgia"/>
                          <a:ea typeface="Georgia"/>
                          <a:cs typeface="Georgia"/>
                          <a:sym typeface="Georgia"/>
                        </a:rPr>
                        <a:t>5. </a:t>
                      </a:r>
                      <a:r>
                        <a:rPr lang="tr" sz="1200" b="1" i="0" u="none" strike="noStrike" cap="none">
                          <a:solidFill>
                            <a:srgbClr val="FFFFFF"/>
                          </a:solidFill>
                          <a:latin typeface="Georgia"/>
                          <a:ea typeface="Georgia"/>
                          <a:cs typeface="Georgia"/>
                          <a:sym typeface="Georgia"/>
                        </a:rPr>
                        <a:t>LOGARİTMİK DOĞRUSAL</a:t>
                      </a:r>
                      <a:endParaRPr sz="1200" b="0" i="0" u="none" strike="noStrike" cap="none">
                        <a:solidFill>
                          <a:srgbClr val="000000"/>
                        </a:solidFill>
                        <a:latin typeface="Georgia"/>
                        <a:ea typeface="Georgia"/>
                        <a:cs typeface="Georgia"/>
                        <a:sym typeface="Georgia"/>
                      </a:endParaRPr>
                    </a:p>
                    <a:p>
                      <a:pPr marL="0" marR="0" lvl="0" indent="0" algn="l" rtl="0">
                        <a:lnSpc>
                          <a:spcPct val="115000"/>
                        </a:lnSpc>
                        <a:spcBef>
                          <a:spcPts val="0"/>
                        </a:spcBef>
                        <a:spcAft>
                          <a:spcPts val="0"/>
                        </a:spcAft>
                        <a:buClr>
                          <a:srgbClr val="000000"/>
                        </a:buClr>
                        <a:buSzPts val="1200"/>
                        <a:buFont typeface="Arial"/>
                        <a:buNone/>
                      </a:pPr>
                      <a:r>
                        <a:rPr lang="tr" sz="1200" b="1" i="0" u="none" strike="noStrike" cap="none">
                          <a:solidFill>
                            <a:srgbClr val="FFFFFF"/>
                          </a:solidFill>
                          <a:latin typeface="Georgia"/>
                          <a:ea typeface="Georgia"/>
                          <a:cs typeface="Georgia"/>
                          <a:sym typeface="Georgia"/>
                        </a:rPr>
                        <a:t> REGRESYON</a:t>
                      </a:r>
                      <a:endParaRPr sz="1200" b="1" i="0" u="none" strike="noStrike" cap="none">
                        <a:solidFill>
                          <a:srgbClr val="FFFFFF"/>
                        </a:solidFill>
                        <a:latin typeface="Georgia"/>
                        <a:ea typeface="Georgia"/>
                        <a:cs typeface="Georgia"/>
                        <a:sym typeface="Georgia"/>
                      </a:endParaRPr>
                    </a:p>
                  </p:txBody>
                </p:sp>
                <p:sp>
                  <p:nvSpPr>
                    <p:cNvPr id="299" name="Google Shape;299;p7"/>
                    <p:cNvSpPr/>
                    <p:nvPr/>
                  </p:nvSpPr>
                  <p:spPr>
                    <a:xfrm rot="5400000">
                      <a:off x="4941611" y="161912"/>
                      <a:ext cx="489600" cy="3251100"/>
                    </a:xfrm>
                    <a:prstGeom prst="roundRect">
                      <a:avLst>
                        <a:gd name="adj" fmla="val 50000"/>
                      </a:avLst>
                    </a:prstGeom>
                    <a:solidFill>
                      <a:srgbClr val="A64D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7"/>
                    <p:cNvSpPr txBox="1"/>
                    <p:nvPr/>
                  </p:nvSpPr>
                  <p:spPr>
                    <a:xfrm>
                      <a:off x="3707897" y="1616028"/>
                      <a:ext cx="2961300" cy="342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tr" sz="1400" b="1" i="0" u="none" strike="noStrike" cap="none">
                          <a:solidFill>
                            <a:srgbClr val="FFFFFF"/>
                          </a:solidFill>
                          <a:latin typeface="Georgia"/>
                          <a:ea typeface="Georgia"/>
                          <a:cs typeface="Georgia"/>
                          <a:sym typeface="Georgia"/>
                        </a:rPr>
                        <a:t>1. </a:t>
                      </a:r>
                      <a:r>
                        <a:rPr lang="tr" sz="1200" b="1" i="0" u="none" strike="noStrike" cap="none">
                          <a:solidFill>
                            <a:srgbClr val="FFFFFF"/>
                          </a:solidFill>
                          <a:latin typeface="Georgia"/>
                          <a:ea typeface="Georgia"/>
                          <a:cs typeface="Georgia"/>
                          <a:sym typeface="Georgia"/>
                        </a:rPr>
                        <a:t>ARIMA</a:t>
                      </a:r>
                      <a:endParaRPr sz="1200" b="1" i="0" u="none" strike="noStrike" cap="none">
                        <a:solidFill>
                          <a:srgbClr val="FFFFFF"/>
                        </a:solidFill>
                        <a:latin typeface="Georgia"/>
                        <a:ea typeface="Georgia"/>
                        <a:cs typeface="Georgia"/>
                        <a:sym typeface="Georgia"/>
                      </a:endParaRPr>
                    </a:p>
                  </p:txBody>
                </p:sp>
                <p:sp>
                  <p:nvSpPr>
                    <p:cNvPr id="301" name="Google Shape;301;p7"/>
                    <p:cNvSpPr/>
                    <p:nvPr/>
                  </p:nvSpPr>
                  <p:spPr>
                    <a:xfrm>
                      <a:off x="6638434" y="1542640"/>
                      <a:ext cx="631500" cy="4896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tr" sz="1300" b="1" i="0" u="none" strike="noStrike" cap="none">
                          <a:solidFill>
                            <a:srgbClr val="7F2090"/>
                          </a:solidFill>
                          <a:latin typeface="Georgia"/>
                          <a:ea typeface="Georgia"/>
                          <a:cs typeface="Georgia"/>
                          <a:sym typeface="Georgia"/>
                        </a:rPr>
                        <a:t>50</a:t>
                      </a:r>
                      <a:endParaRPr sz="1300" b="1" i="0" u="none" strike="noStrike" cap="none">
                        <a:solidFill>
                          <a:srgbClr val="7F2090"/>
                        </a:solidFill>
                        <a:latin typeface="Georgia"/>
                        <a:ea typeface="Georgia"/>
                        <a:cs typeface="Georgia"/>
                        <a:sym typeface="Georgia"/>
                      </a:endParaRPr>
                    </a:p>
                  </p:txBody>
                </p:sp>
                <p:sp>
                  <p:nvSpPr>
                    <p:cNvPr id="302" name="Google Shape;302;p7"/>
                    <p:cNvSpPr/>
                    <p:nvPr/>
                  </p:nvSpPr>
                  <p:spPr>
                    <a:xfrm>
                      <a:off x="6638434" y="2078629"/>
                      <a:ext cx="631500" cy="489600"/>
                    </a:xfrm>
                    <a:prstGeom prst="ellipse">
                      <a:avLst/>
                    </a:prstGeom>
                    <a:solidFill>
                      <a:schemeClr val="lt1"/>
                    </a:solidFill>
                    <a:ln>
                      <a:noFill/>
                    </a:ln>
                    <a:effectLst>
                      <a:outerShdw blurRad="228600" dist="50800" dir="5400000" algn="tl" rotWithShape="0">
                        <a:srgbClr val="000000">
                          <a:alpha val="54117"/>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tr" sz="1300" b="1" i="0" u="none" strike="noStrike" cap="none">
                          <a:solidFill>
                            <a:srgbClr val="7F2090"/>
                          </a:solidFill>
                          <a:latin typeface="Georgia"/>
                          <a:ea typeface="Georgia"/>
                          <a:cs typeface="Georgia"/>
                          <a:sym typeface="Georgia"/>
                        </a:rPr>
                        <a:t>43</a:t>
                      </a:r>
                      <a:endParaRPr sz="1300" b="1" i="0" u="none" strike="noStrike" cap="none">
                        <a:solidFill>
                          <a:srgbClr val="7F2090"/>
                        </a:solidFill>
                        <a:latin typeface="Georgia"/>
                        <a:ea typeface="Georgia"/>
                        <a:cs typeface="Georgia"/>
                        <a:sym typeface="Georgia"/>
                      </a:endParaRPr>
                    </a:p>
                  </p:txBody>
                </p:sp>
                <p:sp>
                  <p:nvSpPr>
                    <p:cNvPr id="303" name="Google Shape;303;p7"/>
                    <p:cNvSpPr/>
                    <p:nvPr/>
                  </p:nvSpPr>
                  <p:spPr>
                    <a:xfrm>
                      <a:off x="6638434" y="2614593"/>
                      <a:ext cx="631500" cy="4896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tr" sz="1300" b="1" i="0" u="none" strike="noStrike" cap="none">
                          <a:solidFill>
                            <a:srgbClr val="7F2090"/>
                          </a:solidFill>
                          <a:latin typeface="Georgia"/>
                          <a:ea typeface="Georgia"/>
                          <a:cs typeface="Georgia"/>
                          <a:sym typeface="Georgia"/>
                        </a:rPr>
                        <a:t>47</a:t>
                      </a:r>
                      <a:endParaRPr sz="1300" b="1" i="0" u="none" strike="noStrike" cap="none">
                        <a:solidFill>
                          <a:srgbClr val="7F2090"/>
                        </a:solidFill>
                        <a:latin typeface="Georgia"/>
                        <a:ea typeface="Georgia"/>
                        <a:cs typeface="Georgia"/>
                        <a:sym typeface="Georgia"/>
                      </a:endParaRPr>
                    </a:p>
                  </p:txBody>
                </p:sp>
                <p:sp>
                  <p:nvSpPr>
                    <p:cNvPr id="304" name="Google Shape;304;p7"/>
                    <p:cNvSpPr/>
                    <p:nvPr/>
                  </p:nvSpPr>
                  <p:spPr>
                    <a:xfrm>
                      <a:off x="6638434" y="3150544"/>
                      <a:ext cx="631500" cy="4896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tr" sz="1300" b="1" i="0" u="none" strike="noStrike" cap="none">
                          <a:solidFill>
                            <a:srgbClr val="7F2090"/>
                          </a:solidFill>
                          <a:latin typeface="Georgia"/>
                          <a:ea typeface="Georgia"/>
                          <a:cs typeface="Georgia"/>
                          <a:sym typeface="Georgia"/>
                        </a:rPr>
                        <a:t>54</a:t>
                      </a:r>
                      <a:endParaRPr sz="1300" b="1" i="0" u="none" strike="noStrike" cap="none">
                        <a:solidFill>
                          <a:srgbClr val="7F2090"/>
                        </a:solidFill>
                        <a:latin typeface="Georgia"/>
                        <a:ea typeface="Georgia"/>
                        <a:cs typeface="Georgia"/>
                        <a:sym typeface="Georgia"/>
                      </a:endParaRPr>
                    </a:p>
                  </p:txBody>
                </p:sp>
                <p:sp>
                  <p:nvSpPr>
                    <p:cNvPr id="305" name="Google Shape;305;p7"/>
                    <p:cNvSpPr/>
                    <p:nvPr/>
                  </p:nvSpPr>
                  <p:spPr>
                    <a:xfrm>
                      <a:off x="6638434" y="3686520"/>
                      <a:ext cx="631500" cy="4896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tr" sz="1300" b="1" i="0" u="none" strike="noStrike" cap="none">
                          <a:solidFill>
                            <a:srgbClr val="7F2090"/>
                          </a:solidFill>
                          <a:latin typeface="Georgia"/>
                          <a:ea typeface="Georgia"/>
                          <a:cs typeface="Georgia"/>
                          <a:sym typeface="Georgia"/>
                        </a:rPr>
                        <a:t>53</a:t>
                      </a:r>
                      <a:endParaRPr sz="1300" b="1" i="0" u="none" strike="noStrike" cap="none">
                        <a:solidFill>
                          <a:srgbClr val="7F2090"/>
                        </a:solidFill>
                        <a:latin typeface="Georgia"/>
                        <a:ea typeface="Georgia"/>
                        <a:cs typeface="Georgia"/>
                        <a:sym typeface="Georgia"/>
                      </a:endParaRPr>
                    </a:p>
                  </p:txBody>
                </p:sp>
              </p:grpSp>
              <p:sp>
                <p:nvSpPr>
                  <p:cNvPr id="306" name="Google Shape;306;p7"/>
                  <p:cNvSpPr/>
                  <p:nvPr/>
                </p:nvSpPr>
                <p:spPr>
                  <a:xfrm>
                    <a:off x="3636903" y="2636143"/>
                    <a:ext cx="1350984" cy="269237"/>
                  </a:xfrm>
                  <a:prstGeom prst="homePlate">
                    <a:avLst>
                      <a:gd name="adj" fmla="val 50000"/>
                    </a:avLst>
                  </a:prstGeom>
                  <a:solidFill>
                    <a:srgbClr val="741B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tr" sz="1200" b="1" i="0" u="none" strike="noStrike" cap="none">
                        <a:solidFill>
                          <a:srgbClr val="FFFFFF"/>
                        </a:solidFill>
                        <a:latin typeface="Georgia"/>
                        <a:ea typeface="Georgia"/>
                        <a:cs typeface="Georgia"/>
                        <a:sym typeface="Georgia"/>
                      </a:rPr>
                      <a:t>SEZONSALLIK</a:t>
                    </a:r>
                    <a:endParaRPr sz="1200" b="1" i="0" u="none" strike="noStrike" cap="none">
                      <a:solidFill>
                        <a:srgbClr val="FFFFFF"/>
                      </a:solidFill>
                      <a:latin typeface="Georgia"/>
                      <a:ea typeface="Georgia"/>
                      <a:cs typeface="Georgia"/>
                      <a:sym typeface="Georgia"/>
                    </a:endParaRPr>
                  </a:p>
                </p:txBody>
              </p:sp>
              <p:sp>
                <p:nvSpPr>
                  <p:cNvPr id="307" name="Google Shape;307;p7"/>
                  <p:cNvSpPr/>
                  <p:nvPr/>
                </p:nvSpPr>
                <p:spPr>
                  <a:xfrm>
                    <a:off x="3636903" y="2973629"/>
                    <a:ext cx="1350984" cy="267410"/>
                  </a:xfrm>
                  <a:prstGeom prst="homePlate">
                    <a:avLst>
                      <a:gd name="adj" fmla="val 50000"/>
                    </a:avLst>
                  </a:prstGeom>
                  <a:solidFill>
                    <a:srgbClr val="741B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tr" sz="1200" b="1" i="0" u="none" strike="noStrike" cap="none">
                        <a:solidFill>
                          <a:srgbClr val="FFFFFF"/>
                        </a:solidFill>
                        <a:latin typeface="Georgia"/>
                        <a:ea typeface="Georgia"/>
                        <a:cs typeface="Georgia"/>
                        <a:sym typeface="Georgia"/>
                      </a:rPr>
                      <a:t>TREND</a:t>
                    </a:r>
                    <a:endParaRPr sz="1200" b="1" i="0" u="none" strike="noStrike" cap="none">
                      <a:solidFill>
                        <a:srgbClr val="FFFFFF"/>
                      </a:solidFill>
                      <a:latin typeface="Georgia"/>
                      <a:ea typeface="Georgia"/>
                      <a:cs typeface="Georgia"/>
                      <a:sym typeface="Georgia"/>
                    </a:endParaRPr>
                  </a:p>
                </p:txBody>
              </p:sp>
              <p:sp>
                <p:nvSpPr>
                  <p:cNvPr id="308" name="Google Shape;308;p7"/>
                  <p:cNvSpPr/>
                  <p:nvPr/>
                </p:nvSpPr>
                <p:spPr>
                  <a:xfrm rot="5400000">
                    <a:off x="6082968" y="352135"/>
                    <a:ext cx="333900" cy="2063061"/>
                  </a:xfrm>
                  <a:prstGeom prst="roundRect">
                    <a:avLst>
                      <a:gd name="adj" fmla="val 50000"/>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9" name="Google Shape;309;p7"/>
                <p:cNvSpPr txBox="1"/>
                <p:nvPr/>
              </p:nvSpPr>
              <p:spPr>
                <a:xfrm>
                  <a:off x="1946043" y="1924487"/>
                  <a:ext cx="2306122"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tr" sz="1200" b="1" i="0" u="none" strike="noStrike" cap="none">
                      <a:solidFill>
                        <a:schemeClr val="lt1"/>
                      </a:solidFill>
                      <a:latin typeface="Georgia"/>
                      <a:ea typeface="Georgia"/>
                      <a:cs typeface="Georgia"/>
                      <a:sym typeface="Georgia"/>
                    </a:rPr>
                    <a:t>TAHMİNLEME YÖNTEMİ</a:t>
                  </a:r>
                  <a:endParaRPr sz="1200" b="1" i="0" u="none" strike="noStrike" cap="none">
                    <a:solidFill>
                      <a:schemeClr val="lt1"/>
                    </a:solidFill>
                    <a:latin typeface="Georgia"/>
                    <a:ea typeface="Georgia"/>
                    <a:cs typeface="Georgia"/>
                    <a:sym typeface="Georgia"/>
                  </a:endParaRPr>
                </a:p>
              </p:txBody>
            </p:sp>
            <p:sp>
              <p:nvSpPr>
                <p:cNvPr id="310" name="Google Shape;310;p7"/>
                <p:cNvSpPr/>
                <p:nvPr/>
              </p:nvSpPr>
              <p:spPr>
                <a:xfrm rot="5400000">
                  <a:off x="4812327" y="1396350"/>
                  <a:ext cx="424008" cy="1342946"/>
                </a:xfrm>
                <a:prstGeom prst="roundRect">
                  <a:avLst>
                    <a:gd name="adj" fmla="val 50000"/>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7"/>
                <p:cNvSpPr txBox="1"/>
                <p:nvPr/>
              </p:nvSpPr>
              <p:spPr>
                <a:xfrm>
                  <a:off x="4275848" y="1929343"/>
                  <a:ext cx="151052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tr" sz="1200" b="1" i="0" u="none" strike="noStrike" cap="none">
                      <a:solidFill>
                        <a:schemeClr val="lt1"/>
                      </a:solidFill>
                      <a:latin typeface="Georgia"/>
                      <a:ea typeface="Georgia"/>
                      <a:cs typeface="Georgia"/>
                      <a:sym typeface="Georgia"/>
                    </a:rPr>
                    <a:t>HATA DEĞERİ</a:t>
                  </a:r>
                  <a:endParaRPr sz="1200" b="1" i="0" u="none" strike="noStrike" cap="none">
                    <a:solidFill>
                      <a:schemeClr val="lt1"/>
                    </a:solidFill>
                    <a:latin typeface="Georgia"/>
                    <a:ea typeface="Georgia"/>
                    <a:cs typeface="Georgia"/>
                    <a:sym typeface="Georgia"/>
                  </a:endParaRPr>
                </a:p>
              </p:txBody>
            </p:sp>
          </p:grpSp>
        </p:grpSp>
        <p:sp>
          <p:nvSpPr>
            <p:cNvPr id="312" name="Google Shape;312;p7"/>
            <p:cNvSpPr/>
            <p:nvPr/>
          </p:nvSpPr>
          <p:spPr>
            <a:xfrm>
              <a:off x="1644250" y="2366488"/>
              <a:ext cx="279400" cy="3346713"/>
            </a:xfrm>
            <a:prstGeom prst="leftBrace">
              <a:avLst>
                <a:gd name="adj1" fmla="val 8333"/>
                <a:gd name="adj2" fmla="val 50000"/>
              </a:avLst>
            </a:prstGeom>
            <a:noFill/>
            <a:ln w="38100"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313" name="Google Shape;313;p7"/>
          <p:cNvSpPr/>
          <p:nvPr/>
        </p:nvSpPr>
        <p:spPr>
          <a:xfrm>
            <a:off x="4929905" y="3024163"/>
            <a:ext cx="609010" cy="612028"/>
          </a:xfrm>
          <a:prstGeom prst="ellipse">
            <a:avLst/>
          </a:prstGeom>
          <a:solidFill>
            <a:srgbClr val="FFFF99"/>
          </a:solidFill>
          <a:ln>
            <a:noFill/>
          </a:ln>
          <a:effectLst>
            <a:outerShdw blurRad="228600" dist="50800" dir="5400000" algn="tl" rotWithShape="0">
              <a:srgbClr val="000000">
                <a:alpha val="54117"/>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tr" sz="1300" b="1" i="0" u="none" strike="noStrike" cap="none" dirty="0">
                <a:solidFill>
                  <a:srgbClr val="7F2090"/>
                </a:solidFill>
                <a:latin typeface="Georgia"/>
                <a:ea typeface="Georgia"/>
                <a:cs typeface="Georgia"/>
                <a:sym typeface="Georgia"/>
              </a:rPr>
              <a:t>43</a:t>
            </a:r>
            <a:endParaRPr sz="1300" b="1" i="0" u="none" strike="noStrike" cap="none" dirty="0">
              <a:solidFill>
                <a:srgbClr val="7F2090"/>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fill="hold"/>
                                        <p:tgtEl>
                                          <p:spTgt spid="283"/>
                                        </p:tgtEl>
                                        <p:attrNameLst>
                                          <p:attrName>ppt_x</p:attrName>
                                        </p:attrNameLst>
                                      </p:cBhvr>
                                      <p:tavLst>
                                        <p:tav tm="0">
                                          <p:val>
                                            <p:strVal val="0-#ppt_w/2"/>
                                          </p:val>
                                        </p:tav>
                                        <p:tav tm="100000">
                                          <p:val>
                                            <p:strVal val="#ppt_x"/>
                                          </p:val>
                                        </p:tav>
                                      </p:tavLst>
                                    </p:anim>
                                    <p:anim calcmode="lin" valueType="num">
                                      <p:cBhvr additive="base">
                                        <p:cTn id="8" dur="500" fill="hold"/>
                                        <p:tgtEl>
                                          <p:spTgt spid="2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13"/>
                                        </p:tgtEl>
                                        <p:attrNameLst>
                                          <p:attrName>style.visibility</p:attrName>
                                        </p:attrNameLst>
                                      </p:cBhvr>
                                      <p:to>
                                        <p:strVal val="visible"/>
                                      </p:to>
                                    </p:set>
                                    <p:animEffect transition="in" filter="wipe(down)">
                                      <p:cBhvr>
                                        <p:cTn id="13"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8"/>
          <p:cNvSpPr txBox="1"/>
          <p:nvPr/>
        </p:nvSpPr>
        <p:spPr>
          <a:xfrm>
            <a:off x="3843250" y="1600184"/>
            <a:ext cx="521700" cy="344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Arial"/>
                <a:ea typeface="Arial"/>
                <a:cs typeface="Arial"/>
                <a:sym typeface="Arial"/>
              </a:rPr>
              <a:t>.</a:t>
            </a:r>
            <a:endParaRPr sz="2400" b="0" i="0" u="none" strike="noStrike" cap="none">
              <a:solidFill>
                <a:srgbClr val="FFFFFF"/>
              </a:solidFill>
              <a:latin typeface="Arial"/>
              <a:ea typeface="Arial"/>
              <a:cs typeface="Arial"/>
              <a:sym typeface="Arial"/>
            </a:endParaRPr>
          </a:p>
        </p:txBody>
      </p:sp>
      <p:sp>
        <p:nvSpPr>
          <p:cNvPr id="319" name="Google Shape;319;p8"/>
          <p:cNvSpPr txBox="1"/>
          <p:nvPr/>
        </p:nvSpPr>
        <p:spPr>
          <a:xfrm>
            <a:off x="4529050" y="1600184"/>
            <a:ext cx="521700" cy="344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Arial"/>
                <a:ea typeface="Arial"/>
                <a:cs typeface="Arial"/>
                <a:sym typeface="Arial"/>
              </a:rPr>
              <a:t>.</a:t>
            </a:r>
            <a:endParaRPr sz="2400" b="0" i="0" u="none" strike="noStrike" cap="none">
              <a:solidFill>
                <a:srgbClr val="FFFFFF"/>
              </a:solidFill>
              <a:latin typeface="Arial"/>
              <a:ea typeface="Arial"/>
              <a:cs typeface="Arial"/>
              <a:sym typeface="Arial"/>
            </a:endParaRPr>
          </a:p>
        </p:txBody>
      </p:sp>
      <p:grpSp>
        <p:nvGrpSpPr>
          <p:cNvPr id="320" name="Google Shape;320;p8"/>
          <p:cNvGrpSpPr/>
          <p:nvPr/>
        </p:nvGrpSpPr>
        <p:grpSpPr>
          <a:xfrm>
            <a:off x="186267" y="6029334"/>
            <a:ext cx="8729133" cy="654069"/>
            <a:chOff x="186267" y="6029334"/>
            <a:chExt cx="8729133" cy="654069"/>
          </a:xfrm>
        </p:grpSpPr>
        <p:pic>
          <p:nvPicPr>
            <p:cNvPr id="321" name="Google Shape;321;p8"/>
            <p:cNvPicPr preferRelativeResize="0"/>
            <p:nvPr/>
          </p:nvPicPr>
          <p:blipFill rotWithShape="1">
            <a:blip r:embed="rId3">
              <a:alphaModFix/>
            </a:blip>
            <a:srcRect t="8891" b="11440"/>
            <a:stretch/>
          </p:blipFill>
          <p:spPr>
            <a:xfrm>
              <a:off x="8132372" y="6139399"/>
              <a:ext cx="783028" cy="494270"/>
            </a:xfrm>
            <a:prstGeom prst="rect">
              <a:avLst/>
            </a:prstGeom>
            <a:noFill/>
            <a:ln>
              <a:noFill/>
            </a:ln>
          </p:spPr>
        </p:pic>
        <p:pic>
          <p:nvPicPr>
            <p:cNvPr id="322" name="Google Shape;322;p8"/>
            <p:cNvPicPr preferRelativeResize="0"/>
            <p:nvPr/>
          </p:nvPicPr>
          <p:blipFill rotWithShape="1">
            <a:blip r:embed="rId4">
              <a:alphaModFix/>
            </a:blip>
            <a:srcRect/>
            <a:stretch/>
          </p:blipFill>
          <p:spPr>
            <a:xfrm>
              <a:off x="186267" y="6029334"/>
              <a:ext cx="626534" cy="654069"/>
            </a:xfrm>
            <a:prstGeom prst="rect">
              <a:avLst/>
            </a:prstGeom>
            <a:noFill/>
            <a:ln>
              <a:noFill/>
            </a:ln>
          </p:spPr>
        </p:pic>
        <p:grpSp>
          <p:nvGrpSpPr>
            <p:cNvPr id="323" name="Google Shape;323;p8"/>
            <p:cNvGrpSpPr/>
            <p:nvPr/>
          </p:nvGrpSpPr>
          <p:grpSpPr>
            <a:xfrm>
              <a:off x="814581" y="6202461"/>
              <a:ext cx="7291237" cy="368145"/>
              <a:chOff x="1780" y="0"/>
              <a:chExt cx="7291237" cy="368145"/>
            </a:xfrm>
          </p:grpSpPr>
          <p:sp>
            <p:nvSpPr>
              <p:cNvPr id="324" name="Google Shape;324;p8"/>
              <p:cNvSpPr/>
              <p:nvPr/>
            </p:nvSpPr>
            <p:spPr>
              <a:xfrm>
                <a:off x="178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txBox="1"/>
              <p:nvPr/>
            </p:nvSpPr>
            <p:spPr>
              <a:xfrm>
                <a:off x="18585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Şirket Tanıtımı</a:t>
                </a:r>
                <a:endParaRPr sz="1050" b="0" i="0" u="none" strike="noStrike" cap="none">
                  <a:solidFill>
                    <a:srgbClr val="002060"/>
                  </a:solidFill>
                  <a:latin typeface="Georgia"/>
                  <a:ea typeface="Georgia"/>
                  <a:cs typeface="Georgia"/>
                  <a:sym typeface="Georgia"/>
                </a:endParaRPr>
              </a:p>
            </p:txBody>
          </p:sp>
          <p:sp>
            <p:nvSpPr>
              <p:cNvPr id="326" name="Google Shape;326;p8"/>
              <p:cNvSpPr/>
              <p:nvPr/>
            </p:nvSpPr>
            <p:spPr>
              <a:xfrm>
                <a:off x="1428327"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txBox="1"/>
              <p:nvPr/>
            </p:nvSpPr>
            <p:spPr>
              <a:xfrm>
                <a:off x="1612400"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Mevcut Sistem</a:t>
                </a:r>
                <a:endParaRPr sz="1050" b="0" i="0" u="none" strike="noStrike" cap="none">
                  <a:solidFill>
                    <a:srgbClr val="002060"/>
                  </a:solidFill>
                  <a:latin typeface="Georgia"/>
                  <a:ea typeface="Georgia"/>
                  <a:cs typeface="Georgia"/>
                  <a:sym typeface="Georgia"/>
                </a:endParaRPr>
              </a:p>
            </p:txBody>
          </p:sp>
          <p:sp>
            <p:nvSpPr>
              <p:cNvPr id="328" name="Google Shape;328;p8"/>
              <p:cNvSpPr/>
              <p:nvPr/>
            </p:nvSpPr>
            <p:spPr>
              <a:xfrm>
                <a:off x="2854873"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txBox="1"/>
              <p:nvPr/>
            </p:nvSpPr>
            <p:spPr>
              <a:xfrm>
                <a:off x="3038946"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Problem Tanımı</a:t>
                </a:r>
                <a:endParaRPr sz="1050" b="0" i="0" u="none" strike="noStrike" cap="none">
                  <a:solidFill>
                    <a:srgbClr val="002060"/>
                  </a:solidFill>
                  <a:latin typeface="Georgia"/>
                  <a:ea typeface="Georgia"/>
                  <a:cs typeface="Georgia"/>
                  <a:sym typeface="Georgia"/>
                </a:endParaRPr>
              </a:p>
            </p:txBody>
          </p:sp>
          <p:sp>
            <p:nvSpPr>
              <p:cNvPr id="330" name="Google Shape;330;p8"/>
              <p:cNvSpPr/>
              <p:nvPr/>
            </p:nvSpPr>
            <p:spPr>
              <a:xfrm>
                <a:off x="4281420" y="0"/>
                <a:ext cx="1585051" cy="368145"/>
              </a:xfrm>
              <a:prstGeom prst="chevron">
                <a:avLst>
                  <a:gd name="adj" fmla="val 50000"/>
                </a:avLst>
              </a:prstGeom>
              <a:solidFill>
                <a:srgbClr val="FFCC99"/>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txBox="1"/>
              <p:nvPr/>
            </p:nvSpPr>
            <p:spPr>
              <a:xfrm>
                <a:off x="446549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Çözüm Yaklaşımı</a:t>
                </a:r>
                <a:endParaRPr sz="1050" b="0" i="0" u="none" strike="noStrike" cap="none">
                  <a:solidFill>
                    <a:srgbClr val="002060"/>
                  </a:solidFill>
                  <a:latin typeface="Georgia"/>
                  <a:ea typeface="Georgia"/>
                  <a:cs typeface="Georgia"/>
                  <a:sym typeface="Georgia"/>
                </a:endParaRPr>
              </a:p>
            </p:txBody>
          </p:sp>
          <p:sp>
            <p:nvSpPr>
              <p:cNvPr id="332" name="Google Shape;332;p8"/>
              <p:cNvSpPr/>
              <p:nvPr/>
            </p:nvSpPr>
            <p:spPr>
              <a:xfrm>
                <a:off x="5707966"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txBox="1"/>
              <p:nvPr/>
            </p:nvSpPr>
            <p:spPr>
              <a:xfrm>
                <a:off x="5892039"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Kazanımlar</a:t>
                </a:r>
                <a:endParaRPr sz="1050" b="0" i="0" u="none" strike="noStrike" cap="none">
                  <a:solidFill>
                    <a:srgbClr val="002060"/>
                  </a:solidFill>
                  <a:latin typeface="Georgia"/>
                  <a:ea typeface="Georgia"/>
                  <a:cs typeface="Georgia"/>
                  <a:sym typeface="Georgia"/>
                </a:endParaRPr>
              </a:p>
            </p:txBody>
          </p:sp>
        </p:grpSp>
      </p:grpSp>
      <p:sp>
        <p:nvSpPr>
          <p:cNvPr id="334" name="Google Shape;334;p8"/>
          <p:cNvSpPr txBox="1"/>
          <p:nvPr/>
        </p:nvSpPr>
        <p:spPr>
          <a:xfrm>
            <a:off x="186267" y="321733"/>
            <a:ext cx="8922635"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Çözüm Yaklaşımı - </a:t>
            </a:r>
            <a:r>
              <a:rPr lang="tr" sz="3200" b="1" i="0" u="none" strike="noStrike" cap="none">
                <a:solidFill>
                  <a:srgbClr val="741B47"/>
                </a:solidFill>
                <a:latin typeface="Georgia"/>
                <a:ea typeface="Georgia"/>
                <a:cs typeface="Georgia"/>
                <a:sym typeface="Georgia"/>
              </a:rPr>
              <a:t>Sabit Tedarik Süresi </a:t>
            </a:r>
            <a:endParaRPr sz="3400" b="1" i="0" u="none" strike="noStrike" cap="none">
              <a:solidFill>
                <a:srgbClr val="741B47"/>
              </a:solidFill>
              <a:latin typeface="Georgia"/>
              <a:ea typeface="Georgia"/>
              <a:cs typeface="Georgia"/>
              <a:sym typeface="Georgia"/>
            </a:endParaRPr>
          </a:p>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	</a:t>
            </a:r>
            <a:r>
              <a:rPr lang="tr" sz="2800" b="1" i="0" u="none" strike="noStrike" cap="none">
                <a:solidFill>
                  <a:srgbClr val="741B47"/>
                </a:solidFill>
                <a:latin typeface="Georgia"/>
                <a:ea typeface="Georgia"/>
                <a:cs typeface="Georgia"/>
                <a:sym typeface="Georgia"/>
              </a:rPr>
              <a:t>Dinamik Programlama</a:t>
            </a:r>
            <a:endParaRPr sz="3400" b="1" i="0" u="none" strike="noStrike" cap="none">
              <a:solidFill>
                <a:srgbClr val="741B47"/>
              </a:solidFill>
              <a:latin typeface="Georgia"/>
              <a:ea typeface="Georgia"/>
              <a:cs typeface="Georgia"/>
              <a:sym typeface="Georgia"/>
            </a:endParaRPr>
          </a:p>
        </p:txBody>
      </p:sp>
      <p:grpSp>
        <p:nvGrpSpPr>
          <p:cNvPr id="335" name="Google Shape;335;p8"/>
          <p:cNvGrpSpPr/>
          <p:nvPr/>
        </p:nvGrpSpPr>
        <p:grpSpPr>
          <a:xfrm>
            <a:off x="499534" y="1807522"/>
            <a:ext cx="8402754" cy="1239807"/>
            <a:chOff x="499534" y="1807522"/>
            <a:chExt cx="8402754" cy="1239807"/>
          </a:xfrm>
        </p:grpSpPr>
        <p:grpSp>
          <p:nvGrpSpPr>
            <p:cNvPr id="336" name="Google Shape;336;p8"/>
            <p:cNvGrpSpPr/>
            <p:nvPr/>
          </p:nvGrpSpPr>
          <p:grpSpPr>
            <a:xfrm>
              <a:off x="499534" y="1807522"/>
              <a:ext cx="8168931" cy="970123"/>
              <a:chOff x="294704" y="2777641"/>
              <a:chExt cx="8168931" cy="970123"/>
            </a:xfrm>
          </p:grpSpPr>
          <p:grpSp>
            <p:nvGrpSpPr>
              <p:cNvPr id="337" name="Google Shape;337;p8"/>
              <p:cNvGrpSpPr/>
              <p:nvPr/>
            </p:nvGrpSpPr>
            <p:grpSpPr>
              <a:xfrm>
                <a:off x="294704" y="2777641"/>
                <a:ext cx="3397790" cy="970121"/>
                <a:chOff x="294704" y="2777641"/>
                <a:chExt cx="3397790" cy="970121"/>
              </a:xfrm>
            </p:grpSpPr>
            <p:grpSp>
              <p:nvGrpSpPr>
                <p:cNvPr id="338" name="Google Shape;338;p8"/>
                <p:cNvGrpSpPr/>
                <p:nvPr/>
              </p:nvGrpSpPr>
              <p:grpSpPr>
                <a:xfrm>
                  <a:off x="294704" y="2777641"/>
                  <a:ext cx="689484" cy="970119"/>
                  <a:chOff x="2744034" y="1146343"/>
                  <a:chExt cx="1827900" cy="2399700"/>
                </a:xfrm>
              </p:grpSpPr>
              <p:sp>
                <p:nvSpPr>
                  <p:cNvPr id="339" name="Google Shape;339;p8"/>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8"/>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8"/>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1</a:t>
                    </a:r>
                    <a:endParaRPr sz="2400" b="0" i="0" u="none" strike="noStrike" cap="none">
                      <a:solidFill>
                        <a:srgbClr val="FFFFFF"/>
                      </a:solidFill>
                      <a:latin typeface="Georgia"/>
                      <a:ea typeface="Georgia"/>
                      <a:cs typeface="Georgia"/>
                      <a:sym typeface="Georgia"/>
                    </a:endParaRPr>
                  </a:p>
                </p:txBody>
              </p:sp>
            </p:grpSp>
            <p:grpSp>
              <p:nvGrpSpPr>
                <p:cNvPr id="342" name="Google Shape;342;p8"/>
                <p:cNvGrpSpPr/>
                <p:nvPr/>
              </p:nvGrpSpPr>
              <p:grpSpPr>
                <a:xfrm>
                  <a:off x="978569" y="2777641"/>
                  <a:ext cx="689484" cy="970119"/>
                  <a:chOff x="2744034" y="1146343"/>
                  <a:chExt cx="1827900" cy="2399700"/>
                </a:xfrm>
              </p:grpSpPr>
              <p:sp>
                <p:nvSpPr>
                  <p:cNvPr id="343" name="Google Shape;343;p8"/>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8"/>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eorgia"/>
                      <a:ea typeface="Georgia"/>
                      <a:cs typeface="Georgia"/>
                      <a:sym typeface="Georgia"/>
                    </a:endParaRPr>
                  </a:p>
                </p:txBody>
              </p:sp>
              <p:sp>
                <p:nvSpPr>
                  <p:cNvPr id="345" name="Google Shape;345;p8"/>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2	</a:t>
                    </a:r>
                    <a:endParaRPr sz="2400" b="0" i="0" u="none" strike="noStrike" cap="none">
                      <a:solidFill>
                        <a:srgbClr val="FFFFFF"/>
                      </a:solidFill>
                      <a:latin typeface="Georgia"/>
                      <a:ea typeface="Georgia"/>
                      <a:cs typeface="Georgia"/>
                      <a:sym typeface="Georgia"/>
                    </a:endParaRPr>
                  </a:p>
                </p:txBody>
              </p:sp>
            </p:grpSp>
            <p:grpSp>
              <p:nvGrpSpPr>
                <p:cNvPr id="346" name="Google Shape;346;p8"/>
                <p:cNvGrpSpPr/>
                <p:nvPr/>
              </p:nvGrpSpPr>
              <p:grpSpPr>
                <a:xfrm>
                  <a:off x="1647499" y="2777642"/>
                  <a:ext cx="689484" cy="970119"/>
                  <a:chOff x="2744034" y="1146343"/>
                  <a:chExt cx="1827900" cy="2399700"/>
                </a:xfrm>
              </p:grpSpPr>
              <p:sp>
                <p:nvSpPr>
                  <p:cNvPr id="347" name="Google Shape;347;p8"/>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8"/>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8"/>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3</a:t>
                    </a:r>
                    <a:endParaRPr sz="2400" b="0" i="0" u="none" strike="noStrike" cap="none">
                      <a:solidFill>
                        <a:srgbClr val="FFFFFF"/>
                      </a:solidFill>
                      <a:latin typeface="Georgia"/>
                      <a:ea typeface="Georgia"/>
                      <a:cs typeface="Georgia"/>
                      <a:sym typeface="Georgia"/>
                    </a:endParaRPr>
                  </a:p>
                </p:txBody>
              </p:sp>
            </p:grpSp>
            <p:grpSp>
              <p:nvGrpSpPr>
                <p:cNvPr id="350" name="Google Shape;350;p8"/>
                <p:cNvGrpSpPr/>
                <p:nvPr/>
              </p:nvGrpSpPr>
              <p:grpSpPr>
                <a:xfrm>
                  <a:off x="2336984" y="2777641"/>
                  <a:ext cx="689484" cy="970119"/>
                  <a:chOff x="2744034" y="1146343"/>
                  <a:chExt cx="1827900" cy="2399700"/>
                </a:xfrm>
              </p:grpSpPr>
              <p:sp>
                <p:nvSpPr>
                  <p:cNvPr id="351" name="Google Shape;351;p8"/>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8"/>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8"/>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4</a:t>
                    </a:r>
                    <a:endParaRPr sz="2400" b="0" i="0" u="none" strike="noStrike" cap="none">
                      <a:solidFill>
                        <a:srgbClr val="FFFFFF"/>
                      </a:solidFill>
                      <a:latin typeface="Georgia"/>
                      <a:ea typeface="Georgia"/>
                      <a:cs typeface="Georgia"/>
                      <a:sym typeface="Georgia"/>
                    </a:endParaRPr>
                  </a:p>
                </p:txBody>
              </p:sp>
            </p:grpSp>
            <p:grpSp>
              <p:nvGrpSpPr>
                <p:cNvPr id="354" name="Google Shape;354;p8"/>
                <p:cNvGrpSpPr/>
                <p:nvPr/>
              </p:nvGrpSpPr>
              <p:grpSpPr>
                <a:xfrm>
                  <a:off x="3003010" y="2777643"/>
                  <a:ext cx="689484" cy="970119"/>
                  <a:chOff x="2744034" y="1146343"/>
                  <a:chExt cx="1827900" cy="2399700"/>
                </a:xfrm>
              </p:grpSpPr>
              <p:sp>
                <p:nvSpPr>
                  <p:cNvPr id="355" name="Google Shape;355;p8"/>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8"/>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8"/>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a:t>
                    </a:r>
                    <a:endParaRPr sz="2400" b="0" i="0" u="none" strike="noStrike" cap="none">
                      <a:solidFill>
                        <a:srgbClr val="FFFFFF"/>
                      </a:solidFill>
                      <a:latin typeface="Georgia"/>
                      <a:ea typeface="Georgia"/>
                      <a:cs typeface="Georgia"/>
                      <a:sym typeface="Georgia"/>
                    </a:endParaRPr>
                  </a:p>
                </p:txBody>
              </p:sp>
            </p:grpSp>
          </p:grpSp>
          <p:grpSp>
            <p:nvGrpSpPr>
              <p:cNvPr id="358" name="Google Shape;358;p8"/>
              <p:cNvGrpSpPr/>
              <p:nvPr/>
            </p:nvGrpSpPr>
            <p:grpSpPr>
              <a:xfrm>
                <a:off x="3692495" y="2777643"/>
                <a:ext cx="3397791" cy="970121"/>
                <a:chOff x="294704" y="2777641"/>
                <a:chExt cx="3397791" cy="970121"/>
              </a:xfrm>
            </p:grpSpPr>
            <p:grpSp>
              <p:nvGrpSpPr>
                <p:cNvPr id="359" name="Google Shape;359;p8"/>
                <p:cNvGrpSpPr/>
                <p:nvPr/>
              </p:nvGrpSpPr>
              <p:grpSpPr>
                <a:xfrm>
                  <a:off x="294704" y="2777641"/>
                  <a:ext cx="689484" cy="970119"/>
                  <a:chOff x="2744034" y="1146343"/>
                  <a:chExt cx="1827900" cy="2399700"/>
                </a:xfrm>
              </p:grpSpPr>
              <p:sp>
                <p:nvSpPr>
                  <p:cNvPr id="360" name="Google Shape;360;p8"/>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8"/>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8"/>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a:t>
                    </a:r>
                    <a:endParaRPr sz="2400" b="0" i="0" u="none" strike="noStrike" cap="none">
                      <a:solidFill>
                        <a:srgbClr val="FFFFFF"/>
                      </a:solidFill>
                      <a:latin typeface="Georgia"/>
                      <a:ea typeface="Georgia"/>
                      <a:cs typeface="Georgia"/>
                      <a:sym typeface="Georgia"/>
                    </a:endParaRPr>
                  </a:p>
                </p:txBody>
              </p:sp>
            </p:grpSp>
            <p:grpSp>
              <p:nvGrpSpPr>
                <p:cNvPr id="363" name="Google Shape;363;p8"/>
                <p:cNvGrpSpPr/>
                <p:nvPr/>
              </p:nvGrpSpPr>
              <p:grpSpPr>
                <a:xfrm>
                  <a:off x="978569" y="2777641"/>
                  <a:ext cx="689484" cy="970119"/>
                  <a:chOff x="2744034" y="1146343"/>
                  <a:chExt cx="1827900" cy="2399700"/>
                </a:xfrm>
              </p:grpSpPr>
              <p:sp>
                <p:nvSpPr>
                  <p:cNvPr id="364" name="Google Shape;364;p8"/>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8"/>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8"/>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a:t>
                    </a:r>
                    <a:endParaRPr sz="2400" b="0" i="0" u="none" strike="noStrike" cap="none">
                      <a:solidFill>
                        <a:srgbClr val="FFFFFF"/>
                      </a:solidFill>
                      <a:latin typeface="Georgia"/>
                      <a:ea typeface="Georgia"/>
                      <a:cs typeface="Georgia"/>
                      <a:sym typeface="Georgia"/>
                    </a:endParaRPr>
                  </a:p>
                </p:txBody>
              </p:sp>
            </p:grpSp>
            <p:grpSp>
              <p:nvGrpSpPr>
                <p:cNvPr id="367" name="Google Shape;367;p8"/>
                <p:cNvGrpSpPr/>
                <p:nvPr/>
              </p:nvGrpSpPr>
              <p:grpSpPr>
                <a:xfrm>
                  <a:off x="1647499" y="2777642"/>
                  <a:ext cx="689484" cy="970119"/>
                  <a:chOff x="2744034" y="1146343"/>
                  <a:chExt cx="1827900" cy="2399700"/>
                </a:xfrm>
              </p:grpSpPr>
              <p:sp>
                <p:nvSpPr>
                  <p:cNvPr id="368" name="Google Shape;368;p8"/>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8"/>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8"/>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a:t>
                    </a:r>
                    <a:endParaRPr sz="2400" b="0" i="0" u="none" strike="noStrike" cap="none">
                      <a:solidFill>
                        <a:srgbClr val="FFFFFF"/>
                      </a:solidFill>
                      <a:latin typeface="Georgia"/>
                      <a:ea typeface="Georgia"/>
                      <a:cs typeface="Georgia"/>
                      <a:sym typeface="Georgia"/>
                    </a:endParaRPr>
                  </a:p>
                </p:txBody>
              </p:sp>
            </p:grpSp>
            <p:grpSp>
              <p:nvGrpSpPr>
                <p:cNvPr id="371" name="Google Shape;371;p8"/>
                <p:cNvGrpSpPr/>
                <p:nvPr/>
              </p:nvGrpSpPr>
              <p:grpSpPr>
                <a:xfrm>
                  <a:off x="2336984" y="2777641"/>
                  <a:ext cx="689484" cy="970119"/>
                  <a:chOff x="2744034" y="1146343"/>
                  <a:chExt cx="1827900" cy="2399700"/>
                </a:xfrm>
              </p:grpSpPr>
              <p:sp>
                <p:nvSpPr>
                  <p:cNvPr id="372" name="Google Shape;372;p8"/>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8"/>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8"/>
                  <p:cNvSpPr txBox="1"/>
                  <p:nvPr/>
                </p:nvSpPr>
                <p:spPr>
                  <a:xfrm>
                    <a:off x="2966449" y="1795521"/>
                    <a:ext cx="1515551" cy="1476001"/>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49</a:t>
                    </a:r>
                    <a:endParaRPr sz="2400" b="0" i="0" u="none" strike="noStrike" cap="none">
                      <a:solidFill>
                        <a:srgbClr val="FFFFFF"/>
                      </a:solidFill>
                      <a:latin typeface="Georgia"/>
                      <a:ea typeface="Georgia"/>
                      <a:cs typeface="Georgia"/>
                      <a:sym typeface="Georgia"/>
                    </a:endParaRPr>
                  </a:p>
                </p:txBody>
              </p:sp>
            </p:grpSp>
            <p:grpSp>
              <p:nvGrpSpPr>
                <p:cNvPr id="375" name="Google Shape;375;p8"/>
                <p:cNvGrpSpPr/>
                <p:nvPr/>
              </p:nvGrpSpPr>
              <p:grpSpPr>
                <a:xfrm>
                  <a:off x="3003010" y="2777643"/>
                  <a:ext cx="689485" cy="970119"/>
                  <a:chOff x="2744034" y="1146343"/>
                  <a:chExt cx="1827903" cy="2399700"/>
                </a:xfrm>
              </p:grpSpPr>
              <p:sp>
                <p:nvSpPr>
                  <p:cNvPr id="376" name="Google Shape;376;p8"/>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8"/>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8"/>
                  <p:cNvSpPr txBox="1"/>
                  <p:nvPr/>
                </p:nvSpPr>
                <p:spPr>
                  <a:xfrm>
                    <a:off x="2966449" y="1795521"/>
                    <a:ext cx="1605488" cy="1476001"/>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50</a:t>
                    </a:r>
                    <a:endParaRPr sz="2400" b="0" i="0" u="none" strike="noStrike" cap="none">
                      <a:solidFill>
                        <a:srgbClr val="FFFFFF"/>
                      </a:solidFill>
                      <a:latin typeface="Georgia"/>
                      <a:ea typeface="Georgia"/>
                      <a:cs typeface="Georgia"/>
                      <a:sym typeface="Georgia"/>
                    </a:endParaRPr>
                  </a:p>
                </p:txBody>
              </p:sp>
            </p:grpSp>
          </p:grpSp>
          <p:grpSp>
            <p:nvGrpSpPr>
              <p:cNvPr id="379" name="Google Shape;379;p8"/>
              <p:cNvGrpSpPr/>
              <p:nvPr/>
            </p:nvGrpSpPr>
            <p:grpSpPr>
              <a:xfrm>
                <a:off x="7090286" y="2777645"/>
                <a:ext cx="1373349" cy="970119"/>
                <a:chOff x="294704" y="2777641"/>
                <a:chExt cx="1373349" cy="970119"/>
              </a:xfrm>
            </p:grpSpPr>
            <p:grpSp>
              <p:nvGrpSpPr>
                <p:cNvPr id="380" name="Google Shape;380;p8"/>
                <p:cNvGrpSpPr/>
                <p:nvPr/>
              </p:nvGrpSpPr>
              <p:grpSpPr>
                <a:xfrm>
                  <a:off x="294704" y="2777641"/>
                  <a:ext cx="689484" cy="970119"/>
                  <a:chOff x="2744034" y="1146343"/>
                  <a:chExt cx="1827900" cy="2399700"/>
                </a:xfrm>
              </p:grpSpPr>
              <p:sp>
                <p:nvSpPr>
                  <p:cNvPr id="381" name="Google Shape;381;p8"/>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8"/>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8"/>
                  <p:cNvSpPr txBox="1"/>
                  <p:nvPr/>
                </p:nvSpPr>
                <p:spPr>
                  <a:xfrm>
                    <a:off x="2966449" y="1795521"/>
                    <a:ext cx="1383001" cy="1476001"/>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51</a:t>
                    </a:r>
                    <a:endParaRPr sz="2400" b="0" i="0" u="none" strike="noStrike" cap="none">
                      <a:solidFill>
                        <a:srgbClr val="FFFFFF"/>
                      </a:solidFill>
                      <a:latin typeface="Georgia"/>
                      <a:ea typeface="Georgia"/>
                      <a:cs typeface="Georgia"/>
                      <a:sym typeface="Georgia"/>
                    </a:endParaRPr>
                  </a:p>
                </p:txBody>
              </p:sp>
            </p:grpSp>
            <p:grpSp>
              <p:nvGrpSpPr>
                <p:cNvPr id="384" name="Google Shape;384;p8"/>
                <p:cNvGrpSpPr/>
                <p:nvPr/>
              </p:nvGrpSpPr>
              <p:grpSpPr>
                <a:xfrm>
                  <a:off x="978569" y="2777641"/>
                  <a:ext cx="689484" cy="970119"/>
                  <a:chOff x="2744034" y="1146343"/>
                  <a:chExt cx="1827900" cy="2399700"/>
                </a:xfrm>
              </p:grpSpPr>
              <p:sp>
                <p:nvSpPr>
                  <p:cNvPr id="385" name="Google Shape;385;p8"/>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8"/>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8"/>
                  <p:cNvSpPr txBox="1"/>
                  <p:nvPr/>
                </p:nvSpPr>
                <p:spPr>
                  <a:xfrm>
                    <a:off x="2966449" y="1795521"/>
                    <a:ext cx="1383001" cy="1476001"/>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52</a:t>
                    </a:r>
                    <a:endParaRPr sz="2400" b="0" i="0" u="none" strike="noStrike" cap="none">
                      <a:solidFill>
                        <a:srgbClr val="FFFFFF"/>
                      </a:solidFill>
                      <a:latin typeface="Georgia"/>
                      <a:ea typeface="Georgia"/>
                      <a:cs typeface="Georgia"/>
                      <a:sym typeface="Georgia"/>
                    </a:endParaRPr>
                  </a:p>
                </p:txBody>
              </p:sp>
            </p:grpSp>
          </p:grpSp>
        </p:grpSp>
        <p:sp>
          <p:nvSpPr>
            <p:cNvPr id="388" name="Google Shape;388;p8"/>
            <p:cNvSpPr txBox="1"/>
            <p:nvPr/>
          </p:nvSpPr>
          <p:spPr>
            <a:xfrm>
              <a:off x="8310717" y="2770330"/>
              <a:ext cx="5915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1200" b="0" i="0" u="none" strike="noStrike" cap="none">
                  <a:solidFill>
                    <a:srgbClr val="002060"/>
                  </a:solidFill>
                  <a:latin typeface="Georgia"/>
                  <a:ea typeface="Georgia"/>
                  <a:cs typeface="Georgia"/>
                  <a:sym typeface="Georgia"/>
                </a:rPr>
                <a:t>Hafta</a:t>
              </a:r>
              <a:endParaRPr sz="1200" b="0" i="0" u="none" strike="noStrike" cap="none">
                <a:solidFill>
                  <a:srgbClr val="002060"/>
                </a:solidFill>
                <a:latin typeface="Georgia"/>
                <a:ea typeface="Georgia"/>
                <a:cs typeface="Georgia"/>
                <a:sym typeface="Georgia"/>
              </a:endParaRPr>
            </a:p>
          </p:txBody>
        </p:sp>
      </p:grpSp>
      <p:grpSp>
        <p:nvGrpSpPr>
          <p:cNvPr id="389" name="Google Shape;389;p8"/>
          <p:cNvGrpSpPr/>
          <p:nvPr/>
        </p:nvGrpSpPr>
        <p:grpSpPr>
          <a:xfrm>
            <a:off x="604352" y="3966399"/>
            <a:ext cx="1709233" cy="1432000"/>
            <a:chOff x="604352" y="3966399"/>
            <a:chExt cx="1709233" cy="1432000"/>
          </a:xfrm>
        </p:grpSpPr>
        <p:pic>
          <p:nvPicPr>
            <p:cNvPr id="390" name="Google Shape;390;p8"/>
            <p:cNvPicPr preferRelativeResize="0"/>
            <p:nvPr/>
          </p:nvPicPr>
          <p:blipFill rotWithShape="1">
            <a:blip r:embed="rId5">
              <a:alphaModFix/>
            </a:blip>
            <a:srcRect/>
            <a:stretch/>
          </p:blipFill>
          <p:spPr>
            <a:xfrm>
              <a:off x="604352" y="4233429"/>
              <a:ext cx="707462" cy="744789"/>
            </a:xfrm>
            <a:prstGeom prst="rect">
              <a:avLst/>
            </a:prstGeom>
            <a:noFill/>
            <a:ln>
              <a:noFill/>
            </a:ln>
          </p:spPr>
        </p:pic>
        <p:grpSp>
          <p:nvGrpSpPr>
            <p:cNvPr id="391" name="Google Shape;391;p8"/>
            <p:cNvGrpSpPr/>
            <p:nvPr/>
          </p:nvGrpSpPr>
          <p:grpSpPr>
            <a:xfrm>
              <a:off x="1267294" y="3966399"/>
              <a:ext cx="1046291" cy="1432000"/>
              <a:chOff x="1222775" y="4107067"/>
              <a:chExt cx="1046291" cy="1432000"/>
            </a:xfrm>
          </p:grpSpPr>
          <p:sp>
            <p:nvSpPr>
              <p:cNvPr id="392" name="Google Shape;392;p8"/>
              <p:cNvSpPr/>
              <p:nvPr/>
            </p:nvSpPr>
            <p:spPr>
              <a:xfrm>
                <a:off x="1222775" y="4107067"/>
                <a:ext cx="1046291" cy="14320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8"/>
              <p:cNvSpPr txBox="1"/>
              <p:nvPr/>
            </p:nvSpPr>
            <p:spPr>
              <a:xfrm>
                <a:off x="1267294" y="4538696"/>
                <a:ext cx="946399" cy="56160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 sz="1400" b="1" i="0" u="none" strike="noStrike" cap="none">
                    <a:solidFill>
                      <a:srgbClr val="434343"/>
                    </a:solidFill>
                    <a:latin typeface="Georgia"/>
                    <a:ea typeface="Georgia"/>
                    <a:cs typeface="Georgia"/>
                    <a:sym typeface="Georgia"/>
                  </a:rPr>
                  <a:t>Optimal değer</a:t>
                </a:r>
                <a:endParaRPr sz="1400" b="1" i="0" u="none" strike="noStrike" cap="none">
                  <a:solidFill>
                    <a:srgbClr val="434343"/>
                  </a:solidFill>
                  <a:latin typeface="Georgia"/>
                  <a:ea typeface="Georgia"/>
                  <a:cs typeface="Georgia"/>
                  <a:sym typeface="Georgia"/>
                </a:endParaRPr>
              </a:p>
            </p:txBody>
          </p:sp>
        </p:grpSp>
      </p:grpSp>
      <p:grpSp>
        <p:nvGrpSpPr>
          <p:cNvPr id="394" name="Google Shape;394;p8"/>
          <p:cNvGrpSpPr/>
          <p:nvPr/>
        </p:nvGrpSpPr>
        <p:grpSpPr>
          <a:xfrm>
            <a:off x="5152901" y="3949058"/>
            <a:ext cx="1654591" cy="1432000"/>
            <a:chOff x="5152901" y="3949058"/>
            <a:chExt cx="1654591" cy="1432000"/>
          </a:xfrm>
        </p:grpSpPr>
        <p:pic>
          <p:nvPicPr>
            <p:cNvPr id="395" name="Google Shape;395;p8"/>
            <p:cNvPicPr preferRelativeResize="0"/>
            <p:nvPr/>
          </p:nvPicPr>
          <p:blipFill rotWithShape="1">
            <a:blip r:embed="rId6">
              <a:alphaModFix/>
            </a:blip>
            <a:srcRect/>
            <a:stretch/>
          </p:blipFill>
          <p:spPr>
            <a:xfrm>
              <a:off x="5152901" y="4247530"/>
              <a:ext cx="543854" cy="816262"/>
            </a:xfrm>
            <a:prstGeom prst="rect">
              <a:avLst/>
            </a:prstGeom>
            <a:noFill/>
            <a:ln>
              <a:noFill/>
            </a:ln>
          </p:spPr>
        </p:pic>
        <p:grpSp>
          <p:nvGrpSpPr>
            <p:cNvPr id="396" name="Google Shape;396;p8"/>
            <p:cNvGrpSpPr/>
            <p:nvPr/>
          </p:nvGrpSpPr>
          <p:grpSpPr>
            <a:xfrm>
              <a:off x="5761201" y="3949058"/>
              <a:ext cx="1046291" cy="1432000"/>
              <a:chOff x="1337146" y="4008079"/>
              <a:chExt cx="1046291" cy="1432000"/>
            </a:xfrm>
          </p:grpSpPr>
          <p:sp>
            <p:nvSpPr>
              <p:cNvPr id="397" name="Google Shape;397;p8"/>
              <p:cNvSpPr/>
              <p:nvPr/>
            </p:nvSpPr>
            <p:spPr>
              <a:xfrm>
                <a:off x="1337146" y="4008079"/>
                <a:ext cx="1046291" cy="14320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8"/>
              <p:cNvSpPr txBox="1"/>
              <p:nvPr/>
            </p:nvSpPr>
            <p:spPr>
              <a:xfrm>
                <a:off x="1387092" y="4425750"/>
                <a:ext cx="946399" cy="56160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 sz="1400" b="1" i="0" u="none" strike="noStrike" cap="none">
                    <a:solidFill>
                      <a:srgbClr val="434343"/>
                    </a:solidFill>
                    <a:latin typeface="Georgia"/>
                    <a:ea typeface="Georgia"/>
                    <a:cs typeface="Georgia"/>
                    <a:sym typeface="Georgia"/>
                  </a:rPr>
                  <a:t>15 dakika* çözüm süresi</a:t>
                </a:r>
                <a:endParaRPr sz="1400" b="1" i="0" u="none" strike="noStrike" cap="none">
                  <a:solidFill>
                    <a:srgbClr val="434343"/>
                  </a:solidFill>
                  <a:latin typeface="Georgia"/>
                  <a:ea typeface="Georgia"/>
                  <a:cs typeface="Georgia"/>
                  <a:sym typeface="Georgia"/>
                </a:endParaRPr>
              </a:p>
            </p:txBody>
          </p:sp>
        </p:grpSp>
      </p:grpSp>
      <p:grpSp>
        <p:nvGrpSpPr>
          <p:cNvPr id="399" name="Google Shape;399;p8"/>
          <p:cNvGrpSpPr/>
          <p:nvPr/>
        </p:nvGrpSpPr>
        <p:grpSpPr>
          <a:xfrm>
            <a:off x="2359565" y="3361267"/>
            <a:ext cx="6657435" cy="2712337"/>
            <a:chOff x="2359565" y="3361267"/>
            <a:chExt cx="6657435" cy="2712337"/>
          </a:xfrm>
        </p:grpSpPr>
        <p:grpSp>
          <p:nvGrpSpPr>
            <p:cNvPr id="400" name="Google Shape;400;p8"/>
            <p:cNvGrpSpPr/>
            <p:nvPr/>
          </p:nvGrpSpPr>
          <p:grpSpPr>
            <a:xfrm>
              <a:off x="2359565" y="3361267"/>
              <a:ext cx="2143323" cy="2607733"/>
              <a:chOff x="2359565" y="3361267"/>
              <a:chExt cx="2143323" cy="2607733"/>
            </a:xfrm>
          </p:grpSpPr>
          <p:grpSp>
            <p:nvGrpSpPr>
              <p:cNvPr id="401" name="Google Shape;401;p8"/>
              <p:cNvGrpSpPr/>
              <p:nvPr/>
            </p:nvGrpSpPr>
            <p:grpSpPr>
              <a:xfrm>
                <a:off x="2359565" y="3949058"/>
                <a:ext cx="1589239" cy="1432000"/>
                <a:chOff x="2359565" y="3949058"/>
                <a:chExt cx="1589239" cy="1432000"/>
              </a:xfrm>
            </p:grpSpPr>
            <p:pic>
              <p:nvPicPr>
                <p:cNvPr id="402" name="Google Shape;402;p8"/>
                <p:cNvPicPr preferRelativeResize="0"/>
                <p:nvPr/>
              </p:nvPicPr>
              <p:blipFill rotWithShape="1">
                <a:blip r:embed="rId7">
                  <a:alphaModFix/>
                </a:blip>
                <a:srcRect/>
                <a:stretch/>
              </p:blipFill>
              <p:spPr>
                <a:xfrm>
                  <a:off x="2359565" y="4248446"/>
                  <a:ext cx="532288" cy="729772"/>
                </a:xfrm>
                <a:prstGeom prst="rect">
                  <a:avLst/>
                </a:prstGeom>
                <a:noFill/>
                <a:ln>
                  <a:noFill/>
                </a:ln>
              </p:spPr>
            </p:pic>
            <p:grpSp>
              <p:nvGrpSpPr>
                <p:cNvPr id="403" name="Google Shape;403;p8"/>
                <p:cNvGrpSpPr/>
                <p:nvPr/>
              </p:nvGrpSpPr>
              <p:grpSpPr>
                <a:xfrm>
                  <a:off x="2874885" y="3949058"/>
                  <a:ext cx="1073919" cy="1432000"/>
                  <a:chOff x="1195147" y="4107067"/>
                  <a:chExt cx="1073919" cy="1432000"/>
                </a:xfrm>
              </p:grpSpPr>
              <p:sp>
                <p:nvSpPr>
                  <p:cNvPr id="404" name="Google Shape;404;p8"/>
                  <p:cNvSpPr/>
                  <p:nvPr/>
                </p:nvSpPr>
                <p:spPr>
                  <a:xfrm>
                    <a:off x="1222775" y="4107067"/>
                    <a:ext cx="1046291" cy="14320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8"/>
                  <p:cNvSpPr txBox="1"/>
                  <p:nvPr/>
                </p:nvSpPr>
                <p:spPr>
                  <a:xfrm>
                    <a:off x="1195147" y="4559606"/>
                    <a:ext cx="1055847" cy="56160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 sz="1400" b="1" i="0" u="none" strike="noStrike" cap="none">
                        <a:solidFill>
                          <a:srgbClr val="434343"/>
                        </a:solidFill>
                        <a:latin typeface="Georgia"/>
                        <a:ea typeface="Georgia"/>
                        <a:cs typeface="Georgia"/>
                        <a:sym typeface="Georgia"/>
                      </a:rPr>
                      <a:t>~10 saat* çözüm süresi</a:t>
                    </a:r>
                    <a:endParaRPr sz="1400" b="1" i="0" u="none" strike="noStrike" cap="none">
                      <a:solidFill>
                        <a:srgbClr val="434343"/>
                      </a:solidFill>
                      <a:latin typeface="Georgia"/>
                      <a:ea typeface="Georgia"/>
                      <a:cs typeface="Georgia"/>
                      <a:sym typeface="Georgia"/>
                    </a:endParaRPr>
                  </a:p>
                </p:txBody>
              </p:sp>
            </p:grpSp>
          </p:grpSp>
          <p:cxnSp>
            <p:nvCxnSpPr>
              <p:cNvPr id="406" name="Google Shape;406;p8"/>
              <p:cNvCxnSpPr/>
              <p:nvPr/>
            </p:nvCxnSpPr>
            <p:spPr>
              <a:xfrm>
                <a:off x="4502888" y="3361267"/>
                <a:ext cx="0" cy="2607733"/>
              </a:xfrm>
              <a:prstGeom prst="straightConnector1">
                <a:avLst/>
              </a:prstGeom>
              <a:noFill/>
              <a:ln w="38100" cap="flat" cmpd="sng">
                <a:solidFill>
                  <a:schemeClr val="accent4"/>
                </a:solidFill>
                <a:prstDash val="solid"/>
                <a:round/>
                <a:headEnd type="none" w="sm" len="sm"/>
                <a:tailEnd type="none" w="sm" len="sm"/>
              </a:ln>
              <a:effectLst>
                <a:outerShdw blurRad="40000" dist="23000" dir="5400000" rotWithShape="0">
                  <a:srgbClr val="000000">
                    <a:alpha val="34901"/>
                  </a:srgbClr>
                </a:outerShdw>
              </a:effectLst>
            </p:spPr>
          </p:cxnSp>
        </p:grpSp>
        <p:sp>
          <p:nvSpPr>
            <p:cNvPr id="407" name="Google Shape;407;p8"/>
            <p:cNvSpPr txBox="1"/>
            <p:nvPr/>
          </p:nvSpPr>
          <p:spPr>
            <a:xfrm>
              <a:off x="6385947" y="5796605"/>
              <a:ext cx="26310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1200" b="0" i="0" u="none" strike="noStrike" cap="none">
                  <a:solidFill>
                    <a:srgbClr val="002060"/>
                  </a:solidFill>
                  <a:latin typeface="Georgia"/>
                  <a:ea typeface="Georgia"/>
                  <a:cs typeface="Georgia"/>
                  <a:sym typeface="Georgia"/>
                </a:rPr>
                <a:t>* Bir hammadde için ortalama değer</a:t>
              </a:r>
              <a:endParaRPr sz="1200" b="0" i="0" u="none" strike="noStrike" cap="none">
                <a:solidFill>
                  <a:srgbClr val="002060"/>
                </a:solidFill>
                <a:latin typeface="Georgia"/>
                <a:ea typeface="Georgia"/>
                <a:cs typeface="Georgia"/>
                <a:sym typeface="Georgia"/>
              </a:endParaRPr>
            </a:p>
          </p:txBody>
        </p:sp>
      </p:grpSp>
      <p:grpSp>
        <p:nvGrpSpPr>
          <p:cNvPr id="408" name="Google Shape;408;p8"/>
          <p:cNvGrpSpPr/>
          <p:nvPr/>
        </p:nvGrpSpPr>
        <p:grpSpPr>
          <a:xfrm>
            <a:off x="6828788" y="3939661"/>
            <a:ext cx="1755943" cy="1432000"/>
            <a:chOff x="6828788" y="3939661"/>
            <a:chExt cx="1755943" cy="1432000"/>
          </a:xfrm>
        </p:grpSpPr>
        <p:grpSp>
          <p:nvGrpSpPr>
            <p:cNvPr id="409" name="Google Shape;409;p8"/>
            <p:cNvGrpSpPr/>
            <p:nvPr/>
          </p:nvGrpSpPr>
          <p:grpSpPr>
            <a:xfrm>
              <a:off x="6828788" y="3939661"/>
              <a:ext cx="1755943" cy="1432000"/>
              <a:chOff x="6828788" y="3939661"/>
              <a:chExt cx="1755943" cy="1432000"/>
            </a:xfrm>
          </p:grpSpPr>
          <p:sp>
            <p:nvSpPr>
              <p:cNvPr id="410" name="Google Shape;410;p8"/>
              <p:cNvSpPr/>
              <p:nvPr/>
            </p:nvSpPr>
            <p:spPr>
              <a:xfrm>
                <a:off x="7456023" y="3939661"/>
                <a:ext cx="1128709" cy="14320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1" name="Google Shape;411;p8"/>
              <p:cNvPicPr preferRelativeResize="0"/>
              <p:nvPr/>
            </p:nvPicPr>
            <p:blipFill rotWithShape="1">
              <a:blip r:embed="rId8">
                <a:alphaModFix/>
              </a:blip>
              <a:srcRect/>
              <a:stretch/>
            </p:blipFill>
            <p:spPr>
              <a:xfrm>
                <a:off x="6828788" y="4333471"/>
                <a:ext cx="690718" cy="690718"/>
              </a:xfrm>
              <a:prstGeom prst="rect">
                <a:avLst/>
              </a:prstGeom>
              <a:noFill/>
              <a:ln>
                <a:noFill/>
              </a:ln>
            </p:spPr>
          </p:pic>
        </p:grpSp>
        <p:sp>
          <p:nvSpPr>
            <p:cNvPr id="412" name="Google Shape;412;p8"/>
            <p:cNvSpPr txBox="1"/>
            <p:nvPr/>
          </p:nvSpPr>
          <p:spPr>
            <a:xfrm>
              <a:off x="7505781" y="4366729"/>
              <a:ext cx="1078763" cy="56160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tr" sz="1400" b="1" i="0" u="none" strike="noStrike" cap="none">
                  <a:solidFill>
                    <a:srgbClr val="434343"/>
                  </a:solidFill>
                  <a:latin typeface="Georgia"/>
                  <a:ea typeface="Georgia"/>
                  <a:cs typeface="Georgia"/>
                  <a:sym typeface="Georgia"/>
                </a:rPr>
                <a:t>Yüksek envanter</a:t>
              </a:r>
              <a:endParaRPr sz="1400" b="1" i="0" u="none" strike="noStrike" cap="none">
                <a:solidFill>
                  <a:srgbClr val="434343"/>
                </a:solidFill>
                <a:latin typeface="Georgia"/>
                <a:ea typeface="Georgia"/>
                <a:cs typeface="Georgia"/>
                <a:sym typeface="Georgia"/>
              </a:endParaRPr>
            </a:p>
          </p:txBody>
        </p:sp>
      </p:grpSp>
      <p:sp>
        <p:nvSpPr>
          <p:cNvPr id="413" name="Google Shape;413;p8"/>
          <p:cNvSpPr/>
          <p:nvPr/>
        </p:nvSpPr>
        <p:spPr>
          <a:xfrm>
            <a:off x="7267329" y="1969906"/>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14" name="Google Shape;414;p8"/>
          <p:cNvSpPr/>
          <p:nvPr/>
        </p:nvSpPr>
        <p:spPr>
          <a:xfrm>
            <a:off x="6591479" y="1969906"/>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15" name="Google Shape;415;p8"/>
          <p:cNvSpPr/>
          <p:nvPr/>
        </p:nvSpPr>
        <p:spPr>
          <a:xfrm>
            <a:off x="5921766" y="1954654"/>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16" name="Google Shape;416;p8"/>
          <p:cNvSpPr/>
          <p:nvPr/>
        </p:nvSpPr>
        <p:spPr>
          <a:xfrm>
            <a:off x="485640" y="1943007"/>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17" name="Google Shape;417;p8"/>
          <p:cNvSpPr/>
          <p:nvPr/>
        </p:nvSpPr>
        <p:spPr>
          <a:xfrm>
            <a:off x="1180033" y="1950323"/>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18" name="Google Shape;418;p8"/>
          <p:cNvSpPr/>
          <p:nvPr/>
        </p:nvSpPr>
        <p:spPr>
          <a:xfrm>
            <a:off x="1856539" y="1954654"/>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19" name="Google Shape;419;p8"/>
          <p:cNvSpPr/>
          <p:nvPr/>
        </p:nvSpPr>
        <p:spPr>
          <a:xfrm>
            <a:off x="2523975" y="1944984"/>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20" name="Google Shape;420;p8"/>
          <p:cNvSpPr/>
          <p:nvPr/>
        </p:nvSpPr>
        <p:spPr>
          <a:xfrm>
            <a:off x="3217200" y="1950319"/>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21" name="Google Shape;421;p8"/>
          <p:cNvSpPr/>
          <p:nvPr/>
        </p:nvSpPr>
        <p:spPr>
          <a:xfrm>
            <a:off x="3886678" y="1943006"/>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22" name="Google Shape;422;p8"/>
          <p:cNvSpPr/>
          <p:nvPr/>
        </p:nvSpPr>
        <p:spPr>
          <a:xfrm>
            <a:off x="4594964" y="1951098"/>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23" name="Google Shape;423;p8"/>
          <p:cNvSpPr/>
          <p:nvPr/>
        </p:nvSpPr>
        <p:spPr>
          <a:xfrm>
            <a:off x="5222333" y="1954654"/>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24" name="Google Shape;424;p8"/>
          <p:cNvSpPr/>
          <p:nvPr/>
        </p:nvSpPr>
        <p:spPr>
          <a:xfrm>
            <a:off x="7964829" y="1969906"/>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4"/>
                                        </p:tgtEl>
                                        <p:attrNameLst>
                                          <p:attrName>style.visibility</p:attrName>
                                        </p:attrNameLst>
                                      </p:cBhvr>
                                      <p:to>
                                        <p:strVal val="visible"/>
                                      </p:to>
                                    </p:set>
                                    <p:animEffect transition="in" filter="fade">
                                      <p:cBhvr>
                                        <p:cTn id="12" dur="500"/>
                                        <p:tgtEl>
                                          <p:spTgt spid="4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3"/>
                                        </p:tgtEl>
                                        <p:attrNameLst>
                                          <p:attrName>style.visibility</p:attrName>
                                        </p:attrNameLst>
                                      </p:cBhvr>
                                      <p:to>
                                        <p:strVal val="visible"/>
                                      </p:to>
                                    </p:set>
                                    <p:animEffect transition="in" filter="fade">
                                      <p:cBhvr>
                                        <p:cTn id="17" dur="500"/>
                                        <p:tgtEl>
                                          <p:spTgt spid="413"/>
                                        </p:tgtEl>
                                      </p:cBhvr>
                                    </p:animEffect>
                                  </p:childTnLst>
                                </p:cTn>
                              </p:par>
                              <p:par>
                                <p:cTn id="18" presetID="10" presetClass="entr" presetSubtype="0" fill="hold" nodeType="withEffect">
                                  <p:stCondLst>
                                    <p:cond delay="0"/>
                                  </p:stCondLst>
                                  <p:childTnLst>
                                    <p:set>
                                      <p:cBhvr>
                                        <p:cTn id="19" dur="1" fill="hold">
                                          <p:stCondLst>
                                            <p:cond delay="0"/>
                                          </p:stCondLst>
                                        </p:cTn>
                                        <p:tgtEl>
                                          <p:spTgt spid="414"/>
                                        </p:tgtEl>
                                        <p:attrNameLst>
                                          <p:attrName>style.visibility</p:attrName>
                                        </p:attrNameLst>
                                      </p:cBhvr>
                                      <p:to>
                                        <p:strVal val="visible"/>
                                      </p:to>
                                    </p:set>
                                    <p:animEffect transition="in" filter="fade">
                                      <p:cBhvr>
                                        <p:cTn id="20" dur="500"/>
                                        <p:tgtEl>
                                          <p:spTgt spid="414"/>
                                        </p:tgtEl>
                                      </p:cBhvr>
                                    </p:animEffect>
                                  </p:childTnLst>
                                </p:cTn>
                              </p:par>
                              <p:par>
                                <p:cTn id="21" presetID="10" presetClass="entr" presetSubtype="0" fill="hold" nodeType="withEffect">
                                  <p:stCondLst>
                                    <p:cond delay="0"/>
                                  </p:stCondLst>
                                  <p:childTnLst>
                                    <p:set>
                                      <p:cBhvr>
                                        <p:cTn id="22" dur="1" fill="hold">
                                          <p:stCondLst>
                                            <p:cond delay="0"/>
                                          </p:stCondLst>
                                        </p:cTn>
                                        <p:tgtEl>
                                          <p:spTgt spid="415"/>
                                        </p:tgtEl>
                                        <p:attrNameLst>
                                          <p:attrName>style.visibility</p:attrName>
                                        </p:attrNameLst>
                                      </p:cBhvr>
                                      <p:to>
                                        <p:strVal val="visible"/>
                                      </p:to>
                                    </p:set>
                                    <p:animEffect transition="in" filter="fade">
                                      <p:cBhvr>
                                        <p:cTn id="23" dur="500"/>
                                        <p:tgtEl>
                                          <p:spTgt spid="415"/>
                                        </p:tgtEl>
                                      </p:cBhvr>
                                    </p:animEffect>
                                  </p:childTnLst>
                                </p:cTn>
                              </p:par>
                              <p:par>
                                <p:cTn id="24" presetID="10" presetClass="entr" presetSubtype="0" fill="hold" nodeType="withEffect">
                                  <p:stCondLst>
                                    <p:cond delay="450"/>
                                  </p:stCondLst>
                                  <p:childTnLst>
                                    <p:set>
                                      <p:cBhvr>
                                        <p:cTn id="25" dur="1" fill="hold">
                                          <p:stCondLst>
                                            <p:cond delay="0"/>
                                          </p:stCondLst>
                                        </p:cTn>
                                        <p:tgtEl>
                                          <p:spTgt spid="423"/>
                                        </p:tgtEl>
                                        <p:attrNameLst>
                                          <p:attrName>style.visibility</p:attrName>
                                        </p:attrNameLst>
                                      </p:cBhvr>
                                      <p:to>
                                        <p:strVal val="visible"/>
                                      </p:to>
                                    </p:set>
                                    <p:animEffect transition="in" filter="fade">
                                      <p:cBhvr>
                                        <p:cTn id="26" dur="500"/>
                                        <p:tgtEl>
                                          <p:spTgt spid="423"/>
                                        </p:tgtEl>
                                      </p:cBhvr>
                                    </p:animEffect>
                                  </p:childTnLst>
                                </p:cTn>
                              </p:par>
                              <p:par>
                                <p:cTn id="27" presetID="10" presetClass="entr" presetSubtype="0" fill="hold" nodeType="withEffect">
                                  <p:stCondLst>
                                    <p:cond delay="450"/>
                                  </p:stCondLst>
                                  <p:childTnLst>
                                    <p:set>
                                      <p:cBhvr>
                                        <p:cTn id="28" dur="1" fill="hold">
                                          <p:stCondLst>
                                            <p:cond delay="0"/>
                                          </p:stCondLst>
                                        </p:cTn>
                                        <p:tgtEl>
                                          <p:spTgt spid="422"/>
                                        </p:tgtEl>
                                        <p:attrNameLst>
                                          <p:attrName>style.visibility</p:attrName>
                                        </p:attrNameLst>
                                      </p:cBhvr>
                                      <p:to>
                                        <p:strVal val="visible"/>
                                      </p:to>
                                    </p:set>
                                    <p:animEffect transition="in" filter="fade">
                                      <p:cBhvr>
                                        <p:cTn id="29" dur="500"/>
                                        <p:tgtEl>
                                          <p:spTgt spid="422"/>
                                        </p:tgtEl>
                                      </p:cBhvr>
                                    </p:animEffect>
                                  </p:childTnLst>
                                </p:cTn>
                              </p:par>
                              <p:par>
                                <p:cTn id="30" presetID="10" presetClass="entr" presetSubtype="0" fill="hold" nodeType="withEffect">
                                  <p:stCondLst>
                                    <p:cond delay="500"/>
                                  </p:stCondLst>
                                  <p:childTnLst>
                                    <p:set>
                                      <p:cBhvr>
                                        <p:cTn id="31" dur="1" fill="hold">
                                          <p:stCondLst>
                                            <p:cond delay="0"/>
                                          </p:stCondLst>
                                        </p:cTn>
                                        <p:tgtEl>
                                          <p:spTgt spid="421"/>
                                        </p:tgtEl>
                                        <p:attrNameLst>
                                          <p:attrName>style.visibility</p:attrName>
                                        </p:attrNameLst>
                                      </p:cBhvr>
                                      <p:to>
                                        <p:strVal val="visible"/>
                                      </p:to>
                                    </p:set>
                                    <p:animEffect transition="in" filter="fade">
                                      <p:cBhvr>
                                        <p:cTn id="32" dur="500"/>
                                        <p:tgtEl>
                                          <p:spTgt spid="421"/>
                                        </p:tgtEl>
                                      </p:cBhvr>
                                    </p:animEffect>
                                  </p:childTnLst>
                                </p:cTn>
                              </p:par>
                              <p:par>
                                <p:cTn id="33" presetID="10" presetClass="entr" presetSubtype="0" fill="hold" nodeType="withEffect">
                                  <p:stCondLst>
                                    <p:cond delay="550"/>
                                  </p:stCondLst>
                                  <p:childTnLst>
                                    <p:set>
                                      <p:cBhvr>
                                        <p:cTn id="34" dur="1" fill="hold">
                                          <p:stCondLst>
                                            <p:cond delay="0"/>
                                          </p:stCondLst>
                                        </p:cTn>
                                        <p:tgtEl>
                                          <p:spTgt spid="420"/>
                                        </p:tgtEl>
                                        <p:attrNameLst>
                                          <p:attrName>style.visibility</p:attrName>
                                        </p:attrNameLst>
                                      </p:cBhvr>
                                      <p:to>
                                        <p:strVal val="visible"/>
                                      </p:to>
                                    </p:set>
                                    <p:animEffect transition="in" filter="fade">
                                      <p:cBhvr>
                                        <p:cTn id="35" dur="500"/>
                                        <p:tgtEl>
                                          <p:spTgt spid="420"/>
                                        </p:tgtEl>
                                      </p:cBhvr>
                                    </p:animEffect>
                                  </p:childTnLst>
                                </p:cTn>
                              </p:par>
                              <p:par>
                                <p:cTn id="36" presetID="10" presetClass="entr" presetSubtype="0" fill="hold" nodeType="withEffect">
                                  <p:stCondLst>
                                    <p:cond delay="600"/>
                                  </p:stCondLst>
                                  <p:childTnLst>
                                    <p:set>
                                      <p:cBhvr>
                                        <p:cTn id="37" dur="1" fill="hold">
                                          <p:stCondLst>
                                            <p:cond delay="0"/>
                                          </p:stCondLst>
                                        </p:cTn>
                                        <p:tgtEl>
                                          <p:spTgt spid="419"/>
                                        </p:tgtEl>
                                        <p:attrNameLst>
                                          <p:attrName>style.visibility</p:attrName>
                                        </p:attrNameLst>
                                      </p:cBhvr>
                                      <p:to>
                                        <p:strVal val="visible"/>
                                      </p:to>
                                    </p:set>
                                    <p:animEffect transition="in" filter="fade">
                                      <p:cBhvr>
                                        <p:cTn id="38" dur="500"/>
                                        <p:tgtEl>
                                          <p:spTgt spid="419"/>
                                        </p:tgtEl>
                                      </p:cBhvr>
                                    </p:animEffect>
                                  </p:childTnLst>
                                </p:cTn>
                              </p:par>
                              <p:par>
                                <p:cTn id="39" presetID="10" presetClass="entr" presetSubtype="0" fill="hold" nodeType="withEffect">
                                  <p:stCondLst>
                                    <p:cond delay="650"/>
                                  </p:stCondLst>
                                  <p:childTnLst>
                                    <p:set>
                                      <p:cBhvr>
                                        <p:cTn id="40" dur="1" fill="hold">
                                          <p:stCondLst>
                                            <p:cond delay="0"/>
                                          </p:stCondLst>
                                        </p:cTn>
                                        <p:tgtEl>
                                          <p:spTgt spid="418"/>
                                        </p:tgtEl>
                                        <p:attrNameLst>
                                          <p:attrName>style.visibility</p:attrName>
                                        </p:attrNameLst>
                                      </p:cBhvr>
                                      <p:to>
                                        <p:strVal val="visible"/>
                                      </p:to>
                                    </p:set>
                                    <p:animEffect transition="in" filter="fade">
                                      <p:cBhvr>
                                        <p:cTn id="41" dur="500"/>
                                        <p:tgtEl>
                                          <p:spTgt spid="418"/>
                                        </p:tgtEl>
                                      </p:cBhvr>
                                    </p:animEffect>
                                  </p:childTnLst>
                                </p:cTn>
                              </p:par>
                              <p:par>
                                <p:cTn id="42" presetID="10" presetClass="entr" presetSubtype="0" fill="hold" nodeType="withEffect">
                                  <p:stCondLst>
                                    <p:cond delay="700"/>
                                  </p:stCondLst>
                                  <p:childTnLst>
                                    <p:set>
                                      <p:cBhvr>
                                        <p:cTn id="43" dur="1" fill="hold">
                                          <p:stCondLst>
                                            <p:cond delay="0"/>
                                          </p:stCondLst>
                                        </p:cTn>
                                        <p:tgtEl>
                                          <p:spTgt spid="417"/>
                                        </p:tgtEl>
                                        <p:attrNameLst>
                                          <p:attrName>style.visibility</p:attrName>
                                        </p:attrNameLst>
                                      </p:cBhvr>
                                      <p:to>
                                        <p:strVal val="visible"/>
                                      </p:to>
                                    </p:set>
                                    <p:animEffect transition="in" filter="fade">
                                      <p:cBhvr>
                                        <p:cTn id="44" dur="500"/>
                                        <p:tgtEl>
                                          <p:spTgt spid="417"/>
                                        </p:tgtEl>
                                      </p:cBhvr>
                                    </p:animEffect>
                                  </p:childTnLst>
                                </p:cTn>
                              </p:par>
                              <p:par>
                                <p:cTn id="45" presetID="10" presetClass="entr" presetSubtype="0" fill="hold" nodeType="withEffect">
                                  <p:stCondLst>
                                    <p:cond delay="750"/>
                                  </p:stCondLst>
                                  <p:childTnLst>
                                    <p:set>
                                      <p:cBhvr>
                                        <p:cTn id="46" dur="1" fill="hold">
                                          <p:stCondLst>
                                            <p:cond delay="0"/>
                                          </p:stCondLst>
                                        </p:cTn>
                                        <p:tgtEl>
                                          <p:spTgt spid="416"/>
                                        </p:tgtEl>
                                        <p:attrNameLst>
                                          <p:attrName>style.visibility</p:attrName>
                                        </p:attrNameLst>
                                      </p:cBhvr>
                                      <p:to>
                                        <p:strVal val="visible"/>
                                      </p:to>
                                    </p:set>
                                    <p:animEffect transition="in" filter="fade">
                                      <p:cBhvr>
                                        <p:cTn id="47" dur="500"/>
                                        <p:tgtEl>
                                          <p:spTgt spid="416"/>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389"/>
                                        </p:tgtEl>
                                        <p:attrNameLst>
                                          <p:attrName>style.visibility</p:attrName>
                                        </p:attrNameLst>
                                      </p:cBhvr>
                                      <p:to>
                                        <p:strVal val="visible"/>
                                      </p:to>
                                    </p:set>
                                    <p:anim calcmode="lin" valueType="num">
                                      <p:cBhvr additive="base">
                                        <p:cTn id="52" dur="500"/>
                                        <p:tgtEl>
                                          <p:spTgt spid="389"/>
                                        </p:tgtEl>
                                        <p:attrNameLst>
                                          <p:attrName>ppt_w</p:attrName>
                                        </p:attrNameLst>
                                      </p:cBhvr>
                                      <p:tavLst>
                                        <p:tav tm="0">
                                          <p:val>
                                            <p:strVal val="0"/>
                                          </p:val>
                                        </p:tav>
                                        <p:tav tm="100000">
                                          <p:val>
                                            <p:strVal val="#ppt_w"/>
                                          </p:val>
                                        </p:tav>
                                      </p:tavLst>
                                    </p:anim>
                                    <p:anim calcmode="lin" valueType="num">
                                      <p:cBhvr additive="base">
                                        <p:cTn id="53" dur="500"/>
                                        <p:tgtEl>
                                          <p:spTgt spid="389"/>
                                        </p:tgtEl>
                                        <p:attrNameLst>
                                          <p:attrName>ppt_h</p:attrName>
                                        </p:attrNameLst>
                                      </p:cBhvr>
                                      <p:tavLst>
                                        <p:tav tm="0">
                                          <p:val>
                                            <p:str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399"/>
                                        </p:tgtEl>
                                        <p:attrNameLst>
                                          <p:attrName>style.visibility</p:attrName>
                                        </p:attrNameLst>
                                      </p:cBhvr>
                                      <p:to>
                                        <p:strVal val="visible"/>
                                      </p:to>
                                    </p:set>
                                    <p:anim calcmode="lin" valueType="num">
                                      <p:cBhvr additive="base">
                                        <p:cTn id="58" dur="500"/>
                                        <p:tgtEl>
                                          <p:spTgt spid="399"/>
                                        </p:tgtEl>
                                        <p:attrNameLst>
                                          <p:attrName>ppt_w</p:attrName>
                                        </p:attrNameLst>
                                      </p:cBhvr>
                                      <p:tavLst>
                                        <p:tav tm="0">
                                          <p:val>
                                            <p:strVal val="0"/>
                                          </p:val>
                                        </p:tav>
                                        <p:tav tm="100000">
                                          <p:val>
                                            <p:strVal val="#ppt_w"/>
                                          </p:val>
                                        </p:tav>
                                      </p:tavLst>
                                    </p:anim>
                                    <p:anim calcmode="lin" valueType="num">
                                      <p:cBhvr additive="base">
                                        <p:cTn id="59" dur="500"/>
                                        <p:tgtEl>
                                          <p:spTgt spid="399"/>
                                        </p:tgtEl>
                                        <p:attrNameLst>
                                          <p:attrName>ppt_h</p:attrName>
                                        </p:attrNameLst>
                                      </p:cBhvr>
                                      <p:tavLst>
                                        <p:tav tm="0">
                                          <p:val>
                                            <p:str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394"/>
                                        </p:tgtEl>
                                        <p:attrNameLst>
                                          <p:attrName>style.visibility</p:attrName>
                                        </p:attrNameLst>
                                      </p:cBhvr>
                                      <p:to>
                                        <p:strVal val="visible"/>
                                      </p:to>
                                    </p:set>
                                    <p:anim calcmode="lin" valueType="num">
                                      <p:cBhvr additive="base">
                                        <p:cTn id="64" dur="500"/>
                                        <p:tgtEl>
                                          <p:spTgt spid="394"/>
                                        </p:tgtEl>
                                        <p:attrNameLst>
                                          <p:attrName>ppt_w</p:attrName>
                                        </p:attrNameLst>
                                      </p:cBhvr>
                                      <p:tavLst>
                                        <p:tav tm="0">
                                          <p:val>
                                            <p:strVal val="0"/>
                                          </p:val>
                                        </p:tav>
                                        <p:tav tm="100000">
                                          <p:val>
                                            <p:strVal val="#ppt_w"/>
                                          </p:val>
                                        </p:tav>
                                      </p:tavLst>
                                    </p:anim>
                                    <p:anim calcmode="lin" valueType="num">
                                      <p:cBhvr additive="base">
                                        <p:cTn id="65" dur="500"/>
                                        <p:tgtEl>
                                          <p:spTgt spid="394"/>
                                        </p:tgtEl>
                                        <p:attrNameLst>
                                          <p:attrName>ppt_h</p:attrName>
                                        </p:attrNameLst>
                                      </p:cBhvr>
                                      <p:tavLst>
                                        <p:tav tm="0">
                                          <p:val>
                                            <p:str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nodeType="clickEffect">
                                  <p:stCondLst>
                                    <p:cond delay="0"/>
                                  </p:stCondLst>
                                  <p:childTnLst>
                                    <p:set>
                                      <p:cBhvr>
                                        <p:cTn id="69" dur="1" fill="hold">
                                          <p:stCondLst>
                                            <p:cond delay="0"/>
                                          </p:stCondLst>
                                        </p:cTn>
                                        <p:tgtEl>
                                          <p:spTgt spid="408"/>
                                        </p:tgtEl>
                                        <p:attrNameLst>
                                          <p:attrName>style.visibility</p:attrName>
                                        </p:attrNameLst>
                                      </p:cBhvr>
                                      <p:to>
                                        <p:strVal val="visible"/>
                                      </p:to>
                                    </p:set>
                                    <p:anim calcmode="lin" valueType="num">
                                      <p:cBhvr additive="base">
                                        <p:cTn id="70" dur="500"/>
                                        <p:tgtEl>
                                          <p:spTgt spid="408"/>
                                        </p:tgtEl>
                                        <p:attrNameLst>
                                          <p:attrName>ppt_w</p:attrName>
                                        </p:attrNameLst>
                                      </p:cBhvr>
                                      <p:tavLst>
                                        <p:tav tm="0">
                                          <p:val>
                                            <p:strVal val="0"/>
                                          </p:val>
                                        </p:tav>
                                        <p:tav tm="100000">
                                          <p:val>
                                            <p:strVal val="#ppt_w"/>
                                          </p:val>
                                        </p:tav>
                                      </p:tavLst>
                                    </p:anim>
                                    <p:anim calcmode="lin" valueType="num">
                                      <p:cBhvr additive="base">
                                        <p:cTn id="71" dur="500"/>
                                        <p:tgtEl>
                                          <p:spTgt spid="4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9"/>
          <p:cNvSpPr txBox="1"/>
          <p:nvPr/>
        </p:nvSpPr>
        <p:spPr>
          <a:xfrm>
            <a:off x="-1566897" y="2627260"/>
            <a:ext cx="1254428" cy="168012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400" b="1" i="0" u="none" strike="noStrike" cap="none">
              <a:solidFill>
                <a:srgbClr val="434343"/>
              </a:solidFill>
              <a:latin typeface="Georgia"/>
              <a:ea typeface="Georgia"/>
              <a:cs typeface="Georgia"/>
              <a:sym typeface="Georgia"/>
            </a:endParaRPr>
          </a:p>
        </p:txBody>
      </p:sp>
      <p:grpSp>
        <p:nvGrpSpPr>
          <p:cNvPr id="430" name="Google Shape;430;p9"/>
          <p:cNvGrpSpPr/>
          <p:nvPr/>
        </p:nvGrpSpPr>
        <p:grpSpPr>
          <a:xfrm>
            <a:off x="186267" y="6029334"/>
            <a:ext cx="8729133" cy="654069"/>
            <a:chOff x="186267" y="6029334"/>
            <a:chExt cx="8729133" cy="654069"/>
          </a:xfrm>
        </p:grpSpPr>
        <p:pic>
          <p:nvPicPr>
            <p:cNvPr id="431" name="Google Shape;431;p9"/>
            <p:cNvPicPr preferRelativeResize="0"/>
            <p:nvPr/>
          </p:nvPicPr>
          <p:blipFill rotWithShape="1">
            <a:blip r:embed="rId3">
              <a:alphaModFix/>
            </a:blip>
            <a:srcRect t="8891" b="11440"/>
            <a:stretch/>
          </p:blipFill>
          <p:spPr>
            <a:xfrm>
              <a:off x="8132372" y="6139399"/>
              <a:ext cx="783028" cy="494270"/>
            </a:xfrm>
            <a:prstGeom prst="rect">
              <a:avLst/>
            </a:prstGeom>
            <a:noFill/>
            <a:ln>
              <a:noFill/>
            </a:ln>
          </p:spPr>
        </p:pic>
        <p:pic>
          <p:nvPicPr>
            <p:cNvPr id="432" name="Google Shape;432;p9"/>
            <p:cNvPicPr preferRelativeResize="0"/>
            <p:nvPr/>
          </p:nvPicPr>
          <p:blipFill rotWithShape="1">
            <a:blip r:embed="rId4">
              <a:alphaModFix/>
            </a:blip>
            <a:srcRect/>
            <a:stretch/>
          </p:blipFill>
          <p:spPr>
            <a:xfrm>
              <a:off x="186267" y="6029334"/>
              <a:ext cx="626534" cy="654069"/>
            </a:xfrm>
            <a:prstGeom prst="rect">
              <a:avLst/>
            </a:prstGeom>
            <a:noFill/>
            <a:ln>
              <a:noFill/>
            </a:ln>
          </p:spPr>
        </p:pic>
        <p:grpSp>
          <p:nvGrpSpPr>
            <p:cNvPr id="433" name="Google Shape;433;p9"/>
            <p:cNvGrpSpPr/>
            <p:nvPr/>
          </p:nvGrpSpPr>
          <p:grpSpPr>
            <a:xfrm>
              <a:off x="814581" y="6202461"/>
              <a:ext cx="7291237" cy="368145"/>
              <a:chOff x="1780" y="0"/>
              <a:chExt cx="7291237" cy="368145"/>
            </a:xfrm>
          </p:grpSpPr>
          <p:sp>
            <p:nvSpPr>
              <p:cNvPr id="434" name="Google Shape;434;p9"/>
              <p:cNvSpPr/>
              <p:nvPr/>
            </p:nvSpPr>
            <p:spPr>
              <a:xfrm>
                <a:off x="178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txBox="1"/>
              <p:nvPr/>
            </p:nvSpPr>
            <p:spPr>
              <a:xfrm>
                <a:off x="18585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Şirket Tanıtımı</a:t>
                </a:r>
                <a:endParaRPr sz="1050" b="0" i="0" u="none" strike="noStrike" cap="none">
                  <a:solidFill>
                    <a:srgbClr val="002060"/>
                  </a:solidFill>
                  <a:latin typeface="Georgia"/>
                  <a:ea typeface="Georgia"/>
                  <a:cs typeface="Georgia"/>
                  <a:sym typeface="Georgia"/>
                </a:endParaRPr>
              </a:p>
            </p:txBody>
          </p:sp>
          <p:sp>
            <p:nvSpPr>
              <p:cNvPr id="436" name="Google Shape;436;p9"/>
              <p:cNvSpPr/>
              <p:nvPr/>
            </p:nvSpPr>
            <p:spPr>
              <a:xfrm>
                <a:off x="1428327"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txBox="1"/>
              <p:nvPr/>
            </p:nvSpPr>
            <p:spPr>
              <a:xfrm>
                <a:off x="1612400"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Mevcut Sistem</a:t>
                </a:r>
                <a:endParaRPr sz="1050" b="0" i="0" u="none" strike="noStrike" cap="none">
                  <a:solidFill>
                    <a:srgbClr val="002060"/>
                  </a:solidFill>
                  <a:latin typeface="Georgia"/>
                  <a:ea typeface="Georgia"/>
                  <a:cs typeface="Georgia"/>
                  <a:sym typeface="Georgia"/>
                </a:endParaRPr>
              </a:p>
            </p:txBody>
          </p:sp>
          <p:sp>
            <p:nvSpPr>
              <p:cNvPr id="438" name="Google Shape;438;p9"/>
              <p:cNvSpPr/>
              <p:nvPr/>
            </p:nvSpPr>
            <p:spPr>
              <a:xfrm>
                <a:off x="2854873"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txBox="1"/>
              <p:nvPr/>
            </p:nvSpPr>
            <p:spPr>
              <a:xfrm>
                <a:off x="3038946"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Problem Tanımı</a:t>
                </a:r>
                <a:endParaRPr sz="1050" b="0" i="0" u="none" strike="noStrike" cap="none">
                  <a:solidFill>
                    <a:srgbClr val="002060"/>
                  </a:solidFill>
                  <a:latin typeface="Georgia"/>
                  <a:ea typeface="Georgia"/>
                  <a:cs typeface="Georgia"/>
                  <a:sym typeface="Georgia"/>
                </a:endParaRPr>
              </a:p>
            </p:txBody>
          </p:sp>
          <p:sp>
            <p:nvSpPr>
              <p:cNvPr id="440" name="Google Shape;440;p9"/>
              <p:cNvSpPr/>
              <p:nvPr/>
            </p:nvSpPr>
            <p:spPr>
              <a:xfrm>
                <a:off x="4281420" y="0"/>
                <a:ext cx="1585051" cy="368145"/>
              </a:xfrm>
              <a:prstGeom prst="chevron">
                <a:avLst>
                  <a:gd name="adj" fmla="val 50000"/>
                </a:avLst>
              </a:prstGeom>
              <a:solidFill>
                <a:srgbClr val="FFCC99"/>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txBox="1"/>
              <p:nvPr/>
            </p:nvSpPr>
            <p:spPr>
              <a:xfrm>
                <a:off x="446549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Çözüm Yaklaşımı</a:t>
                </a:r>
                <a:endParaRPr sz="1050" b="0" i="0" u="none" strike="noStrike" cap="none">
                  <a:solidFill>
                    <a:srgbClr val="002060"/>
                  </a:solidFill>
                  <a:latin typeface="Georgia"/>
                  <a:ea typeface="Georgia"/>
                  <a:cs typeface="Georgia"/>
                  <a:sym typeface="Georgia"/>
                </a:endParaRPr>
              </a:p>
            </p:txBody>
          </p:sp>
          <p:sp>
            <p:nvSpPr>
              <p:cNvPr id="442" name="Google Shape;442;p9"/>
              <p:cNvSpPr/>
              <p:nvPr/>
            </p:nvSpPr>
            <p:spPr>
              <a:xfrm>
                <a:off x="5707966"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txBox="1"/>
              <p:nvPr/>
            </p:nvSpPr>
            <p:spPr>
              <a:xfrm>
                <a:off x="5892039"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Kazanımlar</a:t>
                </a:r>
                <a:endParaRPr sz="1050" b="0" i="0" u="none" strike="noStrike" cap="none">
                  <a:solidFill>
                    <a:srgbClr val="002060"/>
                  </a:solidFill>
                  <a:latin typeface="Georgia"/>
                  <a:ea typeface="Georgia"/>
                  <a:cs typeface="Georgia"/>
                  <a:sym typeface="Georgia"/>
                </a:endParaRPr>
              </a:p>
            </p:txBody>
          </p:sp>
        </p:grpSp>
      </p:grpSp>
      <p:sp>
        <p:nvSpPr>
          <p:cNvPr id="444" name="Google Shape;444;p9"/>
          <p:cNvSpPr txBox="1"/>
          <p:nvPr/>
        </p:nvSpPr>
        <p:spPr>
          <a:xfrm>
            <a:off x="186267" y="321733"/>
            <a:ext cx="8922635"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Çözüm Yaklaşımı - </a:t>
            </a:r>
            <a:r>
              <a:rPr lang="tr" sz="3200" b="1" i="0" u="none" strike="noStrike" cap="none">
                <a:solidFill>
                  <a:srgbClr val="741B47"/>
                </a:solidFill>
                <a:latin typeface="Georgia"/>
                <a:ea typeface="Georgia"/>
                <a:cs typeface="Georgia"/>
                <a:sym typeface="Georgia"/>
              </a:rPr>
              <a:t>Sabit Tedarik Süresi </a:t>
            </a:r>
            <a:endParaRPr sz="3400" b="1" i="0" u="none" strike="noStrike" cap="none">
              <a:solidFill>
                <a:srgbClr val="741B47"/>
              </a:solidFill>
              <a:latin typeface="Georgia"/>
              <a:ea typeface="Georgia"/>
              <a:cs typeface="Georgia"/>
              <a:sym typeface="Georgia"/>
            </a:endParaRPr>
          </a:p>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	</a:t>
            </a:r>
            <a:r>
              <a:rPr lang="tr" sz="2800" b="1" i="0" u="none" strike="noStrike" cap="none">
                <a:solidFill>
                  <a:srgbClr val="741B47"/>
                </a:solidFill>
                <a:latin typeface="Georgia"/>
                <a:ea typeface="Georgia"/>
                <a:cs typeface="Georgia"/>
                <a:sym typeface="Georgia"/>
              </a:rPr>
              <a:t>Sezgisel Yöntem</a:t>
            </a:r>
            <a:endParaRPr sz="3400" b="1" i="0" u="none" strike="noStrike" cap="none">
              <a:solidFill>
                <a:srgbClr val="741B47"/>
              </a:solidFill>
              <a:latin typeface="Georgia"/>
              <a:ea typeface="Georgia"/>
              <a:cs typeface="Georgia"/>
              <a:sym typeface="Georgia"/>
            </a:endParaRPr>
          </a:p>
        </p:txBody>
      </p:sp>
      <p:grpSp>
        <p:nvGrpSpPr>
          <p:cNvPr id="445" name="Google Shape;445;p9"/>
          <p:cNvGrpSpPr/>
          <p:nvPr/>
        </p:nvGrpSpPr>
        <p:grpSpPr>
          <a:xfrm>
            <a:off x="499534" y="1807522"/>
            <a:ext cx="8402754" cy="1239807"/>
            <a:chOff x="499534" y="1807522"/>
            <a:chExt cx="8402754" cy="1239807"/>
          </a:xfrm>
        </p:grpSpPr>
        <p:grpSp>
          <p:nvGrpSpPr>
            <p:cNvPr id="446" name="Google Shape;446;p9"/>
            <p:cNvGrpSpPr/>
            <p:nvPr/>
          </p:nvGrpSpPr>
          <p:grpSpPr>
            <a:xfrm>
              <a:off x="499534" y="1807522"/>
              <a:ext cx="8168931" cy="970123"/>
              <a:chOff x="294704" y="2777641"/>
              <a:chExt cx="8168931" cy="970123"/>
            </a:xfrm>
          </p:grpSpPr>
          <p:grpSp>
            <p:nvGrpSpPr>
              <p:cNvPr id="447" name="Google Shape;447;p9"/>
              <p:cNvGrpSpPr/>
              <p:nvPr/>
            </p:nvGrpSpPr>
            <p:grpSpPr>
              <a:xfrm>
                <a:off x="294704" y="2777641"/>
                <a:ext cx="3397790" cy="970121"/>
                <a:chOff x="294704" y="2777641"/>
                <a:chExt cx="3397790" cy="970121"/>
              </a:xfrm>
            </p:grpSpPr>
            <p:grpSp>
              <p:nvGrpSpPr>
                <p:cNvPr id="448" name="Google Shape;448;p9"/>
                <p:cNvGrpSpPr/>
                <p:nvPr/>
              </p:nvGrpSpPr>
              <p:grpSpPr>
                <a:xfrm>
                  <a:off x="294704" y="2777641"/>
                  <a:ext cx="689484" cy="970119"/>
                  <a:chOff x="2744034" y="1146343"/>
                  <a:chExt cx="1827900" cy="2399700"/>
                </a:xfrm>
              </p:grpSpPr>
              <p:sp>
                <p:nvSpPr>
                  <p:cNvPr id="449" name="Google Shape;449;p9"/>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9"/>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9"/>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1</a:t>
                    </a:r>
                    <a:endParaRPr sz="2400" b="0" i="0" u="none" strike="noStrike" cap="none">
                      <a:solidFill>
                        <a:srgbClr val="FFFFFF"/>
                      </a:solidFill>
                      <a:latin typeface="Georgia"/>
                      <a:ea typeface="Georgia"/>
                      <a:cs typeface="Georgia"/>
                      <a:sym typeface="Georgia"/>
                    </a:endParaRPr>
                  </a:p>
                </p:txBody>
              </p:sp>
            </p:grpSp>
            <p:grpSp>
              <p:nvGrpSpPr>
                <p:cNvPr id="452" name="Google Shape;452;p9"/>
                <p:cNvGrpSpPr/>
                <p:nvPr/>
              </p:nvGrpSpPr>
              <p:grpSpPr>
                <a:xfrm>
                  <a:off x="978569" y="2777641"/>
                  <a:ext cx="689484" cy="970119"/>
                  <a:chOff x="2744034" y="1146343"/>
                  <a:chExt cx="1827900" cy="2399700"/>
                </a:xfrm>
              </p:grpSpPr>
              <p:sp>
                <p:nvSpPr>
                  <p:cNvPr id="453" name="Google Shape;453;p9"/>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9"/>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eorgia"/>
                      <a:ea typeface="Georgia"/>
                      <a:cs typeface="Georgia"/>
                      <a:sym typeface="Georgia"/>
                    </a:endParaRPr>
                  </a:p>
                </p:txBody>
              </p:sp>
              <p:sp>
                <p:nvSpPr>
                  <p:cNvPr id="455" name="Google Shape;455;p9"/>
                  <p:cNvSpPr txBox="1"/>
                  <p:nvPr/>
                </p:nvSpPr>
                <p:spPr>
                  <a:xfrm>
                    <a:off x="2966449" y="1795521"/>
                    <a:ext cx="1383001" cy="1476001"/>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2	</a:t>
                    </a:r>
                    <a:endParaRPr sz="2400" b="0" i="0" u="none" strike="noStrike" cap="none">
                      <a:solidFill>
                        <a:srgbClr val="FFFFFF"/>
                      </a:solidFill>
                      <a:latin typeface="Georgia"/>
                      <a:ea typeface="Georgia"/>
                      <a:cs typeface="Georgia"/>
                      <a:sym typeface="Georgia"/>
                    </a:endParaRPr>
                  </a:p>
                </p:txBody>
              </p:sp>
            </p:grpSp>
            <p:grpSp>
              <p:nvGrpSpPr>
                <p:cNvPr id="456" name="Google Shape;456;p9"/>
                <p:cNvGrpSpPr/>
                <p:nvPr/>
              </p:nvGrpSpPr>
              <p:grpSpPr>
                <a:xfrm>
                  <a:off x="1647499" y="2777642"/>
                  <a:ext cx="689484" cy="970119"/>
                  <a:chOff x="2744034" y="1146343"/>
                  <a:chExt cx="1827900" cy="2399700"/>
                </a:xfrm>
              </p:grpSpPr>
              <p:sp>
                <p:nvSpPr>
                  <p:cNvPr id="457" name="Google Shape;457;p9"/>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9"/>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9"/>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3</a:t>
                    </a:r>
                    <a:endParaRPr sz="2400" b="0" i="0" u="none" strike="noStrike" cap="none">
                      <a:solidFill>
                        <a:srgbClr val="FFFFFF"/>
                      </a:solidFill>
                      <a:latin typeface="Georgia"/>
                      <a:ea typeface="Georgia"/>
                      <a:cs typeface="Georgia"/>
                      <a:sym typeface="Georgia"/>
                    </a:endParaRPr>
                  </a:p>
                </p:txBody>
              </p:sp>
            </p:grpSp>
            <p:grpSp>
              <p:nvGrpSpPr>
                <p:cNvPr id="460" name="Google Shape;460;p9"/>
                <p:cNvGrpSpPr/>
                <p:nvPr/>
              </p:nvGrpSpPr>
              <p:grpSpPr>
                <a:xfrm>
                  <a:off x="2336984" y="2777641"/>
                  <a:ext cx="689484" cy="970119"/>
                  <a:chOff x="2744034" y="1146343"/>
                  <a:chExt cx="1827900" cy="2399700"/>
                </a:xfrm>
              </p:grpSpPr>
              <p:sp>
                <p:nvSpPr>
                  <p:cNvPr id="461" name="Google Shape;461;p9"/>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9"/>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9"/>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4</a:t>
                    </a:r>
                    <a:endParaRPr sz="2400" b="0" i="0" u="none" strike="noStrike" cap="none">
                      <a:solidFill>
                        <a:srgbClr val="FFFFFF"/>
                      </a:solidFill>
                      <a:latin typeface="Georgia"/>
                      <a:ea typeface="Georgia"/>
                      <a:cs typeface="Georgia"/>
                      <a:sym typeface="Georgia"/>
                    </a:endParaRPr>
                  </a:p>
                </p:txBody>
              </p:sp>
            </p:grpSp>
            <p:grpSp>
              <p:nvGrpSpPr>
                <p:cNvPr id="464" name="Google Shape;464;p9"/>
                <p:cNvGrpSpPr/>
                <p:nvPr/>
              </p:nvGrpSpPr>
              <p:grpSpPr>
                <a:xfrm>
                  <a:off x="3003010" y="2777643"/>
                  <a:ext cx="689484" cy="970119"/>
                  <a:chOff x="2744034" y="1146343"/>
                  <a:chExt cx="1827900" cy="2399700"/>
                </a:xfrm>
              </p:grpSpPr>
              <p:sp>
                <p:nvSpPr>
                  <p:cNvPr id="465" name="Google Shape;465;p9"/>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9"/>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9"/>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a:t>
                    </a:r>
                    <a:endParaRPr sz="2400" b="0" i="0" u="none" strike="noStrike" cap="none">
                      <a:solidFill>
                        <a:srgbClr val="FFFFFF"/>
                      </a:solidFill>
                      <a:latin typeface="Georgia"/>
                      <a:ea typeface="Georgia"/>
                      <a:cs typeface="Georgia"/>
                      <a:sym typeface="Georgia"/>
                    </a:endParaRPr>
                  </a:p>
                </p:txBody>
              </p:sp>
            </p:grpSp>
          </p:grpSp>
          <p:grpSp>
            <p:nvGrpSpPr>
              <p:cNvPr id="468" name="Google Shape;468;p9"/>
              <p:cNvGrpSpPr/>
              <p:nvPr/>
            </p:nvGrpSpPr>
            <p:grpSpPr>
              <a:xfrm>
                <a:off x="3692495" y="2777643"/>
                <a:ext cx="3397791" cy="970121"/>
                <a:chOff x="294704" y="2777641"/>
                <a:chExt cx="3397791" cy="970121"/>
              </a:xfrm>
            </p:grpSpPr>
            <p:grpSp>
              <p:nvGrpSpPr>
                <p:cNvPr id="469" name="Google Shape;469;p9"/>
                <p:cNvGrpSpPr/>
                <p:nvPr/>
              </p:nvGrpSpPr>
              <p:grpSpPr>
                <a:xfrm>
                  <a:off x="294704" y="2777641"/>
                  <a:ext cx="689484" cy="970119"/>
                  <a:chOff x="2744034" y="1146343"/>
                  <a:chExt cx="1827900" cy="2399700"/>
                </a:xfrm>
              </p:grpSpPr>
              <p:sp>
                <p:nvSpPr>
                  <p:cNvPr id="470" name="Google Shape;470;p9"/>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9"/>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9"/>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a:t>
                    </a:r>
                    <a:endParaRPr sz="2400" b="0" i="0" u="none" strike="noStrike" cap="none">
                      <a:solidFill>
                        <a:srgbClr val="FFFFFF"/>
                      </a:solidFill>
                      <a:latin typeface="Georgia"/>
                      <a:ea typeface="Georgia"/>
                      <a:cs typeface="Georgia"/>
                      <a:sym typeface="Georgia"/>
                    </a:endParaRPr>
                  </a:p>
                </p:txBody>
              </p:sp>
            </p:grpSp>
            <p:grpSp>
              <p:nvGrpSpPr>
                <p:cNvPr id="473" name="Google Shape;473;p9"/>
                <p:cNvGrpSpPr/>
                <p:nvPr/>
              </p:nvGrpSpPr>
              <p:grpSpPr>
                <a:xfrm>
                  <a:off x="978569" y="2777641"/>
                  <a:ext cx="689484" cy="970119"/>
                  <a:chOff x="2744034" y="1146343"/>
                  <a:chExt cx="1827900" cy="2399700"/>
                </a:xfrm>
              </p:grpSpPr>
              <p:sp>
                <p:nvSpPr>
                  <p:cNvPr id="474" name="Google Shape;474;p9"/>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9"/>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9"/>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a:t>
                    </a:r>
                    <a:endParaRPr sz="2400" b="0" i="0" u="none" strike="noStrike" cap="none">
                      <a:solidFill>
                        <a:srgbClr val="FFFFFF"/>
                      </a:solidFill>
                      <a:latin typeface="Georgia"/>
                      <a:ea typeface="Georgia"/>
                      <a:cs typeface="Georgia"/>
                      <a:sym typeface="Georgia"/>
                    </a:endParaRPr>
                  </a:p>
                </p:txBody>
              </p:sp>
            </p:grpSp>
            <p:grpSp>
              <p:nvGrpSpPr>
                <p:cNvPr id="477" name="Google Shape;477;p9"/>
                <p:cNvGrpSpPr/>
                <p:nvPr/>
              </p:nvGrpSpPr>
              <p:grpSpPr>
                <a:xfrm>
                  <a:off x="1647499" y="2777642"/>
                  <a:ext cx="689484" cy="970119"/>
                  <a:chOff x="2744034" y="1146343"/>
                  <a:chExt cx="1827900" cy="2399700"/>
                </a:xfrm>
              </p:grpSpPr>
              <p:sp>
                <p:nvSpPr>
                  <p:cNvPr id="478" name="Google Shape;478;p9"/>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9"/>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9"/>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a:t>
                    </a:r>
                    <a:endParaRPr sz="2400" b="0" i="0" u="none" strike="noStrike" cap="none">
                      <a:solidFill>
                        <a:srgbClr val="FFFFFF"/>
                      </a:solidFill>
                      <a:latin typeface="Georgia"/>
                      <a:ea typeface="Georgia"/>
                      <a:cs typeface="Georgia"/>
                      <a:sym typeface="Georgia"/>
                    </a:endParaRPr>
                  </a:p>
                </p:txBody>
              </p:sp>
            </p:grpSp>
            <p:grpSp>
              <p:nvGrpSpPr>
                <p:cNvPr id="481" name="Google Shape;481;p9"/>
                <p:cNvGrpSpPr/>
                <p:nvPr/>
              </p:nvGrpSpPr>
              <p:grpSpPr>
                <a:xfrm>
                  <a:off x="2336984" y="2777641"/>
                  <a:ext cx="689484" cy="970119"/>
                  <a:chOff x="2744034" y="1146343"/>
                  <a:chExt cx="1827900" cy="2399700"/>
                </a:xfrm>
              </p:grpSpPr>
              <p:sp>
                <p:nvSpPr>
                  <p:cNvPr id="482" name="Google Shape;482;p9"/>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9"/>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9"/>
                  <p:cNvSpPr txBox="1"/>
                  <p:nvPr/>
                </p:nvSpPr>
                <p:spPr>
                  <a:xfrm>
                    <a:off x="2966449" y="1795521"/>
                    <a:ext cx="1515551" cy="1476001"/>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49</a:t>
                    </a:r>
                    <a:endParaRPr sz="2400" b="0" i="0" u="none" strike="noStrike" cap="none">
                      <a:solidFill>
                        <a:srgbClr val="FFFFFF"/>
                      </a:solidFill>
                      <a:latin typeface="Georgia"/>
                      <a:ea typeface="Georgia"/>
                      <a:cs typeface="Georgia"/>
                      <a:sym typeface="Georgia"/>
                    </a:endParaRPr>
                  </a:p>
                </p:txBody>
              </p:sp>
            </p:grpSp>
            <p:grpSp>
              <p:nvGrpSpPr>
                <p:cNvPr id="485" name="Google Shape;485;p9"/>
                <p:cNvGrpSpPr/>
                <p:nvPr/>
              </p:nvGrpSpPr>
              <p:grpSpPr>
                <a:xfrm>
                  <a:off x="3003010" y="2777643"/>
                  <a:ext cx="689485" cy="970119"/>
                  <a:chOff x="2744034" y="1146343"/>
                  <a:chExt cx="1827903" cy="2399700"/>
                </a:xfrm>
              </p:grpSpPr>
              <p:sp>
                <p:nvSpPr>
                  <p:cNvPr id="486" name="Google Shape;486;p9"/>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9"/>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9"/>
                  <p:cNvSpPr txBox="1"/>
                  <p:nvPr/>
                </p:nvSpPr>
                <p:spPr>
                  <a:xfrm>
                    <a:off x="2966449" y="1795521"/>
                    <a:ext cx="1605488" cy="1476001"/>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50</a:t>
                    </a:r>
                    <a:endParaRPr sz="2400" b="0" i="0" u="none" strike="noStrike" cap="none">
                      <a:solidFill>
                        <a:srgbClr val="FFFFFF"/>
                      </a:solidFill>
                      <a:latin typeface="Georgia"/>
                      <a:ea typeface="Georgia"/>
                      <a:cs typeface="Georgia"/>
                      <a:sym typeface="Georgia"/>
                    </a:endParaRPr>
                  </a:p>
                </p:txBody>
              </p:sp>
            </p:grpSp>
          </p:grpSp>
          <p:grpSp>
            <p:nvGrpSpPr>
              <p:cNvPr id="489" name="Google Shape;489;p9"/>
              <p:cNvGrpSpPr/>
              <p:nvPr/>
            </p:nvGrpSpPr>
            <p:grpSpPr>
              <a:xfrm>
                <a:off x="7090286" y="2777645"/>
                <a:ext cx="1373349" cy="970119"/>
                <a:chOff x="294704" y="2777641"/>
                <a:chExt cx="1373349" cy="970119"/>
              </a:xfrm>
            </p:grpSpPr>
            <p:grpSp>
              <p:nvGrpSpPr>
                <p:cNvPr id="490" name="Google Shape;490;p9"/>
                <p:cNvGrpSpPr/>
                <p:nvPr/>
              </p:nvGrpSpPr>
              <p:grpSpPr>
                <a:xfrm>
                  <a:off x="294704" y="2777641"/>
                  <a:ext cx="689484" cy="970119"/>
                  <a:chOff x="2744034" y="1146343"/>
                  <a:chExt cx="1827900" cy="2399700"/>
                </a:xfrm>
              </p:grpSpPr>
              <p:sp>
                <p:nvSpPr>
                  <p:cNvPr id="491" name="Google Shape;491;p9"/>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9"/>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9"/>
                  <p:cNvSpPr txBox="1"/>
                  <p:nvPr/>
                </p:nvSpPr>
                <p:spPr>
                  <a:xfrm>
                    <a:off x="2966449" y="1795521"/>
                    <a:ext cx="1383001" cy="1476001"/>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51</a:t>
                    </a:r>
                    <a:endParaRPr sz="2400" b="0" i="0" u="none" strike="noStrike" cap="none">
                      <a:solidFill>
                        <a:srgbClr val="FFFFFF"/>
                      </a:solidFill>
                      <a:latin typeface="Georgia"/>
                      <a:ea typeface="Georgia"/>
                      <a:cs typeface="Georgia"/>
                      <a:sym typeface="Georgia"/>
                    </a:endParaRPr>
                  </a:p>
                </p:txBody>
              </p:sp>
            </p:grpSp>
            <p:grpSp>
              <p:nvGrpSpPr>
                <p:cNvPr id="494" name="Google Shape;494;p9"/>
                <p:cNvGrpSpPr/>
                <p:nvPr/>
              </p:nvGrpSpPr>
              <p:grpSpPr>
                <a:xfrm>
                  <a:off x="978569" y="2777641"/>
                  <a:ext cx="689484" cy="970119"/>
                  <a:chOff x="2744034" y="1146343"/>
                  <a:chExt cx="1827900" cy="2399700"/>
                </a:xfrm>
              </p:grpSpPr>
              <p:sp>
                <p:nvSpPr>
                  <p:cNvPr id="495" name="Google Shape;495;p9"/>
                  <p:cNvSpPr/>
                  <p:nvPr/>
                </p:nvSpPr>
                <p:spPr>
                  <a:xfrm rot="-5400000">
                    <a:off x="2458134" y="1432243"/>
                    <a:ext cx="2399700" cy="1827900"/>
                  </a:xfrm>
                  <a:prstGeom prst="rightArrowCallout">
                    <a:avLst>
                      <a:gd name="adj1" fmla="val 9283"/>
                      <a:gd name="adj2" fmla="val 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9"/>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9"/>
                  <p:cNvSpPr txBox="1"/>
                  <p:nvPr/>
                </p:nvSpPr>
                <p:spPr>
                  <a:xfrm>
                    <a:off x="2966449" y="1795521"/>
                    <a:ext cx="1383001" cy="1476001"/>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2400"/>
                      <a:buFont typeface="Arial"/>
                      <a:buNone/>
                    </a:pPr>
                    <a:r>
                      <a:rPr lang="tr" sz="2400" b="0" i="0" u="none" strike="noStrike" cap="none">
                        <a:solidFill>
                          <a:srgbClr val="FFFFFF"/>
                        </a:solidFill>
                        <a:latin typeface="Georgia"/>
                        <a:ea typeface="Georgia"/>
                        <a:cs typeface="Georgia"/>
                        <a:sym typeface="Georgia"/>
                      </a:rPr>
                      <a:t>52</a:t>
                    </a:r>
                    <a:endParaRPr sz="2400" b="0" i="0" u="none" strike="noStrike" cap="none">
                      <a:solidFill>
                        <a:srgbClr val="FFFFFF"/>
                      </a:solidFill>
                      <a:latin typeface="Georgia"/>
                      <a:ea typeface="Georgia"/>
                      <a:cs typeface="Georgia"/>
                      <a:sym typeface="Georgia"/>
                    </a:endParaRPr>
                  </a:p>
                </p:txBody>
              </p:sp>
            </p:grpSp>
          </p:grpSp>
        </p:grpSp>
        <p:sp>
          <p:nvSpPr>
            <p:cNvPr id="498" name="Google Shape;498;p9"/>
            <p:cNvSpPr txBox="1"/>
            <p:nvPr/>
          </p:nvSpPr>
          <p:spPr>
            <a:xfrm>
              <a:off x="8310717" y="2770330"/>
              <a:ext cx="5915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1200" b="0" i="0" u="none" strike="noStrike" cap="none">
                  <a:solidFill>
                    <a:srgbClr val="002060"/>
                  </a:solidFill>
                  <a:latin typeface="Georgia"/>
                  <a:ea typeface="Georgia"/>
                  <a:cs typeface="Georgia"/>
                  <a:sym typeface="Georgia"/>
                </a:rPr>
                <a:t>Hafta</a:t>
              </a:r>
              <a:endParaRPr sz="1200" b="0" i="0" u="none" strike="noStrike" cap="none">
                <a:solidFill>
                  <a:srgbClr val="002060"/>
                </a:solidFill>
                <a:latin typeface="Georgia"/>
                <a:ea typeface="Georgia"/>
                <a:cs typeface="Georgia"/>
                <a:sym typeface="Georgia"/>
              </a:endParaRPr>
            </a:p>
          </p:txBody>
        </p:sp>
      </p:grpSp>
      <p:grpSp>
        <p:nvGrpSpPr>
          <p:cNvPr id="499" name="Google Shape;499;p9"/>
          <p:cNvGrpSpPr/>
          <p:nvPr/>
        </p:nvGrpSpPr>
        <p:grpSpPr>
          <a:xfrm>
            <a:off x="1377621" y="3569203"/>
            <a:ext cx="7639379" cy="2504401"/>
            <a:chOff x="1377621" y="3569203"/>
            <a:chExt cx="7639379" cy="2504401"/>
          </a:xfrm>
        </p:grpSpPr>
        <p:pic>
          <p:nvPicPr>
            <p:cNvPr id="500" name="Google Shape;500;p9"/>
            <p:cNvPicPr preferRelativeResize="0"/>
            <p:nvPr/>
          </p:nvPicPr>
          <p:blipFill rotWithShape="1">
            <a:blip r:embed="rId5">
              <a:alphaModFix/>
            </a:blip>
            <a:srcRect/>
            <a:stretch/>
          </p:blipFill>
          <p:spPr>
            <a:xfrm>
              <a:off x="1377621" y="3858018"/>
              <a:ext cx="706050" cy="941400"/>
            </a:xfrm>
            <a:prstGeom prst="rect">
              <a:avLst/>
            </a:prstGeom>
            <a:noFill/>
            <a:ln>
              <a:noFill/>
            </a:ln>
          </p:spPr>
        </p:pic>
        <p:pic>
          <p:nvPicPr>
            <p:cNvPr id="501" name="Google Shape;501;p9"/>
            <p:cNvPicPr preferRelativeResize="0"/>
            <p:nvPr/>
          </p:nvPicPr>
          <p:blipFill rotWithShape="1">
            <a:blip r:embed="rId6">
              <a:alphaModFix/>
            </a:blip>
            <a:srcRect/>
            <a:stretch/>
          </p:blipFill>
          <p:spPr>
            <a:xfrm>
              <a:off x="6783434" y="3813818"/>
              <a:ext cx="771350" cy="1028467"/>
            </a:xfrm>
            <a:prstGeom prst="rect">
              <a:avLst/>
            </a:prstGeom>
            <a:noFill/>
            <a:ln>
              <a:noFill/>
            </a:ln>
          </p:spPr>
        </p:pic>
        <p:grpSp>
          <p:nvGrpSpPr>
            <p:cNvPr id="502" name="Google Shape;502;p9"/>
            <p:cNvGrpSpPr/>
            <p:nvPr/>
          </p:nvGrpSpPr>
          <p:grpSpPr>
            <a:xfrm>
              <a:off x="5071533" y="3569203"/>
              <a:ext cx="1617993" cy="1680129"/>
              <a:chOff x="1449302" y="1553876"/>
              <a:chExt cx="1025655" cy="552000"/>
            </a:xfrm>
          </p:grpSpPr>
          <p:sp>
            <p:nvSpPr>
              <p:cNvPr id="503" name="Google Shape;503;p9"/>
              <p:cNvSpPr/>
              <p:nvPr/>
            </p:nvSpPr>
            <p:spPr>
              <a:xfrm>
                <a:off x="1449302" y="1553876"/>
                <a:ext cx="1025655" cy="5520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9"/>
              <p:cNvSpPr txBox="1"/>
              <p:nvPr/>
            </p:nvSpPr>
            <p:spPr>
              <a:xfrm>
                <a:off x="1449302" y="1553876"/>
                <a:ext cx="1024309" cy="55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tr" sz="2000" b="1" i="0" u="none" strike="noStrike" cap="none">
                    <a:solidFill>
                      <a:srgbClr val="741B47"/>
                    </a:solidFill>
                    <a:latin typeface="Georgia"/>
                    <a:ea typeface="Georgia"/>
                    <a:cs typeface="Georgia"/>
                    <a:sym typeface="Georgia"/>
                  </a:rPr>
                  <a:t>~O sn*</a:t>
                </a:r>
                <a:r>
                  <a:rPr lang="tr" sz="1600" b="1" i="0" u="none" strike="noStrike" cap="none">
                    <a:solidFill>
                      <a:srgbClr val="434343"/>
                    </a:solidFill>
                    <a:latin typeface="Georgia"/>
                    <a:ea typeface="Georgia"/>
                    <a:cs typeface="Georgia"/>
                    <a:sym typeface="Georgia"/>
                  </a:rPr>
                  <a:t>’de sipariş miktarı belirleme</a:t>
                </a:r>
                <a:endParaRPr/>
              </a:p>
            </p:txBody>
          </p:sp>
        </p:grpSp>
        <p:sp>
          <p:nvSpPr>
            <p:cNvPr id="505" name="Google Shape;505;p9"/>
            <p:cNvSpPr txBox="1"/>
            <p:nvPr/>
          </p:nvSpPr>
          <p:spPr>
            <a:xfrm>
              <a:off x="6385947" y="5796605"/>
              <a:ext cx="26310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1200" b="0" i="0" u="none" strike="noStrike" cap="none">
                  <a:solidFill>
                    <a:srgbClr val="002060"/>
                  </a:solidFill>
                  <a:latin typeface="Georgia"/>
                  <a:ea typeface="Georgia"/>
                  <a:cs typeface="Georgia"/>
                  <a:sym typeface="Georgia"/>
                </a:rPr>
                <a:t>* Bir hammadde için ortalama değer</a:t>
              </a:r>
              <a:endParaRPr sz="1200" b="0" i="0" u="none" strike="noStrike" cap="none">
                <a:solidFill>
                  <a:srgbClr val="002060"/>
                </a:solidFill>
                <a:latin typeface="Georgia"/>
                <a:ea typeface="Georgia"/>
                <a:cs typeface="Georgia"/>
                <a:sym typeface="Georgia"/>
              </a:endParaRPr>
            </a:p>
          </p:txBody>
        </p:sp>
        <p:grpSp>
          <p:nvGrpSpPr>
            <p:cNvPr id="506" name="Google Shape;506;p9"/>
            <p:cNvGrpSpPr/>
            <p:nvPr/>
          </p:nvGrpSpPr>
          <p:grpSpPr>
            <a:xfrm>
              <a:off x="2245408" y="3569203"/>
              <a:ext cx="1617993" cy="1680129"/>
              <a:chOff x="1449302" y="1553876"/>
              <a:chExt cx="1025655" cy="552000"/>
            </a:xfrm>
          </p:grpSpPr>
          <p:sp>
            <p:nvSpPr>
              <p:cNvPr id="507" name="Google Shape;507;p9"/>
              <p:cNvSpPr/>
              <p:nvPr/>
            </p:nvSpPr>
            <p:spPr>
              <a:xfrm>
                <a:off x="1449302" y="1553876"/>
                <a:ext cx="1025655" cy="5520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9"/>
              <p:cNvSpPr txBox="1"/>
              <p:nvPr/>
            </p:nvSpPr>
            <p:spPr>
              <a:xfrm>
                <a:off x="1449302" y="1553876"/>
                <a:ext cx="1024309" cy="55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tr" sz="1600" b="1" i="0" u="none" strike="noStrike" cap="none">
                    <a:solidFill>
                      <a:srgbClr val="434343"/>
                    </a:solidFill>
                    <a:latin typeface="Georgia"/>
                    <a:ea typeface="Georgia"/>
                    <a:cs typeface="Georgia"/>
                    <a:sym typeface="Georgia"/>
                  </a:rPr>
                  <a:t>Optimal değere </a:t>
                </a:r>
                <a:r>
                  <a:rPr lang="tr" sz="2000" b="1" i="0" u="none" strike="noStrike" cap="none">
                    <a:solidFill>
                      <a:srgbClr val="741B47"/>
                    </a:solidFill>
                    <a:latin typeface="Georgia"/>
                    <a:ea typeface="Georgia"/>
                    <a:cs typeface="Georgia"/>
                    <a:sym typeface="Georgia"/>
                  </a:rPr>
                  <a:t>%2* </a:t>
                </a:r>
                <a:r>
                  <a:rPr lang="tr" sz="2000" b="1" i="0" u="none" strike="noStrike" cap="none">
                    <a:solidFill>
                      <a:srgbClr val="434343"/>
                    </a:solidFill>
                    <a:latin typeface="Georgia"/>
                    <a:ea typeface="Georgia"/>
                    <a:cs typeface="Georgia"/>
                    <a:sym typeface="Georgia"/>
                  </a:rPr>
                  <a:t> </a:t>
                </a:r>
                <a:r>
                  <a:rPr lang="tr" sz="1600" b="1" i="0" u="none" strike="noStrike" cap="none">
                    <a:solidFill>
                      <a:srgbClr val="434343"/>
                    </a:solidFill>
                    <a:latin typeface="Georgia"/>
                    <a:ea typeface="Georgia"/>
                    <a:cs typeface="Georgia"/>
                    <a:sym typeface="Georgia"/>
                  </a:rPr>
                  <a:t>uzaklıkta</a:t>
                </a:r>
                <a:endParaRPr sz="1600" b="1" i="0" u="none" strike="noStrike" cap="none">
                  <a:solidFill>
                    <a:srgbClr val="434343"/>
                  </a:solidFill>
                  <a:latin typeface="Georgia"/>
                  <a:ea typeface="Georgia"/>
                  <a:cs typeface="Georgia"/>
                  <a:sym typeface="Georgia"/>
                </a:endParaRPr>
              </a:p>
            </p:txBody>
          </p:sp>
        </p:grpSp>
      </p:grpSp>
      <p:sp>
        <p:nvSpPr>
          <p:cNvPr id="509" name="Google Shape;509;p9"/>
          <p:cNvSpPr/>
          <p:nvPr/>
        </p:nvSpPr>
        <p:spPr>
          <a:xfrm>
            <a:off x="485640" y="1943007"/>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10" name="Google Shape;510;p9"/>
          <p:cNvSpPr/>
          <p:nvPr/>
        </p:nvSpPr>
        <p:spPr>
          <a:xfrm>
            <a:off x="750885" y="2846510"/>
            <a:ext cx="186266" cy="401638"/>
          </a:xfrm>
          <a:prstGeom prst="upArrow">
            <a:avLst>
              <a:gd name="adj1" fmla="val 50000"/>
              <a:gd name="adj2" fmla="val 50000"/>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511" name="Google Shape;511;p9"/>
          <p:cNvGrpSpPr/>
          <p:nvPr/>
        </p:nvGrpSpPr>
        <p:grpSpPr>
          <a:xfrm>
            <a:off x="1183399" y="1941672"/>
            <a:ext cx="2046029" cy="827324"/>
            <a:chOff x="1183399" y="1941672"/>
            <a:chExt cx="2046029" cy="827324"/>
          </a:xfrm>
        </p:grpSpPr>
        <p:sp>
          <p:nvSpPr>
            <p:cNvPr id="512" name="Google Shape;512;p9"/>
            <p:cNvSpPr/>
            <p:nvPr/>
          </p:nvSpPr>
          <p:spPr>
            <a:xfrm>
              <a:off x="1183399" y="1941673"/>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13" name="Google Shape;513;p9"/>
            <p:cNvSpPr/>
            <p:nvPr/>
          </p:nvSpPr>
          <p:spPr>
            <a:xfrm>
              <a:off x="1838960" y="1941672"/>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14" name="Google Shape;514;p9"/>
            <p:cNvSpPr/>
            <p:nvPr/>
          </p:nvSpPr>
          <p:spPr>
            <a:xfrm>
              <a:off x="2512156" y="1941673"/>
              <a:ext cx="717272" cy="827323"/>
            </a:xfrm>
            <a:prstGeom prst="frame">
              <a:avLst>
                <a:gd name="adj1" fmla="val 8959"/>
              </a:avLst>
            </a:prstGeom>
            <a:solidFill>
              <a:srgbClr val="F4FF8D"/>
            </a:solidFill>
            <a:ln w="25400" cap="flat" cmpd="sng">
              <a:solidFill>
                <a:srgbClr val="FFFF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fade">
                                      <p:cBhvr>
                                        <p:cTn id="7" dur="500"/>
                                        <p:tgtEl>
                                          <p:spTgt spid="4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9"/>
                                        </p:tgtEl>
                                        <p:attrNameLst>
                                          <p:attrName>style.visibility</p:attrName>
                                        </p:attrNameLst>
                                      </p:cBhvr>
                                      <p:to>
                                        <p:strVal val="visible"/>
                                      </p:to>
                                    </p:set>
                                    <p:animEffect transition="in" filter="fade">
                                      <p:cBhvr>
                                        <p:cTn id="12" dur="500"/>
                                        <p:tgtEl>
                                          <p:spTgt spid="509"/>
                                        </p:tgtEl>
                                      </p:cBhvr>
                                    </p:animEffect>
                                  </p:childTnLst>
                                </p:cTn>
                              </p:par>
                              <p:par>
                                <p:cTn id="13" presetID="10" presetClass="entr" presetSubtype="0" fill="hold" nodeType="withEffect">
                                  <p:stCondLst>
                                    <p:cond delay="0"/>
                                  </p:stCondLst>
                                  <p:childTnLst>
                                    <p:set>
                                      <p:cBhvr>
                                        <p:cTn id="14" dur="1" fill="hold">
                                          <p:stCondLst>
                                            <p:cond delay="0"/>
                                          </p:stCondLst>
                                        </p:cTn>
                                        <p:tgtEl>
                                          <p:spTgt spid="510"/>
                                        </p:tgtEl>
                                        <p:attrNameLst>
                                          <p:attrName>style.visibility</p:attrName>
                                        </p:attrNameLst>
                                      </p:cBhvr>
                                      <p:to>
                                        <p:strVal val="visible"/>
                                      </p:to>
                                    </p:set>
                                    <p:animEffect transition="in" filter="fade">
                                      <p:cBhvr>
                                        <p:cTn id="15" dur="500"/>
                                        <p:tgtEl>
                                          <p:spTgt spid="5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1"/>
                                        </p:tgtEl>
                                        <p:attrNameLst>
                                          <p:attrName>style.visibility</p:attrName>
                                        </p:attrNameLst>
                                      </p:cBhvr>
                                      <p:to>
                                        <p:strVal val="visible"/>
                                      </p:to>
                                    </p:set>
                                    <p:animEffect transition="in" filter="fade">
                                      <p:cBhvr>
                                        <p:cTn id="20" dur="500"/>
                                        <p:tgtEl>
                                          <p:spTgt spid="511"/>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99"/>
                                        </p:tgtEl>
                                        <p:attrNameLst>
                                          <p:attrName>style.visibility</p:attrName>
                                        </p:attrNameLst>
                                      </p:cBhvr>
                                      <p:to>
                                        <p:strVal val="visible"/>
                                      </p:to>
                                    </p:set>
                                    <p:anim calcmode="lin" valueType="num">
                                      <p:cBhvr additive="base">
                                        <p:cTn id="25" dur="500"/>
                                        <p:tgtEl>
                                          <p:spTgt spid="499"/>
                                        </p:tgtEl>
                                        <p:attrNameLst>
                                          <p:attrName>ppt_w</p:attrName>
                                        </p:attrNameLst>
                                      </p:cBhvr>
                                      <p:tavLst>
                                        <p:tav tm="0">
                                          <p:val>
                                            <p:strVal val="0"/>
                                          </p:val>
                                        </p:tav>
                                        <p:tav tm="100000">
                                          <p:val>
                                            <p:strVal val="#ppt_w"/>
                                          </p:val>
                                        </p:tav>
                                      </p:tavLst>
                                    </p:anim>
                                    <p:anim calcmode="lin" valueType="num">
                                      <p:cBhvr additive="base">
                                        <p:cTn id="26" dur="500"/>
                                        <p:tgtEl>
                                          <p:spTgt spid="49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grpSp>
        <p:nvGrpSpPr>
          <p:cNvPr id="519" name="Google Shape;519;p10"/>
          <p:cNvGrpSpPr/>
          <p:nvPr/>
        </p:nvGrpSpPr>
        <p:grpSpPr>
          <a:xfrm>
            <a:off x="186267" y="6029334"/>
            <a:ext cx="8729133" cy="654069"/>
            <a:chOff x="186267" y="6029334"/>
            <a:chExt cx="8729133" cy="654069"/>
          </a:xfrm>
        </p:grpSpPr>
        <p:pic>
          <p:nvPicPr>
            <p:cNvPr id="520" name="Google Shape;520;p10"/>
            <p:cNvPicPr preferRelativeResize="0"/>
            <p:nvPr/>
          </p:nvPicPr>
          <p:blipFill rotWithShape="1">
            <a:blip r:embed="rId3">
              <a:alphaModFix/>
            </a:blip>
            <a:srcRect t="8891" b="11440"/>
            <a:stretch/>
          </p:blipFill>
          <p:spPr>
            <a:xfrm>
              <a:off x="8132372" y="6139399"/>
              <a:ext cx="783028" cy="494270"/>
            </a:xfrm>
            <a:prstGeom prst="rect">
              <a:avLst/>
            </a:prstGeom>
            <a:noFill/>
            <a:ln>
              <a:noFill/>
            </a:ln>
          </p:spPr>
        </p:pic>
        <p:pic>
          <p:nvPicPr>
            <p:cNvPr id="521" name="Google Shape;521;p10"/>
            <p:cNvPicPr preferRelativeResize="0"/>
            <p:nvPr/>
          </p:nvPicPr>
          <p:blipFill rotWithShape="1">
            <a:blip r:embed="rId4">
              <a:alphaModFix/>
            </a:blip>
            <a:srcRect/>
            <a:stretch/>
          </p:blipFill>
          <p:spPr>
            <a:xfrm>
              <a:off x="186267" y="6029334"/>
              <a:ext cx="626534" cy="654069"/>
            </a:xfrm>
            <a:prstGeom prst="rect">
              <a:avLst/>
            </a:prstGeom>
            <a:noFill/>
            <a:ln>
              <a:noFill/>
            </a:ln>
          </p:spPr>
        </p:pic>
        <p:grpSp>
          <p:nvGrpSpPr>
            <p:cNvPr id="522" name="Google Shape;522;p10"/>
            <p:cNvGrpSpPr/>
            <p:nvPr/>
          </p:nvGrpSpPr>
          <p:grpSpPr>
            <a:xfrm>
              <a:off x="814581" y="6202461"/>
              <a:ext cx="7291237" cy="368145"/>
              <a:chOff x="1780" y="0"/>
              <a:chExt cx="7291237" cy="368145"/>
            </a:xfrm>
          </p:grpSpPr>
          <p:sp>
            <p:nvSpPr>
              <p:cNvPr id="523" name="Google Shape;523;p10"/>
              <p:cNvSpPr/>
              <p:nvPr/>
            </p:nvSpPr>
            <p:spPr>
              <a:xfrm>
                <a:off x="1780"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txBox="1"/>
              <p:nvPr/>
            </p:nvSpPr>
            <p:spPr>
              <a:xfrm>
                <a:off x="18585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Şirket Tanıtımı</a:t>
                </a:r>
                <a:endParaRPr sz="1050" b="0" i="0" u="none" strike="noStrike" cap="none">
                  <a:solidFill>
                    <a:srgbClr val="002060"/>
                  </a:solidFill>
                  <a:latin typeface="Georgia"/>
                  <a:ea typeface="Georgia"/>
                  <a:cs typeface="Georgia"/>
                  <a:sym typeface="Georgia"/>
                </a:endParaRPr>
              </a:p>
            </p:txBody>
          </p:sp>
          <p:sp>
            <p:nvSpPr>
              <p:cNvPr id="525" name="Google Shape;525;p10"/>
              <p:cNvSpPr/>
              <p:nvPr/>
            </p:nvSpPr>
            <p:spPr>
              <a:xfrm>
                <a:off x="1428327"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txBox="1"/>
              <p:nvPr/>
            </p:nvSpPr>
            <p:spPr>
              <a:xfrm>
                <a:off x="1612400"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Mevcut Sistem</a:t>
                </a:r>
                <a:endParaRPr sz="1050" b="0" i="0" u="none" strike="noStrike" cap="none">
                  <a:solidFill>
                    <a:srgbClr val="002060"/>
                  </a:solidFill>
                  <a:latin typeface="Georgia"/>
                  <a:ea typeface="Georgia"/>
                  <a:cs typeface="Georgia"/>
                  <a:sym typeface="Georgia"/>
                </a:endParaRPr>
              </a:p>
            </p:txBody>
          </p:sp>
          <p:sp>
            <p:nvSpPr>
              <p:cNvPr id="527" name="Google Shape;527;p10"/>
              <p:cNvSpPr/>
              <p:nvPr/>
            </p:nvSpPr>
            <p:spPr>
              <a:xfrm>
                <a:off x="2854873"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p:cNvSpPr txBox="1"/>
              <p:nvPr/>
            </p:nvSpPr>
            <p:spPr>
              <a:xfrm>
                <a:off x="3038946"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Problem Tanımı</a:t>
                </a:r>
                <a:endParaRPr sz="1050" b="0" i="0" u="none" strike="noStrike" cap="none">
                  <a:solidFill>
                    <a:srgbClr val="002060"/>
                  </a:solidFill>
                  <a:latin typeface="Georgia"/>
                  <a:ea typeface="Georgia"/>
                  <a:cs typeface="Georgia"/>
                  <a:sym typeface="Georgia"/>
                </a:endParaRPr>
              </a:p>
            </p:txBody>
          </p:sp>
          <p:sp>
            <p:nvSpPr>
              <p:cNvPr id="529" name="Google Shape;529;p10"/>
              <p:cNvSpPr/>
              <p:nvPr/>
            </p:nvSpPr>
            <p:spPr>
              <a:xfrm>
                <a:off x="4281420" y="0"/>
                <a:ext cx="1585051" cy="368145"/>
              </a:xfrm>
              <a:prstGeom prst="chevron">
                <a:avLst>
                  <a:gd name="adj" fmla="val 50000"/>
                </a:avLst>
              </a:prstGeom>
              <a:solidFill>
                <a:srgbClr val="FFCC99"/>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txBox="1"/>
              <p:nvPr/>
            </p:nvSpPr>
            <p:spPr>
              <a:xfrm>
                <a:off x="4465493"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Çözüm Yaklaşımı</a:t>
                </a:r>
                <a:endParaRPr sz="1050" b="0" i="0" u="none" strike="noStrike" cap="none">
                  <a:solidFill>
                    <a:srgbClr val="002060"/>
                  </a:solidFill>
                  <a:latin typeface="Georgia"/>
                  <a:ea typeface="Georgia"/>
                  <a:cs typeface="Georgia"/>
                  <a:sym typeface="Georgia"/>
                </a:endParaRPr>
              </a:p>
            </p:txBody>
          </p:sp>
          <p:sp>
            <p:nvSpPr>
              <p:cNvPr id="531" name="Google Shape;531;p10"/>
              <p:cNvSpPr/>
              <p:nvPr/>
            </p:nvSpPr>
            <p:spPr>
              <a:xfrm>
                <a:off x="5707966" y="0"/>
                <a:ext cx="1585051" cy="368145"/>
              </a:xfrm>
              <a:prstGeom prst="chevron">
                <a:avLst>
                  <a:gd name="adj" fmla="val 50000"/>
                </a:avLst>
              </a:prstGeom>
              <a:solidFill>
                <a:schemeClr val="lt1"/>
              </a:solidFill>
              <a:ln w="25400" cap="flat" cmpd="sng">
                <a:solidFill>
                  <a:srgbClr val="FFED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0"/>
              <p:cNvSpPr txBox="1"/>
              <p:nvPr/>
            </p:nvSpPr>
            <p:spPr>
              <a:xfrm>
                <a:off x="5892039" y="0"/>
                <a:ext cx="1216906" cy="368145"/>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None/>
                </a:pPr>
                <a:r>
                  <a:rPr lang="tr" sz="1050" b="0" i="0" u="none" strike="noStrike" cap="none">
                    <a:solidFill>
                      <a:srgbClr val="002060"/>
                    </a:solidFill>
                    <a:latin typeface="Georgia"/>
                    <a:ea typeface="Georgia"/>
                    <a:cs typeface="Georgia"/>
                    <a:sym typeface="Georgia"/>
                  </a:rPr>
                  <a:t>Kazanımlar</a:t>
                </a:r>
                <a:endParaRPr sz="1050" b="0" i="0" u="none" strike="noStrike" cap="none">
                  <a:solidFill>
                    <a:srgbClr val="002060"/>
                  </a:solidFill>
                  <a:latin typeface="Georgia"/>
                  <a:ea typeface="Georgia"/>
                  <a:cs typeface="Georgia"/>
                  <a:sym typeface="Georgia"/>
                </a:endParaRPr>
              </a:p>
            </p:txBody>
          </p:sp>
        </p:grpSp>
      </p:grpSp>
      <p:sp>
        <p:nvSpPr>
          <p:cNvPr id="533" name="Google Shape;533;p10"/>
          <p:cNvSpPr txBox="1"/>
          <p:nvPr/>
        </p:nvSpPr>
        <p:spPr>
          <a:xfrm>
            <a:off x="186267" y="321733"/>
            <a:ext cx="9193542"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tr" sz="3400" b="1" i="0" u="none" strike="noStrike" cap="none">
                <a:solidFill>
                  <a:srgbClr val="741B47"/>
                </a:solidFill>
                <a:latin typeface="Georgia"/>
                <a:ea typeface="Georgia"/>
                <a:cs typeface="Georgia"/>
                <a:sym typeface="Georgia"/>
              </a:rPr>
              <a:t>Çözüm Yaklaşımı-</a:t>
            </a:r>
            <a:r>
              <a:rPr lang="tr" sz="3000" b="1" i="0" u="none" strike="noStrike" cap="none">
                <a:solidFill>
                  <a:srgbClr val="741B47"/>
                </a:solidFill>
                <a:latin typeface="Georgia"/>
                <a:ea typeface="Georgia"/>
                <a:cs typeface="Georgia"/>
                <a:sym typeface="Georgia"/>
              </a:rPr>
              <a:t>Değişken Tedarik Süresi</a:t>
            </a:r>
            <a:r>
              <a:rPr lang="tr" sz="3350" b="1" i="0" u="none" strike="noStrike" cap="none">
                <a:solidFill>
                  <a:srgbClr val="741B47"/>
                </a:solidFill>
                <a:latin typeface="Georgia"/>
                <a:ea typeface="Georgia"/>
                <a:cs typeface="Georgia"/>
                <a:sym typeface="Georgia"/>
              </a:rPr>
              <a:t> </a:t>
            </a:r>
            <a:endParaRPr/>
          </a:p>
        </p:txBody>
      </p:sp>
      <p:cxnSp>
        <p:nvCxnSpPr>
          <p:cNvPr id="534" name="Google Shape;534;p10"/>
          <p:cNvCxnSpPr/>
          <p:nvPr/>
        </p:nvCxnSpPr>
        <p:spPr>
          <a:xfrm>
            <a:off x="581851" y="3171735"/>
            <a:ext cx="7846192" cy="0"/>
          </a:xfrm>
          <a:prstGeom prst="straightConnector1">
            <a:avLst/>
          </a:prstGeom>
          <a:noFill/>
          <a:ln w="57150" cap="flat" cmpd="sng">
            <a:solidFill>
              <a:srgbClr val="8F8F8F"/>
            </a:solidFill>
            <a:prstDash val="solid"/>
            <a:round/>
            <a:headEnd type="stealth" w="med" len="med"/>
            <a:tailEnd type="stealth" w="med" len="med"/>
          </a:ln>
        </p:spPr>
      </p:cxnSp>
      <p:grpSp>
        <p:nvGrpSpPr>
          <p:cNvPr id="535" name="Google Shape;535;p10"/>
          <p:cNvGrpSpPr/>
          <p:nvPr/>
        </p:nvGrpSpPr>
        <p:grpSpPr>
          <a:xfrm>
            <a:off x="1219355" y="1352170"/>
            <a:ext cx="1360076" cy="1912698"/>
            <a:chOff x="1219355" y="1352170"/>
            <a:chExt cx="1360076" cy="1912698"/>
          </a:xfrm>
        </p:grpSpPr>
        <p:grpSp>
          <p:nvGrpSpPr>
            <p:cNvPr id="536" name="Google Shape;536;p10"/>
            <p:cNvGrpSpPr/>
            <p:nvPr/>
          </p:nvGrpSpPr>
          <p:grpSpPr>
            <a:xfrm>
              <a:off x="1219355" y="1352170"/>
              <a:ext cx="1360076" cy="1670607"/>
              <a:chOff x="1219355" y="1352170"/>
              <a:chExt cx="1360076" cy="1670607"/>
            </a:xfrm>
          </p:grpSpPr>
          <p:sp>
            <p:nvSpPr>
              <p:cNvPr id="537" name="Google Shape;537;p10"/>
              <p:cNvSpPr/>
              <p:nvPr/>
            </p:nvSpPr>
            <p:spPr>
              <a:xfrm rot="5400000">
                <a:off x="1078156" y="1521502"/>
                <a:ext cx="1670607" cy="1331942"/>
              </a:xfrm>
              <a:prstGeom prst="homePlate">
                <a:avLst>
                  <a:gd name="adj" fmla="val 50000"/>
                </a:avLst>
              </a:prstGeom>
              <a:solidFill>
                <a:srgbClr val="CA1451"/>
              </a:solidFill>
              <a:ln w="9525" cap="flat" cmpd="sng">
                <a:solidFill>
                  <a:srgbClr val="CA1451"/>
                </a:solidFill>
                <a:prstDash val="solid"/>
                <a:round/>
                <a:headEnd type="none" w="sm" len="sm"/>
                <a:tailEnd type="none" w="sm" len="sm"/>
              </a:ln>
            </p:spPr>
            <p:txBody>
              <a:bodyPr spcFirstLastPara="1" wrap="square" lIns="91425" tIns="91425" rIns="91425" bIns="91425" anchor="ctr" anchorCtr="0">
                <a:noAutofit/>
              </a:bodyPr>
              <a:lstStyle/>
              <a:p>
                <a:pPr marL="457200" marR="0" lvl="0" indent="457200" algn="l" rtl="0">
                  <a:lnSpc>
                    <a:spcPct val="100000"/>
                  </a:lnSpc>
                  <a:spcBef>
                    <a:spcPts val="0"/>
                  </a:spcBef>
                  <a:spcAft>
                    <a:spcPts val="0"/>
                  </a:spcAft>
                  <a:buClr>
                    <a:srgbClr val="000000"/>
                  </a:buClr>
                  <a:buSzPts val="1600"/>
                  <a:buFont typeface="Arial"/>
                  <a:buNone/>
                </a:pPr>
                <a:endParaRPr sz="2000" b="1" i="0" u="none" strike="noStrike" cap="none">
                  <a:solidFill>
                    <a:srgbClr val="FFFFFF"/>
                  </a:solidFill>
                  <a:latin typeface="Georgia"/>
                  <a:ea typeface="Georgia"/>
                  <a:cs typeface="Georgia"/>
                  <a:sym typeface="Georgia"/>
                </a:endParaRPr>
              </a:p>
            </p:txBody>
          </p:sp>
          <p:sp>
            <p:nvSpPr>
              <p:cNvPr id="538" name="Google Shape;538;p10"/>
              <p:cNvSpPr txBox="1"/>
              <p:nvPr/>
            </p:nvSpPr>
            <p:spPr>
              <a:xfrm>
                <a:off x="1219355" y="1555871"/>
                <a:ext cx="136007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600" b="1" i="0" u="none" strike="noStrike" cap="none">
                    <a:solidFill>
                      <a:srgbClr val="FFFFFF"/>
                    </a:solidFill>
                    <a:latin typeface="Georgia"/>
                    <a:ea typeface="Georgia"/>
                    <a:cs typeface="Georgia"/>
                    <a:sym typeface="Georgia"/>
                  </a:rPr>
                  <a:t>Sezgisel Yöntem</a:t>
                </a:r>
                <a:endParaRPr sz="1600" b="1" i="0" u="none" strike="noStrike" cap="none">
                  <a:solidFill>
                    <a:srgbClr val="FFFFFF"/>
                  </a:solidFill>
                  <a:latin typeface="Georgia"/>
                  <a:ea typeface="Georgia"/>
                  <a:cs typeface="Georgia"/>
                  <a:sym typeface="Georgia"/>
                </a:endParaRPr>
              </a:p>
            </p:txBody>
          </p:sp>
        </p:grpSp>
        <p:sp>
          <p:nvSpPr>
            <p:cNvPr id="539" name="Google Shape;539;p10"/>
            <p:cNvSpPr/>
            <p:nvPr/>
          </p:nvSpPr>
          <p:spPr>
            <a:xfrm>
              <a:off x="1811862" y="3078601"/>
              <a:ext cx="203201" cy="186267"/>
            </a:xfrm>
            <a:prstGeom prst="ellipse">
              <a:avLst/>
            </a:prstGeom>
            <a:solidFill>
              <a:srgbClr val="CA1451"/>
            </a:solidFill>
            <a:ln w="25400" cap="flat" cmpd="sng">
              <a:solidFill>
                <a:srgbClr val="CA14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40" name="Google Shape;540;p10"/>
          <p:cNvSpPr txBox="1"/>
          <p:nvPr/>
        </p:nvSpPr>
        <p:spPr>
          <a:xfrm>
            <a:off x="1504469" y="3327400"/>
            <a:ext cx="817983" cy="401232"/>
          </a:xfrm>
          <a:prstGeom prst="rect">
            <a:avLst/>
          </a:prstGeom>
          <a:noFill/>
          <a:ln>
            <a:noFill/>
          </a:ln>
        </p:spPr>
        <p:txBody>
          <a:bodyPr spcFirstLastPara="1" wrap="square" lIns="91425" tIns="91425" rIns="91425" bIns="91425" anchor="t" anchorCtr="0">
            <a:noAutofit/>
          </a:bodyPr>
          <a:lstStyle/>
          <a:p>
            <a:pPr marL="139700" marR="0" lvl="0" indent="0" algn="l" rtl="0">
              <a:lnSpc>
                <a:spcPct val="115000"/>
              </a:lnSpc>
              <a:spcBef>
                <a:spcPts val="0"/>
              </a:spcBef>
              <a:spcAft>
                <a:spcPts val="0"/>
              </a:spcAft>
              <a:buNone/>
            </a:pPr>
            <a:r>
              <a:rPr lang="tr" sz="1600" b="1" i="0" u="none" strike="noStrike" cap="none">
                <a:solidFill>
                  <a:srgbClr val="434343"/>
                </a:solidFill>
                <a:latin typeface="Georgia"/>
                <a:ea typeface="Georgia"/>
                <a:cs typeface="Georgia"/>
                <a:sym typeface="Georgia"/>
              </a:rPr>
              <a:t>%60</a:t>
            </a:r>
            <a:endParaRPr sz="1600" b="1" i="0" u="none" strike="noStrike" cap="none">
              <a:solidFill>
                <a:srgbClr val="434343"/>
              </a:solidFill>
              <a:latin typeface="Georgia"/>
              <a:ea typeface="Georgia"/>
              <a:cs typeface="Georgia"/>
              <a:sym typeface="Georgia"/>
            </a:endParaRPr>
          </a:p>
        </p:txBody>
      </p:sp>
      <p:sp>
        <p:nvSpPr>
          <p:cNvPr id="541" name="Google Shape;541;p10"/>
          <p:cNvSpPr txBox="1"/>
          <p:nvPr/>
        </p:nvSpPr>
        <p:spPr>
          <a:xfrm>
            <a:off x="5876439" y="3335867"/>
            <a:ext cx="989125" cy="401232"/>
          </a:xfrm>
          <a:prstGeom prst="rect">
            <a:avLst/>
          </a:prstGeom>
          <a:noFill/>
          <a:ln>
            <a:noFill/>
          </a:ln>
        </p:spPr>
        <p:txBody>
          <a:bodyPr spcFirstLastPara="1" wrap="square" lIns="91425" tIns="91425" rIns="91425" bIns="91425" anchor="t" anchorCtr="0">
            <a:noAutofit/>
          </a:bodyPr>
          <a:lstStyle/>
          <a:p>
            <a:pPr marL="139700" marR="0" lvl="0" indent="0" algn="l" rtl="0">
              <a:lnSpc>
                <a:spcPct val="115000"/>
              </a:lnSpc>
              <a:spcBef>
                <a:spcPts val="0"/>
              </a:spcBef>
              <a:spcAft>
                <a:spcPts val="0"/>
              </a:spcAft>
              <a:buNone/>
            </a:pPr>
            <a:r>
              <a:rPr lang="tr" sz="1600" b="1" i="0" u="none" strike="noStrike" cap="none">
                <a:solidFill>
                  <a:srgbClr val="434343"/>
                </a:solidFill>
                <a:latin typeface="Georgia"/>
                <a:ea typeface="Georgia"/>
                <a:cs typeface="Georgia"/>
                <a:sym typeface="Georgia"/>
              </a:rPr>
              <a:t>%0,3</a:t>
            </a:r>
            <a:endParaRPr sz="1600" b="1" i="0" u="none" strike="noStrike" cap="none">
              <a:solidFill>
                <a:srgbClr val="434343"/>
              </a:solidFill>
              <a:latin typeface="Georgia"/>
              <a:ea typeface="Georgia"/>
              <a:cs typeface="Georgia"/>
              <a:sym typeface="Georgia"/>
            </a:endParaRPr>
          </a:p>
        </p:txBody>
      </p:sp>
      <p:grpSp>
        <p:nvGrpSpPr>
          <p:cNvPr id="542" name="Google Shape;542;p10"/>
          <p:cNvGrpSpPr/>
          <p:nvPr/>
        </p:nvGrpSpPr>
        <p:grpSpPr>
          <a:xfrm>
            <a:off x="6333673" y="1305342"/>
            <a:ext cx="1425788" cy="1959525"/>
            <a:chOff x="6333673" y="1305342"/>
            <a:chExt cx="1425788" cy="1959525"/>
          </a:xfrm>
        </p:grpSpPr>
        <p:sp>
          <p:nvSpPr>
            <p:cNvPr id="543" name="Google Shape;543;p10"/>
            <p:cNvSpPr/>
            <p:nvPr/>
          </p:nvSpPr>
          <p:spPr>
            <a:xfrm>
              <a:off x="6944967" y="3078601"/>
              <a:ext cx="203201" cy="186267"/>
            </a:xfrm>
            <a:prstGeom prst="ellipse">
              <a:avLst/>
            </a:prstGeom>
            <a:solidFill>
              <a:srgbClr val="8C0E38"/>
            </a:solidFill>
            <a:ln w="25400" cap="flat" cmpd="sng">
              <a:solidFill>
                <a:srgbClr val="8C0E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44" name="Google Shape;544;p10"/>
            <p:cNvGrpSpPr/>
            <p:nvPr/>
          </p:nvGrpSpPr>
          <p:grpSpPr>
            <a:xfrm>
              <a:off x="6333673" y="1305342"/>
              <a:ext cx="1425788" cy="1670607"/>
              <a:chOff x="6333673" y="1305342"/>
              <a:chExt cx="1425788" cy="1670607"/>
            </a:xfrm>
          </p:grpSpPr>
          <p:sp>
            <p:nvSpPr>
              <p:cNvPr id="545" name="Google Shape;545;p10"/>
              <p:cNvSpPr/>
              <p:nvPr/>
            </p:nvSpPr>
            <p:spPr>
              <a:xfrm rot="5400000">
                <a:off x="6211263" y="1463794"/>
                <a:ext cx="1670607" cy="1353704"/>
              </a:xfrm>
              <a:prstGeom prst="homePlate">
                <a:avLst>
                  <a:gd name="adj" fmla="val 50000"/>
                </a:avLst>
              </a:prstGeom>
              <a:solidFill>
                <a:srgbClr val="8C0E38"/>
              </a:solidFill>
              <a:ln w="9525" cap="flat" cmpd="sng">
                <a:solidFill>
                  <a:srgbClr val="8C0E38"/>
                </a:solidFill>
                <a:prstDash val="solid"/>
                <a:round/>
                <a:headEnd type="none" w="sm" len="sm"/>
                <a:tailEnd type="none" w="sm" len="sm"/>
              </a:ln>
            </p:spPr>
            <p:txBody>
              <a:bodyPr spcFirstLastPara="1" wrap="square" lIns="91425" tIns="91425" rIns="91425" bIns="91425" anchor="ctr" anchorCtr="0">
                <a:noAutofit/>
              </a:bodyPr>
              <a:lstStyle/>
              <a:p>
                <a:pPr marL="457200" marR="0" lvl="0" indent="457200" algn="l" rtl="0">
                  <a:lnSpc>
                    <a:spcPct val="100000"/>
                  </a:lnSpc>
                  <a:spcBef>
                    <a:spcPts val="0"/>
                  </a:spcBef>
                  <a:spcAft>
                    <a:spcPts val="0"/>
                  </a:spcAft>
                  <a:buClr>
                    <a:srgbClr val="000000"/>
                  </a:buClr>
                  <a:buSzPts val="1600"/>
                  <a:buFont typeface="Arial"/>
                  <a:buNone/>
                </a:pPr>
                <a:endParaRPr sz="2000" b="1" i="0" u="none" strike="noStrike" cap="none">
                  <a:solidFill>
                    <a:srgbClr val="FFFFFF"/>
                  </a:solidFill>
                  <a:latin typeface="Georgia"/>
                  <a:ea typeface="Georgia"/>
                  <a:cs typeface="Georgia"/>
                  <a:sym typeface="Georgia"/>
                </a:endParaRPr>
              </a:p>
            </p:txBody>
          </p:sp>
          <p:sp>
            <p:nvSpPr>
              <p:cNvPr id="546" name="Google Shape;546;p10"/>
              <p:cNvSpPr txBox="1"/>
              <p:nvPr/>
            </p:nvSpPr>
            <p:spPr>
              <a:xfrm>
                <a:off x="6333673" y="1417718"/>
                <a:ext cx="142578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600" b="1" i="0" u="none" strike="noStrike" cap="none">
                    <a:solidFill>
                      <a:schemeClr val="lt1"/>
                    </a:solidFill>
                    <a:latin typeface="Georgia"/>
                    <a:ea typeface="Georgia"/>
                    <a:cs typeface="Georgia"/>
                    <a:sym typeface="Georgia"/>
                  </a:rPr>
                  <a:t>Simülasyon  ile İyileştirme</a:t>
                </a:r>
                <a:endParaRPr sz="1600" b="1" i="0" u="none" strike="noStrike" cap="none">
                  <a:solidFill>
                    <a:schemeClr val="lt1"/>
                  </a:solidFill>
                  <a:latin typeface="Georgia"/>
                  <a:ea typeface="Georgia"/>
                  <a:cs typeface="Georgia"/>
                  <a:sym typeface="Georgia"/>
                </a:endParaRPr>
              </a:p>
            </p:txBody>
          </p:sp>
        </p:grpSp>
      </p:grpSp>
      <p:sp>
        <p:nvSpPr>
          <p:cNvPr id="547" name="Google Shape;547;p10" descr="Star free ico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48" name="Google Shape;548;p10"/>
          <p:cNvGrpSpPr/>
          <p:nvPr/>
        </p:nvGrpSpPr>
        <p:grpSpPr>
          <a:xfrm>
            <a:off x="5287530" y="3078601"/>
            <a:ext cx="2166943" cy="2407799"/>
            <a:chOff x="5287530" y="3078601"/>
            <a:chExt cx="2166943" cy="2407799"/>
          </a:xfrm>
        </p:grpSpPr>
        <p:sp>
          <p:nvSpPr>
            <p:cNvPr id="549" name="Google Shape;549;p10"/>
            <p:cNvSpPr/>
            <p:nvPr/>
          </p:nvSpPr>
          <p:spPr>
            <a:xfrm>
              <a:off x="6269402" y="3078601"/>
              <a:ext cx="203201" cy="186267"/>
            </a:xfrm>
            <a:prstGeom prst="ellipse">
              <a:avLst/>
            </a:prstGeom>
            <a:solidFill>
              <a:srgbClr val="AF1146"/>
            </a:solidFill>
            <a:ln w="25400" cap="flat" cmpd="sng">
              <a:solidFill>
                <a:srgbClr val="AF11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50" name="Google Shape;550;p10"/>
            <p:cNvGrpSpPr/>
            <p:nvPr/>
          </p:nvGrpSpPr>
          <p:grpSpPr>
            <a:xfrm>
              <a:off x="5287530" y="3737100"/>
              <a:ext cx="2166943" cy="1749300"/>
              <a:chOff x="5287530" y="3737100"/>
              <a:chExt cx="2166943" cy="1749300"/>
            </a:xfrm>
          </p:grpSpPr>
          <p:grpSp>
            <p:nvGrpSpPr>
              <p:cNvPr id="551" name="Google Shape;551;p10"/>
              <p:cNvGrpSpPr/>
              <p:nvPr/>
            </p:nvGrpSpPr>
            <p:grpSpPr>
              <a:xfrm rot="-5400000">
                <a:off x="5496352" y="3528278"/>
                <a:ext cx="1749300" cy="2166943"/>
                <a:chOff x="1128916" y="845505"/>
                <a:chExt cx="1590393" cy="2166943"/>
              </a:xfrm>
            </p:grpSpPr>
            <p:sp>
              <p:nvSpPr>
                <p:cNvPr id="552" name="Google Shape;552;p10"/>
                <p:cNvSpPr/>
                <p:nvPr/>
              </p:nvSpPr>
              <p:spPr>
                <a:xfrm>
                  <a:off x="1128916" y="1261497"/>
                  <a:ext cx="1590393" cy="1334961"/>
                </a:xfrm>
                <a:prstGeom prst="homePlate">
                  <a:avLst>
                    <a:gd name="adj" fmla="val 50000"/>
                  </a:avLst>
                </a:prstGeom>
                <a:solidFill>
                  <a:srgbClr val="AC1145"/>
                </a:solidFill>
                <a:ln>
                  <a:noFill/>
                </a:ln>
              </p:spPr>
              <p:txBody>
                <a:bodyPr spcFirstLastPara="1" wrap="square" lIns="91425" tIns="91425" rIns="91425" bIns="91425" anchor="ctr" anchorCtr="0">
                  <a:noAutofit/>
                </a:bodyPr>
                <a:lstStyle/>
                <a:p>
                  <a:pPr marL="457200" marR="0" lvl="0" indent="457200" algn="l" rtl="0">
                    <a:lnSpc>
                      <a:spcPct val="100000"/>
                    </a:lnSpc>
                    <a:spcBef>
                      <a:spcPts val="0"/>
                    </a:spcBef>
                    <a:spcAft>
                      <a:spcPts val="0"/>
                    </a:spcAft>
                    <a:buClr>
                      <a:srgbClr val="000000"/>
                    </a:buClr>
                    <a:buSzPts val="1600"/>
                    <a:buFont typeface="Arial"/>
                    <a:buNone/>
                  </a:pPr>
                  <a:endParaRPr sz="2000" b="1" i="0" u="none" strike="noStrike" cap="none">
                    <a:solidFill>
                      <a:srgbClr val="FFFFFF"/>
                    </a:solidFill>
                    <a:latin typeface="Georgia"/>
                    <a:ea typeface="Georgia"/>
                    <a:cs typeface="Georgia"/>
                    <a:sym typeface="Georgia"/>
                  </a:endParaRPr>
                </a:p>
              </p:txBody>
            </p:sp>
            <p:sp>
              <p:nvSpPr>
                <p:cNvPr id="553" name="Google Shape;553;p10"/>
                <p:cNvSpPr txBox="1"/>
                <p:nvPr/>
              </p:nvSpPr>
              <p:spPr>
                <a:xfrm rot="5400000">
                  <a:off x="681146" y="1599107"/>
                  <a:ext cx="2166943" cy="6597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 sz="1600" b="1" i="0" u="none" strike="noStrike" cap="none">
                      <a:solidFill>
                        <a:srgbClr val="FFFFFF"/>
                      </a:solidFill>
                      <a:latin typeface="Georgia"/>
                      <a:ea typeface="Georgia"/>
                      <a:cs typeface="Georgia"/>
                      <a:sym typeface="Georgia"/>
                    </a:rPr>
                    <a:t> Uyarlanmış Sezgisel </a:t>
                  </a:r>
                  <a:endParaRPr sz="1600" b="1" i="0" u="none" strike="noStrike" cap="none">
                    <a:solidFill>
                      <a:srgbClr val="FFFFFF"/>
                    </a:solidFill>
                    <a:latin typeface="Georgia"/>
                    <a:ea typeface="Georgia"/>
                    <a:cs typeface="Georgia"/>
                    <a:sym typeface="Georgia"/>
                  </a:endParaRPr>
                </a:p>
                <a:p>
                  <a:pPr marL="0" marR="0" lvl="0" indent="0" algn="ctr" rtl="0">
                    <a:lnSpc>
                      <a:spcPct val="100000"/>
                    </a:lnSpc>
                    <a:spcBef>
                      <a:spcPts val="0"/>
                    </a:spcBef>
                    <a:spcAft>
                      <a:spcPts val="0"/>
                    </a:spcAft>
                    <a:buNone/>
                  </a:pPr>
                  <a:r>
                    <a:rPr lang="tr" sz="1600" b="1" i="0" u="none" strike="noStrike" cap="none">
                      <a:solidFill>
                        <a:srgbClr val="FFFFFF"/>
                      </a:solidFill>
                      <a:latin typeface="Georgia"/>
                      <a:ea typeface="Georgia"/>
                      <a:cs typeface="Georgia"/>
                      <a:sym typeface="Georgia"/>
                    </a:rPr>
                    <a:t>Yöntem</a:t>
                  </a:r>
                  <a:endParaRPr sz="1600" b="1" i="0" u="none" strike="noStrike" cap="none">
                    <a:solidFill>
                      <a:srgbClr val="FFFFFF"/>
                    </a:solidFill>
                    <a:latin typeface="Georgia"/>
                    <a:ea typeface="Georgia"/>
                    <a:cs typeface="Georgia"/>
                    <a:sym typeface="Georgia"/>
                  </a:endParaRPr>
                </a:p>
              </p:txBody>
            </p:sp>
          </p:grpSp>
          <p:pic>
            <p:nvPicPr>
              <p:cNvPr id="554" name="Google Shape;554;p10"/>
              <p:cNvPicPr preferRelativeResize="0"/>
              <p:nvPr/>
            </p:nvPicPr>
            <p:blipFill rotWithShape="1">
              <a:blip r:embed="rId5">
                <a:alphaModFix/>
              </a:blip>
              <a:srcRect/>
              <a:stretch/>
            </p:blipFill>
            <p:spPr>
              <a:xfrm>
                <a:off x="6163124" y="3967242"/>
                <a:ext cx="457110" cy="457110"/>
              </a:xfrm>
              <a:prstGeom prst="rect">
                <a:avLst/>
              </a:prstGeom>
              <a:noFill/>
              <a:ln>
                <a:noFill/>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anim calcmode="lin" valueType="num">
                                      <p:cBhvr additive="base">
                                        <p:cTn id="7" dur="500"/>
                                        <p:tgtEl>
                                          <p:spTgt spid="53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42"/>
                                        </p:tgtEl>
                                        <p:attrNameLst>
                                          <p:attrName>style.visibility</p:attrName>
                                        </p:attrNameLst>
                                      </p:cBhvr>
                                      <p:to>
                                        <p:strVal val="visible"/>
                                      </p:to>
                                    </p:set>
                                    <p:anim calcmode="lin" valueType="num">
                                      <p:cBhvr additive="base">
                                        <p:cTn id="12" dur="500"/>
                                        <p:tgtEl>
                                          <p:spTgt spid="54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4"/>
                                        </p:tgtEl>
                                        <p:attrNameLst>
                                          <p:attrName>style.visibility</p:attrName>
                                        </p:attrNameLst>
                                      </p:cBhvr>
                                      <p:to>
                                        <p:strVal val="visible"/>
                                      </p:to>
                                    </p:set>
                                    <p:animEffect transition="in" filter="fade">
                                      <p:cBhvr>
                                        <p:cTn id="17" dur="500"/>
                                        <p:tgtEl>
                                          <p:spTgt spid="534"/>
                                        </p:tgtEl>
                                      </p:cBhvr>
                                    </p:animEffect>
                                  </p:childTnLst>
                                </p:cTn>
                              </p:par>
                              <p:par>
                                <p:cTn id="18" presetID="2" presetClass="entr" presetSubtype="4" fill="hold" nodeType="withEffect">
                                  <p:stCondLst>
                                    <p:cond delay="500"/>
                                  </p:stCondLst>
                                  <p:childTnLst>
                                    <p:set>
                                      <p:cBhvr>
                                        <p:cTn id="19" dur="1" fill="hold">
                                          <p:stCondLst>
                                            <p:cond delay="0"/>
                                          </p:stCondLst>
                                        </p:cTn>
                                        <p:tgtEl>
                                          <p:spTgt spid="540"/>
                                        </p:tgtEl>
                                        <p:attrNameLst>
                                          <p:attrName>style.visibility</p:attrName>
                                        </p:attrNameLst>
                                      </p:cBhvr>
                                      <p:to>
                                        <p:strVal val="visible"/>
                                      </p:to>
                                    </p:set>
                                    <p:anim calcmode="lin" valueType="num">
                                      <p:cBhvr additive="base">
                                        <p:cTn id="20" dur="500"/>
                                        <p:tgtEl>
                                          <p:spTgt spid="54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48"/>
                                        </p:tgtEl>
                                        <p:attrNameLst>
                                          <p:attrName>style.visibility</p:attrName>
                                        </p:attrNameLst>
                                      </p:cBhvr>
                                      <p:to>
                                        <p:strVal val="visible"/>
                                      </p:to>
                                    </p:set>
                                    <p:anim calcmode="lin" valueType="num">
                                      <p:cBhvr additive="base">
                                        <p:cTn id="25" dur="500"/>
                                        <p:tgtEl>
                                          <p:spTgt spid="548"/>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500"/>
                                  </p:stCondLst>
                                  <p:childTnLst>
                                    <p:set>
                                      <p:cBhvr>
                                        <p:cTn id="27" dur="1" fill="hold">
                                          <p:stCondLst>
                                            <p:cond delay="0"/>
                                          </p:stCondLst>
                                        </p:cTn>
                                        <p:tgtEl>
                                          <p:spTgt spid="541"/>
                                        </p:tgtEl>
                                        <p:attrNameLst>
                                          <p:attrName>style.visibility</p:attrName>
                                        </p:attrNameLst>
                                      </p:cBhvr>
                                      <p:to>
                                        <p:strVal val="visible"/>
                                      </p:to>
                                    </p:set>
                                    <p:anim calcmode="lin" valueType="num">
                                      <p:cBhvr additive="base">
                                        <p:cTn id="28" dur="500"/>
                                        <p:tgtEl>
                                          <p:spTgt spid="5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TotalTime>
  <Words>1255</Words>
  <Application>Microsoft Office PowerPoint</Application>
  <PresentationFormat>On-screen Show (4:3)</PresentationFormat>
  <Paragraphs>216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Georgia</vt:lpstr>
      <vt:lpstr>Work Sans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Meltem Atlier</dc:creator>
  <cp:lastModifiedBy>Mithat Çoruh</cp:lastModifiedBy>
  <cp:revision>3</cp:revision>
  <dcterms:modified xsi:type="dcterms:W3CDTF">2019-05-24T09:44:50Z</dcterms:modified>
</cp:coreProperties>
</file>