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81" r:id="rId3"/>
    <p:sldId id="282" r:id="rId4"/>
    <p:sldId id="283" r:id="rId5"/>
    <p:sldId id="304" r:id="rId6"/>
    <p:sldId id="310" r:id="rId7"/>
    <p:sldId id="285" r:id="rId8"/>
    <p:sldId id="289" r:id="rId9"/>
    <p:sldId id="290" r:id="rId10"/>
    <p:sldId id="311" r:id="rId11"/>
    <p:sldId id="257" r:id="rId12"/>
    <p:sldId id="315" r:id="rId13"/>
    <p:sldId id="278" r:id="rId14"/>
    <p:sldId id="316" r:id="rId15"/>
    <p:sldId id="312" r:id="rId16"/>
    <p:sldId id="313" r:id="rId17"/>
    <p:sldId id="317" r:id="rId1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409"/>
    <a:srgbClr val="FA5407"/>
    <a:srgbClr val="DFB347"/>
    <a:srgbClr val="FF8107"/>
    <a:srgbClr val="DF5643"/>
    <a:srgbClr val="009900"/>
    <a:srgbClr val="014A96"/>
    <a:srgbClr val="4C67BC"/>
    <a:srgbClr val="015AB3"/>
    <a:srgbClr val="012E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9288" autoAdjust="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2719" y="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221A93-B373-47AC-96FF-8784C06FC3C2}" type="doc">
      <dgm:prSet loTypeId="urn:microsoft.com/office/officeart/2005/8/layout/orgChart1" loCatId="hierarchy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5E357F55-3CC5-4FEC-8C02-2411DD3C9916}">
      <dgm:prSet phldrT="[Text]" custT="1"/>
      <dgm:spPr/>
      <dgm:t>
        <a:bodyPr/>
        <a:lstStyle/>
        <a:p>
          <a:r>
            <a:rPr lang="tr-TR" sz="3200" b="1" dirty="0"/>
            <a:t>GSK Tüketici Sağlığı</a:t>
          </a:r>
          <a:endParaRPr lang="en-US" sz="3200" b="1" dirty="0"/>
        </a:p>
      </dgm:t>
    </dgm:pt>
    <dgm:pt modelId="{16CA5991-6C00-41F9-AD24-5EAEB0E3F62B}" type="parTrans" cxnId="{3D7B9354-FAA3-44A0-883F-C2A39C54A481}">
      <dgm:prSet/>
      <dgm:spPr/>
      <dgm:t>
        <a:bodyPr/>
        <a:lstStyle/>
        <a:p>
          <a:endParaRPr lang="en-US"/>
        </a:p>
      </dgm:t>
    </dgm:pt>
    <dgm:pt modelId="{01E3CDB9-0523-4ADE-8522-4B0A269F2412}" type="sibTrans" cxnId="{3D7B9354-FAA3-44A0-883F-C2A39C54A481}">
      <dgm:prSet/>
      <dgm:spPr/>
      <dgm:t>
        <a:bodyPr/>
        <a:lstStyle/>
        <a:p>
          <a:endParaRPr lang="en-US"/>
        </a:p>
      </dgm:t>
    </dgm:pt>
    <dgm:pt modelId="{EB6D8E9B-C7F5-4761-B547-248FBBD470F7}">
      <dgm:prSet phldrT="[Text]" custT="1"/>
      <dgm:spPr/>
      <dgm:t>
        <a:bodyPr/>
        <a:lstStyle/>
        <a:p>
          <a:pPr marL="0" algn="ctr" defTabSz="914400" rtl="0" eaLnBrk="1" latinLnBrk="0" hangingPunct="1"/>
          <a:r>
            <a:rPr lang="tr-TR" sz="28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Eczaneler</a:t>
          </a:r>
          <a:endParaRPr lang="en-US" sz="2800" b="1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022501D9-0450-4AC8-ACBB-BE3710D32EC3}" type="parTrans" cxnId="{E8E3C5B1-3AFD-46D3-83F7-0F893E5822C2}">
      <dgm:prSet/>
      <dgm:spPr/>
      <dgm:t>
        <a:bodyPr/>
        <a:lstStyle/>
        <a:p>
          <a:endParaRPr lang="en-US"/>
        </a:p>
      </dgm:t>
    </dgm:pt>
    <dgm:pt modelId="{83976169-12D0-4AA1-ABD6-19EB2AF4DF64}" type="sibTrans" cxnId="{E8E3C5B1-3AFD-46D3-83F7-0F893E5822C2}">
      <dgm:prSet/>
      <dgm:spPr/>
      <dgm:t>
        <a:bodyPr/>
        <a:lstStyle/>
        <a:p>
          <a:endParaRPr lang="en-US"/>
        </a:p>
      </dgm:t>
    </dgm:pt>
    <dgm:pt modelId="{70D1E8CC-BCC1-4235-9569-3720A6A50B16}">
      <dgm:prSet phldrT="[Text]" custT="1"/>
      <dgm:spPr/>
      <dgm:t>
        <a:bodyPr/>
        <a:lstStyle/>
        <a:p>
          <a:pPr marL="0" algn="ctr" defTabSz="914400" rtl="0" eaLnBrk="1" latinLnBrk="0" hangingPunct="1"/>
          <a:r>
            <a:rPr lang="tr-TR" sz="2800" b="1" kern="1200" dirty="0">
              <a:solidFill>
                <a:srgbClr val="015AB3"/>
              </a:solidFill>
              <a:latin typeface="+mn-lt"/>
              <a:ea typeface="+mn-ea"/>
              <a:cs typeface="+mn-cs"/>
            </a:rPr>
            <a:t>Distribütör</a:t>
          </a:r>
          <a:endParaRPr lang="en-US" sz="2800" b="1" kern="1200" dirty="0">
            <a:solidFill>
              <a:srgbClr val="015AB3"/>
            </a:solidFill>
            <a:latin typeface="+mn-lt"/>
            <a:ea typeface="+mn-ea"/>
            <a:cs typeface="+mn-cs"/>
          </a:endParaRPr>
        </a:p>
      </dgm:t>
    </dgm:pt>
    <dgm:pt modelId="{7140946B-7F75-4E69-B6D8-74B851BD5ECD}" type="parTrans" cxnId="{3526DCD7-B8F2-41A1-A3BF-1E49F1A1069C}">
      <dgm:prSet/>
      <dgm:spPr/>
      <dgm:t>
        <a:bodyPr/>
        <a:lstStyle/>
        <a:p>
          <a:endParaRPr lang="en-US"/>
        </a:p>
      </dgm:t>
    </dgm:pt>
    <dgm:pt modelId="{8A2B4E5D-8927-47DF-B88D-881809643191}" type="sibTrans" cxnId="{3526DCD7-B8F2-41A1-A3BF-1E49F1A1069C}">
      <dgm:prSet/>
      <dgm:spPr/>
      <dgm:t>
        <a:bodyPr/>
        <a:lstStyle/>
        <a:p>
          <a:endParaRPr lang="en-US"/>
        </a:p>
      </dgm:t>
    </dgm:pt>
    <dgm:pt modelId="{DE954215-CD14-40F9-8963-6B9D3D68C0E1}">
      <dgm:prSet phldrT="[Text]" custT="1"/>
      <dgm:spPr/>
      <dgm:t>
        <a:bodyPr/>
        <a:lstStyle/>
        <a:p>
          <a:pPr marL="0" algn="ctr" defTabSz="914400" rtl="0" eaLnBrk="1" latinLnBrk="0" hangingPunct="1"/>
          <a:r>
            <a:rPr lang="tr-TR" sz="28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Ulusal Kanal</a:t>
          </a:r>
          <a:endParaRPr lang="en-US" sz="2800" b="1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7922C362-F62A-465F-B77D-DF99F5B68DBA}" type="parTrans" cxnId="{F899535D-597B-44D0-9615-DF3A2C0CB0D3}">
      <dgm:prSet/>
      <dgm:spPr/>
      <dgm:t>
        <a:bodyPr/>
        <a:lstStyle/>
        <a:p>
          <a:endParaRPr lang="en-US"/>
        </a:p>
      </dgm:t>
    </dgm:pt>
    <dgm:pt modelId="{FBCE1335-EEE3-4CB7-8E88-1E5DA4F86151}" type="sibTrans" cxnId="{F899535D-597B-44D0-9615-DF3A2C0CB0D3}">
      <dgm:prSet/>
      <dgm:spPr/>
      <dgm:t>
        <a:bodyPr/>
        <a:lstStyle/>
        <a:p>
          <a:endParaRPr lang="en-US"/>
        </a:p>
      </dgm:t>
    </dgm:pt>
    <dgm:pt modelId="{A4E786E9-F1BA-4361-A1C6-1A7689723219}" type="pres">
      <dgm:prSet presAssocID="{BE221A93-B373-47AC-96FF-8784C06FC3C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59289690-CE15-433E-8097-4DF067190D7A}" type="pres">
      <dgm:prSet presAssocID="{5E357F55-3CC5-4FEC-8C02-2411DD3C9916}" presName="hierRoot1" presStyleCnt="0">
        <dgm:presLayoutVars>
          <dgm:hierBranch val="init"/>
        </dgm:presLayoutVars>
      </dgm:prSet>
      <dgm:spPr/>
    </dgm:pt>
    <dgm:pt modelId="{170C1793-9058-47C4-9448-70DAF2F28DB7}" type="pres">
      <dgm:prSet presAssocID="{5E357F55-3CC5-4FEC-8C02-2411DD3C9916}" presName="rootComposite1" presStyleCnt="0"/>
      <dgm:spPr/>
    </dgm:pt>
    <dgm:pt modelId="{100896A0-9FB2-46B4-9B6F-BCEC1D81521A}" type="pres">
      <dgm:prSet presAssocID="{5E357F55-3CC5-4FEC-8C02-2411DD3C9916}" presName="rootText1" presStyleLbl="node0" presStyleIdx="0" presStyleCnt="1" custScaleX="191265" custScaleY="9063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3F0E6CE-DB21-4082-BB93-D5579C39BFAE}" type="pres">
      <dgm:prSet presAssocID="{5E357F55-3CC5-4FEC-8C02-2411DD3C9916}" presName="rootConnector1" presStyleLbl="node1" presStyleIdx="0" presStyleCnt="0"/>
      <dgm:spPr/>
      <dgm:t>
        <a:bodyPr/>
        <a:lstStyle/>
        <a:p>
          <a:endParaRPr lang="tr-TR"/>
        </a:p>
      </dgm:t>
    </dgm:pt>
    <dgm:pt modelId="{0AC981CE-D261-456A-8FB5-C2EEF290DC8D}" type="pres">
      <dgm:prSet presAssocID="{5E357F55-3CC5-4FEC-8C02-2411DD3C9916}" presName="hierChild2" presStyleCnt="0"/>
      <dgm:spPr/>
    </dgm:pt>
    <dgm:pt modelId="{268BDB84-0577-4203-821F-2A3158353087}" type="pres">
      <dgm:prSet presAssocID="{022501D9-0450-4AC8-ACBB-BE3710D32EC3}" presName="Name37" presStyleLbl="parChTrans1D2" presStyleIdx="0" presStyleCnt="3"/>
      <dgm:spPr/>
      <dgm:t>
        <a:bodyPr/>
        <a:lstStyle/>
        <a:p>
          <a:endParaRPr lang="tr-TR"/>
        </a:p>
      </dgm:t>
    </dgm:pt>
    <dgm:pt modelId="{5E99A34E-96A9-4935-85F9-A08958B4A170}" type="pres">
      <dgm:prSet presAssocID="{EB6D8E9B-C7F5-4761-B547-248FBBD470F7}" presName="hierRoot2" presStyleCnt="0">
        <dgm:presLayoutVars>
          <dgm:hierBranch val="init"/>
        </dgm:presLayoutVars>
      </dgm:prSet>
      <dgm:spPr/>
    </dgm:pt>
    <dgm:pt modelId="{2E36C866-950A-4D37-BB51-F8C4F1EF7299}" type="pres">
      <dgm:prSet presAssocID="{EB6D8E9B-C7F5-4761-B547-248FBBD470F7}" presName="rootComposite" presStyleCnt="0"/>
      <dgm:spPr/>
    </dgm:pt>
    <dgm:pt modelId="{DADF5015-44DF-4D11-B0B6-FF3873E48EF0}" type="pres">
      <dgm:prSet presAssocID="{EB6D8E9B-C7F5-4761-B547-248FBBD470F7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4136862-352C-498C-811C-6CBF214109A7}" type="pres">
      <dgm:prSet presAssocID="{EB6D8E9B-C7F5-4761-B547-248FBBD470F7}" presName="rootConnector" presStyleLbl="node2" presStyleIdx="0" presStyleCnt="3"/>
      <dgm:spPr/>
      <dgm:t>
        <a:bodyPr/>
        <a:lstStyle/>
        <a:p>
          <a:endParaRPr lang="tr-TR"/>
        </a:p>
      </dgm:t>
    </dgm:pt>
    <dgm:pt modelId="{9D15655D-26D3-4B81-BC3F-2D2641269A43}" type="pres">
      <dgm:prSet presAssocID="{EB6D8E9B-C7F5-4761-B547-248FBBD470F7}" presName="hierChild4" presStyleCnt="0"/>
      <dgm:spPr/>
    </dgm:pt>
    <dgm:pt modelId="{B6D84A51-8213-4297-9006-7F2986B3BF05}" type="pres">
      <dgm:prSet presAssocID="{EB6D8E9B-C7F5-4761-B547-248FBBD470F7}" presName="hierChild5" presStyleCnt="0"/>
      <dgm:spPr/>
    </dgm:pt>
    <dgm:pt modelId="{2EDB9E55-54DF-4CC5-A7FD-799268D472AD}" type="pres">
      <dgm:prSet presAssocID="{7140946B-7F75-4E69-B6D8-74B851BD5ECD}" presName="Name37" presStyleLbl="parChTrans1D2" presStyleIdx="1" presStyleCnt="3"/>
      <dgm:spPr/>
      <dgm:t>
        <a:bodyPr/>
        <a:lstStyle/>
        <a:p>
          <a:endParaRPr lang="tr-TR"/>
        </a:p>
      </dgm:t>
    </dgm:pt>
    <dgm:pt modelId="{29EFB935-5128-452A-ACCF-41EE1B61DF00}" type="pres">
      <dgm:prSet presAssocID="{70D1E8CC-BCC1-4235-9569-3720A6A50B16}" presName="hierRoot2" presStyleCnt="0">
        <dgm:presLayoutVars>
          <dgm:hierBranch val="init"/>
        </dgm:presLayoutVars>
      </dgm:prSet>
      <dgm:spPr/>
    </dgm:pt>
    <dgm:pt modelId="{F583C242-B38C-4A4E-8C30-3142F2D13583}" type="pres">
      <dgm:prSet presAssocID="{70D1E8CC-BCC1-4235-9569-3720A6A50B16}" presName="rootComposite" presStyleCnt="0"/>
      <dgm:spPr/>
    </dgm:pt>
    <dgm:pt modelId="{67AAAB83-D15C-4D06-A12E-4A605721C990}" type="pres">
      <dgm:prSet presAssocID="{70D1E8CC-BCC1-4235-9569-3720A6A50B16}" presName="rootText" presStyleLbl="node2" presStyleIdx="1" presStyleCnt="3" custScaleX="11397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B70BDA1-309C-465B-B566-01DCEBF92ADA}" type="pres">
      <dgm:prSet presAssocID="{70D1E8CC-BCC1-4235-9569-3720A6A50B16}" presName="rootConnector" presStyleLbl="node2" presStyleIdx="1" presStyleCnt="3"/>
      <dgm:spPr/>
      <dgm:t>
        <a:bodyPr/>
        <a:lstStyle/>
        <a:p>
          <a:endParaRPr lang="tr-TR"/>
        </a:p>
      </dgm:t>
    </dgm:pt>
    <dgm:pt modelId="{A8828F35-4406-42CB-88A7-566351AF5923}" type="pres">
      <dgm:prSet presAssocID="{70D1E8CC-BCC1-4235-9569-3720A6A50B16}" presName="hierChild4" presStyleCnt="0"/>
      <dgm:spPr/>
    </dgm:pt>
    <dgm:pt modelId="{0714935F-EB02-4949-9361-69B5D5B88575}" type="pres">
      <dgm:prSet presAssocID="{70D1E8CC-BCC1-4235-9569-3720A6A50B16}" presName="hierChild5" presStyleCnt="0"/>
      <dgm:spPr/>
    </dgm:pt>
    <dgm:pt modelId="{7ED310BF-145A-4250-8B96-A3B3CEBFF3A4}" type="pres">
      <dgm:prSet presAssocID="{7922C362-F62A-465F-B77D-DF99F5B68DBA}" presName="Name37" presStyleLbl="parChTrans1D2" presStyleIdx="2" presStyleCnt="3"/>
      <dgm:spPr/>
      <dgm:t>
        <a:bodyPr/>
        <a:lstStyle/>
        <a:p>
          <a:endParaRPr lang="tr-TR"/>
        </a:p>
      </dgm:t>
    </dgm:pt>
    <dgm:pt modelId="{89EEB807-F6A6-442E-8492-9636B4A53D62}" type="pres">
      <dgm:prSet presAssocID="{DE954215-CD14-40F9-8963-6B9D3D68C0E1}" presName="hierRoot2" presStyleCnt="0">
        <dgm:presLayoutVars>
          <dgm:hierBranch val="init"/>
        </dgm:presLayoutVars>
      </dgm:prSet>
      <dgm:spPr/>
    </dgm:pt>
    <dgm:pt modelId="{B41A3AE0-3522-4FB4-82F0-BA75B9D1D239}" type="pres">
      <dgm:prSet presAssocID="{DE954215-CD14-40F9-8963-6B9D3D68C0E1}" presName="rootComposite" presStyleCnt="0"/>
      <dgm:spPr/>
    </dgm:pt>
    <dgm:pt modelId="{0FF7EEDE-A12F-4327-8FA4-F85E80C8FC11}" type="pres">
      <dgm:prSet presAssocID="{DE954215-CD14-40F9-8963-6B9D3D68C0E1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E49E725E-D605-400A-B198-596371F734B0}" type="pres">
      <dgm:prSet presAssocID="{DE954215-CD14-40F9-8963-6B9D3D68C0E1}" presName="rootConnector" presStyleLbl="node2" presStyleIdx="2" presStyleCnt="3"/>
      <dgm:spPr/>
      <dgm:t>
        <a:bodyPr/>
        <a:lstStyle/>
        <a:p>
          <a:endParaRPr lang="tr-TR"/>
        </a:p>
      </dgm:t>
    </dgm:pt>
    <dgm:pt modelId="{9FA47DC0-E28A-4D6B-A7BB-CE6C855EB3CA}" type="pres">
      <dgm:prSet presAssocID="{DE954215-CD14-40F9-8963-6B9D3D68C0E1}" presName="hierChild4" presStyleCnt="0"/>
      <dgm:spPr/>
    </dgm:pt>
    <dgm:pt modelId="{EF944B16-C5D4-496B-94D7-EB4637275D03}" type="pres">
      <dgm:prSet presAssocID="{DE954215-CD14-40F9-8963-6B9D3D68C0E1}" presName="hierChild5" presStyleCnt="0"/>
      <dgm:spPr/>
    </dgm:pt>
    <dgm:pt modelId="{B16A3550-5095-45C0-82EB-E780D5F4825B}" type="pres">
      <dgm:prSet presAssocID="{5E357F55-3CC5-4FEC-8C02-2411DD3C9916}" presName="hierChild3" presStyleCnt="0"/>
      <dgm:spPr/>
    </dgm:pt>
  </dgm:ptLst>
  <dgm:cxnLst>
    <dgm:cxn modelId="{458655BC-1AE6-4562-9B8F-90B4022046FE}" type="presOf" srcId="{7922C362-F62A-465F-B77D-DF99F5B68DBA}" destId="{7ED310BF-145A-4250-8B96-A3B3CEBFF3A4}" srcOrd="0" destOrd="0" presId="urn:microsoft.com/office/officeart/2005/8/layout/orgChart1"/>
    <dgm:cxn modelId="{320AED40-BE47-45B4-A554-10051DEE5942}" type="presOf" srcId="{5E357F55-3CC5-4FEC-8C02-2411DD3C9916}" destId="{100896A0-9FB2-46B4-9B6F-BCEC1D81521A}" srcOrd="0" destOrd="0" presId="urn:microsoft.com/office/officeart/2005/8/layout/orgChart1"/>
    <dgm:cxn modelId="{6ACE3FF2-0831-4BCB-B4B0-8D98B0684EA2}" type="presOf" srcId="{DE954215-CD14-40F9-8963-6B9D3D68C0E1}" destId="{E49E725E-D605-400A-B198-596371F734B0}" srcOrd="1" destOrd="0" presId="urn:microsoft.com/office/officeart/2005/8/layout/orgChart1"/>
    <dgm:cxn modelId="{3D7B9354-FAA3-44A0-883F-C2A39C54A481}" srcId="{BE221A93-B373-47AC-96FF-8784C06FC3C2}" destId="{5E357F55-3CC5-4FEC-8C02-2411DD3C9916}" srcOrd="0" destOrd="0" parTransId="{16CA5991-6C00-41F9-AD24-5EAEB0E3F62B}" sibTransId="{01E3CDB9-0523-4ADE-8522-4B0A269F2412}"/>
    <dgm:cxn modelId="{100B4ACB-E12E-47F2-909D-07EA338599CD}" type="presOf" srcId="{EB6D8E9B-C7F5-4761-B547-248FBBD470F7}" destId="{84136862-352C-498C-811C-6CBF214109A7}" srcOrd="1" destOrd="0" presId="urn:microsoft.com/office/officeart/2005/8/layout/orgChart1"/>
    <dgm:cxn modelId="{F899535D-597B-44D0-9615-DF3A2C0CB0D3}" srcId="{5E357F55-3CC5-4FEC-8C02-2411DD3C9916}" destId="{DE954215-CD14-40F9-8963-6B9D3D68C0E1}" srcOrd="2" destOrd="0" parTransId="{7922C362-F62A-465F-B77D-DF99F5B68DBA}" sibTransId="{FBCE1335-EEE3-4CB7-8E88-1E5DA4F86151}"/>
    <dgm:cxn modelId="{3526DCD7-B8F2-41A1-A3BF-1E49F1A1069C}" srcId="{5E357F55-3CC5-4FEC-8C02-2411DD3C9916}" destId="{70D1E8CC-BCC1-4235-9569-3720A6A50B16}" srcOrd="1" destOrd="0" parTransId="{7140946B-7F75-4E69-B6D8-74B851BD5ECD}" sibTransId="{8A2B4E5D-8927-47DF-B88D-881809643191}"/>
    <dgm:cxn modelId="{DDDC5709-EA95-40D5-AD06-E8CBF1D3A56A}" type="presOf" srcId="{70D1E8CC-BCC1-4235-9569-3720A6A50B16}" destId="{9B70BDA1-309C-465B-B566-01DCEBF92ADA}" srcOrd="1" destOrd="0" presId="urn:microsoft.com/office/officeart/2005/8/layout/orgChart1"/>
    <dgm:cxn modelId="{3F171862-AA51-4292-8138-46B405DD127D}" type="presOf" srcId="{022501D9-0450-4AC8-ACBB-BE3710D32EC3}" destId="{268BDB84-0577-4203-821F-2A3158353087}" srcOrd="0" destOrd="0" presId="urn:microsoft.com/office/officeart/2005/8/layout/orgChart1"/>
    <dgm:cxn modelId="{09DC595A-30FF-4C3F-9EBC-6D7135C340CD}" type="presOf" srcId="{BE221A93-B373-47AC-96FF-8784C06FC3C2}" destId="{A4E786E9-F1BA-4361-A1C6-1A7689723219}" srcOrd="0" destOrd="0" presId="urn:microsoft.com/office/officeart/2005/8/layout/orgChart1"/>
    <dgm:cxn modelId="{98678925-F71F-4BCE-BF63-B26F38BDD3B8}" type="presOf" srcId="{5E357F55-3CC5-4FEC-8C02-2411DD3C9916}" destId="{D3F0E6CE-DB21-4082-BB93-D5579C39BFAE}" srcOrd="1" destOrd="0" presId="urn:microsoft.com/office/officeart/2005/8/layout/orgChart1"/>
    <dgm:cxn modelId="{B29262D4-0471-4ABC-B0C4-D13419C20EC8}" type="presOf" srcId="{70D1E8CC-BCC1-4235-9569-3720A6A50B16}" destId="{67AAAB83-D15C-4D06-A12E-4A605721C990}" srcOrd="0" destOrd="0" presId="urn:microsoft.com/office/officeart/2005/8/layout/orgChart1"/>
    <dgm:cxn modelId="{D4DE9D29-8325-4843-85C2-0707AA2301F0}" type="presOf" srcId="{7140946B-7F75-4E69-B6D8-74B851BD5ECD}" destId="{2EDB9E55-54DF-4CC5-A7FD-799268D472AD}" srcOrd="0" destOrd="0" presId="urn:microsoft.com/office/officeart/2005/8/layout/orgChart1"/>
    <dgm:cxn modelId="{E8E3C5B1-3AFD-46D3-83F7-0F893E5822C2}" srcId="{5E357F55-3CC5-4FEC-8C02-2411DD3C9916}" destId="{EB6D8E9B-C7F5-4761-B547-248FBBD470F7}" srcOrd="0" destOrd="0" parTransId="{022501D9-0450-4AC8-ACBB-BE3710D32EC3}" sibTransId="{83976169-12D0-4AA1-ABD6-19EB2AF4DF64}"/>
    <dgm:cxn modelId="{3D0E6EDB-DB46-4C91-B8D3-FF5593F7AD8C}" type="presOf" srcId="{DE954215-CD14-40F9-8963-6B9D3D68C0E1}" destId="{0FF7EEDE-A12F-4327-8FA4-F85E80C8FC11}" srcOrd="0" destOrd="0" presId="urn:microsoft.com/office/officeart/2005/8/layout/orgChart1"/>
    <dgm:cxn modelId="{C8BD0C06-8F7F-4A11-BC35-4C2DA1861512}" type="presOf" srcId="{EB6D8E9B-C7F5-4761-B547-248FBBD470F7}" destId="{DADF5015-44DF-4D11-B0B6-FF3873E48EF0}" srcOrd="0" destOrd="0" presId="urn:microsoft.com/office/officeart/2005/8/layout/orgChart1"/>
    <dgm:cxn modelId="{7AC87072-8A99-4184-8CA7-501650092695}" type="presParOf" srcId="{A4E786E9-F1BA-4361-A1C6-1A7689723219}" destId="{59289690-CE15-433E-8097-4DF067190D7A}" srcOrd="0" destOrd="0" presId="urn:microsoft.com/office/officeart/2005/8/layout/orgChart1"/>
    <dgm:cxn modelId="{AE934D77-CE50-4892-AD75-C88EB09C1EB2}" type="presParOf" srcId="{59289690-CE15-433E-8097-4DF067190D7A}" destId="{170C1793-9058-47C4-9448-70DAF2F28DB7}" srcOrd="0" destOrd="0" presId="urn:microsoft.com/office/officeart/2005/8/layout/orgChart1"/>
    <dgm:cxn modelId="{6B73C415-912D-4F0B-8BED-1C6916CF86EF}" type="presParOf" srcId="{170C1793-9058-47C4-9448-70DAF2F28DB7}" destId="{100896A0-9FB2-46B4-9B6F-BCEC1D81521A}" srcOrd="0" destOrd="0" presId="urn:microsoft.com/office/officeart/2005/8/layout/orgChart1"/>
    <dgm:cxn modelId="{898671F7-BF67-49A8-9D3F-65248D933185}" type="presParOf" srcId="{170C1793-9058-47C4-9448-70DAF2F28DB7}" destId="{D3F0E6CE-DB21-4082-BB93-D5579C39BFAE}" srcOrd="1" destOrd="0" presId="urn:microsoft.com/office/officeart/2005/8/layout/orgChart1"/>
    <dgm:cxn modelId="{CCC276BE-94FE-4D9C-BBC2-075A140C75E9}" type="presParOf" srcId="{59289690-CE15-433E-8097-4DF067190D7A}" destId="{0AC981CE-D261-456A-8FB5-C2EEF290DC8D}" srcOrd="1" destOrd="0" presId="urn:microsoft.com/office/officeart/2005/8/layout/orgChart1"/>
    <dgm:cxn modelId="{7AE4E66E-663B-45DD-9818-0AF2FC04ADB5}" type="presParOf" srcId="{0AC981CE-D261-456A-8FB5-C2EEF290DC8D}" destId="{268BDB84-0577-4203-821F-2A3158353087}" srcOrd="0" destOrd="0" presId="urn:microsoft.com/office/officeart/2005/8/layout/orgChart1"/>
    <dgm:cxn modelId="{9E5A37BB-7986-4846-ABBB-D128F3169270}" type="presParOf" srcId="{0AC981CE-D261-456A-8FB5-C2EEF290DC8D}" destId="{5E99A34E-96A9-4935-85F9-A08958B4A170}" srcOrd="1" destOrd="0" presId="urn:microsoft.com/office/officeart/2005/8/layout/orgChart1"/>
    <dgm:cxn modelId="{884FE8B4-8709-4FC8-B210-B3405A0AD53E}" type="presParOf" srcId="{5E99A34E-96A9-4935-85F9-A08958B4A170}" destId="{2E36C866-950A-4D37-BB51-F8C4F1EF7299}" srcOrd="0" destOrd="0" presId="urn:microsoft.com/office/officeart/2005/8/layout/orgChart1"/>
    <dgm:cxn modelId="{DEA115AE-0A4B-41AD-9572-A7BFACDA695B}" type="presParOf" srcId="{2E36C866-950A-4D37-BB51-F8C4F1EF7299}" destId="{DADF5015-44DF-4D11-B0B6-FF3873E48EF0}" srcOrd="0" destOrd="0" presId="urn:microsoft.com/office/officeart/2005/8/layout/orgChart1"/>
    <dgm:cxn modelId="{81B829DA-4215-4C08-BF57-8AFC10DE0FCB}" type="presParOf" srcId="{2E36C866-950A-4D37-BB51-F8C4F1EF7299}" destId="{84136862-352C-498C-811C-6CBF214109A7}" srcOrd="1" destOrd="0" presId="urn:microsoft.com/office/officeart/2005/8/layout/orgChart1"/>
    <dgm:cxn modelId="{CF7D3432-23C8-45C6-82ED-1B482AA1B5FA}" type="presParOf" srcId="{5E99A34E-96A9-4935-85F9-A08958B4A170}" destId="{9D15655D-26D3-4B81-BC3F-2D2641269A43}" srcOrd="1" destOrd="0" presId="urn:microsoft.com/office/officeart/2005/8/layout/orgChart1"/>
    <dgm:cxn modelId="{D235FDB0-2413-4E7F-92DF-51EFF1168D40}" type="presParOf" srcId="{5E99A34E-96A9-4935-85F9-A08958B4A170}" destId="{B6D84A51-8213-4297-9006-7F2986B3BF05}" srcOrd="2" destOrd="0" presId="urn:microsoft.com/office/officeart/2005/8/layout/orgChart1"/>
    <dgm:cxn modelId="{6EC8B587-5E8E-4DBB-BD1C-353E766B6CF1}" type="presParOf" srcId="{0AC981CE-D261-456A-8FB5-C2EEF290DC8D}" destId="{2EDB9E55-54DF-4CC5-A7FD-799268D472AD}" srcOrd="2" destOrd="0" presId="urn:microsoft.com/office/officeart/2005/8/layout/orgChart1"/>
    <dgm:cxn modelId="{44162884-4E6C-41FA-B719-FB7D0DEB70E0}" type="presParOf" srcId="{0AC981CE-D261-456A-8FB5-C2EEF290DC8D}" destId="{29EFB935-5128-452A-ACCF-41EE1B61DF00}" srcOrd="3" destOrd="0" presId="urn:microsoft.com/office/officeart/2005/8/layout/orgChart1"/>
    <dgm:cxn modelId="{6689E1CD-DE9A-434F-8315-DDA72EBA3D68}" type="presParOf" srcId="{29EFB935-5128-452A-ACCF-41EE1B61DF00}" destId="{F583C242-B38C-4A4E-8C30-3142F2D13583}" srcOrd="0" destOrd="0" presId="urn:microsoft.com/office/officeart/2005/8/layout/orgChart1"/>
    <dgm:cxn modelId="{38B1F539-1292-48B7-8B37-5F174E54555A}" type="presParOf" srcId="{F583C242-B38C-4A4E-8C30-3142F2D13583}" destId="{67AAAB83-D15C-4D06-A12E-4A605721C990}" srcOrd="0" destOrd="0" presId="urn:microsoft.com/office/officeart/2005/8/layout/orgChart1"/>
    <dgm:cxn modelId="{6202EDAE-81F2-4359-B201-3C0B655C461D}" type="presParOf" srcId="{F583C242-B38C-4A4E-8C30-3142F2D13583}" destId="{9B70BDA1-309C-465B-B566-01DCEBF92ADA}" srcOrd="1" destOrd="0" presId="urn:microsoft.com/office/officeart/2005/8/layout/orgChart1"/>
    <dgm:cxn modelId="{748181F7-B30F-4EE1-8F0E-8BEFB3B3D7AC}" type="presParOf" srcId="{29EFB935-5128-452A-ACCF-41EE1B61DF00}" destId="{A8828F35-4406-42CB-88A7-566351AF5923}" srcOrd="1" destOrd="0" presId="urn:microsoft.com/office/officeart/2005/8/layout/orgChart1"/>
    <dgm:cxn modelId="{5F965651-C6E3-4557-8E01-2437B528D20A}" type="presParOf" srcId="{29EFB935-5128-452A-ACCF-41EE1B61DF00}" destId="{0714935F-EB02-4949-9361-69B5D5B88575}" srcOrd="2" destOrd="0" presId="urn:microsoft.com/office/officeart/2005/8/layout/orgChart1"/>
    <dgm:cxn modelId="{189BC202-7B1B-412D-A024-9E9DFF07744C}" type="presParOf" srcId="{0AC981CE-D261-456A-8FB5-C2EEF290DC8D}" destId="{7ED310BF-145A-4250-8B96-A3B3CEBFF3A4}" srcOrd="4" destOrd="0" presId="urn:microsoft.com/office/officeart/2005/8/layout/orgChart1"/>
    <dgm:cxn modelId="{5A06B57C-8E63-41F9-BD39-E1C38D740E8C}" type="presParOf" srcId="{0AC981CE-D261-456A-8FB5-C2EEF290DC8D}" destId="{89EEB807-F6A6-442E-8492-9636B4A53D62}" srcOrd="5" destOrd="0" presId="urn:microsoft.com/office/officeart/2005/8/layout/orgChart1"/>
    <dgm:cxn modelId="{6CCEE1E1-544E-4CA7-A77F-84044FBF49A0}" type="presParOf" srcId="{89EEB807-F6A6-442E-8492-9636B4A53D62}" destId="{B41A3AE0-3522-4FB4-82F0-BA75B9D1D239}" srcOrd="0" destOrd="0" presId="urn:microsoft.com/office/officeart/2005/8/layout/orgChart1"/>
    <dgm:cxn modelId="{F88B2748-E2DC-47BF-BE53-540A186C97AA}" type="presParOf" srcId="{B41A3AE0-3522-4FB4-82F0-BA75B9D1D239}" destId="{0FF7EEDE-A12F-4327-8FA4-F85E80C8FC11}" srcOrd="0" destOrd="0" presId="urn:microsoft.com/office/officeart/2005/8/layout/orgChart1"/>
    <dgm:cxn modelId="{BAE22755-2A20-431F-BBED-044E3BAD1BA8}" type="presParOf" srcId="{B41A3AE0-3522-4FB4-82F0-BA75B9D1D239}" destId="{E49E725E-D605-400A-B198-596371F734B0}" srcOrd="1" destOrd="0" presId="urn:microsoft.com/office/officeart/2005/8/layout/orgChart1"/>
    <dgm:cxn modelId="{101CF2A6-9B5E-4E1C-9186-7046599A7C3E}" type="presParOf" srcId="{89EEB807-F6A6-442E-8492-9636B4A53D62}" destId="{9FA47DC0-E28A-4D6B-A7BB-CE6C855EB3CA}" srcOrd="1" destOrd="0" presId="urn:microsoft.com/office/officeart/2005/8/layout/orgChart1"/>
    <dgm:cxn modelId="{75FFA0EA-3815-4F3A-ACBD-F37B6E095818}" type="presParOf" srcId="{89EEB807-F6A6-442E-8492-9636B4A53D62}" destId="{EF944B16-C5D4-496B-94D7-EB4637275D03}" srcOrd="2" destOrd="0" presId="urn:microsoft.com/office/officeart/2005/8/layout/orgChart1"/>
    <dgm:cxn modelId="{A90E449D-49D4-4E9A-A538-012D582EA8F2}" type="presParOf" srcId="{59289690-CE15-433E-8097-4DF067190D7A}" destId="{B16A3550-5095-45C0-82EB-E780D5F4825B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237E21-1130-4C0A-80A2-E26A5981C163}" type="doc">
      <dgm:prSet loTypeId="urn:microsoft.com/office/officeart/2005/8/layout/funnel1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279AE5-677A-4E66-BB78-C87CDD5A57F7}">
      <dgm:prSet phldrT="[Metin]" custT="1"/>
      <dgm:spPr/>
      <dgm:t>
        <a:bodyPr/>
        <a:lstStyle/>
        <a:p>
          <a:endParaRPr lang="tr-TR" sz="1100" dirty="0"/>
        </a:p>
        <a:p>
          <a:endParaRPr lang="tr-TR" sz="1100" dirty="0"/>
        </a:p>
        <a:p>
          <a:r>
            <a:rPr lang="tr-TR" sz="1800" b="1" dirty="0" err="1"/>
            <a:t>Tahminleme</a:t>
          </a:r>
          <a:r>
            <a:rPr lang="tr-TR" sz="1800" b="1" dirty="0"/>
            <a:t> Modeli İçin Faktörler</a:t>
          </a:r>
          <a:endParaRPr lang="en-US" sz="1800" b="1" dirty="0"/>
        </a:p>
      </dgm:t>
    </dgm:pt>
    <dgm:pt modelId="{7CF18FF6-08F3-4FE0-9729-75DA6FBC404E}" type="parTrans" cxnId="{7A541431-2647-4B70-B735-53FEC9A91E2F}">
      <dgm:prSet/>
      <dgm:spPr/>
      <dgm:t>
        <a:bodyPr/>
        <a:lstStyle/>
        <a:p>
          <a:endParaRPr lang="en-US"/>
        </a:p>
      </dgm:t>
    </dgm:pt>
    <dgm:pt modelId="{C8B5C99D-D059-41D8-BF65-F0B86111B165}" type="sibTrans" cxnId="{7A541431-2647-4B70-B735-53FEC9A91E2F}">
      <dgm:prSet/>
      <dgm:spPr/>
      <dgm:t>
        <a:bodyPr/>
        <a:lstStyle/>
        <a:p>
          <a:endParaRPr lang="en-US"/>
        </a:p>
      </dgm:t>
    </dgm:pt>
    <dgm:pt modelId="{D23916EC-763F-4943-98FF-3124ECC9BBA9}" type="pres">
      <dgm:prSet presAssocID="{F2237E21-1130-4C0A-80A2-E26A5981C163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B08D56E-05B2-458A-B8D3-5401196DD46E}" type="pres">
      <dgm:prSet presAssocID="{F2237E21-1130-4C0A-80A2-E26A5981C163}" presName="ellipse" presStyleLbl="trBgShp" presStyleIdx="0" presStyleCnt="1" custFlipVert="0" custFlipHor="0" custScaleX="3056" custScaleY="19782" custLinFactY="100000" custLinFactNeighborX="-5563" custLinFactNeighborY="132371"/>
      <dgm:spPr>
        <a:prstGeom prst="actionButtonForwardNext">
          <a:avLst/>
        </a:prstGeom>
      </dgm:spPr>
    </dgm:pt>
    <dgm:pt modelId="{84F0ABA3-B0BC-4D64-8F12-B101E53DAA24}" type="pres">
      <dgm:prSet presAssocID="{F2237E21-1130-4C0A-80A2-E26A5981C163}" presName="arrow1" presStyleLbl="fgShp" presStyleIdx="0" presStyleCnt="1" custScaleY="133783" custLinFactNeighborX="-36486" custLinFactNeighborY="82032"/>
      <dgm:spPr/>
    </dgm:pt>
    <dgm:pt modelId="{5C03DC6B-7B96-47E0-A269-6A340792F899}" type="pres">
      <dgm:prSet presAssocID="{F2237E21-1130-4C0A-80A2-E26A5981C163}" presName="rectangle" presStyleLbl="revTx" presStyleIdx="0" presStyleCnt="1" custScaleX="166667" custLinFactNeighborX="0" custLinFactNeighborY="2811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FB21B2D-10AC-4197-A59D-8A5E6818FBBF}" type="pres">
      <dgm:prSet presAssocID="{F2237E21-1130-4C0A-80A2-E26A5981C163}" presName="funnel" presStyleLbl="trAlignAcc1" presStyleIdx="0" presStyleCnt="1" custScaleX="117769" custScaleY="115900" custLinFactNeighborX="-6753" custLinFactNeighborY="9737"/>
      <dgm:spPr/>
    </dgm:pt>
  </dgm:ptLst>
  <dgm:cxnLst>
    <dgm:cxn modelId="{8AB3EFBB-31E8-45A2-8972-A9382327E705}" type="presOf" srcId="{75279AE5-677A-4E66-BB78-C87CDD5A57F7}" destId="{5C03DC6B-7B96-47E0-A269-6A340792F899}" srcOrd="0" destOrd="0" presId="urn:microsoft.com/office/officeart/2005/8/layout/funnel1"/>
    <dgm:cxn modelId="{66DC43A0-9EFB-402F-B9D2-7AD8F10E9717}" type="presOf" srcId="{F2237E21-1130-4C0A-80A2-E26A5981C163}" destId="{D23916EC-763F-4943-98FF-3124ECC9BBA9}" srcOrd="0" destOrd="0" presId="urn:microsoft.com/office/officeart/2005/8/layout/funnel1"/>
    <dgm:cxn modelId="{7A541431-2647-4B70-B735-53FEC9A91E2F}" srcId="{F2237E21-1130-4C0A-80A2-E26A5981C163}" destId="{75279AE5-677A-4E66-BB78-C87CDD5A57F7}" srcOrd="0" destOrd="0" parTransId="{7CF18FF6-08F3-4FE0-9729-75DA6FBC404E}" sibTransId="{C8B5C99D-D059-41D8-BF65-F0B86111B165}"/>
    <dgm:cxn modelId="{34E8CB97-2588-4852-BAC6-8784EDCCF069}" type="presParOf" srcId="{D23916EC-763F-4943-98FF-3124ECC9BBA9}" destId="{CB08D56E-05B2-458A-B8D3-5401196DD46E}" srcOrd="0" destOrd="0" presId="urn:microsoft.com/office/officeart/2005/8/layout/funnel1"/>
    <dgm:cxn modelId="{F6F1C841-FB91-43A5-B304-39939B093C0E}" type="presParOf" srcId="{D23916EC-763F-4943-98FF-3124ECC9BBA9}" destId="{84F0ABA3-B0BC-4D64-8F12-B101E53DAA24}" srcOrd="1" destOrd="0" presId="urn:microsoft.com/office/officeart/2005/8/layout/funnel1"/>
    <dgm:cxn modelId="{C14FAA7C-125D-40A9-8297-46F946DE93B9}" type="presParOf" srcId="{D23916EC-763F-4943-98FF-3124ECC9BBA9}" destId="{5C03DC6B-7B96-47E0-A269-6A340792F899}" srcOrd="2" destOrd="0" presId="urn:microsoft.com/office/officeart/2005/8/layout/funnel1"/>
    <dgm:cxn modelId="{9163B002-39AA-44D0-A8EF-C3C801B13A0E}" type="presParOf" srcId="{D23916EC-763F-4943-98FF-3124ECC9BBA9}" destId="{4FB21B2D-10AC-4197-A59D-8A5E6818FBBF}" srcOrd="3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D310BF-145A-4250-8B96-A3B3CEBFF3A4}">
      <dsp:nvSpPr>
        <dsp:cNvPr id="0" name=""/>
        <dsp:cNvSpPr/>
      </dsp:nvSpPr>
      <dsp:spPr>
        <a:xfrm>
          <a:off x="4016595" y="2412178"/>
          <a:ext cx="2886657" cy="4736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6818"/>
              </a:lnTo>
              <a:lnTo>
                <a:pt x="2886657" y="236818"/>
              </a:lnTo>
              <a:lnTo>
                <a:pt x="2886657" y="473636"/>
              </a:lnTo>
            </a:path>
          </a:pathLst>
        </a:custGeom>
        <a:noFill/>
        <a:ln w="63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DB9E55-54DF-4CC5-A7FD-799268D472AD}">
      <dsp:nvSpPr>
        <dsp:cNvPr id="0" name=""/>
        <dsp:cNvSpPr/>
      </dsp:nvSpPr>
      <dsp:spPr>
        <a:xfrm>
          <a:off x="3970875" y="2412178"/>
          <a:ext cx="91440" cy="4736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3636"/>
              </a:lnTo>
            </a:path>
          </a:pathLst>
        </a:custGeom>
        <a:noFill/>
        <a:ln w="63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8BDB84-0577-4203-821F-2A3158353087}">
      <dsp:nvSpPr>
        <dsp:cNvPr id="0" name=""/>
        <dsp:cNvSpPr/>
      </dsp:nvSpPr>
      <dsp:spPr>
        <a:xfrm>
          <a:off x="1129938" y="2412178"/>
          <a:ext cx="2886657" cy="473636"/>
        </a:xfrm>
        <a:custGeom>
          <a:avLst/>
          <a:gdLst/>
          <a:ahLst/>
          <a:cxnLst/>
          <a:rect l="0" t="0" r="0" b="0"/>
          <a:pathLst>
            <a:path>
              <a:moveTo>
                <a:pt x="2886657" y="0"/>
              </a:moveTo>
              <a:lnTo>
                <a:pt x="2886657" y="236818"/>
              </a:lnTo>
              <a:lnTo>
                <a:pt x="0" y="236818"/>
              </a:lnTo>
              <a:lnTo>
                <a:pt x="0" y="473636"/>
              </a:lnTo>
            </a:path>
          </a:pathLst>
        </a:custGeom>
        <a:noFill/>
        <a:ln w="63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0896A0-9FB2-46B4-9B6F-BCEC1D81521A}">
      <dsp:nvSpPr>
        <dsp:cNvPr id="0" name=""/>
        <dsp:cNvSpPr/>
      </dsp:nvSpPr>
      <dsp:spPr>
        <a:xfrm>
          <a:off x="1859688" y="1390048"/>
          <a:ext cx="4313814" cy="102213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 dirty="0"/>
            <a:t>GSK Tüketici Sağlığı</a:t>
          </a:r>
          <a:endParaRPr lang="en-US" sz="3200" b="1" kern="1200" dirty="0"/>
        </a:p>
      </dsp:txBody>
      <dsp:txXfrm>
        <a:off x="1859688" y="1390048"/>
        <a:ext cx="4313814" cy="1022130"/>
      </dsp:txXfrm>
    </dsp:sp>
    <dsp:sp modelId="{DADF5015-44DF-4D11-B0B6-FF3873E48EF0}">
      <dsp:nvSpPr>
        <dsp:cNvPr id="0" name=""/>
        <dsp:cNvSpPr/>
      </dsp:nvSpPr>
      <dsp:spPr>
        <a:xfrm>
          <a:off x="2231" y="2885815"/>
          <a:ext cx="2255412" cy="112770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Eczaneler</a:t>
          </a:r>
          <a:endParaRPr lang="en-US" sz="2800" b="1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2231" y="2885815"/>
        <a:ext cx="2255412" cy="1127706"/>
      </dsp:txXfrm>
    </dsp:sp>
    <dsp:sp modelId="{67AAAB83-D15C-4D06-A12E-4A605721C990}">
      <dsp:nvSpPr>
        <dsp:cNvPr id="0" name=""/>
        <dsp:cNvSpPr/>
      </dsp:nvSpPr>
      <dsp:spPr>
        <a:xfrm>
          <a:off x="2731281" y="2885815"/>
          <a:ext cx="2570628" cy="112770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>
              <a:solidFill>
                <a:srgbClr val="015AB3"/>
              </a:solidFill>
              <a:latin typeface="+mn-lt"/>
              <a:ea typeface="+mn-ea"/>
              <a:cs typeface="+mn-cs"/>
            </a:rPr>
            <a:t>Distribütör</a:t>
          </a:r>
          <a:endParaRPr lang="en-US" sz="2800" b="1" kern="1200" dirty="0">
            <a:solidFill>
              <a:srgbClr val="015AB3"/>
            </a:solidFill>
            <a:latin typeface="+mn-lt"/>
            <a:ea typeface="+mn-ea"/>
            <a:cs typeface="+mn-cs"/>
          </a:endParaRPr>
        </a:p>
      </dsp:txBody>
      <dsp:txXfrm>
        <a:off x="2731281" y="2885815"/>
        <a:ext cx="2570628" cy="1127706"/>
      </dsp:txXfrm>
    </dsp:sp>
    <dsp:sp modelId="{0FF7EEDE-A12F-4327-8FA4-F85E80C8FC11}">
      <dsp:nvSpPr>
        <dsp:cNvPr id="0" name=""/>
        <dsp:cNvSpPr/>
      </dsp:nvSpPr>
      <dsp:spPr>
        <a:xfrm>
          <a:off x="5775546" y="2885815"/>
          <a:ext cx="2255412" cy="112770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Ulusal Kanal</a:t>
          </a:r>
          <a:endParaRPr lang="en-US" sz="2800" b="1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5775546" y="2885815"/>
        <a:ext cx="2255412" cy="11277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08D56E-05B2-458A-B8D3-5401196DD46E}">
      <dsp:nvSpPr>
        <dsp:cNvPr id="0" name=""/>
        <dsp:cNvSpPr/>
      </dsp:nvSpPr>
      <dsp:spPr>
        <a:xfrm>
          <a:off x="2415253" y="3662338"/>
          <a:ext cx="105032" cy="236118"/>
        </a:xfrm>
        <a:prstGeom prst="actionButtonForwardNex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F0ABA3-B0BC-4D64-8F12-B101E53DAA24}">
      <dsp:nvSpPr>
        <dsp:cNvPr id="0" name=""/>
        <dsp:cNvSpPr/>
      </dsp:nvSpPr>
      <dsp:spPr>
        <a:xfrm>
          <a:off x="2088235" y="3610423"/>
          <a:ext cx="666073" cy="570300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03DC6B-7B96-47E0-A269-6A340792F899}">
      <dsp:nvSpPr>
        <dsp:cNvPr id="0" name=""/>
        <dsp:cNvSpPr/>
      </dsp:nvSpPr>
      <dsp:spPr>
        <a:xfrm>
          <a:off x="-5" y="3700007"/>
          <a:ext cx="5328602" cy="799288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err="1"/>
            <a:t>Tahminleme</a:t>
          </a:r>
          <a:r>
            <a:rPr lang="tr-TR" sz="1800" b="1" kern="1200" dirty="0"/>
            <a:t> Modeli İçin Faktörler</a:t>
          </a:r>
          <a:endParaRPr lang="en-US" sz="1800" b="1" kern="1200" dirty="0"/>
        </a:p>
      </dsp:txBody>
      <dsp:txXfrm>
        <a:off x="-5" y="3700007"/>
        <a:ext cx="5328602" cy="799288"/>
      </dsp:txXfrm>
    </dsp:sp>
    <dsp:sp modelId="{4FB21B2D-10AC-4197-A59D-8A5E6818FBBF}">
      <dsp:nvSpPr>
        <dsp:cNvPr id="0" name=""/>
        <dsp:cNvSpPr/>
      </dsp:nvSpPr>
      <dsp:spPr>
        <a:xfrm>
          <a:off x="216007" y="316792"/>
          <a:ext cx="4392800" cy="3458469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A0B9A-CF6F-4F16-B1EE-D7E8278A4ED9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7D23A-A4A1-4915-BC6B-4714D6500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744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10E50-F495-4642-B3F3-56E52F08FA96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9160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BD488-9F48-4F54-A4F8-E65FBF1E56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B4EF78-63F6-4B0B-9A1A-6F0F9BA2E2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02014" y="3602038"/>
            <a:ext cx="756598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B1E1D-73D9-4F50-B165-BD8CD2065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CD9D-9DC9-4CD4-A858-741FA225FA7B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A9BF8-67A5-49AE-978B-20AC16DE7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3660D-AAF2-4947-BB40-79C1C27AB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2223-24D5-4654-9373-4D3762BE6446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C11362-533A-49C7-9491-796A2386F5E9}"/>
              </a:ext>
            </a:extLst>
          </p:cNvPr>
          <p:cNvGrpSpPr/>
          <p:nvPr userDrawn="1"/>
        </p:nvGrpSpPr>
        <p:grpSpPr>
          <a:xfrm>
            <a:off x="0" y="-4763"/>
            <a:ext cx="4531489" cy="6862763"/>
            <a:chOff x="2928938" y="-4763"/>
            <a:chExt cx="5014912" cy="6862763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BE35A520-8D19-4CC9-BDD2-8959B625D457}"/>
                </a:ext>
              </a:extLst>
            </p:cNvPr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rgbClr val="FF9D05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318DCD57-5146-4268-AC3C-8D26D2F2AC34}"/>
                </a:ext>
              </a:extLst>
            </p:cNvPr>
            <p:cNvSpPr/>
            <p:nvPr/>
          </p:nvSpPr>
          <p:spPr bwMode="auto">
            <a:xfrm>
              <a:off x="2928938" y="2712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rgbClr val="015AB3"/>
            </a:solidFill>
            <a:ln>
              <a:noFill/>
            </a:ln>
          </p:spPr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665FCC2-0A12-443A-A3C1-9381211F1DD2}"/>
                </a:ext>
              </a:extLst>
            </p:cNvPr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2E5B"/>
            </a:solidFill>
            <a:ln>
              <a:noFill/>
            </a:ln>
          </p:spPr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2B8491-EF31-4636-919E-3AA20509C31C}"/>
                </a:ext>
              </a:extLst>
            </p:cNvPr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rgbClr val="FA5407"/>
            </a:solidFill>
            <a:ln>
              <a:noFill/>
            </a:ln>
          </p:spPr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306A27A-BC1F-4617-8544-D4ECAA10F80D}"/>
                </a:ext>
              </a:extLst>
            </p:cNvPr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107"/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D1872BF-A195-487C-91C6-C94B4BFB1E56}"/>
                </a:ext>
              </a:extLst>
            </p:cNvPr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014A96"/>
            </a:solidFill>
            <a:ln>
              <a:noFill/>
            </a:ln>
          </p:spPr>
        </p:sp>
      </p:grpSp>
      <p:pic>
        <p:nvPicPr>
          <p:cNvPr id="14" name="Picture 4" descr="Ä°lgili resim">
            <a:extLst>
              <a:ext uri="{FF2B5EF4-FFF2-40B4-BE49-F238E27FC236}">
                <a16:creationId xmlns:a16="http://schemas.microsoft.com/office/drawing/2014/main" id="{7A1A77B6-10E6-41E0-9F29-151D5B771E4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8" r="25994"/>
          <a:stretch/>
        </p:blipFill>
        <p:spPr bwMode="auto">
          <a:xfrm>
            <a:off x="23711" y="6030410"/>
            <a:ext cx="857037" cy="81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SK (GlaxoSmithKline)">
            <a:extLst>
              <a:ext uri="{FF2B5EF4-FFF2-40B4-BE49-F238E27FC236}">
                <a16:creationId xmlns:a16="http://schemas.microsoft.com/office/drawing/2014/main" id="{AE4357EA-BCCE-4FA0-92C2-D494AEB9384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3" t="19520" r="23891" b="17087"/>
          <a:stretch/>
        </p:blipFill>
        <p:spPr bwMode="auto">
          <a:xfrm>
            <a:off x="11358475" y="6076709"/>
            <a:ext cx="833526" cy="76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722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D1245-3077-4691-A16D-A29FAE4A6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BDC11E-7480-42B9-A374-38C3539BC6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FD15E-3BD4-46B9-A29A-4765357BE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CD9D-9DC9-4CD4-A858-741FA225FA7B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FC10E-6965-454D-AC04-6119F584A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037F5-0F65-4753-BCE7-09F4AA9A8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2223-24D5-4654-9373-4D3762BE6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452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DC0A7D-8C30-4437-9082-EDAB5CA091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1FA10F-7CCD-4449-B5BC-E5FCE7FB0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45ACC-88F2-4CDC-91A8-97EEBFAD4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CD9D-9DC9-4CD4-A858-741FA225FA7B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0F1E4-DF99-4AAF-AF73-CC52C81C6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C0FC3-FD1F-46AC-8D56-7FD6C7E85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2223-24D5-4654-9373-4D3762BE6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7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09FA2-22F9-4093-8AF1-A5C8C526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05" y="78863"/>
            <a:ext cx="10515600" cy="8496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FC1BD-1FEB-41AF-9262-B87426382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05" y="1255853"/>
            <a:ext cx="10515600" cy="490501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56034-F0BD-4224-BBE1-14C1CD751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10C57-153A-4C89-8F0E-E82F5A221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2223-24D5-4654-9373-4D3762BE6446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 descr="GSK (GlaxoSmithKline)">
            <a:extLst>
              <a:ext uri="{FF2B5EF4-FFF2-40B4-BE49-F238E27FC236}">
                <a16:creationId xmlns:a16="http://schemas.microsoft.com/office/drawing/2014/main" id="{60D2A3DF-6780-4BAA-B642-5CBA0C06B4E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3" t="19520" r="23891" b="17087"/>
          <a:stretch/>
        </p:blipFill>
        <p:spPr bwMode="auto">
          <a:xfrm>
            <a:off x="11358475" y="6076709"/>
            <a:ext cx="833526" cy="76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Ä°lgili resim">
            <a:extLst>
              <a:ext uri="{FF2B5EF4-FFF2-40B4-BE49-F238E27FC236}">
                <a16:creationId xmlns:a16="http://schemas.microsoft.com/office/drawing/2014/main" id="{D2AB92BA-33B4-4709-8915-32FDEAFED4C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8" r="25994"/>
          <a:stretch/>
        </p:blipFill>
        <p:spPr bwMode="auto">
          <a:xfrm>
            <a:off x="23711" y="6030410"/>
            <a:ext cx="857037" cy="81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7E59ACF-D4F2-4622-897E-D4F5741D964D}"/>
              </a:ext>
            </a:extLst>
          </p:cNvPr>
          <p:cNvSpPr/>
          <p:nvPr userDrawn="1"/>
        </p:nvSpPr>
        <p:spPr>
          <a:xfrm>
            <a:off x="0" y="957745"/>
            <a:ext cx="12192000" cy="86328"/>
          </a:xfrm>
          <a:prstGeom prst="rect">
            <a:avLst/>
          </a:prstGeom>
          <a:solidFill>
            <a:srgbClr val="014A96"/>
          </a:solidFill>
          <a:ln>
            <a:solidFill>
              <a:srgbClr val="014A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78BACF-5B9A-4BF9-901B-10E73201DCC4}"/>
              </a:ext>
            </a:extLst>
          </p:cNvPr>
          <p:cNvSpPr/>
          <p:nvPr userDrawn="1"/>
        </p:nvSpPr>
        <p:spPr>
          <a:xfrm>
            <a:off x="-1595" y="1052663"/>
            <a:ext cx="12192000" cy="86327"/>
          </a:xfrm>
          <a:prstGeom prst="rect">
            <a:avLst/>
          </a:prstGeom>
          <a:solidFill>
            <a:srgbClr val="FF8107"/>
          </a:solidFill>
          <a:ln>
            <a:solidFill>
              <a:srgbClr val="FF81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568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1E58D-209E-4E9E-97F3-CFFEE806E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264123-AC0F-4B04-B2EF-CD49B246A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310E1-D650-45AD-8F0D-BBCA09684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CD9D-9DC9-4CD4-A858-741FA225FA7B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8AB91-4A43-4A63-BC98-6E7299AA7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75847-B373-4D89-8ED4-A492CE1EC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2223-24D5-4654-9373-4D3762BE6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7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87064-2414-4051-9B82-8B23C7941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4F892-5311-4664-AE02-B8D386BEEB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E583-23BF-45FF-AFB7-405E9B41B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B8AE4F-C1AA-4BAE-97B4-36D5A4D6A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CD9D-9DC9-4CD4-A858-741FA225FA7B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6AC574-8469-4D5C-A833-7DEC909D5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6E5E55-8575-47E3-AA29-E23233CF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2223-24D5-4654-9373-4D3762BE6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46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657C-E976-441C-B146-404908186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3D0C7-63B1-4001-823A-D0D9C660F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38D55A-4AFA-4BBF-974B-3B4189B59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743244-191D-4281-9A20-0213E1C5E2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399A59-DD76-40D8-8E37-EB213539AB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862528-1A4A-4F46-BF8F-5A29C5FC9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CD9D-9DC9-4CD4-A858-741FA225FA7B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CAC890-E69D-4D6B-9684-1FA08FC95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B380E4-F354-4610-946B-F1C938F6F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2223-24D5-4654-9373-4D3762BE6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45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B0C53-0980-4147-9B08-87BC4AB12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28D0B7-4301-402C-97E5-5109156EC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CD9D-9DC9-4CD4-A858-741FA225FA7B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0170CB-C91C-4E71-8560-19CCC469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A17A74-4FCA-41E4-A6D3-CEE9576C1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2223-24D5-4654-9373-4D3762BE6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145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77817B-6992-4012-87FD-F2B3199F3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CD9D-9DC9-4CD4-A858-741FA225FA7B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7187D2-51F9-44DC-A5B9-3B7A03A95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EB03E-0886-4AD7-A00C-514085BE8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2223-24D5-4654-9373-4D3762BE6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33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C84B-CD0F-4F5D-B891-50FEA9E0F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A4DFE-BC80-4C21-9032-C98DFA910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690E98-475A-4CD6-B2A5-C7BC5503E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EEA4C-13C6-4584-805B-8883EBE0D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CD9D-9DC9-4CD4-A858-741FA225FA7B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95C0D6-553D-4DB2-A7A3-8D6A14CDB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6EC24E-1E22-4A82-99D0-0602D7616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2223-24D5-4654-9373-4D3762BE6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80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2E749-B898-4060-86C3-5D6CD594A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7442E1-691C-48A9-A620-AA6098EE78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55DC8-F008-46CD-9866-6D298BAECC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EFBA3-C3F3-4D62-80A7-EDED8C83D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CD9D-9DC9-4CD4-A858-741FA225FA7B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C96B2-9446-4DE5-82B5-21CFF6DB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C1AEE1-C0A0-4FB7-9739-D3288DC5C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2223-24D5-4654-9373-4D3762BE6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95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B91517-FEB0-4350-80E7-999611399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F295E-B5CC-4658-B2A8-970023A81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0F749-9758-41E4-9B82-EC1CFE651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9CD9D-9DC9-4CD4-A858-741FA225FA7B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BF0B1-9A70-4FDD-8F5E-D4424B2A4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40A85-F8D6-4F08-A04A-918231000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02223-24D5-4654-9373-4D3762BE6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8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A2912-836D-4E88-87E9-056379B4B6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0"/>
            <a:ext cx="9792749" cy="1655762"/>
          </a:xfrm>
        </p:spPr>
        <p:txBody>
          <a:bodyPr>
            <a:normAutofit/>
          </a:bodyPr>
          <a:lstStyle/>
          <a:p>
            <a:r>
              <a:rPr lang="tr-TR" sz="4400" b="1" dirty="0"/>
              <a:t>Talep Tahmini ve Stok Eniyilemesi için Karar Destek Sistemi Tasarımı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6A422-8A75-4F34-A020-31677EA85D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0272" y="1768647"/>
            <a:ext cx="4689445" cy="4856489"/>
          </a:xfrm>
        </p:spPr>
        <p:txBody>
          <a:bodyPr>
            <a:normAutofit fontScale="62500" lnSpcReduction="20000"/>
          </a:bodyPr>
          <a:lstStyle/>
          <a:p>
            <a:r>
              <a:rPr lang="en-US" sz="5100" b="1" dirty="0" err="1">
                <a:solidFill>
                  <a:srgbClr val="FF8107"/>
                </a:solidFill>
              </a:rPr>
              <a:t>GlaxoSmithKl</a:t>
            </a:r>
            <a:r>
              <a:rPr lang="tr-TR" sz="5100" b="1" dirty="0">
                <a:solidFill>
                  <a:srgbClr val="FF8107"/>
                </a:solidFill>
              </a:rPr>
              <a:t>i</a:t>
            </a:r>
            <a:r>
              <a:rPr lang="en-US" sz="5100" b="1" dirty="0">
                <a:solidFill>
                  <a:srgbClr val="FF8107"/>
                </a:solidFill>
              </a:rPr>
              <a:t>ne</a:t>
            </a:r>
            <a:endParaRPr lang="tr-TR" sz="2600" b="1" dirty="0">
              <a:solidFill>
                <a:srgbClr val="FF8107"/>
              </a:solidFill>
            </a:endParaRPr>
          </a:p>
          <a:p>
            <a:r>
              <a:rPr lang="en-US" sz="2600" dirty="0"/>
              <a:t> </a:t>
            </a:r>
            <a:r>
              <a:rPr lang="en-US" sz="2600" b="1" dirty="0"/>
              <a:t>A</a:t>
            </a:r>
            <a:r>
              <a:rPr lang="tr-TR" sz="2600" b="1" dirty="0"/>
              <a:t>k</a:t>
            </a:r>
            <a:r>
              <a:rPr lang="en-US" sz="2600" b="1" dirty="0" err="1"/>
              <a:t>ademi</a:t>
            </a:r>
            <a:r>
              <a:rPr lang="tr-TR" sz="2600" b="1" dirty="0"/>
              <a:t>k Danışmanlar</a:t>
            </a:r>
          </a:p>
          <a:p>
            <a:r>
              <a:rPr lang="tr-TR" sz="2600" dirty="0"/>
              <a:t>Doç. Dr. Alper Şen</a:t>
            </a:r>
          </a:p>
          <a:p>
            <a:r>
              <a:rPr lang="tr-TR" sz="2600" dirty="0"/>
              <a:t>Prof. Dr. Savaş Dayanık</a:t>
            </a:r>
          </a:p>
          <a:p>
            <a:pPr>
              <a:lnSpc>
                <a:spcPct val="170000"/>
              </a:lnSpc>
            </a:pPr>
            <a:r>
              <a:rPr lang="tr-TR" sz="2600" b="1" dirty="0"/>
              <a:t>Kurumsal Danışman</a:t>
            </a:r>
          </a:p>
          <a:p>
            <a:r>
              <a:rPr lang="tr-TR" sz="2600" dirty="0"/>
              <a:t>Murat Yapıcı</a:t>
            </a:r>
          </a:p>
          <a:p>
            <a:pPr>
              <a:lnSpc>
                <a:spcPct val="170000"/>
              </a:lnSpc>
            </a:pPr>
            <a:r>
              <a:rPr lang="tr-TR" sz="2600" b="1" dirty="0"/>
              <a:t>Proje Takımı</a:t>
            </a:r>
          </a:p>
          <a:p>
            <a:r>
              <a:rPr lang="en-US" sz="2600" dirty="0"/>
              <a:t>Deniz </a:t>
            </a:r>
            <a:r>
              <a:rPr lang="en-US" sz="2600" dirty="0" err="1"/>
              <a:t>Barın</a:t>
            </a:r>
            <a:endParaRPr lang="tr-TR" sz="2600" dirty="0"/>
          </a:p>
          <a:p>
            <a:r>
              <a:rPr lang="en-US" sz="2600" dirty="0"/>
              <a:t>Bora </a:t>
            </a:r>
            <a:r>
              <a:rPr lang="en-US" sz="2600" dirty="0" err="1"/>
              <a:t>Beyter</a:t>
            </a:r>
            <a:endParaRPr lang="tr-TR" sz="2600" dirty="0"/>
          </a:p>
          <a:p>
            <a:r>
              <a:rPr lang="en-US" sz="2600" dirty="0" err="1"/>
              <a:t>Pelin</a:t>
            </a:r>
            <a:r>
              <a:rPr lang="en-US" sz="2600" dirty="0"/>
              <a:t> </a:t>
            </a:r>
            <a:r>
              <a:rPr lang="en-US" sz="2600" dirty="0" err="1"/>
              <a:t>Gülleroğlu</a:t>
            </a:r>
            <a:endParaRPr lang="tr-TR" sz="2600" dirty="0"/>
          </a:p>
          <a:p>
            <a:r>
              <a:rPr lang="en-US" sz="2600" dirty="0" err="1"/>
              <a:t>Duygu</a:t>
            </a:r>
            <a:r>
              <a:rPr lang="en-US" sz="2600" dirty="0"/>
              <a:t> </a:t>
            </a:r>
            <a:r>
              <a:rPr lang="en-US" sz="2600" dirty="0" err="1"/>
              <a:t>Söylemez</a:t>
            </a:r>
            <a:endParaRPr lang="tr-TR" sz="2600" dirty="0"/>
          </a:p>
          <a:p>
            <a:r>
              <a:rPr lang="en-US" sz="2600" dirty="0"/>
              <a:t>Ezgi Şahin</a:t>
            </a:r>
            <a:endParaRPr lang="tr-TR" sz="2600" dirty="0"/>
          </a:p>
          <a:p>
            <a:r>
              <a:rPr lang="en-US" sz="2600" dirty="0" err="1"/>
              <a:t>Merve</a:t>
            </a:r>
            <a:r>
              <a:rPr lang="en-US" sz="2600" dirty="0"/>
              <a:t> </a:t>
            </a:r>
            <a:r>
              <a:rPr lang="en-US" sz="2600" dirty="0" err="1"/>
              <a:t>Topaktaş</a:t>
            </a:r>
            <a:endParaRPr lang="tr-TR" sz="2600" dirty="0"/>
          </a:p>
          <a:p>
            <a:r>
              <a:rPr lang="en-US" sz="2600" dirty="0"/>
              <a:t>Caner </a:t>
            </a:r>
            <a:r>
              <a:rPr lang="en-US" sz="2600" dirty="0" err="1"/>
              <a:t>Türkseven</a:t>
            </a:r>
            <a:endParaRPr lang="tr-TR" sz="2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11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 5"/>
          <p:cNvGrpSpPr/>
          <p:nvPr/>
        </p:nvGrpSpPr>
        <p:grpSpPr>
          <a:xfrm>
            <a:off x="-1476672" y="1271225"/>
            <a:ext cx="1314388" cy="1268107"/>
            <a:chOff x="3015386" y="285183"/>
            <a:chExt cx="1268107" cy="1268107"/>
          </a:xfrm>
          <a:solidFill>
            <a:srgbClr val="4C67BC"/>
          </a:solidFill>
        </p:grpSpPr>
        <p:sp>
          <p:nvSpPr>
            <p:cNvPr id="7" name="Oval 6"/>
            <p:cNvSpPr/>
            <p:nvPr/>
          </p:nvSpPr>
          <p:spPr>
            <a:xfrm>
              <a:off x="3015386" y="285183"/>
              <a:ext cx="1268107" cy="1268107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Oval 4"/>
            <p:cNvSpPr/>
            <p:nvPr/>
          </p:nvSpPr>
          <p:spPr>
            <a:xfrm>
              <a:off x="3201096" y="470893"/>
              <a:ext cx="896687" cy="89668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400" b="1" dirty="0">
                  <a:solidFill>
                    <a:prstClr val="white"/>
                  </a:solidFill>
                </a:rPr>
                <a:t>Periyoda Bağlı Eğilimler</a:t>
              </a:r>
              <a:endParaRPr lang="en-US" sz="14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-1555615" y="4359490"/>
            <a:ext cx="1277899" cy="1268107"/>
            <a:chOff x="2829676" y="233817"/>
            <a:chExt cx="1268107" cy="1268107"/>
          </a:xfrm>
          <a:solidFill>
            <a:srgbClr val="4C67BC"/>
          </a:solidFill>
        </p:grpSpPr>
        <p:sp>
          <p:nvSpPr>
            <p:cNvPr id="10" name="Oval 9"/>
            <p:cNvSpPr/>
            <p:nvPr/>
          </p:nvSpPr>
          <p:spPr>
            <a:xfrm>
              <a:off x="2829676" y="233817"/>
              <a:ext cx="1268107" cy="1268107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Oval 4"/>
            <p:cNvSpPr/>
            <p:nvPr/>
          </p:nvSpPr>
          <p:spPr>
            <a:xfrm>
              <a:off x="3015385" y="419526"/>
              <a:ext cx="896687" cy="89668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400" b="1" dirty="0">
                  <a:solidFill>
                    <a:prstClr val="white"/>
                  </a:solidFill>
                </a:rPr>
                <a:t>Çek Aktiviteleri</a:t>
              </a:r>
              <a:endParaRPr lang="en-US" sz="14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12444536" y="3607405"/>
            <a:ext cx="1404156" cy="138613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err="1"/>
              <a:t>Sezonsallık</a:t>
            </a:r>
            <a:endParaRPr lang="en-US" sz="14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585400-D077-4630-BC91-490A370F4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dirty="0"/>
              <a:t>5. Metot</a:t>
            </a:r>
            <a:endParaRPr lang="en-US" sz="3600" dirty="0"/>
          </a:p>
        </p:txBody>
      </p:sp>
      <p:graphicFrame>
        <p:nvGraphicFramePr>
          <p:cNvPr id="4" name="Diyagram 3">
            <a:hlinkClick r:id="" action="ppaction://hlinkshowjump?jump=nextslide" highlightClick="1"/>
          </p:cNvPr>
          <p:cNvGraphicFramePr/>
          <p:nvPr>
            <p:extLst/>
          </p:nvPr>
        </p:nvGraphicFramePr>
        <p:xfrm>
          <a:off x="4079776" y="2050826"/>
          <a:ext cx="5328592" cy="4499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Oval 12"/>
          <p:cNvSpPr/>
          <p:nvPr/>
        </p:nvSpPr>
        <p:spPr>
          <a:xfrm>
            <a:off x="12444536" y="1700808"/>
            <a:ext cx="1404156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/>
              <a:t>Tüketici Güven Endeksi</a:t>
            </a:r>
            <a:endParaRPr lang="en-US" sz="1400" b="1" dirty="0"/>
          </a:p>
        </p:txBody>
      </p:sp>
      <p:sp>
        <p:nvSpPr>
          <p:cNvPr id="12" name="Oval 11"/>
          <p:cNvSpPr/>
          <p:nvPr/>
        </p:nvSpPr>
        <p:spPr>
          <a:xfrm>
            <a:off x="-1636745" y="2710719"/>
            <a:ext cx="1440160" cy="1386137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/>
              <a:t>Fiyat Değişimleri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05292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.02107 C -0.00144 0.01042 -0.00157 -0.00092 -0.00313 -0.01157 C -0.00756 -0.03981 -0.02904 -0.05995 -0.03946 -0.08356 C -0.0517 -0.11064 -0.06342 -0.14213 -0.08073 -0.16389 C -0.0948 -0.18217 -0.10951 -0.19467 -0.12201 -0.2162 C -0.13464 -0.23727 -0.14714 -0.26273 -0.16224 -0.28125 C -0.18425 -0.3081 -0.20899 -0.32893 -0.23191 -0.35463 C -0.27657 -0.40439 -0.31172 -0.45486 -0.37058 -0.46898 C -0.38073 -0.47453 -0.37644 -0.47361 -0.39506 -0.47037 C -0.39714 -0.4699 -0.40105 -0.46736 -0.40105 -0.46713 C -0.40456 -0.4625 -0.40847 -0.45879 -0.4129 -0.45486 C -0.41719 -0.44745 -0.42162 -0.4412 -0.42709 -0.43541 C -0.44375 -0.39606 -0.45769 -0.35509 -0.47136 -0.31365 C -0.4724 -0.30254 -0.4737 -0.29213 -0.47631 -0.28125 C -0.47735 -0.26805 -0.47956 -0.25532 -0.48243 -0.24305 C -0.48412 -0.22615 -0.48998 -0.21365 -0.49349 -0.19745 C -0.49545 -0.18935 -0.49623 -0.18078 -0.49766 -0.17222 C -0.49818 -0.16852 -0.49948 -0.16111 -0.49948 -0.16088 C -0.5017 -0.13472 -0.50638 -0.10254 -0.51277 -0.07662 C -0.51459 -0.06157 -0.51836 -0.04838 -0.52175 -0.03402 C -0.52357 -0.02592 -0.52487 -0.01782 -0.52787 -0.01041 C -0.5293 0.00023 -0.5323 0.01412 -0.53881 0.02107 C -0.54076 0.02315 -0.54323 0.02431 -0.54493 0.02662 C -0.54584 0.02801 -0.54662 0.0301 -0.54766 0.03102 C -0.54961 0.03241 -0.55391 0.0338 -0.55391 0.03403 C -0.55521 0.03635 -0.55782 0.03773 -0.55886 0.04074 C -0.56277 0.04977 -0.56277 0.06158 -0.56277 0.07223 " pathEditMode="relative" rAng="0" ptsTypes="AAAAA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38" y="-2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5156 -0.15556 C 1.14961 -0.16968 1.14935 -0.18519 1.14479 -0.19792 C 1.14258 -0.21273 1.125 -0.23403 1.11758 -0.24445 C 1.11107 -0.25394 1.10352 -0.26181 1.09818 -0.27269 C 1.08958 -0.29051 1.0806 -0.3088 1.06927 -0.32361 C 1.06107 -0.33426 1.05156 -0.34236 1.04219 -0.35046 C 1.01888 -0.37083 1.02617 -0.36389 0.99857 -0.38287 C 0.99414 -0.38611 0.98997 -0.39028 0.98503 -0.39259 C 0.98333 -0.39375 0.97943 -0.3956 0.97943 -0.39537 C 0.95951 -0.4162 0.93607 -0.44167 0.91172 -0.44769 C 0.90469 -0.45301 0.89453 -0.45764 0.88659 -0.46042 C 0.87253 -0.47431 0.84076 -0.47176 0.82669 -0.47292 C 0.81445 -0.4713 0.80755 -0.47153 0.79766 -0.46482 C 0.79349 -0.4588 0.78997 -0.45255 0.7862 -0.4463 C 0.78294 -0.44074 0.77812 -0.43704 0.77435 -0.43218 C 0.77122 -0.42847 0.77018 -0.42407 0.7668 -0.4213 C 0.76458 -0.41482 0.76354 -0.40903 0.76198 -0.40255 C 0.76029 -0.38982 0.75534 -0.3787 0.75117 -0.36736 C 0.74557 -0.3507 0.74023 -0.3338 0.73372 -0.31782 C 0.73216 -0.30648 0.73034 -0.30394 0.72682 -0.29398 C 0.72656 -0.29259 0.7263 -0.2912 0.72604 -0.28958 C 0.72565 -0.2882 0.72565 -0.28681 0.72526 -0.28519 C 0.72227 -0.27685 0.71914 -0.26667 0.71536 -0.2588 C 0.71211 -0.23495 0.71706 -0.26898 0.7125 -0.24445 C 0.7112 -0.23727 0.71159 -0.23125 0.70872 -0.22477 C 0.70768 -0.21157 0.70521 -0.19884 0.70195 -0.18657 C 0.70078 -0.1787 0.70039 -0.175 0.69701 -0.16829 C 0.69466 -0.15741 0.68958 -0.1412 0.68164 -0.13704 C 0.67956 -0.13241 0.67682 -0.12986 0.67383 -0.1257 C 0.67279 -0.12107 0.6737 -0.12292 0.67214 -0.12014 " pathEditMode="relative" rAng="0" ptsTypes="AAAAAAAAAAAAAAAAAAAAAAAAAAAA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71" y="-1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93 0.04375 C -0.0039 0.05162 0.00495 0.0544 0.01771 0.05903 C 0.05013 0.0868 0.0987 0.08842 0.1375 0.09907 C 0.24792 0.13055 0.3668 0.13541 0.47448 0.17916 C 0.4849 0.19097 0.49245 0.19768 0.50625 0.20278 C 0.5112 0.21944 0.52045 0.25416 0.52045 0.25532 " pathEditMode="relative" rAng="0" ptsTypes="AA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19" y="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C 0.00768 0.0081 0.01393 0.01782 0.02109 0.02129 C 0.02982 0.02083 0.05977 0.02291 0.07331 0.01226 C 0.09818 -0.00811 0.12187 -0.03982 0.14714 -0.06598 C 0.16055 -0.0801 0.17448 -0.09236 0.18867 -0.10486 C 0.19583 -0.11158 0.20352 -0.11551 0.21068 -0.12269 C 0.22357 -0.13565 0.23607 -0.15232 0.25013 -0.16181 C 0.27786 -0.18102 0.30651 -0.2051 0.33607 -0.21528 C 0.36432 -0.22524 0.39362 -0.22524 0.42227 -0.23033 C 0.47995 -0.22894 0.51003 -0.23936 0.55625 -0.2213 C 0.56029 -0.21181 0.56445 -0.21111 0.56784 -0.2007 C 0.57435 -0.18102 0.58229 -0.15949 0.5931 -0.15278 C 0.59401 -0.14491 0.59518 -0.13774 0.60013 -0.13774 " pathEditMode="relative" rAng="0" ptsTypes="AAAAAAAA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0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C -0.0086 -0.0037 -0.01654 -0.0118 -0.02461 -0.01527 C -0.08698 -0.06828 -0.15131 -0.08472 -0.21524 -0.09282 C -0.27865 -0.09074 -0.34258 -0.09699 -0.40586 -0.07384 C -0.41277 -0.06828 -0.4224 -0.06967 -0.42904 -0.05856 C -0.4336 -0.05069 -0.43711 -0.04004 -0.44193 -0.03472 C -0.44402 -0.02754 -0.44545 -0.01828 -0.44753 -0.01111 C -0.44857 -0.00787 -0.45027 -0.00648 -0.45105 -0.0037 C -0.45248 -0.00092 -0.45352 0.00417 -0.45456 0.00787 C -0.45717 0.03449 -0.46381 0.06713 -0.45 0.06713 " pathEditMode="relative" rAng="0" ptsTypes="A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30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3D30E68-DB27-4DA9-B272-66CB04C67139}"/>
              </a:ext>
            </a:extLst>
          </p:cNvPr>
          <p:cNvSpPr txBox="1"/>
          <p:nvPr/>
        </p:nvSpPr>
        <p:spPr>
          <a:xfrm>
            <a:off x="7291372" y="2263084"/>
            <a:ext cx="157453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000" b="1" dirty="0"/>
              <a:t>GSK SAPMA  </a:t>
            </a:r>
          </a:p>
          <a:p>
            <a:pPr algn="ctr"/>
            <a:r>
              <a:rPr lang="tr-TR" sz="5400" b="1" dirty="0">
                <a:solidFill>
                  <a:schemeClr val="accent2">
                    <a:lumMod val="75000"/>
                  </a:schemeClr>
                </a:solidFill>
              </a:rPr>
              <a:t>%43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4410B5-9E2A-4F23-9D74-355C7A15516E}"/>
              </a:ext>
            </a:extLst>
          </p:cNvPr>
          <p:cNvSpPr txBox="1"/>
          <p:nvPr/>
        </p:nvSpPr>
        <p:spPr>
          <a:xfrm>
            <a:off x="10118723" y="2206193"/>
            <a:ext cx="1883913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000" b="1" dirty="0"/>
              <a:t>MODEL SAPMA </a:t>
            </a:r>
          </a:p>
          <a:p>
            <a:pPr algn="ctr"/>
            <a:r>
              <a:rPr lang="tr-TR" sz="5400" b="1" dirty="0">
                <a:solidFill>
                  <a:srgbClr val="8BC167"/>
                </a:solidFill>
              </a:rPr>
              <a:t>%26</a:t>
            </a:r>
          </a:p>
          <a:p>
            <a:pPr algn="ctr"/>
            <a:endParaRPr lang="tr-TR" b="1" dirty="0"/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10A9E831-AE33-4E27-99DB-A69D0CC0336F}"/>
              </a:ext>
            </a:extLst>
          </p:cNvPr>
          <p:cNvSpPr/>
          <p:nvPr/>
        </p:nvSpPr>
        <p:spPr>
          <a:xfrm>
            <a:off x="8865906" y="2328275"/>
            <a:ext cx="1252817" cy="1100725"/>
          </a:xfrm>
          <a:prstGeom prst="chevr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C036EC-E9A1-44B9-AD95-BF2E47C94E4B}"/>
              </a:ext>
            </a:extLst>
          </p:cNvPr>
          <p:cNvSpPr txBox="1"/>
          <p:nvPr/>
        </p:nvSpPr>
        <p:spPr>
          <a:xfrm>
            <a:off x="7636320" y="4041563"/>
            <a:ext cx="4006546" cy="129266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none" rtlCol="0">
            <a:spAutoFit/>
          </a:bodyPr>
          <a:lstStyle/>
          <a:p>
            <a:pPr algn="ctr"/>
            <a:r>
              <a:rPr lang="tr-TR" sz="2400" b="1" dirty="0"/>
              <a:t>TALEP TAHMİN İYİLEŞTİRMESİ </a:t>
            </a:r>
          </a:p>
          <a:p>
            <a:pPr algn="ctr"/>
            <a:r>
              <a:rPr lang="tr-TR" sz="5400" b="1" dirty="0">
                <a:solidFill>
                  <a:srgbClr val="00B0F0"/>
                </a:solidFill>
              </a:rPr>
              <a:t>%17</a:t>
            </a:r>
            <a:endParaRPr lang="tr-TR" b="1" dirty="0">
              <a:solidFill>
                <a:srgbClr val="00B0F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E0CC10-96B5-4F4E-9AE8-0DDB92199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05" y="78863"/>
            <a:ext cx="10515600" cy="849672"/>
          </a:xfrm>
        </p:spPr>
        <p:txBody>
          <a:bodyPr>
            <a:normAutofit/>
          </a:bodyPr>
          <a:lstStyle/>
          <a:p>
            <a:pPr algn="ctr"/>
            <a:r>
              <a:rPr lang="tr-TR" sz="3600" dirty="0"/>
              <a:t>5. Metot</a:t>
            </a:r>
            <a:endParaRPr lang="en-US" sz="36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5AE3E12-605A-4EF4-ABCB-FDBDE85707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806141"/>
              </p:ext>
            </p:extLst>
          </p:nvPr>
        </p:nvGraphicFramePr>
        <p:xfrm>
          <a:off x="421246" y="1488745"/>
          <a:ext cx="6870126" cy="4451105"/>
        </p:xfrm>
        <a:graphic>
          <a:graphicData uri="http://schemas.openxmlformats.org/drawingml/2006/table">
            <a:tbl>
              <a:tblPr/>
              <a:tblGrid>
                <a:gridCol w="2325744">
                  <a:extLst>
                    <a:ext uri="{9D8B030D-6E8A-4147-A177-3AD203B41FA5}">
                      <a16:colId xmlns:a16="http://schemas.microsoft.com/office/drawing/2014/main" val="2802310227"/>
                    </a:ext>
                  </a:extLst>
                </a:gridCol>
                <a:gridCol w="856853">
                  <a:extLst>
                    <a:ext uri="{9D8B030D-6E8A-4147-A177-3AD203B41FA5}">
                      <a16:colId xmlns:a16="http://schemas.microsoft.com/office/drawing/2014/main" val="4041802917"/>
                    </a:ext>
                  </a:extLst>
                </a:gridCol>
                <a:gridCol w="1089428">
                  <a:extLst>
                    <a:ext uri="{9D8B030D-6E8A-4147-A177-3AD203B41FA5}">
                      <a16:colId xmlns:a16="http://schemas.microsoft.com/office/drawing/2014/main" val="1131839293"/>
                    </a:ext>
                  </a:extLst>
                </a:gridCol>
                <a:gridCol w="945599">
                  <a:extLst>
                    <a:ext uri="{9D8B030D-6E8A-4147-A177-3AD203B41FA5}">
                      <a16:colId xmlns:a16="http://schemas.microsoft.com/office/drawing/2014/main" val="54864586"/>
                    </a:ext>
                  </a:extLst>
                </a:gridCol>
                <a:gridCol w="795649">
                  <a:extLst>
                    <a:ext uri="{9D8B030D-6E8A-4147-A177-3AD203B41FA5}">
                      <a16:colId xmlns:a16="http://schemas.microsoft.com/office/drawing/2014/main" val="817875345"/>
                    </a:ext>
                  </a:extLst>
                </a:gridCol>
                <a:gridCol w="856853">
                  <a:extLst>
                    <a:ext uri="{9D8B030D-6E8A-4147-A177-3AD203B41FA5}">
                      <a16:colId xmlns:a16="http://schemas.microsoft.com/office/drawing/2014/main" val="1495025350"/>
                    </a:ext>
                  </a:extLst>
                </a:gridCol>
              </a:tblGrid>
              <a:tr h="47754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Ürünler</a:t>
                      </a:r>
                    </a:p>
                  </a:txBody>
                  <a:tcPr marL="8808" marR="8808" marT="8808" marB="0" anchor="ctr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Gerçek Satış</a:t>
                      </a:r>
                    </a:p>
                  </a:txBody>
                  <a:tcPr marL="8808" marR="8808" marT="8808" marB="0" anchor="ctr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Model Tahmini</a:t>
                      </a:r>
                    </a:p>
                  </a:txBody>
                  <a:tcPr marL="8808" marR="8808" marT="8808" marB="0" anchor="ctr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GSK Tahmini</a:t>
                      </a:r>
                    </a:p>
                  </a:txBody>
                  <a:tcPr marL="8808" marR="8808" marT="8808" marB="0" anchor="ctr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Model Sapma</a:t>
                      </a:r>
                    </a:p>
                  </a:txBody>
                  <a:tcPr marL="8808" marR="8808" marT="8808" marB="0" anchor="ctr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GSK Sapma</a:t>
                      </a:r>
                    </a:p>
                  </a:txBody>
                  <a:tcPr marL="8808" marR="8808" marT="8808" marB="0" anchor="ctr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208201"/>
                  </a:ext>
                </a:extLst>
              </a:tr>
              <a:tr h="189217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Sensodyne Multi Care Soft 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2.630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2.683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5.052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784801"/>
                  </a:ext>
                </a:extLst>
              </a:tr>
              <a:tr h="189217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Sensodyne Mint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14.234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13.910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25.500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A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128078"/>
                  </a:ext>
                </a:extLst>
              </a:tr>
              <a:tr h="189217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Sensodyne Fluoride 50ml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12.147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13.910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29.750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C6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C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3472899"/>
                  </a:ext>
                </a:extLst>
              </a:tr>
              <a:tr h="189217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Sensodyne Fluoride 100ml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21.931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25.453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38.250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C7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8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40989"/>
                  </a:ext>
                </a:extLst>
              </a:tr>
              <a:tr h="189217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Sensodyne Extra Fresh 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19.243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23.179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42.500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CA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155707"/>
                  </a:ext>
                </a:extLst>
              </a:tr>
              <a:tr h="189217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Sensodyne Gentle Soft Anti-Shok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2.095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2.642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2.728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E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138314"/>
                  </a:ext>
                </a:extLst>
              </a:tr>
              <a:tr h="189217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Sensodyne Pronamel Whitening 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3.863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5.686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7.000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D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642721"/>
                  </a:ext>
                </a:extLst>
              </a:tr>
              <a:tr h="189217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Sensodyne Extra Fresh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8.833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13.594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26.272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6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508164"/>
                  </a:ext>
                </a:extLst>
              </a:tr>
              <a:tr h="189217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Sensodyne Rapid Relief 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7.346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11.845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20.209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6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7459767"/>
                  </a:ext>
                </a:extLst>
              </a:tr>
              <a:tr h="189217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Sensodyne Deep Clean 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26.725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9.707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14.146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8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D8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267160"/>
                  </a:ext>
                </a:extLst>
              </a:tr>
              <a:tr h="189217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Sensodyne Complete Protect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10.345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17.295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15.300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8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165982"/>
                  </a:ext>
                </a:extLst>
              </a:tr>
              <a:tr h="189217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Sensodyne R&amp;P Whitening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14.990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25.433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21.250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5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705274"/>
                  </a:ext>
                </a:extLst>
              </a:tr>
              <a:tr h="189217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Sensodyne Pronamel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1.880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3.309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5.000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D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5782195"/>
                  </a:ext>
                </a:extLst>
              </a:tr>
              <a:tr h="189217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Sensodyne MULTICARE 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46.605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9.647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17.000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3053361"/>
                  </a:ext>
                </a:extLst>
              </a:tr>
              <a:tr h="189217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Sensodyne Rapid Relief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7.346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13.845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20.209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C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6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259790"/>
                  </a:ext>
                </a:extLst>
              </a:tr>
              <a:tr h="189217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Sensodyne RProtect EF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5.283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10.282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12.125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7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7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986094"/>
                  </a:ext>
                </a:extLst>
              </a:tr>
              <a:tr h="189217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Sensodyne RProtect 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10.631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22.407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17.000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B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DF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937284"/>
                  </a:ext>
                </a:extLst>
              </a:tr>
              <a:tr h="189217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Parodontax GWhite   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5.190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11.831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13.742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E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710003"/>
                  </a:ext>
                </a:extLst>
              </a:tr>
              <a:tr h="189217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Parodontax Fluoride 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3.545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10.653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12.732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8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259%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5597576"/>
                  </a:ext>
                </a:extLst>
              </a:tr>
              <a:tr h="189217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Parodontax Original 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4.641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14.701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10.509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B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9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691315"/>
                  </a:ext>
                </a:extLst>
              </a:tr>
              <a:tr h="189217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Parodontax Ultra Clean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4.401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14.988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11.115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241%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153%</a:t>
                      </a:r>
                    </a:p>
                  </a:txBody>
                  <a:tcPr marL="8808" marR="8808" marT="8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7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501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779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 result for accuracy icon">
            <a:extLst>
              <a:ext uri="{FF2B5EF4-FFF2-40B4-BE49-F238E27FC236}">
                <a16:creationId xmlns:a16="http://schemas.microsoft.com/office/drawing/2014/main" id="{A5ADED4D-FF97-41E4-B4DD-413C81138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191" y="2227275"/>
            <a:ext cx="1277279" cy="127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E4ADF58-C1D5-4F89-A84A-233D87C2E5E9}"/>
              </a:ext>
            </a:extLst>
          </p:cNvPr>
          <p:cNvSpPr/>
          <p:nvPr/>
        </p:nvSpPr>
        <p:spPr>
          <a:xfrm>
            <a:off x="9847826" y="3504554"/>
            <a:ext cx="200300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dirty="0"/>
              <a:t>Ortalama </a:t>
            </a:r>
          </a:p>
          <a:p>
            <a:pPr algn="ctr"/>
            <a:r>
              <a:rPr lang="tr-TR" sz="4800" b="1" dirty="0">
                <a:solidFill>
                  <a:srgbClr val="92D050"/>
                </a:solidFill>
              </a:rPr>
              <a:t>%23 </a:t>
            </a:r>
          </a:p>
          <a:p>
            <a:pPr algn="ctr"/>
            <a:r>
              <a:rPr lang="tr-TR" sz="3200" dirty="0"/>
              <a:t>Sapma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47552F-10A2-481D-9CBC-0EBEAE0FC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3" y="79375"/>
            <a:ext cx="10515600" cy="849313"/>
          </a:xfrm>
        </p:spPr>
        <p:txBody>
          <a:bodyPr>
            <a:normAutofit/>
          </a:bodyPr>
          <a:lstStyle/>
          <a:p>
            <a:pPr algn="ctr"/>
            <a:r>
              <a:rPr lang="tr-TR" sz="3600" dirty="0"/>
              <a:t>5. Metot</a:t>
            </a:r>
            <a:endParaRPr lang="en-US" sz="3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A0EBC2-2A51-4C76-9CE8-20D4626D5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12" y="1309319"/>
            <a:ext cx="9162217" cy="485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dirty="0"/>
              <a:t>5. Metot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6605" y="1255853"/>
            <a:ext cx="11130806" cy="49050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3300" dirty="0" smtClean="0"/>
              <a:t>Stok </a:t>
            </a:r>
            <a:r>
              <a:rPr lang="tr-TR" sz="3300" dirty="0"/>
              <a:t>Optimizasyonu</a:t>
            </a:r>
          </a:p>
          <a:p>
            <a:pPr marL="0" indent="0">
              <a:buNone/>
            </a:pPr>
            <a:endParaRPr lang="tr-TR" sz="3300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2276960" y="1695123"/>
            <a:ext cx="7886700" cy="4905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tr-TR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tr-TR" dirty="0"/>
              <a:t>Her periyottaki talebin normal dağıldığı kabul edilmiş ve dağılım parametreleri talep tahmin modelinin çıktıları kullanılarak hesaplanmıştır.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tr-TR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tr-TR" dirty="0"/>
              <a:t>GSK deponun talep karşılama oranına bağlı olarak belirlenen teslimat süresindeki talep de göz önünde bulundurulmuştur.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tr-TR" dirty="0"/>
          </a:p>
          <a:p>
            <a:pPr marL="0" indent="0">
              <a:buFont typeface="Arial" panose="020B0604020202020204" pitchFamily="34" charset="0"/>
              <a:buNone/>
            </a:pPr>
            <a:endParaRPr lang="tr-TR" dirty="0"/>
          </a:p>
          <a:p>
            <a:pPr marL="0" indent="0">
              <a:buFont typeface="Arial" panose="020B0604020202020204" pitchFamily="34" charset="0"/>
              <a:buNone/>
            </a:pP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l="62457" t="38812" r="11929" b="46841"/>
          <a:stretch/>
        </p:blipFill>
        <p:spPr>
          <a:xfrm>
            <a:off x="6402008" y="5243297"/>
            <a:ext cx="3513222" cy="147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1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435" y="2364509"/>
            <a:ext cx="9461892" cy="3995769"/>
          </a:xfrm>
          <a:prstGeom prst="rect">
            <a:avLst/>
          </a:prstGeom>
        </p:spPr>
      </p:pic>
      <p:cxnSp>
        <p:nvCxnSpPr>
          <p:cNvPr id="7" name="Eğri Bağlayıcı 6"/>
          <p:cNvCxnSpPr>
            <a:endCxn id="10" idx="2"/>
          </p:cNvCxnSpPr>
          <p:nvPr/>
        </p:nvCxnSpPr>
        <p:spPr>
          <a:xfrm rot="10800000">
            <a:off x="7998924" y="3331167"/>
            <a:ext cx="350211" cy="40108"/>
          </a:xfrm>
          <a:prstGeom prst="curved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etin kutusu 9"/>
          <p:cNvSpPr txBox="1"/>
          <p:nvPr/>
        </p:nvSpPr>
        <p:spPr>
          <a:xfrm flipH="1">
            <a:off x="6419273" y="2500170"/>
            <a:ext cx="3159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tr-TR" sz="1600" dirty="0" smtClean="0"/>
              <a:t>Talep tahminleri</a:t>
            </a:r>
          </a:p>
          <a:p>
            <a:pPr marL="342900" indent="-342900">
              <a:buAutoNum type="arabicPeriod"/>
            </a:pPr>
            <a:r>
              <a:rPr lang="tr-TR" sz="1600" dirty="0" smtClean="0"/>
              <a:t>Teslimat </a:t>
            </a:r>
            <a:r>
              <a:rPr lang="tr-TR" sz="1600" dirty="0" smtClean="0"/>
              <a:t>süresi</a:t>
            </a:r>
          </a:p>
          <a:p>
            <a:pPr marL="342900" indent="-342900">
              <a:buAutoNum type="arabicPeriod"/>
            </a:pPr>
            <a:r>
              <a:rPr lang="tr-TR" sz="1600" dirty="0" smtClean="0"/>
              <a:t>Depo servis seviyesi</a:t>
            </a:r>
            <a:endParaRPr lang="tr-TR" sz="1600" dirty="0" smtClean="0"/>
          </a:p>
        </p:txBody>
      </p:sp>
      <p:cxnSp>
        <p:nvCxnSpPr>
          <p:cNvPr id="12" name="Eğri Bağlayıcı 11"/>
          <p:cNvCxnSpPr/>
          <p:nvPr/>
        </p:nvCxnSpPr>
        <p:spPr>
          <a:xfrm flipV="1">
            <a:off x="5933937" y="2780145"/>
            <a:ext cx="485336" cy="304800"/>
          </a:xfrm>
          <a:prstGeom prst="curvedConnector3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etin kutusu 14"/>
          <p:cNvSpPr txBox="1"/>
          <p:nvPr/>
        </p:nvSpPr>
        <p:spPr>
          <a:xfrm flipH="1">
            <a:off x="1302435" y="1440873"/>
            <a:ext cx="455399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300" dirty="0"/>
              <a:t>Stok </a:t>
            </a:r>
            <a:r>
              <a:rPr lang="tr-TR" sz="3300" dirty="0" smtClean="0"/>
              <a:t>Eniyilemesi</a:t>
            </a:r>
            <a:endParaRPr lang="tr-TR" sz="3300" dirty="0"/>
          </a:p>
        </p:txBody>
      </p:sp>
      <p:sp>
        <p:nvSpPr>
          <p:cNvPr id="16" name="Unvan 1"/>
          <p:cNvSpPr>
            <a:spLocks noGrp="1"/>
          </p:cNvSpPr>
          <p:nvPr>
            <p:ph type="title"/>
          </p:nvPr>
        </p:nvSpPr>
        <p:spPr>
          <a:xfrm>
            <a:off x="836605" y="78863"/>
            <a:ext cx="10515600" cy="849672"/>
          </a:xfrm>
        </p:spPr>
        <p:txBody>
          <a:bodyPr>
            <a:normAutofit/>
          </a:bodyPr>
          <a:lstStyle/>
          <a:p>
            <a:pPr algn="ctr"/>
            <a:r>
              <a:rPr lang="tr-TR" sz="3600" dirty="0"/>
              <a:t>5. Metot</a:t>
            </a:r>
          </a:p>
        </p:txBody>
      </p:sp>
    </p:spTree>
    <p:extLst>
      <p:ext uri="{BB962C8B-B14F-4D97-AF65-F5344CB8AC3E}">
        <p14:creationId xmlns:p14="http://schemas.microsoft.com/office/powerpoint/2010/main" val="321234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3600" dirty="0"/>
              <a:t>6. İyileştirme Analizi</a:t>
            </a:r>
            <a:endParaRPr lang="en-US" sz="36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r="8512"/>
          <a:stretch/>
        </p:blipFill>
        <p:spPr>
          <a:xfrm>
            <a:off x="1671906" y="1945178"/>
            <a:ext cx="8844997" cy="3792234"/>
          </a:xfrm>
          <a:prstGeom prst="rect">
            <a:avLst/>
          </a:prstGeom>
        </p:spPr>
      </p:pic>
      <p:sp>
        <p:nvSpPr>
          <p:cNvPr id="8" name="Patlama 1 7"/>
          <p:cNvSpPr/>
          <p:nvPr/>
        </p:nvSpPr>
        <p:spPr>
          <a:xfrm>
            <a:off x="2303277" y="1469572"/>
            <a:ext cx="3570514" cy="3135086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etin kutusu 8"/>
          <p:cNvSpPr txBox="1"/>
          <p:nvPr/>
        </p:nvSpPr>
        <p:spPr>
          <a:xfrm>
            <a:off x="2762723" y="2414610"/>
            <a:ext cx="26516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 dirty="0" smtClean="0">
                <a:solidFill>
                  <a:schemeClr val="bg1"/>
                </a:solidFill>
              </a:rPr>
              <a:t>%65</a:t>
            </a:r>
            <a:r>
              <a:rPr lang="tr-TR" sz="3500" b="1" dirty="0" smtClean="0">
                <a:solidFill>
                  <a:schemeClr val="bg1"/>
                </a:solidFill>
              </a:rPr>
              <a:t/>
            </a:r>
            <a:br>
              <a:rPr lang="tr-TR" sz="3500" b="1" dirty="0" smtClean="0">
                <a:solidFill>
                  <a:schemeClr val="bg1"/>
                </a:solidFill>
              </a:rPr>
            </a:br>
            <a:r>
              <a:rPr lang="tr-TR" sz="3000" b="1" dirty="0" smtClean="0">
                <a:solidFill>
                  <a:schemeClr val="bg1"/>
                </a:solidFill>
              </a:rPr>
              <a:t>stok azaltma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10" name="Patlama 1 9"/>
          <p:cNvSpPr/>
          <p:nvPr/>
        </p:nvSpPr>
        <p:spPr>
          <a:xfrm>
            <a:off x="6333237" y="3069771"/>
            <a:ext cx="3742439" cy="3143248"/>
          </a:xfrm>
          <a:prstGeom prst="irregularSeal1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etin kutusu 10"/>
          <p:cNvSpPr txBox="1"/>
          <p:nvPr/>
        </p:nvSpPr>
        <p:spPr>
          <a:xfrm>
            <a:off x="6734885" y="3861704"/>
            <a:ext cx="31110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 dirty="0" smtClean="0">
                <a:solidFill>
                  <a:schemeClr val="bg1"/>
                </a:solidFill>
              </a:rPr>
              <a:t>%50</a:t>
            </a:r>
            <a:r>
              <a:rPr lang="tr-TR" sz="3500" b="1" dirty="0" smtClean="0">
                <a:solidFill>
                  <a:schemeClr val="bg1"/>
                </a:solidFill>
              </a:rPr>
              <a:t/>
            </a:r>
            <a:br>
              <a:rPr lang="tr-TR" sz="3500" b="1" dirty="0" smtClean="0">
                <a:solidFill>
                  <a:schemeClr val="bg1"/>
                </a:solidFill>
              </a:rPr>
            </a:br>
            <a:r>
              <a:rPr lang="tr-TR" sz="2800" b="1" dirty="0" smtClean="0">
                <a:solidFill>
                  <a:schemeClr val="bg1"/>
                </a:solidFill>
              </a:rPr>
              <a:t>sevkiyat azaltma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6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dirty="0"/>
              <a:t>7</a:t>
            </a:r>
            <a:r>
              <a:rPr lang="tr-TR" sz="3600" dirty="0" smtClean="0"/>
              <a:t>. Demo</a:t>
            </a:r>
            <a:endParaRPr lang="tr-TR" sz="3600" dirty="0"/>
          </a:p>
        </p:txBody>
      </p:sp>
      <p:pic>
        <p:nvPicPr>
          <p:cNvPr id="6" name="gsk_too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170737"/>
            <a:ext cx="12192000" cy="568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1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ikdörtgen 11"/>
          <p:cNvSpPr/>
          <p:nvPr/>
        </p:nvSpPr>
        <p:spPr>
          <a:xfrm>
            <a:off x="160218" y="161515"/>
            <a:ext cx="12027942" cy="2939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2000" cy="229100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160" y="4574916"/>
            <a:ext cx="3042000" cy="228530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0"/>
          <a:stretch/>
        </p:blipFill>
        <p:spPr>
          <a:xfrm>
            <a:off x="9152935" y="2277242"/>
            <a:ext cx="3042000" cy="229778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997" y="-301"/>
            <a:ext cx="3042000" cy="228150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12" y="2287884"/>
            <a:ext cx="3042000" cy="228150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8" y="4571075"/>
            <a:ext cx="3042000" cy="2281500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116" y="4495765"/>
            <a:ext cx="704884" cy="528663"/>
          </a:xfrm>
          <a:prstGeom prst="rect">
            <a:avLst/>
          </a:prstGeom>
        </p:spPr>
      </p:pic>
      <p:pic>
        <p:nvPicPr>
          <p:cNvPr id="11" name="WhatsApp Video 2019-05-23 at 12.42.2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04800" y="35218"/>
            <a:ext cx="3782401" cy="678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0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E667C-1D78-42ED-8719-06C61EB34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dirty="0"/>
              <a:t>1. Şirket Tanıtımı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40BF63-C210-4A07-A946-3183F8FEA1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63" t="23300" r="19528" b="14926"/>
          <a:stretch/>
        </p:blipFill>
        <p:spPr>
          <a:xfrm>
            <a:off x="2740576" y="2530680"/>
            <a:ext cx="6282784" cy="39751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22E176-5EEA-451E-9EE9-2D2E2B48F4EA}"/>
              </a:ext>
            </a:extLst>
          </p:cNvPr>
          <p:cNvSpPr/>
          <p:nvPr/>
        </p:nvSpPr>
        <p:spPr>
          <a:xfrm>
            <a:off x="2508470" y="5665181"/>
            <a:ext cx="1315384" cy="10716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121" y="710828"/>
            <a:ext cx="3208590" cy="240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8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683352E-2B84-4069-B30D-3592562AEB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542" y="2638817"/>
            <a:ext cx="2044312" cy="24124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0CE21D8-FE37-4A6B-BE44-95BEFFC58A81}"/>
              </a:ext>
            </a:extLst>
          </p:cNvPr>
          <p:cNvSpPr txBox="1"/>
          <p:nvPr/>
        </p:nvSpPr>
        <p:spPr>
          <a:xfrm>
            <a:off x="7370671" y="5210759"/>
            <a:ext cx="38827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800" b="1" dirty="0">
                <a:solidFill>
                  <a:srgbClr val="015AB3"/>
                </a:solidFill>
              </a:rPr>
              <a:t>Tüketici Sağlığı</a:t>
            </a:r>
          </a:p>
          <a:p>
            <a:pPr algn="ctr"/>
            <a:r>
              <a:rPr lang="en-US" sz="2200" dirty="0">
                <a:solidFill>
                  <a:srgbClr val="015AB3"/>
                </a:solidFill>
              </a:rPr>
              <a:t>Sensodyne, </a:t>
            </a:r>
            <a:r>
              <a:rPr lang="en-US" sz="2200" dirty="0" err="1">
                <a:solidFill>
                  <a:srgbClr val="015AB3"/>
                </a:solidFill>
              </a:rPr>
              <a:t>Parodontax</a:t>
            </a:r>
            <a:endParaRPr lang="tr-TR" sz="2200" dirty="0">
              <a:solidFill>
                <a:srgbClr val="015AB3"/>
              </a:solidFill>
            </a:endParaRPr>
          </a:p>
          <a:p>
            <a:endParaRPr lang="tr-TR" sz="2200" dirty="0">
              <a:solidFill>
                <a:srgbClr val="FF5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BDC501-AC24-4A87-9592-98B240DB8A6F}"/>
              </a:ext>
            </a:extLst>
          </p:cNvPr>
          <p:cNvSpPr txBox="1"/>
          <p:nvPr/>
        </p:nvSpPr>
        <p:spPr>
          <a:xfrm>
            <a:off x="2108357" y="5210759"/>
            <a:ext cx="697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/>
              <a:t>İlaç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575FCC-BACE-4E8E-9C70-69D41B4DE3B7}"/>
              </a:ext>
            </a:extLst>
          </p:cNvPr>
          <p:cNvSpPr txBox="1"/>
          <p:nvPr/>
        </p:nvSpPr>
        <p:spPr>
          <a:xfrm>
            <a:off x="5370129" y="5309264"/>
            <a:ext cx="633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/>
              <a:t>Aşı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ABC0DC-F35A-4308-828C-6A926CA52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591" y="2485409"/>
            <a:ext cx="2108036" cy="2565832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3E799C3B-2E89-4941-B4FB-42A4C44A4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79410"/>
            <a:ext cx="7886700" cy="849313"/>
          </a:xfrm>
        </p:spPr>
        <p:txBody>
          <a:bodyPr>
            <a:normAutofit/>
          </a:bodyPr>
          <a:lstStyle/>
          <a:p>
            <a:pPr algn="ctr"/>
            <a:r>
              <a:rPr lang="tr-TR" sz="3600" dirty="0"/>
              <a:t>1. Şirket Tanıtımı</a:t>
            </a:r>
            <a:endParaRPr lang="en-US" sz="3600" dirty="0"/>
          </a:p>
        </p:txBody>
      </p:sp>
      <p:pic>
        <p:nvPicPr>
          <p:cNvPr id="1026" name="Picture 2" descr="pill icon ile ilgili gÃ¶rsel sonucu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545" y="2577700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13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3798541"/>
              </p:ext>
            </p:extLst>
          </p:nvPr>
        </p:nvGraphicFramePr>
        <p:xfrm>
          <a:off x="2004969" y="234893"/>
          <a:ext cx="8033191" cy="5403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AutoShape 12" descr="distributor icon ile ilgili görsel sonucu"/>
          <p:cNvSpPr>
            <a:spLocks noChangeAspect="1" noChangeArrowheads="1"/>
          </p:cNvSpPr>
          <p:nvPr/>
        </p:nvSpPr>
        <p:spPr bwMode="auto">
          <a:xfrm>
            <a:off x="2783731" y="-3176588"/>
            <a:ext cx="5643563" cy="661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4" descr="distributor icon ile ilgili görsel sonucu"/>
          <p:cNvSpPr>
            <a:spLocks noChangeAspect="1" noChangeArrowheads="1"/>
          </p:cNvSpPr>
          <p:nvPr/>
        </p:nvSpPr>
        <p:spPr bwMode="auto">
          <a:xfrm>
            <a:off x="2898031" y="-3024188"/>
            <a:ext cx="5643563" cy="661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20" descr="big shop icon ile ilgili görsel sonucu"/>
          <p:cNvSpPr>
            <a:spLocks noChangeAspect="1" noChangeArrowheads="1"/>
          </p:cNvSpPr>
          <p:nvPr/>
        </p:nvSpPr>
        <p:spPr bwMode="auto">
          <a:xfrm>
            <a:off x="2783683" y="-3176588"/>
            <a:ext cx="4964906" cy="661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22" descr="big shop icon ile ilgili görsel sonucu"/>
          <p:cNvSpPr>
            <a:spLocks noChangeAspect="1" noChangeArrowheads="1"/>
          </p:cNvSpPr>
          <p:nvPr/>
        </p:nvSpPr>
        <p:spPr bwMode="auto">
          <a:xfrm>
            <a:off x="2897983" y="-3024188"/>
            <a:ext cx="4964906" cy="661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4AB1441-6943-416B-B1D5-B4A92EF9D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460" y="79380"/>
            <a:ext cx="7886700" cy="849313"/>
          </a:xfrm>
        </p:spPr>
        <p:txBody>
          <a:bodyPr>
            <a:normAutofit/>
          </a:bodyPr>
          <a:lstStyle/>
          <a:p>
            <a:pPr algn="ctr"/>
            <a:r>
              <a:rPr lang="tr-TR" sz="3600" dirty="0"/>
              <a:t>1. Şirket Tanıtımı</a:t>
            </a:r>
            <a:endParaRPr lang="en-US" sz="3600" dirty="0"/>
          </a:p>
        </p:txBody>
      </p:sp>
      <p:pic>
        <p:nvPicPr>
          <p:cNvPr id="1026" name="Picture 2" descr="network icon ile ilgili gÃ¶rsel sonuc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855" y="4452422"/>
            <a:ext cx="1909417" cy="190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pharmacy icon ile ilgili görsel sonucu"/>
          <p:cNvPicPr>
            <a:picLocks noChangeAspect="1" noChangeArrowheads="1"/>
          </p:cNvPicPr>
          <p:nvPr/>
        </p:nvPicPr>
        <p:blipFill>
          <a:blip r:embed="rId8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14" y="4452422"/>
            <a:ext cx="1730440" cy="17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973" y="4452422"/>
            <a:ext cx="1824001" cy="182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42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3773C-DF0F-4FB2-85E5-AEA6C0B84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dirty="0"/>
              <a:t>2. Sisteme Genel Bakış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B4CB7-6DAF-4948-970F-78435A505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6555" y="3219465"/>
            <a:ext cx="3188880" cy="7385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3600" dirty="0"/>
              <a:t>Toplam Gelirin</a:t>
            </a:r>
          </a:p>
          <a:p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041A25-1EAA-440D-8521-D58257469AD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60"/>
          <a:stretch/>
        </p:blipFill>
        <p:spPr bwMode="auto">
          <a:xfrm>
            <a:off x="5532630" y="2813036"/>
            <a:ext cx="5477274" cy="2602416"/>
          </a:xfrm>
          <a:prstGeom prst="rect">
            <a:avLst/>
          </a:prstGeom>
          <a:noFill/>
        </p:spPr>
      </p:pic>
      <p:cxnSp>
        <p:nvCxnSpPr>
          <p:cNvPr id="2049" name="Straight Connector 2048">
            <a:extLst>
              <a:ext uri="{FF2B5EF4-FFF2-40B4-BE49-F238E27FC236}">
                <a16:creationId xmlns:a16="http://schemas.microsoft.com/office/drawing/2014/main" id="{77791628-BA43-4152-80DD-B7155597D980}"/>
              </a:ext>
            </a:extLst>
          </p:cNvPr>
          <p:cNvCxnSpPr/>
          <p:nvPr/>
        </p:nvCxnSpPr>
        <p:spPr>
          <a:xfrm>
            <a:off x="5063838" y="2641851"/>
            <a:ext cx="42336" cy="139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2" name="TextBox 2051">
            <a:extLst>
              <a:ext uri="{FF2B5EF4-FFF2-40B4-BE49-F238E27FC236}">
                <a16:creationId xmlns:a16="http://schemas.microsoft.com/office/drawing/2014/main" id="{ECFAB3B0-BBB4-4299-98DD-75C9769327DE}"/>
              </a:ext>
            </a:extLst>
          </p:cNvPr>
          <p:cNvSpPr txBox="1"/>
          <p:nvPr/>
        </p:nvSpPr>
        <p:spPr>
          <a:xfrm>
            <a:off x="946365" y="1442548"/>
            <a:ext cx="9580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 dirty="0"/>
              <a:t>Distribütör Kanalı </a:t>
            </a:r>
          </a:p>
          <a:p>
            <a:pPr algn="ctr"/>
            <a:endParaRPr lang="tr-TR" sz="4000" dirty="0"/>
          </a:p>
        </p:txBody>
      </p:sp>
      <p:pic>
        <p:nvPicPr>
          <p:cNvPr id="6" name="Picture 4" descr="round icon ile ilgili gÃ¶rsel sonucu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073" y="2106889"/>
            <a:ext cx="3829023" cy="382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2223089" y="3588759"/>
            <a:ext cx="22381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7200" b="1" dirty="0"/>
              <a:t>%22</a:t>
            </a:r>
            <a:r>
              <a:rPr lang="tr-TR" sz="4400" dirty="0"/>
              <a:t>’</a:t>
            </a:r>
            <a:r>
              <a:rPr lang="tr-TR" sz="3600" dirty="0"/>
              <a:t>si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0857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4DCBF3F-F791-4DA6-A2CF-5D1D3C18413A}"/>
              </a:ext>
            </a:extLst>
          </p:cNvPr>
          <p:cNvSpPr txBox="1"/>
          <p:nvPr/>
        </p:nvSpPr>
        <p:spPr>
          <a:xfrm>
            <a:off x="954655" y="2245035"/>
            <a:ext cx="1479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/>
              <a:t>GSK DEPO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5B1493-FDAA-4F79-80F2-C31FC28D3807}"/>
              </a:ext>
            </a:extLst>
          </p:cNvPr>
          <p:cNvSpPr txBox="1"/>
          <p:nvPr/>
        </p:nvSpPr>
        <p:spPr>
          <a:xfrm>
            <a:off x="4543740" y="2192468"/>
            <a:ext cx="2694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/>
              <a:t>DISTRIBUTOR DEPO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E2066F-F802-4B71-8422-F0708AE3AA65}"/>
              </a:ext>
            </a:extLst>
          </p:cNvPr>
          <p:cNvSpPr txBox="1"/>
          <p:nvPr/>
        </p:nvSpPr>
        <p:spPr>
          <a:xfrm>
            <a:off x="9347838" y="2180192"/>
            <a:ext cx="2134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/>
              <a:t>MAĞAZA DEPO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4192827-3198-44CB-8459-137D1C3B96A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722" y="3508863"/>
            <a:ext cx="762196" cy="7621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E1E1CA2-19BD-4B84-B9E7-8ED1E1587CCD}"/>
              </a:ext>
            </a:extLst>
          </p:cNvPr>
          <p:cNvSpPr txBox="1"/>
          <p:nvPr/>
        </p:nvSpPr>
        <p:spPr>
          <a:xfrm>
            <a:off x="2991549" y="3308807"/>
            <a:ext cx="965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>
                <a:solidFill>
                  <a:srgbClr val="FF7409"/>
                </a:solidFill>
              </a:rPr>
              <a:t>SELL-IN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42966F-584F-47FA-B5C0-77086422891F}"/>
              </a:ext>
            </a:extLst>
          </p:cNvPr>
          <p:cNvSpPr txBox="1"/>
          <p:nvPr/>
        </p:nvSpPr>
        <p:spPr>
          <a:xfrm>
            <a:off x="4184600" y="5944346"/>
            <a:ext cx="4083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FF7409"/>
                </a:solidFill>
              </a:rPr>
              <a:t>Stok seviyelerinin belirlenmesi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3B68F78-9C1A-48EF-992E-941AC43DA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3" y="79375"/>
            <a:ext cx="10515600" cy="849313"/>
          </a:xfrm>
        </p:spPr>
        <p:txBody>
          <a:bodyPr>
            <a:normAutofit/>
          </a:bodyPr>
          <a:lstStyle/>
          <a:p>
            <a:pPr algn="ctr"/>
            <a:r>
              <a:rPr lang="tr-TR" sz="3600" dirty="0"/>
              <a:t>2. Sisteme Genel Bakış</a:t>
            </a:r>
            <a:endParaRPr lang="en-US" sz="3600" dirty="0"/>
          </a:p>
        </p:txBody>
      </p:sp>
      <p:pic>
        <p:nvPicPr>
          <p:cNvPr id="22" name="Picture 17">
            <a:extLst>
              <a:ext uri="{FF2B5EF4-FFF2-40B4-BE49-F238E27FC236}">
                <a16:creationId xmlns:a16="http://schemas.microsoft.com/office/drawing/2014/main" id="{B4192827-3198-44CB-8459-137D1C3B96A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52" y="3512953"/>
            <a:ext cx="758106" cy="758106"/>
          </a:xfrm>
          <a:prstGeom prst="rect">
            <a:avLst/>
          </a:prstGeom>
        </p:spPr>
      </p:pic>
      <p:sp>
        <p:nvSpPr>
          <p:cNvPr id="26" name="TextBox 19">
            <a:extLst>
              <a:ext uri="{FF2B5EF4-FFF2-40B4-BE49-F238E27FC236}">
                <a16:creationId xmlns:a16="http://schemas.microsoft.com/office/drawing/2014/main" id="{6E1E1CA2-19BD-4B84-B9E7-8ED1E1587CCD}"/>
              </a:ext>
            </a:extLst>
          </p:cNvPr>
          <p:cNvSpPr txBox="1"/>
          <p:nvPr/>
        </p:nvSpPr>
        <p:spPr>
          <a:xfrm>
            <a:off x="6659600" y="3308806"/>
            <a:ext cx="1248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7409"/>
                </a:solidFill>
              </a:rPr>
              <a:t>SELL-OUT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863" y="2829876"/>
            <a:ext cx="1883170" cy="1592386"/>
          </a:xfrm>
          <a:prstGeom prst="rect">
            <a:avLst/>
          </a:prstGeom>
        </p:spPr>
      </p:pic>
      <p:pic>
        <p:nvPicPr>
          <p:cNvPr id="3074" name="Picture 2" descr="https://media-private.canva.com/MADagzNG0yA/1/thumbnail_large.png?response-expires=Tue%2C%2021%20May%202019%2011%3A37%3A58%20GMT&amp;X-Amz-Algorithm=AWS4-HMAC-SHA256&amp;X-Amz-Date=20190521T093453Z&amp;X-Amz-SignedHeaders=host&amp;X-Amz-Expires=7384&amp;X-Amz-Credential=AKIAJWF6QO3UH4PAAJ6Q%2F20190521%2Fus-east-1%2Fs3%2Faws4_request&amp;X-Amz-Signature=cdb7426880d0f0d5f5fee6935d2c5fbbc086fa86dd6f4750c30d053982a6ac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81" y="2906756"/>
            <a:ext cx="2946894" cy="136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Ä°lgili resi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7" t="19907" r="208" b="25000"/>
          <a:stretch/>
        </p:blipFill>
        <p:spPr bwMode="auto">
          <a:xfrm>
            <a:off x="9206753" y="2750342"/>
            <a:ext cx="2795747" cy="189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1123694" y="3185696"/>
            <a:ext cx="98655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00" b="1" dirty="0"/>
              <a:t>GSK Depo</a:t>
            </a:r>
            <a:endParaRPr lang="en-US" sz="1000" b="1" dirty="0"/>
          </a:p>
        </p:txBody>
      </p:sp>
      <p:sp>
        <p:nvSpPr>
          <p:cNvPr id="27" name="Metin kutusu 26"/>
          <p:cNvSpPr txBox="1"/>
          <p:nvPr/>
        </p:nvSpPr>
        <p:spPr>
          <a:xfrm>
            <a:off x="9794460" y="3435580"/>
            <a:ext cx="124118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00" b="1" dirty="0">
                <a:solidFill>
                  <a:srgbClr val="FF0000"/>
                </a:solidFill>
              </a:rPr>
              <a:t>Bakkal</a:t>
            </a:r>
          </a:p>
        </p:txBody>
      </p:sp>
      <p:sp>
        <p:nvSpPr>
          <p:cNvPr id="30" name="Metin kutusu 29"/>
          <p:cNvSpPr txBox="1"/>
          <p:nvPr/>
        </p:nvSpPr>
        <p:spPr>
          <a:xfrm>
            <a:off x="5218461" y="3206316"/>
            <a:ext cx="134546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00" b="1" dirty="0"/>
              <a:t>Distribütör</a:t>
            </a:r>
            <a:endParaRPr lang="en-US" sz="1000" b="1" dirty="0"/>
          </a:p>
        </p:txBody>
      </p:sp>
      <p:pic>
        <p:nvPicPr>
          <p:cNvPr id="3078" name="Picture 6" descr="https://media-public.canva.com/MADWDVodUbQ/1/thumbnail_large.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61922">
            <a:off x="4358774" y="4597328"/>
            <a:ext cx="2533784" cy="117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58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09296 0.0002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8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-0.00139 L 0.08581 -0.0006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2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11875 -0.000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7" y="-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-0.00139 L 0.12227 0.0004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6" grpId="0"/>
      <p:bldP spid="2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56311A-C591-4CD8-8E2F-8C5BFD654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620" y="1772154"/>
            <a:ext cx="2461129" cy="2672464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0806C9-1418-455D-88BD-0CFB7EE1BC55}"/>
              </a:ext>
            </a:extLst>
          </p:cNvPr>
          <p:cNvSpPr txBox="1"/>
          <p:nvPr/>
        </p:nvSpPr>
        <p:spPr>
          <a:xfrm>
            <a:off x="2427357" y="4221254"/>
            <a:ext cx="2427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>
                <a:solidFill>
                  <a:srgbClr val="014A96"/>
                </a:solidFill>
              </a:rPr>
              <a:t>Talep Tahmin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0D3AFA-B9E3-42C6-A772-544BBCA0B903}"/>
              </a:ext>
            </a:extLst>
          </p:cNvPr>
          <p:cNvSpPr txBox="1"/>
          <p:nvPr/>
        </p:nvSpPr>
        <p:spPr>
          <a:xfrm>
            <a:off x="7365834" y="4223294"/>
            <a:ext cx="25315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>
                <a:solidFill>
                  <a:srgbClr val="014A96"/>
                </a:solidFill>
              </a:rPr>
              <a:t>Stok </a:t>
            </a:r>
            <a:r>
              <a:rPr lang="tr-TR" sz="3200" b="1" dirty="0" smtClean="0">
                <a:solidFill>
                  <a:srgbClr val="014A96"/>
                </a:solidFill>
              </a:rPr>
              <a:t>Yönetimi</a:t>
            </a:r>
            <a:endParaRPr lang="tr-TR" sz="3200" b="1" dirty="0">
              <a:solidFill>
                <a:srgbClr val="014A9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6D4CE9-8DB4-4F7C-ADE2-7C91ADD12623}"/>
              </a:ext>
            </a:extLst>
          </p:cNvPr>
          <p:cNvSpPr txBox="1"/>
          <p:nvPr/>
        </p:nvSpPr>
        <p:spPr>
          <a:xfrm>
            <a:off x="1473189" y="4806029"/>
            <a:ext cx="433605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200" dirty="0"/>
              <a:t>Sistematik yöntem eksikliği</a:t>
            </a:r>
          </a:p>
          <a:p>
            <a:pPr algn="ctr">
              <a:lnSpc>
                <a:spcPct val="150000"/>
              </a:lnSpc>
            </a:pPr>
            <a:r>
              <a:rPr lang="tr-TR" sz="2200" dirty="0" smtClean="0"/>
              <a:t>Düşük doğruluk </a:t>
            </a:r>
            <a:r>
              <a:rPr lang="tr-TR" sz="2200" dirty="0" smtClean="0"/>
              <a:t>oranı</a:t>
            </a:r>
            <a:endParaRPr lang="tr-TR" sz="2200" dirty="0"/>
          </a:p>
          <a:p>
            <a:pPr algn="ctr">
              <a:lnSpc>
                <a:spcPct val="150000"/>
              </a:lnSpc>
            </a:pPr>
            <a:endParaRPr lang="tr-TR" sz="2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D23D9C-A3D6-4989-9366-FD39A9D868F8}"/>
              </a:ext>
            </a:extLst>
          </p:cNvPr>
          <p:cNvSpPr txBox="1"/>
          <p:nvPr/>
        </p:nvSpPr>
        <p:spPr>
          <a:xfrm>
            <a:off x="6228162" y="4841062"/>
            <a:ext cx="4732222" cy="283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100" dirty="0" smtClean="0"/>
              <a:t>Yoka düşme</a:t>
            </a:r>
          </a:p>
          <a:p>
            <a:pPr algn="ctr">
              <a:lnSpc>
                <a:spcPct val="150000"/>
              </a:lnSpc>
            </a:pPr>
            <a:r>
              <a:rPr lang="tr-TR" sz="2100" dirty="0" smtClean="0"/>
              <a:t>Fazla stok</a:t>
            </a:r>
          </a:p>
          <a:p>
            <a:pPr algn="ctr">
              <a:lnSpc>
                <a:spcPct val="150000"/>
              </a:lnSpc>
            </a:pPr>
            <a:endParaRPr lang="tr-TR" sz="2100" dirty="0"/>
          </a:p>
          <a:p>
            <a:pPr algn="ctr"/>
            <a:endParaRPr lang="tr-TR" sz="2100" dirty="0"/>
          </a:p>
          <a:p>
            <a:pPr algn="ctr"/>
            <a:endParaRPr lang="tr-TR" sz="2100" dirty="0"/>
          </a:p>
          <a:p>
            <a:pPr algn="ctr"/>
            <a:endParaRPr lang="tr-TR" sz="2100" dirty="0"/>
          </a:p>
          <a:p>
            <a:pPr algn="ctr"/>
            <a:endParaRPr lang="tr-TR" sz="210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D807318-A441-4B20-B766-0CC8EC649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454" y="78863"/>
            <a:ext cx="7886700" cy="849672"/>
          </a:xfrm>
        </p:spPr>
        <p:txBody>
          <a:bodyPr>
            <a:normAutofit/>
          </a:bodyPr>
          <a:lstStyle/>
          <a:p>
            <a:pPr algn="ctr"/>
            <a:r>
              <a:rPr lang="tr-TR" sz="3600" dirty="0"/>
              <a:t>3. Problem Tanımı</a:t>
            </a:r>
            <a:endParaRPr lang="en-US" sz="3600" dirty="0"/>
          </a:p>
        </p:txBody>
      </p:sp>
      <p:pic>
        <p:nvPicPr>
          <p:cNvPr id="4104" name="Picture 8" descr="data analysis icon ile ilgili gÃ¶rsel sonuc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t="12966" r="6098" b="13596"/>
          <a:stretch/>
        </p:blipFill>
        <p:spPr bwMode="auto">
          <a:xfrm>
            <a:off x="2244214" y="1892804"/>
            <a:ext cx="2794000" cy="233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Chevron 6">
            <a:extLst>
              <a:ext uri="{FF2B5EF4-FFF2-40B4-BE49-F238E27FC236}">
                <a16:creationId xmlns:a16="http://schemas.microsoft.com/office/drawing/2014/main" id="{10A9E831-AE33-4E27-99DB-A69D0CC0336F}"/>
              </a:ext>
            </a:extLst>
          </p:cNvPr>
          <p:cNvSpPr/>
          <p:nvPr/>
        </p:nvSpPr>
        <p:spPr>
          <a:xfrm>
            <a:off x="5542002" y="3294221"/>
            <a:ext cx="1252817" cy="1100725"/>
          </a:xfrm>
          <a:prstGeom prst="chevr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46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3DA6-9DBF-473C-A4FE-857D36C2C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dirty="0"/>
              <a:t>4. Projenin Çıktıları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6565CB-8B0C-4E5F-AA08-555B49039E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46" t="25191" r="3969" b="30967"/>
          <a:stretch/>
        </p:blipFill>
        <p:spPr>
          <a:xfrm>
            <a:off x="8125371" y="2584174"/>
            <a:ext cx="2313830" cy="216275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A416CD-B158-4A44-B367-7EA7C0A46B7E}"/>
              </a:ext>
            </a:extLst>
          </p:cNvPr>
          <p:cNvSpPr txBox="1"/>
          <p:nvPr/>
        </p:nvSpPr>
        <p:spPr>
          <a:xfrm>
            <a:off x="1754063" y="4841818"/>
            <a:ext cx="3244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/>
              <a:t>Karar Destek Sistemi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6A4F4F-8E74-4CE9-8F41-8E854C23F81C}"/>
              </a:ext>
            </a:extLst>
          </p:cNvPr>
          <p:cNvSpPr txBox="1"/>
          <p:nvPr/>
        </p:nvSpPr>
        <p:spPr>
          <a:xfrm>
            <a:off x="5574709" y="4841818"/>
            <a:ext cx="1461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3</a:t>
            </a:r>
            <a:r>
              <a:rPr lang="tr-TR" sz="2800" b="1" dirty="0"/>
              <a:t> Dakika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830079-BDCA-43A5-B583-2DFC46890C35}"/>
              </a:ext>
            </a:extLst>
          </p:cNvPr>
          <p:cNvSpPr txBox="1"/>
          <p:nvPr/>
        </p:nvSpPr>
        <p:spPr>
          <a:xfrm>
            <a:off x="7783058" y="4826410"/>
            <a:ext cx="2998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Daha doğru tahmin ile</a:t>
            </a:r>
          </a:p>
          <a:p>
            <a:r>
              <a:rPr lang="tr-TR" sz="2400" b="1" dirty="0"/>
              <a:t>stok </a:t>
            </a:r>
            <a:r>
              <a:rPr lang="tr-TR" sz="2400" b="1" dirty="0" smtClean="0"/>
              <a:t>eniyilemesi</a:t>
            </a:r>
            <a:endParaRPr lang="tr-TR" sz="2400" b="1" dirty="0"/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BE6565CB-8B0C-4E5F-AA08-555B49039E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" t="26453" r="65794" b="31155"/>
          <a:stretch/>
        </p:blipFill>
        <p:spPr>
          <a:xfrm>
            <a:off x="1996719" y="2619955"/>
            <a:ext cx="2759102" cy="2091194"/>
          </a:xfrm>
          <a:prstGeom prst="rect">
            <a:avLst/>
          </a:prstGeom>
        </p:spPr>
      </p:pic>
      <p:pic>
        <p:nvPicPr>
          <p:cNvPr id="11" name="Picture 4" descr="time is money icon transparent ile ilgili gÃ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686" y="2745975"/>
            <a:ext cx="1839152" cy="183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6B477-E429-40C0-A309-4E5700534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481" y="78863"/>
            <a:ext cx="10515600" cy="849672"/>
          </a:xfrm>
        </p:spPr>
        <p:txBody>
          <a:bodyPr>
            <a:normAutofit/>
          </a:bodyPr>
          <a:lstStyle/>
          <a:p>
            <a:pPr algn="ctr"/>
            <a:r>
              <a:rPr lang="tr-TR" sz="3600" dirty="0"/>
              <a:t>5. Metot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5CD89D-9601-4FA8-8641-7E3AAA36F75E}"/>
              </a:ext>
            </a:extLst>
          </p:cNvPr>
          <p:cNvSpPr txBox="1"/>
          <p:nvPr/>
        </p:nvSpPr>
        <p:spPr>
          <a:xfrm>
            <a:off x="1393793" y="2170461"/>
            <a:ext cx="34445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accent2">
                    <a:lumMod val="75000"/>
                  </a:schemeClr>
                </a:solidFill>
              </a:rPr>
              <a:t>Sistem</a:t>
            </a:r>
          </a:p>
          <a:p>
            <a:pPr algn="ctr"/>
            <a:r>
              <a:rPr lang="tr-TR" sz="3200" b="1" dirty="0">
                <a:solidFill>
                  <a:schemeClr val="accent2">
                    <a:lumMod val="75000"/>
                  </a:schemeClr>
                </a:solidFill>
              </a:rPr>
              <a:t>(Tahmin Modelleri)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A75ED0-06C5-42A8-A685-B70E823324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996" y="3349842"/>
            <a:ext cx="2212193" cy="17144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54BD73-DCD7-499A-B5F9-1340AFA751E6}"/>
              </a:ext>
            </a:extLst>
          </p:cNvPr>
          <p:cNvSpPr txBox="1"/>
          <p:nvPr/>
        </p:nvSpPr>
        <p:spPr>
          <a:xfrm>
            <a:off x="7855659" y="2170461"/>
            <a:ext cx="32135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200" b="1" dirty="0" err="1">
                <a:solidFill>
                  <a:schemeClr val="accent2">
                    <a:lumMod val="75000"/>
                  </a:schemeClr>
                </a:solidFill>
              </a:rPr>
              <a:t>Arayüz</a:t>
            </a:r>
            <a:endParaRPr lang="tr-TR" sz="3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tr-TR" sz="3200" b="1" dirty="0">
                <a:solidFill>
                  <a:schemeClr val="accent2">
                    <a:lumMod val="75000"/>
                  </a:schemeClr>
                </a:solidFill>
              </a:rPr>
              <a:t>(Stok Eniyilemesi)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B28CA1-7B2C-44B9-9AB1-F42618602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871" y="3349842"/>
            <a:ext cx="3246296" cy="1714450"/>
          </a:xfrm>
          <a:prstGeom prst="rect">
            <a:avLst/>
          </a:prstGeom>
        </p:spPr>
      </p:pic>
      <p:sp>
        <p:nvSpPr>
          <p:cNvPr id="8" name="Arrow: Notched Right 7">
            <a:extLst>
              <a:ext uri="{FF2B5EF4-FFF2-40B4-BE49-F238E27FC236}">
                <a16:creationId xmlns:a16="http://schemas.microsoft.com/office/drawing/2014/main" id="{A0CB9ABA-2A3F-4747-97CD-FC7F2EDC51D8}"/>
              </a:ext>
            </a:extLst>
          </p:cNvPr>
          <p:cNvSpPr/>
          <p:nvPr/>
        </p:nvSpPr>
        <p:spPr>
          <a:xfrm>
            <a:off x="5202572" y="3629822"/>
            <a:ext cx="1786855" cy="87455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54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5113</TotalTime>
  <Words>435</Words>
  <Application>Microsoft Office PowerPoint</Application>
  <PresentationFormat>Geniş ekran</PresentationFormat>
  <Paragraphs>230</Paragraphs>
  <Slides>17</Slides>
  <Notes>1</Notes>
  <HiddenSlides>1</HiddenSlides>
  <MMClips>2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Talep Tahmini ve Stok Eniyilemesi için Karar Destek Sistemi Tasarımı</vt:lpstr>
      <vt:lpstr>1. Şirket Tanıtımı</vt:lpstr>
      <vt:lpstr>1. Şirket Tanıtımı</vt:lpstr>
      <vt:lpstr>1. Şirket Tanıtımı</vt:lpstr>
      <vt:lpstr>2. Sisteme Genel Bakış</vt:lpstr>
      <vt:lpstr>2. Sisteme Genel Bakış</vt:lpstr>
      <vt:lpstr>3. Problem Tanımı</vt:lpstr>
      <vt:lpstr>4. Projenin Çıktıları</vt:lpstr>
      <vt:lpstr>5. Metot</vt:lpstr>
      <vt:lpstr>5. Metot</vt:lpstr>
      <vt:lpstr>5. Metot</vt:lpstr>
      <vt:lpstr>5. Metot</vt:lpstr>
      <vt:lpstr>5. Metot</vt:lpstr>
      <vt:lpstr>5. Metot</vt:lpstr>
      <vt:lpstr>6. İyileştirme Analizi</vt:lpstr>
      <vt:lpstr>7. Demo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Ezgi Şahin</dc:creator>
  <cp:lastModifiedBy>Duygu Söylemez</cp:lastModifiedBy>
  <cp:revision>186</cp:revision>
  <dcterms:created xsi:type="dcterms:W3CDTF">2018-11-27T18:40:49Z</dcterms:created>
  <dcterms:modified xsi:type="dcterms:W3CDTF">2019-05-23T10:32:20Z</dcterms:modified>
</cp:coreProperties>
</file>