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</p:sldIdLst>
  <p:sldSz cx="18288000" cy="10287000"/>
  <p:notesSz cx="6858000" cy="9144000"/>
  <p:embeddedFontLst>
    <p:embeddedFont>
      <p:font typeface="Bebas Neue" panose="020B0606020202050201" pitchFamily="34" charset="0"/>
      <p:regular r:id="rId16"/>
    </p:embeddedFont>
    <p:embeddedFont>
      <p:font typeface="Calibri" panose="020F0502020204030204" pitchFamily="34" charset="0"/>
      <p:regular r:id="rId17"/>
      <p:bold r:id="rId18"/>
      <p:italic r:id="rId19"/>
      <p:boldItalic r:id="rId20"/>
    </p:embeddedFont>
    <p:embeddedFont>
      <p:font typeface="Helios" panose="020B0504020202020204" pitchFamily="34" charset="0"/>
      <p:regular r:id="rId21"/>
    </p:embeddedFont>
    <p:embeddedFont>
      <p:font typeface="Helios Bold" panose="020B0704020202020204" pitchFamily="34" charset="0"/>
      <p:regular r:id="rId22"/>
      <p:bold r:id="rId23"/>
    </p:embeddedFont>
    <p:embeddedFont>
      <p:font typeface="Helios Italics" panose="020B0503020202090204" pitchFamily="34" charset="0"/>
      <p:regular r:id="rId24"/>
      <p:italic r:id="rId25"/>
    </p:embeddedFont>
    <p:embeddedFont>
      <p:font typeface="Inter" panose="020B0502030000000004" pitchFamily="34" charset="0"/>
      <p:regular r:id="rId26"/>
    </p:embeddedFont>
    <p:embeddedFont>
      <p:font typeface="Inter Bold" panose="020B0802030000000004" pitchFamily="34" charset="0"/>
      <p:regular r:id="rId27"/>
      <p:bold r:id="rId28"/>
    </p:embeddedFont>
    <p:embeddedFont>
      <p:font typeface="Muli Bold" pitchFamily="2" charset="0"/>
      <p:regular r:id="rId29"/>
      <p:bold r:id="rId30"/>
    </p:embeddedFont>
    <p:embeddedFont>
      <p:font typeface="Muli Heavy" pitchFamily="2" charset="0"/>
      <p:regular r:id="rId31"/>
      <p:bold r:id="rId32"/>
    </p:embeddedFont>
    <p:embeddedFont>
      <p:font typeface="Open Sans Bold" panose="020B0806030504020204" pitchFamily="34" charset="0"/>
      <p:regular r:id="rId33"/>
      <p:bold r:id="rId3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08" autoAdjust="0"/>
    <p:restoredTop sz="94580" autoAdjust="0"/>
  </p:normalViewPr>
  <p:slideViewPr>
    <p:cSldViewPr>
      <p:cViewPr varScale="1">
        <p:scale>
          <a:sx n="61" d="100"/>
          <a:sy n="61" d="100"/>
        </p:scale>
        <p:origin x="864" y="22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26" Type="http://schemas.openxmlformats.org/officeDocument/2006/relationships/font" Target="fonts/font11.fntdata"/><Relationship Id="rId21" Type="http://schemas.openxmlformats.org/officeDocument/2006/relationships/font" Target="fonts/font6.fntdata"/><Relationship Id="rId34" Type="http://schemas.openxmlformats.org/officeDocument/2006/relationships/font" Target="fonts/font19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5" Type="http://schemas.openxmlformats.org/officeDocument/2006/relationships/font" Target="fonts/font10.fntdata"/><Relationship Id="rId33" Type="http://schemas.openxmlformats.org/officeDocument/2006/relationships/font" Target="fonts/font18.fntdata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29" Type="http://schemas.openxmlformats.org/officeDocument/2006/relationships/font" Target="fonts/font1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9.fntdata"/><Relationship Id="rId32" Type="http://schemas.openxmlformats.org/officeDocument/2006/relationships/font" Target="fonts/font17.fntdata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8.fntdata"/><Relationship Id="rId28" Type="http://schemas.openxmlformats.org/officeDocument/2006/relationships/font" Target="fonts/font13.fntdata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4.fntdata"/><Relationship Id="rId31" Type="http://schemas.openxmlformats.org/officeDocument/2006/relationships/font" Target="fonts/font1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7.fntdata"/><Relationship Id="rId27" Type="http://schemas.openxmlformats.org/officeDocument/2006/relationships/font" Target="fonts/font12.fntdata"/><Relationship Id="rId30" Type="http://schemas.openxmlformats.org/officeDocument/2006/relationships/font" Target="fonts/font15.fntdata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2/23/24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2/23/24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2/23/24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2/23/24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2/23/24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2/23/24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2/23/24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2/23/24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2/23/24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2/23/24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2/23/24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2/23/24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svg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link.springer.com/article/10.1007/s13753-015-0066-1#auth-Anawat-Suppasri-Aff2" TargetMode="External"/><Relationship Id="rId2" Type="http://schemas.openxmlformats.org/officeDocument/2006/relationships/hyperlink" Target="https://link.springer.com/article/10.1007/s13753-015-0066-1#auth-Natt-Leelawat-Aff1" TargetMode="External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link.springer.com/journal/13753" TargetMode="External"/><Relationship Id="rId4" Type="http://schemas.openxmlformats.org/officeDocument/2006/relationships/hyperlink" Target="https://link.springer.com/article/10.1007/s13753-015-0066-1#auth-Fumihiko-Imamura-Aff2" TargetMode="Externa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sv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6090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71999" y="271999"/>
            <a:ext cx="10138099" cy="9743002"/>
          </a:xfrm>
          <a:custGeom>
            <a:avLst/>
            <a:gdLst/>
            <a:ahLst/>
            <a:cxnLst/>
            <a:rect l="l" t="t" r="r" b="b"/>
            <a:pathLst>
              <a:path w="10138099" h="9743002">
                <a:moveTo>
                  <a:pt x="0" y="0"/>
                </a:moveTo>
                <a:lnTo>
                  <a:pt x="10138099" y="0"/>
                </a:lnTo>
                <a:lnTo>
                  <a:pt x="10138099" y="9743002"/>
                </a:lnTo>
                <a:lnTo>
                  <a:pt x="0" y="974300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5406" r="-7904"/>
            </a:stretch>
          </a:blipFill>
        </p:spPr>
        <p:txBody>
          <a:bodyPr/>
          <a:lstStyle/>
          <a:p>
            <a:endParaRPr lang="tr-TR"/>
          </a:p>
        </p:txBody>
      </p:sp>
      <p:grpSp>
        <p:nvGrpSpPr>
          <p:cNvPr id="3" name="Group 3"/>
          <p:cNvGrpSpPr/>
          <p:nvPr/>
        </p:nvGrpSpPr>
        <p:grpSpPr>
          <a:xfrm>
            <a:off x="11451205" y="2429487"/>
            <a:ext cx="6115783" cy="5046561"/>
            <a:chOff x="0" y="-9525"/>
            <a:chExt cx="8154377" cy="6728749"/>
          </a:xfrm>
        </p:grpSpPr>
        <p:sp>
          <p:nvSpPr>
            <p:cNvPr id="4" name="TextBox 4"/>
            <p:cNvSpPr txBox="1"/>
            <p:nvPr/>
          </p:nvSpPr>
          <p:spPr>
            <a:xfrm>
              <a:off x="275124" y="-9525"/>
              <a:ext cx="7799017" cy="572806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>
                <a:lnSpc>
                  <a:spcPts val="6685"/>
                </a:lnSpc>
              </a:pPr>
              <a:r>
                <a:rPr lang="en-US" sz="6000" spc="256" dirty="0">
                  <a:solidFill>
                    <a:srgbClr val="FFFFFF"/>
                  </a:solidFill>
                  <a:latin typeface="Helios Bold"/>
                </a:rPr>
                <a:t>2011 </a:t>
              </a:r>
            </a:p>
            <a:p>
              <a:pPr marL="0" lvl="0" indent="0">
                <a:lnSpc>
                  <a:spcPts val="6685"/>
                </a:lnSpc>
              </a:pPr>
              <a:r>
                <a:rPr lang="en-US" sz="6000" spc="256" dirty="0">
                  <a:solidFill>
                    <a:srgbClr val="FFFFFF"/>
                  </a:solidFill>
                  <a:latin typeface="Helios Bold"/>
                </a:rPr>
                <a:t>TŌHOKU </a:t>
              </a:r>
            </a:p>
            <a:p>
              <a:pPr marL="0" lvl="0" indent="0" algn="just">
                <a:lnSpc>
                  <a:spcPts val="6685"/>
                </a:lnSpc>
              </a:pPr>
              <a:r>
                <a:rPr lang="en-US" sz="6000" spc="256" dirty="0">
                  <a:solidFill>
                    <a:srgbClr val="FFFFFF"/>
                  </a:solidFill>
                  <a:latin typeface="Helios Bold"/>
                </a:rPr>
                <a:t>EARTHQUAKE</a:t>
              </a:r>
            </a:p>
            <a:p>
              <a:pPr marL="0" lvl="0" indent="0">
                <a:lnSpc>
                  <a:spcPts val="6685"/>
                </a:lnSpc>
              </a:pPr>
              <a:r>
                <a:rPr lang="en-US" sz="6000" spc="256" dirty="0">
                  <a:solidFill>
                    <a:srgbClr val="FFFFFF"/>
                  </a:solidFill>
                  <a:latin typeface="Helios Bold"/>
                </a:rPr>
                <a:t>AND </a:t>
              </a:r>
            </a:p>
            <a:p>
              <a:pPr marL="0" lvl="0" indent="0">
                <a:lnSpc>
                  <a:spcPts val="6685"/>
                </a:lnSpc>
              </a:pPr>
              <a:r>
                <a:rPr lang="en-US" sz="6000" spc="256" dirty="0">
                  <a:solidFill>
                    <a:srgbClr val="FFFFFF"/>
                  </a:solidFill>
                  <a:latin typeface="Helios Bold"/>
                </a:rPr>
                <a:t>TSUNAMI</a:t>
              </a:r>
            </a:p>
          </p:txBody>
        </p:sp>
        <p:sp>
          <p:nvSpPr>
            <p:cNvPr id="5" name="AutoShape 5"/>
            <p:cNvSpPr/>
            <p:nvPr/>
          </p:nvSpPr>
          <p:spPr>
            <a:xfrm>
              <a:off x="0" y="6719224"/>
              <a:ext cx="8154377" cy="0"/>
            </a:xfrm>
            <a:prstGeom prst="line">
              <a:avLst/>
            </a:prstGeom>
            <a:ln w="139700" cap="flat">
              <a:solidFill>
                <a:srgbClr val="FFFFFF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tr-TR"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12585244" y="7600779"/>
            <a:ext cx="4030144" cy="16575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24"/>
              </a:lnSpc>
            </a:pPr>
            <a:r>
              <a:rPr lang="en-US" sz="3160">
                <a:solidFill>
                  <a:srgbClr val="FFFFFF"/>
                </a:solidFill>
                <a:latin typeface="Helios"/>
              </a:rPr>
              <a:t>Tolga Tubay</a:t>
            </a:r>
          </a:p>
          <a:p>
            <a:pPr algn="ctr">
              <a:lnSpc>
                <a:spcPts val="4424"/>
              </a:lnSpc>
            </a:pPr>
            <a:r>
              <a:rPr lang="en-US" sz="3160">
                <a:solidFill>
                  <a:srgbClr val="FFFFFF"/>
                </a:solidFill>
                <a:latin typeface="Helios"/>
              </a:rPr>
              <a:t>Dilara Korkmaz</a:t>
            </a:r>
          </a:p>
          <a:p>
            <a:pPr algn="ctr">
              <a:lnSpc>
                <a:spcPts val="4424"/>
              </a:lnSpc>
            </a:pPr>
            <a:r>
              <a:rPr lang="en-US" sz="3160">
                <a:solidFill>
                  <a:srgbClr val="FFFFFF"/>
                </a:solidFill>
                <a:latin typeface="Helios"/>
              </a:rPr>
              <a:t>Kadir Kaan Kılıçarsla</a:t>
            </a:r>
            <a:r>
              <a:rPr lang="en-US" sz="3160">
                <a:solidFill>
                  <a:srgbClr val="FFFFFF"/>
                </a:solidFill>
                <a:latin typeface="Helios Bold"/>
              </a:rPr>
              <a:t>n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6090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540608" y="2301952"/>
            <a:ext cx="17925982" cy="5760317"/>
          </a:xfrm>
          <a:prstGeom prst="rect">
            <a:avLst/>
          </a:prstGeom>
          <a:solidFill>
            <a:srgbClr val="FFFFFF"/>
          </a:solidFill>
        </p:spPr>
        <p:txBody>
          <a:bodyPr/>
          <a:lstStyle/>
          <a:p>
            <a:endParaRPr lang="tr-TR"/>
          </a:p>
        </p:txBody>
      </p:sp>
      <p:sp>
        <p:nvSpPr>
          <p:cNvPr id="3" name="TextBox 3"/>
          <p:cNvSpPr txBox="1"/>
          <p:nvPr/>
        </p:nvSpPr>
        <p:spPr>
          <a:xfrm>
            <a:off x="540608" y="3775965"/>
            <a:ext cx="9162482" cy="16808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90881" lvl="1" indent="-345440" algn="l">
              <a:lnSpc>
                <a:spcPts val="4480"/>
              </a:lnSpc>
              <a:buFont typeface="Arial"/>
              <a:buChar char="•"/>
            </a:pPr>
            <a:r>
              <a:rPr lang="en-US" sz="3200" spc="32">
                <a:solidFill>
                  <a:srgbClr val="F60011"/>
                </a:solidFill>
                <a:latin typeface="Helios Bold"/>
              </a:rPr>
              <a:t>Nuclear Disaster</a:t>
            </a:r>
          </a:p>
          <a:p>
            <a:pPr marL="690881" lvl="1" indent="-345440" algn="l">
              <a:lnSpc>
                <a:spcPts val="4480"/>
              </a:lnSpc>
              <a:buFont typeface="Arial"/>
              <a:buChar char="•"/>
            </a:pPr>
            <a:r>
              <a:rPr lang="en-US" sz="3200" spc="32">
                <a:solidFill>
                  <a:srgbClr val="F60011"/>
                </a:solidFill>
                <a:latin typeface="Helios Bold"/>
              </a:rPr>
              <a:t>Evacuation Process</a:t>
            </a:r>
          </a:p>
          <a:p>
            <a:pPr marL="690881" lvl="1" indent="-345440" algn="l">
              <a:lnSpc>
                <a:spcPts val="4480"/>
              </a:lnSpc>
              <a:buFont typeface="Arial"/>
              <a:buChar char="•"/>
            </a:pPr>
            <a:r>
              <a:rPr lang="en-US" sz="3200" spc="32">
                <a:solidFill>
                  <a:srgbClr val="F60011"/>
                </a:solidFill>
                <a:latin typeface="Helios Bold"/>
              </a:rPr>
              <a:t>Continuity in education stopped for 5-6 [7]</a:t>
            </a:r>
          </a:p>
        </p:txBody>
      </p:sp>
      <p:grpSp>
        <p:nvGrpSpPr>
          <p:cNvPr id="4" name="Group 4"/>
          <p:cNvGrpSpPr/>
          <p:nvPr/>
        </p:nvGrpSpPr>
        <p:grpSpPr>
          <a:xfrm>
            <a:off x="16935339" y="859147"/>
            <a:ext cx="647922" cy="646886"/>
            <a:chOff x="0" y="0"/>
            <a:chExt cx="6350000" cy="633984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350000" cy="6339840"/>
            </a:xfrm>
            <a:custGeom>
              <a:avLst/>
              <a:gdLst/>
              <a:ahLst/>
              <a:cxnLst/>
              <a:rect l="l" t="t" r="r" b="b"/>
              <a:pathLst>
                <a:path w="6350000" h="6339840">
                  <a:moveTo>
                    <a:pt x="6350000" y="6339840"/>
                  </a:moveTo>
                  <a:lnTo>
                    <a:pt x="0" y="63398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>
                <a:alpha val="69804"/>
              </a:srgbClr>
            </a:solidFill>
          </p:spPr>
          <p:txBody>
            <a:bodyPr/>
            <a:lstStyle/>
            <a:p>
              <a:endParaRPr lang="tr-TR"/>
            </a:p>
          </p:txBody>
        </p:sp>
      </p:grpSp>
      <p:grpSp>
        <p:nvGrpSpPr>
          <p:cNvPr id="6" name="Group 6"/>
          <p:cNvGrpSpPr/>
          <p:nvPr/>
        </p:nvGrpSpPr>
        <p:grpSpPr>
          <a:xfrm rot="5400000">
            <a:off x="16934820" y="8780449"/>
            <a:ext cx="647922" cy="646886"/>
            <a:chOff x="0" y="0"/>
            <a:chExt cx="6350000" cy="633984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350000" cy="6339840"/>
            </a:xfrm>
            <a:custGeom>
              <a:avLst/>
              <a:gdLst/>
              <a:ahLst/>
              <a:cxnLst/>
              <a:rect l="l" t="t" r="r" b="b"/>
              <a:pathLst>
                <a:path w="6350000" h="6339840">
                  <a:moveTo>
                    <a:pt x="6350000" y="6339840"/>
                  </a:moveTo>
                  <a:lnTo>
                    <a:pt x="0" y="63398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>
                <a:alpha val="69804"/>
              </a:srgbClr>
            </a:solidFill>
          </p:spPr>
          <p:txBody>
            <a:bodyPr/>
            <a:lstStyle/>
            <a:p>
              <a:endParaRPr lang="tr-TR"/>
            </a:p>
          </p:txBody>
        </p:sp>
      </p:grpSp>
      <p:grpSp>
        <p:nvGrpSpPr>
          <p:cNvPr id="8" name="Group 8"/>
          <p:cNvGrpSpPr/>
          <p:nvPr/>
        </p:nvGrpSpPr>
        <p:grpSpPr>
          <a:xfrm rot="-5400000">
            <a:off x="10734939" y="859665"/>
            <a:ext cx="647922" cy="646886"/>
            <a:chOff x="0" y="0"/>
            <a:chExt cx="6350000" cy="633984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6350000" cy="6339840"/>
            </a:xfrm>
            <a:custGeom>
              <a:avLst/>
              <a:gdLst/>
              <a:ahLst/>
              <a:cxnLst/>
              <a:rect l="l" t="t" r="r" b="b"/>
              <a:pathLst>
                <a:path w="6350000" h="6339840">
                  <a:moveTo>
                    <a:pt x="6350000" y="6339840"/>
                  </a:moveTo>
                  <a:lnTo>
                    <a:pt x="0" y="63398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>
                <a:alpha val="69804"/>
              </a:srgbClr>
            </a:solidFill>
          </p:spPr>
          <p:txBody>
            <a:bodyPr/>
            <a:lstStyle/>
            <a:p>
              <a:endParaRPr lang="tr-TR"/>
            </a:p>
          </p:txBody>
        </p:sp>
      </p:grpSp>
      <p:grpSp>
        <p:nvGrpSpPr>
          <p:cNvPr id="10" name="Group 10"/>
          <p:cNvGrpSpPr/>
          <p:nvPr/>
        </p:nvGrpSpPr>
        <p:grpSpPr>
          <a:xfrm rot="-10800000">
            <a:off x="10735458" y="8791745"/>
            <a:ext cx="647922" cy="646886"/>
            <a:chOff x="0" y="0"/>
            <a:chExt cx="6350000" cy="633984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6350000" cy="6339840"/>
            </a:xfrm>
            <a:custGeom>
              <a:avLst/>
              <a:gdLst/>
              <a:ahLst/>
              <a:cxnLst/>
              <a:rect l="l" t="t" r="r" b="b"/>
              <a:pathLst>
                <a:path w="6350000" h="6339840">
                  <a:moveTo>
                    <a:pt x="6350000" y="6339840"/>
                  </a:moveTo>
                  <a:lnTo>
                    <a:pt x="0" y="63398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>
                <a:alpha val="69804"/>
              </a:srgbClr>
            </a:solidFill>
          </p:spPr>
          <p:txBody>
            <a:bodyPr/>
            <a:lstStyle/>
            <a:p>
              <a:endParaRPr lang="tr-TR"/>
            </a:p>
          </p:txBody>
        </p:sp>
      </p:grpSp>
      <p:sp>
        <p:nvSpPr>
          <p:cNvPr id="12" name="Freeform 12"/>
          <p:cNvSpPr/>
          <p:nvPr/>
        </p:nvSpPr>
        <p:spPr>
          <a:xfrm>
            <a:off x="8036481" y="2519704"/>
            <a:ext cx="1628840" cy="1628840"/>
          </a:xfrm>
          <a:custGeom>
            <a:avLst/>
            <a:gdLst/>
            <a:ahLst/>
            <a:cxnLst/>
            <a:rect l="l" t="t" r="r" b="b"/>
            <a:pathLst>
              <a:path w="1628840" h="1628840">
                <a:moveTo>
                  <a:pt x="0" y="0"/>
                </a:moveTo>
                <a:lnTo>
                  <a:pt x="1628840" y="0"/>
                </a:lnTo>
                <a:lnTo>
                  <a:pt x="1628840" y="1628840"/>
                </a:lnTo>
                <a:lnTo>
                  <a:pt x="0" y="162884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3" name="Freeform 13"/>
          <p:cNvSpPr/>
          <p:nvPr/>
        </p:nvSpPr>
        <p:spPr>
          <a:xfrm>
            <a:off x="10026533" y="2263116"/>
            <a:ext cx="8463645" cy="5837989"/>
          </a:xfrm>
          <a:custGeom>
            <a:avLst/>
            <a:gdLst/>
            <a:ahLst/>
            <a:cxnLst/>
            <a:rect l="l" t="t" r="r" b="b"/>
            <a:pathLst>
              <a:path w="8463645" h="5837989">
                <a:moveTo>
                  <a:pt x="0" y="0"/>
                </a:moveTo>
                <a:lnTo>
                  <a:pt x="8463645" y="0"/>
                </a:lnTo>
                <a:lnTo>
                  <a:pt x="8463645" y="5837989"/>
                </a:lnTo>
                <a:lnTo>
                  <a:pt x="0" y="583798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860" r="-23552"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4" name="TextBox 14"/>
          <p:cNvSpPr txBox="1"/>
          <p:nvPr/>
        </p:nvSpPr>
        <p:spPr>
          <a:xfrm>
            <a:off x="540608" y="752314"/>
            <a:ext cx="10001795" cy="8319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83"/>
              </a:lnSpc>
            </a:pPr>
            <a:r>
              <a:rPr lang="en-US" sz="5299" spc="567">
                <a:solidFill>
                  <a:srgbClr val="FFFFFF"/>
                </a:solidFill>
                <a:latin typeface="Muli Bold"/>
              </a:rPr>
              <a:t>4:WHAT WAS WRONG?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6090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149373" y="0"/>
            <a:ext cx="12138627" cy="10287000"/>
          </a:xfrm>
          <a:custGeom>
            <a:avLst/>
            <a:gdLst/>
            <a:ahLst/>
            <a:cxnLst/>
            <a:rect l="l" t="t" r="r" b="b"/>
            <a:pathLst>
              <a:path w="12138627" h="10287000">
                <a:moveTo>
                  <a:pt x="0" y="0"/>
                </a:moveTo>
                <a:lnTo>
                  <a:pt x="12138627" y="0"/>
                </a:lnTo>
                <a:lnTo>
                  <a:pt x="12138627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887" b="-887"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3" name="TextBox 3"/>
          <p:cNvSpPr txBox="1"/>
          <p:nvPr/>
        </p:nvSpPr>
        <p:spPr>
          <a:xfrm>
            <a:off x="187183" y="1687046"/>
            <a:ext cx="5962190" cy="16616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655"/>
              </a:lnSpc>
            </a:pPr>
            <a:r>
              <a:rPr lang="en-US" sz="5199" spc="556">
                <a:solidFill>
                  <a:srgbClr val="FFFFFF"/>
                </a:solidFill>
                <a:latin typeface="Muli Bold"/>
              </a:rPr>
              <a:t>5:LESSONS LEARNED</a:t>
            </a:r>
          </a:p>
        </p:txBody>
      </p:sp>
      <p:sp>
        <p:nvSpPr>
          <p:cNvPr id="4" name="AutoShape 4"/>
          <p:cNvSpPr/>
          <p:nvPr/>
        </p:nvSpPr>
        <p:spPr>
          <a:xfrm flipV="1">
            <a:off x="6149373" y="0"/>
            <a:ext cx="0" cy="10287000"/>
          </a:xfrm>
          <a:prstGeom prst="line">
            <a:avLst/>
          </a:prstGeom>
          <a:ln w="28575" cap="flat">
            <a:solidFill>
              <a:srgbClr val="5271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tr-TR"/>
          </a:p>
        </p:txBody>
      </p:sp>
      <p:sp>
        <p:nvSpPr>
          <p:cNvPr id="5" name="Freeform 5"/>
          <p:cNvSpPr/>
          <p:nvPr/>
        </p:nvSpPr>
        <p:spPr>
          <a:xfrm>
            <a:off x="160107" y="4935870"/>
            <a:ext cx="5869207" cy="3301429"/>
          </a:xfrm>
          <a:custGeom>
            <a:avLst/>
            <a:gdLst/>
            <a:ahLst/>
            <a:cxnLst/>
            <a:rect l="l" t="t" r="r" b="b"/>
            <a:pathLst>
              <a:path w="5869207" h="3301429">
                <a:moveTo>
                  <a:pt x="0" y="0"/>
                </a:moveTo>
                <a:lnTo>
                  <a:pt x="5869207" y="0"/>
                </a:lnTo>
                <a:lnTo>
                  <a:pt x="5869207" y="3301429"/>
                </a:lnTo>
                <a:lnTo>
                  <a:pt x="0" y="330142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6" name="Freeform 6"/>
          <p:cNvSpPr/>
          <p:nvPr/>
        </p:nvSpPr>
        <p:spPr>
          <a:xfrm>
            <a:off x="16175432" y="344900"/>
            <a:ext cx="2112568" cy="2192030"/>
          </a:xfrm>
          <a:custGeom>
            <a:avLst/>
            <a:gdLst/>
            <a:ahLst/>
            <a:cxnLst/>
            <a:rect l="l" t="t" r="r" b="b"/>
            <a:pathLst>
              <a:path w="2112568" h="2192030">
                <a:moveTo>
                  <a:pt x="0" y="0"/>
                </a:moveTo>
                <a:lnTo>
                  <a:pt x="2112568" y="0"/>
                </a:lnTo>
                <a:lnTo>
                  <a:pt x="2112568" y="2192030"/>
                </a:lnTo>
                <a:lnTo>
                  <a:pt x="0" y="219203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7" name="TextBox 7"/>
          <p:cNvSpPr txBox="1"/>
          <p:nvPr/>
        </p:nvSpPr>
        <p:spPr>
          <a:xfrm>
            <a:off x="6139848" y="2755565"/>
            <a:ext cx="12138627" cy="59265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24316" lvl="1" indent="-362158">
              <a:lnSpc>
                <a:spcPts val="6709"/>
              </a:lnSpc>
              <a:buFont typeface="Arial"/>
              <a:buChar char="•"/>
            </a:pPr>
            <a:r>
              <a:rPr lang="en-US" sz="3354">
                <a:solidFill>
                  <a:srgbClr val="FFFFFF"/>
                </a:solidFill>
                <a:latin typeface="Helios Bold"/>
              </a:rPr>
              <a:t> Importance of the Infrastructure,</a:t>
            </a:r>
          </a:p>
          <a:p>
            <a:pPr marL="724316" lvl="1" indent="-362158">
              <a:lnSpc>
                <a:spcPts val="6709"/>
              </a:lnSpc>
              <a:buFont typeface="Arial"/>
              <a:buChar char="•"/>
            </a:pPr>
            <a:r>
              <a:rPr lang="en-US" sz="3354">
                <a:solidFill>
                  <a:srgbClr val="FFFFFF"/>
                </a:solidFill>
                <a:latin typeface="Helios Bold"/>
              </a:rPr>
              <a:t>Height of seawalls has been increased [8],</a:t>
            </a:r>
          </a:p>
          <a:p>
            <a:pPr marL="724316" lvl="1" indent="-362158">
              <a:lnSpc>
                <a:spcPts val="6709"/>
              </a:lnSpc>
              <a:buFont typeface="Arial"/>
              <a:buChar char="•"/>
            </a:pPr>
            <a:r>
              <a:rPr lang="en-US" sz="3354">
                <a:solidFill>
                  <a:srgbClr val="FFFFFF"/>
                </a:solidFill>
                <a:latin typeface="Helios Bold"/>
              </a:rPr>
              <a:t>Communication and Transparency,</a:t>
            </a:r>
          </a:p>
          <a:p>
            <a:pPr marL="724316" lvl="1" indent="-362158">
              <a:lnSpc>
                <a:spcPts val="6709"/>
              </a:lnSpc>
              <a:buFont typeface="Arial"/>
              <a:buChar char="•"/>
            </a:pPr>
            <a:r>
              <a:rPr lang="en-US" sz="3354">
                <a:solidFill>
                  <a:srgbClr val="FFFFFF"/>
                </a:solidFill>
                <a:latin typeface="Helios Bold"/>
              </a:rPr>
              <a:t>Preparedness,</a:t>
            </a:r>
          </a:p>
          <a:p>
            <a:pPr marL="724316" lvl="1" indent="-362158">
              <a:lnSpc>
                <a:spcPts val="6709"/>
              </a:lnSpc>
              <a:buFont typeface="Arial"/>
              <a:buChar char="•"/>
            </a:pPr>
            <a:r>
              <a:rPr lang="en-US" sz="3354">
                <a:solidFill>
                  <a:srgbClr val="FFFFFF"/>
                </a:solidFill>
                <a:latin typeface="Helios Bold"/>
              </a:rPr>
              <a:t>Seismic/tsunami monitoring network </a:t>
            </a:r>
          </a:p>
          <a:p>
            <a:pPr marL="724316" lvl="1" indent="-362158">
              <a:lnSpc>
                <a:spcPts val="6709"/>
              </a:lnSpc>
              <a:buFont typeface="Arial"/>
              <a:buChar char="•"/>
            </a:pPr>
            <a:r>
              <a:rPr lang="en-US" sz="3354">
                <a:solidFill>
                  <a:srgbClr val="FFFFFF"/>
                </a:solidFill>
                <a:latin typeface="Helios Bold"/>
              </a:rPr>
              <a:t>Improvemetn in nuclear safety standards and emergency preparedness [9]. 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6090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616947" y="914400"/>
            <a:ext cx="4516264" cy="9109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FFFFFF"/>
                </a:solidFill>
                <a:latin typeface="Helios Bold"/>
              </a:rPr>
              <a:t>REFERENCES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308473" y="2293999"/>
            <a:ext cx="17671053" cy="74117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080"/>
              </a:lnSpc>
            </a:pPr>
            <a:r>
              <a:rPr lang="en-US" sz="2200">
                <a:solidFill>
                  <a:srgbClr val="FFFFFF"/>
                </a:solidFill>
                <a:latin typeface="Helios"/>
              </a:rPr>
              <a:t>[1] “On This Day: 2011 Tohoku Earthquake and Tsunami.” National Centers for Environmental Information (NCEI), 27 July 2023, www.ncei.noaa.gov/news/day-2011-japan-earthquake-and-tsunami#:~:text=All%20three%20nuclear%20cores%20largely,the%20Great%20East%20Japan%20event. </a:t>
            </a:r>
          </a:p>
          <a:p>
            <a:pPr algn="just">
              <a:lnSpc>
                <a:spcPts val="3080"/>
              </a:lnSpc>
            </a:pPr>
            <a:r>
              <a:rPr lang="en-US" sz="2200">
                <a:solidFill>
                  <a:srgbClr val="FFFFFF"/>
                </a:solidFill>
                <a:latin typeface="Helios"/>
              </a:rPr>
              <a:t>[2] M. Capdevila, S. Maas S. Zimmermann, Evaluation of Civil Protection Mechanism Case study report- Earthquake Japan 2011, November 2014. </a:t>
            </a:r>
          </a:p>
          <a:p>
            <a:pPr algn="just">
              <a:lnSpc>
                <a:spcPts val="3080"/>
              </a:lnSpc>
            </a:pPr>
            <a:r>
              <a:rPr lang="en-US" sz="2200">
                <a:solidFill>
                  <a:srgbClr val="FFFFFF"/>
                </a:solidFill>
                <a:latin typeface="Helios"/>
              </a:rPr>
              <a:t>[3] Koshimura, Shunichi, and Nobuo Shuto. “Response to the 2011 Great East japan earthquake and tsunami disaster.” Philosophical Transactions of the Royal Society A: Mathematical, Physical and Engineering Sciences, vol. 373, no. 2053, 28 Oct. 2015, p. 20140373, https://doi.org/10.1098/rsta.2014.0373. </a:t>
            </a:r>
          </a:p>
          <a:p>
            <a:pPr algn="just">
              <a:lnSpc>
                <a:spcPts val="3080"/>
              </a:lnSpc>
            </a:pPr>
            <a:r>
              <a:rPr lang="en-US" sz="2200">
                <a:solidFill>
                  <a:srgbClr val="FFFFFF"/>
                </a:solidFill>
                <a:latin typeface="Helios"/>
              </a:rPr>
              <a:t>[4] Rethinking Future, “Learning disaster management from Japan”. [Online]. Available: https://www.re-thinkingthefuture.com/designing-for-typologies/a9523-learning-disaster-management-from-japan/</a:t>
            </a:r>
          </a:p>
          <a:p>
            <a:pPr algn="just">
              <a:lnSpc>
                <a:spcPts val="3080"/>
              </a:lnSpc>
            </a:pPr>
            <a:r>
              <a:rPr lang="en-US" sz="2200">
                <a:solidFill>
                  <a:srgbClr val="FFFFFF"/>
                </a:solidFill>
                <a:latin typeface="Helios"/>
              </a:rPr>
              <a:t>[5]N.</a:t>
            </a:r>
            <a:r>
              <a:rPr lang="en-US" sz="2200">
                <a:solidFill>
                  <a:srgbClr val="FFFFFF"/>
                </a:solidFill>
                <a:latin typeface="Helios"/>
                <a:hlinkClick r:id="rId2" tooltip="https://link.springer.com/article/10.1007/s13753-015-0066-1#auth-Natt-Leelawat-Aff1"/>
              </a:rPr>
              <a:t> Leelawat</a:t>
            </a:r>
            <a:r>
              <a:rPr lang="en-US" sz="2200">
                <a:solidFill>
                  <a:srgbClr val="FFFFFF"/>
                </a:solidFill>
                <a:latin typeface="Helios"/>
              </a:rPr>
              <a:t>, </a:t>
            </a:r>
            <a:r>
              <a:rPr lang="en-US" sz="2200">
                <a:solidFill>
                  <a:srgbClr val="FFFFFF"/>
                </a:solidFill>
                <a:latin typeface="Helios"/>
                <a:hlinkClick r:id="rId3" tooltip="https://link.springer.com/article/10.1007/s13753-015-0066-1#auth-Anawat-Suppasri-Aff2"/>
              </a:rPr>
              <a:t>A. Suppasri</a:t>
            </a:r>
            <a:r>
              <a:rPr lang="en-US" sz="2200">
                <a:solidFill>
                  <a:srgbClr val="FFFFFF"/>
                </a:solidFill>
                <a:latin typeface="Helios"/>
              </a:rPr>
              <a:t> and F. </a:t>
            </a:r>
            <a:r>
              <a:rPr lang="en-US" sz="2200">
                <a:solidFill>
                  <a:srgbClr val="FFFFFF"/>
                </a:solidFill>
                <a:latin typeface="Helios"/>
                <a:hlinkClick r:id="rId4" tooltip="https://link.springer.com/article/10.1007/s13753-015-0066-1#auth-Fumihiko-Imamura-Aff2"/>
              </a:rPr>
              <a:t>Imamura</a:t>
            </a:r>
            <a:r>
              <a:rPr lang="en-US" sz="2200">
                <a:solidFill>
                  <a:srgbClr val="FFFFFF"/>
                </a:solidFill>
                <a:latin typeface="Helios"/>
              </a:rPr>
              <a:t>, “Disaster Recovery and Reconstruction Following the 2011 Great East Japan </a:t>
            </a:r>
            <a:r>
              <a:rPr lang="en-US" sz="2200">
                <a:solidFill>
                  <a:srgbClr val="FFFFFF"/>
                </a:solidFill>
                <a:latin typeface="Helios"/>
                <a:hlinkClick r:id="rId2" tooltip="https://link.springer.com/article/10.1007/s13753-015-0066-1#auth-Natt-Leelawat-Aff1"/>
              </a:rPr>
              <a:t>N.Leelawat</a:t>
            </a:r>
            <a:r>
              <a:rPr lang="en-US" sz="2200">
                <a:solidFill>
                  <a:srgbClr val="FFFFFF"/>
                </a:solidFill>
                <a:latin typeface="Helios"/>
              </a:rPr>
              <a:t>, </a:t>
            </a:r>
            <a:r>
              <a:rPr lang="en-US" sz="2200">
                <a:solidFill>
                  <a:srgbClr val="FFFFFF"/>
                </a:solidFill>
                <a:latin typeface="Helios"/>
                <a:hlinkClick r:id="rId3" tooltip="https://link.springer.com/article/10.1007/s13753-015-0066-1#auth-Anawat-Suppasri-Aff2"/>
              </a:rPr>
              <a:t>A. Suppasr</a:t>
            </a:r>
            <a:r>
              <a:rPr lang="en-US" sz="2200">
                <a:solidFill>
                  <a:srgbClr val="FFFFFF"/>
                </a:solidFill>
                <a:latin typeface="Helios"/>
              </a:rPr>
              <a:t>i and </a:t>
            </a:r>
            <a:r>
              <a:rPr lang="en-US" sz="2200">
                <a:solidFill>
                  <a:srgbClr val="FFFFFF"/>
                </a:solidFill>
                <a:latin typeface="Helios"/>
                <a:hlinkClick r:id="rId4" tooltip="https://link.springer.com/article/10.1007/s13753-015-0066-1#auth-Fumihiko-Imamura-Aff2"/>
              </a:rPr>
              <a:t>F. Imamura</a:t>
            </a:r>
            <a:r>
              <a:rPr lang="en-US" sz="2200">
                <a:solidFill>
                  <a:srgbClr val="FFFFFF"/>
                </a:solidFill>
                <a:latin typeface="Helios"/>
              </a:rPr>
              <a:t> Earthquake and Tsunami: A Business Process Management Perspective” </a:t>
            </a:r>
            <a:r>
              <a:rPr lang="en-US" sz="2200">
                <a:solidFill>
                  <a:srgbClr val="FFFFFF"/>
                </a:solidFill>
                <a:latin typeface="Helios Italics"/>
                <a:hlinkClick r:id="rId5" tooltip="https://link.springer.com/journal/13753"/>
              </a:rPr>
              <a:t>International Journal of Disaster Risk Science</a:t>
            </a:r>
            <a:r>
              <a:rPr lang="en-US" sz="2200">
                <a:solidFill>
                  <a:srgbClr val="FFFFFF"/>
                </a:solidFill>
                <a:latin typeface="Helios"/>
              </a:rPr>
              <a:t>, vol 6, page 310-314, September 2015. Available: https://link.springer.com/article/10.1007/s13753-015-0066-1. [Accessed: February 18,2024]</a:t>
            </a:r>
          </a:p>
          <a:p>
            <a:pPr algn="just">
              <a:lnSpc>
                <a:spcPts val="3080"/>
              </a:lnSpc>
            </a:pPr>
            <a:r>
              <a:rPr lang="en-US" sz="2200">
                <a:solidFill>
                  <a:srgbClr val="FFFFFF"/>
                </a:solidFill>
                <a:latin typeface="Helios"/>
              </a:rPr>
              <a:t>[6]Sanzone, Matt, and Matt Sanzone. “Why Japan’s Earthquake Resistant Buildings Are the Future of Real Estate.” Housing Japan | Why Japan’s Earthquake-Resistant Buildings Are the Future of Real Estate, 11 Jan. 2024, housingjapan.com/blog/why-japans-earthquake-resistant-buildings-are-the-future-of-real-estate/#:~:text=Japan%20is%20renowned%20for%20its,even%20the%20most%20powerful%20earthquakes.</a:t>
            </a:r>
          </a:p>
          <a:p>
            <a:pPr algn="just">
              <a:lnSpc>
                <a:spcPts val="3080"/>
              </a:lnSpc>
            </a:pPr>
            <a:endParaRPr lang="en-US" sz="2200">
              <a:solidFill>
                <a:srgbClr val="FFFFFF"/>
              </a:solidFill>
              <a:latin typeface="Helios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6090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616947" y="914400"/>
            <a:ext cx="4516264" cy="9109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FFFFFF"/>
                </a:solidFill>
                <a:latin typeface="Helios Bold"/>
              </a:rPr>
              <a:t>REFERENCES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308473" y="2341922"/>
            <a:ext cx="17671053" cy="31159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080"/>
              </a:lnSpc>
            </a:pPr>
            <a:r>
              <a:rPr lang="en-US" sz="2200">
                <a:solidFill>
                  <a:srgbClr val="FFFFFF"/>
                </a:solidFill>
                <a:latin typeface="Helios"/>
              </a:rPr>
              <a:t>[7]M. Capdevila, S. Maas S. Zimmermann, Evaluation of Civil Protection Mechanism Case study report- Earthquake Japan 2011, November 2014. </a:t>
            </a:r>
          </a:p>
          <a:p>
            <a:pPr algn="just">
              <a:lnSpc>
                <a:spcPts val="3080"/>
              </a:lnSpc>
            </a:pPr>
            <a:r>
              <a:rPr lang="en-US" sz="2200">
                <a:solidFill>
                  <a:srgbClr val="FFFFFF"/>
                </a:solidFill>
                <a:latin typeface="Helios"/>
              </a:rPr>
              <a:t>[8] S.Koshimura and N. Shuto, “Response to the 2011 Great East Japan Earthquake and Tsunami disaster”, Philosophical Transactions: Mathematical, P</a:t>
            </a:r>
            <a:r>
              <a:rPr lang="en-US" sz="2200">
                <a:solidFill>
                  <a:srgbClr val="FFFFFF"/>
                </a:solidFill>
                <a:latin typeface="Helios Italics"/>
              </a:rPr>
              <a:t>hysical and Engineering Sciences: Tsunamis: Bridging Science, Engineering and Society</a:t>
            </a:r>
            <a:r>
              <a:rPr lang="en-US" sz="2200">
                <a:solidFill>
                  <a:srgbClr val="FFFFFF"/>
                </a:solidFill>
                <a:latin typeface="Helios"/>
              </a:rPr>
              <a:t>, pp. 1-15, October 2015</a:t>
            </a:r>
          </a:p>
          <a:p>
            <a:pPr algn="just">
              <a:lnSpc>
                <a:spcPts val="3080"/>
              </a:lnSpc>
            </a:pPr>
            <a:r>
              <a:rPr lang="en-US" sz="2200">
                <a:solidFill>
                  <a:srgbClr val="FFFFFF"/>
                </a:solidFill>
                <a:latin typeface="Helios"/>
              </a:rPr>
              <a:t>[9]Prevention Web, “Learning from megadisasters: A decade of lessons from the Great East Japan Earthquak”. [Online]. Available: https://www.preventionweb.net/news/learning-megadisasters-decade-lessons-great-east-japan-earthquake. </a:t>
            </a:r>
          </a:p>
          <a:p>
            <a:pPr algn="just">
              <a:lnSpc>
                <a:spcPts val="3080"/>
              </a:lnSpc>
            </a:pPr>
            <a:endParaRPr lang="en-US" sz="2200">
              <a:solidFill>
                <a:srgbClr val="FFFFFF"/>
              </a:solidFill>
              <a:latin typeface="Helios"/>
            </a:endParaRPr>
          </a:p>
          <a:p>
            <a:pPr algn="just">
              <a:lnSpc>
                <a:spcPts val="3080"/>
              </a:lnSpc>
            </a:pPr>
            <a:endParaRPr lang="en-US" sz="2200">
              <a:solidFill>
                <a:srgbClr val="FFFFFF"/>
              </a:solidFill>
              <a:latin typeface="Helios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6090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643577" y="518909"/>
            <a:ext cx="7000846" cy="9249181"/>
          </a:xfrm>
          <a:custGeom>
            <a:avLst/>
            <a:gdLst/>
            <a:ahLst/>
            <a:cxnLst/>
            <a:rect l="l" t="t" r="r" b="b"/>
            <a:pathLst>
              <a:path w="7000846" h="9249181">
                <a:moveTo>
                  <a:pt x="0" y="0"/>
                </a:moveTo>
                <a:lnTo>
                  <a:pt x="7000846" y="0"/>
                </a:lnTo>
                <a:lnTo>
                  <a:pt x="7000846" y="9249182"/>
                </a:lnTo>
                <a:lnTo>
                  <a:pt x="0" y="924918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716" t="-3854" r="-1808" b="-11523"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3" name="TextBox 3"/>
          <p:cNvSpPr txBox="1"/>
          <p:nvPr/>
        </p:nvSpPr>
        <p:spPr>
          <a:xfrm>
            <a:off x="0" y="2450256"/>
            <a:ext cx="4920526" cy="33183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843"/>
              </a:lnSpc>
              <a:spcBef>
                <a:spcPct val="0"/>
              </a:spcBef>
            </a:pPr>
            <a:r>
              <a:rPr lang="en-US" sz="6316">
                <a:solidFill>
                  <a:srgbClr val="FFFFFF"/>
                </a:solidFill>
                <a:latin typeface="Open Sans Bold"/>
              </a:rPr>
              <a:t>Thank You For Listening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2561402" y="2450256"/>
            <a:ext cx="5726598" cy="3323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858"/>
              </a:lnSpc>
              <a:spcBef>
                <a:spcPct val="0"/>
              </a:spcBef>
            </a:pPr>
            <a:r>
              <a:rPr lang="en-US" sz="6327">
                <a:solidFill>
                  <a:srgbClr val="FFFFFF"/>
                </a:solidFill>
                <a:latin typeface="Open Sans Bold"/>
              </a:rPr>
              <a:t>Do you have any questions?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3161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149373" y="0"/>
            <a:ext cx="12138627" cy="10287000"/>
          </a:xfrm>
          <a:custGeom>
            <a:avLst/>
            <a:gdLst/>
            <a:ahLst/>
            <a:cxnLst/>
            <a:rect l="l" t="t" r="r" b="b"/>
            <a:pathLst>
              <a:path w="12138627" h="10287000">
                <a:moveTo>
                  <a:pt x="0" y="0"/>
                </a:moveTo>
                <a:lnTo>
                  <a:pt x="12138627" y="0"/>
                </a:lnTo>
                <a:lnTo>
                  <a:pt x="12138627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887" b="-887"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tr-TR"/>
          </a:p>
        </p:txBody>
      </p:sp>
      <p:sp>
        <p:nvSpPr>
          <p:cNvPr id="3" name="AutoShape 3"/>
          <p:cNvSpPr/>
          <p:nvPr/>
        </p:nvSpPr>
        <p:spPr>
          <a:xfrm flipV="1">
            <a:off x="7772705" y="626969"/>
            <a:ext cx="0" cy="938074"/>
          </a:xfrm>
          <a:prstGeom prst="line">
            <a:avLst/>
          </a:prstGeom>
          <a:ln w="28575" cap="flat">
            <a:solidFill>
              <a:srgbClr val="5271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tr-TR"/>
          </a:p>
        </p:txBody>
      </p:sp>
      <p:sp>
        <p:nvSpPr>
          <p:cNvPr id="4" name="AutoShape 4"/>
          <p:cNvSpPr/>
          <p:nvPr/>
        </p:nvSpPr>
        <p:spPr>
          <a:xfrm flipV="1">
            <a:off x="13290343" y="626969"/>
            <a:ext cx="0" cy="938074"/>
          </a:xfrm>
          <a:prstGeom prst="line">
            <a:avLst/>
          </a:prstGeom>
          <a:ln w="28575" cap="flat">
            <a:solidFill>
              <a:srgbClr val="5271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tr-TR"/>
          </a:p>
        </p:txBody>
      </p:sp>
      <p:sp>
        <p:nvSpPr>
          <p:cNvPr id="5" name="AutoShape 5"/>
          <p:cNvSpPr/>
          <p:nvPr/>
        </p:nvSpPr>
        <p:spPr>
          <a:xfrm flipV="1">
            <a:off x="13304630" y="3977130"/>
            <a:ext cx="0" cy="938074"/>
          </a:xfrm>
          <a:prstGeom prst="line">
            <a:avLst/>
          </a:prstGeom>
          <a:ln w="28575" cap="flat">
            <a:solidFill>
              <a:srgbClr val="5271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tr-TR"/>
          </a:p>
        </p:txBody>
      </p:sp>
      <p:sp>
        <p:nvSpPr>
          <p:cNvPr id="6" name="AutoShape 6"/>
          <p:cNvSpPr/>
          <p:nvPr/>
        </p:nvSpPr>
        <p:spPr>
          <a:xfrm flipV="1">
            <a:off x="7758418" y="3977130"/>
            <a:ext cx="0" cy="938074"/>
          </a:xfrm>
          <a:prstGeom prst="line">
            <a:avLst/>
          </a:prstGeom>
          <a:ln w="28575" cap="flat">
            <a:solidFill>
              <a:srgbClr val="5271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tr-TR"/>
          </a:p>
        </p:txBody>
      </p:sp>
      <p:sp>
        <p:nvSpPr>
          <p:cNvPr id="7" name="TextBox 7"/>
          <p:cNvSpPr txBox="1"/>
          <p:nvPr/>
        </p:nvSpPr>
        <p:spPr>
          <a:xfrm>
            <a:off x="1028700" y="1148801"/>
            <a:ext cx="4791909" cy="16521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656"/>
              </a:lnSpc>
            </a:pPr>
            <a:r>
              <a:rPr lang="en-US" sz="5200" spc="556">
                <a:solidFill>
                  <a:srgbClr val="FFFFFF"/>
                </a:solidFill>
                <a:latin typeface="Muli Heavy"/>
              </a:rPr>
              <a:t>TABLE OF</a:t>
            </a:r>
          </a:p>
          <a:p>
            <a:pPr>
              <a:lnSpc>
                <a:spcPts val="6656"/>
              </a:lnSpc>
            </a:pPr>
            <a:r>
              <a:rPr lang="en-US" sz="5200" spc="556">
                <a:solidFill>
                  <a:srgbClr val="FFFFFF"/>
                </a:solidFill>
                <a:latin typeface="Muli Heavy"/>
              </a:rPr>
              <a:t>CONTENTS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6589491" y="684933"/>
            <a:ext cx="775500" cy="8801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7140"/>
              </a:lnSpc>
            </a:pPr>
            <a:r>
              <a:rPr lang="en-US" sz="5100" spc="632">
                <a:solidFill>
                  <a:srgbClr val="FFFFFF"/>
                </a:solidFill>
                <a:latin typeface="Bebas Neue"/>
              </a:rPr>
              <a:t>1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8177518" y="827808"/>
            <a:ext cx="3513003" cy="6229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040"/>
              </a:lnSpc>
            </a:pPr>
            <a:r>
              <a:rPr lang="en-US" sz="3600" spc="118">
                <a:solidFill>
                  <a:srgbClr val="FFFFFF"/>
                </a:solidFill>
                <a:latin typeface="Inter"/>
              </a:rPr>
              <a:t>Overview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8177518" y="3858882"/>
            <a:ext cx="3513003" cy="12611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040"/>
              </a:lnSpc>
            </a:pPr>
            <a:r>
              <a:rPr lang="en-US" sz="3600" spc="118">
                <a:solidFill>
                  <a:srgbClr val="FFFFFF"/>
                </a:solidFill>
                <a:latin typeface="Inter"/>
              </a:rPr>
              <a:t>Disaster Management 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3641164" y="3900930"/>
            <a:ext cx="3592412" cy="18992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040"/>
              </a:lnSpc>
            </a:pPr>
            <a:r>
              <a:rPr lang="en-US" sz="3600" spc="118">
                <a:solidFill>
                  <a:srgbClr val="FFFFFF"/>
                </a:solidFill>
                <a:latin typeface="Inter"/>
              </a:rPr>
              <a:t>What was right/wrong?</a:t>
            </a:r>
          </a:p>
          <a:p>
            <a:pPr>
              <a:lnSpc>
                <a:spcPts val="5040"/>
              </a:lnSpc>
            </a:pPr>
            <a:endParaRPr lang="en-US" sz="3600" spc="118">
              <a:solidFill>
                <a:srgbClr val="FFFFFF"/>
              </a:solidFill>
              <a:latin typeface="Inter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13666888" y="827808"/>
            <a:ext cx="4002126" cy="12611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040"/>
              </a:lnSpc>
            </a:pPr>
            <a:r>
              <a:rPr lang="en-US" sz="3600" spc="118">
                <a:solidFill>
                  <a:srgbClr val="FFFFFF"/>
                </a:solidFill>
                <a:latin typeface="Inter"/>
              </a:rPr>
              <a:t>Precautions</a:t>
            </a:r>
          </a:p>
          <a:p>
            <a:pPr>
              <a:lnSpc>
                <a:spcPts val="5040"/>
              </a:lnSpc>
            </a:pPr>
            <a:endParaRPr lang="en-US" sz="3600" spc="118">
              <a:solidFill>
                <a:srgbClr val="FFFFFF"/>
              </a:solidFill>
              <a:latin typeface="Inter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6701917" y="4035095"/>
            <a:ext cx="775500" cy="8801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7140"/>
              </a:lnSpc>
            </a:pPr>
            <a:r>
              <a:rPr lang="en-US" sz="5100" spc="632">
                <a:solidFill>
                  <a:srgbClr val="FFFFFF"/>
                </a:solidFill>
                <a:latin typeface="Bebas Neue"/>
              </a:rPr>
              <a:t>3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2081046" y="4035095"/>
            <a:ext cx="775500" cy="8801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7140"/>
              </a:lnSpc>
            </a:pPr>
            <a:r>
              <a:rPr lang="en-US" sz="5100" spc="632">
                <a:solidFill>
                  <a:srgbClr val="FFFFFF"/>
                </a:solidFill>
                <a:latin typeface="Bebas Neue"/>
              </a:rPr>
              <a:t>4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2081046" y="684933"/>
            <a:ext cx="775500" cy="8801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7140"/>
              </a:lnSpc>
            </a:pPr>
            <a:r>
              <a:rPr lang="en-US" sz="5100" spc="632">
                <a:solidFill>
                  <a:srgbClr val="FFFFFF"/>
                </a:solidFill>
                <a:latin typeface="Bebas Neue"/>
              </a:rPr>
              <a:t>2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6589491" y="7375320"/>
            <a:ext cx="775500" cy="8801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7140"/>
              </a:lnSpc>
            </a:pPr>
            <a:r>
              <a:rPr lang="en-US" sz="5100" spc="632">
                <a:solidFill>
                  <a:srgbClr val="FFFFFF"/>
                </a:solidFill>
                <a:latin typeface="Bebas Neue"/>
              </a:rPr>
              <a:t>5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2081046" y="7340042"/>
            <a:ext cx="775500" cy="8801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7140"/>
              </a:lnSpc>
            </a:pPr>
            <a:r>
              <a:rPr lang="en-US" sz="5100" spc="632">
                <a:solidFill>
                  <a:srgbClr val="FFFFFF"/>
                </a:solidFill>
                <a:latin typeface="Bebas Neue"/>
              </a:rPr>
              <a:t>6</a:t>
            </a:r>
          </a:p>
        </p:txBody>
      </p:sp>
      <p:sp>
        <p:nvSpPr>
          <p:cNvPr id="18" name="AutoShape 18"/>
          <p:cNvSpPr/>
          <p:nvPr/>
        </p:nvSpPr>
        <p:spPr>
          <a:xfrm flipV="1">
            <a:off x="7772705" y="7317356"/>
            <a:ext cx="0" cy="938074"/>
          </a:xfrm>
          <a:prstGeom prst="line">
            <a:avLst/>
          </a:prstGeom>
          <a:ln w="28575" cap="flat">
            <a:solidFill>
              <a:srgbClr val="5271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tr-TR"/>
          </a:p>
        </p:txBody>
      </p:sp>
      <p:sp>
        <p:nvSpPr>
          <p:cNvPr id="19" name="AutoShape 19"/>
          <p:cNvSpPr/>
          <p:nvPr/>
        </p:nvSpPr>
        <p:spPr>
          <a:xfrm flipV="1">
            <a:off x="13276055" y="7282078"/>
            <a:ext cx="0" cy="938074"/>
          </a:xfrm>
          <a:prstGeom prst="line">
            <a:avLst/>
          </a:prstGeom>
          <a:ln w="28575" cap="flat">
            <a:solidFill>
              <a:srgbClr val="5271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tr-TR"/>
          </a:p>
        </p:txBody>
      </p:sp>
      <p:sp>
        <p:nvSpPr>
          <p:cNvPr id="20" name="TextBox 20"/>
          <p:cNvSpPr txBox="1"/>
          <p:nvPr/>
        </p:nvSpPr>
        <p:spPr>
          <a:xfrm>
            <a:off x="8177518" y="7415517"/>
            <a:ext cx="4041169" cy="12611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040"/>
              </a:lnSpc>
            </a:pPr>
            <a:r>
              <a:rPr lang="en-US" sz="3600" spc="118">
                <a:solidFill>
                  <a:srgbClr val="FFFFFF"/>
                </a:solidFill>
                <a:latin typeface="Inter"/>
              </a:rPr>
              <a:t>Lessons Learned</a:t>
            </a:r>
          </a:p>
          <a:p>
            <a:pPr>
              <a:lnSpc>
                <a:spcPts val="5040"/>
              </a:lnSpc>
            </a:pPr>
            <a:endParaRPr lang="en-US" sz="3600" spc="118">
              <a:solidFill>
                <a:srgbClr val="FFFFFF"/>
              </a:solidFill>
              <a:latin typeface="Inter"/>
            </a:endParaRPr>
          </a:p>
        </p:txBody>
      </p:sp>
      <p:sp>
        <p:nvSpPr>
          <p:cNvPr id="21" name="TextBox 21"/>
          <p:cNvSpPr txBox="1"/>
          <p:nvPr/>
        </p:nvSpPr>
        <p:spPr>
          <a:xfrm>
            <a:off x="13680868" y="7482917"/>
            <a:ext cx="3513003" cy="6229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040"/>
              </a:lnSpc>
            </a:pPr>
            <a:r>
              <a:rPr lang="en-US" sz="3600" spc="118">
                <a:solidFill>
                  <a:srgbClr val="FFFFFF"/>
                </a:solidFill>
                <a:latin typeface="Inter"/>
              </a:rPr>
              <a:t>References</a:t>
            </a:r>
          </a:p>
        </p:txBody>
      </p:sp>
      <p:sp>
        <p:nvSpPr>
          <p:cNvPr id="22" name="AutoShape 22"/>
          <p:cNvSpPr/>
          <p:nvPr/>
        </p:nvSpPr>
        <p:spPr>
          <a:xfrm flipV="1">
            <a:off x="6149373" y="0"/>
            <a:ext cx="0" cy="10287000"/>
          </a:xfrm>
          <a:prstGeom prst="line">
            <a:avLst/>
          </a:prstGeom>
          <a:ln w="95250" cap="flat">
            <a:solidFill>
              <a:srgbClr val="5271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tr-TR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6090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532842" y="1536690"/>
            <a:ext cx="6912269" cy="7721610"/>
            <a:chOff x="0" y="0"/>
            <a:chExt cx="9216359" cy="1029548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/>
            <a:srcRect t="2065" b="2065"/>
            <a:stretch>
              <a:fillRect/>
            </a:stretch>
          </p:blipFill>
          <p:spPr>
            <a:xfrm>
              <a:off x="0" y="0"/>
              <a:ext cx="9216359" cy="10295480"/>
            </a:xfrm>
            <a:prstGeom prst="rect">
              <a:avLst/>
            </a:prstGeom>
          </p:spPr>
        </p:pic>
      </p:grpSp>
      <p:sp>
        <p:nvSpPr>
          <p:cNvPr id="4" name="TextBox 4"/>
          <p:cNvSpPr txBox="1"/>
          <p:nvPr/>
        </p:nvSpPr>
        <p:spPr>
          <a:xfrm>
            <a:off x="785427" y="2283443"/>
            <a:ext cx="8226312" cy="56853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46061" lvl="1" indent="-273031">
              <a:lnSpc>
                <a:spcPts val="3793"/>
              </a:lnSpc>
              <a:buFont typeface="Arial"/>
              <a:buChar char="•"/>
            </a:pPr>
            <a:r>
              <a:rPr lang="en-US" sz="2529">
                <a:solidFill>
                  <a:srgbClr val="FFFFFF"/>
                </a:solidFill>
                <a:latin typeface="Helios Bold"/>
              </a:rPr>
              <a:t>Magnitude : 9.0 (largest earthquake recorded in the country)</a:t>
            </a:r>
          </a:p>
          <a:p>
            <a:pPr marL="546061" lvl="1" indent="-273031">
              <a:lnSpc>
                <a:spcPts val="3793"/>
              </a:lnSpc>
              <a:buFont typeface="Arial"/>
              <a:buChar char="•"/>
            </a:pPr>
            <a:r>
              <a:rPr lang="en-US" sz="2529">
                <a:solidFill>
                  <a:srgbClr val="FFFFFF"/>
                </a:solidFill>
                <a:latin typeface="Helios Bold"/>
              </a:rPr>
              <a:t>Date and Time : 11 March 2011 , 14:46 JST</a:t>
            </a:r>
          </a:p>
          <a:p>
            <a:pPr marL="546061" lvl="1" indent="-273031">
              <a:lnSpc>
                <a:spcPts val="3793"/>
              </a:lnSpc>
              <a:buFont typeface="Arial"/>
              <a:buChar char="•"/>
            </a:pPr>
            <a:r>
              <a:rPr lang="en-US" sz="2529">
                <a:solidFill>
                  <a:srgbClr val="FFFFFF"/>
                </a:solidFill>
                <a:latin typeface="Helios Bold"/>
              </a:rPr>
              <a:t>Epicenter : Pacific Coast of Northeastern Japan (Tohoku region)</a:t>
            </a:r>
          </a:p>
          <a:p>
            <a:pPr marL="546061" lvl="1" indent="-273031">
              <a:lnSpc>
                <a:spcPts val="3793"/>
              </a:lnSpc>
              <a:buFont typeface="Arial"/>
              <a:buChar char="•"/>
            </a:pPr>
            <a:r>
              <a:rPr lang="en-US" sz="2529">
                <a:solidFill>
                  <a:srgbClr val="FFFFFF"/>
                </a:solidFill>
                <a:latin typeface="Helios Bold"/>
              </a:rPr>
              <a:t>Duration : 6 minutes</a:t>
            </a:r>
          </a:p>
          <a:p>
            <a:pPr marL="546061" lvl="1" indent="-273031">
              <a:lnSpc>
                <a:spcPts val="3793"/>
              </a:lnSpc>
              <a:buFont typeface="Arial"/>
              <a:buChar char="•"/>
            </a:pPr>
            <a:r>
              <a:rPr lang="en-US" sz="2529">
                <a:solidFill>
                  <a:srgbClr val="FFFFFF"/>
                </a:solidFill>
                <a:latin typeface="Helios Bold"/>
              </a:rPr>
              <a:t>Casualties [1]:</a:t>
            </a:r>
          </a:p>
          <a:p>
            <a:pPr marL="1092123" lvl="2" indent="-364041">
              <a:lnSpc>
                <a:spcPts val="3793"/>
              </a:lnSpc>
              <a:buFont typeface="Arial"/>
              <a:buChar char="⚬"/>
            </a:pPr>
            <a:r>
              <a:rPr lang="en-US" sz="2529">
                <a:solidFill>
                  <a:srgbClr val="FFFFFF"/>
                </a:solidFill>
                <a:latin typeface="Helios Bold"/>
              </a:rPr>
              <a:t>Deaths: 15.899</a:t>
            </a:r>
          </a:p>
          <a:p>
            <a:pPr marL="1092123" lvl="2" indent="-364041">
              <a:lnSpc>
                <a:spcPts val="3793"/>
              </a:lnSpc>
              <a:buFont typeface="Arial"/>
              <a:buChar char="⚬"/>
            </a:pPr>
            <a:r>
              <a:rPr lang="en-US" sz="2529">
                <a:solidFill>
                  <a:srgbClr val="FFFFFF"/>
                </a:solidFill>
                <a:latin typeface="Helios Bold"/>
              </a:rPr>
              <a:t>Injured: 6.157</a:t>
            </a:r>
          </a:p>
          <a:p>
            <a:pPr marL="1092123" lvl="2" indent="-364041">
              <a:lnSpc>
                <a:spcPts val="3793"/>
              </a:lnSpc>
              <a:buFont typeface="Arial"/>
              <a:buChar char="⚬"/>
            </a:pPr>
            <a:r>
              <a:rPr lang="en-US" sz="2529">
                <a:solidFill>
                  <a:srgbClr val="FFFFFF"/>
                </a:solidFill>
                <a:latin typeface="Helios Bold"/>
              </a:rPr>
              <a:t>Missing: 2.527</a:t>
            </a:r>
          </a:p>
          <a:p>
            <a:pPr marL="546061" lvl="1" indent="-273031">
              <a:lnSpc>
                <a:spcPts val="3793"/>
              </a:lnSpc>
              <a:buFont typeface="Arial"/>
              <a:buChar char="•"/>
            </a:pPr>
            <a:r>
              <a:rPr lang="en-US" sz="2529">
                <a:solidFill>
                  <a:srgbClr val="FFFFFF"/>
                </a:solidFill>
                <a:latin typeface="Helios Bold"/>
              </a:rPr>
              <a:t>More than 1200 aftershocks</a:t>
            </a:r>
          </a:p>
          <a:p>
            <a:pPr marL="546061" lvl="1" indent="-273031">
              <a:lnSpc>
                <a:spcPts val="3793"/>
              </a:lnSpc>
              <a:buFont typeface="Arial"/>
              <a:buChar char="•"/>
            </a:pPr>
            <a:r>
              <a:rPr lang="en-US" sz="2529">
                <a:solidFill>
                  <a:srgbClr val="FFFFFF"/>
                </a:solidFill>
                <a:latin typeface="Helios Bold"/>
              </a:rPr>
              <a:t>4th largest earthquake in the history of world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381110" y="301313"/>
            <a:ext cx="7694839" cy="13023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640"/>
              </a:lnSpc>
            </a:pPr>
            <a:r>
              <a:rPr lang="en-US" sz="7600" spc="592">
                <a:solidFill>
                  <a:srgbClr val="FFFFFF"/>
                </a:solidFill>
                <a:latin typeface="Muli Bold"/>
              </a:rPr>
              <a:t>1:OVERVIEW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6090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2099150"/>
            <a:ext cx="10353622" cy="6994792"/>
            <a:chOff x="0" y="0"/>
            <a:chExt cx="13804829" cy="9326389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/>
            <a:srcRect l="4607" r="4607"/>
            <a:stretch>
              <a:fillRect/>
            </a:stretch>
          </p:blipFill>
          <p:spPr>
            <a:xfrm>
              <a:off x="0" y="0"/>
              <a:ext cx="13804829" cy="9326389"/>
            </a:xfrm>
            <a:prstGeom prst="rect">
              <a:avLst/>
            </a:prstGeom>
          </p:spPr>
        </p:pic>
      </p:grpSp>
      <p:sp>
        <p:nvSpPr>
          <p:cNvPr id="4" name="TextBox 4"/>
          <p:cNvSpPr txBox="1"/>
          <p:nvPr/>
        </p:nvSpPr>
        <p:spPr>
          <a:xfrm>
            <a:off x="0" y="301313"/>
            <a:ext cx="7694839" cy="13023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640"/>
              </a:lnSpc>
            </a:pPr>
            <a:r>
              <a:rPr lang="en-US" sz="7600" spc="592">
                <a:solidFill>
                  <a:srgbClr val="FFFFFF"/>
                </a:solidFill>
                <a:latin typeface="Muli Bold"/>
              </a:rPr>
              <a:t>1:OVERVIEW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0700806" y="2539454"/>
            <a:ext cx="7032411" cy="61713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74108" lvl="1" indent="-287054" algn="just">
              <a:lnSpc>
                <a:spcPts val="3722"/>
              </a:lnSpc>
              <a:buFont typeface="Arial"/>
              <a:buChar char="•"/>
            </a:pPr>
            <a:r>
              <a:rPr lang="en-US" sz="2659">
                <a:solidFill>
                  <a:srgbClr val="FFFFFF"/>
                </a:solidFill>
                <a:latin typeface="Helios Bold"/>
              </a:rPr>
              <a:t>Tsunami waves reached 40 meters.</a:t>
            </a:r>
          </a:p>
          <a:p>
            <a:pPr marL="574108" lvl="1" indent="-287054" algn="just">
              <a:lnSpc>
                <a:spcPts val="3722"/>
              </a:lnSpc>
              <a:buFont typeface="Arial"/>
              <a:buChar char="•"/>
            </a:pPr>
            <a:r>
              <a:rPr lang="en-US" sz="2659">
                <a:solidFill>
                  <a:srgbClr val="FFFFFF"/>
                </a:solidFill>
                <a:latin typeface="Helios Bold"/>
              </a:rPr>
              <a:t>2000 km of the coast was impacted</a:t>
            </a:r>
          </a:p>
          <a:p>
            <a:pPr marL="574108" lvl="1" indent="-287054" algn="just">
              <a:lnSpc>
                <a:spcPts val="3722"/>
              </a:lnSpc>
              <a:buFont typeface="Arial"/>
              <a:buChar char="•"/>
            </a:pPr>
            <a:r>
              <a:rPr lang="en-US" sz="2659">
                <a:solidFill>
                  <a:srgbClr val="FFFFFF"/>
                </a:solidFill>
                <a:latin typeface="Helios Bold"/>
              </a:rPr>
              <a:t>Nearly 120.000 houses were destroyed</a:t>
            </a:r>
          </a:p>
          <a:p>
            <a:pPr marL="574108" lvl="1" indent="-287054" algn="just">
              <a:lnSpc>
                <a:spcPts val="3722"/>
              </a:lnSpc>
              <a:buFont typeface="Arial"/>
              <a:buChar char="•"/>
            </a:pPr>
            <a:r>
              <a:rPr lang="en-US" sz="2659">
                <a:solidFill>
                  <a:srgbClr val="FFFFFF"/>
                </a:solidFill>
                <a:latin typeface="Helios Bold"/>
              </a:rPr>
              <a:t>Nearly 900.000 houses were damaged</a:t>
            </a:r>
          </a:p>
          <a:p>
            <a:pPr marL="574108" lvl="1" indent="-287054" algn="just">
              <a:lnSpc>
                <a:spcPts val="3722"/>
              </a:lnSpc>
              <a:buFont typeface="Arial"/>
              <a:buChar char="•"/>
            </a:pPr>
            <a:r>
              <a:rPr lang="en-US" sz="2659">
                <a:solidFill>
                  <a:srgbClr val="FFFFFF"/>
                </a:solidFill>
                <a:latin typeface="Helios Bold"/>
              </a:rPr>
              <a:t>Economic loss : Roughly $300 Billion</a:t>
            </a:r>
          </a:p>
          <a:p>
            <a:pPr marL="574108" lvl="1" indent="-287054" algn="just">
              <a:lnSpc>
                <a:spcPts val="3722"/>
              </a:lnSpc>
              <a:buFont typeface="Arial"/>
              <a:buChar char="•"/>
            </a:pPr>
            <a:r>
              <a:rPr lang="en-US" sz="2659">
                <a:solidFill>
                  <a:srgbClr val="FFFFFF"/>
                </a:solidFill>
                <a:latin typeface="Helios Bold"/>
              </a:rPr>
              <a:t>5.5 Million households’ electricity were disconnected [2]</a:t>
            </a:r>
          </a:p>
          <a:p>
            <a:pPr marL="574108" lvl="1" indent="-287054" algn="just">
              <a:lnSpc>
                <a:spcPts val="3722"/>
              </a:lnSpc>
              <a:buFont typeface="Arial"/>
              <a:buChar char="•"/>
            </a:pPr>
            <a:r>
              <a:rPr lang="en-US" sz="2659">
                <a:solidFill>
                  <a:srgbClr val="FFFFFF"/>
                </a:solidFill>
                <a:latin typeface="Helios Bold"/>
              </a:rPr>
              <a:t>600.000 people cut off from water supply</a:t>
            </a:r>
          </a:p>
          <a:p>
            <a:pPr marL="574108" lvl="1" indent="-287054" algn="just">
              <a:lnSpc>
                <a:spcPts val="3722"/>
              </a:lnSpc>
              <a:buFont typeface="Arial"/>
              <a:buChar char="•"/>
            </a:pPr>
            <a:r>
              <a:rPr lang="en-US" sz="2659">
                <a:solidFill>
                  <a:srgbClr val="FFFFFF"/>
                </a:solidFill>
                <a:latin typeface="Helios Bold"/>
              </a:rPr>
              <a:t>Fukushima Daiichi Nuclear disaster</a:t>
            </a:r>
          </a:p>
          <a:p>
            <a:pPr marL="1148217" lvl="2" indent="-382739" algn="just">
              <a:lnSpc>
                <a:spcPts val="3722"/>
              </a:lnSpc>
              <a:buFont typeface="Arial"/>
              <a:buChar char="⚬"/>
            </a:pPr>
            <a:r>
              <a:rPr lang="en-US" sz="2659">
                <a:solidFill>
                  <a:srgbClr val="FFFFFF"/>
                </a:solidFill>
                <a:latin typeface="Helios Bold"/>
              </a:rPr>
              <a:t>100.000 people evacuated from their homes</a:t>
            </a:r>
          </a:p>
          <a:p>
            <a:pPr algn="just">
              <a:lnSpc>
                <a:spcPts val="3722"/>
              </a:lnSpc>
            </a:pPr>
            <a:endParaRPr lang="en-US" sz="2659">
              <a:solidFill>
                <a:srgbClr val="FFFFFF"/>
              </a:solidFill>
              <a:latin typeface="Helios Bold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6090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753213" y="1798366"/>
            <a:ext cx="8288815" cy="7459934"/>
          </a:xfrm>
          <a:custGeom>
            <a:avLst/>
            <a:gdLst/>
            <a:ahLst/>
            <a:cxnLst/>
            <a:rect l="l" t="t" r="r" b="b"/>
            <a:pathLst>
              <a:path w="8288815" h="7459934">
                <a:moveTo>
                  <a:pt x="0" y="0"/>
                </a:moveTo>
                <a:lnTo>
                  <a:pt x="8288815" y="0"/>
                </a:lnTo>
                <a:lnTo>
                  <a:pt x="8288815" y="7459934"/>
                </a:lnTo>
                <a:lnTo>
                  <a:pt x="0" y="745993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3" name="TextBox 3"/>
          <p:cNvSpPr txBox="1"/>
          <p:nvPr/>
        </p:nvSpPr>
        <p:spPr>
          <a:xfrm>
            <a:off x="104775" y="364367"/>
            <a:ext cx="8857936" cy="11937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803"/>
              </a:lnSpc>
            </a:pPr>
            <a:r>
              <a:rPr lang="en-US" sz="7002" spc="546">
                <a:solidFill>
                  <a:srgbClr val="FFFFFF"/>
                </a:solidFill>
                <a:latin typeface="Muli Bold"/>
              </a:rPr>
              <a:t>2: PRECAUTIONS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-95250" y="3154758"/>
            <a:ext cx="9753213" cy="51092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39"/>
              </a:lnSpc>
            </a:pPr>
            <a:r>
              <a:rPr lang="en-US" sz="3599">
                <a:solidFill>
                  <a:srgbClr val="FFFFFF"/>
                </a:solidFill>
                <a:latin typeface="Helios Bold"/>
              </a:rPr>
              <a:t>Early warning system:</a:t>
            </a:r>
          </a:p>
          <a:p>
            <a:pPr marL="777240" lvl="1" indent="-388620" algn="ctr">
              <a:lnSpc>
                <a:spcPts val="5039"/>
              </a:lnSpc>
              <a:buFont typeface="Arial"/>
              <a:buChar char="•"/>
            </a:pPr>
            <a:r>
              <a:rPr lang="en-US" sz="3599">
                <a:solidFill>
                  <a:srgbClr val="FFFFFF"/>
                </a:solidFill>
                <a:latin typeface="Helios"/>
              </a:rPr>
              <a:t>The Japan Meteorological Agency (JMA) estimated the earthquake and tsunami.</a:t>
            </a:r>
          </a:p>
          <a:p>
            <a:pPr marL="777240" lvl="1" indent="-388620" algn="ctr">
              <a:lnSpc>
                <a:spcPts val="5039"/>
              </a:lnSpc>
              <a:buFont typeface="Arial"/>
              <a:buChar char="•"/>
            </a:pPr>
            <a:r>
              <a:rPr lang="en-US" sz="3599">
                <a:solidFill>
                  <a:srgbClr val="FFFFFF"/>
                </a:solidFill>
                <a:latin typeface="Helios"/>
              </a:rPr>
              <a:t>JMA issued major tsunami warning to residents nearby by categorizing expected tsunami heights area by area [3].</a:t>
            </a:r>
          </a:p>
          <a:p>
            <a:pPr algn="ctr">
              <a:lnSpc>
                <a:spcPts val="5039"/>
              </a:lnSpc>
            </a:pPr>
            <a:endParaRPr lang="en-US" sz="3599">
              <a:solidFill>
                <a:srgbClr val="FFFFFF"/>
              </a:solidFill>
              <a:latin typeface="Helios"/>
            </a:endParaRPr>
          </a:p>
          <a:p>
            <a:pPr algn="ctr">
              <a:lnSpc>
                <a:spcPts val="5039"/>
              </a:lnSpc>
            </a:pPr>
            <a:r>
              <a:rPr lang="en-US" sz="3599">
                <a:solidFill>
                  <a:srgbClr val="FFFFFF"/>
                </a:solidFill>
                <a:latin typeface="Helios"/>
              </a:rPr>
              <a:t> 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6090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702448" y="4898449"/>
            <a:ext cx="3388048" cy="4359851"/>
            <a:chOff x="0" y="0"/>
            <a:chExt cx="3133810" cy="403268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133810" cy="4032690"/>
            </a:xfrm>
            <a:custGeom>
              <a:avLst/>
              <a:gdLst/>
              <a:ahLst/>
              <a:cxnLst/>
              <a:rect l="l" t="t" r="r" b="b"/>
              <a:pathLst>
                <a:path w="3133810" h="4032690">
                  <a:moveTo>
                    <a:pt x="3009350" y="4032689"/>
                  </a:moveTo>
                  <a:lnTo>
                    <a:pt x="124460" y="4032689"/>
                  </a:lnTo>
                  <a:cubicBezTo>
                    <a:pt x="55880" y="4032689"/>
                    <a:pt x="0" y="3976809"/>
                    <a:pt x="0" y="3908229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009350" y="0"/>
                  </a:lnTo>
                  <a:cubicBezTo>
                    <a:pt x="3077930" y="0"/>
                    <a:pt x="3133810" y="55880"/>
                    <a:pt x="3133810" y="124460"/>
                  </a:cubicBezTo>
                  <a:lnTo>
                    <a:pt x="3133810" y="3908229"/>
                  </a:lnTo>
                  <a:cubicBezTo>
                    <a:pt x="3133810" y="3976809"/>
                    <a:pt x="3077930" y="4032690"/>
                    <a:pt x="3009350" y="4032690"/>
                  </a:cubicBezTo>
                  <a:close/>
                </a:path>
              </a:pathLst>
            </a:custGeom>
            <a:solidFill>
              <a:srgbClr val="C6C6C6"/>
            </a:solidFill>
          </p:spPr>
          <p:txBody>
            <a:bodyPr/>
            <a:lstStyle/>
            <a:p>
              <a:endParaRPr lang="tr-TR"/>
            </a:p>
          </p:txBody>
        </p:sp>
      </p:grpSp>
      <p:sp>
        <p:nvSpPr>
          <p:cNvPr id="4" name="Freeform 4"/>
          <p:cNvSpPr/>
          <p:nvPr/>
        </p:nvSpPr>
        <p:spPr>
          <a:xfrm>
            <a:off x="6149373" y="0"/>
            <a:ext cx="12138627" cy="10287000"/>
          </a:xfrm>
          <a:custGeom>
            <a:avLst/>
            <a:gdLst/>
            <a:ahLst/>
            <a:cxnLst/>
            <a:rect l="l" t="t" r="r" b="b"/>
            <a:pathLst>
              <a:path w="12138627" h="10287000">
                <a:moveTo>
                  <a:pt x="0" y="0"/>
                </a:moveTo>
                <a:lnTo>
                  <a:pt x="12138627" y="0"/>
                </a:lnTo>
                <a:lnTo>
                  <a:pt x="12138627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887" b="-887"/>
            </a:stretch>
          </a:blipFill>
        </p:spPr>
        <p:txBody>
          <a:bodyPr/>
          <a:lstStyle/>
          <a:p>
            <a:endParaRPr lang="tr-TR"/>
          </a:p>
        </p:txBody>
      </p:sp>
      <p:grpSp>
        <p:nvGrpSpPr>
          <p:cNvPr id="5" name="Group 5"/>
          <p:cNvGrpSpPr/>
          <p:nvPr/>
        </p:nvGrpSpPr>
        <p:grpSpPr>
          <a:xfrm>
            <a:off x="5537552" y="4898449"/>
            <a:ext cx="3388048" cy="4359851"/>
            <a:chOff x="0" y="0"/>
            <a:chExt cx="3133810" cy="4032689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133810" cy="4032690"/>
            </a:xfrm>
            <a:custGeom>
              <a:avLst/>
              <a:gdLst/>
              <a:ahLst/>
              <a:cxnLst/>
              <a:rect l="l" t="t" r="r" b="b"/>
              <a:pathLst>
                <a:path w="3133810" h="4032690">
                  <a:moveTo>
                    <a:pt x="3009350" y="4032689"/>
                  </a:moveTo>
                  <a:lnTo>
                    <a:pt x="124460" y="4032689"/>
                  </a:lnTo>
                  <a:cubicBezTo>
                    <a:pt x="55880" y="4032689"/>
                    <a:pt x="0" y="3976809"/>
                    <a:pt x="0" y="3908229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009350" y="0"/>
                  </a:lnTo>
                  <a:cubicBezTo>
                    <a:pt x="3077930" y="0"/>
                    <a:pt x="3133810" y="55880"/>
                    <a:pt x="3133810" y="124460"/>
                  </a:cubicBezTo>
                  <a:lnTo>
                    <a:pt x="3133810" y="3908229"/>
                  </a:lnTo>
                  <a:cubicBezTo>
                    <a:pt x="3133810" y="3976809"/>
                    <a:pt x="3077930" y="4032690"/>
                    <a:pt x="3009350" y="4032690"/>
                  </a:cubicBezTo>
                  <a:close/>
                </a:path>
              </a:pathLst>
            </a:custGeom>
            <a:solidFill>
              <a:srgbClr val="C6C6C6"/>
            </a:solidFill>
          </p:spPr>
          <p:txBody>
            <a:bodyPr/>
            <a:lstStyle/>
            <a:p>
              <a:endParaRPr lang="tr-TR"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9372656" y="4898449"/>
            <a:ext cx="3388048" cy="4359851"/>
            <a:chOff x="0" y="0"/>
            <a:chExt cx="3133810" cy="4032689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3133810" cy="4032690"/>
            </a:xfrm>
            <a:custGeom>
              <a:avLst/>
              <a:gdLst/>
              <a:ahLst/>
              <a:cxnLst/>
              <a:rect l="l" t="t" r="r" b="b"/>
              <a:pathLst>
                <a:path w="3133810" h="4032690">
                  <a:moveTo>
                    <a:pt x="3009350" y="4032689"/>
                  </a:moveTo>
                  <a:lnTo>
                    <a:pt x="124460" y="4032689"/>
                  </a:lnTo>
                  <a:cubicBezTo>
                    <a:pt x="55880" y="4032689"/>
                    <a:pt x="0" y="3976809"/>
                    <a:pt x="0" y="3908229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009350" y="0"/>
                  </a:lnTo>
                  <a:cubicBezTo>
                    <a:pt x="3077930" y="0"/>
                    <a:pt x="3133810" y="55880"/>
                    <a:pt x="3133810" y="124460"/>
                  </a:cubicBezTo>
                  <a:lnTo>
                    <a:pt x="3133810" y="3908229"/>
                  </a:lnTo>
                  <a:cubicBezTo>
                    <a:pt x="3133810" y="3976809"/>
                    <a:pt x="3077930" y="4032690"/>
                    <a:pt x="3009350" y="4032690"/>
                  </a:cubicBezTo>
                  <a:close/>
                </a:path>
              </a:pathLst>
            </a:custGeom>
            <a:solidFill>
              <a:srgbClr val="C6C6C6"/>
            </a:solidFill>
          </p:spPr>
          <p:txBody>
            <a:bodyPr/>
            <a:lstStyle/>
            <a:p>
              <a:endParaRPr lang="tr-TR"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3207760" y="4898449"/>
            <a:ext cx="3388048" cy="4359851"/>
            <a:chOff x="0" y="0"/>
            <a:chExt cx="3133810" cy="4032689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3133810" cy="4032690"/>
            </a:xfrm>
            <a:custGeom>
              <a:avLst/>
              <a:gdLst/>
              <a:ahLst/>
              <a:cxnLst/>
              <a:rect l="l" t="t" r="r" b="b"/>
              <a:pathLst>
                <a:path w="3133810" h="4032690">
                  <a:moveTo>
                    <a:pt x="3009350" y="4032689"/>
                  </a:moveTo>
                  <a:lnTo>
                    <a:pt x="124460" y="4032689"/>
                  </a:lnTo>
                  <a:cubicBezTo>
                    <a:pt x="55880" y="4032689"/>
                    <a:pt x="0" y="3976809"/>
                    <a:pt x="0" y="3908229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009350" y="0"/>
                  </a:lnTo>
                  <a:cubicBezTo>
                    <a:pt x="3077930" y="0"/>
                    <a:pt x="3133810" y="55880"/>
                    <a:pt x="3133810" y="124460"/>
                  </a:cubicBezTo>
                  <a:lnTo>
                    <a:pt x="3133810" y="3908229"/>
                  </a:lnTo>
                  <a:cubicBezTo>
                    <a:pt x="3133810" y="3976809"/>
                    <a:pt x="3077930" y="4032690"/>
                    <a:pt x="3009350" y="4032690"/>
                  </a:cubicBezTo>
                  <a:close/>
                </a:path>
              </a:pathLst>
            </a:custGeom>
            <a:solidFill>
              <a:srgbClr val="C6C6C6"/>
            </a:solidFill>
          </p:spPr>
          <p:txBody>
            <a:bodyPr/>
            <a:lstStyle/>
            <a:p>
              <a:endParaRPr lang="tr-TR"/>
            </a:p>
          </p:txBody>
        </p:sp>
      </p:grpSp>
      <p:sp>
        <p:nvSpPr>
          <p:cNvPr id="11" name="Freeform 11"/>
          <p:cNvSpPr/>
          <p:nvPr/>
        </p:nvSpPr>
        <p:spPr>
          <a:xfrm>
            <a:off x="14764545" y="659991"/>
            <a:ext cx="2932111" cy="2910120"/>
          </a:xfrm>
          <a:custGeom>
            <a:avLst/>
            <a:gdLst/>
            <a:ahLst/>
            <a:cxnLst/>
            <a:rect l="l" t="t" r="r" b="b"/>
            <a:pathLst>
              <a:path w="2932111" h="2910120">
                <a:moveTo>
                  <a:pt x="0" y="0"/>
                </a:moveTo>
                <a:lnTo>
                  <a:pt x="2932110" y="0"/>
                </a:lnTo>
                <a:lnTo>
                  <a:pt x="2932110" y="2910120"/>
                </a:lnTo>
                <a:lnTo>
                  <a:pt x="0" y="291012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2" name="TextBox 12"/>
          <p:cNvSpPr txBox="1"/>
          <p:nvPr/>
        </p:nvSpPr>
        <p:spPr>
          <a:xfrm>
            <a:off x="3645880" y="3532919"/>
            <a:ext cx="11453551" cy="13563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60"/>
              </a:lnSpc>
            </a:pPr>
            <a:r>
              <a:rPr lang="en-US" sz="4200">
                <a:solidFill>
                  <a:srgbClr val="FFFFFF"/>
                </a:solidFill>
                <a:latin typeface="Open Sans Bold"/>
              </a:rPr>
              <a:t>Immediate Response to the Disaster</a:t>
            </a:r>
          </a:p>
          <a:p>
            <a:pPr marL="0" lvl="0" indent="0" algn="ctr">
              <a:lnSpc>
                <a:spcPts val="5460"/>
              </a:lnSpc>
              <a:spcBef>
                <a:spcPct val="0"/>
              </a:spcBef>
            </a:pPr>
            <a:endParaRPr lang="en-US" sz="4200">
              <a:solidFill>
                <a:srgbClr val="FFFFFF"/>
              </a:solidFill>
              <a:latin typeface="Open Sans Bold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5720465" y="5127551"/>
            <a:ext cx="3205135" cy="32881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668"/>
              </a:lnSpc>
              <a:spcBef>
                <a:spcPct val="0"/>
              </a:spcBef>
            </a:pPr>
            <a:r>
              <a:rPr lang="en-US" sz="2822" dirty="0">
                <a:solidFill>
                  <a:srgbClr val="000000"/>
                </a:solidFill>
                <a:latin typeface="Helios Bold"/>
              </a:rPr>
              <a:t>100,000 members of the Japanese Self-defense force (army)</a:t>
            </a:r>
            <a:r>
              <a:rPr lang="en-US" sz="2822" dirty="0">
                <a:solidFill>
                  <a:srgbClr val="000000"/>
                </a:solidFill>
                <a:latin typeface="Helios"/>
              </a:rPr>
              <a:t> </a:t>
            </a:r>
            <a:r>
              <a:rPr lang="en-US" sz="2822" dirty="0">
                <a:solidFill>
                  <a:srgbClr val="000000"/>
                </a:solidFill>
                <a:latin typeface="Helios Bold"/>
              </a:rPr>
              <a:t> were mobilized to deal with the crisis and build shelters [8]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9554250" y="5101068"/>
            <a:ext cx="2657633" cy="31610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542"/>
              </a:lnSpc>
              <a:spcBef>
                <a:spcPct val="0"/>
              </a:spcBef>
            </a:pPr>
            <a:r>
              <a:rPr lang="en-US" sz="2724">
                <a:solidFill>
                  <a:srgbClr val="000000"/>
                </a:solidFill>
                <a:latin typeface="Helios Bold"/>
              </a:rPr>
              <a:t>People in the region whose houses were damaged and at nuclear risk were taken to shelters [4] 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3298557" y="5163300"/>
            <a:ext cx="3297251" cy="32741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180"/>
              </a:lnSpc>
              <a:spcBef>
                <a:spcPct val="0"/>
              </a:spcBef>
            </a:pPr>
            <a:r>
              <a:rPr lang="en-US" sz="2446">
                <a:solidFill>
                  <a:srgbClr val="000000"/>
                </a:solidFill>
                <a:latin typeface="Helios Bold"/>
              </a:rPr>
              <a:t>The communication between the government - fire brigade - military - municipalities and their communication with the public were kept dynamic [4]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889319" y="5417329"/>
            <a:ext cx="3019583" cy="25324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024"/>
              </a:lnSpc>
            </a:pPr>
            <a:r>
              <a:rPr lang="en-US" sz="3096">
                <a:solidFill>
                  <a:srgbClr val="000000"/>
                </a:solidFill>
                <a:latin typeface="Helios Bold"/>
              </a:rPr>
              <a:t>An emergency command centre in Tokyo [4]</a:t>
            </a:r>
          </a:p>
          <a:p>
            <a:pPr marL="0" lvl="0" indent="0" algn="l">
              <a:lnSpc>
                <a:spcPts val="4024"/>
              </a:lnSpc>
              <a:spcBef>
                <a:spcPct val="0"/>
              </a:spcBef>
            </a:pPr>
            <a:endParaRPr lang="en-US" sz="3096">
              <a:solidFill>
                <a:srgbClr val="000000"/>
              </a:solidFill>
              <a:latin typeface="Helios Bold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757507" y="1103525"/>
            <a:ext cx="15120407" cy="10115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163"/>
              </a:lnSpc>
            </a:pPr>
            <a:r>
              <a:rPr lang="en-US" sz="6377" spc="497">
                <a:solidFill>
                  <a:srgbClr val="FFFFFF"/>
                </a:solidFill>
                <a:latin typeface="Muli Bold"/>
              </a:rPr>
              <a:t>3:DISASTER MANAGEMENT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6090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323503" y="1517408"/>
            <a:ext cx="12256991" cy="7740892"/>
          </a:xfrm>
          <a:custGeom>
            <a:avLst/>
            <a:gdLst/>
            <a:ahLst/>
            <a:cxnLst/>
            <a:rect l="l" t="t" r="r" b="b"/>
            <a:pathLst>
              <a:path w="12256991" h="7740892">
                <a:moveTo>
                  <a:pt x="0" y="0"/>
                </a:moveTo>
                <a:lnTo>
                  <a:pt x="12256991" y="0"/>
                </a:lnTo>
                <a:lnTo>
                  <a:pt x="12256991" y="7740892"/>
                </a:lnTo>
                <a:lnTo>
                  <a:pt x="0" y="774089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4190" b="-134"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3" name="TextBox 3"/>
          <p:cNvSpPr txBox="1"/>
          <p:nvPr/>
        </p:nvSpPr>
        <p:spPr>
          <a:xfrm>
            <a:off x="779656" y="9528759"/>
            <a:ext cx="17344685" cy="4270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42"/>
              </a:lnSpc>
              <a:spcBef>
                <a:spcPct val="0"/>
              </a:spcBef>
            </a:pPr>
            <a:r>
              <a:rPr lang="en-US" sz="2458" spc="81">
                <a:solidFill>
                  <a:srgbClr val="FFFFFF"/>
                </a:solidFill>
                <a:latin typeface="Inter Bold"/>
              </a:rPr>
              <a:t>Coordination System between National and Local Governments during the Great East Japan Earthquake[4]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845418" y="280711"/>
            <a:ext cx="15120407" cy="9128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395"/>
              </a:lnSpc>
            </a:pPr>
            <a:r>
              <a:rPr lang="en-US" sz="5777" spc="618">
                <a:solidFill>
                  <a:srgbClr val="FFFFFF"/>
                </a:solidFill>
                <a:latin typeface="Muli Bold"/>
              </a:rPr>
              <a:t>3:DISASTER MANAGEMENT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807728" y="0"/>
            <a:ext cx="8574784" cy="10540038"/>
            <a:chOff x="0" y="0"/>
            <a:chExt cx="2258379" cy="277597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258379" cy="2775977"/>
            </a:xfrm>
            <a:custGeom>
              <a:avLst/>
              <a:gdLst/>
              <a:ahLst/>
              <a:cxnLst/>
              <a:rect l="l" t="t" r="r" b="b"/>
              <a:pathLst>
                <a:path w="2258379" h="2775977">
                  <a:moveTo>
                    <a:pt x="0" y="0"/>
                  </a:moveTo>
                  <a:lnTo>
                    <a:pt x="2258379" y="0"/>
                  </a:lnTo>
                  <a:lnTo>
                    <a:pt x="2258379" y="2775977"/>
                  </a:lnTo>
                  <a:lnTo>
                    <a:pt x="0" y="2775977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tr-TR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57150"/>
              <a:ext cx="2258379" cy="283312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31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299394" y="3098731"/>
            <a:ext cx="11965791" cy="5419036"/>
          </a:xfrm>
          <a:custGeom>
            <a:avLst/>
            <a:gdLst/>
            <a:ahLst/>
            <a:cxnLst/>
            <a:rect l="l" t="t" r="r" b="b"/>
            <a:pathLst>
              <a:path w="11965791" h="5419036">
                <a:moveTo>
                  <a:pt x="0" y="0"/>
                </a:moveTo>
                <a:lnTo>
                  <a:pt x="11965791" y="0"/>
                </a:lnTo>
                <a:lnTo>
                  <a:pt x="11965791" y="5419036"/>
                </a:lnTo>
                <a:lnTo>
                  <a:pt x="0" y="541903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75" t="-843" r="-28640" b="-644"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6" name="Freeform 6"/>
          <p:cNvSpPr/>
          <p:nvPr/>
        </p:nvSpPr>
        <p:spPr>
          <a:xfrm>
            <a:off x="12641798" y="3053004"/>
            <a:ext cx="5385356" cy="5487551"/>
          </a:xfrm>
          <a:custGeom>
            <a:avLst/>
            <a:gdLst/>
            <a:ahLst/>
            <a:cxnLst/>
            <a:rect l="l" t="t" r="r" b="b"/>
            <a:pathLst>
              <a:path w="5385356" h="5487551">
                <a:moveTo>
                  <a:pt x="0" y="0"/>
                </a:moveTo>
                <a:lnTo>
                  <a:pt x="5385356" y="0"/>
                </a:lnTo>
                <a:lnTo>
                  <a:pt x="5385356" y="5487551"/>
                </a:lnTo>
                <a:lnTo>
                  <a:pt x="0" y="548755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629" t="-6096" r="-59746"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7" name="TextBox 7"/>
          <p:cNvSpPr txBox="1"/>
          <p:nvPr/>
        </p:nvSpPr>
        <p:spPr>
          <a:xfrm>
            <a:off x="432996" y="747337"/>
            <a:ext cx="9894709" cy="20402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163"/>
              </a:lnSpc>
            </a:pPr>
            <a:r>
              <a:rPr lang="en-US" sz="6377" spc="682">
                <a:solidFill>
                  <a:srgbClr val="13161A"/>
                </a:solidFill>
                <a:latin typeface="Muli Bold"/>
              </a:rPr>
              <a:t>3:DISASTER </a:t>
            </a:r>
          </a:p>
          <a:p>
            <a:pPr algn="ctr">
              <a:lnSpc>
                <a:spcPts val="8163"/>
              </a:lnSpc>
            </a:pPr>
            <a:r>
              <a:rPr lang="en-US" sz="6377" spc="682">
                <a:solidFill>
                  <a:srgbClr val="13161A"/>
                </a:solidFill>
                <a:latin typeface="Muli Bold"/>
              </a:rPr>
              <a:t>MANAGEMENT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681838" y="8810478"/>
            <a:ext cx="9894709" cy="8384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31"/>
              </a:lnSpc>
              <a:spcBef>
                <a:spcPct val="0"/>
              </a:spcBef>
            </a:pPr>
            <a:r>
              <a:rPr lang="en-US" sz="2379" spc="78">
                <a:solidFill>
                  <a:srgbClr val="000000"/>
                </a:solidFill>
                <a:latin typeface="Inter"/>
              </a:rPr>
              <a:t>Disaster recovery and reconstruction policy and planning stages in Japan [5]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6090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330693" y="170598"/>
            <a:ext cx="12138627" cy="10287000"/>
          </a:xfrm>
          <a:custGeom>
            <a:avLst/>
            <a:gdLst/>
            <a:ahLst/>
            <a:cxnLst/>
            <a:rect l="l" t="t" r="r" b="b"/>
            <a:pathLst>
              <a:path w="12138627" h="10287000">
                <a:moveTo>
                  <a:pt x="0" y="0"/>
                </a:moveTo>
                <a:lnTo>
                  <a:pt x="12138627" y="0"/>
                </a:lnTo>
                <a:lnTo>
                  <a:pt x="12138627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887" b="-887"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3" name="TextBox 3"/>
          <p:cNvSpPr txBox="1"/>
          <p:nvPr/>
        </p:nvSpPr>
        <p:spPr>
          <a:xfrm>
            <a:off x="207630" y="1743439"/>
            <a:ext cx="7666362" cy="16892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83"/>
              </a:lnSpc>
            </a:pPr>
            <a:r>
              <a:rPr lang="en-US" sz="5299" spc="567">
                <a:solidFill>
                  <a:srgbClr val="FFFFFF"/>
                </a:solidFill>
                <a:latin typeface="Muli Bold"/>
              </a:rPr>
              <a:t>4:WHAT WAS </a:t>
            </a:r>
          </a:p>
          <a:p>
            <a:pPr algn="ctr">
              <a:lnSpc>
                <a:spcPts val="6783"/>
              </a:lnSpc>
            </a:pPr>
            <a:r>
              <a:rPr lang="en-US" sz="5299" spc="567">
                <a:solidFill>
                  <a:srgbClr val="FFFFFF"/>
                </a:solidFill>
                <a:latin typeface="Muli Bold"/>
              </a:rPr>
              <a:t>RIGHT?</a:t>
            </a:r>
          </a:p>
        </p:txBody>
      </p:sp>
      <p:sp>
        <p:nvSpPr>
          <p:cNvPr id="4" name="AutoShape 4"/>
          <p:cNvSpPr/>
          <p:nvPr/>
        </p:nvSpPr>
        <p:spPr>
          <a:xfrm flipV="1">
            <a:off x="7330693" y="170598"/>
            <a:ext cx="0" cy="10287000"/>
          </a:xfrm>
          <a:prstGeom prst="line">
            <a:avLst/>
          </a:prstGeom>
          <a:ln w="28575" cap="flat">
            <a:solidFill>
              <a:srgbClr val="5271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tr-TR"/>
          </a:p>
        </p:txBody>
      </p:sp>
      <p:sp>
        <p:nvSpPr>
          <p:cNvPr id="5" name="Freeform 5"/>
          <p:cNvSpPr/>
          <p:nvPr/>
        </p:nvSpPr>
        <p:spPr>
          <a:xfrm>
            <a:off x="0" y="4115619"/>
            <a:ext cx="7330693" cy="4887129"/>
          </a:xfrm>
          <a:custGeom>
            <a:avLst/>
            <a:gdLst/>
            <a:ahLst/>
            <a:cxnLst/>
            <a:rect l="l" t="t" r="r" b="b"/>
            <a:pathLst>
              <a:path w="7330693" h="4887129">
                <a:moveTo>
                  <a:pt x="0" y="0"/>
                </a:moveTo>
                <a:lnTo>
                  <a:pt x="7330693" y="0"/>
                </a:lnTo>
                <a:lnTo>
                  <a:pt x="7330693" y="4887129"/>
                </a:lnTo>
                <a:lnTo>
                  <a:pt x="0" y="488712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6" name="Freeform 6"/>
          <p:cNvSpPr/>
          <p:nvPr/>
        </p:nvSpPr>
        <p:spPr>
          <a:xfrm>
            <a:off x="15699037" y="7798740"/>
            <a:ext cx="2239581" cy="2043618"/>
          </a:xfrm>
          <a:custGeom>
            <a:avLst/>
            <a:gdLst/>
            <a:ahLst/>
            <a:cxnLst/>
            <a:rect l="l" t="t" r="r" b="b"/>
            <a:pathLst>
              <a:path w="2239581" h="2043618">
                <a:moveTo>
                  <a:pt x="0" y="0"/>
                </a:moveTo>
                <a:lnTo>
                  <a:pt x="2239581" y="0"/>
                </a:lnTo>
                <a:lnTo>
                  <a:pt x="2239581" y="2043617"/>
                </a:lnTo>
                <a:lnTo>
                  <a:pt x="0" y="204361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7" name="TextBox 7"/>
          <p:cNvSpPr txBox="1"/>
          <p:nvPr/>
        </p:nvSpPr>
        <p:spPr>
          <a:xfrm>
            <a:off x="7873993" y="2278490"/>
            <a:ext cx="9481092" cy="52093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906778" lvl="1" indent="-453389">
              <a:lnSpc>
                <a:spcPts val="8399"/>
              </a:lnSpc>
              <a:buFont typeface="Arial"/>
              <a:buChar char="•"/>
            </a:pPr>
            <a:r>
              <a:rPr lang="en-US" sz="4199">
                <a:solidFill>
                  <a:srgbClr val="FFFFFF"/>
                </a:solidFill>
                <a:latin typeface="Helios Bold"/>
              </a:rPr>
              <a:t>Early Warning System[3]</a:t>
            </a:r>
          </a:p>
          <a:p>
            <a:pPr marL="906778" lvl="1" indent="-453389">
              <a:lnSpc>
                <a:spcPts val="8399"/>
              </a:lnSpc>
              <a:buFont typeface="Arial"/>
              <a:buChar char="•"/>
            </a:pPr>
            <a:r>
              <a:rPr lang="en-US" sz="4199">
                <a:solidFill>
                  <a:srgbClr val="FFFFFF"/>
                </a:solidFill>
                <a:latin typeface="Helios Bold"/>
              </a:rPr>
              <a:t>Infrastructure[6]</a:t>
            </a:r>
          </a:p>
          <a:p>
            <a:pPr marL="906778" lvl="1" indent="-453389">
              <a:lnSpc>
                <a:spcPts val="8399"/>
              </a:lnSpc>
              <a:buFont typeface="Arial"/>
              <a:buChar char="•"/>
            </a:pPr>
            <a:r>
              <a:rPr lang="en-US" sz="4199">
                <a:solidFill>
                  <a:srgbClr val="FFFFFF"/>
                </a:solidFill>
                <a:latin typeface="Helios Bold"/>
              </a:rPr>
              <a:t>Effective Communication</a:t>
            </a:r>
          </a:p>
          <a:p>
            <a:pPr marL="906778" lvl="1" indent="-453389">
              <a:lnSpc>
                <a:spcPts val="8399"/>
              </a:lnSpc>
              <a:buFont typeface="Arial"/>
              <a:buChar char="•"/>
            </a:pPr>
            <a:r>
              <a:rPr lang="en-US" sz="4199">
                <a:solidFill>
                  <a:srgbClr val="FFFFFF"/>
                </a:solidFill>
                <a:latin typeface="Helios Bold"/>
              </a:rPr>
              <a:t>Preparedness and Drills</a:t>
            </a:r>
          </a:p>
          <a:p>
            <a:pPr marL="906778" lvl="1" indent="-453389">
              <a:lnSpc>
                <a:spcPts val="8399"/>
              </a:lnSpc>
              <a:buFont typeface="Arial"/>
              <a:buChar char="•"/>
            </a:pPr>
            <a:r>
              <a:rPr lang="en-US" sz="4199">
                <a:solidFill>
                  <a:srgbClr val="FFFFFF"/>
                </a:solidFill>
                <a:latin typeface="Helios Bold"/>
              </a:rPr>
              <a:t>Rapid Response and Mobilization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878</Words>
  <Application>Microsoft Macintosh PowerPoint</Application>
  <PresentationFormat>Özel</PresentationFormat>
  <Paragraphs>91</Paragraphs>
  <Slides>14</Slides>
  <Notes>0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11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14</vt:i4>
      </vt:variant>
    </vt:vector>
  </HeadingPairs>
  <TitlesOfParts>
    <vt:vector size="26" baseType="lpstr">
      <vt:lpstr>Open Sans Bold</vt:lpstr>
      <vt:lpstr>Bebas Neue</vt:lpstr>
      <vt:lpstr>Arial</vt:lpstr>
      <vt:lpstr>Inter</vt:lpstr>
      <vt:lpstr>Muli Heavy</vt:lpstr>
      <vt:lpstr>Calibri</vt:lpstr>
      <vt:lpstr>Helios</vt:lpstr>
      <vt:lpstr>Helios Bold</vt:lpstr>
      <vt:lpstr>Helios Italics</vt:lpstr>
      <vt:lpstr>Muli Bold</vt:lpstr>
      <vt:lpstr>Inter Bold</vt:lpstr>
      <vt:lpstr>Office Theme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2011 Japan</dc:title>
  <cp:lastModifiedBy>Dilaver Korkmaz</cp:lastModifiedBy>
  <cp:revision>2</cp:revision>
  <dcterms:created xsi:type="dcterms:W3CDTF">2006-08-16T00:00:00Z</dcterms:created>
  <dcterms:modified xsi:type="dcterms:W3CDTF">2024-02-23T06:27:55Z</dcterms:modified>
  <dc:identifier>DAF8fL1rBvg</dc:identifier>
</cp:coreProperties>
</file>