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embeddedFontLst>
    <p:embeddedFont>
      <p:font typeface="Anton" pitchFamily="2" charset="77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32">
          <p15:clr>
            <a:srgbClr val="747775"/>
          </p15:clr>
        </p15:guide>
        <p15:guide id="2" pos="38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8"/>
  </p:normalViewPr>
  <p:slideViewPr>
    <p:cSldViewPr snapToGrid="0">
      <p:cViewPr varScale="1">
        <p:scale>
          <a:sx n="117" d="100"/>
          <a:sy n="117" d="100"/>
        </p:scale>
        <p:origin x="464" y="184"/>
      </p:cViewPr>
      <p:guideLst>
        <p:guide orient="horz" pos="22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74986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2906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bb93424996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g2bb93424996_1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g2bb93424996_1_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4196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bb93424996_1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bb93424996_1_1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2bb93424996_1_1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3992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b9065a60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g2b9065a600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g2b9065a600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1377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b9065a600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g2b9065a6003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g2b9065a6003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1010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baafa6fb9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g2baafa6fb92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g2baafa6fb92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8023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baafa6fb92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g2baafa6fb92_1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g2baafa6fb92_1_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6640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baafa6fb92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g2baafa6fb92_1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g2baafa6fb92_1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5854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baafa6fb92_1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8" name="Google Shape;388;g2baafa6fb92_1_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g2baafa6fb92_1_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36072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b9065a6003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3" name="Google Shape;413;g2b9065a6003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g2b9065a6003_0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53723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babb31d6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9" name="Google Shape;429;g2babb31d68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g2babb31d68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7803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91511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2babb31d687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2" name="Google Shape;442;g2babb31d687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g2babb31d687_0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389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2bb93424996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2bb93424996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g2bb93424996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95443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2babb31d687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9" name="Google Shape;499;g2babb31d687_0_1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g2babb31d687_0_1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88891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2bbb764ad20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0" name="Google Shape;520;g2bbb764ad20_1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g2bbb764ad20_1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94424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2bb93424996_3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4" name="Google Shape;534;g2bb93424996_3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g2bb93424996_3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7587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babb31d68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2babb31d687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2babb31d687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2867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bb9342499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2bb93424996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2bb93424996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849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5604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babb31d68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g2babb31d687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2babb31d687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762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bb93424996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2bb93424996_1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2bb93424996_1_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1113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bb93424996_1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bb93424996_1_1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2bb93424996_1_1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40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bb93424996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g2bb93424996_1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2bb93424996_1_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3894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7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frc.org/" TargetMode="External"/><Relationship Id="rId3" Type="http://schemas.openxmlformats.org/officeDocument/2006/relationships/image" Target="../media/image36.jpg"/><Relationship Id="rId7" Type="http://schemas.openxmlformats.org/officeDocument/2006/relationships/hyperlink" Target="https://www.aktiffelsefe.org/gea-arama-kurtarma-ekoloji-grubu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akut.org.tr/en" TargetMode="External"/><Relationship Id="rId5" Type="http://schemas.openxmlformats.org/officeDocument/2006/relationships/hyperlink" Target="https://www.insarag.org/iec/insarag-guidelines-volume-ii-manual-c-iec-r/" TargetMode="External"/><Relationship Id="rId4" Type="http://schemas.openxmlformats.org/officeDocument/2006/relationships/hyperlink" Target="https://gea.org.tr/en/about-gea/" TargetMode="External"/><Relationship Id="rId9" Type="http://schemas.openxmlformats.org/officeDocument/2006/relationships/hyperlink" Target="https://www.aa.com.tr/en/turkiye/turkiye-presents-medals-to-rescue-teams-for-efforts-after-feb-6-earthquakes/288127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90" name="Google Shape;90;p13" descr="A group of people wearing protective gear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-295406"/>
            <a:ext cx="12192000" cy="744881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/>
          <p:nvPr/>
        </p:nvSpPr>
        <p:spPr>
          <a:xfrm>
            <a:off x="0" y="-295400"/>
            <a:ext cx="8084745" cy="6777681"/>
          </a:xfrm>
          <a:prstGeom prst="rect">
            <a:avLst/>
          </a:prstGeom>
          <a:solidFill>
            <a:srgbClr val="990907">
              <a:alpha val="71764"/>
            </a:srgbClr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290839" y="-295406"/>
            <a:ext cx="123568" cy="785889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 rot="-5400000" flipH="1">
            <a:off x="6188604" y="-5638271"/>
            <a:ext cx="105632" cy="119011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1359243" y="1075038"/>
            <a:ext cx="6499800" cy="30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GEA Search and Rescue 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5218504" y="4729700"/>
            <a:ext cx="39351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Batuhan Bahriş</a:t>
            </a:r>
            <a:endParaRPr sz="28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Elif Baykan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Egehan Uğraş</a:t>
            </a:r>
            <a:endParaRPr sz="28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Eda Tatar</a:t>
            </a:r>
            <a:endParaRPr sz="28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96" name="Google Shape;9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/>
          <p:nvPr/>
        </p:nvSpPr>
        <p:spPr>
          <a:xfrm>
            <a:off x="0" y="-72150"/>
            <a:ext cx="12192000" cy="7002300"/>
          </a:xfrm>
          <a:prstGeom prst="rect">
            <a:avLst/>
          </a:prstGeom>
          <a:solidFill>
            <a:srgbClr val="990907">
              <a:alpha val="71760"/>
            </a:srgbClr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2820000" algn="bl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2"/>
          <p:cNvSpPr/>
          <p:nvPr/>
        </p:nvSpPr>
        <p:spPr>
          <a:xfrm>
            <a:off x="1109657" y="-854543"/>
            <a:ext cx="123600" cy="7858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2"/>
          <p:cNvSpPr/>
          <p:nvPr/>
        </p:nvSpPr>
        <p:spPr>
          <a:xfrm rot="-5400000" flipH="1">
            <a:off x="6104101" y="388775"/>
            <a:ext cx="45600" cy="12253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2"/>
          <p:cNvSpPr txBox="1">
            <a:spLocks noGrp="1"/>
          </p:cNvSpPr>
          <p:nvPr>
            <p:ph type="title"/>
          </p:nvPr>
        </p:nvSpPr>
        <p:spPr>
          <a:xfrm>
            <a:off x="1633650" y="365125"/>
            <a:ext cx="97203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ECOLOGY</a:t>
            </a:r>
            <a:endParaRPr sz="72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60" name="Google Shape;260;p22"/>
          <p:cNvSpPr txBox="1">
            <a:spLocks noGrp="1"/>
          </p:cNvSpPr>
          <p:nvPr>
            <p:ph type="body" idx="1"/>
          </p:nvPr>
        </p:nvSpPr>
        <p:spPr>
          <a:xfrm>
            <a:off x="2312575" y="1825625"/>
            <a:ext cx="9041100" cy="3656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Environmental Cleaning Campaigns</a:t>
            </a:r>
            <a:endParaRPr sz="44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Tree Planting Campaigns</a:t>
            </a:r>
            <a:endParaRPr sz="44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Protect Animals and Improve Habitats</a:t>
            </a:r>
            <a:endParaRPr sz="44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Ecology Seminars</a:t>
            </a:r>
            <a:endParaRPr sz="44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261" name="Google Shape;26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9675" y="1740652"/>
            <a:ext cx="732912" cy="743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9675" y="2668152"/>
            <a:ext cx="732912" cy="743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9675" y="3590689"/>
            <a:ext cx="732912" cy="743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9675" y="4513252"/>
            <a:ext cx="732912" cy="743098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3"/>
          <p:cNvSpPr/>
          <p:nvPr/>
        </p:nvSpPr>
        <p:spPr>
          <a:xfrm>
            <a:off x="1109657" y="-854543"/>
            <a:ext cx="123600" cy="7858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3"/>
          <p:cNvSpPr/>
          <p:nvPr/>
        </p:nvSpPr>
        <p:spPr>
          <a:xfrm rot="-5400000" flipH="1">
            <a:off x="6104101" y="388775"/>
            <a:ext cx="45600" cy="12253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3"/>
          <p:cNvSpPr/>
          <p:nvPr/>
        </p:nvSpPr>
        <p:spPr>
          <a:xfrm>
            <a:off x="-350925" y="-46550"/>
            <a:ext cx="12632700" cy="6976800"/>
          </a:xfrm>
          <a:prstGeom prst="rect">
            <a:avLst/>
          </a:prstGeom>
          <a:solidFill>
            <a:srgbClr val="990907">
              <a:alpha val="71760"/>
            </a:srgbClr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2820000" algn="bl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1405500" y="365125"/>
            <a:ext cx="99483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GEA WEBINARS</a:t>
            </a:r>
            <a:endParaRPr sz="72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75" name="Google Shape;275;p23"/>
          <p:cNvSpPr txBox="1">
            <a:spLocks noGrp="1"/>
          </p:cNvSpPr>
          <p:nvPr>
            <p:ph type="body" idx="1"/>
          </p:nvPr>
        </p:nvSpPr>
        <p:spPr>
          <a:xfrm>
            <a:off x="1495200" y="1825625"/>
            <a:ext cx="9858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45720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Human Psychology</a:t>
            </a:r>
            <a:endParaRPr sz="44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Raising Awareness About Animals</a:t>
            </a:r>
            <a:endParaRPr sz="44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Awareness About Environmental Protection</a:t>
            </a:r>
            <a:endParaRPr sz="44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Search and Rescue Workshop</a:t>
            </a:r>
            <a:endParaRPr sz="44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76" name="Google Shape;27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24"/>
          <p:cNvPicPr preferRelativeResize="0"/>
          <p:nvPr/>
        </p:nvPicPr>
        <p:blipFill rotWithShape="1">
          <a:blip r:embed="rId3">
            <a:alphaModFix amt="99000"/>
          </a:blip>
          <a:srcRect b="23318"/>
          <a:stretch/>
        </p:blipFill>
        <p:spPr>
          <a:xfrm>
            <a:off x="0" y="0"/>
            <a:ext cx="12420100" cy="693015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4"/>
          <p:cNvSpPr/>
          <p:nvPr/>
        </p:nvSpPr>
        <p:spPr>
          <a:xfrm>
            <a:off x="27775" y="-72150"/>
            <a:ext cx="12420000" cy="7002300"/>
          </a:xfrm>
          <a:prstGeom prst="rect">
            <a:avLst/>
          </a:prstGeom>
          <a:solidFill>
            <a:srgbClr val="990907">
              <a:alpha val="71760"/>
            </a:srgbClr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2820000" algn="bl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4"/>
          <p:cNvSpPr/>
          <p:nvPr/>
        </p:nvSpPr>
        <p:spPr>
          <a:xfrm>
            <a:off x="1109657" y="-854543"/>
            <a:ext cx="123600" cy="7858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4"/>
          <p:cNvSpPr txBox="1"/>
          <p:nvPr/>
        </p:nvSpPr>
        <p:spPr>
          <a:xfrm>
            <a:off x="2155368" y="1202463"/>
            <a:ext cx="6499800" cy="4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03 </a:t>
            </a:r>
            <a:endParaRPr sz="96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Current Situation </a:t>
            </a:r>
            <a:endParaRPr sz="96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86" name="Google Shape;286;p24"/>
          <p:cNvSpPr/>
          <p:nvPr/>
        </p:nvSpPr>
        <p:spPr>
          <a:xfrm>
            <a:off x="9814075" y="201975"/>
            <a:ext cx="1995300" cy="1945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99825" y="162675"/>
            <a:ext cx="2023800" cy="202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4"/>
          <p:cNvSpPr/>
          <p:nvPr/>
        </p:nvSpPr>
        <p:spPr>
          <a:xfrm rot="-5400000" flipH="1">
            <a:off x="6104101" y="388775"/>
            <a:ext cx="45600" cy="12253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5"/>
          <p:cNvSpPr/>
          <p:nvPr/>
        </p:nvSpPr>
        <p:spPr>
          <a:xfrm>
            <a:off x="5662275" y="-46775"/>
            <a:ext cx="6807900" cy="6976800"/>
          </a:xfrm>
          <a:prstGeom prst="rect">
            <a:avLst/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p25"/>
          <p:cNvPicPr preferRelativeResize="0"/>
          <p:nvPr/>
        </p:nvPicPr>
        <p:blipFill rotWithShape="1">
          <a:blip r:embed="rId3">
            <a:alphaModFix/>
          </a:blip>
          <a:srcRect l="19691" r="19344"/>
          <a:stretch/>
        </p:blipFill>
        <p:spPr>
          <a:xfrm>
            <a:off x="-275725" y="-45750"/>
            <a:ext cx="58152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25"/>
          <p:cNvSpPr/>
          <p:nvPr/>
        </p:nvSpPr>
        <p:spPr>
          <a:xfrm rot="-5400000" flipH="1">
            <a:off x="6104101" y="388775"/>
            <a:ext cx="45600" cy="12253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5"/>
          <p:cNvSpPr/>
          <p:nvPr/>
        </p:nvSpPr>
        <p:spPr>
          <a:xfrm>
            <a:off x="-350925" y="-46550"/>
            <a:ext cx="12632700" cy="6976800"/>
          </a:xfrm>
          <a:prstGeom prst="rect">
            <a:avLst/>
          </a:prstGeom>
          <a:solidFill>
            <a:srgbClr val="990907">
              <a:alpha val="71760"/>
            </a:srgbClr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2820000" algn="bl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25"/>
          <p:cNvSpPr txBox="1"/>
          <p:nvPr/>
        </p:nvSpPr>
        <p:spPr>
          <a:xfrm>
            <a:off x="5961825" y="76200"/>
            <a:ext cx="4609200" cy="14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GEA-Sar </a:t>
            </a:r>
            <a:r>
              <a:rPr lang="en-US" sz="55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has</a:t>
            </a:r>
            <a:r>
              <a:rPr lang="en-US" sz="72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endParaRPr sz="7200">
              <a:solidFill>
                <a:srgbClr val="FFFFFF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300" name="Google Shape;30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4550" y="1874825"/>
            <a:ext cx="688575" cy="64685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7150" dist="19050" dir="2820000" algn="bl" rotWithShape="0">
              <a:srgbClr val="000000">
                <a:alpha val="0"/>
              </a:srgbClr>
            </a:outerShdw>
          </a:effectLst>
        </p:spPr>
      </p:pic>
      <p:sp>
        <p:nvSpPr>
          <p:cNvPr id="301" name="Google Shape;301;p25"/>
          <p:cNvSpPr txBox="1"/>
          <p:nvPr/>
        </p:nvSpPr>
        <p:spPr>
          <a:xfrm>
            <a:off x="7839725" y="1946400"/>
            <a:ext cx="3544200" cy="8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5"/>
          <p:cNvSpPr txBox="1"/>
          <p:nvPr/>
        </p:nvSpPr>
        <p:spPr>
          <a:xfrm>
            <a:off x="6916300" y="1808250"/>
            <a:ext cx="4695600" cy="14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+7350 Volunteers</a:t>
            </a:r>
            <a:endParaRPr sz="4200">
              <a:solidFill>
                <a:srgbClr val="FFFFFF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303" name="Google Shape;30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24553" y="3242450"/>
            <a:ext cx="707550" cy="753198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304" name="Google Shape;304;p25"/>
          <p:cNvSpPr txBox="1"/>
          <p:nvPr/>
        </p:nvSpPr>
        <p:spPr>
          <a:xfrm>
            <a:off x="6896975" y="3280500"/>
            <a:ext cx="4489500" cy="14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13 Branches</a:t>
            </a:r>
            <a:endParaRPr sz="4200">
              <a:solidFill>
                <a:srgbClr val="FFFFFF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305" name="Google Shape;305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24550" y="4697675"/>
            <a:ext cx="707550" cy="805143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7150" dist="19050" dir="2820000" algn="bl" rotWithShape="0">
              <a:srgbClr val="000000">
                <a:alpha val="0"/>
              </a:srgbClr>
            </a:outerShdw>
          </a:effectLst>
        </p:spPr>
      </p:pic>
      <p:sp>
        <p:nvSpPr>
          <p:cNvPr id="306" name="Google Shape;306;p25"/>
          <p:cNvSpPr txBox="1"/>
          <p:nvPr/>
        </p:nvSpPr>
        <p:spPr>
          <a:xfrm>
            <a:off x="6984550" y="4502500"/>
            <a:ext cx="5373000" cy="18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786 Operation and Support Team Members</a:t>
            </a:r>
            <a:endParaRPr sz="4200">
              <a:solidFill>
                <a:srgbClr val="FFFFFF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07" name="Google Shape;307;p25"/>
          <p:cNvSpPr/>
          <p:nvPr/>
        </p:nvSpPr>
        <p:spPr>
          <a:xfrm>
            <a:off x="5538682" y="-487768"/>
            <a:ext cx="123600" cy="7858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25"/>
          <p:cNvSpPr/>
          <p:nvPr/>
        </p:nvSpPr>
        <p:spPr>
          <a:xfrm rot="-5400000" flipH="1">
            <a:off x="11989375" y="-4972625"/>
            <a:ext cx="126900" cy="128511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6"/>
          <p:cNvSpPr/>
          <p:nvPr/>
        </p:nvSpPr>
        <p:spPr>
          <a:xfrm>
            <a:off x="-40800" y="-49350"/>
            <a:ext cx="12426000" cy="6956700"/>
          </a:xfrm>
          <a:prstGeom prst="rect">
            <a:avLst/>
          </a:prstGeom>
          <a:solidFill>
            <a:srgbClr val="E2F2F1"/>
          </a:solidFill>
          <a:ln w="9525" cap="flat" cmpd="sng">
            <a:solidFill>
              <a:srgbClr val="E2F2F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26"/>
          <p:cNvSpPr/>
          <p:nvPr/>
        </p:nvSpPr>
        <p:spPr>
          <a:xfrm>
            <a:off x="1033457" y="-854543"/>
            <a:ext cx="123600" cy="7858800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26"/>
          <p:cNvSpPr/>
          <p:nvPr/>
        </p:nvSpPr>
        <p:spPr>
          <a:xfrm rot="-5400000" flipH="1">
            <a:off x="6104101" y="388775"/>
            <a:ext cx="45600" cy="12253800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26"/>
          <p:cNvSpPr txBox="1"/>
          <p:nvPr/>
        </p:nvSpPr>
        <p:spPr>
          <a:xfrm>
            <a:off x="8601725" y="1946400"/>
            <a:ext cx="3544200" cy="8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9" name="Google Shape;3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5700" y="1113388"/>
            <a:ext cx="7772099" cy="4788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Google Shape;320;p26"/>
          <p:cNvCxnSpPr/>
          <p:nvPr/>
        </p:nvCxnSpPr>
        <p:spPr>
          <a:xfrm rot="-5400000">
            <a:off x="3764000" y="2137450"/>
            <a:ext cx="505200" cy="216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1" name="Google Shape;321;p26"/>
          <p:cNvSpPr txBox="1"/>
          <p:nvPr/>
        </p:nvSpPr>
        <p:spPr>
          <a:xfrm>
            <a:off x="3446250" y="1538225"/>
            <a:ext cx="2187300" cy="6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İstanbul</a:t>
            </a:r>
            <a:endParaRPr sz="2800" u="sng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cxnSp>
        <p:nvCxnSpPr>
          <p:cNvPr id="322" name="Google Shape;322;p26"/>
          <p:cNvCxnSpPr/>
          <p:nvPr/>
        </p:nvCxnSpPr>
        <p:spPr>
          <a:xfrm rot="-5400000">
            <a:off x="4406325" y="1820525"/>
            <a:ext cx="903300" cy="656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3" name="Google Shape;323;p26"/>
          <p:cNvSpPr txBox="1"/>
          <p:nvPr/>
        </p:nvSpPr>
        <p:spPr>
          <a:xfrm>
            <a:off x="4760925" y="1206125"/>
            <a:ext cx="2187300" cy="6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İzmit</a:t>
            </a:r>
            <a:endParaRPr sz="2800" u="sng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cxnSp>
        <p:nvCxnSpPr>
          <p:cNvPr id="324" name="Google Shape;324;p26"/>
          <p:cNvCxnSpPr/>
          <p:nvPr/>
        </p:nvCxnSpPr>
        <p:spPr>
          <a:xfrm rot="-5400000">
            <a:off x="4897200" y="2187950"/>
            <a:ext cx="1234500" cy="10755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5" name="Google Shape;325;p26"/>
          <p:cNvCxnSpPr/>
          <p:nvPr/>
        </p:nvCxnSpPr>
        <p:spPr>
          <a:xfrm rot="10800000" flipH="1">
            <a:off x="5583100" y="2202275"/>
            <a:ext cx="2302800" cy="1111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6" name="Google Shape;326;p26"/>
          <p:cNvSpPr txBox="1"/>
          <p:nvPr/>
        </p:nvSpPr>
        <p:spPr>
          <a:xfrm>
            <a:off x="5539775" y="1624850"/>
            <a:ext cx="28371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Eskişehir</a:t>
            </a:r>
            <a:endParaRPr sz="2800" u="sng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27" name="Google Shape;327;p26"/>
          <p:cNvSpPr txBox="1"/>
          <p:nvPr/>
        </p:nvSpPr>
        <p:spPr>
          <a:xfrm>
            <a:off x="7367800" y="1725925"/>
            <a:ext cx="2187300" cy="6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Ankara</a:t>
            </a:r>
            <a:endParaRPr sz="2800" u="sng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cxnSp>
        <p:nvCxnSpPr>
          <p:cNvPr id="328" name="Google Shape;328;p26"/>
          <p:cNvCxnSpPr/>
          <p:nvPr/>
        </p:nvCxnSpPr>
        <p:spPr>
          <a:xfrm rot="10800000" flipH="1">
            <a:off x="9748425" y="2635650"/>
            <a:ext cx="1003500" cy="967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9" name="Google Shape;329;p26"/>
          <p:cNvSpPr txBox="1"/>
          <p:nvPr/>
        </p:nvSpPr>
        <p:spPr>
          <a:xfrm>
            <a:off x="10414950" y="2141225"/>
            <a:ext cx="2187300" cy="6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Van </a:t>
            </a:r>
            <a:endParaRPr sz="2800" u="sng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cxnSp>
        <p:nvCxnSpPr>
          <p:cNvPr id="330" name="Google Shape;330;p26"/>
          <p:cNvCxnSpPr/>
          <p:nvPr/>
        </p:nvCxnSpPr>
        <p:spPr>
          <a:xfrm rot="10800000">
            <a:off x="2399525" y="2110550"/>
            <a:ext cx="1638600" cy="1111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1" name="Google Shape;331;p26"/>
          <p:cNvSpPr txBox="1"/>
          <p:nvPr/>
        </p:nvSpPr>
        <p:spPr>
          <a:xfrm>
            <a:off x="2061050" y="1624850"/>
            <a:ext cx="2187300" cy="6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Bursa</a:t>
            </a:r>
            <a:endParaRPr sz="2800" u="sng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cxnSp>
        <p:nvCxnSpPr>
          <p:cNvPr id="332" name="Google Shape;332;p26"/>
          <p:cNvCxnSpPr/>
          <p:nvPr/>
        </p:nvCxnSpPr>
        <p:spPr>
          <a:xfrm rot="10800000">
            <a:off x="1699150" y="3299325"/>
            <a:ext cx="1588200" cy="721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3" name="Google Shape;333;p26"/>
          <p:cNvSpPr txBox="1"/>
          <p:nvPr/>
        </p:nvSpPr>
        <p:spPr>
          <a:xfrm>
            <a:off x="1565625" y="2787150"/>
            <a:ext cx="2187300" cy="6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İzmir</a:t>
            </a:r>
            <a:endParaRPr sz="2800" u="sng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cxnSp>
        <p:nvCxnSpPr>
          <p:cNvPr id="334" name="Google Shape;334;p26"/>
          <p:cNvCxnSpPr/>
          <p:nvPr/>
        </p:nvCxnSpPr>
        <p:spPr>
          <a:xfrm flipH="1">
            <a:off x="2745950" y="5024550"/>
            <a:ext cx="1494300" cy="563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5" name="Google Shape;335;p26"/>
          <p:cNvSpPr txBox="1"/>
          <p:nvPr/>
        </p:nvSpPr>
        <p:spPr>
          <a:xfrm>
            <a:off x="2240675" y="5110825"/>
            <a:ext cx="2187300" cy="6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Antalya</a:t>
            </a:r>
            <a:endParaRPr sz="2800" u="sng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cxnSp>
        <p:nvCxnSpPr>
          <p:cNvPr id="336" name="Google Shape;336;p26"/>
          <p:cNvCxnSpPr/>
          <p:nvPr/>
        </p:nvCxnSpPr>
        <p:spPr>
          <a:xfrm>
            <a:off x="6586425" y="4548100"/>
            <a:ext cx="1797600" cy="642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7" name="Google Shape;337;p26"/>
          <p:cNvSpPr txBox="1"/>
          <p:nvPr/>
        </p:nvSpPr>
        <p:spPr>
          <a:xfrm>
            <a:off x="8227650" y="4838488"/>
            <a:ext cx="2187300" cy="6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Adana</a:t>
            </a:r>
            <a:endParaRPr sz="2800" u="sng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38" name="Google Shape;338;p26"/>
          <p:cNvSpPr txBox="1"/>
          <p:nvPr/>
        </p:nvSpPr>
        <p:spPr>
          <a:xfrm>
            <a:off x="2601550" y="-111525"/>
            <a:ext cx="9108300" cy="14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Branches of GEA-Sar</a:t>
            </a:r>
            <a:endParaRPr sz="6500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39" name="Google Shape;33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7"/>
          <p:cNvSpPr/>
          <p:nvPr/>
        </p:nvSpPr>
        <p:spPr>
          <a:xfrm>
            <a:off x="-263200" y="-76200"/>
            <a:ext cx="12486000" cy="6976800"/>
          </a:xfrm>
          <a:prstGeom prst="rect">
            <a:avLst/>
          </a:prstGeom>
          <a:gradFill>
            <a:gsLst>
              <a:gs pos="0">
                <a:srgbClr val="980000"/>
              </a:gs>
              <a:gs pos="100000">
                <a:srgbClr val="54030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7"/>
          <p:cNvSpPr/>
          <p:nvPr/>
        </p:nvSpPr>
        <p:spPr>
          <a:xfrm>
            <a:off x="641753" y="-854550"/>
            <a:ext cx="57000" cy="7858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27"/>
          <p:cNvSpPr/>
          <p:nvPr/>
        </p:nvSpPr>
        <p:spPr>
          <a:xfrm rot="-5400000" flipH="1">
            <a:off x="5941000" y="-4848775"/>
            <a:ext cx="45600" cy="125181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27"/>
          <p:cNvSpPr txBox="1"/>
          <p:nvPr/>
        </p:nvSpPr>
        <p:spPr>
          <a:xfrm>
            <a:off x="1342400" y="188175"/>
            <a:ext cx="11805600" cy="21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Classification of SAR </a:t>
            </a:r>
            <a:r>
              <a:rPr lang="en-US" sz="53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by AFAD</a:t>
            </a:r>
            <a:endParaRPr sz="5300">
              <a:solidFill>
                <a:srgbClr val="FFFFFF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349" name="Google Shape;34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0375" y="1682650"/>
            <a:ext cx="57150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8575" y="1927900"/>
            <a:ext cx="3661100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47550" y="2427150"/>
            <a:ext cx="571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56375" y="1927900"/>
            <a:ext cx="3798775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27"/>
          <p:cNvSpPr txBox="1"/>
          <p:nvPr/>
        </p:nvSpPr>
        <p:spPr>
          <a:xfrm>
            <a:off x="1017138" y="2975650"/>
            <a:ext cx="4695600" cy="14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Light SAR </a:t>
            </a:r>
            <a:endParaRPr sz="4800">
              <a:solidFill>
                <a:srgbClr val="FFFFFF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54" name="Google Shape;354;p27"/>
          <p:cNvSpPr txBox="1"/>
          <p:nvPr/>
        </p:nvSpPr>
        <p:spPr>
          <a:xfrm>
            <a:off x="4819663" y="2975650"/>
            <a:ext cx="4695600" cy="14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Medium SAR </a:t>
            </a:r>
            <a:endParaRPr sz="4800">
              <a:solidFill>
                <a:srgbClr val="FFFFFF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55" name="Google Shape;355;p27"/>
          <p:cNvSpPr txBox="1"/>
          <p:nvPr/>
        </p:nvSpPr>
        <p:spPr>
          <a:xfrm>
            <a:off x="9166900" y="2975650"/>
            <a:ext cx="4695600" cy="14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Heavy SAR </a:t>
            </a:r>
            <a:endParaRPr sz="4800">
              <a:solidFill>
                <a:srgbClr val="FFFFFF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356" name="Google Shape;356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043338" y="4807113"/>
            <a:ext cx="305752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043338" y="3902150"/>
            <a:ext cx="305752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7"/>
          <p:cNvSpPr/>
          <p:nvPr/>
        </p:nvSpPr>
        <p:spPr>
          <a:xfrm>
            <a:off x="5432175" y="3995075"/>
            <a:ext cx="1892100" cy="1840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9" name="Google Shape;359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25873" y="3932663"/>
            <a:ext cx="1527000" cy="152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96150" y="3932675"/>
            <a:ext cx="127635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2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674225" y="5325425"/>
            <a:ext cx="1026658" cy="100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2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86213" y="3954625"/>
            <a:ext cx="2023800" cy="2023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8"/>
          <p:cNvSpPr/>
          <p:nvPr/>
        </p:nvSpPr>
        <p:spPr>
          <a:xfrm>
            <a:off x="-98700" y="0"/>
            <a:ext cx="12321600" cy="6976800"/>
          </a:xfrm>
          <a:prstGeom prst="rect">
            <a:avLst/>
          </a:prstGeom>
          <a:gradFill>
            <a:gsLst>
              <a:gs pos="0">
                <a:srgbClr val="980000"/>
              </a:gs>
              <a:gs pos="100000">
                <a:srgbClr val="54030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28"/>
          <p:cNvSpPr/>
          <p:nvPr/>
        </p:nvSpPr>
        <p:spPr>
          <a:xfrm>
            <a:off x="869207" y="-854543"/>
            <a:ext cx="123600" cy="7858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8"/>
          <p:cNvSpPr/>
          <p:nvPr/>
        </p:nvSpPr>
        <p:spPr>
          <a:xfrm>
            <a:off x="1317375" y="3918875"/>
            <a:ext cx="1995300" cy="1945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28"/>
          <p:cNvSpPr/>
          <p:nvPr/>
        </p:nvSpPr>
        <p:spPr>
          <a:xfrm rot="-5400000" flipH="1">
            <a:off x="6070125" y="-4826725"/>
            <a:ext cx="45600" cy="12321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3" name="Google Shape;37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125" y="3879575"/>
            <a:ext cx="2119600" cy="21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4175" y="1606450"/>
            <a:ext cx="571500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28"/>
          <p:cNvSpPr txBox="1"/>
          <p:nvPr/>
        </p:nvSpPr>
        <p:spPr>
          <a:xfrm>
            <a:off x="1342400" y="188175"/>
            <a:ext cx="11805600" cy="11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Classification of SAR </a:t>
            </a:r>
            <a:r>
              <a:rPr lang="en-US" sz="53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by INSARAG </a:t>
            </a:r>
            <a:endParaRPr sz="5300">
              <a:solidFill>
                <a:srgbClr val="FFFFFF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376" name="Google Shape;376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34775" y="1851700"/>
            <a:ext cx="3661100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71350" y="2274750"/>
            <a:ext cx="571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56375" y="1851700"/>
            <a:ext cx="3798775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28"/>
          <p:cNvSpPr txBox="1"/>
          <p:nvPr/>
        </p:nvSpPr>
        <p:spPr>
          <a:xfrm>
            <a:off x="1287450" y="2884350"/>
            <a:ext cx="4695600" cy="14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Light SAR </a:t>
            </a:r>
            <a:endParaRPr sz="4800">
              <a:solidFill>
                <a:srgbClr val="FFFFFF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80" name="Google Shape;380;p28"/>
          <p:cNvSpPr txBox="1"/>
          <p:nvPr/>
        </p:nvSpPr>
        <p:spPr>
          <a:xfrm>
            <a:off x="4732100" y="2869800"/>
            <a:ext cx="4695600" cy="14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Medium SAR </a:t>
            </a:r>
            <a:endParaRPr sz="4800">
              <a:solidFill>
                <a:srgbClr val="FFFFFF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81" name="Google Shape;381;p28"/>
          <p:cNvSpPr txBox="1"/>
          <p:nvPr/>
        </p:nvSpPr>
        <p:spPr>
          <a:xfrm>
            <a:off x="9166900" y="2853000"/>
            <a:ext cx="4695600" cy="14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Heavy SAR </a:t>
            </a:r>
            <a:endParaRPr sz="4800">
              <a:solidFill>
                <a:srgbClr val="FFFFFF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382" name="Google Shape;382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967138" y="4730913"/>
            <a:ext cx="305752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967138" y="3825950"/>
            <a:ext cx="305752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2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924197" y="4136825"/>
            <a:ext cx="2697594" cy="1118687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9"/>
          <p:cNvSpPr/>
          <p:nvPr/>
        </p:nvSpPr>
        <p:spPr>
          <a:xfrm>
            <a:off x="-450075" y="0"/>
            <a:ext cx="12642000" cy="7004400"/>
          </a:xfrm>
          <a:prstGeom prst="rect">
            <a:avLst/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29"/>
          <p:cNvSpPr/>
          <p:nvPr/>
        </p:nvSpPr>
        <p:spPr>
          <a:xfrm>
            <a:off x="211632" y="-854393"/>
            <a:ext cx="123600" cy="7858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29"/>
          <p:cNvSpPr/>
          <p:nvPr/>
        </p:nvSpPr>
        <p:spPr>
          <a:xfrm rot="-5400000" flipH="1">
            <a:off x="5845125" y="-5149075"/>
            <a:ext cx="126000" cy="12716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29"/>
          <p:cNvSpPr txBox="1"/>
          <p:nvPr/>
        </p:nvSpPr>
        <p:spPr>
          <a:xfrm>
            <a:off x="411175" y="81675"/>
            <a:ext cx="9108300" cy="14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Recent Operations</a:t>
            </a:r>
            <a:endParaRPr sz="7200">
              <a:solidFill>
                <a:srgbClr val="FFFFFF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395" name="Google Shape;39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225" y="1588850"/>
            <a:ext cx="53340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225" y="2225275"/>
            <a:ext cx="53340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225" y="2861700"/>
            <a:ext cx="53340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225" y="3540250"/>
            <a:ext cx="53340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225" y="4218800"/>
            <a:ext cx="53340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225" y="4897350"/>
            <a:ext cx="53340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225" y="5575900"/>
            <a:ext cx="533400" cy="55245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29"/>
          <p:cNvSpPr txBox="1"/>
          <p:nvPr/>
        </p:nvSpPr>
        <p:spPr>
          <a:xfrm>
            <a:off x="1174225" y="2246225"/>
            <a:ext cx="51618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Indonesian Earhtquake, 2018</a:t>
            </a:r>
            <a:endParaRPr sz="30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403" name="Google Shape;403;p29"/>
          <p:cNvSpPr txBox="1"/>
          <p:nvPr/>
        </p:nvSpPr>
        <p:spPr>
          <a:xfrm>
            <a:off x="1192300" y="1634125"/>
            <a:ext cx="62496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Arakan Medical Support, 2017</a:t>
            </a:r>
            <a:endParaRPr sz="30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404" name="Google Shape;404;p29"/>
          <p:cNvSpPr txBox="1"/>
          <p:nvPr/>
        </p:nvSpPr>
        <p:spPr>
          <a:xfrm>
            <a:off x="1174225" y="2861625"/>
            <a:ext cx="51618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Albania Earhtquake, 2019</a:t>
            </a:r>
            <a:endParaRPr sz="30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405" name="Google Shape;405;p29"/>
          <p:cNvSpPr txBox="1"/>
          <p:nvPr/>
        </p:nvSpPr>
        <p:spPr>
          <a:xfrm>
            <a:off x="1174225" y="3540175"/>
            <a:ext cx="51618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Elazığ Earhtquake, 2020</a:t>
            </a:r>
            <a:endParaRPr sz="30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406" name="Google Shape;406;p29"/>
          <p:cNvSpPr txBox="1"/>
          <p:nvPr/>
        </p:nvSpPr>
        <p:spPr>
          <a:xfrm>
            <a:off x="1174213" y="4218725"/>
            <a:ext cx="51618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İzmir Earhtquake, 2020</a:t>
            </a:r>
            <a:endParaRPr sz="30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407" name="Google Shape;407;p29"/>
          <p:cNvSpPr txBox="1"/>
          <p:nvPr/>
        </p:nvSpPr>
        <p:spPr>
          <a:xfrm>
            <a:off x="1174229" y="4897275"/>
            <a:ext cx="68187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Ukraine Humanitarian Aid, 2022</a:t>
            </a:r>
            <a:endParaRPr sz="30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408" name="Google Shape;408;p29"/>
          <p:cNvSpPr txBox="1"/>
          <p:nvPr/>
        </p:nvSpPr>
        <p:spPr>
          <a:xfrm>
            <a:off x="1192305" y="5598625"/>
            <a:ext cx="71013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Kahramanmaraş Earhtquakes, 2023</a:t>
            </a:r>
            <a:endParaRPr sz="30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409" name="Google Shape;40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9548" y="1834650"/>
            <a:ext cx="5775351" cy="374125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0"/>
          <p:cNvSpPr/>
          <p:nvPr/>
        </p:nvSpPr>
        <p:spPr>
          <a:xfrm>
            <a:off x="-67875" y="76200"/>
            <a:ext cx="12287700" cy="6976800"/>
          </a:xfrm>
          <a:prstGeom prst="rect">
            <a:avLst/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30"/>
          <p:cNvSpPr/>
          <p:nvPr/>
        </p:nvSpPr>
        <p:spPr>
          <a:xfrm rot="-5400000" flipH="1">
            <a:off x="6104101" y="597651"/>
            <a:ext cx="45600" cy="12253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30"/>
          <p:cNvSpPr txBox="1"/>
          <p:nvPr/>
        </p:nvSpPr>
        <p:spPr>
          <a:xfrm>
            <a:off x="7839725" y="1979825"/>
            <a:ext cx="3544200" cy="8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30"/>
          <p:cNvSpPr txBox="1"/>
          <p:nvPr/>
        </p:nvSpPr>
        <p:spPr>
          <a:xfrm>
            <a:off x="193200" y="104600"/>
            <a:ext cx="9292500" cy="13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State Medal</a:t>
            </a:r>
            <a:endParaRPr sz="7000">
              <a:solidFill>
                <a:srgbClr val="FFFFFF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420" name="Google Shape;420;p30"/>
          <p:cNvSpPr/>
          <p:nvPr/>
        </p:nvSpPr>
        <p:spPr>
          <a:xfrm rot="-5400000" flipH="1">
            <a:off x="6070125" y="-4826725"/>
            <a:ext cx="45600" cy="12321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30"/>
          <p:cNvSpPr/>
          <p:nvPr/>
        </p:nvSpPr>
        <p:spPr>
          <a:xfrm>
            <a:off x="10110050" y="209200"/>
            <a:ext cx="1995300" cy="1945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2" name="Google Shape;42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95800" y="154925"/>
            <a:ext cx="2023800" cy="202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0546" y="3543300"/>
            <a:ext cx="5221447" cy="351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67875" y="2884575"/>
            <a:ext cx="7576651" cy="4168425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30"/>
          <p:cNvSpPr txBox="1"/>
          <p:nvPr/>
        </p:nvSpPr>
        <p:spPr>
          <a:xfrm>
            <a:off x="241300" y="1458925"/>
            <a:ext cx="99774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Presidential Medal and Order of Distinguished Humanitarian Service</a:t>
            </a:r>
            <a:endParaRPr sz="1100"/>
          </a:p>
        </p:txBody>
      </p:sp>
      <p:sp>
        <p:nvSpPr>
          <p:cNvPr id="426" name="Google Shape;42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p31"/>
          <p:cNvPicPr preferRelativeResize="0"/>
          <p:nvPr/>
        </p:nvPicPr>
        <p:blipFill rotWithShape="1">
          <a:blip r:embed="rId3">
            <a:alphaModFix amt="99000"/>
          </a:blip>
          <a:srcRect b="23318"/>
          <a:stretch/>
        </p:blipFill>
        <p:spPr>
          <a:xfrm>
            <a:off x="0" y="0"/>
            <a:ext cx="12253800" cy="6930150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31"/>
          <p:cNvSpPr/>
          <p:nvPr/>
        </p:nvSpPr>
        <p:spPr>
          <a:xfrm>
            <a:off x="-215075" y="-72150"/>
            <a:ext cx="12496800" cy="7002300"/>
          </a:xfrm>
          <a:prstGeom prst="rect">
            <a:avLst/>
          </a:prstGeom>
          <a:solidFill>
            <a:srgbClr val="990907">
              <a:alpha val="71760"/>
            </a:srgbClr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2820000" algn="bl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31"/>
          <p:cNvSpPr/>
          <p:nvPr/>
        </p:nvSpPr>
        <p:spPr>
          <a:xfrm>
            <a:off x="1109657" y="-854543"/>
            <a:ext cx="123600" cy="7858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31"/>
          <p:cNvSpPr txBox="1"/>
          <p:nvPr/>
        </p:nvSpPr>
        <p:spPr>
          <a:xfrm>
            <a:off x="2155368" y="1202463"/>
            <a:ext cx="6499800" cy="30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04 </a:t>
            </a:r>
            <a:endParaRPr sz="96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Similar NGO’s </a:t>
            </a:r>
            <a:endParaRPr sz="96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436" name="Google Shape;436;p31"/>
          <p:cNvSpPr/>
          <p:nvPr/>
        </p:nvSpPr>
        <p:spPr>
          <a:xfrm>
            <a:off x="9814075" y="201975"/>
            <a:ext cx="1995300" cy="1945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7" name="Google Shape;43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95475" y="176875"/>
            <a:ext cx="2023800" cy="202380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31"/>
          <p:cNvSpPr/>
          <p:nvPr/>
        </p:nvSpPr>
        <p:spPr>
          <a:xfrm rot="-5400000" flipH="1">
            <a:off x="6104101" y="388775"/>
            <a:ext cx="45600" cy="12253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4"/>
          <p:cNvPicPr preferRelativeResize="0"/>
          <p:nvPr/>
        </p:nvPicPr>
        <p:blipFill rotWithShape="1">
          <a:blip r:embed="rId3">
            <a:alphaModFix amt="65000"/>
          </a:blip>
          <a:srcRect/>
          <a:stretch/>
        </p:blipFill>
        <p:spPr>
          <a:xfrm>
            <a:off x="-39700" y="35362"/>
            <a:ext cx="12686450" cy="719737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103" name="Google Shape;103;p14"/>
          <p:cNvSpPr/>
          <p:nvPr/>
        </p:nvSpPr>
        <p:spPr>
          <a:xfrm>
            <a:off x="-39700" y="35350"/>
            <a:ext cx="12841200" cy="7278900"/>
          </a:xfrm>
          <a:prstGeom prst="rect">
            <a:avLst/>
          </a:prstGeom>
          <a:solidFill>
            <a:srgbClr val="990907">
              <a:alpha val="76470"/>
            </a:srgbClr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11625648" y="-295406"/>
            <a:ext cx="123568" cy="785889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4"/>
          <p:cNvSpPr/>
          <p:nvPr/>
        </p:nvSpPr>
        <p:spPr>
          <a:xfrm rot="-5400000" flipH="1">
            <a:off x="5896750" y="-5371550"/>
            <a:ext cx="92100" cy="13255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1022948" y="210412"/>
            <a:ext cx="9687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TABLE OF CONTENTS </a:t>
            </a:r>
            <a:endParaRPr/>
          </a:p>
        </p:txBody>
      </p:sp>
      <p:sp>
        <p:nvSpPr>
          <p:cNvPr id="107" name="Google Shape;107;p14"/>
          <p:cNvSpPr/>
          <p:nvPr/>
        </p:nvSpPr>
        <p:spPr>
          <a:xfrm>
            <a:off x="313676" y="1768054"/>
            <a:ext cx="1281600" cy="5853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nton"/>
              <a:buNone/>
            </a:pPr>
            <a:r>
              <a:rPr lang="en-US" sz="36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1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4"/>
          <p:cNvSpPr/>
          <p:nvPr/>
        </p:nvSpPr>
        <p:spPr>
          <a:xfrm>
            <a:off x="313685" y="2666336"/>
            <a:ext cx="1281600" cy="5853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nton"/>
              <a:buNone/>
            </a:pPr>
            <a:r>
              <a:rPr lang="en-US" sz="36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2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4"/>
          <p:cNvSpPr/>
          <p:nvPr/>
        </p:nvSpPr>
        <p:spPr>
          <a:xfrm>
            <a:off x="313685" y="3564609"/>
            <a:ext cx="1281600" cy="5853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nton"/>
              <a:buNone/>
            </a:pPr>
            <a:r>
              <a:rPr lang="en-US" sz="36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3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4"/>
          <p:cNvSpPr/>
          <p:nvPr/>
        </p:nvSpPr>
        <p:spPr>
          <a:xfrm>
            <a:off x="313685" y="4462885"/>
            <a:ext cx="1281600" cy="5853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nton"/>
              <a:buNone/>
            </a:pPr>
            <a:r>
              <a:rPr lang="en-US" sz="36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4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4"/>
          <p:cNvSpPr txBox="1"/>
          <p:nvPr/>
        </p:nvSpPr>
        <p:spPr>
          <a:xfrm>
            <a:off x="2156910" y="1767755"/>
            <a:ext cx="6807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What is GEA?</a:t>
            </a:r>
            <a:endParaRPr/>
          </a:p>
        </p:txBody>
      </p:sp>
      <p:sp>
        <p:nvSpPr>
          <p:cNvPr id="112" name="Google Shape;112;p14"/>
          <p:cNvSpPr txBox="1"/>
          <p:nvPr/>
        </p:nvSpPr>
        <p:spPr>
          <a:xfrm>
            <a:off x="2156889" y="3503700"/>
            <a:ext cx="6807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Main Projects / Operations</a:t>
            </a:r>
            <a:endParaRPr/>
          </a:p>
        </p:txBody>
      </p:sp>
      <p:sp>
        <p:nvSpPr>
          <p:cNvPr id="113" name="Google Shape;113;p14"/>
          <p:cNvSpPr txBox="1"/>
          <p:nvPr/>
        </p:nvSpPr>
        <p:spPr>
          <a:xfrm>
            <a:off x="2156239" y="4432359"/>
            <a:ext cx="6807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Current Situation</a:t>
            </a:r>
            <a:endParaRPr/>
          </a:p>
        </p:txBody>
      </p:sp>
      <p:sp>
        <p:nvSpPr>
          <p:cNvPr id="114" name="Google Shape;114;p14"/>
          <p:cNvSpPr txBox="1"/>
          <p:nvPr/>
        </p:nvSpPr>
        <p:spPr>
          <a:xfrm>
            <a:off x="2156189" y="5330635"/>
            <a:ext cx="6807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Similar NGO’s </a:t>
            </a:r>
            <a:endParaRPr/>
          </a:p>
        </p:txBody>
      </p:sp>
      <p:sp>
        <p:nvSpPr>
          <p:cNvPr id="115" name="Google Shape;115;p14"/>
          <p:cNvSpPr/>
          <p:nvPr/>
        </p:nvSpPr>
        <p:spPr>
          <a:xfrm>
            <a:off x="313676" y="5361141"/>
            <a:ext cx="1281600" cy="5853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nton"/>
              <a:buNone/>
            </a:pPr>
            <a:r>
              <a:rPr lang="en-US" sz="36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5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4"/>
          <p:cNvSpPr txBox="1"/>
          <p:nvPr/>
        </p:nvSpPr>
        <p:spPr>
          <a:xfrm>
            <a:off x="2156889" y="2635725"/>
            <a:ext cx="6807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Who, When, Why?</a:t>
            </a:r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1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32"/>
          <p:cNvSpPr/>
          <p:nvPr/>
        </p:nvSpPr>
        <p:spPr>
          <a:xfrm>
            <a:off x="0" y="0"/>
            <a:ext cx="12471600" cy="7000800"/>
          </a:xfrm>
          <a:prstGeom prst="rect">
            <a:avLst/>
          </a:prstGeom>
          <a:solidFill>
            <a:srgbClr val="990907">
              <a:alpha val="71760"/>
            </a:srgbClr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32"/>
          <p:cNvSpPr/>
          <p:nvPr/>
        </p:nvSpPr>
        <p:spPr>
          <a:xfrm>
            <a:off x="328941" y="-295406"/>
            <a:ext cx="123600" cy="7858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32"/>
          <p:cNvSpPr/>
          <p:nvPr/>
        </p:nvSpPr>
        <p:spPr>
          <a:xfrm rot="-5400000" flipH="1">
            <a:off x="6312275" y="-4109618"/>
            <a:ext cx="81600" cy="119247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32"/>
          <p:cNvSpPr txBox="1"/>
          <p:nvPr/>
        </p:nvSpPr>
        <p:spPr>
          <a:xfrm>
            <a:off x="893971" y="475109"/>
            <a:ext cx="10765800" cy="13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Similar National NGO’s</a:t>
            </a:r>
            <a:endParaRPr/>
          </a:p>
        </p:txBody>
      </p:sp>
      <p:sp>
        <p:nvSpPr>
          <p:cNvPr id="450" name="Google Shape;450;p32"/>
          <p:cNvSpPr txBox="1"/>
          <p:nvPr/>
        </p:nvSpPr>
        <p:spPr>
          <a:xfrm>
            <a:off x="1976575" y="2302625"/>
            <a:ext cx="99774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Disaster and Emergency Management Presidency - AFAD</a:t>
            </a:r>
            <a:endParaRPr/>
          </a:p>
        </p:txBody>
      </p:sp>
      <p:sp>
        <p:nvSpPr>
          <p:cNvPr id="451" name="Google Shape;451;p32"/>
          <p:cNvSpPr txBox="1"/>
          <p:nvPr/>
        </p:nvSpPr>
        <p:spPr>
          <a:xfrm>
            <a:off x="1966945" y="3806150"/>
            <a:ext cx="8244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The Turkish Red Crescent </a:t>
            </a:r>
            <a:endParaRPr/>
          </a:p>
        </p:txBody>
      </p:sp>
      <p:sp>
        <p:nvSpPr>
          <p:cNvPr id="452" name="Google Shape;452;p32"/>
          <p:cNvSpPr txBox="1"/>
          <p:nvPr/>
        </p:nvSpPr>
        <p:spPr>
          <a:xfrm>
            <a:off x="2030522" y="5066400"/>
            <a:ext cx="9303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AKUT- Search and Rescue Association</a:t>
            </a:r>
            <a:endParaRPr/>
          </a:p>
        </p:txBody>
      </p:sp>
      <p:pic>
        <p:nvPicPr>
          <p:cNvPr id="453" name="Google Shape;45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7275" y="3636633"/>
            <a:ext cx="913800" cy="926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7275" y="4911708"/>
            <a:ext cx="913800" cy="926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7275" y="2361558"/>
            <a:ext cx="913800" cy="926492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3"/>
          <p:cNvSpPr txBox="1"/>
          <p:nvPr/>
        </p:nvSpPr>
        <p:spPr>
          <a:xfrm>
            <a:off x="-65375" y="-37950"/>
            <a:ext cx="12710700" cy="7280100"/>
          </a:xfrm>
          <a:prstGeom prst="rect">
            <a:avLst/>
          </a:prstGeom>
          <a:gradFill>
            <a:gsLst>
              <a:gs pos="0">
                <a:srgbClr val="980000"/>
              </a:gs>
              <a:gs pos="100000">
                <a:srgbClr val="54030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33"/>
          <p:cNvSpPr txBox="1"/>
          <p:nvPr/>
        </p:nvSpPr>
        <p:spPr>
          <a:xfrm>
            <a:off x="256425" y="146525"/>
            <a:ext cx="111552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Some supporting organizations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33"/>
          <p:cNvSpPr/>
          <p:nvPr/>
        </p:nvSpPr>
        <p:spPr>
          <a:xfrm>
            <a:off x="449150" y="2601050"/>
            <a:ext cx="366300" cy="293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33"/>
          <p:cNvSpPr/>
          <p:nvPr/>
        </p:nvSpPr>
        <p:spPr>
          <a:xfrm>
            <a:off x="449150" y="3134450"/>
            <a:ext cx="366300" cy="293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33"/>
          <p:cNvSpPr/>
          <p:nvPr/>
        </p:nvSpPr>
        <p:spPr>
          <a:xfrm>
            <a:off x="449150" y="3667850"/>
            <a:ext cx="366300" cy="293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33"/>
          <p:cNvSpPr/>
          <p:nvPr/>
        </p:nvSpPr>
        <p:spPr>
          <a:xfrm>
            <a:off x="449150" y="4201250"/>
            <a:ext cx="366300" cy="293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33"/>
          <p:cNvSpPr/>
          <p:nvPr/>
        </p:nvSpPr>
        <p:spPr>
          <a:xfrm>
            <a:off x="449150" y="4734650"/>
            <a:ext cx="366300" cy="293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33"/>
          <p:cNvSpPr/>
          <p:nvPr/>
        </p:nvSpPr>
        <p:spPr>
          <a:xfrm>
            <a:off x="449150" y="5268050"/>
            <a:ext cx="366300" cy="293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33"/>
          <p:cNvSpPr/>
          <p:nvPr/>
        </p:nvSpPr>
        <p:spPr>
          <a:xfrm>
            <a:off x="449150" y="5801450"/>
            <a:ext cx="366300" cy="293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33"/>
          <p:cNvSpPr/>
          <p:nvPr/>
        </p:nvSpPr>
        <p:spPr>
          <a:xfrm>
            <a:off x="449150" y="6334850"/>
            <a:ext cx="366300" cy="293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33"/>
          <p:cNvSpPr/>
          <p:nvPr/>
        </p:nvSpPr>
        <p:spPr>
          <a:xfrm>
            <a:off x="5807650" y="2601050"/>
            <a:ext cx="366300" cy="293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33"/>
          <p:cNvSpPr/>
          <p:nvPr/>
        </p:nvSpPr>
        <p:spPr>
          <a:xfrm>
            <a:off x="5807650" y="3134450"/>
            <a:ext cx="366300" cy="293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33"/>
          <p:cNvSpPr/>
          <p:nvPr/>
        </p:nvSpPr>
        <p:spPr>
          <a:xfrm>
            <a:off x="5807650" y="3667850"/>
            <a:ext cx="366300" cy="293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33"/>
          <p:cNvSpPr/>
          <p:nvPr/>
        </p:nvSpPr>
        <p:spPr>
          <a:xfrm>
            <a:off x="5807650" y="4201250"/>
            <a:ext cx="366300" cy="293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33"/>
          <p:cNvSpPr/>
          <p:nvPr/>
        </p:nvSpPr>
        <p:spPr>
          <a:xfrm>
            <a:off x="5807650" y="4688400"/>
            <a:ext cx="366300" cy="293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33"/>
          <p:cNvSpPr/>
          <p:nvPr/>
        </p:nvSpPr>
        <p:spPr>
          <a:xfrm>
            <a:off x="5807650" y="5268050"/>
            <a:ext cx="366300" cy="293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33"/>
          <p:cNvSpPr/>
          <p:nvPr/>
        </p:nvSpPr>
        <p:spPr>
          <a:xfrm>
            <a:off x="5807650" y="5847700"/>
            <a:ext cx="366300" cy="293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33"/>
          <p:cNvSpPr/>
          <p:nvPr/>
        </p:nvSpPr>
        <p:spPr>
          <a:xfrm>
            <a:off x="5807650" y="6411050"/>
            <a:ext cx="366300" cy="293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33"/>
          <p:cNvSpPr txBox="1"/>
          <p:nvPr/>
        </p:nvSpPr>
        <p:spPr>
          <a:xfrm>
            <a:off x="845500" y="2418450"/>
            <a:ext cx="33678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Abbott İlaç Sanayi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33"/>
          <p:cNvSpPr txBox="1"/>
          <p:nvPr/>
        </p:nvSpPr>
        <p:spPr>
          <a:xfrm>
            <a:off x="845500" y="2963150"/>
            <a:ext cx="4354200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Alman Başkonsolosluğu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33"/>
          <p:cNvSpPr txBox="1"/>
          <p:nvPr/>
        </p:nvSpPr>
        <p:spPr>
          <a:xfrm>
            <a:off x="845500" y="3378861"/>
            <a:ext cx="4354200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43478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IBM</a:t>
            </a: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33"/>
          <p:cNvSpPr txBox="1"/>
          <p:nvPr/>
        </p:nvSpPr>
        <p:spPr>
          <a:xfrm>
            <a:off x="845500" y="4029950"/>
            <a:ext cx="4354200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Bosch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33"/>
          <p:cNvSpPr txBox="1"/>
          <p:nvPr/>
        </p:nvSpPr>
        <p:spPr>
          <a:xfrm>
            <a:off x="845500" y="4563350"/>
            <a:ext cx="4354200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Vodafone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33"/>
          <p:cNvSpPr txBox="1"/>
          <p:nvPr/>
        </p:nvSpPr>
        <p:spPr>
          <a:xfrm>
            <a:off x="845500" y="5096750"/>
            <a:ext cx="4354200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Duracell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33"/>
          <p:cNvSpPr txBox="1"/>
          <p:nvPr/>
        </p:nvSpPr>
        <p:spPr>
          <a:xfrm>
            <a:off x="845500" y="5630150"/>
            <a:ext cx="4354200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Mercedes Benz Turk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33"/>
          <p:cNvSpPr txBox="1"/>
          <p:nvPr/>
        </p:nvSpPr>
        <p:spPr>
          <a:xfrm>
            <a:off x="845500" y="6163550"/>
            <a:ext cx="4354200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Unilever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33"/>
          <p:cNvSpPr txBox="1"/>
          <p:nvPr/>
        </p:nvSpPr>
        <p:spPr>
          <a:xfrm>
            <a:off x="6255700" y="2429750"/>
            <a:ext cx="4354200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Mc Donald’s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33"/>
          <p:cNvSpPr txBox="1"/>
          <p:nvPr/>
        </p:nvSpPr>
        <p:spPr>
          <a:xfrm>
            <a:off x="6255700" y="2963150"/>
            <a:ext cx="4354200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Japon Büyükelçiliği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33"/>
          <p:cNvSpPr txBox="1"/>
          <p:nvPr/>
        </p:nvSpPr>
        <p:spPr>
          <a:xfrm>
            <a:off x="6255700" y="3496550"/>
            <a:ext cx="4354200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P&amp;G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33"/>
          <p:cNvSpPr txBox="1"/>
          <p:nvPr/>
        </p:nvSpPr>
        <p:spPr>
          <a:xfrm>
            <a:off x="6255700" y="4029950"/>
            <a:ext cx="4354200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Oracle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33"/>
          <p:cNvSpPr txBox="1"/>
          <p:nvPr/>
        </p:nvSpPr>
        <p:spPr>
          <a:xfrm>
            <a:off x="6255700" y="4563350"/>
            <a:ext cx="4354200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Garanti Bankası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33"/>
          <p:cNvSpPr txBox="1"/>
          <p:nvPr/>
        </p:nvSpPr>
        <p:spPr>
          <a:xfrm>
            <a:off x="6255700" y="5096750"/>
            <a:ext cx="4354200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Nike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33"/>
          <p:cNvSpPr txBox="1"/>
          <p:nvPr/>
        </p:nvSpPr>
        <p:spPr>
          <a:xfrm>
            <a:off x="6255700" y="5630150"/>
            <a:ext cx="4354200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Nestle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33"/>
          <p:cNvSpPr txBox="1"/>
          <p:nvPr/>
        </p:nvSpPr>
        <p:spPr>
          <a:xfrm>
            <a:off x="6255700" y="6239750"/>
            <a:ext cx="4354200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Zorlu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Holding</a:t>
            </a:r>
            <a:r>
              <a:rPr lang="tr-TR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etc</a:t>
            </a:r>
            <a:r>
              <a:rPr lang="tr-TR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64" y="0"/>
            <a:ext cx="7852671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1202" y="0"/>
            <a:ext cx="91107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34"/>
          <p:cNvSpPr/>
          <p:nvPr/>
        </p:nvSpPr>
        <p:spPr>
          <a:xfrm>
            <a:off x="0" y="2400"/>
            <a:ext cx="12588000" cy="6853200"/>
          </a:xfrm>
          <a:prstGeom prst="rect">
            <a:avLst/>
          </a:prstGeom>
          <a:solidFill>
            <a:srgbClr val="990907">
              <a:alpha val="71760"/>
            </a:srgbClr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505" name="Google Shape;505;p34"/>
          <p:cNvSpPr/>
          <p:nvPr/>
        </p:nvSpPr>
        <p:spPr>
          <a:xfrm>
            <a:off x="328941" y="-295406"/>
            <a:ext cx="123600" cy="7858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34"/>
          <p:cNvSpPr/>
          <p:nvPr/>
        </p:nvSpPr>
        <p:spPr>
          <a:xfrm rot="-5400000" flipH="1">
            <a:off x="6425975" y="-4223325"/>
            <a:ext cx="81600" cy="121521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34"/>
          <p:cNvSpPr txBox="1"/>
          <p:nvPr/>
        </p:nvSpPr>
        <p:spPr>
          <a:xfrm>
            <a:off x="1734900" y="2361550"/>
            <a:ext cx="10052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International Federation of Red Cross and Red Crescent Societies - IFRC</a:t>
            </a:r>
            <a:endParaRPr sz="3000"/>
          </a:p>
        </p:txBody>
      </p:sp>
      <p:sp>
        <p:nvSpPr>
          <p:cNvPr id="508" name="Google Shape;508;p34"/>
          <p:cNvSpPr txBox="1"/>
          <p:nvPr/>
        </p:nvSpPr>
        <p:spPr>
          <a:xfrm>
            <a:off x="1734901" y="3529881"/>
            <a:ext cx="9910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United Nations Office for Disaster Risk Reduction - UNDRR</a:t>
            </a:r>
            <a:endParaRPr sz="3000"/>
          </a:p>
        </p:txBody>
      </p:sp>
      <p:sp>
        <p:nvSpPr>
          <p:cNvPr id="509" name="Google Shape;509;p34"/>
          <p:cNvSpPr txBox="1"/>
          <p:nvPr/>
        </p:nvSpPr>
        <p:spPr>
          <a:xfrm>
            <a:off x="1734911" y="4461797"/>
            <a:ext cx="7129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International Rescue Committee - IRC</a:t>
            </a:r>
            <a:endParaRPr sz="30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510" name="Google Shape;510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7275" y="2361550"/>
            <a:ext cx="777632" cy="788425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34"/>
          <p:cNvSpPr txBox="1"/>
          <p:nvPr/>
        </p:nvSpPr>
        <p:spPr>
          <a:xfrm>
            <a:off x="893971" y="435234"/>
            <a:ext cx="11409688" cy="13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00" dirty="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Similar International NGO’s</a:t>
            </a:r>
            <a:endParaRPr sz="200" dirty="0"/>
          </a:p>
        </p:txBody>
      </p:sp>
      <p:pic>
        <p:nvPicPr>
          <p:cNvPr id="512" name="Google Shape;512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7275" y="3335475"/>
            <a:ext cx="777632" cy="78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7275" y="4309400"/>
            <a:ext cx="777632" cy="78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7275" y="5283325"/>
            <a:ext cx="777632" cy="788425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34"/>
          <p:cNvSpPr txBox="1"/>
          <p:nvPr/>
        </p:nvSpPr>
        <p:spPr>
          <a:xfrm>
            <a:off x="1734911" y="5435735"/>
            <a:ext cx="7129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Shelter Box</a:t>
            </a:r>
            <a:endParaRPr sz="30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516" name="Google Shape;516;p34"/>
          <p:cNvSpPr txBox="1"/>
          <p:nvPr/>
        </p:nvSpPr>
        <p:spPr>
          <a:xfrm>
            <a:off x="2012150" y="2361550"/>
            <a:ext cx="35700" cy="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5"/>
          <p:cNvSpPr/>
          <p:nvPr/>
        </p:nvSpPr>
        <p:spPr>
          <a:xfrm>
            <a:off x="328941" y="-295406"/>
            <a:ext cx="123600" cy="7858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35"/>
          <p:cNvSpPr/>
          <p:nvPr/>
        </p:nvSpPr>
        <p:spPr>
          <a:xfrm rot="-5400000" flipH="1">
            <a:off x="6425975" y="-4223325"/>
            <a:ext cx="81600" cy="121521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35"/>
          <p:cNvSpPr txBox="1"/>
          <p:nvPr/>
        </p:nvSpPr>
        <p:spPr>
          <a:xfrm>
            <a:off x="893971" y="435234"/>
            <a:ext cx="107658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"/>
          </a:p>
        </p:txBody>
      </p:sp>
      <p:sp>
        <p:nvSpPr>
          <p:cNvPr id="526" name="Google Shape;526;p35"/>
          <p:cNvSpPr txBox="1"/>
          <p:nvPr/>
        </p:nvSpPr>
        <p:spPr>
          <a:xfrm>
            <a:off x="2012150" y="2361550"/>
            <a:ext cx="35700" cy="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7" name="Google Shape;52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59925" y="-220497"/>
            <a:ext cx="13030798" cy="4252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96125" y="3673775"/>
            <a:ext cx="12784250" cy="3971851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35"/>
          <p:cNvSpPr/>
          <p:nvPr/>
        </p:nvSpPr>
        <p:spPr>
          <a:xfrm>
            <a:off x="-459925" y="0"/>
            <a:ext cx="12651900" cy="7195200"/>
          </a:xfrm>
          <a:prstGeom prst="rect">
            <a:avLst/>
          </a:prstGeom>
          <a:solidFill>
            <a:srgbClr val="990907">
              <a:alpha val="71760"/>
            </a:srgbClr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530" name="Google Shape;530;p35"/>
          <p:cNvSpPr txBox="1"/>
          <p:nvPr/>
        </p:nvSpPr>
        <p:spPr>
          <a:xfrm>
            <a:off x="142400" y="1298250"/>
            <a:ext cx="12007500" cy="48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Thanks for Listening </a:t>
            </a:r>
            <a:endParaRPr sz="9000">
              <a:solidFill>
                <a:srgbClr val="FFFFFF"/>
              </a:solidFill>
              <a:latin typeface="Anton"/>
              <a:ea typeface="Anton"/>
              <a:cs typeface="Anton"/>
              <a:sym typeface="Ant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0">
              <a:solidFill>
                <a:srgbClr val="FFFFFF"/>
              </a:solidFill>
              <a:latin typeface="Anton"/>
              <a:ea typeface="Anton"/>
              <a:cs typeface="Anton"/>
              <a:sym typeface="Anton"/>
            </a:endParaRPr>
          </a:p>
          <a:p>
            <a:pPr marL="4572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 Q&amp;A</a:t>
            </a:r>
            <a:endParaRPr sz="9000">
              <a:solidFill>
                <a:srgbClr val="FFFFFF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531" name="Google Shape;531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341750" cy="7405050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36"/>
          <p:cNvSpPr/>
          <p:nvPr/>
        </p:nvSpPr>
        <p:spPr>
          <a:xfrm>
            <a:off x="0" y="2400"/>
            <a:ext cx="12588000" cy="6853200"/>
          </a:xfrm>
          <a:prstGeom prst="rect">
            <a:avLst/>
          </a:prstGeom>
          <a:solidFill>
            <a:srgbClr val="990907">
              <a:alpha val="71760"/>
            </a:srgbClr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539" name="Google Shape;539;p36"/>
          <p:cNvSpPr/>
          <p:nvPr/>
        </p:nvSpPr>
        <p:spPr>
          <a:xfrm>
            <a:off x="328941" y="-295406"/>
            <a:ext cx="123600" cy="7858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36"/>
          <p:cNvSpPr/>
          <p:nvPr/>
        </p:nvSpPr>
        <p:spPr>
          <a:xfrm rot="-5400000" flipH="1">
            <a:off x="6312275" y="-4109618"/>
            <a:ext cx="81600" cy="119247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36"/>
          <p:cNvSpPr txBox="1"/>
          <p:nvPr/>
        </p:nvSpPr>
        <p:spPr>
          <a:xfrm>
            <a:off x="893971" y="435234"/>
            <a:ext cx="10765800" cy="13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References</a:t>
            </a:r>
            <a:endParaRPr sz="200"/>
          </a:p>
        </p:txBody>
      </p:sp>
      <p:sp>
        <p:nvSpPr>
          <p:cNvPr id="542" name="Google Shape;542;p36"/>
          <p:cNvSpPr txBox="1"/>
          <p:nvPr/>
        </p:nvSpPr>
        <p:spPr>
          <a:xfrm>
            <a:off x="2012150" y="2361550"/>
            <a:ext cx="35700" cy="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36"/>
          <p:cNvSpPr txBox="1"/>
          <p:nvPr/>
        </p:nvSpPr>
        <p:spPr>
          <a:xfrm>
            <a:off x="804325" y="2190750"/>
            <a:ext cx="11101800" cy="44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https://gea.org.tr/en/about-gea/</a:t>
            </a:r>
            <a:endParaRPr sz="22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https://www.insarag.org/iec/insarag-guidelines-volume-ii-manual-c-iec-r/</a:t>
            </a:r>
            <a:endParaRPr sz="22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https://www.akut.org.tr/en</a:t>
            </a:r>
            <a:endParaRPr sz="22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https://www.aktiffelsefe.org/gea-arama-kurtarma-ekoloji-grubu/</a:t>
            </a:r>
            <a:endParaRPr sz="22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https://www.ifrc.org/</a:t>
            </a:r>
            <a:endParaRPr sz="22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https://www.aa.com.tr/en/turkiye/turkiye-presents-medals-to-rescue-teams-for-efforts-after-feb-6-earthquakes/2881278</a:t>
            </a:r>
            <a:endParaRPr sz="22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5"/>
          <p:cNvPicPr preferRelativeResize="0"/>
          <p:nvPr/>
        </p:nvPicPr>
        <p:blipFill rotWithShape="1">
          <a:blip r:embed="rId3">
            <a:alphaModFix amt="99000"/>
          </a:blip>
          <a:srcRect b="23318"/>
          <a:stretch/>
        </p:blipFill>
        <p:spPr>
          <a:xfrm>
            <a:off x="0" y="0"/>
            <a:ext cx="12253800" cy="693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5"/>
          <p:cNvSpPr/>
          <p:nvPr/>
        </p:nvSpPr>
        <p:spPr>
          <a:xfrm>
            <a:off x="30900" y="-36075"/>
            <a:ext cx="12253800" cy="7002300"/>
          </a:xfrm>
          <a:prstGeom prst="rect">
            <a:avLst/>
          </a:prstGeom>
          <a:solidFill>
            <a:srgbClr val="990907">
              <a:alpha val="71760"/>
            </a:srgbClr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2820000" algn="bl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5"/>
          <p:cNvSpPr/>
          <p:nvPr/>
        </p:nvSpPr>
        <p:spPr>
          <a:xfrm>
            <a:off x="1109657" y="-854543"/>
            <a:ext cx="123600" cy="7858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5"/>
          <p:cNvSpPr txBox="1"/>
          <p:nvPr/>
        </p:nvSpPr>
        <p:spPr>
          <a:xfrm>
            <a:off x="2155368" y="1202463"/>
            <a:ext cx="6499800" cy="60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01 </a:t>
            </a:r>
            <a:endParaRPr sz="96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96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History of GEA</a:t>
            </a:r>
            <a:endParaRPr sz="96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endParaRPr sz="96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27" name="Google Shape;127;p15"/>
          <p:cNvSpPr/>
          <p:nvPr/>
        </p:nvSpPr>
        <p:spPr>
          <a:xfrm>
            <a:off x="9814075" y="201975"/>
            <a:ext cx="1995300" cy="1945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95475" y="176875"/>
            <a:ext cx="2023800" cy="202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5"/>
          <p:cNvSpPr/>
          <p:nvPr/>
        </p:nvSpPr>
        <p:spPr>
          <a:xfrm rot="-5400000" flipH="1">
            <a:off x="6104101" y="388775"/>
            <a:ext cx="45600" cy="12253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6" descr="A group of people walking on a path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389" y="4733"/>
            <a:ext cx="12189300" cy="68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6"/>
          <p:cNvSpPr/>
          <p:nvPr/>
        </p:nvSpPr>
        <p:spPr>
          <a:xfrm>
            <a:off x="0" y="4750"/>
            <a:ext cx="12253800" cy="6858000"/>
          </a:xfrm>
          <a:prstGeom prst="rect">
            <a:avLst/>
          </a:prstGeom>
          <a:solidFill>
            <a:srgbClr val="990907">
              <a:alpha val="71760"/>
            </a:srgbClr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6"/>
          <p:cNvSpPr/>
          <p:nvPr/>
        </p:nvSpPr>
        <p:spPr>
          <a:xfrm>
            <a:off x="328941" y="-295406"/>
            <a:ext cx="123600" cy="7858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6"/>
          <p:cNvSpPr/>
          <p:nvPr/>
        </p:nvSpPr>
        <p:spPr>
          <a:xfrm rot="-5400000" flipH="1">
            <a:off x="6312275" y="-4109618"/>
            <a:ext cx="81600" cy="119247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6"/>
          <p:cNvSpPr txBox="1"/>
          <p:nvPr/>
        </p:nvSpPr>
        <p:spPr>
          <a:xfrm>
            <a:off x="577321" y="242034"/>
            <a:ext cx="107658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What is GEA?</a:t>
            </a:r>
            <a:endParaRPr/>
          </a:p>
        </p:txBody>
      </p:sp>
      <p:sp>
        <p:nvSpPr>
          <p:cNvPr id="141" name="Google Shape;141;p16"/>
          <p:cNvSpPr txBox="1"/>
          <p:nvPr/>
        </p:nvSpPr>
        <p:spPr>
          <a:xfrm>
            <a:off x="1976606" y="2330049"/>
            <a:ext cx="47577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Mother Earth</a:t>
            </a:r>
            <a:endParaRPr/>
          </a:p>
        </p:txBody>
      </p:sp>
      <p:sp>
        <p:nvSpPr>
          <p:cNvPr id="142" name="Google Shape;142;p16"/>
          <p:cNvSpPr txBox="1"/>
          <p:nvPr/>
        </p:nvSpPr>
        <p:spPr>
          <a:xfrm>
            <a:off x="1976612" y="3741725"/>
            <a:ext cx="6184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Search and Rescue</a:t>
            </a:r>
            <a:endParaRPr/>
          </a:p>
        </p:txBody>
      </p:sp>
      <p:sp>
        <p:nvSpPr>
          <p:cNvPr id="143" name="Google Shape;143;p16"/>
          <p:cNvSpPr txBox="1"/>
          <p:nvPr/>
        </p:nvSpPr>
        <p:spPr>
          <a:xfrm>
            <a:off x="1976611" y="4996397"/>
            <a:ext cx="7129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Aid Group</a:t>
            </a:r>
            <a:endParaRPr/>
          </a:p>
        </p:txBody>
      </p:sp>
      <p:pic>
        <p:nvPicPr>
          <p:cNvPr id="144" name="Google Shape;14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200" y="2251558"/>
            <a:ext cx="913800" cy="926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200" y="3584733"/>
            <a:ext cx="913800" cy="926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738" y="4917908"/>
            <a:ext cx="913800" cy="926492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0900"/>
            <a:ext cx="12189299" cy="685648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7"/>
          <p:cNvSpPr/>
          <p:nvPr/>
        </p:nvSpPr>
        <p:spPr>
          <a:xfrm>
            <a:off x="1351" y="-9262"/>
            <a:ext cx="12189300" cy="6853200"/>
          </a:xfrm>
          <a:prstGeom prst="rect">
            <a:avLst/>
          </a:prstGeom>
          <a:solidFill>
            <a:srgbClr val="990907">
              <a:alpha val="71760"/>
            </a:srgbClr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7"/>
          <p:cNvSpPr/>
          <p:nvPr/>
        </p:nvSpPr>
        <p:spPr>
          <a:xfrm>
            <a:off x="328941" y="-295406"/>
            <a:ext cx="123568" cy="785889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7"/>
          <p:cNvSpPr/>
          <p:nvPr/>
        </p:nvSpPr>
        <p:spPr>
          <a:xfrm rot="-5400000" flipH="1">
            <a:off x="6312278" y="-4109621"/>
            <a:ext cx="81737" cy="1192484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7"/>
          <p:cNvSpPr txBox="1"/>
          <p:nvPr/>
        </p:nvSpPr>
        <p:spPr>
          <a:xfrm>
            <a:off x="577321" y="242034"/>
            <a:ext cx="107658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Who, When, Why?</a:t>
            </a:r>
            <a:endParaRPr/>
          </a:p>
        </p:txBody>
      </p:sp>
      <p:grpSp>
        <p:nvGrpSpPr>
          <p:cNvPr id="158" name="Google Shape;158;p17"/>
          <p:cNvGrpSpPr/>
          <p:nvPr/>
        </p:nvGrpSpPr>
        <p:grpSpPr>
          <a:xfrm>
            <a:off x="835596" y="2281500"/>
            <a:ext cx="790002" cy="804685"/>
            <a:chOff x="4753844" y="3448952"/>
            <a:chExt cx="316211" cy="413781"/>
          </a:xfrm>
        </p:grpSpPr>
        <p:sp>
          <p:nvSpPr>
            <p:cNvPr id="159" name="Google Shape;159;p17"/>
            <p:cNvSpPr/>
            <p:nvPr/>
          </p:nvSpPr>
          <p:spPr>
            <a:xfrm>
              <a:off x="4889378" y="3474855"/>
              <a:ext cx="103247" cy="103247"/>
            </a:xfrm>
            <a:custGeom>
              <a:avLst/>
              <a:gdLst/>
              <a:ahLst/>
              <a:cxnLst/>
              <a:rect l="l" t="t" r="r" b="b"/>
              <a:pathLst>
                <a:path w="4819" h="4819" extrusionOk="0">
                  <a:moveTo>
                    <a:pt x="2408" y="1207"/>
                  </a:moveTo>
                  <a:cubicBezTo>
                    <a:pt x="3075" y="1207"/>
                    <a:pt x="3612" y="1744"/>
                    <a:pt x="3612" y="2408"/>
                  </a:cubicBezTo>
                  <a:cubicBezTo>
                    <a:pt x="3612" y="3072"/>
                    <a:pt x="3075" y="3612"/>
                    <a:pt x="2408" y="3612"/>
                  </a:cubicBezTo>
                  <a:cubicBezTo>
                    <a:pt x="1744" y="3612"/>
                    <a:pt x="1207" y="3072"/>
                    <a:pt x="1207" y="2408"/>
                  </a:cubicBezTo>
                  <a:cubicBezTo>
                    <a:pt x="1207" y="1744"/>
                    <a:pt x="1747" y="1207"/>
                    <a:pt x="2408" y="1207"/>
                  </a:cubicBezTo>
                  <a:close/>
                  <a:moveTo>
                    <a:pt x="2408" y="1"/>
                  </a:moveTo>
                  <a:cubicBezTo>
                    <a:pt x="1084" y="1"/>
                    <a:pt x="1" y="1081"/>
                    <a:pt x="1" y="2408"/>
                  </a:cubicBezTo>
                  <a:cubicBezTo>
                    <a:pt x="1" y="3735"/>
                    <a:pt x="1084" y="4818"/>
                    <a:pt x="2408" y="4818"/>
                  </a:cubicBezTo>
                  <a:cubicBezTo>
                    <a:pt x="3735" y="4818"/>
                    <a:pt x="4818" y="3735"/>
                    <a:pt x="4818" y="2408"/>
                  </a:cubicBezTo>
                  <a:cubicBezTo>
                    <a:pt x="4818" y="1081"/>
                    <a:pt x="3738" y="1"/>
                    <a:pt x="24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7"/>
            <p:cNvSpPr/>
            <p:nvPr/>
          </p:nvSpPr>
          <p:spPr>
            <a:xfrm>
              <a:off x="4753844" y="3448952"/>
              <a:ext cx="270898" cy="413781"/>
            </a:xfrm>
            <a:custGeom>
              <a:avLst/>
              <a:gdLst/>
              <a:ahLst/>
              <a:cxnLst/>
              <a:rect l="l" t="t" r="r" b="b"/>
              <a:pathLst>
                <a:path w="12644" h="19313" extrusionOk="0">
                  <a:moveTo>
                    <a:pt x="2713" y="1210"/>
                  </a:moveTo>
                  <a:cubicBezTo>
                    <a:pt x="3377" y="1210"/>
                    <a:pt x="3917" y="1747"/>
                    <a:pt x="3917" y="2410"/>
                  </a:cubicBezTo>
                  <a:cubicBezTo>
                    <a:pt x="3917" y="3074"/>
                    <a:pt x="3377" y="3614"/>
                    <a:pt x="2713" y="3614"/>
                  </a:cubicBezTo>
                  <a:cubicBezTo>
                    <a:pt x="2049" y="3614"/>
                    <a:pt x="1512" y="3074"/>
                    <a:pt x="1512" y="2410"/>
                  </a:cubicBezTo>
                  <a:cubicBezTo>
                    <a:pt x="1512" y="1747"/>
                    <a:pt x="2046" y="1210"/>
                    <a:pt x="2713" y="1210"/>
                  </a:cubicBezTo>
                  <a:close/>
                  <a:moveTo>
                    <a:pt x="5723" y="6026"/>
                  </a:moveTo>
                  <a:cubicBezTo>
                    <a:pt x="5876" y="6026"/>
                    <a:pt x="6031" y="6084"/>
                    <a:pt x="6149" y="6202"/>
                  </a:cubicBezTo>
                  <a:cubicBezTo>
                    <a:pt x="6357" y="6407"/>
                    <a:pt x="6384" y="6736"/>
                    <a:pt x="6218" y="6975"/>
                  </a:cubicBezTo>
                  <a:lnTo>
                    <a:pt x="5380" y="6136"/>
                  </a:lnTo>
                  <a:cubicBezTo>
                    <a:pt x="5481" y="6063"/>
                    <a:pt x="5602" y="6026"/>
                    <a:pt x="5723" y="6026"/>
                  </a:cubicBezTo>
                  <a:close/>
                  <a:moveTo>
                    <a:pt x="2110" y="4820"/>
                  </a:moveTo>
                  <a:cubicBezTo>
                    <a:pt x="2262" y="4820"/>
                    <a:pt x="2416" y="4877"/>
                    <a:pt x="2538" y="4999"/>
                  </a:cubicBezTo>
                  <a:lnTo>
                    <a:pt x="7355" y="9816"/>
                  </a:lnTo>
                  <a:cubicBezTo>
                    <a:pt x="7591" y="10051"/>
                    <a:pt x="7591" y="10435"/>
                    <a:pt x="7355" y="10670"/>
                  </a:cubicBezTo>
                  <a:cubicBezTo>
                    <a:pt x="7237" y="10788"/>
                    <a:pt x="7084" y="10846"/>
                    <a:pt x="6931" y="10846"/>
                  </a:cubicBezTo>
                  <a:cubicBezTo>
                    <a:pt x="6776" y="10846"/>
                    <a:pt x="6622" y="10787"/>
                    <a:pt x="6505" y="10670"/>
                  </a:cubicBezTo>
                  <a:lnTo>
                    <a:pt x="1684" y="5849"/>
                  </a:lnTo>
                  <a:cubicBezTo>
                    <a:pt x="1509" y="5677"/>
                    <a:pt x="1461" y="5418"/>
                    <a:pt x="1551" y="5195"/>
                  </a:cubicBezTo>
                  <a:cubicBezTo>
                    <a:pt x="1650" y="4954"/>
                    <a:pt x="1878" y="4820"/>
                    <a:pt x="2110" y="4820"/>
                  </a:cubicBezTo>
                  <a:close/>
                  <a:moveTo>
                    <a:pt x="3917" y="9786"/>
                  </a:moveTo>
                  <a:lnTo>
                    <a:pt x="5651" y="11521"/>
                  </a:lnTo>
                  <a:cubicBezTo>
                    <a:pt x="5690" y="11560"/>
                    <a:pt x="5726" y="11593"/>
                    <a:pt x="5769" y="11626"/>
                  </a:cubicBezTo>
                  <a:cubicBezTo>
                    <a:pt x="6028" y="11973"/>
                    <a:pt x="6390" y="12238"/>
                    <a:pt x="6800" y="12377"/>
                  </a:cubicBezTo>
                  <a:lnTo>
                    <a:pt x="9527" y="13285"/>
                  </a:lnTo>
                  <a:cubicBezTo>
                    <a:pt x="9705" y="13346"/>
                    <a:pt x="9847" y="13490"/>
                    <a:pt x="9907" y="13665"/>
                  </a:cubicBezTo>
                  <a:lnTo>
                    <a:pt x="11114" y="17312"/>
                  </a:lnTo>
                  <a:cubicBezTo>
                    <a:pt x="11165" y="17463"/>
                    <a:pt x="11153" y="17626"/>
                    <a:pt x="11081" y="17771"/>
                  </a:cubicBezTo>
                  <a:cubicBezTo>
                    <a:pt x="10968" y="17994"/>
                    <a:pt x="10755" y="18102"/>
                    <a:pt x="10543" y="18102"/>
                  </a:cubicBezTo>
                  <a:cubicBezTo>
                    <a:pt x="10302" y="18102"/>
                    <a:pt x="10064" y="17963"/>
                    <a:pt x="9974" y="17695"/>
                  </a:cubicBezTo>
                  <a:lnTo>
                    <a:pt x="8957" y="14622"/>
                  </a:lnTo>
                  <a:cubicBezTo>
                    <a:pt x="8897" y="14441"/>
                    <a:pt x="8758" y="14296"/>
                    <a:pt x="8577" y="14235"/>
                  </a:cubicBezTo>
                  <a:lnTo>
                    <a:pt x="6423" y="13520"/>
                  </a:lnTo>
                  <a:cubicBezTo>
                    <a:pt x="5726" y="13285"/>
                    <a:pt x="5117" y="12824"/>
                    <a:pt x="4704" y="12208"/>
                  </a:cubicBezTo>
                  <a:cubicBezTo>
                    <a:pt x="4683" y="12169"/>
                    <a:pt x="4656" y="12136"/>
                    <a:pt x="4634" y="12100"/>
                  </a:cubicBezTo>
                  <a:cubicBezTo>
                    <a:pt x="3865" y="9792"/>
                    <a:pt x="3917" y="10012"/>
                    <a:pt x="3917" y="9786"/>
                  </a:cubicBezTo>
                  <a:close/>
                  <a:moveTo>
                    <a:pt x="1506" y="7373"/>
                  </a:moveTo>
                  <a:lnTo>
                    <a:pt x="2710" y="8576"/>
                  </a:lnTo>
                  <a:lnTo>
                    <a:pt x="2710" y="9846"/>
                  </a:lnTo>
                  <a:cubicBezTo>
                    <a:pt x="2710" y="10042"/>
                    <a:pt x="2740" y="10235"/>
                    <a:pt x="2803" y="10419"/>
                  </a:cubicBezTo>
                  <a:lnTo>
                    <a:pt x="3630" y="12902"/>
                  </a:lnTo>
                  <a:cubicBezTo>
                    <a:pt x="3838" y="13520"/>
                    <a:pt x="3838" y="14196"/>
                    <a:pt x="3630" y="14809"/>
                  </a:cubicBezTo>
                  <a:lnTo>
                    <a:pt x="2680" y="17689"/>
                  </a:lnTo>
                  <a:cubicBezTo>
                    <a:pt x="2595" y="17941"/>
                    <a:pt x="2361" y="18103"/>
                    <a:pt x="2108" y="18103"/>
                  </a:cubicBezTo>
                  <a:cubicBezTo>
                    <a:pt x="2046" y="18103"/>
                    <a:pt x="1982" y="18093"/>
                    <a:pt x="1920" y="18073"/>
                  </a:cubicBezTo>
                  <a:cubicBezTo>
                    <a:pt x="1603" y="17964"/>
                    <a:pt x="1431" y="17623"/>
                    <a:pt x="1536" y="17306"/>
                  </a:cubicBezTo>
                  <a:lnTo>
                    <a:pt x="2487" y="14425"/>
                  </a:lnTo>
                  <a:cubicBezTo>
                    <a:pt x="2613" y="14051"/>
                    <a:pt x="2613" y="13656"/>
                    <a:pt x="2487" y="13282"/>
                  </a:cubicBezTo>
                  <a:lnTo>
                    <a:pt x="1663" y="10800"/>
                  </a:lnTo>
                  <a:cubicBezTo>
                    <a:pt x="1561" y="10492"/>
                    <a:pt x="1506" y="10172"/>
                    <a:pt x="1506" y="9846"/>
                  </a:cubicBezTo>
                  <a:lnTo>
                    <a:pt x="1506" y="7373"/>
                  </a:lnTo>
                  <a:close/>
                  <a:moveTo>
                    <a:pt x="7705" y="15222"/>
                  </a:moveTo>
                  <a:lnTo>
                    <a:pt x="7907" y="15288"/>
                  </a:lnTo>
                  <a:lnTo>
                    <a:pt x="8309" y="16513"/>
                  </a:lnTo>
                  <a:lnTo>
                    <a:pt x="7431" y="17837"/>
                  </a:lnTo>
                  <a:cubicBezTo>
                    <a:pt x="7315" y="18010"/>
                    <a:pt x="7123" y="18107"/>
                    <a:pt x="6928" y="18107"/>
                  </a:cubicBezTo>
                  <a:cubicBezTo>
                    <a:pt x="6814" y="18107"/>
                    <a:pt x="6698" y="18073"/>
                    <a:pt x="6595" y="18003"/>
                  </a:cubicBezTo>
                  <a:cubicBezTo>
                    <a:pt x="6324" y="17822"/>
                    <a:pt x="6236" y="17454"/>
                    <a:pt x="6429" y="17168"/>
                  </a:cubicBezTo>
                  <a:lnTo>
                    <a:pt x="7705" y="15222"/>
                  </a:lnTo>
                  <a:close/>
                  <a:moveTo>
                    <a:pt x="2710" y="0"/>
                  </a:moveTo>
                  <a:cubicBezTo>
                    <a:pt x="1383" y="0"/>
                    <a:pt x="300" y="1083"/>
                    <a:pt x="300" y="2410"/>
                  </a:cubicBezTo>
                  <a:cubicBezTo>
                    <a:pt x="300" y="3041"/>
                    <a:pt x="541" y="3614"/>
                    <a:pt x="942" y="4042"/>
                  </a:cubicBezTo>
                  <a:cubicBezTo>
                    <a:pt x="526" y="4395"/>
                    <a:pt x="300" y="4896"/>
                    <a:pt x="300" y="5424"/>
                  </a:cubicBezTo>
                  <a:lnTo>
                    <a:pt x="300" y="9852"/>
                  </a:lnTo>
                  <a:cubicBezTo>
                    <a:pt x="300" y="10305"/>
                    <a:pt x="372" y="10751"/>
                    <a:pt x="514" y="11186"/>
                  </a:cubicBezTo>
                  <a:lnTo>
                    <a:pt x="1340" y="13668"/>
                  </a:lnTo>
                  <a:cubicBezTo>
                    <a:pt x="1383" y="13792"/>
                    <a:pt x="1383" y="13919"/>
                    <a:pt x="1340" y="14048"/>
                  </a:cubicBezTo>
                  <a:lnTo>
                    <a:pt x="390" y="16929"/>
                  </a:lnTo>
                  <a:cubicBezTo>
                    <a:pt x="1" y="18094"/>
                    <a:pt x="873" y="19309"/>
                    <a:pt x="2107" y="19309"/>
                  </a:cubicBezTo>
                  <a:cubicBezTo>
                    <a:pt x="2888" y="19309"/>
                    <a:pt x="3573" y="18812"/>
                    <a:pt x="3823" y="18073"/>
                  </a:cubicBezTo>
                  <a:lnTo>
                    <a:pt x="4773" y="15192"/>
                  </a:lnTo>
                  <a:cubicBezTo>
                    <a:pt x="4885" y="14851"/>
                    <a:pt x="4954" y="14501"/>
                    <a:pt x="4975" y="14145"/>
                  </a:cubicBezTo>
                  <a:cubicBezTo>
                    <a:pt x="5548" y="14522"/>
                    <a:pt x="5968" y="14640"/>
                    <a:pt x="6523" y="14824"/>
                  </a:cubicBezTo>
                  <a:lnTo>
                    <a:pt x="5422" y="16498"/>
                  </a:lnTo>
                  <a:cubicBezTo>
                    <a:pt x="4622" y="17698"/>
                    <a:pt x="5488" y="19309"/>
                    <a:pt x="6921" y="19309"/>
                  </a:cubicBezTo>
                  <a:cubicBezTo>
                    <a:pt x="7527" y="19309"/>
                    <a:pt x="8091" y="19008"/>
                    <a:pt x="8426" y="18504"/>
                  </a:cubicBezTo>
                  <a:lnTo>
                    <a:pt x="8785" y="17964"/>
                  </a:lnTo>
                  <a:lnTo>
                    <a:pt x="8821" y="18076"/>
                  </a:lnTo>
                  <a:cubicBezTo>
                    <a:pt x="9066" y="18815"/>
                    <a:pt x="9757" y="19312"/>
                    <a:pt x="10538" y="19312"/>
                  </a:cubicBezTo>
                  <a:cubicBezTo>
                    <a:pt x="11787" y="19309"/>
                    <a:pt x="12644" y="18091"/>
                    <a:pt x="12257" y="16932"/>
                  </a:cubicBezTo>
                  <a:lnTo>
                    <a:pt x="11051" y="13285"/>
                  </a:lnTo>
                  <a:cubicBezTo>
                    <a:pt x="10873" y="12751"/>
                    <a:pt x="10444" y="12326"/>
                    <a:pt x="9907" y="12145"/>
                  </a:cubicBezTo>
                  <a:lnTo>
                    <a:pt x="8164" y="11563"/>
                  </a:lnTo>
                  <a:cubicBezTo>
                    <a:pt x="8176" y="11548"/>
                    <a:pt x="8194" y="11536"/>
                    <a:pt x="8203" y="11521"/>
                  </a:cubicBezTo>
                  <a:cubicBezTo>
                    <a:pt x="8547" y="11180"/>
                    <a:pt x="8731" y="10727"/>
                    <a:pt x="8731" y="10244"/>
                  </a:cubicBezTo>
                  <a:cubicBezTo>
                    <a:pt x="8731" y="9762"/>
                    <a:pt x="8544" y="9309"/>
                    <a:pt x="8203" y="8965"/>
                  </a:cubicBezTo>
                  <a:lnTo>
                    <a:pt x="7063" y="7822"/>
                  </a:lnTo>
                  <a:cubicBezTo>
                    <a:pt x="7518" y="7457"/>
                    <a:pt x="7847" y="6196"/>
                    <a:pt x="6999" y="5352"/>
                  </a:cubicBezTo>
                  <a:cubicBezTo>
                    <a:pt x="6646" y="4998"/>
                    <a:pt x="6184" y="4822"/>
                    <a:pt x="5722" y="4822"/>
                  </a:cubicBezTo>
                  <a:cubicBezTo>
                    <a:pt x="5292" y="4822"/>
                    <a:pt x="4863" y="4974"/>
                    <a:pt x="4520" y="5279"/>
                  </a:cubicBezTo>
                  <a:lnTo>
                    <a:pt x="3799" y="4561"/>
                  </a:lnTo>
                  <a:cubicBezTo>
                    <a:pt x="4583" y="4160"/>
                    <a:pt x="5120" y="3349"/>
                    <a:pt x="5120" y="2410"/>
                  </a:cubicBezTo>
                  <a:cubicBezTo>
                    <a:pt x="5120" y="1083"/>
                    <a:pt x="4037" y="0"/>
                    <a:pt x="2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7"/>
            <p:cNvSpPr/>
            <p:nvPr/>
          </p:nvSpPr>
          <p:spPr>
            <a:xfrm>
              <a:off x="4966744" y="3603854"/>
              <a:ext cx="25881" cy="51677"/>
            </a:xfrm>
            <a:custGeom>
              <a:avLst/>
              <a:gdLst/>
              <a:ahLst/>
              <a:cxnLst/>
              <a:rect l="l" t="t" r="r" b="b"/>
              <a:pathLst>
                <a:path w="1208" h="2412" extrusionOk="0">
                  <a:moveTo>
                    <a:pt x="604" y="1"/>
                  </a:moveTo>
                  <a:cubicBezTo>
                    <a:pt x="272" y="1"/>
                    <a:pt x="1" y="272"/>
                    <a:pt x="1" y="604"/>
                  </a:cubicBezTo>
                  <a:lnTo>
                    <a:pt x="1" y="1808"/>
                  </a:lnTo>
                  <a:cubicBezTo>
                    <a:pt x="1" y="2140"/>
                    <a:pt x="272" y="2411"/>
                    <a:pt x="604" y="2411"/>
                  </a:cubicBezTo>
                  <a:cubicBezTo>
                    <a:pt x="936" y="2411"/>
                    <a:pt x="1207" y="2140"/>
                    <a:pt x="1207" y="1808"/>
                  </a:cubicBezTo>
                  <a:lnTo>
                    <a:pt x="1207" y="604"/>
                  </a:lnTo>
                  <a:cubicBezTo>
                    <a:pt x="1207" y="272"/>
                    <a:pt x="936" y="1"/>
                    <a:pt x="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7"/>
            <p:cNvSpPr/>
            <p:nvPr/>
          </p:nvSpPr>
          <p:spPr>
            <a:xfrm>
              <a:off x="4991425" y="3578102"/>
              <a:ext cx="54055" cy="51613"/>
            </a:xfrm>
            <a:custGeom>
              <a:avLst/>
              <a:gdLst/>
              <a:ahLst/>
              <a:cxnLst/>
              <a:rect l="l" t="t" r="r" b="b"/>
              <a:pathLst>
                <a:path w="2523" h="2409" extrusionOk="0">
                  <a:moveTo>
                    <a:pt x="660" y="1"/>
                  </a:moveTo>
                  <a:cubicBezTo>
                    <a:pt x="505" y="1"/>
                    <a:pt x="351" y="60"/>
                    <a:pt x="233" y="177"/>
                  </a:cubicBezTo>
                  <a:cubicBezTo>
                    <a:pt x="1" y="410"/>
                    <a:pt x="1" y="796"/>
                    <a:pt x="233" y="1028"/>
                  </a:cubicBezTo>
                  <a:lnTo>
                    <a:pt x="1437" y="2232"/>
                  </a:lnTo>
                  <a:cubicBezTo>
                    <a:pt x="1553" y="2349"/>
                    <a:pt x="1708" y="2408"/>
                    <a:pt x="1862" y="2408"/>
                  </a:cubicBezTo>
                  <a:cubicBezTo>
                    <a:pt x="2017" y="2408"/>
                    <a:pt x="2171" y="2349"/>
                    <a:pt x="2288" y="2232"/>
                  </a:cubicBezTo>
                  <a:cubicBezTo>
                    <a:pt x="2523" y="1993"/>
                    <a:pt x="2523" y="1613"/>
                    <a:pt x="2288" y="1381"/>
                  </a:cubicBezTo>
                  <a:lnTo>
                    <a:pt x="1087" y="177"/>
                  </a:lnTo>
                  <a:cubicBezTo>
                    <a:pt x="969" y="60"/>
                    <a:pt x="815" y="1"/>
                    <a:pt x="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7"/>
            <p:cNvSpPr/>
            <p:nvPr/>
          </p:nvSpPr>
          <p:spPr>
            <a:xfrm>
              <a:off x="5018378" y="3552220"/>
              <a:ext cx="51677" cy="25881"/>
            </a:xfrm>
            <a:custGeom>
              <a:avLst/>
              <a:gdLst/>
              <a:ahLst/>
              <a:cxnLst/>
              <a:rect l="l" t="t" r="r" b="b"/>
              <a:pathLst>
                <a:path w="2412" h="1208" extrusionOk="0">
                  <a:moveTo>
                    <a:pt x="604" y="1"/>
                  </a:moveTo>
                  <a:cubicBezTo>
                    <a:pt x="272" y="1"/>
                    <a:pt x="1" y="272"/>
                    <a:pt x="1" y="604"/>
                  </a:cubicBezTo>
                  <a:cubicBezTo>
                    <a:pt x="1" y="936"/>
                    <a:pt x="272" y="1207"/>
                    <a:pt x="604" y="1207"/>
                  </a:cubicBezTo>
                  <a:lnTo>
                    <a:pt x="1808" y="1207"/>
                  </a:lnTo>
                  <a:cubicBezTo>
                    <a:pt x="2140" y="1207"/>
                    <a:pt x="2411" y="936"/>
                    <a:pt x="2411" y="604"/>
                  </a:cubicBezTo>
                  <a:cubicBezTo>
                    <a:pt x="2411" y="272"/>
                    <a:pt x="2143" y="1"/>
                    <a:pt x="18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" name="Google Shape;164;p17"/>
          <p:cNvSpPr txBox="1"/>
          <p:nvPr/>
        </p:nvSpPr>
        <p:spPr>
          <a:xfrm>
            <a:off x="1988504" y="2378300"/>
            <a:ext cx="1546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1994</a:t>
            </a:r>
            <a:endParaRPr/>
          </a:p>
        </p:txBody>
      </p:sp>
      <p:grpSp>
        <p:nvGrpSpPr>
          <p:cNvPr id="165" name="Google Shape;165;p17"/>
          <p:cNvGrpSpPr/>
          <p:nvPr/>
        </p:nvGrpSpPr>
        <p:grpSpPr>
          <a:xfrm>
            <a:off x="835596" y="3536121"/>
            <a:ext cx="790002" cy="804685"/>
            <a:chOff x="4753844" y="3448952"/>
            <a:chExt cx="316211" cy="413781"/>
          </a:xfrm>
        </p:grpSpPr>
        <p:sp>
          <p:nvSpPr>
            <p:cNvPr id="166" name="Google Shape;166;p17"/>
            <p:cNvSpPr/>
            <p:nvPr/>
          </p:nvSpPr>
          <p:spPr>
            <a:xfrm>
              <a:off x="4889378" y="3474855"/>
              <a:ext cx="103247" cy="103247"/>
            </a:xfrm>
            <a:custGeom>
              <a:avLst/>
              <a:gdLst/>
              <a:ahLst/>
              <a:cxnLst/>
              <a:rect l="l" t="t" r="r" b="b"/>
              <a:pathLst>
                <a:path w="4819" h="4819" extrusionOk="0">
                  <a:moveTo>
                    <a:pt x="2408" y="1207"/>
                  </a:moveTo>
                  <a:cubicBezTo>
                    <a:pt x="3075" y="1207"/>
                    <a:pt x="3612" y="1744"/>
                    <a:pt x="3612" y="2408"/>
                  </a:cubicBezTo>
                  <a:cubicBezTo>
                    <a:pt x="3612" y="3072"/>
                    <a:pt x="3075" y="3612"/>
                    <a:pt x="2408" y="3612"/>
                  </a:cubicBezTo>
                  <a:cubicBezTo>
                    <a:pt x="1744" y="3612"/>
                    <a:pt x="1207" y="3072"/>
                    <a:pt x="1207" y="2408"/>
                  </a:cubicBezTo>
                  <a:cubicBezTo>
                    <a:pt x="1207" y="1744"/>
                    <a:pt x="1747" y="1207"/>
                    <a:pt x="2408" y="1207"/>
                  </a:cubicBezTo>
                  <a:close/>
                  <a:moveTo>
                    <a:pt x="2408" y="1"/>
                  </a:moveTo>
                  <a:cubicBezTo>
                    <a:pt x="1084" y="1"/>
                    <a:pt x="1" y="1081"/>
                    <a:pt x="1" y="2408"/>
                  </a:cubicBezTo>
                  <a:cubicBezTo>
                    <a:pt x="1" y="3735"/>
                    <a:pt x="1084" y="4818"/>
                    <a:pt x="2408" y="4818"/>
                  </a:cubicBezTo>
                  <a:cubicBezTo>
                    <a:pt x="3735" y="4818"/>
                    <a:pt x="4818" y="3735"/>
                    <a:pt x="4818" y="2408"/>
                  </a:cubicBezTo>
                  <a:cubicBezTo>
                    <a:pt x="4818" y="1081"/>
                    <a:pt x="3738" y="1"/>
                    <a:pt x="24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7"/>
            <p:cNvSpPr/>
            <p:nvPr/>
          </p:nvSpPr>
          <p:spPr>
            <a:xfrm>
              <a:off x="4753844" y="3448952"/>
              <a:ext cx="270898" cy="413781"/>
            </a:xfrm>
            <a:custGeom>
              <a:avLst/>
              <a:gdLst/>
              <a:ahLst/>
              <a:cxnLst/>
              <a:rect l="l" t="t" r="r" b="b"/>
              <a:pathLst>
                <a:path w="12644" h="19313" extrusionOk="0">
                  <a:moveTo>
                    <a:pt x="2713" y="1210"/>
                  </a:moveTo>
                  <a:cubicBezTo>
                    <a:pt x="3377" y="1210"/>
                    <a:pt x="3917" y="1747"/>
                    <a:pt x="3917" y="2410"/>
                  </a:cubicBezTo>
                  <a:cubicBezTo>
                    <a:pt x="3917" y="3074"/>
                    <a:pt x="3377" y="3614"/>
                    <a:pt x="2713" y="3614"/>
                  </a:cubicBezTo>
                  <a:cubicBezTo>
                    <a:pt x="2049" y="3614"/>
                    <a:pt x="1512" y="3074"/>
                    <a:pt x="1512" y="2410"/>
                  </a:cubicBezTo>
                  <a:cubicBezTo>
                    <a:pt x="1512" y="1747"/>
                    <a:pt x="2046" y="1210"/>
                    <a:pt x="2713" y="1210"/>
                  </a:cubicBezTo>
                  <a:close/>
                  <a:moveTo>
                    <a:pt x="5723" y="6026"/>
                  </a:moveTo>
                  <a:cubicBezTo>
                    <a:pt x="5876" y="6026"/>
                    <a:pt x="6031" y="6084"/>
                    <a:pt x="6149" y="6202"/>
                  </a:cubicBezTo>
                  <a:cubicBezTo>
                    <a:pt x="6357" y="6407"/>
                    <a:pt x="6384" y="6736"/>
                    <a:pt x="6218" y="6975"/>
                  </a:cubicBezTo>
                  <a:lnTo>
                    <a:pt x="5380" y="6136"/>
                  </a:lnTo>
                  <a:cubicBezTo>
                    <a:pt x="5481" y="6063"/>
                    <a:pt x="5602" y="6026"/>
                    <a:pt x="5723" y="6026"/>
                  </a:cubicBezTo>
                  <a:close/>
                  <a:moveTo>
                    <a:pt x="2110" y="4820"/>
                  </a:moveTo>
                  <a:cubicBezTo>
                    <a:pt x="2262" y="4820"/>
                    <a:pt x="2416" y="4877"/>
                    <a:pt x="2538" y="4999"/>
                  </a:cubicBezTo>
                  <a:lnTo>
                    <a:pt x="7355" y="9816"/>
                  </a:lnTo>
                  <a:cubicBezTo>
                    <a:pt x="7591" y="10051"/>
                    <a:pt x="7591" y="10435"/>
                    <a:pt x="7355" y="10670"/>
                  </a:cubicBezTo>
                  <a:cubicBezTo>
                    <a:pt x="7237" y="10788"/>
                    <a:pt x="7084" y="10846"/>
                    <a:pt x="6931" y="10846"/>
                  </a:cubicBezTo>
                  <a:cubicBezTo>
                    <a:pt x="6776" y="10846"/>
                    <a:pt x="6622" y="10787"/>
                    <a:pt x="6505" y="10670"/>
                  </a:cubicBezTo>
                  <a:lnTo>
                    <a:pt x="1684" y="5849"/>
                  </a:lnTo>
                  <a:cubicBezTo>
                    <a:pt x="1509" y="5677"/>
                    <a:pt x="1461" y="5418"/>
                    <a:pt x="1551" y="5195"/>
                  </a:cubicBezTo>
                  <a:cubicBezTo>
                    <a:pt x="1650" y="4954"/>
                    <a:pt x="1878" y="4820"/>
                    <a:pt x="2110" y="4820"/>
                  </a:cubicBezTo>
                  <a:close/>
                  <a:moveTo>
                    <a:pt x="3917" y="9786"/>
                  </a:moveTo>
                  <a:lnTo>
                    <a:pt x="5651" y="11521"/>
                  </a:lnTo>
                  <a:cubicBezTo>
                    <a:pt x="5690" y="11560"/>
                    <a:pt x="5726" y="11593"/>
                    <a:pt x="5769" y="11626"/>
                  </a:cubicBezTo>
                  <a:cubicBezTo>
                    <a:pt x="6028" y="11973"/>
                    <a:pt x="6390" y="12238"/>
                    <a:pt x="6800" y="12377"/>
                  </a:cubicBezTo>
                  <a:lnTo>
                    <a:pt x="9527" y="13285"/>
                  </a:lnTo>
                  <a:cubicBezTo>
                    <a:pt x="9705" y="13346"/>
                    <a:pt x="9847" y="13490"/>
                    <a:pt x="9907" y="13665"/>
                  </a:cubicBezTo>
                  <a:lnTo>
                    <a:pt x="11114" y="17312"/>
                  </a:lnTo>
                  <a:cubicBezTo>
                    <a:pt x="11165" y="17463"/>
                    <a:pt x="11153" y="17626"/>
                    <a:pt x="11081" y="17771"/>
                  </a:cubicBezTo>
                  <a:cubicBezTo>
                    <a:pt x="10968" y="17994"/>
                    <a:pt x="10755" y="18102"/>
                    <a:pt x="10543" y="18102"/>
                  </a:cubicBezTo>
                  <a:cubicBezTo>
                    <a:pt x="10302" y="18102"/>
                    <a:pt x="10064" y="17963"/>
                    <a:pt x="9974" y="17695"/>
                  </a:cubicBezTo>
                  <a:lnTo>
                    <a:pt x="8957" y="14622"/>
                  </a:lnTo>
                  <a:cubicBezTo>
                    <a:pt x="8897" y="14441"/>
                    <a:pt x="8758" y="14296"/>
                    <a:pt x="8577" y="14235"/>
                  </a:cubicBezTo>
                  <a:lnTo>
                    <a:pt x="6423" y="13520"/>
                  </a:lnTo>
                  <a:cubicBezTo>
                    <a:pt x="5726" y="13285"/>
                    <a:pt x="5117" y="12824"/>
                    <a:pt x="4704" y="12208"/>
                  </a:cubicBezTo>
                  <a:cubicBezTo>
                    <a:pt x="4683" y="12169"/>
                    <a:pt x="4656" y="12136"/>
                    <a:pt x="4634" y="12100"/>
                  </a:cubicBezTo>
                  <a:cubicBezTo>
                    <a:pt x="3865" y="9792"/>
                    <a:pt x="3917" y="10012"/>
                    <a:pt x="3917" y="9786"/>
                  </a:cubicBezTo>
                  <a:close/>
                  <a:moveTo>
                    <a:pt x="1506" y="7373"/>
                  </a:moveTo>
                  <a:lnTo>
                    <a:pt x="2710" y="8576"/>
                  </a:lnTo>
                  <a:lnTo>
                    <a:pt x="2710" y="9846"/>
                  </a:lnTo>
                  <a:cubicBezTo>
                    <a:pt x="2710" y="10042"/>
                    <a:pt x="2740" y="10235"/>
                    <a:pt x="2803" y="10419"/>
                  </a:cubicBezTo>
                  <a:lnTo>
                    <a:pt x="3630" y="12902"/>
                  </a:lnTo>
                  <a:cubicBezTo>
                    <a:pt x="3838" y="13520"/>
                    <a:pt x="3838" y="14196"/>
                    <a:pt x="3630" y="14809"/>
                  </a:cubicBezTo>
                  <a:lnTo>
                    <a:pt x="2680" y="17689"/>
                  </a:lnTo>
                  <a:cubicBezTo>
                    <a:pt x="2595" y="17941"/>
                    <a:pt x="2361" y="18103"/>
                    <a:pt x="2108" y="18103"/>
                  </a:cubicBezTo>
                  <a:cubicBezTo>
                    <a:pt x="2046" y="18103"/>
                    <a:pt x="1982" y="18093"/>
                    <a:pt x="1920" y="18073"/>
                  </a:cubicBezTo>
                  <a:cubicBezTo>
                    <a:pt x="1603" y="17964"/>
                    <a:pt x="1431" y="17623"/>
                    <a:pt x="1536" y="17306"/>
                  </a:cubicBezTo>
                  <a:lnTo>
                    <a:pt x="2487" y="14425"/>
                  </a:lnTo>
                  <a:cubicBezTo>
                    <a:pt x="2613" y="14051"/>
                    <a:pt x="2613" y="13656"/>
                    <a:pt x="2487" y="13282"/>
                  </a:cubicBezTo>
                  <a:lnTo>
                    <a:pt x="1663" y="10800"/>
                  </a:lnTo>
                  <a:cubicBezTo>
                    <a:pt x="1561" y="10492"/>
                    <a:pt x="1506" y="10172"/>
                    <a:pt x="1506" y="9846"/>
                  </a:cubicBezTo>
                  <a:lnTo>
                    <a:pt x="1506" y="7373"/>
                  </a:lnTo>
                  <a:close/>
                  <a:moveTo>
                    <a:pt x="7705" y="15222"/>
                  </a:moveTo>
                  <a:lnTo>
                    <a:pt x="7907" y="15288"/>
                  </a:lnTo>
                  <a:lnTo>
                    <a:pt x="8309" y="16513"/>
                  </a:lnTo>
                  <a:lnTo>
                    <a:pt x="7431" y="17837"/>
                  </a:lnTo>
                  <a:cubicBezTo>
                    <a:pt x="7315" y="18010"/>
                    <a:pt x="7123" y="18107"/>
                    <a:pt x="6928" y="18107"/>
                  </a:cubicBezTo>
                  <a:cubicBezTo>
                    <a:pt x="6814" y="18107"/>
                    <a:pt x="6698" y="18073"/>
                    <a:pt x="6595" y="18003"/>
                  </a:cubicBezTo>
                  <a:cubicBezTo>
                    <a:pt x="6324" y="17822"/>
                    <a:pt x="6236" y="17454"/>
                    <a:pt x="6429" y="17168"/>
                  </a:cubicBezTo>
                  <a:lnTo>
                    <a:pt x="7705" y="15222"/>
                  </a:lnTo>
                  <a:close/>
                  <a:moveTo>
                    <a:pt x="2710" y="0"/>
                  </a:moveTo>
                  <a:cubicBezTo>
                    <a:pt x="1383" y="0"/>
                    <a:pt x="300" y="1083"/>
                    <a:pt x="300" y="2410"/>
                  </a:cubicBezTo>
                  <a:cubicBezTo>
                    <a:pt x="300" y="3041"/>
                    <a:pt x="541" y="3614"/>
                    <a:pt x="942" y="4042"/>
                  </a:cubicBezTo>
                  <a:cubicBezTo>
                    <a:pt x="526" y="4395"/>
                    <a:pt x="300" y="4896"/>
                    <a:pt x="300" y="5424"/>
                  </a:cubicBezTo>
                  <a:lnTo>
                    <a:pt x="300" y="9852"/>
                  </a:lnTo>
                  <a:cubicBezTo>
                    <a:pt x="300" y="10305"/>
                    <a:pt x="372" y="10751"/>
                    <a:pt x="514" y="11186"/>
                  </a:cubicBezTo>
                  <a:lnTo>
                    <a:pt x="1340" y="13668"/>
                  </a:lnTo>
                  <a:cubicBezTo>
                    <a:pt x="1383" y="13792"/>
                    <a:pt x="1383" y="13919"/>
                    <a:pt x="1340" y="14048"/>
                  </a:cubicBezTo>
                  <a:lnTo>
                    <a:pt x="390" y="16929"/>
                  </a:lnTo>
                  <a:cubicBezTo>
                    <a:pt x="1" y="18094"/>
                    <a:pt x="873" y="19309"/>
                    <a:pt x="2107" y="19309"/>
                  </a:cubicBezTo>
                  <a:cubicBezTo>
                    <a:pt x="2888" y="19309"/>
                    <a:pt x="3573" y="18812"/>
                    <a:pt x="3823" y="18073"/>
                  </a:cubicBezTo>
                  <a:lnTo>
                    <a:pt x="4773" y="15192"/>
                  </a:lnTo>
                  <a:cubicBezTo>
                    <a:pt x="4885" y="14851"/>
                    <a:pt x="4954" y="14501"/>
                    <a:pt x="4975" y="14145"/>
                  </a:cubicBezTo>
                  <a:cubicBezTo>
                    <a:pt x="5548" y="14522"/>
                    <a:pt x="5968" y="14640"/>
                    <a:pt x="6523" y="14824"/>
                  </a:cubicBezTo>
                  <a:lnTo>
                    <a:pt x="5422" y="16498"/>
                  </a:lnTo>
                  <a:cubicBezTo>
                    <a:pt x="4622" y="17698"/>
                    <a:pt x="5488" y="19309"/>
                    <a:pt x="6921" y="19309"/>
                  </a:cubicBezTo>
                  <a:cubicBezTo>
                    <a:pt x="7527" y="19309"/>
                    <a:pt x="8091" y="19008"/>
                    <a:pt x="8426" y="18504"/>
                  </a:cubicBezTo>
                  <a:lnTo>
                    <a:pt x="8785" y="17964"/>
                  </a:lnTo>
                  <a:lnTo>
                    <a:pt x="8821" y="18076"/>
                  </a:lnTo>
                  <a:cubicBezTo>
                    <a:pt x="9066" y="18815"/>
                    <a:pt x="9757" y="19312"/>
                    <a:pt x="10538" y="19312"/>
                  </a:cubicBezTo>
                  <a:cubicBezTo>
                    <a:pt x="11787" y="19309"/>
                    <a:pt x="12644" y="18091"/>
                    <a:pt x="12257" y="16932"/>
                  </a:cubicBezTo>
                  <a:lnTo>
                    <a:pt x="11051" y="13285"/>
                  </a:lnTo>
                  <a:cubicBezTo>
                    <a:pt x="10873" y="12751"/>
                    <a:pt x="10444" y="12326"/>
                    <a:pt x="9907" y="12145"/>
                  </a:cubicBezTo>
                  <a:lnTo>
                    <a:pt x="8164" y="11563"/>
                  </a:lnTo>
                  <a:cubicBezTo>
                    <a:pt x="8176" y="11548"/>
                    <a:pt x="8194" y="11536"/>
                    <a:pt x="8203" y="11521"/>
                  </a:cubicBezTo>
                  <a:cubicBezTo>
                    <a:pt x="8547" y="11180"/>
                    <a:pt x="8731" y="10727"/>
                    <a:pt x="8731" y="10244"/>
                  </a:cubicBezTo>
                  <a:cubicBezTo>
                    <a:pt x="8731" y="9762"/>
                    <a:pt x="8544" y="9309"/>
                    <a:pt x="8203" y="8965"/>
                  </a:cubicBezTo>
                  <a:lnTo>
                    <a:pt x="7063" y="7822"/>
                  </a:lnTo>
                  <a:cubicBezTo>
                    <a:pt x="7518" y="7457"/>
                    <a:pt x="7847" y="6196"/>
                    <a:pt x="6999" y="5352"/>
                  </a:cubicBezTo>
                  <a:cubicBezTo>
                    <a:pt x="6646" y="4998"/>
                    <a:pt x="6184" y="4822"/>
                    <a:pt x="5722" y="4822"/>
                  </a:cubicBezTo>
                  <a:cubicBezTo>
                    <a:pt x="5292" y="4822"/>
                    <a:pt x="4863" y="4974"/>
                    <a:pt x="4520" y="5279"/>
                  </a:cubicBezTo>
                  <a:lnTo>
                    <a:pt x="3799" y="4561"/>
                  </a:lnTo>
                  <a:cubicBezTo>
                    <a:pt x="4583" y="4160"/>
                    <a:pt x="5120" y="3349"/>
                    <a:pt x="5120" y="2410"/>
                  </a:cubicBezTo>
                  <a:cubicBezTo>
                    <a:pt x="5120" y="1083"/>
                    <a:pt x="4037" y="0"/>
                    <a:pt x="2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7"/>
            <p:cNvSpPr/>
            <p:nvPr/>
          </p:nvSpPr>
          <p:spPr>
            <a:xfrm>
              <a:off x="4966744" y="3603854"/>
              <a:ext cx="25881" cy="51677"/>
            </a:xfrm>
            <a:custGeom>
              <a:avLst/>
              <a:gdLst/>
              <a:ahLst/>
              <a:cxnLst/>
              <a:rect l="l" t="t" r="r" b="b"/>
              <a:pathLst>
                <a:path w="1208" h="2412" extrusionOk="0">
                  <a:moveTo>
                    <a:pt x="604" y="1"/>
                  </a:moveTo>
                  <a:cubicBezTo>
                    <a:pt x="272" y="1"/>
                    <a:pt x="1" y="272"/>
                    <a:pt x="1" y="604"/>
                  </a:cubicBezTo>
                  <a:lnTo>
                    <a:pt x="1" y="1808"/>
                  </a:lnTo>
                  <a:cubicBezTo>
                    <a:pt x="1" y="2140"/>
                    <a:pt x="272" y="2411"/>
                    <a:pt x="604" y="2411"/>
                  </a:cubicBezTo>
                  <a:cubicBezTo>
                    <a:pt x="936" y="2411"/>
                    <a:pt x="1207" y="2140"/>
                    <a:pt x="1207" y="1808"/>
                  </a:cubicBezTo>
                  <a:lnTo>
                    <a:pt x="1207" y="604"/>
                  </a:lnTo>
                  <a:cubicBezTo>
                    <a:pt x="1207" y="272"/>
                    <a:pt x="936" y="1"/>
                    <a:pt x="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7"/>
            <p:cNvSpPr/>
            <p:nvPr/>
          </p:nvSpPr>
          <p:spPr>
            <a:xfrm>
              <a:off x="4991425" y="3578102"/>
              <a:ext cx="54055" cy="51613"/>
            </a:xfrm>
            <a:custGeom>
              <a:avLst/>
              <a:gdLst/>
              <a:ahLst/>
              <a:cxnLst/>
              <a:rect l="l" t="t" r="r" b="b"/>
              <a:pathLst>
                <a:path w="2523" h="2409" extrusionOk="0">
                  <a:moveTo>
                    <a:pt x="660" y="1"/>
                  </a:moveTo>
                  <a:cubicBezTo>
                    <a:pt x="505" y="1"/>
                    <a:pt x="351" y="60"/>
                    <a:pt x="233" y="177"/>
                  </a:cubicBezTo>
                  <a:cubicBezTo>
                    <a:pt x="1" y="410"/>
                    <a:pt x="1" y="796"/>
                    <a:pt x="233" y="1028"/>
                  </a:cubicBezTo>
                  <a:lnTo>
                    <a:pt x="1437" y="2232"/>
                  </a:lnTo>
                  <a:cubicBezTo>
                    <a:pt x="1553" y="2349"/>
                    <a:pt x="1708" y="2408"/>
                    <a:pt x="1862" y="2408"/>
                  </a:cubicBezTo>
                  <a:cubicBezTo>
                    <a:pt x="2017" y="2408"/>
                    <a:pt x="2171" y="2349"/>
                    <a:pt x="2288" y="2232"/>
                  </a:cubicBezTo>
                  <a:cubicBezTo>
                    <a:pt x="2523" y="1993"/>
                    <a:pt x="2523" y="1613"/>
                    <a:pt x="2288" y="1381"/>
                  </a:cubicBezTo>
                  <a:lnTo>
                    <a:pt x="1087" y="177"/>
                  </a:lnTo>
                  <a:cubicBezTo>
                    <a:pt x="969" y="60"/>
                    <a:pt x="815" y="1"/>
                    <a:pt x="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7"/>
            <p:cNvSpPr/>
            <p:nvPr/>
          </p:nvSpPr>
          <p:spPr>
            <a:xfrm>
              <a:off x="5018378" y="3552220"/>
              <a:ext cx="51677" cy="25881"/>
            </a:xfrm>
            <a:custGeom>
              <a:avLst/>
              <a:gdLst/>
              <a:ahLst/>
              <a:cxnLst/>
              <a:rect l="l" t="t" r="r" b="b"/>
              <a:pathLst>
                <a:path w="2412" h="1208" extrusionOk="0">
                  <a:moveTo>
                    <a:pt x="604" y="1"/>
                  </a:moveTo>
                  <a:cubicBezTo>
                    <a:pt x="272" y="1"/>
                    <a:pt x="1" y="272"/>
                    <a:pt x="1" y="604"/>
                  </a:cubicBezTo>
                  <a:cubicBezTo>
                    <a:pt x="1" y="936"/>
                    <a:pt x="272" y="1207"/>
                    <a:pt x="604" y="1207"/>
                  </a:cubicBezTo>
                  <a:lnTo>
                    <a:pt x="1808" y="1207"/>
                  </a:lnTo>
                  <a:cubicBezTo>
                    <a:pt x="2140" y="1207"/>
                    <a:pt x="2411" y="936"/>
                    <a:pt x="2411" y="604"/>
                  </a:cubicBezTo>
                  <a:cubicBezTo>
                    <a:pt x="2411" y="272"/>
                    <a:pt x="2143" y="1"/>
                    <a:pt x="18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" name="Google Shape;171;p17"/>
          <p:cNvGrpSpPr/>
          <p:nvPr/>
        </p:nvGrpSpPr>
        <p:grpSpPr>
          <a:xfrm>
            <a:off x="836385" y="4917930"/>
            <a:ext cx="790002" cy="804685"/>
            <a:chOff x="4753844" y="3448952"/>
            <a:chExt cx="316211" cy="413781"/>
          </a:xfrm>
        </p:grpSpPr>
        <p:sp>
          <p:nvSpPr>
            <p:cNvPr id="172" name="Google Shape;172;p17"/>
            <p:cNvSpPr/>
            <p:nvPr/>
          </p:nvSpPr>
          <p:spPr>
            <a:xfrm>
              <a:off x="4889378" y="3474855"/>
              <a:ext cx="103247" cy="103247"/>
            </a:xfrm>
            <a:custGeom>
              <a:avLst/>
              <a:gdLst/>
              <a:ahLst/>
              <a:cxnLst/>
              <a:rect l="l" t="t" r="r" b="b"/>
              <a:pathLst>
                <a:path w="4819" h="4819" extrusionOk="0">
                  <a:moveTo>
                    <a:pt x="2408" y="1207"/>
                  </a:moveTo>
                  <a:cubicBezTo>
                    <a:pt x="3075" y="1207"/>
                    <a:pt x="3612" y="1744"/>
                    <a:pt x="3612" y="2408"/>
                  </a:cubicBezTo>
                  <a:cubicBezTo>
                    <a:pt x="3612" y="3072"/>
                    <a:pt x="3075" y="3612"/>
                    <a:pt x="2408" y="3612"/>
                  </a:cubicBezTo>
                  <a:cubicBezTo>
                    <a:pt x="1744" y="3612"/>
                    <a:pt x="1207" y="3072"/>
                    <a:pt x="1207" y="2408"/>
                  </a:cubicBezTo>
                  <a:cubicBezTo>
                    <a:pt x="1207" y="1744"/>
                    <a:pt x="1747" y="1207"/>
                    <a:pt x="2408" y="1207"/>
                  </a:cubicBezTo>
                  <a:close/>
                  <a:moveTo>
                    <a:pt x="2408" y="1"/>
                  </a:moveTo>
                  <a:cubicBezTo>
                    <a:pt x="1084" y="1"/>
                    <a:pt x="1" y="1081"/>
                    <a:pt x="1" y="2408"/>
                  </a:cubicBezTo>
                  <a:cubicBezTo>
                    <a:pt x="1" y="3735"/>
                    <a:pt x="1084" y="4818"/>
                    <a:pt x="2408" y="4818"/>
                  </a:cubicBezTo>
                  <a:cubicBezTo>
                    <a:pt x="3735" y="4818"/>
                    <a:pt x="4818" y="3735"/>
                    <a:pt x="4818" y="2408"/>
                  </a:cubicBezTo>
                  <a:cubicBezTo>
                    <a:pt x="4818" y="1081"/>
                    <a:pt x="3738" y="1"/>
                    <a:pt x="24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7"/>
            <p:cNvSpPr/>
            <p:nvPr/>
          </p:nvSpPr>
          <p:spPr>
            <a:xfrm>
              <a:off x="4753844" y="3448952"/>
              <a:ext cx="270898" cy="413781"/>
            </a:xfrm>
            <a:custGeom>
              <a:avLst/>
              <a:gdLst/>
              <a:ahLst/>
              <a:cxnLst/>
              <a:rect l="l" t="t" r="r" b="b"/>
              <a:pathLst>
                <a:path w="12644" h="19313" extrusionOk="0">
                  <a:moveTo>
                    <a:pt x="2713" y="1210"/>
                  </a:moveTo>
                  <a:cubicBezTo>
                    <a:pt x="3377" y="1210"/>
                    <a:pt x="3917" y="1747"/>
                    <a:pt x="3917" y="2410"/>
                  </a:cubicBezTo>
                  <a:cubicBezTo>
                    <a:pt x="3917" y="3074"/>
                    <a:pt x="3377" y="3614"/>
                    <a:pt x="2713" y="3614"/>
                  </a:cubicBezTo>
                  <a:cubicBezTo>
                    <a:pt x="2049" y="3614"/>
                    <a:pt x="1512" y="3074"/>
                    <a:pt x="1512" y="2410"/>
                  </a:cubicBezTo>
                  <a:cubicBezTo>
                    <a:pt x="1512" y="1747"/>
                    <a:pt x="2046" y="1210"/>
                    <a:pt x="2713" y="1210"/>
                  </a:cubicBezTo>
                  <a:close/>
                  <a:moveTo>
                    <a:pt x="5723" y="6026"/>
                  </a:moveTo>
                  <a:cubicBezTo>
                    <a:pt x="5876" y="6026"/>
                    <a:pt x="6031" y="6084"/>
                    <a:pt x="6149" y="6202"/>
                  </a:cubicBezTo>
                  <a:cubicBezTo>
                    <a:pt x="6357" y="6407"/>
                    <a:pt x="6384" y="6736"/>
                    <a:pt x="6218" y="6975"/>
                  </a:cubicBezTo>
                  <a:lnTo>
                    <a:pt x="5380" y="6136"/>
                  </a:lnTo>
                  <a:cubicBezTo>
                    <a:pt x="5481" y="6063"/>
                    <a:pt x="5602" y="6026"/>
                    <a:pt x="5723" y="6026"/>
                  </a:cubicBezTo>
                  <a:close/>
                  <a:moveTo>
                    <a:pt x="2110" y="4820"/>
                  </a:moveTo>
                  <a:cubicBezTo>
                    <a:pt x="2262" y="4820"/>
                    <a:pt x="2416" y="4877"/>
                    <a:pt x="2538" y="4999"/>
                  </a:cubicBezTo>
                  <a:lnTo>
                    <a:pt x="7355" y="9816"/>
                  </a:lnTo>
                  <a:cubicBezTo>
                    <a:pt x="7591" y="10051"/>
                    <a:pt x="7591" y="10435"/>
                    <a:pt x="7355" y="10670"/>
                  </a:cubicBezTo>
                  <a:cubicBezTo>
                    <a:pt x="7237" y="10788"/>
                    <a:pt x="7084" y="10846"/>
                    <a:pt x="6931" y="10846"/>
                  </a:cubicBezTo>
                  <a:cubicBezTo>
                    <a:pt x="6776" y="10846"/>
                    <a:pt x="6622" y="10787"/>
                    <a:pt x="6505" y="10670"/>
                  </a:cubicBezTo>
                  <a:lnTo>
                    <a:pt x="1684" y="5849"/>
                  </a:lnTo>
                  <a:cubicBezTo>
                    <a:pt x="1509" y="5677"/>
                    <a:pt x="1461" y="5418"/>
                    <a:pt x="1551" y="5195"/>
                  </a:cubicBezTo>
                  <a:cubicBezTo>
                    <a:pt x="1650" y="4954"/>
                    <a:pt x="1878" y="4820"/>
                    <a:pt x="2110" y="4820"/>
                  </a:cubicBezTo>
                  <a:close/>
                  <a:moveTo>
                    <a:pt x="3917" y="9786"/>
                  </a:moveTo>
                  <a:lnTo>
                    <a:pt x="5651" y="11521"/>
                  </a:lnTo>
                  <a:cubicBezTo>
                    <a:pt x="5690" y="11560"/>
                    <a:pt x="5726" y="11593"/>
                    <a:pt x="5769" y="11626"/>
                  </a:cubicBezTo>
                  <a:cubicBezTo>
                    <a:pt x="6028" y="11973"/>
                    <a:pt x="6390" y="12238"/>
                    <a:pt x="6800" y="12377"/>
                  </a:cubicBezTo>
                  <a:lnTo>
                    <a:pt x="9527" y="13285"/>
                  </a:lnTo>
                  <a:cubicBezTo>
                    <a:pt x="9705" y="13346"/>
                    <a:pt x="9847" y="13490"/>
                    <a:pt x="9907" y="13665"/>
                  </a:cubicBezTo>
                  <a:lnTo>
                    <a:pt x="11114" y="17312"/>
                  </a:lnTo>
                  <a:cubicBezTo>
                    <a:pt x="11165" y="17463"/>
                    <a:pt x="11153" y="17626"/>
                    <a:pt x="11081" y="17771"/>
                  </a:cubicBezTo>
                  <a:cubicBezTo>
                    <a:pt x="10968" y="17994"/>
                    <a:pt x="10755" y="18102"/>
                    <a:pt x="10543" y="18102"/>
                  </a:cubicBezTo>
                  <a:cubicBezTo>
                    <a:pt x="10302" y="18102"/>
                    <a:pt x="10064" y="17963"/>
                    <a:pt x="9974" y="17695"/>
                  </a:cubicBezTo>
                  <a:lnTo>
                    <a:pt x="8957" y="14622"/>
                  </a:lnTo>
                  <a:cubicBezTo>
                    <a:pt x="8897" y="14441"/>
                    <a:pt x="8758" y="14296"/>
                    <a:pt x="8577" y="14235"/>
                  </a:cubicBezTo>
                  <a:lnTo>
                    <a:pt x="6423" y="13520"/>
                  </a:lnTo>
                  <a:cubicBezTo>
                    <a:pt x="5726" y="13285"/>
                    <a:pt x="5117" y="12824"/>
                    <a:pt x="4704" y="12208"/>
                  </a:cubicBezTo>
                  <a:cubicBezTo>
                    <a:pt x="4683" y="12169"/>
                    <a:pt x="4656" y="12136"/>
                    <a:pt x="4634" y="12100"/>
                  </a:cubicBezTo>
                  <a:cubicBezTo>
                    <a:pt x="3865" y="9792"/>
                    <a:pt x="3917" y="10012"/>
                    <a:pt x="3917" y="9786"/>
                  </a:cubicBezTo>
                  <a:close/>
                  <a:moveTo>
                    <a:pt x="1506" y="7373"/>
                  </a:moveTo>
                  <a:lnTo>
                    <a:pt x="2710" y="8576"/>
                  </a:lnTo>
                  <a:lnTo>
                    <a:pt x="2710" y="9846"/>
                  </a:lnTo>
                  <a:cubicBezTo>
                    <a:pt x="2710" y="10042"/>
                    <a:pt x="2740" y="10235"/>
                    <a:pt x="2803" y="10419"/>
                  </a:cubicBezTo>
                  <a:lnTo>
                    <a:pt x="3630" y="12902"/>
                  </a:lnTo>
                  <a:cubicBezTo>
                    <a:pt x="3838" y="13520"/>
                    <a:pt x="3838" y="14196"/>
                    <a:pt x="3630" y="14809"/>
                  </a:cubicBezTo>
                  <a:lnTo>
                    <a:pt x="2680" y="17689"/>
                  </a:lnTo>
                  <a:cubicBezTo>
                    <a:pt x="2595" y="17941"/>
                    <a:pt x="2361" y="18103"/>
                    <a:pt x="2108" y="18103"/>
                  </a:cubicBezTo>
                  <a:cubicBezTo>
                    <a:pt x="2046" y="18103"/>
                    <a:pt x="1982" y="18093"/>
                    <a:pt x="1920" y="18073"/>
                  </a:cubicBezTo>
                  <a:cubicBezTo>
                    <a:pt x="1603" y="17964"/>
                    <a:pt x="1431" y="17623"/>
                    <a:pt x="1536" y="17306"/>
                  </a:cubicBezTo>
                  <a:lnTo>
                    <a:pt x="2487" y="14425"/>
                  </a:lnTo>
                  <a:cubicBezTo>
                    <a:pt x="2613" y="14051"/>
                    <a:pt x="2613" y="13656"/>
                    <a:pt x="2487" y="13282"/>
                  </a:cubicBezTo>
                  <a:lnTo>
                    <a:pt x="1663" y="10800"/>
                  </a:lnTo>
                  <a:cubicBezTo>
                    <a:pt x="1561" y="10492"/>
                    <a:pt x="1506" y="10172"/>
                    <a:pt x="1506" y="9846"/>
                  </a:cubicBezTo>
                  <a:lnTo>
                    <a:pt x="1506" y="7373"/>
                  </a:lnTo>
                  <a:close/>
                  <a:moveTo>
                    <a:pt x="7705" y="15222"/>
                  </a:moveTo>
                  <a:lnTo>
                    <a:pt x="7907" y="15288"/>
                  </a:lnTo>
                  <a:lnTo>
                    <a:pt x="8309" y="16513"/>
                  </a:lnTo>
                  <a:lnTo>
                    <a:pt x="7431" y="17837"/>
                  </a:lnTo>
                  <a:cubicBezTo>
                    <a:pt x="7315" y="18010"/>
                    <a:pt x="7123" y="18107"/>
                    <a:pt x="6928" y="18107"/>
                  </a:cubicBezTo>
                  <a:cubicBezTo>
                    <a:pt x="6814" y="18107"/>
                    <a:pt x="6698" y="18073"/>
                    <a:pt x="6595" y="18003"/>
                  </a:cubicBezTo>
                  <a:cubicBezTo>
                    <a:pt x="6324" y="17822"/>
                    <a:pt x="6236" y="17454"/>
                    <a:pt x="6429" y="17168"/>
                  </a:cubicBezTo>
                  <a:lnTo>
                    <a:pt x="7705" y="15222"/>
                  </a:lnTo>
                  <a:close/>
                  <a:moveTo>
                    <a:pt x="2710" y="0"/>
                  </a:moveTo>
                  <a:cubicBezTo>
                    <a:pt x="1383" y="0"/>
                    <a:pt x="300" y="1083"/>
                    <a:pt x="300" y="2410"/>
                  </a:cubicBezTo>
                  <a:cubicBezTo>
                    <a:pt x="300" y="3041"/>
                    <a:pt x="541" y="3614"/>
                    <a:pt x="942" y="4042"/>
                  </a:cubicBezTo>
                  <a:cubicBezTo>
                    <a:pt x="526" y="4395"/>
                    <a:pt x="300" y="4896"/>
                    <a:pt x="300" y="5424"/>
                  </a:cubicBezTo>
                  <a:lnTo>
                    <a:pt x="300" y="9852"/>
                  </a:lnTo>
                  <a:cubicBezTo>
                    <a:pt x="300" y="10305"/>
                    <a:pt x="372" y="10751"/>
                    <a:pt x="514" y="11186"/>
                  </a:cubicBezTo>
                  <a:lnTo>
                    <a:pt x="1340" y="13668"/>
                  </a:lnTo>
                  <a:cubicBezTo>
                    <a:pt x="1383" y="13792"/>
                    <a:pt x="1383" y="13919"/>
                    <a:pt x="1340" y="14048"/>
                  </a:cubicBezTo>
                  <a:lnTo>
                    <a:pt x="390" y="16929"/>
                  </a:lnTo>
                  <a:cubicBezTo>
                    <a:pt x="1" y="18094"/>
                    <a:pt x="873" y="19309"/>
                    <a:pt x="2107" y="19309"/>
                  </a:cubicBezTo>
                  <a:cubicBezTo>
                    <a:pt x="2888" y="19309"/>
                    <a:pt x="3573" y="18812"/>
                    <a:pt x="3823" y="18073"/>
                  </a:cubicBezTo>
                  <a:lnTo>
                    <a:pt x="4773" y="15192"/>
                  </a:lnTo>
                  <a:cubicBezTo>
                    <a:pt x="4885" y="14851"/>
                    <a:pt x="4954" y="14501"/>
                    <a:pt x="4975" y="14145"/>
                  </a:cubicBezTo>
                  <a:cubicBezTo>
                    <a:pt x="5548" y="14522"/>
                    <a:pt x="5968" y="14640"/>
                    <a:pt x="6523" y="14824"/>
                  </a:cubicBezTo>
                  <a:lnTo>
                    <a:pt x="5422" y="16498"/>
                  </a:lnTo>
                  <a:cubicBezTo>
                    <a:pt x="4622" y="17698"/>
                    <a:pt x="5488" y="19309"/>
                    <a:pt x="6921" y="19309"/>
                  </a:cubicBezTo>
                  <a:cubicBezTo>
                    <a:pt x="7527" y="19309"/>
                    <a:pt x="8091" y="19008"/>
                    <a:pt x="8426" y="18504"/>
                  </a:cubicBezTo>
                  <a:lnTo>
                    <a:pt x="8785" y="17964"/>
                  </a:lnTo>
                  <a:lnTo>
                    <a:pt x="8821" y="18076"/>
                  </a:lnTo>
                  <a:cubicBezTo>
                    <a:pt x="9066" y="18815"/>
                    <a:pt x="9757" y="19312"/>
                    <a:pt x="10538" y="19312"/>
                  </a:cubicBezTo>
                  <a:cubicBezTo>
                    <a:pt x="11787" y="19309"/>
                    <a:pt x="12644" y="18091"/>
                    <a:pt x="12257" y="16932"/>
                  </a:cubicBezTo>
                  <a:lnTo>
                    <a:pt x="11051" y="13285"/>
                  </a:lnTo>
                  <a:cubicBezTo>
                    <a:pt x="10873" y="12751"/>
                    <a:pt x="10444" y="12326"/>
                    <a:pt x="9907" y="12145"/>
                  </a:cubicBezTo>
                  <a:lnTo>
                    <a:pt x="8164" y="11563"/>
                  </a:lnTo>
                  <a:cubicBezTo>
                    <a:pt x="8176" y="11548"/>
                    <a:pt x="8194" y="11536"/>
                    <a:pt x="8203" y="11521"/>
                  </a:cubicBezTo>
                  <a:cubicBezTo>
                    <a:pt x="8547" y="11180"/>
                    <a:pt x="8731" y="10727"/>
                    <a:pt x="8731" y="10244"/>
                  </a:cubicBezTo>
                  <a:cubicBezTo>
                    <a:pt x="8731" y="9762"/>
                    <a:pt x="8544" y="9309"/>
                    <a:pt x="8203" y="8965"/>
                  </a:cubicBezTo>
                  <a:lnTo>
                    <a:pt x="7063" y="7822"/>
                  </a:lnTo>
                  <a:cubicBezTo>
                    <a:pt x="7518" y="7457"/>
                    <a:pt x="7847" y="6196"/>
                    <a:pt x="6999" y="5352"/>
                  </a:cubicBezTo>
                  <a:cubicBezTo>
                    <a:pt x="6646" y="4998"/>
                    <a:pt x="6184" y="4822"/>
                    <a:pt x="5722" y="4822"/>
                  </a:cubicBezTo>
                  <a:cubicBezTo>
                    <a:pt x="5292" y="4822"/>
                    <a:pt x="4863" y="4974"/>
                    <a:pt x="4520" y="5279"/>
                  </a:cubicBezTo>
                  <a:lnTo>
                    <a:pt x="3799" y="4561"/>
                  </a:lnTo>
                  <a:cubicBezTo>
                    <a:pt x="4583" y="4160"/>
                    <a:pt x="5120" y="3349"/>
                    <a:pt x="5120" y="2410"/>
                  </a:cubicBezTo>
                  <a:cubicBezTo>
                    <a:pt x="5120" y="1083"/>
                    <a:pt x="4037" y="0"/>
                    <a:pt x="2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4966744" y="3603854"/>
              <a:ext cx="25881" cy="51677"/>
            </a:xfrm>
            <a:custGeom>
              <a:avLst/>
              <a:gdLst/>
              <a:ahLst/>
              <a:cxnLst/>
              <a:rect l="l" t="t" r="r" b="b"/>
              <a:pathLst>
                <a:path w="1208" h="2412" extrusionOk="0">
                  <a:moveTo>
                    <a:pt x="604" y="1"/>
                  </a:moveTo>
                  <a:cubicBezTo>
                    <a:pt x="272" y="1"/>
                    <a:pt x="1" y="272"/>
                    <a:pt x="1" y="604"/>
                  </a:cubicBezTo>
                  <a:lnTo>
                    <a:pt x="1" y="1808"/>
                  </a:lnTo>
                  <a:cubicBezTo>
                    <a:pt x="1" y="2140"/>
                    <a:pt x="272" y="2411"/>
                    <a:pt x="604" y="2411"/>
                  </a:cubicBezTo>
                  <a:cubicBezTo>
                    <a:pt x="936" y="2411"/>
                    <a:pt x="1207" y="2140"/>
                    <a:pt x="1207" y="1808"/>
                  </a:cubicBezTo>
                  <a:lnTo>
                    <a:pt x="1207" y="604"/>
                  </a:lnTo>
                  <a:cubicBezTo>
                    <a:pt x="1207" y="272"/>
                    <a:pt x="936" y="1"/>
                    <a:pt x="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4991425" y="3578102"/>
              <a:ext cx="54055" cy="51613"/>
            </a:xfrm>
            <a:custGeom>
              <a:avLst/>
              <a:gdLst/>
              <a:ahLst/>
              <a:cxnLst/>
              <a:rect l="l" t="t" r="r" b="b"/>
              <a:pathLst>
                <a:path w="2523" h="2409" extrusionOk="0">
                  <a:moveTo>
                    <a:pt x="660" y="1"/>
                  </a:moveTo>
                  <a:cubicBezTo>
                    <a:pt x="505" y="1"/>
                    <a:pt x="351" y="60"/>
                    <a:pt x="233" y="177"/>
                  </a:cubicBezTo>
                  <a:cubicBezTo>
                    <a:pt x="1" y="410"/>
                    <a:pt x="1" y="796"/>
                    <a:pt x="233" y="1028"/>
                  </a:cubicBezTo>
                  <a:lnTo>
                    <a:pt x="1437" y="2232"/>
                  </a:lnTo>
                  <a:cubicBezTo>
                    <a:pt x="1553" y="2349"/>
                    <a:pt x="1708" y="2408"/>
                    <a:pt x="1862" y="2408"/>
                  </a:cubicBezTo>
                  <a:cubicBezTo>
                    <a:pt x="2017" y="2408"/>
                    <a:pt x="2171" y="2349"/>
                    <a:pt x="2288" y="2232"/>
                  </a:cubicBezTo>
                  <a:cubicBezTo>
                    <a:pt x="2523" y="1993"/>
                    <a:pt x="2523" y="1613"/>
                    <a:pt x="2288" y="1381"/>
                  </a:cubicBezTo>
                  <a:lnTo>
                    <a:pt x="1087" y="177"/>
                  </a:lnTo>
                  <a:cubicBezTo>
                    <a:pt x="969" y="60"/>
                    <a:pt x="815" y="1"/>
                    <a:pt x="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5018378" y="3552220"/>
              <a:ext cx="51677" cy="25881"/>
            </a:xfrm>
            <a:custGeom>
              <a:avLst/>
              <a:gdLst/>
              <a:ahLst/>
              <a:cxnLst/>
              <a:rect l="l" t="t" r="r" b="b"/>
              <a:pathLst>
                <a:path w="2412" h="1208" extrusionOk="0">
                  <a:moveTo>
                    <a:pt x="604" y="1"/>
                  </a:moveTo>
                  <a:cubicBezTo>
                    <a:pt x="272" y="1"/>
                    <a:pt x="1" y="272"/>
                    <a:pt x="1" y="604"/>
                  </a:cubicBezTo>
                  <a:cubicBezTo>
                    <a:pt x="1" y="936"/>
                    <a:pt x="272" y="1207"/>
                    <a:pt x="604" y="1207"/>
                  </a:cubicBezTo>
                  <a:lnTo>
                    <a:pt x="1808" y="1207"/>
                  </a:lnTo>
                  <a:cubicBezTo>
                    <a:pt x="2140" y="1207"/>
                    <a:pt x="2411" y="936"/>
                    <a:pt x="2411" y="604"/>
                  </a:cubicBezTo>
                  <a:cubicBezTo>
                    <a:pt x="2411" y="272"/>
                    <a:pt x="2143" y="1"/>
                    <a:pt x="18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7" name="Google Shape;177;p17"/>
          <p:cNvSpPr txBox="1"/>
          <p:nvPr/>
        </p:nvSpPr>
        <p:spPr>
          <a:xfrm>
            <a:off x="2008334" y="3570925"/>
            <a:ext cx="55557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Umut Dinçşahin</a:t>
            </a:r>
            <a:endParaRPr/>
          </a:p>
        </p:txBody>
      </p:sp>
      <p:sp>
        <p:nvSpPr>
          <p:cNvPr id="178" name="Google Shape;178;p17"/>
          <p:cNvSpPr txBox="1"/>
          <p:nvPr/>
        </p:nvSpPr>
        <p:spPr>
          <a:xfrm>
            <a:off x="2009897" y="4962875"/>
            <a:ext cx="89952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To access the disaster area within the earliest time possible</a:t>
            </a:r>
            <a:endParaRPr/>
          </a:p>
        </p:txBody>
      </p:sp>
      <p:sp>
        <p:nvSpPr>
          <p:cNvPr id="179" name="Google Shape;17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18"/>
          <p:cNvPicPr preferRelativeResize="0"/>
          <p:nvPr/>
        </p:nvPicPr>
        <p:blipFill rotWithShape="1">
          <a:blip r:embed="rId3">
            <a:alphaModFix amt="99000"/>
          </a:blip>
          <a:srcRect b="23318"/>
          <a:stretch/>
        </p:blipFill>
        <p:spPr>
          <a:xfrm>
            <a:off x="0" y="0"/>
            <a:ext cx="12253800" cy="693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8"/>
          <p:cNvSpPr/>
          <p:nvPr/>
        </p:nvSpPr>
        <p:spPr>
          <a:xfrm>
            <a:off x="0" y="-36075"/>
            <a:ext cx="12253800" cy="7002300"/>
          </a:xfrm>
          <a:prstGeom prst="rect">
            <a:avLst/>
          </a:prstGeom>
          <a:solidFill>
            <a:srgbClr val="990907">
              <a:alpha val="71760"/>
            </a:srgbClr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2820000" algn="bl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8"/>
          <p:cNvSpPr/>
          <p:nvPr/>
        </p:nvSpPr>
        <p:spPr>
          <a:xfrm>
            <a:off x="1109657" y="-854543"/>
            <a:ext cx="123600" cy="7858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8"/>
          <p:cNvSpPr txBox="1"/>
          <p:nvPr/>
        </p:nvSpPr>
        <p:spPr>
          <a:xfrm>
            <a:off x="2155375" y="1202475"/>
            <a:ext cx="7786500" cy="4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02 </a:t>
            </a:r>
            <a:endParaRPr sz="96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Main Projects / Operations </a:t>
            </a:r>
            <a:endParaRPr sz="96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89" name="Google Shape;189;p18"/>
          <p:cNvSpPr/>
          <p:nvPr/>
        </p:nvSpPr>
        <p:spPr>
          <a:xfrm>
            <a:off x="9814075" y="201975"/>
            <a:ext cx="1995300" cy="1945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95475" y="176875"/>
            <a:ext cx="2023800" cy="202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8"/>
          <p:cNvSpPr/>
          <p:nvPr/>
        </p:nvSpPr>
        <p:spPr>
          <a:xfrm rot="-5400000" flipH="1">
            <a:off x="6104101" y="388775"/>
            <a:ext cx="45600" cy="12253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253801" cy="689276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9"/>
          <p:cNvSpPr/>
          <p:nvPr/>
        </p:nvSpPr>
        <p:spPr>
          <a:xfrm>
            <a:off x="0" y="0"/>
            <a:ext cx="12253800" cy="6858000"/>
          </a:xfrm>
          <a:prstGeom prst="rect">
            <a:avLst/>
          </a:prstGeom>
          <a:solidFill>
            <a:srgbClr val="990907">
              <a:alpha val="71760"/>
            </a:srgbClr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9"/>
          <p:cNvSpPr/>
          <p:nvPr/>
        </p:nvSpPr>
        <p:spPr>
          <a:xfrm>
            <a:off x="328941" y="-295406"/>
            <a:ext cx="123600" cy="7858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9"/>
          <p:cNvSpPr/>
          <p:nvPr/>
        </p:nvSpPr>
        <p:spPr>
          <a:xfrm rot="-5400000" flipH="1">
            <a:off x="6312275" y="-4109618"/>
            <a:ext cx="81600" cy="119247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9"/>
          <p:cNvSpPr txBox="1"/>
          <p:nvPr/>
        </p:nvSpPr>
        <p:spPr>
          <a:xfrm>
            <a:off x="577321" y="242034"/>
            <a:ext cx="107658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Main Projects of GEA</a:t>
            </a:r>
            <a:endParaRPr/>
          </a:p>
        </p:txBody>
      </p:sp>
      <p:sp>
        <p:nvSpPr>
          <p:cNvPr id="203" name="Google Shape;203;p19"/>
          <p:cNvSpPr txBox="1"/>
          <p:nvPr/>
        </p:nvSpPr>
        <p:spPr>
          <a:xfrm>
            <a:off x="1976606" y="2330049"/>
            <a:ext cx="47577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Search and Rescue</a:t>
            </a:r>
            <a:endParaRPr/>
          </a:p>
        </p:txBody>
      </p:sp>
      <p:sp>
        <p:nvSpPr>
          <p:cNvPr id="204" name="Google Shape;204;p19"/>
          <p:cNvSpPr txBox="1"/>
          <p:nvPr/>
        </p:nvSpPr>
        <p:spPr>
          <a:xfrm>
            <a:off x="1976612" y="3386088"/>
            <a:ext cx="6184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Social Campaigns</a:t>
            </a:r>
            <a:endParaRPr/>
          </a:p>
        </p:txBody>
      </p:sp>
      <p:sp>
        <p:nvSpPr>
          <p:cNvPr id="205" name="Google Shape;205;p19"/>
          <p:cNvSpPr txBox="1"/>
          <p:nvPr/>
        </p:nvSpPr>
        <p:spPr>
          <a:xfrm>
            <a:off x="1976611" y="4531522"/>
            <a:ext cx="7129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Ecology</a:t>
            </a:r>
            <a:endParaRPr/>
          </a:p>
        </p:txBody>
      </p:sp>
      <p:pic>
        <p:nvPicPr>
          <p:cNvPr id="206" name="Google Shape;20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200" y="2251552"/>
            <a:ext cx="732912" cy="743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8125" y="3386089"/>
            <a:ext cx="732900" cy="743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8122" y="4544714"/>
            <a:ext cx="732900" cy="743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8125" y="5663477"/>
            <a:ext cx="732900" cy="743086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9"/>
          <p:cNvSpPr txBox="1"/>
          <p:nvPr/>
        </p:nvSpPr>
        <p:spPr>
          <a:xfrm>
            <a:off x="1976611" y="5648172"/>
            <a:ext cx="7129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GEA Webinars</a:t>
            </a:r>
            <a:endParaRPr sz="44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11" name="Google Shape;21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9" name="Google Shape;219;p20"/>
          <p:cNvPicPr preferRelativeResize="0"/>
          <p:nvPr/>
        </p:nvPicPr>
        <p:blipFill rotWithShape="1">
          <a:blip r:embed="rId3">
            <a:alphaModFix amt="99000"/>
          </a:blip>
          <a:srcRect b="23318"/>
          <a:stretch/>
        </p:blipFill>
        <p:spPr>
          <a:xfrm>
            <a:off x="0" y="0"/>
            <a:ext cx="12049850" cy="693015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0"/>
          <p:cNvSpPr/>
          <p:nvPr/>
        </p:nvSpPr>
        <p:spPr>
          <a:xfrm>
            <a:off x="0" y="4750"/>
            <a:ext cx="12253800" cy="6858000"/>
          </a:xfrm>
          <a:prstGeom prst="rect">
            <a:avLst/>
          </a:prstGeom>
          <a:solidFill>
            <a:srgbClr val="990907">
              <a:alpha val="71760"/>
            </a:srgbClr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0"/>
          <p:cNvSpPr/>
          <p:nvPr/>
        </p:nvSpPr>
        <p:spPr>
          <a:xfrm>
            <a:off x="1109657" y="-854543"/>
            <a:ext cx="123600" cy="7858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0"/>
          <p:cNvSpPr/>
          <p:nvPr/>
        </p:nvSpPr>
        <p:spPr>
          <a:xfrm rot="-5400000" flipH="1">
            <a:off x="6104101" y="388775"/>
            <a:ext cx="45600" cy="12253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0"/>
          <p:cNvSpPr txBox="1">
            <a:spLocks noGrp="1"/>
          </p:cNvSpPr>
          <p:nvPr>
            <p:ph type="title"/>
          </p:nvPr>
        </p:nvSpPr>
        <p:spPr>
          <a:xfrm>
            <a:off x="1415450" y="365125"/>
            <a:ext cx="99384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Search and Rescue</a:t>
            </a:r>
            <a:endParaRPr sz="96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24" name="Google Shape;224;p20"/>
          <p:cNvSpPr txBox="1">
            <a:spLocks noGrp="1"/>
          </p:cNvSpPr>
          <p:nvPr>
            <p:ph type="body" idx="1"/>
          </p:nvPr>
        </p:nvSpPr>
        <p:spPr>
          <a:xfrm>
            <a:off x="1415400" y="1825625"/>
            <a:ext cx="99384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GEA Team, in line with the Urban Search and Rescue team criteria in the United Nations INSARAG guide (USAR), can occur anywhere in the world;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>
                <a:solidFill>
                  <a:schemeClr val="lt1"/>
                </a:solidFill>
              </a:rPr>
              <a:t>Search and rescue and humanitarian aid operations in earthquakes.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>
                <a:solidFill>
                  <a:schemeClr val="lt1"/>
                </a:solidFill>
              </a:rPr>
              <a:t>Building collapses.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>
                <a:solidFill>
                  <a:schemeClr val="lt1"/>
                </a:solidFill>
              </a:rPr>
              <a:t>Search and rescue operations in explosion and bomb attacks.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>
                <a:solidFill>
                  <a:schemeClr val="lt1"/>
                </a:solidFill>
              </a:rPr>
              <a:t>Rescue in urban flood disasters.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>
                <a:solidFill>
                  <a:schemeClr val="lt1"/>
                </a:solidFill>
              </a:rPr>
              <a:t>It has the capacity to intervene in forest fires.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5" name="Google Shape;22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21"/>
          <p:cNvPicPr preferRelativeResize="0"/>
          <p:nvPr/>
        </p:nvPicPr>
        <p:blipFill rotWithShape="1">
          <a:blip r:embed="rId3">
            <a:alphaModFix/>
          </a:blip>
          <a:srcRect r="44918"/>
          <a:stretch/>
        </p:blipFill>
        <p:spPr>
          <a:xfrm>
            <a:off x="7175025" y="0"/>
            <a:ext cx="5016974" cy="70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1"/>
          <p:cNvSpPr/>
          <p:nvPr/>
        </p:nvSpPr>
        <p:spPr>
          <a:xfrm>
            <a:off x="-450075" y="0"/>
            <a:ext cx="7650000" cy="7004400"/>
          </a:xfrm>
          <a:prstGeom prst="rect">
            <a:avLst/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1"/>
          <p:cNvSpPr/>
          <p:nvPr/>
        </p:nvSpPr>
        <p:spPr>
          <a:xfrm>
            <a:off x="211632" y="-854393"/>
            <a:ext cx="123600" cy="7858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1"/>
          <p:cNvSpPr/>
          <p:nvPr/>
        </p:nvSpPr>
        <p:spPr>
          <a:xfrm rot="-5400000" flipH="1">
            <a:off x="803350" y="-5064200"/>
            <a:ext cx="126000" cy="12716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1"/>
          <p:cNvSpPr txBox="1"/>
          <p:nvPr/>
        </p:nvSpPr>
        <p:spPr>
          <a:xfrm>
            <a:off x="411175" y="81675"/>
            <a:ext cx="9108300" cy="14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Social Campaigns</a:t>
            </a:r>
            <a:endParaRPr sz="7200">
              <a:solidFill>
                <a:srgbClr val="FFFFFF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236" name="Google Shape;23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225" y="1588850"/>
            <a:ext cx="53340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225" y="2225275"/>
            <a:ext cx="53340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225" y="2861700"/>
            <a:ext cx="53340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225" y="3540250"/>
            <a:ext cx="53340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225" y="4218800"/>
            <a:ext cx="53340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225" y="4897350"/>
            <a:ext cx="53340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225" y="5575900"/>
            <a:ext cx="533400" cy="55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1"/>
          <p:cNvSpPr txBox="1"/>
          <p:nvPr/>
        </p:nvSpPr>
        <p:spPr>
          <a:xfrm>
            <a:off x="1174225" y="2246225"/>
            <a:ext cx="51618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Nursing Home Visits</a:t>
            </a:r>
            <a:endParaRPr sz="30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44" name="Google Shape;244;p21"/>
          <p:cNvSpPr txBox="1"/>
          <p:nvPr/>
        </p:nvSpPr>
        <p:spPr>
          <a:xfrm>
            <a:off x="1192300" y="1634125"/>
            <a:ext cx="62496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Post-disaster Humanitarian Aid Efforts</a:t>
            </a:r>
            <a:endParaRPr sz="30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45" name="Google Shape;245;p21"/>
          <p:cNvSpPr txBox="1"/>
          <p:nvPr/>
        </p:nvSpPr>
        <p:spPr>
          <a:xfrm>
            <a:off x="1174225" y="2861625"/>
            <a:ext cx="51618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GEA Life Internship</a:t>
            </a:r>
            <a:endParaRPr sz="30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46" name="Google Shape;246;p21"/>
          <p:cNvSpPr txBox="1"/>
          <p:nvPr/>
        </p:nvSpPr>
        <p:spPr>
          <a:xfrm>
            <a:off x="1174225" y="3540175"/>
            <a:ext cx="51618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Oncology Service Visits</a:t>
            </a:r>
            <a:endParaRPr sz="30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47" name="Google Shape;247;p21"/>
          <p:cNvSpPr txBox="1"/>
          <p:nvPr/>
        </p:nvSpPr>
        <p:spPr>
          <a:xfrm>
            <a:off x="1174213" y="4218725"/>
            <a:ext cx="51618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New Friends for Lonely Toys</a:t>
            </a:r>
            <a:endParaRPr sz="30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48" name="Google Shape;248;p21"/>
          <p:cNvSpPr txBox="1"/>
          <p:nvPr/>
        </p:nvSpPr>
        <p:spPr>
          <a:xfrm>
            <a:off x="1174229" y="4897275"/>
            <a:ext cx="68187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Dream, Sacrifice, Realize</a:t>
            </a:r>
            <a:endParaRPr sz="30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49" name="Google Shape;249;p21"/>
          <p:cNvSpPr txBox="1"/>
          <p:nvPr/>
        </p:nvSpPr>
        <p:spPr>
          <a:xfrm>
            <a:off x="1192305" y="5598625"/>
            <a:ext cx="71013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Be Prepared! Stay Healthy!</a:t>
            </a:r>
            <a:endParaRPr sz="30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50" name="Google Shape;25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524</Words>
  <Application>Microsoft Macintosh PowerPoint</Application>
  <PresentationFormat>Widescreen</PresentationFormat>
  <Paragraphs>184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Calibri</vt:lpstr>
      <vt:lpstr>Anton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ECOLOGY</vt:lpstr>
      <vt:lpstr>GEA WEBINARS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cp:lastModifiedBy>zehranaz dönmez</cp:lastModifiedBy>
  <cp:revision>3</cp:revision>
  <dcterms:modified xsi:type="dcterms:W3CDTF">2024-02-23T10:03:26Z</dcterms:modified>
</cp:coreProperties>
</file>