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4"/>
  </p:notesMasterIdLst>
  <p:sldIdLst>
    <p:sldId id="256" r:id="rId2"/>
    <p:sldId id="257" r:id="rId3"/>
    <p:sldId id="258" r:id="rId4"/>
    <p:sldId id="313" r:id="rId5"/>
    <p:sldId id="259" r:id="rId6"/>
    <p:sldId id="278" r:id="rId7"/>
    <p:sldId id="284" r:id="rId8"/>
    <p:sldId id="265" r:id="rId9"/>
    <p:sldId id="329" r:id="rId10"/>
    <p:sldId id="314" r:id="rId11"/>
    <p:sldId id="331" r:id="rId12"/>
    <p:sldId id="274" r:id="rId13"/>
  </p:sldIdLst>
  <p:sldSz cx="9144000" cy="5143500" type="screen16x9"/>
  <p:notesSz cx="6858000" cy="9144000"/>
  <p:embeddedFontLst>
    <p:embeddedFont>
      <p:font typeface="Albert Sans" pitchFamily="2" charset="77"/>
      <p:regular r:id="rId15"/>
      <p:bold r:id="rId16"/>
      <p:italic r:id="rId17"/>
      <p:boldItalic r:id="rId18"/>
    </p:embeddedFont>
    <p:embeddedFont>
      <p:font typeface="Anaheim" panose="02000503000000000000" pitchFamily="2" charset="77"/>
      <p:regular r:id="rId19"/>
    </p:embeddedFont>
    <p:embeddedFont>
      <p:font typeface="Bebas Neue" panose="020F0502020204030204" pitchFamily="34" charset="0"/>
      <p:regular r:id="rId20"/>
    </p:embeddedFont>
    <p:embeddedFont>
      <p:font typeface="Blinker SemiBold" panose="02000000000000000000" pitchFamily="2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02">
          <p15:clr>
            <a:srgbClr val="747775"/>
          </p15:clr>
        </p15:guide>
        <p15:guide id="2" pos="530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2BBA0-8F98-4C78-ADF1-8F2452086F45}" v="403" dt="2024-02-22T13:21:18.160"/>
    <p1510:client id="{D19EED76-BA1D-4C1B-A361-9041122BA062}" v="816" dt="2024-02-22T12:51:34.041"/>
  </p1510:revLst>
</p1510:revInfo>
</file>

<file path=ppt/tableStyles.xml><?xml version="1.0" encoding="utf-8"?>
<a:tblStyleLst xmlns:a="http://schemas.openxmlformats.org/drawingml/2006/main" def="{BC55DCDB-F711-4E54-B9F3-17FFACA6CDF1}">
  <a:tblStyle styleId="{BC55DCDB-F711-4E54-B9F3-17FFACA6CD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6E192E-5A47-4615-8614-6DA2E4A3E9E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8"/>
  </p:normalViewPr>
  <p:slideViewPr>
    <p:cSldViewPr snapToGrid="0">
      <p:cViewPr varScale="1">
        <p:scale>
          <a:sx n="157" d="100"/>
          <a:sy n="157" d="100"/>
        </p:scale>
        <p:origin x="424" y="160"/>
      </p:cViewPr>
      <p:guideLst>
        <p:guide orient="horz" pos="2902"/>
        <p:guide pos="53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aa0519329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aa0519329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13CD2C8B-1AE9-9FBD-D8A7-690B4EB5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4dda1946d_0_3:notes">
            <a:extLst>
              <a:ext uri="{FF2B5EF4-FFF2-40B4-BE49-F238E27FC236}">
                <a16:creationId xmlns:a16="http://schemas.microsoft.com/office/drawing/2014/main" id="{EFCC3EB3-E67D-064F-2890-5C8DD0EF47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4dda1946d_0_3:notes">
            <a:extLst>
              <a:ext uri="{FF2B5EF4-FFF2-40B4-BE49-F238E27FC236}">
                <a16:creationId xmlns:a16="http://schemas.microsoft.com/office/drawing/2014/main" id="{594820B6-904E-3EB2-BB70-5E07FB2867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144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aa0519329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7aa0519329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7b462d0894_0_22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7b462d0894_0_22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237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31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rot="5400000">
            <a:off x="-761725" y="1441500"/>
            <a:ext cx="2949900" cy="66900"/>
          </a:xfrm>
          <a:prstGeom prst="rect">
            <a:avLst/>
          </a:prstGeom>
          <a:solidFill>
            <a:srgbClr val="FFFFFF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60075" y="1466400"/>
            <a:ext cx="46899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60075" y="3477900"/>
            <a:ext cx="2563800" cy="6825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0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/>
          <p:cNvSpPr/>
          <p:nvPr/>
        </p:nvSpPr>
        <p:spPr>
          <a:xfrm rot="5400000">
            <a:off x="-1603675" y="2824475"/>
            <a:ext cx="4633800" cy="66900"/>
          </a:xfrm>
          <a:prstGeom prst="rect">
            <a:avLst/>
          </a:prstGeom>
          <a:solidFill>
            <a:srgbClr val="FFFFFF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064900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>
          <a:blip r:embed="rId2">
            <a:alphaModFix amt="28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064900" y="1920250"/>
            <a:ext cx="4872900" cy="10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064900" y="2928400"/>
            <a:ext cx="4872900" cy="6711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/>
          <p:nvPr/>
        </p:nvSpPr>
        <p:spPr>
          <a:xfrm rot="5400000">
            <a:off x="-749725" y="3678275"/>
            <a:ext cx="2925900" cy="66900"/>
          </a:xfrm>
          <a:prstGeom prst="rect">
            <a:avLst/>
          </a:prstGeom>
          <a:solidFill>
            <a:srgbClr val="FFFFFF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1058175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1058175" y="3593025"/>
            <a:ext cx="1675500" cy="8112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2"/>
          </p:nvPr>
        </p:nvSpPr>
        <p:spPr>
          <a:xfrm>
            <a:off x="2899340" y="3593025"/>
            <a:ext cx="1675500" cy="8112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3"/>
          </p:nvPr>
        </p:nvSpPr>
        <p:spPr>
          <a:xfrm>
            <a:off x="4740505" y="3593025"/>
            <a:ext cx="1675500" cy="8112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 hasCustomPrompt="1"/>
          </p:nvPr>
        </p:nvSpPr>
        <p:spPr>
          <a:xfrm>
            <a:off x="1058175" y="2211225"/>
            <a:ext cx="16755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5" hasCustomPrompt="1"/>
          </p:nvPr>
        </p:nvSpPr>
        <p:spPr>
          <a:xfrm>
            <a:off x="2897709" y="2211225"/>
            <a:ext cx="16755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 hasCustomPrompt="1"/>
          </p:nvPr>
        </p:nvSpPr>
        <p:spPr>
          <a:xfrm>
            <a:off x="4740488" y="2211225"/>
            <a:ext cx="16755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058175" y="2701600"/>
            <a:ext cx="1675500" cy="84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rgbClr val="FFFFFF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2897709" y="2701600"/>
            <a:ext cx="1675500" cy="84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rgbClr val="FFFFFF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740488" y="2701600"/>
            <a:ext cx="1675500" cy="84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rgbClr val="FFFFFF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6581669" y="3593025"/>
            <a:ext cx="1675500" cy="8112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4" hasCustomPrompt="1"/>
          </p:nvPr>
        </p:nvSpPr>
        <p:spPr>
          <a:xfrm>
            <a:off x="6581669" y="2211225"/>
            <a:ext cx="16755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6581669" y="2701600"/>
            <a:ext cx="1675500" cy="84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rgbClr val="FFFFFF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 rot="5400000">
            <a:off x="-454225" y="1134000"/>
            <a:ext cx="2334900" cy="66900"/>
          </a:xfrm>
          <a:prstGeom prst="rect">
            <a:avLst/>
          </a:prstGeom>
          <a:solidFill>
            <a:srgbClr val="FFFFFF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_1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1064900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/>
          <p:nvPr/>
        </p:nvSpPr>
        <p:spPr>
          <a:xfrm rot="5400000">
            <a:off x="256025" y="423750"/>
            <a:ext cx="914400" cy="66900"/>
          </a:xfrm>
          <a:prstGeom prst="rect">
            <a:avLst/>
          </a:prstGeom>
          <a:solidFill>
            <a:srgbClr val="FFFFFF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BLANK_1_1_1_1_1_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1064900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1064900" y="1520175"/>
            <a:ext cx="2888100" cy="11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1"/>
          </p:nvPr>
        </p:nvSpPr>
        <p:spPr>
          <a:xfrm>
            <a:off x="1064900" y="2737300"/>
            <a:ext cx="2888100" cy="10425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/>
          <p:nvPr/>
        </p:nvSpPr>
        <p:spPr>
          <a:xfrm rot="5400000">
            <a:off x="-525025" y="1204800"/>
            <a:ext cx="2476500" cy="66900"/>
          </a:xfrm>
          <a:prstGeom prst="rect">
            <a:avLst/>
          </a:prstGeom>
          <a:solidFill>
            <a:srgbClr val="FFFFFF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2">
            <a:alphaModFix amt="24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1064900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1"/>
          </p:nvPr>
        </p:nvSpPr>
        <p:spPr>
          <a:xfrm>
            <a:off x="1064900" y="2298275"/>
            <a:ext cx="1978200" cy="6654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ubTitle" idx="2"/>
          </p:nvPr>
        </p:nvSpPr>
        <p:spPr>
          <a:xfrm>
            <a:off x="5085750" y="2298275"/>
            <a:ext cx="1978200" cy="6654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3"/>
          </p:nvPr>
        </p:nvSpPr>
        <p:spPr>
          <a:xfrm>
            <a:off x="1064900" y="3731675"/>
            <a:ext cx="1978200" cy="6654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4"/>
          </p:nvPr>
        </p:nvSpPr>
        <p:spPr>
          <a:xfrm>
            <a:off x="5085750" y="3731675"/>
            <a:ext cx="1978200" cy="665400"/>
          </a:xfrm>
          <a:prstGeom prst="rect">
            <a:avLst/>
          </a:prstGeom>
          <a:solidFill>
            <a:srgbClr val="191919">
              <a:alpha val="6000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ubTitle" idx="5"/>
          </p:nvPr>
        </p:nvSpPr>
        <p:spPr>
          <a:xfrm>
            <a:off x="1064900" y="19211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6"/>
          </p:nvPr>
        </p:nvSpPr>
        <p:spPr>
          <a:xfrm>
            <a:off x="1064900" y="33546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subTitle" idx="7"/>
          </p:nvPr>
        </p:nvSpPr>
        <p:spPr>
          <a:xfrm>
            <a:off x="5085750" y="1921175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8"/>
          </p:nvPr>
        </p:nvSpPr>
        <p:spPr>
          <a:xfrm>
            <a:off x="5085750" y="3354650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/>
          <p:nvPr/>
        </p:nvSpPr>
        <p:spPr>
          <a:xfrm rot="5400000">
            <a:off x="-905725" y="3522250"/>
            <a:ext cx="3237900" cy="66900"/>
          </a:xfrm>
          <a:prstGeom prst="rect">
            <a:avLst/>
          </a:prstGeom>
          <a:solidFill>
            <a:srgbClr val="FFFFFF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linker SemiBold"/>
              <a:buNone/>
              <a:defRPr sz="30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8" r:id="rId4"/>
    <p:sldLayoutId id="2147483659" r:id="rId5"/>
    <p:sldLayoutId id="2147483662" r:id="rId6"/>
    <p:sldLayoutId id="2147483664" r:id="rId7"/>
    <p:sldLayoutId id="2147483666" r:id="rId8"/>
    <p:sldLayoutId id="2147483672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event/Izmit-earthquake-of-1999" TargetMode="External"/><Relationship Id="rId3" Type="http://schemas.openxmlformats.org/officeDocument/2006/relationships/hyperlink" Target="https://commons.wikimedia.org/wiki/File:990817&#51473;&#50521;119&#44396;&#51312;&#48376;&#48512;_&#53552;&#53412;_&#51060;&#51592;&#48120;&#53944;_&#51648;&#51652;_&#52636;&#46041;9.jpg" TargetMode="External"/><Relationship Id="rId7" Type="http://schemas.openxmlformats.org/officeDocument/2006/relationships/hyperlink" Target="https://www.dailysabah.com/gallery/1999-izmit-earthquake-looking-back-on-the-45-seconds-that-devastated-turkey/images" TargetMode="External"/><Relationship Id="rId12" Type="http://schemas.openxmlformats.org/officeDocument/2006/relationships/hyperlink" Target="https://www.aa.com.tr/tr/asrin-felaketi/golcuk-depreminin-ardindan-kurulan-arama-kurtarma-dernegi-afetzedelerin-yardimina-kostu/28208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ndyturk.com/node/608066/haber/depremde-430-bin-personele-sahip-tskdan-yeterince-faydalan&#305;lm&#305;yor-mu" TargetMode="External"/><Relationship Id="rId11" Type="http://schemas.openxmlformats.org/officeDocument/2006/relationships/hyperlink" Target="https://www.aa.com.tr/tr/pg/foto-galeri/marmara-depreminin-16-yili" TargetMode="External"/><Relationship Id="rId5" Type="http://schemas.openxmlformats.org/officeDocument/2006/relationships/hyperlink" Target="https://www.iltest.com/essential_grid/karot-testi" TargetMode="External"/><Relationship Id="rId10" Type="http://schemas.openxmlformats.org/officeDocument/2006/relationships/hyperlink" Target="https://www.researchgate.net/figure/Map-of-the-1999-Golcuk-Earthquake-Zone-Source-Anadolu-Agency-2018-Accessed-from_fig1_352825253/download?_tp=eyJjb250ZXh0Ijp7ImZpcnN0UGFnZSI6Il9kaXJlY3QiLCJwYWdlIjoiX2RpcmVjdCJ9fQ" TargetMode="External"/><Relationship Id="rId4" Type="http://schemas.openxmlformats.org/officeDocument/2006/relationships/hyperlink" Target="https://www.aa.com.tr/tr/egitim/ogrencilere-simulasyon-tirinda-deprem-egitimi-/1297744" TargetMode="External"/><Relationship Id="rId9" Type="http://schemas.openxmlformats.org/officeDocument/2006/relationships/hyperlink" Target="https://www.aljazeera.com/news/2023/3/6/how-golcuk-town-epicentre-turkey-1999-earthquake-was-rebuil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hill&#10;&#10;Description automatically generated">
            <a:extLst>
              <a:ext uri="{FF2B5EF4-FFF2-40B4-BE49-F238E27FC236}">
                <a16:creationId xmlns:a16="http://schemas.microsoft.com/office/drawing/2014/main" id="{DA5653E2-D8D5-F0CA-2AFB-01461811EC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8256181" cy="5143500"/>
          </a:xfrm>
          <a:prstGeom prst="rect">
            <a:avLst/>
          </a:prstGeom>
          <a:ln>
            <a:noFill/>
          </a:ln>
        </p:spPr>
      </p:pic>
      <p:sp>
        <p:nvSpPr>
          <p:cNvPr id="196" name="Google Shape;196;p35"/>
          <p:cNvSpPr txBox="1">
            <a:spLocks noGrp="1"/>
          </p:cNvSpPr>
          <p:nvPr>
            <p:ph type="ctrTitle"/>
          </p:nvPr>
        </p:nvSpPr>
        <p:spPr>
          <a:xfrm>
            <a:off x="1035782" y="126698"/>
            <a:ext cx="46899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1999 Gölcük Earthquake</a:t>
            </a:r>
            <a:endParaRPr dirty="0"/>
          </a:p>
        </p:txBody>
      </p:sp>
      <p:sp>
        <p:nvSpPr>
          <p:cNvPr id="197" name="Google Shape;197;p35"/>
          <p:cNvSpPr txBox="1">
            <a:spLocks noGrp="1"/>
          </p:cNvSpPr>
          <p:nvPr>
            <p:ph type="subTitle" idx="1"/>
          </p:nvPr>
        </p:nvSpPr>
        <p:spPr>
          <a:xfrm>
            <a:off x="1439819" y="2988803"/>
            <a:ext cx="2962060" cy="12004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Toygar Şentürk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Umut Zümrütdal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Janset Ekin Ak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Bilgehan Öztürk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A49BF4-B662-7A63-7A11-3D4643A03DBD}"/>
              </a:ext>
            </a:extLst>
          </p:cNvPr>
          <p:cNvSpPr/>
          <p:nvPr/>
        </p:nvSpPr>
        <p:spPr>
          <a:xfrm>
            <a:off x="8256181" y="0"/>
            <a:ext cx="887819" cy="51435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etin kutusu 21">
            <a:extLst>
              <a:ext uri="{FF2B5EF4-FFF2-40B4-BE49-F238E27FC236}">
                <a16:creationId xmlns:a16="http://schemas.microsoft.com/office/drawing/2014/main" id="{BBE4F0F7-A407-B29C-0109-1A30F36F1A1C}"/>
              </a:ext>
            </a:extLst>
          </p:cNvPr>
          <p:cNvSpPr txBox="1"/>
          <p:nvPr/>
        </p:nvSpPr>
        <p:spPr>
          <a:xfrm>
            <a:off x="890648" y="1363461"/>
            <a:ext cx="797185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>
                <a:solidFill>
                  <a:schemeClr val="tx1"/>
                </a:solidFill>
              </a:rPr>
              <a:t>1. </a:t>
            </a:r>
            <a:r>
              <a:rPr lang="tr-TR" sz="2000" dirty="0" err="1">
                <a:solidFill>
                  <a:schemeClr val="tx1"/>
                </a:solidFill>
              </a:rPr>
              <a:t>Enforcing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building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codes</a:t>
            </a:r>
            <a:endParaRPr lang="tr-TR" sz="2000" dirty="0">
              <a:solidFill>
                <a:schemeClr val="tx1"/>
              </a:solidFill>
            </a:endParaRPr>
          </a:p>
          <a:p>
            <a:endParaRPr lang="tr-TR" sz="2000" dirty="0">
              <a:solidFill>
                <a:schemeClr val="tx1"/>
              </a:solidFill>
            </a:endParaRPr>
          </a:p>
          <a:p>
            <a:r>
              <a:rPr lang="tr-TR" sz="2000" dirty="0">
                <a:solidFill>
                  <a:schemeClr val="tx1"/>
                </a:solidFill>
              </a:rPr>
              <a:t>2. </a:t>
            </a:r>
            <a:r>
              <a:rPr lang="tr-TR" sz="2000" dirty="0" err="1">
                <a:solidFill>
                  <a:schemeClr val="tx1"/>
                </a:solidFill>
              </a:rPr>
              <a:t>Emergency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planning</a:t>
            </a:r>
            <a:endParaRPr lang="tr-TR" sz="2000" dirty="0">
              <a:solidFill>
                <a:schemeClr val="tx1"/>
              </a:solidFill>
            </a:endParaRPr>
          </a:p>
          <a:p>
            <a:endParaRPr lang="tr-TR" sz="2000" dirty="0">
              <a:solidFill>
                <a:schemeClr val="tx1"/>
              </a:solidFill>
            </a:endParaRPr>
          </a:p>
          <a:p>
            <a:r>
              <a:rPr lang="tr-TR" sz="2000" dirty="0">
                <a:solidFill>
                  <a:schemeClr val="tx1"/>
                </a:solidFill>
              </a:rPr>
              <a:t>3. </a:t>
            </a:r>
            <a:r>
              <a:rPr lang="tr-TR" sz="2000" dirty="0" err="1">
                <a:solidFill>
                  <a:schemeClr val="tx1"/>
                </a:solidFill>
              </a:rPr>
              <a:t>Public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education</a:t>
            </a:r>
            <a:endParaRPr lang="tr-TR" sz="2000" dirty="0">
              <a:solidFill>
                <a:schemeClr val="tx1"/>
              </a:solidFill>
            </a:endParaRPr>
          </a:p>
          <a:p>
            <a:endParaRPr lang="tr-TR" sz="2000" dirty="0">
              <a:solidFill>
                <a:schemeClr val="tx1"/>
              </a:solidFill>
            </a:endParaRPr>
          </a:p>
          <a:p>
            <a:r>
              <a:rPr lang="tr-TR" sz="2000" dirty="0">
                <a:solidFill>
                  <a:schemeClr val="tx1"/>
                </a:solidFill>
              </a:rPr>
              <a:t>4. </a:t>
            </a:r>
            <a:r>
              <a:rPr lang="tr-TR" sz="2000" dirty="0" err="1">
                <a:solidFill>
                  <a:schemeClr val="tx1"/>
                </a:solidFill>
              </a:rPr>
              <a:t>Investing</a:t>
            </a:r>
            <a:r>
              <a:rPr lang="tr-TR" sz="2000" dirty="0">
                <a:solidFill>
                  <a:schemeClr val="tx1"/>
                </a:solidFill>
              </a:rPr>
              <a:t> in </a:t>
            </a:r>
            <a:r>
              <a:rPr lang="tr-TR" sz="2000" dirty="0" err="1">
                <a:solidFill>
                  <a:schemeClr val="tx1"/>
                </a:solidFill>
              </a:rPr>
              <a:t>infrastructure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resillience</a:t>
            </a:r>
            <a:endParaRPr lang="tr-TR" sz="2000" dirty="0">
              <a:solidFill>
                <a:schemeClr val="tx1"/>
              </a:solidFill>
            </a:endParaRPr>
          </a:p>
          <a:p>
            <a:r>
              <a:rPr lang="tr-TR" sz="2000" dirty="0">
                <a:solidFill>
                  <a:schemeClr val="tx1"/>
                </a:solidFill>
              </a:rPr>
              <a:t> </a:t>
            </a:r>
          </a:p>
          <a:p>
            <a:r>
              <a:rPr lang="tr-TR" sz="2000" dirty="0">
                <a:solidFill>
                  <a:schemeClr val="tx1"/>
                </a:solidFill>
              </a:rPr>
              <a:t>5. </a:t>
            </a:r>
            <a:r>
              <a:rPr lang="tr-TR" sz="2000" dirty="0" err="1">
                <a:solidFill>
                  <a:schemeClr val="tx1"/>
                </a:solidFill>
              </a:rPr>
              <a:t>Coordinated</a:t>
            </a: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000" dirty="0" err="1">
                <a:solidFill>
                  <a:schemeClr val="tx1"/>
                </a:solidFill>
              </a:rPr>
              <a:t>response</a:t>
            </a:r>
            <a:endParaRPr lang="tr-TR" sz="1800" dirty="0">
              <a:solidFill>
                <a:schemeClr val="tx1"/>
              </a:solidFill>
            </a:endParaRPr>
          </a:p>
        </p:txBody>
      </p:sp>
      <p:pic>
        <p:nvPicPr>
          <p:cNvPr id="2" name="Resim 1" descr="Öğrencilere simülasyon tırında deprem eğitimi">
            <a:extLst>
              <a:ext uri="{FF2B5EF4-FFF2-40B4-BE49-F238E27FC236}">
                <a16:creationId xmlns:a16="http://schemas.microsoft.com/office/drawing/2014/main" id="{572BB6C0-6E45-7A74-FA00-ED3D00940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097" y="2899"/>
            <a:ext cx="3604590" cy="2031724"/>
          </a:xfrm>
          <a:prstGeom prst="rect">
            <a:avLst/>
          </a:prstGeom>
        </p:spPr>
      </p:pic>
      <p:pic>
        <p:nvPicPr>
          <p:cNvPr id="3" name="Resim 2" descr="Karot Testi – İltest | Yapı Araştırma ve Test Merkezi, kentsel dönüşüm,  riskli binaların tespiti, bursa deprem testi, deprem testi, yapı denetim  bursa, bina dayanıklılık testi, bursa bina deprem testi">
            <a:extLst>
              <a:ext uri="{FF2B5EF4-FFF2-40B4-BE49-F238E27FC236}">
                <a16:creationId xmlns:a16="http://schemas.microsoft.com/office/drawing/2014/main" id="{DC42CBB9-12E3-6582-8227-725E843CB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12" y="2495631"/>
            <a:ext cx="2494721" cy="264497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DF76CED-8A84-A9C6-DF02-AC8086E957D6}"/>
              </a:ext>
            </a:extLst>
          </p:cNvPr>
          <p:cNvSpPr txBox="1"/>
          <p:nvPr/>
        </p:nvSpPr>
        <p:spPr>
          <a:xfrm>
            <a:off x="5536097" y="2076533"/>
            <a:ext cx="351861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1200" dirty="0" err="1">
                <a:solidFill>
                  <a:srgbClr val="FFFFFF"/>
                </a:solidFill>
              </a:rPr>
              <a:t>Figure</a:t>
            </a:r>
            <a:r>
              <a:rPr lang="tr-TR" sz="1200" dirty="0">
                <a:solidFill>
                  <a:srgbClr val="FFFFFF"/>
                </a:solidFill>
              </a:rPr>
              <a:t>: Earthquake </a:t>
            </a:r>
            <a:r>
              <a:rPr lang="tr-TR" sz="1200" dirty="0" err="1">
                <a:solidFill>
                  <a:srgbClr val="FFFFFF"/>
                </a:solidFill>
              </a:rPr>
              <a:t>education</a:t>
            </a:r>
            <a:r>
              <a:rPr lang="tr-TR" sz="1200" dirty="0">
                <a:solidFill>
                  <a:srgbClr val="FFFFFF"/>
                </a:solidFill>
              </a:rPr>
              <a:t> </a:t>
            </a:r>
            <a:r>
              <a:rPr lang="tr-TR" sz="1200" dirty="0" err="1">
                <a:solidFill>
                  <a:srgbClr val="FFFFFF"/>
                </a:solidFill>
              </a:rPr>
              <a:t>given</a:t>
            </a:r>
            <a:r>
              <a:rPr lang="tr-TR" sz="1200" dirty="0">
                <a:solidFill>
                  <a:srgbClr val="FFFFFF"/>
                </a:solidFill>
              </a:rPr>
              <a:t> </a:t>
            </a:r>
            <a:r>
              <a:rPr lang="tr-TR" sz="1200" dirty="0" err="1">
                <a:solidFill>
                  <a:srgbClr val="FFFFFF"/>
                </a:solidFill>
              </a:rPr>
              <a:t>to</a:t>
            </a:r>
            <a:r>
              <a:rPr lang="tr-TR" sz="1200" dirty="0">
                <a:solidFill>
                  <a:srgbClr val="FFFFFF"/>
                </a:solidFill>
              </a:rPr>
              <a:t> </a:t>
            </a:r>
            <a:r>
              <a:rPr lang="tr-TR" sz="1200" dirty="0" err="1">
                <a:solidFill>
                  <a:srgbClr val="FFFFFF"/>
                </a:solidFill>
              </a:rPr>
              <a:t>students</a:t>
            </a:r>
            <a:endParaRPr lang="tr-TR" sz="1200" dirty="0">
              <a:solidFill>
                <a:srgbClr val="FFFFFF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9385E3A-2101-34B4-562D-4C00DDCB6998}"/>
              </a:ext>
            </a:extLst>
          </p:cNvPr>
          <p:cNvSpPr txBox="1"/>
          <p:nvPr/>
        </p:nvSpPr>
        <p:spPr>
          <a:xfrm>
            <a:off x="4572000" y="388133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1200" dirty="0" err="1">
                <a:solidFill>
                  <a:srgbClr val="FFFFFF"/>
                </a:solidFill>
              </a:rPr>
              <a:t>Figure</a:t>
            </a:r>
            <a:r>
              <a:rPr lang="tr-TR" sz="1200" dirty="0">
                <a:solidFill>
                  <a:srgbClr val="FFFFFF"/>
                </a:solidFill>
              </a:rPr>
              <a:t>: </a:t>
            </a:r>
            <a:r>
              <a:rPr lang="tr-TR" sz="1200" dirty="0" err="1">
                <a:solidFill>
                  <a:srgbClr val="FFFFFF"/>
                </a:solidFill>
              </a:rPr>
              <a:t>Core</a:t>
            </a:r>
            <a:r>
              <a:rPr lang="tr-TR" sz="1200" dirty="0">
                <a:solidFill>
                  <a:srgbClr val="FFFFFF"/>
                </a:solidFill>
              </a:rPr>
              <a:t> </a:t>
            </a:r>
            <a:r>
              <a:rPr lang="tr-TR" sz="1200" dirty="0" err="1">
                <a:solidFill>
                  <a:srgbClr val="FFFFFF"/>
                </a:solidFill>
              </a:rPr>
              <a:t>sampling</a:t>
            </a:r>
            <a:endParaRPr lang="tr-TR" dirty="0"/>
          </a:p>
        </p:txBody>
      </p:sp>
      <p:sp>
        <p:nvSpPr>
          <p:cNvPr id="8" name="Google Shape;585;p63">
            <a:extLst>
              <a:ext uri="{FF2B5EF4-FFF2-40B4-BE49-F238E27FC236}">
                <a16:creationId xmlns:a16="http://schemas.microsoft.com/office/drawing/2014/main" id="{42DDDF8F-C817-2059-7AD6-B22F2C5FAF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4900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Lessons</a:t>
            </a:r>
            <a:r>
              <a:rPr lang="tr-TR" dirty="0"/>
              <a:t> </a:t>
            </a:r>
            <a:r>
              <a:rPr lang="tr-TR" dirty="0" err="1"/>
              <a:t>Learned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464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15A5E9D4-14C6-BD7C-6E56-300CB571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3">
            <a:extLst>
              <a:ext uri="{FF2B5EF4-FFF2-40B4-BE49-F238E27FC236}">
                <a16:creationId xmlns:a16="http://schemas.microsoft.com/office/drawing/2014/main" id="{CE68F4E7-4846-4A60-608B-0F4721F7F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4899" y="53163"/>
            <a:ext cx="7116853" cy="41839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References</a:t>
            </a:r>
            <a:br>
              <a:rPr lang="tr-TR" dirty="0"/>
            </a:br>
            <a:br>
              <a:rPr lang="tr-TR" sz="1400" dirty="0"/>
            </a:br>
            <a:r>
              <a:rPr lang="en-US" sz="900" dirty="0">
                <a:hlinkClick r:id="rId3"/>
              </a:rPr>
              <a:t>https://commons.wikimedia.org/wiki/File:990817중앙119구조본부_터키_이즈미트_지진_출동9.jpg</a:t>
            </a:r>
            <a:br>
              <a:rPr lang="tr-TR" sz="900" dirty="0"/>
            </a:br>
            <a:r>
              <a:rPr lang="en-US" sz="900" dirty="0">
                <a:hlinkClick r:id="rId4"/>
              </a:rPr>
              <a:t>https://www.aa.com.tr/tr/egitim/ogrencilere-simulasyon-tirinda-deprem-egitimi-/1297744</a:t>
            </a:r>
            <a:br>
              <a:rPr lang="tr-TR" sz="900" dirty="0"/>
            </a:br>
            <a:br>
              <a:rPr lang="tr-TR" sz="900" dirty="0"/>
            </a:br>
            <a:r>
              <a:rPr lang="en-US" sz="900" dirty="0">
                <a:hlinkClick r:id="rId5"/>
              </a:rPr>
              <a:t>https://www.iltest.com/essential_grid/karot-testi</a:t>
            </a:r>
            <a:br>
              <a:rPr lang="tr-TR" sz="900" dirty="0"/>
            </a:br>
            <a:br>
              <a:rPr lang="tr-TR" sz="900" dirty="0"/>
            </a:br>
            <a:r>
              <a:rPr lang="en-US" sz="900" dirty="0">
                <a:hlinkClick r:id="rId6"/>
              </a:rPr>
              <a:t>https://www.indyturk.com/node/608066/haber/depremde-430-bin-personele-sahip-tskdan-yeterince-faydalanılmıyor-mu</a:t>
            </a:r>
            <a:br>
              <a:rPr lang="tr-TR" sz="900" dirty="0"/>
            </a:br>
            <a:br>
              <a:rPr lang="tr-TR" sz="900" dirty="0"/>
            </a:br>
            <a:r>
              <a:rPr lang="en-US" sz="900" dirty="0">
                <a:hlinkClick r:id="rId7"/>
              </a:rPr>
              <a:t>https://www.dailysabah.com/gallery/1999-izmit-earthquake-looking-back-on-the-45-seconds-that-devastated-turkey/images</a:t>
            </a:r>
            <a:br>
              <a:rPr lang="tr-TR" sz="900" dirty="0"/>
            </a:br>
            <a:br>
              <a:rPr lang="tr-TR" sz="900" dirty="0"/>
            </a:br>
            <a:r>
              <a:rPr lang="en-US" sz="900" dirty="0"/>
              <a:t>Tang, Alex K., ed. (2000). Izmit (</a:t>
            </a:r>
            <a:r>
              <a:rPr lang="en-US" sz="900" dirty="0" err="1"/>
              <a:t>Kocaeli</a:t>
            </a:r>
            <a:r>
              <a:rPr lang="en-US" sz="900" dirty="0"/>
              <a:t>), Turkey, earthquake of August 17, 1999 including </a:t>
            </a:r>
            <a:r>
              <a:rPr lang="en-US" sz="900" dirty="0" err="1"/>
              <a:t>Duzce</a:t>
            </a:r>
            <a:r>
              <a:rPr lang="en-US" sz="900" dirty="0"/>
              <a:t> Earthquake of November 12, 1999 Lifeline Performance</a:t>
            </a:r>
            <a:br>
              <a:rPr lang="tr-TR" sz="900" dirty="0"/>
            </a:br>
            <a:br>
              <a:rPr lang="tr-TR" sz="900" dirty="0"/>
            </a:br>
            <a:r>
              <a:rPr lang="tr-TR" sz="900" dirty="0">
                <a:hlinkClick r:id="rId8"/>
              </a:rPr>
              <a:t>https://www.britannica.com/event/Izmit-earthquake-of-1999</a:t>
            </a:r>
            <a:br>
              <a:rPr lang="tr-TR" sz="900" dirty="0"/>
            </a:br>
            <a:br>
              <a:rPr lang="tr-TR" sz="900" dirty="0"/>
            </a:br>
            <a:r>
              <a:rPr lang="tr-TR" sz="900" dirty="0">
                <a:hlinkClick r:id="rId9"/>
              </a:rPr>
              <a:t>https://www.aljazeera.com/news/2023/3/6/how-golcuk-town-epicentre-turkey-1999-earthquake-was-rebuilt</a:t>
            </a:r>
            <a:br>
              <a:rPr lang="tr-TR" sz="900" dirty="0"/>
            </a:br>
            <a:br>
              <a:rPr lang="tr-TR" sz="900" dirty="0"/>
            </a:br>
            <a:r>
              <a:rPr lang="tr-TR" sz="900" dirty="0">
                <a:hlinkClick r:id="rId10"/>
              </a:rPr>
              <a:t>https://www.researchgate.net/figure/Map-of-the-1999-Golcuk-Earthquake-Zone-Source-Anadolu-Agency-2018-Accessed-from_fig1_352825253/download?_tp=eyJjb250ZXh0Ijp7ImZpcnN0UGFnZSI6Il9kaXJlY3QiLCJwYWdlIjoiX2RpcmVjdCJ9fQ</a:t>
            </a:r>
            <a:br>
              <a:rPr lang="tr-TR" sz="900" dirty="0"/>
            </a:br>
            <a:br>
              <a:rPr lang="tr-TR" sz="900" dirty="0"/>
            </a:br>
            <a:r>
              <a:rPr lang="tr-TR" sz="900" dirty="0">
                <a:hlinkClick r:id="rId11"/>
              </a:rPr>
              <a:t>https://www.aa.com.tr/tr/pg/foto-galeri/marmara-depreminin-16-yili</a:t>
            </a:r>
            <a:br>
              <a:rPr lang="tr-TR" sz="900" dirty="0"/>
            </a:br>
            <a:br>
              <a:rPr lang="tr-TR" sz="900" dirty="0"/>
            </a:br>
            <a:r>
              <a:rPr lang="tr-TR" sz="900" dirty="0">
                <a:hlinkClick r:id="rId12"/>
              </a:rPr>
              <a:t>https://www.aa.com.tr/tr/asrin-felaketi/golcuk-depreminin-ardindan-kurulan-arama-kurtarma-dernegi-afetzedelerin-yardimina-kostu/2820801</a:t>
            </a:r>
            <a:endParaRPr sz="900" dirty="0"/>
          </a:p>
        </p:txBody>
      </p:sp>
    </p:spTree>
    <p:extLst>
      <p:ext uri="{BB962C8B-B14F-4D97-AF65-F5344CB8AC3E}">
        <p14:creationId xmlns:p14="http://schemas.microsoft.com/office/powerpoint/2010/main" val="140006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53"/>
          <p:cNvGrpSpPr/>
          <p:nvPr/>
        </p:nvGrpSpPr>
        <p:grpSpPr>
          <a:xfrm>
            <a:off x="4825931" y="1311786"/>
            <a:ext cx="3178800" cy="2519939"/>
            <a:chOff x="4825931" y="1311786"/>
            <a:chExt cx="3178800" cy="2519939"/>
          </a:xfrm>
        </p:grpSpPr>
        <p:sp>
          <p:nvSpPr>
            <p:cNvPr id="408" name="Google Shape;408;p53"/>
            <p:cNvSpPr/>
            <p:nvPr/>
          </p:nvSpPr>
          <p:spPr>
            <a:xfrm>
              <a:off x="6074467" y="3366389"/>
              <a:ext cx="681900" cy="413400"/>
            </a:xfrm>
            <a:prstGeom prst="trapezoid">
              <a:avLst>
                <a:gd name="adj" fmla="val 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3"/>
            <p:cNvSpPr/>
            <p:nvPr/>
          </p:nvSpPr>
          <p:spPr>
            <a:xfrm>
              <a:off x="4825931" y="1311786"/>
              <a:ext cx="3178800" cy="2201100"/>
            </a:xfrm>
            <a:prstGeom prst="roundRect">
              <a:avLst>
                <a:gd name="adj" fmla="val 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3"/>
            <p:cNvSpPr/>
            <p:nvPr/>
          </p:nvSpPr>
          <p:spPr>
            <a:xfrm>
              <a:off x="7665269" y="3237189"/>
              <a:ext cx="129000" cy="12900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3"/>
            <p:cNvSpPr/>
            <p:nvPr/>
          </p:nvSpPr>
          <p:spPr>
            <a:xfrm>
              <a:off x="7484294" y="3237189"/>
              <a:ext cx="129000" cy="129000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3"/>
            <p:cNvSpPr/>
            <p:nvPr/>
          </p:nvSpPr>
          <p:spPr>
            <a:xfrm rot="10800000" flipH="1">
              <a:off x="5979675" y="3779825"/>
              <a:ext cx="871500" cy="51900"/>
            </a:xfrm>
            <a:prstGeom prst="trapezoid">
              <a:avLst>
                <a:gd name="adj" fmla="val 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3" name="Google Shape;413;p53"/>
          <p:cNvSpPr txBox="1">
            <a:spLocks noGrp="1"/>
          </p:cNvSpPr>
          <p:nvPr>
            <p:ph type="title"/>
          </p:nvPr>
        </p:nvSpPr>
        <p:spPr>
          <a:xfrm>
            <a:off x="1064900" y="1520175"/>
            <a:ext cx="2888100" cy="11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Thanks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Listening</a:t>
            </a:r>
            <a:r>
              <a:rPr lang="tr-TR" dirty="0"/>
              <a:t>!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BEBEC-CF1B-5A27-2E9A-8DBD5A414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931" y="1307943"/>
            <a:ext cx="3178800" cy="1865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rmara Depremi'nin 16. Yılı">
            <a:extLst>
              <a:ext uri="{FF2B5EF4-FFF2-40B4-BE49-F238E27FC236}">
                <a16:creationId xmlns:a16="http://schemas.microsoft.com/office/drawing/2014/main" id="{5146546F-2E7D-7933-90D1-6A78C2391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1064900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 </a:t>
            </a:r>
            <a:endParaRPr dirty="0"/>
          </a:p>
        </p:txBody>
      </p:sp>
      <p:graphicFrame>
        <p:nvGraphicFramePr>
          <p:cNvPr id="203" name="Google Shape;203;p36"/>
          <p:cNvGraphicFramePr/>
          <p:nvPr>
            <p:extLst>
              <p:ext uri="{D42A27DB-BD31-4B8C-83A1-F6EECF244321}">
                <p14:modId xmlns:p14="http://schemas.microsoft.com/office/powerpoint/2010/main" val="1322939887"/>
              </p:ext>
            </p:extLst>
          </p:nvPr>
        </p:nvGraphicFramePr>
        <p:xfrm>
          <a:off x="1065000" y="1699075"/>
          <a:ext cx="7359000" cy="2169150"/>
        </p:xfrm>
        <a:graphic>
          <a:graphicData uri="http://schemas.openxmlformats.org/drawingml/2006/table">
            <a:tbl>
              <a:tblPr>
                <a:noFill/>
                <a:tableStyleId>{BC55DCDB-F711-4E54-B9F3-17FFACA6CDF1}</a:tableStyleId>
              </a:tblPr>
              <a:tblGrid>
                <a:gridCol w="282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Overview</a:t>
                      </a:r>
                      <a:r>
                        <a:rPr lang="tr-TR" sz="1400" b="1" u="sng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Of </a:t>
                      </a: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Disaster</a:t>
                      </a:r>
                      <a:endParaRPr sz="1400" b="1" u="sng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3037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Precautions</a:t>
                      </a:r>
                      <a:endParaRPr sz="1400" b="1" u="sng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3037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Disaster</a:t>
                      </a:r>
                      <a:r>
                        <a:rPr lang="tr-TR" sz="1400" b="1" u="sng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Management</a:t>
                      </a:r>
                      <a:endParaRPr sz="1400" b="1" u="sng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3037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What</a:t>
                      </a:r>
                      <a:r>
                        <a:rPr lang="tr-TR" sz="1400" b="1" u="sng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</a:t>
                      </a: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Was</a:t>
                      </a:r>
                      <a:r>
                        <a:rPr lang="tr-TR" sz="1400" b="1" u="sng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Right </a:t>
                      </a: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or</a:t>
                      </a:r>
                      <a:r>
                        <a:rPr lang="tr-TR" sz="1400" b="1" u="sng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</a:t>
                      </a: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Wrong</a:t>
                      </a:r>
                      <a:endParaRPr sz="1400" b="1" u="sng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3037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Lessons</a:t>
                      </a:r>
                      <a:r>
                        <a:rPr lang="tr-TR" sz="1400" b="1" u="sng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</a:t>
                      </a:r>
                      <a:r>
                        <a:rPr lang="tr-TR" sz="1400" b="1" u="sng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Learned</a:t>
                      </a:r>
                      <a:endParaRPr sz="1400" b="1" u="sng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3037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 b="1" dirty="0" err="1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References</a:t>
                      </a:r>
                      <a:endParaRPr sz="14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3037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7" name="Google Shape;207;p36"/>
          <p:cNvSpPr/>
          <p:nvPr/>
        </p:nvSpPr>
        <p:spPr>
          <a:xfrm rot="5400000">
            <a:off x="-1031125" y="3396825"/>
            <a:ext cx="3488700" cy="66900"/>
          </a:xfrm>
          <a:prstGeom prst="rect">
            <a:avLst/>
          </a:prstGeom>
          <a:solidFill>
            <a:srgbClr val="FFFFFF">
              <a:alpha val="303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mara Depremi'nin 16. Yılı">
            <a:extLst>
              <a:ext uri="{FF2B5EF4-FFF2-40B4-BE49-F238E27FC236}">
                <a16:creationId xmlns:a16="http://schemas.microsoft.com/office/drawing/2014/main" id="{15F81C0D-8D3B-DE4E-1011-3F08711D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9" y="0"/>
            <a:ext cx="784151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212;p37"/>
          <p:cNvSpPr txBox="1">
            <a:spLocks noGrp="1"/>
          </p:cNvSpPr>
          <p:nvPr>
            <p:ph type="title"/>
          </p:nvPr>
        </p:nvSpPr>
        <p:spPr>
          <a:xfrm>
            <a:off x="1058175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Overview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Disaster</a:t>
            </a:r>
            <a:endParaRPr dirty="0"/>
          </a:p>
        </p:txBody>
      </p:sp>
      <p:sp>
        <p:nvSpPr>
          <p:cNvPr id="213" name="Google Shape;213;p37"/>
          <p:cNvSpPr txBox="1">
            <a:spLocks noGrp="1"/>
          </p:cNvSpPr>
          <p:nvPr>
            <p:ph type="subTitle" idx="1"/>
          </p:nvPr>
        </p:nvSpPr>
        <p:spPr>
          <a:xfrm>
            <a:off x="1058175" y="3593024"/>
            <a:ext cx="1675500" cy="1228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The earthquake struck in the early hours of August 17, 1999, at around 3:02 AM local time.</a:t>
            </a:r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2"/>
          </p:nvPr>
        </p:nvSpPr>
        <p:spPr>
          <a:xfrm>
            <a:off x="2899340" y="3593025"/>
            <a:ext cx="1675500" cy="1228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It had a magnitude of 7.6 and the epicenter was near the town of </a:t>
            </a:r>
            <a:r>
              <a:rPr lang="en-US" sz="1200" dirty="0" err="1"/>
              <a:t>Gölcük</a:t>
            </a:r>
            <a:r>
              <a:rPr lang="en-US" sz="1200" dirty="0"/>
              <a:t>, about 70 miles east of Istanbul</a:t>
            </a:r>
            <a:r>
              <a:rPr lang="tr-TR" sz="1200" dirty="0"/>
              <a:t>.</a:t>
            </a:r>
            <a:endParaRPr lang="en-US" sz="1200" dirty="0"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3"/>
          </p:nvPr>
        </p:nvSpPr>
        <p:spPr>
          <a:xfrm>
            <a:off x="4740505" y="3593025"/>
            <a:ext cx="1675500" cy="12288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1200" dirty="0"/>
              <a:t>17,000 people</a:t>
            </a:r>
            <a:r>
              <a:rPr lang="tr-TR" sz="1200" dirty="0"/>
              <a:t> </a:t>
            </a:r>
            <a:r>
              <a:rPr lang="tr-TR" sz="1200" dirty="0" err="1"/>
              <a:t>lost</a:t>
            </a:r>
            <a:r>
              <a:rPr lang="tr-TR" sz="1200" dirty="0"/>
              <a:t> </a:t>
            </a:r>
            <a:r>
              <a:rPr lang="tr-TR" sz="1200" dirty="0" err="1"/>
              <a:t>their</a:t>
            </a:r>
            <a:r>
              <a:rPr lang="tr-TR" sz="1200" dirty="0"/>
              <a:t> </a:t>
            </a:r>
            <a:r>
              <a:rPr lang="tr-TR" sz="1200" dirty="0" err="1"/>
              <a:t>lives</a:t>
            </a:r>
            <a:r>
              <a:rPr lang="tr-TR" sz="1200" dirty="0"/>
              <a:t> </a:t>
            </a:r>
            <a:r>
              <a:rPr lang="tr-TR" sz="1200" dirty="0" err="1"/>
              <a:t>and</a:t>
            </a:r>
            <a:r>
              <a:rPr lang="tr-TR" sz="1200" dirty="0"/>
              <a:t> </a:t>
            </a:r>
            <a:r>
              <a:rPr lang="tr-TR" sz="1200" dirty="0" err="1"/>
              <a:t>more</a:t>
            </a:r>
            <a:r>
              <a:rPr lang="tr-TR" sz="1200" dirty="0"/>
              <a:t> </a:t>
            </a:r>
            <a:r>
              <a:rPr lang="tr-TR" sz="1200" dirty="0" err="1"/>
              <a:t>than</a:t>
            </a:r>
            <a:r>
              <a:rPr lang="tr-TR" sz="1200" dirty="0"/>
              <a:t> 200.000 </a:t>
            </a:r>
            <a:r>
              <a:rPr lang="en-US" sz="1200" dirty="0"/>
              <a:t>people were left homeless</a:t>
            </a:r>
            <a:r>
              <a:rPr lang="tr-TR" sz="1200" dirty="0"/>
              <a:t>.</a:t>
            </a:r>
            <a:endParaRPr lang="en-US" sz="1200" dirty="0"/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 idx="4"/>
          </p:nvPr>
        </p:nvSpPr>
        <p:spPr>
          <a:xfrm>
            <a:off x="1058175" y="2211225"/>
            <a:ext cx="167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17" name="Google Shape;217;p37"/>
          <p:cNvSpPr txBox="1">
            <a:spLocks noGrp="1"/>
          </p:cNvSpPr>
          <p:nvPr>
            <p:ph type="title" idx="5"/>
          </p:nvPr>
        </p:nvSpPr>
        <p:spPr>
          <a:xfrm>
            <a:off x="2897709" y="2211225"/>
            <a:ext cx="167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18" name="Google Shape;218;p37"/>
          <p:cNvSpPr txBox="1">
            <a:spLocks noGrp="1"/>
          </p:cNvSpPr>
          <p:nvPr>
            <p:ph type="title" idx="6"/>
          </p:nvPr>
        </p:nvSpPr>
        <p:spPr>
          <a:xfrm>
            <a:off x="4740488" y="2211225"/>
            <a:ext cx="167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19" name="Google Shape;219;p37"/>
          <p:cNvSpPr txBox="1">
            <a:spLocks noGrp="1"/>
          </p:cNvSpPr>
          <p:nvPr>
            <p:ph type="subTitle" idx="7"/>
          </p:nvPr>
        </p:nvSpPr>
        <p:spPr>
          <a:xfrm>
            <a:off x="1058175" y="2701600"/>
            <a:ext cx="1675500" cy="84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Date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Time</a:t>
            </a:r>
          </a:p>
        </p:txBody>
      </p:sp>
      <p:sp>
        <p:nvSpPr>
          <p:cNvPr id="220" name="Google Shape;220;p37"/>
          <p:cNvSpPr txBox="1">
            <a:spLocks noGrp="1"/>
          </p:cNvSpPr>
          <p:nvPr>
            <p:ph type="subTitle" idx="8"/>
          </p:nvPr>
        </p:nvSpPr>
        <p:spPr>
          <a:xfrm>
            <a:off x="2714001" y="2701600"/>
            <a:ext cx="1968232" cy="84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Magnitude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Epicenter</a:t>
            </a:r>
            <a:endParaRPr lang="tr-TR" dirty="0"/>
          </a:p>
        </p:txBody>
      </p:sp>
      <p:sp>
        <p:nvSpPr>
          <p:cNvPr id="221" name="Google Shape;221;p37"/>
          <p:cNvSpPr txBox="1">
            <a:spLocks noGrp="1"/>
          </p:cNvSpPr>
          <p:nvPr>
            <p:ph type="subTitle" idx="9"/>
          </p:nvPr>
        </p:nvSpPr>
        <p:spPr>
          <a:xfrm>
            <a:off x="4740488" y="2682287"/>
            <a:ext cx="1675500" cy="6923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Casualties</a:t>
            </a:r>
            <a:endParaRPr dirty="0"/>
          </a:p>
        </p:txBody>
      </p:sp>
      <p:sp>
        <p:nvSpPr>
          <p:cNvPr id="222" name="Google Shape;222;p37"/>
          <p:cNvSpPr txBox="1">
            <a:spLocks noGrp="1"/>
          </p:cNvSpPr>
          <p:nvPr>
            <p:ph type="subTitle" idx="13"/>
          </p:nvPr>
        </p:nvSpPr>
        <p:spPr>
          <a:xfrm>
            <a:off x="6581669" y="3593024"/>
            <a:ext cx="1675500" cy="1228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The quake lasted for only 37 seconds but caused widespread destruction</a:t>
            </a:r>
            <a:r>
              <a:rPr lang="tr-TR" sz="1200" dirty="0"/>
              <a:t>.</a:t>
            </a:r>
            <a:r>
              <a:rPr lang="en-US" sz="1200" dirty="0"/>
              <a:t> </a:t>
            </a:r>
          </a:p>
        </p:txBody>
      </p:sp>
      <p:sp>
        <p:nvSpPr>
          <p:cNvPr id="223" name="Google Shape;223;p37"/>
          <p:cNvSpPr txBox="1">
            <a:spLocks noGrp="1"/>
          </p:cNvSpPr>
          <p:nvPr>
            <p:ph type="title" idx="14"/>
          </p:nvPr>
        </p:nvSpPr>
        <p:spPr>
          <a:xfrm>
            <a:off x="6581669" y="2211225"/>
            <a:ext cx="16755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24" name="Google Shape;224;p37"/>
          <p:cNvSpPr txBox="1">
            <a:spLocks noGrp="1"/>
          </p:cNvSpPr>
          <p:nvPr>
            <p:ph type="subTitle" idx="15"/>
          </p:nvPr>
        </p:nvSpPr>
        <p:spPr>
          <a:xfrm>
            <a:off x="6581669" y="2720593"/>
            <a:ext cx="1675500" cy="6540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Duration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52607-FB19-BB75-65DB-1DB9327F90A3}"/>
              </a:ext>
            </a:extLst>
          </p:cNvPr>
          <p:cNvSpPr/>
          <p:nvPr/>
        </p:nvSpPr>
        <p:spPr>
          <a:xfrm>
            <a:off x="0" y="0"/>
            <a:ext cx="643270" cy="51435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377BB-A3BA-BEEB-5196-2C7A58D2053E}"/>
              </a:ext>
            </a:extLst>
          </p:cNvPr>
          <p:cNvSpPr/>
          <p:nvPr/>
        </p:nvSpPr>
        <p:spPr>
          <a:xfrm>
            <a:off x="8500730" y="0"/>
            <a:ext cx="643270" cy="51435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BCF040-775B-C7F2-D16D-745C3C28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486" y="439709"/>
            <a:ext cx="7359000" cy="572700"/>
          </a:xfrm>
        </p:spPr>
        <p:txBody>
          <a:bodyPr/>
          <a:lstStyle/>
          <a:p>
            <a:r>
              <a:rPr lang="tr-TR" dirty="0" err="1"/>
              <a:t>Affected</a:t>
            </a:r>
            <a:r>
              <a:rPr lang="tr-TR" dirty="0"/>
              <a:t> </a:t>
            </a:r>
            <a:r>
              <a:rPr lang="tr-TR" dirty="0" err="1"/>
              <a:t>Regions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Critical </a:t>
            </a:r>
            <a:r>
              <a:rPr lang="tr-TR" dirty="0" err="1"/>
              <a:t>Datas</a:t>
            </a:r>
            <a:endParaRPr lang="en-US" dirty="0"/>
          </a:p>
        </p:txBody>
      </p:sp>
      <p:pic>
        <p:nvPicPr>
          <p:cNvPr id="7" name="Picture 6" descr="A map of the earthquake&#10;&#10;Description automatically generated">
            <a:extLst>
              <a:ext uri="{FF2B5EF4-FFF2-40B4-BE49-F238E27FC236}">
                <a16:creationId xmlns:a16="http://schemas.microsoft.com/office/drawing/2014/main" id="{C7553F95-A272-0CD6-08EA-92DF71C92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8154" y="1238561"/>
            <a:ext cx="5287692" cy="26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83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n in blue uniforms looking at rubble&#10;&#10;Description automatically generated">
            <a:extLst>
              <a:ext uri="{FF2B5EF4-FFF2-40B4-BE49-F238E27FC236}">
                <a16:creationId xmlns:a16="http://schemas.microsoft.com/office/drawing/2014/main" id="{DD63738D-EF20-0072-D878-0E09EF8DC6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53162" y="0"/>
            <a:ext cx="7612910" cy="5143500"/>
          </a:xfrm>
          <a:prstGeom prst="rect">
            <a:avLst/>
          </a:prstGeom>
        </p:spPr>
      </p:pic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1064900" y="1920250"/>
            <a:ext cx="4872900" cy="10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Precautions</a:t>
            </a:r>
            <a:endParaRPr dirty="0"/>
          </a:p>
        </p:txBody>
      </p:sp>
      <p:sp>
        <p:nvSpPr>
          <p:cNvPr id="230" name="Google Shape;230;p38"/>
          <p:cNvSpPr txBox="1">
            <a:spLocks noGrp="1"/>
          </p:cNvSpPr>
          <p:nvPr>
            <p:ph type="subTitle" idx="1"/>
          </p:nvPr>
        </p:nvSpPr>
        <p:spPr>
          <a:xfrm>
            <a:off x="1064900" y="2928399"/>
            <a:ext cx="4872900" cy="10215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The aftermath of the 1999 </a:t>
            </a:r>
            <a:r>
              <a:rPr lang="en-US" sz="1400" dirty="0" err="1"/>
              <a:t>Gölcük</a:t>
            </a:r>
            <a:r>
              <a:rPr lang="en-US" sz="1400" dirty="0"/>
              <a:t> (İzmit) earthquake prompted a comprehensive reevaluation of earthquake preparedness and response strategies in Turkey. Here are five key precautions</a:t>
            </a:r>
            <a:r>
              <a:rPr lang="tr-TR" sz="1400" dirty="0"/>
              <a:t>.</a:t>
            </a: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E7536B-B340-2B75-73E8-612A1AF394FD}"/>
              </a:ext>
            </a:extLst>
          </p:cNvPr>
          <p:cNvSpPr/>
          <p:nvPr/>
        </p:nvSpPr>
        <p:spPr>
          <a:xfrm>
            <a:off x="7559748" y="0"/>
            <a:ext cx="158425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mara Depremi'nin 16. Yılı">
            <a:extLst>
              <a:ext uri="{FF2B5EF4-FFF2-40B4-BE49-F238E27FC236}">
                <a16:creationId xmlns:a16="http://schemas.microsoft.com/office/drawing/2014/main" id="{04D63074-83AB-28CC-3FCE-43940839E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02" y="-3973"/>
            <a:ext cx="8488565" cy="514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4" name="Google Shape;504;p57"/>
          <p:cNvSpPr txBox="1">
            <a:spLocks noGrp="1"/>
          </p:cNvSpPr>
          <p:nvPr>
            <p:ph type="title"/>
          </p:nvPr>
        </p:nvSpPr>
        <p:spPr>
          <a:xfrm>
            <a:off x="1064887" y="407457"/>
            <a:ext cx="3412376" cy="572700"/>
          </a:xfrm>
          <a:prstGeom prst="rect">
            <a:avLst/>
          </a:prstGeom>
          <a:solidFill>
            <a:schemeClr val="bg1">
              <a:lumMod val="95000"/>
              <a:lumOff val="5000"/>
              <a:alpha val="8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Precautions</a:t>
            </a:r>
            <a:endParaRPr dirty="0"/>
          </a:p>
        </p:txBody>
      </p:sp>
      <p:sp>
        <p:nvSpPr>
          <p:cNvPr id="505" name="Google Shape;505;p57"/>
          <p:cNvSpPr txBox="1"/>
          <p:nvPr/>
        </p:nvSpPr>
        <p:spPr>
          <a:xfrm>
            <a:off x="6063346" y="2783375"/>
            <a:ext cx="2091000" cy="598200"/>
          </a:xfrm>
          <a:prstGeom prst="rect">
            <a:avLst/>
          </a:prstGeom>
          <a:solidFill>
            <a:srgbClr val="19191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Emergency Response and Disaster Preparedness Training</a:t>
            </a:r>
          </a:p>
        </p:txBody>
      </p:sp>
      <p:sp>
        <p:nvSpPr>
          <p:cNvPr id="506" name="Google Shape;506;p57"/>
          <p:cNvSpPr txBox="1"/>
          <p:nvPr/>
        </p:nvSpPr>
        <p:spPr>
          <a:xfrm>
            <a:off x="6063346" y="1619050"/>
            <a:ext cx="2091000" cy="598800"/>
          </a:xfrm>
          <a:prstGeom prst="rect">
            <a:avLst/>
          </a:prstGeom>
          <a:solidFill>
            <a:srgbClr val="19191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Public Awareness and Education</a:t>
            </a:r>
          </a:p>
        </p:txBody>
      </p:sp>
      <p:sp>
        <p:nvSpPr>
          <p:cNvPr id="507" name="Google Shape;507;p57"/>
          <p:cNvSpPr txBox="1"/>
          <p:nvPr/>
        </p:nvSpPr>
        <p:spPr>
          <a:xfrm>
            <a:off x="576260" y="1619050"/>
            <a:ext cx="2091000" cy="598800"/>
          </a:xfrm>
          <a:prstGeom prst="rect">
            <a:avLst/>
          </a:prstGeom>
          <a:solidFill>
            <a:srgbClr val="19191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Strengthening and </a:t>
            </a:r>
            <a:r>
              <a:rPr lang="tr-TR" dirty="0" err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Reinforcing</a:t>
            </a: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Buildings</a:t>
            </a:r>
          </a:p>
        </p:txBody>
      </p:sp>
      <p:sp>
        <p:nvSpPr>
          <p:cNvPr id="508" name="Google Shape;508;p57"/>
          <p:cNvSpPr txBox="1"/>
          <p:nvPr/>
        </p:nvSpPr>
        <p:spPr>
          <a:xfrm>
            <a:off x="3431763" y="4064562"/>
            <a:ext cx="2091000" cy="734564"/>
          </a:xfrm>
          <a:prstGeom prst="rect">
            <a:avLst/>
          </a:prstGeom>
          <a:solidFill>
            <a:srgbClr val="19191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Development of Early Warning Systems and Seismic Monitoring</a:t>
            </a:r>
          </a:p>
        </p:txBody>
      </p:sp>
      <p:sp>
        <p:nvSpPr>
          <p:cNvPr id="509" name="Google Shape;509;p57"/>
          <p:cNvSpPr txBox="1"/>
          <p:nvPr/>
        </p:nvSpPr>
        <p:spPr>
          <a:xfrm>
            <a:off x="576260" y="2749775"/>
            <a:ext cx="2091000" cy="768835"/>
          </a:xfrm>
          <a:prstGeom prst="rect">
            <a:avLst/>
          </a:prstGeom>
          <a:solidFill>
            <a:srgbClr val="19191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Implementation of Stricter Building Codes</a:t>
            </a:r>
          </a:p>
        </p:txBody>
      </p:sp>
      <p:sp>
        <p:nvSpPr>
          <p:cNvPr id="515" name="Google Shape;515;p57"/>
          <p:cNvSpPr txBox="1"/>
          <p:nvPr/>
        </p:nvSpPr>
        <p:spPr>
          <a:xfrm>
            <a:off x="2827654" y="1366106"/>
            <a:ext cx="7809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01</a:t>
            </a:r>
            <a:endParaRPr sz="3500" dirty="0">
              <a:solidFill>
                <a:schemeClr val="dk1"/>
              </a:solidFill>
              <a:latin typeface="Blinker SemiBold"/>
              <a:ea typeface="Blinker SemiBold"/>
              <a:cs typeface="Blinker SemiBold"/>
              <a:sym typeface="Blinker SemiBold"/>
            </a:endParaRPr>
          </a:p>
        </p:txBody>
      </p:sp>
      <p:sp>
        <p:nvSpPr>
          <p:cNvPr id="516" name="Google Shape;516;p57"/>
          <p:cNvSpPr txBox="1"/>
          <p:nvPr/>
        </p:nvSpPr>
        <p:spPr>
          <a:xfrm>
            <a:off x="2826393" y="2525974"/>
            <a:ext cx="7809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02</a:t>
            </a:r>
            <a:endParaRPr sz="3500" dirty="0">
              <a:solidFill>
                <a:schemeClr val="dk1"/>
              </a:solidFill>
              <a:latin typeface="Blinker SemiBold"/>
              <a:ea typeface="Blinker SemiBold"/>
              <a:cs typeface="Blinker SemiBold"/>
              <a:sym typeface="Blinker SemiBold"/>
            </a:endParaRPr>
          </a:p>
        </p:txBody>
      </p:sp>
      <p:sp>
        <p:nvSpPr>
          <p:cNvPr id="517" name="Google Shape;517;p57"/>
          <p:cNvSpPr txBox="1"/>
          <p:nvPr/>
        </p:nvSpPr>
        <p:spPr>
          <a:xfrm>
            <a:off x="4086813" y="3256575"/>
            <a:ext cx="7809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03</a:t>
            </a:r>
            <a:endParaRPr sz="3500" dirty="0">
              <a:solidFill>
                <a:schemeClr val="dk1"/>
              </a:solidFill>
              <a:latin typeface="Blinker SemiBold"/>
              <a:ea typeface="Blinker SemiBold"/>
              <a:cs typeface="Blinker SemiBold"/>
              <a:sym typeface="Blinker SemiBold"/>
            </a:endParaRPr>
          </a:p>
        </p:txBody>
      </p:sp>
      <p:sp>
        <p:nvSpPr>
          <p:cNvPr id="518" name="Google Shape;518;p57"/>
          <p:cNvSpPr txBox="1"/>
          <p:nvPr/>
        </p:nvSpPr>
        <p:spPr>
          <a:xfrm>
            <a:off x="5250008" y="1439551"/>
            <a:ext cx="7809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05</a:t>
            </a:r>
            <a:endParaRPr sz="3500" dirty="0">
              <a:solidFill>
                <a:schemeClr val="dk1"/>
              </a:solidFill>
              <a:latin typeface="Blinker SemiBold"/>
              <a:ea typeface="Blinker SemiBold"/>
              <a:cs typeface="Blinker SemiBold"/>
              <a:sym typeface="Blinker SemiBold"/>
            </a:endParaRPr>
          </a:p>
        </p:txBody>
      </p:sp>
      <p:sp>
        <p:nvSpPr>
          <p:cNvPr id="519" name="Google Shape;519;p57"/>
          <p:cNvSpPr txBox="1"/>
          <p:nvPr/>
        </p:nvSpPr>
        <p:spPr>
          <a:xfrm>
            <a:off x="5248085" y="2525973"/>
            <a:ext cx="7809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04</a:t>
            </a:r>
            <a:endParaRPr sz="3500" dirty="0">
              <a:solidFill>
                <a:schemeClr val="dk1"/>
              </a:solidFill>
              <a:latin typeface="Blinker SemiBold"/>
              <a:ea typeface="Blinker SemiBold"/>
              <a:cs typeface="Blinker SemiBold"/>
              <a:sym typeface="Blinker SemiBold"/>
            </a:endParaRPr>
          </a:p>
        </p:txBody>
      </p:sp>
      <p:cxnSp>
        <p:nvCxnSpPr>
          <p:cNvPr id="520" name="Google Shape;520;p57"/>
          <p:cNvCxnSpPr>
            <a:stCxn id="515" idx="2"/>
            <a:endCxn id="516" idx="0"/>
          </p:cNvCxnSpPr>
          <p:nvPr/>
        </p:nvCxnSpPr>
        <p:spPr>
          <a:xfrm rot="5400000">
            <a:off x="2861340" y="2169210"/>
            <a:ext cx="712268" cy="126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1" name="Google Shape;521;p57"/>
          <p:cNvCxnSpPr>
            <a:stCxn id="516" idx="2"/>
            <a:endCxn id="517" idx="1"/>
          </p:cNvCxnSpPr>
          <p:nvPr/>
        </p:nvCxnSpPr>
        <p:spPr>
          <a:xfrm rot="16200000" flipH="1">
            <a:off x="3398428" y="2791989"/>
            <a:ext cx="506801" cy="86997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2" name="Google Shape;522;p57"/>
          <p:cNvCxnSpPr>
            <a:stCxn id="517" idx="3"/>
            <a:endCxn id="519" idx="2"/>
          </p:cNvCxnSpPr>
          <p:nvPr/>
        </p:nvCxnSpPr>
        <p:spPr>
          <a:xfrm flipV="1">
            <a:off x="4867713" y="2973573"/>
            <a:ext cx="770822" cy="506802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3" name="Google Shape;523;p57"/>
          <p:cNvCxnSpPr>
            <a:stCxn id="519" idx="0"/>
            <a:endCxn id="518" idx="2"/>
          </p:cNvCxnSpPr>
          <p:nvPr/>
        </p:nvCxnSpPr>
        <p:spPr>
          <a:xfrm rot="5400000" flipH="1" flipV="1">
            <a:off x="5320085" y="2205601"/>
            <a:ext cx="638822" cy="19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451E8ED-0CDE-1408-507A-DA7244F37BCE}"/>
              </a:ext>
            </a:extLst>
          </p:cNvPr>
          <p:cNvSpPr/>
          <p:nvPr/>
        </p:nvSpPr>
        <p:spPr>
          <a:xfrm>
            <a:off x="8500730" y="0"/>
            <a:ext cx="643270" cy="51435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 descr="Marmara Depremi'nin 16. Yılı">
            <a:extLst>
              <a:ext uri="{FF2B5EF4-FFF2-40B4-BE49-F238E27FC236}">
                <a16:creationId xmlns:a16="http://schemas.microsoft.com/office/drawing/2014/main" id="{CC4A95D6-5B67-D5B0-4653-B514E2243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61" y="1565898"/>
            <a:ext cx="1717881" cy="1661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3"/>
          <p:cNvSpPr txBox="1">
            <a:spLocks noGrp="1"/>
          </p:cNvSpPr>
          <p:nvPr>
            <p:ph type="title"/>
          </p:nvPr>
        </p:nvSpPr>
        <p:spPr>
          <a:xfrm>
            <a:off x="1064900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Disaster</a:t>
            </a:r>
            <a:r>
              <a:rPr lang="tr-TR" dirty="0"/>
              <a:t> Management</a:t>
            </a:r>
            <a:endParaRPr dirty="0"/>
          </a:p>
        </p:txBody>
      </p:sp>
      <p:sp>
        <p:nvSpPr>
          <p:cNvPr id="586" name="Google Shape;586;p63"/>
          <p:cNvSpPr txBox="1"/>
          <p:nvPr/>
        </p:nvSpPr>
        <p:spPr>
          <a:xfrm>
            <a:off x="2991690" y="3350450"/>
            <a:ext cx="1580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During the disaster</a:t>
            </a:r>
            <a:endParaRPr sz="2400">
              <a:solidFill>
                <a:schemeClr val="dk1"/>
              </a:solidFill>
              <a:latin typeface="Blinker SemiBold"/>
              <a:ea typeface="Blinker SemiBold"/>
              <a:cs typeface="Blinker SemiBold"/>
              <a:sym typeface="Blinker SemiBold"/>
            </a:endParaRPr>
          </a:p>
        </p:txBody>
      </p:sp>
      <p:sp>
        <p:nvSpPr>
          <p:cNvPr id="587" name="Google Shape;587;p63"/>
          <p:cNvSpPr txBox="1"/>
          <p:nvPr/>
        </p:nvSpPr>
        <p:spPr>
          <a:xfrm>
            <a:off x="1064900" y="2436050"/>
            <a:ext cx="1580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Natural disaster</a:t>
            </a:r>
            <a:endParaRPr sz="2400">
              <a:solidFill>
                <a:schemeClr val="dk1"/>
              </a:solidFill>
              <a:latin typeface="Blinker SemiBold"/>
              <a:ea typeface="Blinker SemiBold"/>
              <a:cs typeface="Blinker SemiBold"/>
              <a:sym typeface="Blinker SemiBold"/>
            </a:endParaRPr>
          </a:p>
        </p:txBody>
      </p:sp>
      <p:sp>
        <p:nvSpPr>
          <p:cNvPr id="588" name="Google Shape;588;p63"/>
          <p:cNvSpPr txBox="1"/>
          <p:nvPr/>
        </p:nvSpPr>
        <p:spPr>
          <a:xfrm>
            <a:off x="2991690" y="1521650"/>
            <a:ext cx="1580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rPr>
              <a:t>After the disaster</a:t>
            </a:r>
            <a:endParaRPr sz="2400">
              <a:solidFill>
                <a:schemeClr val="dk1"/>
              </a:solidFill>
              <a:latin typeface="Blinker SemiBold"/>
              <a:ea typeface="Blinker SemiBold"/>
              <a:cs typeface="Blinker SemiBold"/>
              <a:sym typeface="Blinker SemiBold"/>
            </a:endParaRPr>
          </a:p>
        </p:txBody>
      </p:sp>
      <p:sp>
        <p:nvSpPr>
          <p:cNvPr id="589" name="Google Shape;589;p63"/>
          <p:cNvSpPr txBox="1"/>
          <p:nvPr/>
        </p:nvSpPr>
        <p:spPr>
          <a:xfrm>
            <a:off x="4823450" y="1159700"/>
            <a:ext cx="3600600" cy="1511100"/>
          </a:xfrm>
          <a:prstGeom prst="rect">
            <a:avLst/>
          </a:prstGeom>
          <a:solidFill>
            <a:srgbClr val="19191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Recovery and Reconstruction</a:t>
            </a:r>
            <a:endParaRPr lang="tr-TR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Relocation</a:t>
            </a:r>
            <a:endParaRPr lang="tr-TR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Review and Improvement of Disaster Preparedness Plans</a:t>
            </a:r>
            <a:endParaRPr lang="tr-TR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en-US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Strengthening Legal and Institutional Frameworks</a:t>
            </a:r>
          </a:p>
        </p:txBody>
      </p:sp>
      <p:grpSp>
        <p:nvGrpSpPr>
          <p:cNvPr id="590" name="Google Shape;590;p63"/>
          <p:cNvGrpSpPr/>
          <p:nvPr/>
        </p:nvGrpSpPr>
        <p:grpSpPr>
          <a:xfrm>
            <a:off x="1172271" y="1931375"/>
            <a:ext cx="352230" cy="348542"/>
            <a:chOff x="1049375" y="2318350"/>
            <a:chExt cx="298525" cy="295400"/>
          </a:xfrm>
        </p:grpSpPr>
        <p:sp>
          <p:nvSpPr>
            <p:cNvPr id="591" name="Google Shape;591;p63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3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3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3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5" name="Google Shape;595;p63"/>
          <p:cNvSpPr txBox="1"/>
          <p:nvPr/>
        </p:nvSpPr>
        <p:spPr>
          <a:xfrm>
            <a:off x="4823450" y="2987900"/>
            <a:ext cx="3687913" cy="1511100"/>
          </a:xfrm>
          <a:prstGeom prst="rect">
            <a:avLst/>
          </a:prstGeom>
          <a:solidFill>
            <a:srgbClr val="19191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en-US" sz="1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Immediate Response and Rescue Operations</a:t>
            </a:r>
            <a:endParaRPr lang="tr-TR" sz="1300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en-US" sz="1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Medical Assistance</a:t>
            </a:r>
            <a:endParaRPr lang="tr-TR" sz="1300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en-US" sz="1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Emergency Shelter and Basic Needs</a:t>
            </a:r>
            <a:endParaRPr lang="tr-TR" sz="1300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en-US" sz="1300" b="1" i="0" dirty="0">
                <a:solidFill>
                  <a:schemeClr val="tx1"/>
                </a:solidFill>
                <a:effectLst/>
                <a:latin typeface="Albert Sans" panose="020B0604020202020204" charset="-94"/>
              </a:rPr>
              <a:t>Assessment of Damage</a:t>
            </a:r>
            <a:endParaRPr lang="tr-TR" sz="1300" b="1" i="0" dirty="0">
              <a:solidFill>
                <a:schemeClr val="tx1"/>
              </a:solidFill>
              <a:effectLst/>
              <a:latin typeface="Albert Sans" panose="020B0604020202020204" charset="-94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r>
              <a:rPr lang="tr-TR" sz="1300" b="1" dirty="0" err="1">
                <a:solidFill>
                  <a:schemeClr val="tx1"/>
                </a:solidFill>
                <a:latin typeface="Albert Sans" panose="020B0604020202020204" charset="-94"/>
              </a:rPr>
              <a:t>Communication</a:t>
            </a:r>
            <a:endParaRPr lang="tr-TR" sz="1300" b="1" i="0" dirty="0">
              <a:solidFill>
                <a:schemeClr val="tx1"/>
              </a:solidFill>
              <a:effectLst/>
              <a:latin typeface="Albert Sans" panose="020B0604020202020204" charset="-94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</a:pPr>
            <a:endParaRPr lang="en-US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cxnSp>
        <p:nvCxnSpPr>
          <p:cNvPr id="596" name="Google Shape;596;p63"/>
          <p:cNvCxnSpPr>
            <a:stCxn id="587" idx="3"/>
            <a:endCxn id="588" idx="1"/>
          </p:cNvCxnSpPr>
          <p:nvPr/>
        </p:nvCxnSpPr>
        <p:spPr>
          <a:xfrm rot="10800000" flipH="1">
            <a:off x="2645300" y="1915250"/>
            <a:ext cx="346500" cy="914400"/>
          </a:xfrm>
          <a:prstGeom prst="bentConnector3">
            <a:avLst>
              <a:gd name="adj1" fmla="val 4998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7" name="Google Shape;597;p63"/>
          <p:cNvCxnSpPr>
            <a:stCxn id="587" idx="3"/>
            <a:endCxn id="586" idx="1"/>
          </p:cNvCxnSpPr>
          <p:nvPr/>
        </p:nvCxnSpPr>
        <p:spPr>
          <a:xfrm>
            <a:off x="2645300" y="2829650"/>
            <a:ext cx="346500" cy="914400"/>
          </a:xfrm>
          <a:prstGeom prst="bentConnector3">
            <a:avLst>
              <a:gd name="adj1" fmla="val 4998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8" name="Google Shape;598;p63"/>
          <p:cNvCxnSpPr>
            <a:stCxn id="588" idx="3"/>
            <a:endCxn id="589" idx="1"/>
          </p:cNvCxnSpPr>
          <p:nvPr/>
        </p:nvCxnSpPr>
        <p:spPr>
          <a:xfrm>
            <a:off x="4572090" y="1915250"/>
            <a:ext cx="251400" cy="600"/>
          </a:xfrm>
          <a:prstGeom prst="bentConnector3">
            <a:avLst>
              <a:gd name="adj1" fmla="val 49992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9" name="Google Shape;599;p63"/>
          <p:cNvCxnSpPr>
            <a:cxnSpLocks/>
            <a:stCxn id="586" idx="3"/>
            <a:endCxn id="595" idx="1"/>
          </p:cNvCxnSpPr>
          <p:nvPr/>
        </p:nvCxnSpPr>
        <p:spPr>
          <a:xfrm flipV="1">
            <a:off x="4572090" y="3743450"/>
            <a:ext cx="25136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 txBox="1">
            <a:spLocks noGrp="1"/>
          </p:cNvSpPr>
          <p:nvPr>
            <p:ph type="subTitle" idx="5"/>
          </p:nvPr>
        </p:nvSpPr>
        <p:spPr>
          <a:xfrm>
            <a:off x="1275279" y="1708377"/>
            <a:ext cx="19782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/>
              <a:t>Global Help</a:t>
            </a:r>
            <a:endParaRPr lang="tr-TR" dirty="0"/>
          </a:p>
        </p:txBody>
      </p:sp>
      <p:sp>
        <p:nvSpPr>
          <p:cNvPr id="302" name="Google Shape;302;p44"/>
          <p:cNvSpPr txBox="1">
            <a:spLocks noGrp="1"/>
          </p:cNvSpPr>
          <p:nvPr>
            <p:ph type="subTitle" idx="6"/>
          </p:nvPr>
        </p:nvSpPr>
        <p:spPr>
          <a:xfrm>
            <a:off x="1270310" y="2410225"/>
            <a:ext cx="2632526" cy="757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/>
              <a:t>Local Community Response</a:t>
            </a:r>
            <a:endParaRPr dirty="0"/>
          </a:p>
        </p:txBody>
      </p:sp>
      <p:sp>
        <p:nvSpPr>
          <p:cNvPr id="303" name="Google Shape;303;p44"/>
          <p:cNvSpPr txBox="1">
            <a:spLocks noGrp="1"/>
          </p:cNvSpPr>
          <p:nvPr>
            <p:ph type="subTitle" idx="7"/>
          </p:nvPr>
        </p:nvSpPr>
        <p:spPr>
          <a:xfrm>
            <a:off x="5403953" y="1758041"/>
            <a:ext cx="3626439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/>
              <a:t>Lack of Building </a:t>
            </a:r>
            <a:r>
              <a:rPr lang="en" dirty="0" err="1"/>
              <a:t>Resilliance</a:t>
            </a:r>
            <a:endParaRPr lang="tr-TR" dirty="0" err="1"/>
          </a:p>
        </p:txBody>
      </p:sp>
      <p:sp>
        <p:nvSpPr>
          <p:cNvPr id="304" name="Google Shape;304;p44"/>
          <p:cNvSpPr txBox="1">
            <a:spLocks noGrp="1"/>
          </p:cNvSpPr>
          <p:nvPr>
            <p:ph type="subTitle" idx="8"/>
          </p:nvPr>
        </p:nvSpPr>
        <p:spPr>
          <a:xfrm>
            <a:off x="5406762" y="3682852"/>
            <a:ext cx="2715352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/>
              <a:t>No Emergency Plan</a:t>
            </a:r>
            <a:endParaRPr lang="tr-TR" dirty="0"/>
          </a:p>
        </p:txBody>
      </p:sp>
      <p:sp>
        <p:nvSpPr>
          <p:cNvPr id="3" name="Plus Sign 2">
            <a:extLst>
              <a:ext uri="{FF2B5EF4-FFF2-40B4-BE49-F238E27FC236}">
                <a16:creationId xmlns:a16="http://schemas.microsoft.com/office/drawing/2014/main" id="{3C4F296D-B6CB-3C21-960F-D8601B25C708}"/>
              </a:ext>
            </a:extLst>
          </p:cNvPr>
          <p:cNvSpPr/>
          <p:nvPr/>
        </p:nvSpPr>
        <p:spPr>
          <a:xfrm>
            <a:off x="711492" y="2439574"/>
            <a:ext cx="563525" cy="572700"/>
          </a:xfrm>
          <a:prstGeom prst="mathPlus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us Sign 3">
            <a:extLst>
              <a:ext uri="{FF2B5EF4-FFF2-40B4-BE49-F238E27FC236}">
                <a16:creationId xmlns:a16="http://schemas.microsoft.com/office/drawing/2014/main" id="{8D4DF2B5-4CA7-7B62-B94D-CD45344904CA}"/>
              </a:ext>
            </a:extLst>
          </p:cNvPr>
          <p:cNvSpPr/>
          <p:nvPr/>
        </p:nvSpPr>
        <p:spPr>
          <a:xfrm>
            <a:off x="713845" y="1577128"/>
            <a:ext cx="558818" cy="572700"/>
          </a:xfrm>
          <a:prstGeom prst="mathPlus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inus Sign 4">
            <a:extLst>
              <a:ext uri="{FF2B5EF4-FFF2-40B4-BE49-F238E27FC236}">
                <a16:creationId xmlns:a16="http://schemas.microsoft.com/office/drawing/2014/main" id="{71C58B4F-69E6-652C-E81F-4267AF03A441}"/>
              </a:ext>
            </a:extLst>
          </p:cNvPr>
          <p:cNvSpPr/>
          <p:nvPr/>
        </p:nvSpPr>
        <p:spPr>
          <a:xfrm>
            <a:off x="4738278" y="1574280"/>
            <a:ext cx="632544" cy="665401"/>
          </a:xfrm>
          <a:prstGeom prst="mathMinus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inus Sign 5">
            <a:extLst>
              <a:ext uri="{FF2B5EF4-FFF2-40B4-BE49-F238E27FC236}">
                <a16:creationId xmlns:a16="http://schemas.microsoft.com/office/drawing/2014/main" id="{3E318F30-EFAC-76EF-452D-460D7AA989A8}"/>
              </a:ext>
            </a:extLst>
          </p:cNvPr>
          <p:cNvSpPr/>
          <p:nvPr/>
        </p:nvSpPr>
        <p:spPr>
          <a:xfrm>
            <a:off x="4746561" y="3438020"/>
            <a:ext cx="632545" cy="665401"/>
          </a:xfrm>
          <a:prstGeom prst="mathMinus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99;p44">
            <a:extLst>
              <a:ext uri="{FF2B5EF4-FFF2-40B4-BE49-F238E27FC236}">
                <a16:creationId xmlns:a16="http://schemas.microsoft.com/office/drawing/2014/main" id="{7A4FDCBE-6B0C-9AA5-7B0C-5D92B0CDEFCE}"/>
              </a:ext>
            </a:extLst>
          </p:cNvPr>
          <p:cNvSpPr txBox="1">
            <a:spLocks/>
          </p:cNvSpPr>
          <p:nvPr/>
        </p:nvSpPr>
        <p:spPr>
          <a:xfrm>
            <a:off x="1275279" y="4430727"/>
            <a:ext cx="1978200" cy="665400"/>
          </a:xfrm>
          <a:prstGeom prst="rect">
            <a:avLst/>
          </a:prstGeom>
          <a:solidFill>
            <a:srgbClr val="191919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None/>
              <a:defRPr sz="14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/>
            <a:endParaRPr lang="tr-TR" dirty="0"/>
          </a:p>
        </p:txBody>
      </p:sp>
      <p:sp>
        <p:nvSpPr>
          <p:cNvPr id="11" name="Google Shape;302;p44">
            <a:extLst>
              <a:ext uri="{FF2B5EF4-FFF2-40B4-BE49-F238E27FC236}">
                <a16:creationId xmlns:a16="http://schemas.microsoft.com/office/drawing/2014/main" id="{08D030D4-246A-0172-9C8F-5ED3B8C7B6AA}"/>
              </a:ext>
            </a:extLst>
          </p:cNvPr>
          <p:cNvSpPr txBox="1">
            <a:spLocks/>
          </p:cNvSpPr>
          <p:nvPr/>
        </p:nvSpPr>
        <p:spPr>
          <a:xfrm>
            <a:off x="1275279" y="3387412"/>
            <a:ext cx="3129482" cy="151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tr-TR" dirty="0" err="1"/>
              <a:t>Coordination</a:t>
            </a:r>
            <a:r>
              <a:rPr lang="tr-TR" dirty="0"/>
              <a:t> </a:t>
            </a:r>
            <a:r>
              <a:rPr lang="tr-TR" dirty="0" err="1"/>
              <a:t>Between</a:t>
            </a:r>
            <a:r>
              <a:rPr lang="tr-TR" dirty="0"/>
              <a:t>  International Help </a:t>
            </a:r>
            <a:r>
              <a:rPr lang="tr-TR" dirty="0" err="1"/>
              <a:t>and</a:t>
            </a:r>
            <a:r>
              <a:rPr lang="tr-TR" dirty="0"/>
              <a:t> </a:t>
            </a:r>
            <a:r>
              <a:rPr lang="tr-TR" dirty="0" err="1"/>
              <a:t>Local</a:t>
            </a:r>
            <a:r>
              <a:rPr lang="tr-TR" dirty="0"/>
              <a:t> </a:t>
            </a:r>
            <a:r>
              <a:rPr lang="tr-TR" dirty="0" err="1"/>
              <a:t>Government</a:t>
            </a:r>
            <a:endParaRPr lang="tr-TR" dirty="0"/>
          </a:p>
        </p:txBody>
      </p:sp>
      <p:sp>
        <p:nvSpPr>
          <p:cNvPr id="12" name="Plus Sign 2">
            <a:extLst>
              <a:ext uri="{FF2B5EF4-FFF2-40B4-BE49-F238E27FC236}">
                <a16:creationId xmlns:a16="http://schemas.microsoft.com/office/drawing/2014/main" id="{9E68A4C4-B5F0-0D80-CF70-9B067E882822}"/>
              </a:ext>
            </a:extLst>
          </p:cNvPr>
          <p:cNvSpPr/>
          <p:nvPr/>
        </p:nvSpPr>
        <p:spPr>
          <a:xfrm>
            <a:off x="684098" y="3858027"/>
            <a:ext cx="563525" cy="572700"/>
          </a:xfrm>
          <a:prstGeom prst="mathPlus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303;p44">
            <a:extLst>
              <a:ext uri="{FF2B5EF4-FFF2-40B4-BE49-F238E27FC236}">
                <a16:creationId xmlns:a16="http://schemas.microsoft.com/office/drawing/2014/main" id="{577A12E9-0B52-B5AA-94FE-D7B453588ED2}"/>
              </a:ext>
            </a:extLst>
          </p:cNvPr>
          <p:cNvSpPr txBox="1">
            <a:spLocks/>
          </p:cNvSpPr>
          <p:nvPr/>
        </p:nvSpPr>
        <p:spPr>
          <a:xfrm>
            <a:off x="5393510" y="2890451"/>
            <a:ext cx="3129483" cy="39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linker SemiBold"/>
                <a:ea typeface="Blinker SemiBold"/>
                <a:cs typeface="Blinker SemiBold"/>
                <a:sym typeface="Blinker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" dirty="0"/>
              <a:t>Lack of Public Awareness</a:t>
            </a:r>
            <a:endParaRPr lang="tr-TR" dirty="0"/>
          </a:p>
        </p:txBody>
      </p:sp>
      <p:sp>
        <p:nvSpPr>
          <p:cNvPr id="18" name="Minus Sign 4">
            <a:extLst>
              <a:ext uri="{FF2B5EF4-FFF2-40B4-BE49-F238E27FC236}">
                <a16:creationId xmlns:a16="http://schemas.microsoft.com/office/drawing/2014/main" id="{C1535B5A-EDA8-2B31-CB5D-E21BCE5BC86B}"/>
              </a:ext>
            </a:extLst>
          </p:cNvPr>
          <p:cNvSpPr/>
          <p:nvPr/>
        </p:nvSpPr>
        <p:spPr>
          <a:xfrm>
            <a:off x="4738278" y="2560526"/>
            <a:ext cx="632544" cy="665401"/>
          </a:xfrm>
          <a:prstGeom prst="mathMinus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85;p63">
            <a:extLst>
              <a:ext uri="{FF2B5EF4-FFF2-40B4-BE49-F238E27FC236}">
                <a16:creationId xmlns:a16="http://schemas.microsoft.com/office/drawing/2014/main" id="{9C37C3DF-CB17-4256-4AFB-8DC258AD49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4900" y="445025"/>
            <a:ext cx="735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err="1"/>
              <a:t>What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Right/</a:t>
            </a:r>
            <a:r>
              <a:rPr lang="tr-TR" dirty="0" err="1"/>
              <a:t>Wrong</a:t>
            </a:r>
            <a:r>
              <a:rPr lang="tr-TR" dirty="0"/>
              <a:t> ?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etin kutusu 19">
            <a:extLst>
              <a:ext uri="{FF2B5EF4-FFF2-40B4-BE49-F238E27FC236}">
                <a16:creationId xmlns:a16="http://schemas.microsoft.com/office/drawing/2014/main" id="{A47A859B-488B-D314-33AB-57B640DE42F8}"/>
              </a:ext>
            </a:extLst>
          </p:cNvPr>
          <p:cNvSpPr txBox="1"/>
          <p:nvPr/>
        </p:nvSpPr>
        <p:spPr>
          <a:xfrm>
            <a:off x="879652" y="1341469"/>
            <a:ext cx="79938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tr-TR"/>
              <a:t>Metin eklemek için tıklayın</a:t>
            </a:r>
          </a:p>
        </p:txBody>
      </p:sp>
      <p:pic>
        <p:nvPicPr>
          <p:cNvPr id="2" name="Resim 1" descr="undefined">
            <a:extLst>
              <a:ext uri="{FF2B5EF4-FFF2-40B4-BE49-F238E27FC236}">
                <a16:creationId xmlns:a16="http://schemas.microsoft.com/office/drawing/2014/main" id="{59905757-AA87-7847-9564-AA749405D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79" y="150272"/>
            <a:ext cx="6818242" cy="454478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B6C6C9DB-DB07-1B8C-A1FD-EADAB82306D9}"/>
              </a:ext>
            </a:extLst>
          </p:cNvPr>
          <p:cNvSpPr txBox="1"/>
          <p:nvPr/>
        </p:nvSpPr>
        <p:spPr>
          <a:xfrm>
            <a:off x="2201349" y="4762239"/>
            <a:ext cx="49213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dirty="0" err="1">
                <a:solidFill>
                  <a:schemeClr val="tx1"/>
                </a:solidFill>
              </a:rPr>
              <a:t>Figure</a:t>
            </a:r>
            <a:r>
              <a:rPr lang="tr-TR" dirty="0">
                <a:solidFill>
                  <a:schemeClr val="tx1"/>
                </a:solidFill>
              </a:rPr>
              <a:t>: South </a:t>
            </a:r>
            <a:r>
              <a:rPr lang="tr-TR" dirty="0" err="1">
                <a:solidFill>
                  <a:schemeClr val="tx1"/>
                </a:solidFill>
              </a:rPr>
              <a:t>Korean</a:t>
            </a:r>
            <a:r>
              <a:rPr lang="tr-TR" dirty="0">
                <a:solidFill>
                  <a:schemeClr val="tx1"/>
                </a:solidFill>
              </a:rPr>
              <a:t> </a:t>
            </a:r>
            <a:r>
              <a:rPr lang="tr-TR" dirty="0" err="1">
                <a:solidFill>
                  <a:schemeClr val="tx1"/>
                </a:solidFill>
              </a:rPr>
              <a:t>search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and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rescue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team</a:t>
            </a:r>
            <a:r>
              <a:rPr lang="tr-TR" dirty="0">
                <a:solidFill>
                  <a:schemeClr val="tx1"/>
                </a:solidFill>
              </a:rPr>
              <a:t> in Gölcük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4702463"/>
      </p:ext>
    </p:extLst>
  </p:cSld>
  <p:clrMapOvr>
    <a:masterClrMapping/>
  </p:clrMapOvr>
</p:sld>
</file>

<file path=ppt/theme/theme1.xml><?xml version="1.0" encoding="utf-8"?>
<a:theme xmlns:a="http://schemas.openxmlformats.org/drawingml/2006/main" name="Natural Disaster Mitigation Plan by Slidesgo">
  <a:themeElements>
    <a:clrScheme name="Simple Light">
      <a:dk1>
        <a:srgbClr val="FFFFFF"/>
      </a:dk1>
      <a:lt1>
        <a:srgbClr val="0000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523</Words>
  <Application>Microsoft Macintosh PowerPoint</Application>
  <PresentationFormat>On-screen Show (16:9)</PresentationFormat>
  <Paragraphs>75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Albert Sans</vt:lpstr>
      <vt:lpstr>Anaheim</vt:lpstr>
      <vt:lpstr>Blinker SemiBold</vt:lpstr>
      <vt:lpstr>Bebas Neue</vt:lpstr>
      <vt:lpstr>Arial</vt:lpstr>
      <vt:lpstr>Natural Disaster Mitigation Plan by Slidesgo</vt:lpstr>
      <vt:lpstr>1999 Gölcük Earthquake</vt:lpstr>
      <vt:lpstr>Contents </vt:lpstr>
      <vt:lpstr>Overview of the Disaster</vt:lpstr>
      <vt:lpstr>Affected Regions and Critical Datas</vt:lpstr>
      <vt:lpstr>Precautions</vt:lpstr>
      <vt:lpstr>Precautions</vt:lpstr>
      <vt:lpstr>Disaster Management</vt:lpstr>
      <vt:lpstr>What Was Right/Wrong ?</vt:lpstr>
      <vt:lpstr>PowerPoint Presentation</vt:lpstr>
      <vt:lpstr>Lessons Learned</vt:lpstr>
      <vt:lpstr>References  https://commons.wikimedia.org/wiki/File:990817중앙119구조본부_터키_이즈미트_지진_출동9.jpg https://www.aa.com.tr/tr/egitim/ogrencilere-simulasyon-tirinda-deprem-egitimi-/1297744  https://www.iltest.com/essential_grid/karot-testi  https://www.indyturk.com/node/608066/haber/depremde-430-bin-personele-sahip-tskdan-yeterince-faydalanılmıyor-mu  https://www.dailysabah.com/gallery/1999-izmit-earthquake-looking-back-on-the-45-seconds-that-devastated-turkey/images  Tang, Alex K., ed. (2000). Izmit (Kocaeli), Turkey, earthquake of August 17, 1999 including Duzce Earthquake of November 12, 1999 Lifeline Performance  https://www.britannica.com/event/Izmit-earthquake-of-1999  https://www.aljazeera.com/news/2023/3/6/how-golcuk-town-epicentre-turkey-1999-earthquake-was-rebuilt  https://www.researchgate.net/figure/Map-of-the-1999-Golcuk-Earthquake-Zone-Source-Anadolu-Agency-2018-Accessed-from_fig1_352825253/download?_tp=eyJjb250ZXh0Ijp7ImZpcnN0UGFnZSI6Il9kaXJlY3QiLCJwYWdlIjoiX2RpcmVjdCJ9fQ  https://www.aa.com.tr/tr/pg/foto-galeri/marmara-depreminin-16-yili  https://www.aa.com.tr/tr/asrin-felaketi/golcuk-depreminin-ardindan-kurulan-arama-kurtarma-dernegi-afetzedelerin-yardimina-kostu/2820801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1999 Gölcük Earthquake</dc:title>
  <cp:lastModifiedBy>zehranaz dönmez</cp:lastModifiedBy>
  <cp:revision>263</cp:revision>
  <dcterms:modified xsi:type="dcterms:W3CDTF">2024-02-23T10:03:59Z</dcterms:modified>
</cp:coreProperties>
</file>