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Nunit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5.xml"/><Relationship Id="rId32" Type="http://schemas.openxmlformats.org/officeDocument/2006/relationships/font" Target="fonts/Nuni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ad643070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ad643070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ad643070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bad643070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698ed0944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698ed0944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ad643070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bad643070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ad64307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bad64307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ad643070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ad643070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bb2bb177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bb2bb177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a56d1401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ba56d1401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a56d1401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ba56d1401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bb2bb177b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bb2bb177b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a56d140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ba56d140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b2bb177b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bb2bb177b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bad643070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bad643070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bbb7185f95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bbb7185f95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bbb7185f95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bbb7185f95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bb7185f95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bbb7185f95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a56d1401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a56d1401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bb7185f95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bb7185f95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bad643070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bad643070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ad643070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bad643070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bad6430701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bad6430701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ad64307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ad64307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ad643070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bad643070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resourcecentre.savethechildren.net/document/eyes-fail-see-sexual-abuse-children-spain-and-failures-system/" TargetMode="External"/><Relationship Id="rId4" Type="http://schemas.openxmlformats.org/officeDocument/2006/relationships/hyperlink" Target="https://www.washingtonpost.com/world/asia_pacific/pakistan-expels-aid-agency-save-the-children/2015/06/11/5ff94be0-1079-11e5-a0dc-2b6f404ff5cf_story.html" TargetMode="External"/><Relationship Id="rId5" Type="http://schemas.openxmlformats.org/officeDocument/2006/relationships/hyperlink" Target="https://www.independent.co.uk/news/uk/home-news/save-the-children-sex-sexual-harassment-justin-forsyth-brendan-cox-a9376336.html" TargetMode="External"/><Relationship Id="rId6" Type="http://schemas.openxmlformats.org/officeDocument/2006/relationships/hyperlink" Target="https://www.savethechildren.org.uk/news/media-centre/press-releases/save-the-children-response-to-charity-commission-report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savethechildren.org/us/about-us/media-and-news/2020-press-releases/save-the-children-statement-on-blackbaud-security-breach" TargetMode="External"/><Relationship Id="rId4" Type="http://schemas.openxmlformats.org/officeDocument/2006/relationships/hyperlink" Target="https://techmonitor.ai/technology/cybersecurity/bianlian-save-the-children" TargetMode="External"/><Relationship Id="rId5" Type="http://schemas.openxmlformats.org/officeDocument/2006/relationships/hyperlink" Target="https://www.savethechildren.org/us/ways-to-help/plan-your-legacy/meet-our-donors" TargetMode="External"/><Relationship Id="rId6" Type="http://schemas.openxmlformats.org/officeDocument/2006/relationships/hyperlink" Target="https://www.savethechildren.org/us/about-us/become-a-partner/corporation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idx="1" type="subTitle"/>
          </p:nvPr>
        </p:nvSpPr>
        <p:spPr>
          <a:xfrm>
            <a:off x="311700" y="30810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74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174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tr" sz="1740">
                <a:latin typeface="Nunito"/>
                <a:ea typeface="Nunito"/>
                <a:cs typeface="Nunito"/>
                <a:sym typeface="Nunito"/>
              </a:rPr>
              <a:t>Diyar Kağanarslan</a:t>
            </a:r>
            <a:endParaRPr sz="174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tr" sz="1740">
                <a:latin typeface="Nunito"/>
                <a:ea typeface="Nunito"/>
                <a:cs typeface="Nunito"/>
                <a:sym typeface="Nunito"/>
              </a:rPr>
              <a:t>Ayşe Selin Türker</a:t>
            </a:r>
            <a:endParaRPr sz="174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tr" sz="1740">
                <a:latin typeface="Nunito"/>
                <a:ea typeface="Nunito"/>
                <a:cs typeface="Nunito"/>
                <a:sym typeface="Nunito"/>
              </a:rPr>
              <a:t>Çağdaş Yenilmez</a:t>
            </a:r>
            <a:endParaRPr sz="174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9" name="Google Shape;12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579" y="390900"/>
            <a:ext cx="2980839" cy="30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 txBox="1"/>
          <p:nvPr>
            <p:ph type="title"/>
          </p:nvPr>
        </p:nvSpPr>
        <p:spPr>
          <a:xfrm>
            <a:off x="819150" y="7118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Projects</a:t>
            </a:r>
            <a:endParaRPr b="1"/>
          </a:p>
        </p:txBody>
      </p:sp>
      <p:sp>
        <p:nvSpPr>
          <p:cNvPr id="202" name="Google Shape;202;p22"/>
          <p:cNvSpPr txBox="1"/>
          <p:nvPr>
            <p:ph idx="1" type="body"/>
          </p:nvPr>
        </p:nvSpPr>
        <p:spPr>
          <a:xfrm>
            <a:off x="757425" y="1527800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2100"/>
              <a:buChar char="●"/>
            </a:pPr>
            <a:r>
              <a:rPr b="1" lang="tr" sz="2000">
                <a:solidFill>
                  <a:srgbClr val="222221"/>
                </a:solidFill>
              </a:rPr>
              <a:t>Stop the War on Children</a:t>
            </a:r>
            <a:br>
              <a:rPr b="1" lang="tr" sz="2000">
                <a:solidFill>
                  <a:srgbClr val="222221"/>
                </a:solidFill>
              </a:rPr>
            </a:br>
            <a:r>
              <a:rPr lang="tr" sz="1500">
                <a:solidFill>
                  <a:srgbClr val="222221"/>
                </a:solidFill>
              </a:rPr>
              <a:t>Global Campaign</a:t>
            </a:r>
            <a:br>
              <a:rPr lang="tr" sz="1500">
                <a:solidFill>
                  <a:srgbClr val="222221"/>
                </a:solidFill>
              </a:rPr>
            </a:br>
            <a:r>
              <a:rPr lang="tr" sz="1500">
                <a:solidFill>
                  <a:srgbClr val="222221"/>
                </a:solidFill>
              </a:rPr>
              <a:t>Children’s Rights in Armed Conflict</a:t>
            </a:r>
            <a:br>
              <a:rPr lang="tr" sz="1500">
                <a:solidFill>
                  <a:srgbClr val="222221"/>
                </a:solidFill>
              </a:rPr>
            </a:br>
            <a:r>
              <a:rPr lang="tr" sz="1500">
                <a:solidFill>
                  <a:srgbClr val="222221"/>
                </a:solidFill>
              </a:rPr>
              <a:t>Killing of Children</a:t>
            </a:r>
            <a:br>
              <a:rPr lang="tr" sz="1500">
                <a:solidFill>
                  <a:srgbClr val="222221"/>
                </a:solidFill>
              </a:rPr>
            </a:br>
            <a:r>
              <a:rPr lang="tr" sz="1500">
                <a:solidFill>
                  <a:srgbClr val="222221"/>
                </a:solidFill>
              </a:rPr>
              <a:t>Sexual Violence</a:t>
            </a:r>
            <a:br>
              <a:rPr lang="tr" sz="1500">
                <a:solidFill>
                  <a:srgbClr val="222221"/>
                </a:solidFill>
              </a:rPr>
            </a:br>
            <a:r>
              <a:rPr lang="tr" sz="1500">
                <a:solidFill>
                  <a:srgbClr val="222221"/>
                </a:solidFill>
              </a:rPr>
              <a:t>Attacks on School and Hospitals</a:t>
            </a:r>
            <a:br>
              <a:rPr lang="tr" sz="1500">
                <a:solidFill>
                  <a:srgbClr val="222221"/>
                </a:solidFill>
              </a:rPr>
            </a:br>
            <a:r>
              <a:rPr lang="tr" sz="1500">
                <a:solidFill>
                  <a:srgbClr val="222221"/>
                </a:solidFill>
              </a:rPr>
              <a:t>International Humanitarian Laws [5]</a:t>
            </a:r>
            <a:endParaRPr sz="1500">
              <a:solidFill>
                <a:srgbClr val="222221"/>
              </a:solidFill>
            </a:endParaRPr>
          </a:p>
        </p:txBody>
      </p:sp>
      <p:sp>
        <p:nvSpPr>
          <p:cNvPr id="203" name="Google Shape;203;p22"/>
          <p:cNvSpPr txBox="1"/>
          <p:nvPr>
            <p:ph idx="2" type="body"/>
          </p:nvPr>
        </p:nvSpPr>
        <p:spPr>
          <a:xfrm>
            <a:off x="4376225" y="1527800"/>
            <a:ext cx="44520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2100"/>
              <a:buChar char="●"/>
            </a:pPr>
            <a:r>
              <a:rPr b="1" lang="tr" sz="2000">
                <a:solidFill>
                  <a:srgbClr val="222221"/>
                </a:solidFill>
              </a:rPr>
              <a:t>Unlocking Books for Rural Families</a:t>
            </a:r>
            <a:br>
              <a:rPr lang="tr" sz="2100">
                <a:solidFill>
                  <a:srgbClr val="222221"/>
                </a:solidFill>
              </a:rPr>
            </a:br>
            <a:r>
              <a:rPr lang="tr" sz="1600">
                <a:solidFill>
                  <a:srgbClr val="222221"/>
                </a:solidFill>
              </a:rPr>
              <a:t>Inceasing Literacy</a:t>
            </a:r>
            <a:br>
              <a:rPr lang="tr" sz="1600">
                <a:solidFill>
                  <a:srgbClr val="222221"/>
                </a:solidFill>
              </a:rPr>
            </a:br>
            <a:r>
              <a:rPr lang="tr" sz="1600">
                <a:solidFill>
                  <a:srgbClr val="222221"/>
                </a:solidFill>
              </a:rPr>
              <a:t>Access to Books</a:t>
            </a:r>
            <a:br>
              <a:rPr lang="tr" sz="1600">
                <a:solidFill>
                  <a:srgbClr val="222221"/>
                </a:solidFill>
              </a:rPr>
            </a:br>
            <a:r>
              <a:rPr lang="tr" sz="1600">
                <a:solidFill>
                  <a:srgbClr val="222221"/>
                </a:solidFill>
              </a:rPr>
              <a:t>1,000,000 Books </a:t>
            </a:r>
            <a:br>
              <a:rPr lang="tr" sz="1600">
                <a:solidFill>
                  <a:srgbClr val="222221"/>
                </a:solidFill>
              </a:rPr>
            </a:br>
            <a:r>
              <a:rPr lang="tr" sz="1600">
                <a:solidFill>
                  <a:srgbClr val="222221"/>
                </a:solidFill>
              </a:rPr>
              <a:t>100,000 $ Fund per Year [6]</a:t>
            </a:r>
            <a:br>
              <a:rPr lang="tr">
                <a:solidFill>
                  <a:srgbClr val="222221"/>
                </a:solidFill>
              </a:rPr>
            </a:br>
            <a:br>
              <a:rPr lang="tr">
                <a:solidFill>
                  <a:srgbClr val="222221"/>
                </a:solidFill>
              </a:rPr>
            </a:br>
            <a:endParaRPr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>
            <p:ph idx="1" type="body"/>
          </p:nvPr>
        </p:nvSpPr>
        <p:spPr>
          <a:xfrm>
            <a:off x="819150" y="500575"/>
            <a:ext cx="3686100" cy="43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9"/>
          </a:p>
        </p:txBody>
      </p:sp>
      <p:sp>
        <p:nvSpPr>
          <p:cNvPr id="209" name="Google Shape;209;p23"/>
          <p:cNvSpPr txBox="1"/>
          <p:nvPr>
            <p:ph idx="2" type="body"/>
          </p:nvPr>
        </p:nvSpPr>
        <p:spPr>
          <a:xfrm>
            <a:off x="4638675" y="602125"/>
            <a:ext cx="3686100" cy="38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383204"/>
            <a:ext cx="2785794" cy="3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675" y="434875"/>
            <a:ext cx="3686099" cy="40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/>
        </p:nvSpPr>
        <p:spPr>
          <a:xfrm>
            <a:off x="819150" y="4438825"/>
            <a:ext cx="2740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sz="13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3"/>
          <p:cNvSpPr txBox="1"/>
          <p:nvPr/>
        </p:nvSpPr>
        <p:spPr>
          <a:xfrm>
            <a:off x="5111625" y="4438825"/>
            <a:ext cx="2740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sz="13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>
            <p:ph type="title"/>
          </p:nvPr>
        </p:nvSpPr>
        <p:spPr>
          <a:xfrm>
            <a:off x="819150" y="7151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Their Impact on Society</a:t>
            </a:r>
            <a:endParaRPr b="1"/>
          </a:p>
        </p:txBody>
      </p:sp>
      <p:sp>
        <p:nvSpPr>
          <p:cNvPr id="219" name="Google Shape;219;p24"/>
          <p:cNvSpPr txBox="1"/>
          <p:nvPr>
            <p:ph idx="1" type="body"/>
          </p:nvPr>
        </p:nvSpPr>
        <p:spPr>
          <a:xfrm>
            <a:off x="819150" y="15278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754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873"/>
              <a:buChar char="●"/>
            </a:pPr>
            <a:r>
              <a:rPr lang="tr" sz="1873">
                <a:solidFill>
                  <a:srgbClr val="222221"/>
                </a:solidFill>
              </a:rPr>
              <a:t>33 Policy or Legislation </a:t>
            </a:r>
            <a:r>
              <a:rPr lang="tr" sz="1873">
                <a:solidFill>
                  <a:srgbClr val="222221"/>
                </a:solidFill>
              </a:rPr>
              <a:t>Changes</a:t>
            </a:r>
            <a:br>
              <a:rPr lang="tr" sz="1873">
                <a:solidFill>
                  <a:srgbClr val="222221"/>
                </a:solidFill>
              </a:rPr>
            </a:br>
            <a:endParaRPr sz="1873">
              <a:solidFill>
                <a:srgbClr val="222221"/>
              </a:solidFill>
            </a:endParaRPr>
          </a:p>
          <a:p>
            <a:pPr indent="-34754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873"/>
              <a:buChar char="●"/>
            </a:pPr>
            <a:r>
              <a:rPr lang="tr" sz="1873">
                <a:solidFill>
                  <a:srgbClr val="222221"/>
                </a:solidFill>
              </a:rPr>
              <a:t>1989 Declaration of the Rights of the Child</a:t>
            </a:r>
            <a:br>
              <a:rPr lang="tr" sz="1873">
                <a:solidFill>
                  <a:srgbClr val="222221"/>
                </a:solidFill>
              </a:rPr>
            </a:br>
            <a:endParaRPr sz="1873">
              <a:solidFill>
                <a:srgbClr val="222221"/>
              </a:solidFill>
            </a:endParaRPr>
          </a:p>
          <a:p>
            <a:pPr indent="-34754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873"/>
              <a:buChar char="●"/>
            </a:pPr>
            <a:r>
              <a:rPr lang="tr" sz="1873">
                <a:solidFill>
                  <a:srgbClr val="222221"/>
                </a:solidFill>
              </a:rPr>
              <a:t>2015 Sustainable Development Goals and Paris </a:t>
            </a:r>
            <a:r>
              <a:rPr lang="tr" sz="1873">
                <a:solidFill>
                  <a:srgbClr val="222221"/>
                </a:solidFill>
              </a:rPr>
              <a:t>Agreement</a:t>
            </a:r>
            <a:br>
              <a:rPr lang="tr" sz="1873">
                <a:solidFill>
                  <a:srgbClr val="222221"/>
                </a:solidFill>
              </a:rPr>
            </a:br>
            <a:endParaRPr sz="1873">
              <a:solidFill>
                <a:srgbClr val="222221"/>
              </a:solidFill>
            </a:endParaRPr>
          </a:p>
          <a:p>
            <a:pPr indent="-347542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873"/>
              <a:buChar char="●"/>
            </a:pPr>
            <a:r>
              <a:rPr lang="tr" sz="1873">
                <a:solidFill>
                  <a:srgbClr val="222221"/>
                </a:solidFill>
              </a:rPr>
              <a:t>2016 World Humanitarian Summit [2]</a:t>
            </a:r>
            <a:endParaRPr sz="1873"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937" y="216150"/>
            <a:ext cx="7538124" cy="45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5"/>
          <p:cNvSpPr txBox="1"/>
          <p:nvPr/>
        </p:nvSpPr>
        <p:spPr>
          <a:xfrm>
            <a:off x="4191138" y="4629250"/>
            <a:ext cx="7617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[2]</a:t>
            </a:r>
            <a:endParaRPr sz="13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type="title"/>
          </p:nvPr>
        </p:nvSpPr>
        <p:spPr>
          <a:xfrm>
            <a:off x="819150" y="721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Successes</a:t>
            </a:r>
            <a:endParaRPr b="1"/>
          </a:p>
        </p:txBody>
      </p:sp>
      <p:sp>
        <p:nvSpPr>
          <p:cNvPr id="234" name="Google Shape;234;p26"/>
          <p:cNvSpPr txBox="1"/>
          <p:nvPr>
            <p:ph idx="1" type="body"/>
          </p:nvPr>
        </p:nvSpPr>
        <p:spPr>
          <a:xfrm>
            <a:off x="749775" y="15419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5 million Meals to 250,000 Children during Covid-19</a:t>
            </a:r>
            <a:br>
              <a:rPr lang="tr" sz="1600">
                <a:solidFill>
                  <a:srgbClr val="222221"/>
                </a:solidFill>
              </a:rPr>
            </a:b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Reduce the under 5 year Mortality by 40% in Tanzania since 2000</a:t>
            </a:r>
            <a:br>
              <a:rPr lang="tr" sz="1600">
                <a:solidFill>
                  <a:srgbClr val="222221"/>
                </a:solidFill>
              </a:rPr>
            </a:b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3.5 million Children get the Aid in Syrian by Syria </a:t>
            </a:r>
            <a:r>
              <a:rPr lang="tr" sz="1600">
                <a:solidFill>
                  <a:srgbClr val="222221"/>
                </a:solidFill>
              </a:rPr>
              <a:t>Crisis</a:t>
            </a:r>
            <a:r>
              <a:rPr lang="tr" sz="1600">
                <a:solidFill>
                  <a:srgbClr val="222221"/>
                </a:solidFill>
              </a:rPr>
              <a:t> Response</a:t>
            </a:r>
            <a:br>
              <a:rPr lang="tr" sz="1600">
                <a:solidFill>
                  <a:srgbClr val="222221"/>
                </a:solidFill>
              </a:rPr>
            </a:b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118 Countries 116,000,000 Children got help</a:t>
            </a:r>
            <a:br>
              <a:rPr lang="tr" sz="1600">
                <a:solidFill>
                  <a:srgbClr val="222221"/>
                </a:solidFill>
              </a:rPr>
            </a:b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Influence on Governments - UK 66,000,000 £ for 1,300,000 Children [7]</a:t>
            </a:r>
            <a:br>
              <a:rPr lang="tr" sz="1600">
                <a:solidFill>
                  <a:srgbClr val="222221"/>
                </a:solidFill>
              </a:rPr>
            </a:br>
            <a:br>
              <a:rPr lang="tr" sz="1600">
                <a:solidFill>
                  <a:srgbClr val="222221"/>
                </a:solidFill>
              </a:rPr>
            </a:br>
            <a:r>
              <a:rPr lang="tr" sz="1600">
                <a:solidFill>
                  <a:srgbClr val="222221"/>
                </a:solidFill>
              </a:rPr>
              <a:t> </a:t>
            </a:r>
            <a:endParaRPr sz="160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tr" sz="1600">
                <a:solidFill>
                  <a:srgbClr val="222221"/>
                </a:solidFill>
              </a:rPr>
            </a:br>
            <a:endParaRPr sz="1600"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50" y="290200"/>
            <a:ext cx="3510090" cy="22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529" y="301138"/>
            <a:ext cx="3597320" cy="22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450" y="2701950"/>
            <a:ext cx="3510100" cy="21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7525" y="2701950"/>
            <a:ext cx="3597325" cy="21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/>
          <p:nvPr/>
        </p:nvSpPr>
        <p:spPr>
          <a:xfrm>
            <a:off x="638500" y="4886850"/>
            <a:ext cx="7407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Failures</a:t>
            </a:r>
            <a:endParaRPr b="1"/>
          </a:p>
        </p:txBody>
      </p:sp>
      <p:sp>
        <p:nvSpPr>
          <p:cNvPr id="249" name="Google Shape;249;p28"/>
          <p:cNvSpPr txBox="1"/>
          <p:nvPr>
            <p:ph idx="1" type="body"/>
          </p:nvPr>
        </p:nvSpPr>
        <p:spPr>
          <a:xfrm>
            <a:off x="819150" y="15278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Child protection crisis in Spain - Eyes that failed to see [8]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Expulsion from Pakistan [9]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Sexual harassment in work environment by two senior officers in Save the Children UK [10], [11]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Cybersecurity incident [12], [13]</a:t>
            </a:r>
            <a:endParaRPr sz="1600"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049" y="2474075"/>
            <a:ext cx="3766178" cy="24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Current Supporters</a:t>
            </a:r>
            <a:endParaRPr b="1"/>
          </a:p>
        </p:txBody>
      </p:sp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757450" y="154837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b="1" lang="tr">
                <a:solidFill>
                  <a:srgbClr val="222221"/>
                </a:solidFill>
              </a:rPr>
              <a:t>Major Donors: </a:t>
            </a:r>
            <a:r>
              <a:rPr lang="tr">
                <a:solidFill>
                  <a:srgbClr val="222221"/>
                </a:solidFill>
              </a:rPr>
              <a:t>Big families around the western world. [14]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b="1" lang="tr">
                <a:solidFill>
                  <a:srgbClr val="222221"/>
                </a:solidFill>
              </a:rPr>
              <a:t>Corporate Partnerships: </a:t>
            </a:r>
            <a:r>
              <a:rPr lang="tr">
                <a:solidFill>
                  <a:srgbClr val="222221"/>
                </a:solidFill>
              </a:rPr>
              <a:t>Boston Consulting, </a:t>
            </a:r>
            <a:r>
              <a:rPr lang="tr">
                <a:solidFill>
                  <a:srgbClr val="222221"/>
                </a:solidFill>
              </a:rPr>
              <a:t>Ikea, Johnson &amp; Johnson, C&amp;A, Bulgari, WWF, Amazon,</a:t>
            </a:r>
            <a:endParaRPr>
              <a:solidFill>
                <a:srgbClr val="22222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tr">
                <a:solidFill>
                  <a:srgbClr val="222221"/>
                </a:solidFill>
              </a:rPr>
              <a:t>Disney, Google, Meta, Pfizer, P&amp;G, etc. [15]</a:t>
            </a:r>
            <a:endParaRPr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Similar NGOs</a:t>
            </a:r>
            <a:endParaRPr b="1"/>
          </a:p>
        </p:txBody>
      </p:sp>
      <p:sp>
        <p:nvSpPr>
          <p:cNvPr id="262" name="Google Shape;262;p30"/>
          <p:cNvSpPr txBox="1"/>
          <p:nvPr>
            <p:ph idx="1" type="body"/>
          </p:nvPr>
        </p:nvSpPr>
        <p:spPr>
          <a:xfrm>
            <a:off x="767725" y="15278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>
                <a:solidFill>
                  <a:srgbClr val="222221"/>
                </a:solidFill>
              </a:rPr>
              <a:t>UNICEF(United Nations </a:t>
            </a:r>
            <a:r>
              <a:rPr b="1" lang="tr">
                <a:solidFill>
                  <a:srgbClr val="222221"/>
                </a:solidFill>
              </a:rPr>
              <a:t>Children's</a:t>
            </a:r>
            <a:r>
              <a:rPr b="1" lang="tr">
                <a:solidFill>
                  <a:srgbClr val="222221"/>
                </a:solidFill>
              </a:rPr>
              <a:t> Fund)</a:t>
            </a:r>
            <a:endParaRPr b="1">
              <a:solidFill>
                <a:srgbClr val="2222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222221"/>
                </a:solidFill>
              </a:rPr>
              <a:t>Similarities: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Global child rights advocacy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Emergency response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Diversity of programmes</a:t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222221"/>
                </a:solidFill>
              </a:rPr>
              <a:t>Differences: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NGO vs UN system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Scale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Operational freedom</a:t>
            </a:r>
            <a:endParaRPr>
              <a:solidFill>
                <a:srgbClr val="222221"/>
              </a:solidFill>
            </a:endParaRPr>
          </a:p>
        </p:txBody>
      </p:sp>
      <p:pic>
        <p:nvPicPr>
          <p:cNvPr id="263" name="Google Shape;2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00" y="1649910"/>
            <a:ext cx="3318624" cy="184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Similar NGOs</a:t>
            </a:r>
            <a:endParaRPr b="1"/>
          </a:p>
        </p:txBody>
      </p:sp>
      <p:sp>
        <p:nvSpPr>
          <p:cNvPr id="269" name="Google Shape;269;p31"/>
          <p:cNvSpPr txBox="1"/>
          <p:nvPr>
            <p:ph idx="1" type="body"/>
          </p:nvPr>
        </p:nvSpPr>
        <p:spPr>
          <a:xfrm>
            <a:off x="819150" y="15278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>
                <a:solidFill>
                  <a:srgbClr val="222221"/>
                </a:solidFill>
              </a:rPr>
              <a:t>World Vision</a:t>
            </a:r>
            <a:endParaRPr b="1">
              <a:solidFill>
                <a:srgbClr val="2222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222221"/>
                </a:solidFill>
              </a:rPr>
              <a:t>Similarities: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Global presence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Sustainable development goals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Diversity of programmes</a:t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222221"/>
                </a:solidFill>
              </a:rPr>
              <a:t>Differences: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Scope of influence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Funding sources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Religious aspects</a:t>
            </a:r>
            <a:endParaRPr>
              <a:solidFill>
                <a:srgbClr val="222221"/>
              </a:solidFill>
            </a:endParaRPr>
          </a:p>
        </p:txBody>
      </p:sp>
      <p:pic>
        <p:nvPicPr>
          <p:cNvPr id="270" name="Google Shape;2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350" y="1916172"/>
            <a:ext cx="4547426" cy="13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About Save the Children</a:t>
            </a:r>
            <a:endParaRPr b="1"/>
          </a:p>
        </p:txBody>
      </p:sp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819150" y="1527825"/>
            <a:ext cx="4324500" cy="2638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They formed in 1919 after World War I as Save the Children Fund in London by Eglantyne Jebb and her sister Dorothy Buxton [1]. 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At first their aim was to fight with the famine after the WW</a:t>
            </a:r>
            <a:r>
              <a:rPr lang="tr" sz="1600">
                <a:solidFill>
                  <a:srgbClr val="222221"/>
                </a:solidFill>
              </a:rPr>
              <a:t>I [1]. 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After a few years they started to work on education, farming, and scholarship programs all around the world.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Now, they are working in more than 100 countries in the world [2].</a:t>
            </a:r>
            <a:endParaRPr sz="1600">
              <a:solidFill>
                <a:srgbClr val="222221"/>
              </a:solidFill>
            </a:endParaRPr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675" y="1203575"/>
            <a:ext cx="3425576" cy="342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5992288" y="4557150"/>
            <a:ext cx="17283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Similar NGOs</a:t>
            </a:r>
            <a:endParaRPr b="1"/>
          </a:p>
        </p:txBody>
      </p:sp>
      <p:sp>
        <p:nvSpPr>
          <p:cNvPr id="276" name="Google Shape;276;p32"/>
          <p:cNvSpPr txBox="1"/>
          <p:nvPr>
            <p:ph idx="1" type="body"/>
          </p:nvPr>
        </p:nvSpPr>
        <p:spPr>
          <a:xfrm>
            <a:off x="819150" y="15278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>
                <a:solidFill>
                  <a:srgbClr val="222221"/>
                </a:solidFill>
              </a:rPr>
              <a:t>Global Fund for Children</a:t>
            </a:r>
            <a:endParaRPr b="1">
              <a:solidFill>
                <a:srgbClr val="2222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222221"/>
                </a:solidFill>
              </a:rPr>
              <a:t>Similarities: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Global child rights advocacy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Mission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Child-focused programmes</a:t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r">
                <a:solidFill>
                  <a:srgbClr val="222221"/>
                </a:solidFill>
              </a:rPr>
              <a:t>Differences: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Operational model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Reach</a:t>
            </a:r>
            <a:endParaRPr>
              <a:solidFill>
                <a:srgbClr val="222221"/>
              </a:solidFill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lang="tr">
                <a:solidFill>
                  <a:srgbClr val="222221"/>
                </a:solidFill>
              </a:rPr>
              <a:t>Funding model</a:t>
            </a:r>
            <a:endParaRPr>
              <a:solidFill>
                <a:srgbClr val="222221"/>
              </a:solidFill>
            </a:endParaRPr>
          </a:p>
        </p:txBody>
      </p:sp>
      <p:pic>
        <p:nvPicPr>
          <p:cNvPr id="277" name="Google Shape;2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7250" y="1527823"/>
            <a:ext cx="3967605" cy="2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769113" y="8651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Thank you all for your time!</a:t>
            </a:r>
            <a:endParaRPr b="1"/>
          </a:p>
        </p:txBody>
      </p:sp>
      <p:pic>
        <p:nvPicPr>
          <p:cNvPr id="283" name="Google Shape;2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525" y="1731500"/>
            <a:ext cx="5716827" cy="28583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/>
          <p:nvPr>
            <p:ph type="title"/>
          </p:nvPr>
        </p:nvSpPr>
        <p:spPr>
          <a:xfrm>
            <a:off x="77800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References</a:t>
            </a:r>
            <a:endParaRPr b="1"/>
          </a:p>
        </p:txBody>
      </p:sp>
      <p:sp>
        <p:nvSpPr>
          <p:cNvPr id="289" name="Google Shape;289;p34"/>
          <p:cNvSpPr txBox="1"/>
          <p:nvPr>
            <p:ph idx="1" type="body"/>
          </p:nvPr>
        </p:nvSpPr>
        <p:spPr>
          <a:xfrm>
            <a:off x="778000" y="15278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[1] “The History of Save the Children,”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. https://www.savethechildren.org/us/about-us/why-save</a:t>
            </a:r>
            <a:endParaRPr sz="1250">
              <a:solidFill>
                <a:srgbClr val="222221"/>
              </a:solidFill>
            </a:endParaRPr>
          </a:p>
          <a:p>
            <a:pPr indent="0" lvl="0" marL="179999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-the-children/history#:~:text=Our%20story%20begins%20in%201919</a:t>
            </a:r>
            <a:endParaRPr sz="1250">
              <a:solidFill>
                <a:srgbClr val="222221"/>
              </a:solidFill>
            </a:endParaRPr>
          </a:p>
          <a:p>
            <a:pPr indent="0" lvl="0" marL="179999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[2] “What We Stand For | Save the Children UK,” </a:t>
            </a:r>
            <a:r>
              <a:rPr i="1" lang="tr" sz="1250">
                <a:solidFill>
                  <a:srgbClr val="222221"/>
                </a:solidFill>
              </a:rPr>
              <a:t>Savethechildren.org.uk</a:t>
            </a:r>
            <a:r>
              <a:rPr lang="tr" sz="1250">
                <a:solidFill>
                  <a:srgbClr val="222221"/>
                </a:solidFill>
              </a:rPr>
              <a:t>, 2019. </a:t>
            </a:r>
            <a:endParaRPr sz="1250">
              <a:solidFill>
                <a:srgbClr val="222221"/>
              </a:solidFill>
            </a:endParaRPr>
          </a:p>
          <a:p>
            <a:pPr indent="179999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https://www.savethechildren.org.uk/about-us/who-we-are/values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[3]“About Us,”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, 2017. https://www.savethechildren.org/us/about-us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[4]“What we do: Türkiye,” </a:t>
            </a:r>
            <a:r>
              <a:rPr i="1" lang="tr" sz="1250">
                <a:solidFill>
                  <a:srgbClr val="222221"/>
                </a:solidFill>
              </a:rPr>
              <a:t>Save the Children | Türkiye</a:t>
            </a:r>
            <a:r>
              <a:rPr lang="tr" sz="1250">
                <a:solidFill>
                  <a:srgbClr val="222221"/>
                </a:solidFill>
              </a:rPr>
              <a:t>, https://turkiye.savethechildren.net/what-we-do 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tr" sz="1250">
                <a:solidFill>
                  <a:srgbClr val="222221"/>
                </a:solidFill>
              </a:rPr>
              <a:t>[5] Save the Children, “What We Do,”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, 2023. https://www.savethechildren.org.uk/what-we-do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[6]“Global Programs,”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, 2023. https://www.savethechildren.org/us/what-we-do/global-programs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[7] “Measuring Our Impact,”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, 2023. </a:t>
            </a:r>
            <a:endParaRPr sz="1250">
              <a:solidFill>
                <a:srgbClr val="222221"/>
              </a:solidFill>
            </a:endParaRPr>
          </a:p>
          <a:p>
            <a:pPr indent="0" lvl="0" marL="179999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https://www.savethechildren.net/what-we-do/campaigns/measuring-our-impact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75">
              <a:solidFill>
                <a:srgbClr val="2222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75">
              <a:solidFill>
                <a:srgbClr val="2222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75">
              <a:solidFill>
                <a:srgbClr val="2222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sz="775">
              <a:solidFill>
                <a:srgbClr val="22222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825"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References</a:t>
            </a:r>
            <a:endParaRPr b="1"/>
          </a:p>
        </p:txBody>
      </p:sp>
      <p:sp>
        <p:nvSpPr>
          <p:cNvPr id="295" name="Google Shape;295;p35"/>
          <p:cNvSpPr txBox="1"/>
          <p:nvPr>
            <p:ph idx="1" type="body"/>
          </p:nvPr>
        </p:nvSpPr>
        <p:spPr>
          <a:xfrm>
            <a:off x="819150" y="1527800"/>
            <a:ext cx="7505700" cy="24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[8] "The Eyes That Do Not See: Sexual Abuse of Children in Spain and the Failures of the System," </a:t>
            </a:r>
            <a:r>
              <a:rPr i="1" lang="tr" sz="1250">
                <a:solidFill>
                  <a:srgbClr val="222221"/>
                </a:solidFill>
              </a:rPr>
              <a:t>Save the Children.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https://resourcecentre.savethechildren.net/document/eyes-fail-see-sexual-abuse-children-spain-and-failures-system/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tr" sz="1250">
                <a:solidFill>
                  <a:srgbClr val="222221"/>
                </a:solidFill>
              </a:rPr>
              <a:t>[9] "Pakistan expels aid agency Save the Children," </a:t>
            </a:r>
            <a:r>
              <a:rPr i="1" lang="tr" sz="1250">
                <a:solidFill>
                  <a:srgbClr val="222221"/>
                </a:solidFill>
              </a:rPr>
              <a:t>The Washington Post</a:t>
            </a:r>
            <a:r>
              <a:rPr lang="tr" sz="1250">
                <a:solidFill>
                  <a:srgbClr val="222221"/>
                </a:solidFill>
              </a:rPr>
              <a:t>, June 11, 2015. 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https://www.washingtonpost.com/world/asia_pacific/pakistan-expels-aid-agency-save-the-children/2015/06/11/5ff94be0-1079-11e5-a0dc-2b6f404ff5cf_story.html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tr" sz="1250">
                <a:solidFill>
                  <a:srgbClr val="222221"/>
                </a:solidFill>
              </a:rPr>
              <a:t>[10] M. Townsend, "Save the Children bosses quit over claims of harassment and racism," </a:t>
            </a:r>
            <a:r>
              <a:rPr i="1" lang="tr" sz="1250">
                <a:solidFill>
                  <a:srgbClr val="222221"/>
                </a:solidFill>
              </a:rPr>
              <a:t>The Independent</a:t>
            </a:r>
            <a:r>
              <a:rPr lang="tr" sz="1250">
                <a:solidFill>
                  <a:srgbClr val="222221"/>
                </a:solidFill>
              </a:rPr>
              <a:t>, Feb. 23, 2020. 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https://www.independent.co.uk/news/uk/home-news/save-the-children-sex-sexual-harassment-justin-forsyth-brendan-cox-a9376336.html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[11] "Save the Children response to Charity Commission report," </a:t>
            </a:r>
            <a:r>
              <a:rPr i="1" lang="tr" sz="1250">
                <a:solidFill>
                  <a:srgbClr val="222221"/>
                </a:solidFill>
              </a:rPr>
              <a:t>Save the Children UK</a:t>
            </a:r>
            <a:r>
              <a:rPr lang="tr" sz="1250">
                <a:solidFill>
                  <a:srgbClr val="222221"/>
                </a:solidFill>
              </a:rPr>
              <a:t>, June 5, 2019. 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https://www.savethechildren.org.uk/news/media-centre/press-releases/save-the-children-response-to-charity-commission-report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References</a:t>
            </a:r>
            <a:endParaRPr b="1"/>
          </a:p>
        </p:txBody>
      </p:sp>
      <p:sp>
        <p:nvSpPr>
          <p:cNvPr id="301" name="Google Shape;301;p36"/>
          <p:cNvSpPr txBox="1"/>
          <p:nvPr>
            <p:ph idx="1" type="body"/>
          </p:nvPr>
        </p:nvSpPr>
        <p:spPr>
          <a:xfrm>
            <a:off x="819150" y="1527800"/>
            <a:ext cx="7505700" cy="24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[12] "Save the Children Statement on Blackbaud Security Breach,"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, Aug. 20, 2020. 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https://www.savethechildren.org/us/about-us/media-and-news/2020-press-releases/save-the-children-statement-on-blackbaud-security-breach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[13] N. McCarthy, "BianLian: The New Ransomware Group That's Targeting Save the Children," </a:t>
            </a:r>
            <a:r>
              <a:rPr i="1" lang="tr" sz="1250">
                <a:solidFill>
                  <a:srgbClr val="222221"/>
                </a:solidFill>
              </a:rPr>
              <a:t>Tech Monitor,</a:t>
            </a:r>
            <a:r>
              <a:rPr lang="tr" sz="1250">
                <a:solidFill>
                  <a:srgbClr val="222221"/>
                </a:solidFill>
              </a:rPr>
              <a:t> Dec. 1, 2021.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https://techmonitor.ai/technology/cybersecurity/bianlian-save-the-children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[14] "Meet Our Donors,"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. 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https://www.savethechildren.org/us/ways-to-help/plan-your-legacy/meet-our-donors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1250">
                <a:solidFill>
                  <a:srgbClr val="222221"/>
                </a:solidFill>
              </a:rPr>
              <a:t>[15] "Corporations and Organizations," </a:t>
            </a:r>
            <a:r>
              <a:rPr i="1" lang="tr" sz="1250">
                <a:solidFill>
                  <a:srgbClr val="222221"/>
                </a:solidFill>
              </a:rPr>
              <a:t>Save the Children</a:t>
            </a:r>
            <a:r>
              <a:rPr lang="tr" sz="1250">
                <a:solidFill>
                  <a:srgbClr val="222221"/>
                </a:solidFill>
              </a:rPr>
              <a:t>. </a:t>
            </a:r>
            <a:r>
              <a:rPr lang="tr" sz="1250">
                <a:solidFill>
                  <a:srgbClr val="22222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https://www.savethechildren.org/us/about-us/become-a-partner/corporations</a:t>
            </a:r>
            <a:r>
              <a:rPr lang="tr" sz="1250">
                <a:solidFill>
                  <a:srgbClr val="222221"/>
                </a:solidFill>
              </a:rPr>
              <a:t>.</a:t>
            </a:r>
            <a:endParaRPr sz="125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50"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/>
          <p:nvPr>
            <p:ph type="title"/>
          </p:nvPr>
        </p:nvSpPr>
        <p:spPr>
          <a:xfrm>
            <a:off x="819150" y="7118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Aim &amp; Values</a:t>
            </a:r>
            <a:endParaRPr b="1"/>
          </a:p>
        </p:txBody>
      </p:sp>
      <p:sp>
        <p:nvSpPr>
          <p:cNvPr id="143" name="Google Shape;143;p15"/>
          <p:cNvSpPr txBox="1"/>
          <p:nvPr>
            <p:ph idx="1" type="body"/>
          </p:nvPr>
        </p:nvSpPr>
        <p:spPr>
          <a:xfrm>
            <a:off x="819150" y="1527800"/>
            <a:ext cx="7505700" cy="24480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" sz="6400">
                <a:solidFill>
                  <a:srgbClr val="222221"/>
                </a:solidFill>
              </a:rPr>
              <a:t>Their aim is help children to reach their full potential by</a:t>
            </a:r>
            <a:r>
              <a:rPr lang="tr" sz="6400">
                <a:solidFill>
                  <a:srgbClr val="222221"/>
                </a:solidFill>
              </a:rPr>
              <a:t> ensuring </a:t>
            </a:r>
            <a:r>
              <a:rPr lang="tr" sz="6400">
                <a:solidFill>
                  <a:srgbClr val="222221"/>
                </a:solidFill>
                <a:highlight>
                  <a:srgbClr val="FFFFFF"/>
                </a:highlight>
              </a:rPr>
              <a:t>they grow up healthy, receive a good education, and stay safe [2].</a:t>
            </a:r>
            <a:endParaRPr sz="64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6400">
                <a:solidFill>
                  <a:srgbClr val="222221"/>
                </a:solidFill>
                <a:highlight>
                  <a:schemeClr val="dk1"/>
                </a:highlight>
              </a:rPr>
              <a:t>Their values are:</a:t>
            </a:r>
            <a:endParaRPr sz="6400">
              <a:solidFill>
                <a:srgbClr val="222221"/>
              </a:solidFill>
              <a:highlight>
                <a:schemeClr val="dk1"/>
              </a:highlight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6400">
                <a:solidFill>
                  <a:srgbClr val="222221"/>
                </a:solidFill>
                <a:highlight>
                  <a:srgbClr val="FFFFFF"/>
                </a:highlight>
              </a:rPr>
              <a:t>Accountability </a:t>
            </a:r>
            <a:endParaRPr sz="64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6400">
                <a:solidFill>
                  <a:srgbClr val="222221"/>
                </a:solidFill>
                <a:highlight>
                  <a:srgbClr val="FFFFFF"/>
                </a:highlight>
              </a:rPr>
              <a:t>Integrity</a:t>
            </a:r>
            <a:endParaRPr sz="64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6400">
                <a:solidFill>
                  <a:srgbClr val="222221"/>
                </a:solidFill>
                <a:highlight>
                  <a:srgbClr val="FFFFFF"/>
                </a:highlight>
              </a:rPr>
              <a:t>Ambition</a:t>
            </a:r>
            <a:endParaRPr sz="64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6400">
                <a:solidFill>
                  <a:srgbClr val="222221"/>
                </a:solidFill>
                <a:highlight>
                  <a:srgbClr val="FFFFFF"/>
                </a:highlight>
              </a:rPr>
              <a:t>Collaboration</a:t>
            </a:r>
            <a:endParaRPr sz="64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6400">
                <a:solidFill>
                  <a:srgbClr val="222221"/>
                </a:solidFill>
                <a:highlight>
                  <a:srgbClr val="FFFFFF"/>
                </a:highlight>
              </a:rPr>
              <a:t>Creativity [3]</a:t>
            </a:r>
            <a:endParaRPr sz="64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222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819150" y="7221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Save the Children - Türkiye</a:t>
            </a:r>
            <a:endParaRPr b="1"/>
          </a:p>
        </p:txBody>
      </p:sp>
      <p:sp>
        <p:nvSpPr>
          <p:cNvPr id="149" name="Google Shape;149;p16"/>
          <p:cNvSpPr txBox="1"/>
          <p:nvPr>
            <p:ph idx="1" type="body"/>
          </p:nvPr>
        </p:nvSpPr>
        <p:spPr>
          <a:xfrm>
            <a:off x="778000" y="1527800"/>
            <a:ext cx="49929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</a:rPr>
              <a:t>Save the Children have been working in Türkiye, in the cities of Istanbul and Hatay to help children affected by the Syrian civil war since 2013 [4]. 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just">
              <a:spcBef>
                <a:spcPts val="120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Providing child protection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Early childhood education</a:t>
            </a:r>
            <a:endParaRPr sz="1600">
              <a:solidFill>
                <a:srgbClr val="222221"/>
              </a:solidFill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600"/>
              <a:buChar char="●"/>
            </a:pPr>
            <a:r>
              <a:rPr lang="tr" sz="1600">
                <a:solidFill>
                  <a:srgbClr val="222221"/>
                </a:solidFill>
              </a:rPr>
              <a:t>Livelihood aid</a:t>
            </a:r>
            <a:endParaRPr sz="1600">
              <a:solidFill>
                <a:srgbClr val="22222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tr" sz="1600">
                <a:solidFill>
                  <a:srgbClr val="222221"/>
                </a:solidFill>
              </a:rPr>
              <a:t>After the earthquakes in 2023, </a:t>
            </a:r>
            <a:r>
              <a:rPr lang="tr" sz="1624">
                <a:solidFill>
                  <a:srgbClr val="222221"/>
                </a:solidFill>
              </a:rPr>
              <a:t>they increased their aid areas [4].</a:t>
            </a:r>
            <a:endParaRPr sz="1400">
              <a:solidFill>
                <a:srgbClr val="222221"/>
              </a:solidFill>
            </a:endParaRPr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9625" y="1198738"/>
            <a:ext cx="2484899" cy="310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6652825" y="4351400"/>
            <a:ext cx="1738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title"/>
          </p:nvPr>
        </p:nvSpPr>
        <p:spPr>
          <a:xfrm>
            <a:off x="819150" y="6595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tr"/>
              <a:t>How Does Save the Children Foundation Work ?</a:t>
            </a:r>
            <a:endParaRPr b="1"/>
          </a:p>
        </p:txBody>
      </p:sp>
      <p:sp>
        <p:nvSpPr>
          <p:cNvPr id="157" name="Google Shape;157;p17"/>
          <p:cNvSpPr txBox="1"/>
          <p:nvPr>
            <p:ph idx="1" type="body"/>
          </p:nvPr>
        </p:nvSpPr>
        <p:spPr>
          <a:xfrm>
            <a:off x="819150" y="16141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700"/>
              <a:buChar char="●"/>
            </a:pPr>
            <a:r>
              <a:rPr lang="tr" sz="1700">
                <a:solidFill>
                  <a:srgbClr val="222221"/>
                </a:solidFill>
              </a:rPr>
              <a:t>Various Programs</a:t>
            </a:r>
            <a:br>
              <a:rPr lang="tr" sz="1700">
                <a:solidFill>
                  <a:srgbClr val="222221"/>
                </a:solidFill>
              </a:rPr>
            </a:br>
            <a:r>
              <a:rPr lang="tr" sz="1700">
                <a:solidFill>
                  <a:srgbClr val="222221"/>
                </a:solidFill>
              </a:rPr>
              <a:t>Every Last Child</a:t>
            </a:r>
            <a:br>
              <a:rPr lang="tr" sz="1700">
                <a:solidFill>
                  <a:srgbClr val="222221"/>
                </a:solidFill>
              </a:rPr>
            </a:br>
            <a:r>
              <a:rPr lang="tr" sz="1700">
                <a:solidFill>
                  <a:srgbClr val="222221"/>
                </a:solidFill>
              </a:rPr>
              <a:t>Newborn and Child Survival</a:t>
            </a:r>
            <a:endParaRPr sz="1700">
              <a:solidFill>
                <a:srgbClr val="22222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700"/>
              <a:buChar char="●"/>
            </a:pPr>
            <a:r>
              <a:rPr lang="tr" sz="1700">
                <a:solidFill>
                  <a:srgbClr val="222221"/>
                </a:solidFill>
              </a:rPr>
              <a:t>Emergency Response</a:t>
            </a:r>
            <a:br>
              <a:rPr lang="tr" sz="1700">
                <a:solidFill>
                  <a:srgbClr val="222221"/>
                </a:solidFill>
              </a:rPr>
            </a:br>
            <a:r>
              <a:rPr lang="tr" sz="1700">
                <a:solidFill>
                  <a:srgbClr val="222221"/>
                </a:solidFill>
              </a:rPr>
              <a:t>Syria Crisis Response</a:t>
            </a:r>
            <a:br>
              <a:rPr lang="tr" sz="1700">
                <a:solidFill>
                  <a:srgbClr val="222221"/>
                </a:solidFill>
              </a:rPr>
            </a:br>
            <a:r>
              <a:rPr lang="tr" sz="1700">
                <a:solidFill>
                  <a:srgbClr val="222221"/>
                </a:solidFill>
              </a:rPr>
              <a:t>Turkey Earthquake Response</a:t>
            </a:r>
            <a:endParaRPr sz="1700">
              <a:solidFill>
                <a:srgbClr val="22222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700"/>
              <a:buChar char="●"/>
            </a:pPr>
            <a:r>
              <a:rPr lang="tr" sz="1700">
                <a:solidFill>
                  <a:srgbClr val="222221"/>
                </a:solidFill>
              </a:rPr>
              <a:t>Advocacy and Campaigning</a:t>
            </a:r>
            <a:br>
              <a:rPr lang="tr" sz="1700">
                <a:solidFill>
                  <a:srgbClr val="222221"/>
                </a:solidFill>
              </a:rPr>
            </a:br>
            <a:r>
              <a:rPr lang="tr" sz="1700">
                <a:solidFill>
                  <a:srgbClr val="222221"/>
                </a:solidFill>
              </a:rPr>
              <a:t>Girls’ Education </a:t>
            </a:r>
            <a:endParaRPr sz="1700">
              <a:solidFill>
                <a:srgbClr val="22222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700"/>
              <a:buChar char="●"/>
            </a:pPr>
            <a:r>
              <a:rPr lang="tr" sz="1700">
                <a:solidFill>
                  <a:srgbClr val="222221"/>
                </a:solidFill>
              </a:rPr>
              <a:t>Partnership and Collaboration                             </a:t>
            </a:r>
            <a:br>
              <a:rPr lang="tr" sz="1700">
                <a:solidFill>
                  <a:srgbClr val="222221"/>
                </a:solidFill>
              </a:rPr>
            </a:br>
            <a:r>
              <a:rPr lang="tr" sz="1700">
                <a:solidFill>
                  <a:srgbClr val="222221"/>
                </a:solidFill>
              </a:rPr>
              <a:t>Scholastic - Unlocking Books For Rural Families [5]</a:t>
            </a:r>
            <a:endParaRPr sz="1700">
              <a:solidFill>
                <a:srgbClr val="222221"/>
              </a:solidFill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425" y="1471188"/>
            <a:ext cx="2880074" cy="2880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 txBox="1"/>
          <p:nvPr/>
        </p:nvSpPr>
        <p:spPr>
          <a:xfrm>
            <a:off x="5770413" y="4413100"/>
            <a:ext cx="294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idx="1" type="body"/>
          </p:nvPr>
        </p:nvSpPr>
        <p:spPr>
          <a:xfrm>
            <a:off x="819150" y="435275"/>
            <a:ext cx="3686100" cy="45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23255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2129">
                <a:solidFill>
                  <a:srgbClr val="222221"/>
                </a:solidFill>
              </a:rPr>
              <a:t>Syria Crisis Response</a:t>
            </a:r>
            <a:endParaRPr sz="2129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</p:txBody>
      </p:sp>
      <p:sp>
        <p:nvSpPr>
          <p:cNvPr id="165" name="Google Shape;165;p18"/>
          <p:cNvSpPr txBox="1"/>
          <p:nvPr>
            <p:ph idx="2" type="body"/>
          </p:nvPr>
        </p:nvSpPr>
        <p:spPr>
          <a:xfrm>
            <a:off x="4616925" y="435275"/>
            <a:ext cx="3686100" cy="40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400"/>
              <a:buChar char="●"/>
            </a:pPr>
            <a:r>
              <a:rPr lang="tr" sz="1400">
                <a:solidFill>
                  <a:srgbClr val="222221"/>
                </a:solidFill>
              </a:rPr>
              <a:t>Turkey/ Syria Earthquake Crisis Response</a:t>
            </a:r>
            <a:endParaRPr sz="140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925" y="819750"/>
            <a:ext cx="3460425" cy="38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6475" y="1042521"/>
            <a:ext cx="4119826" cy="291127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681875" y="4579350"/>
            <a:ext cx="34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5016125" y="4579350"/>
            <a:ext cx="34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811900" y="449775"/>
            <a:ext cx="3686100" cy="44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ct val="100000"/>
              <a:buChar char="●"/>
            </a:pPr>
            <a:r>
              <a:rPr lang="tr" sz="2000">
                <a:solidFill>
                  <a:srgbClr val="222221"/>
                </a:solidFill>
              </a:rPr>
              <a:t>Newborn and Child Survival</a:t>
            </a:r>
            <a:endParaRPr sz="2000"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222221"/>
              </a:solidFill>
            </a:endParaRPr>
          </a:p>
        </p:txBody>
      </p:sp>
      <p:sp>
        <p:nvSpPr>
          <p:cNvPr id="175" name="Google Shape;175;p19"/>
          <p:cNvSpPr txBox="1"/>
          <p:nvPr>
            <p:ph idx="2" type="body"/>
          </p:nvPr>
        </p:nvSpPr>
        <p:spPr>
          <a:xfrm>
            <a:off x="4827300" y="400875"/>
            <a:ext cx="3686100" cy="45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tr"/>
              <a:t>    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903" y="859700"/>
            <a:ext cx="2844900" cy="36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251" y="615563"/>
            <a:ext cx="3310451" cy="409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504088" y="4569075"/>
            <a:ext cx="34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9"/>
          <p:cNvSpPr txBox="1"/>
          <p:nvPr/>
        </p:nvSpPr>
        <p:spPr>
          <a:xfrm>
            <a:off x="5052888" y="4569075"/>
            <a:ext cx="34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type="title"/>
          </p:nvPr>
        </p:nvSpPr>
        <p:spPr>
          <a:xfrm>
            <a:off x="819150" y="7324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/>
              <a:t>Projects</a:t>
            </a:r>
            <a:endParaRPr b="1"/>
          </a:p>
        </p:txBody>
      </p:sp>
      <p:sp>
        <p:nvSpPr>
          <p:cNvPr id="185" name="Google Shape;185;p20"/>
          <p:cNvSpPr txBox="1"/>
          <p:nvPr>
            <p:ph idx="1" type="body"/>
          </p:nvPr>
        </p:nvSpPr>
        <p:spPr>
          <a:xfrm>
            <a:off x="819188" y="1527675"/>
            <a:ext cx="3686100" cy="29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b="1" lang="tr" sz="2000">
                <a:solidFill>
                  <a:srgbClr val="222221"/>
                </a:solidFill>
              </a:rPr>
              <a:t>Fighting For Breath</a:t>
            </a:r>
            <a:br>
              <a:rPr lang="tr" sz="20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Childhood Pneumonia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Children under 5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800,000 lives every year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Health Services 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Training Health Workers[6]</a:t>
            </a:r>
            <a:br>
              <a:rPr lang="tr">
                <a:solidFill>
                  <a:srgbClr val="222221"/>
                </a:solidFill>
              </a:rPr>
            </a:br>
            <a:br>
              <a:rPr lang="tr">
                <a:solidFill>
                  <a:srgbClr val="222221"/>
                </a:solidFill>
              </a:rPr>
            </a:br>
            <a:endParaRPr>
              <a:solidFill>
                <a:srgbClr val="222221"/>
              </a:solidFill>
            </a:endParaRPr>
          </a:p>
        </p:txBody>
      </p:sp>
      <p:sp>
        <p:nvSpPr>
          <p:cNvPr id="186" name="Google Shape;186;p20"/>
          <p:cNvSpPr txBox="1"/>
          <p:nvPr>
            <p:ph idx="2" type="body"/>
          </p:nvPr>
        </p:nvSpPr>
        <p:spPr>
          <a:xfrm>
            <a:off x="4638713" y="1527725"/>
            <a:ext cx="3686100" cy="29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222221"/>
              </a:buClr>
              <a:buSzPts val="1300"/>
              <a:buChar char="●"/>
            </a:pPr>
            <a:r>
              <a:rPr b="1" lang="tr" sz="1900">
                <a:solidFill>
                  <a:srgbClr val="222221"/>
                </a:solidFill>
              </a:rPr>
              <a:t>Save Our Education</a:t>
            </a:r>
            <a:br>
              <a:rPr b="1" lang="tr" sz="19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After Covid-19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1.6 Billion Children Affected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Education in Emergencies</a:t>
            </a:r>
            <a:br>
              <a:rPr lang="tr" sz="1800">
                <a:solidFill>
                  <a:srgbClr val="222221"/>
                </a:solidFill>
              </a:rPr>
            </a:br>
            <a:r>
              <a:rPr lang="tr" sz="1800">
                <a:solidFill>
                  <a:srgbClr val="222221"/>
                </a:solidFill>
              </a:rPr>
              <a:t>Increasing the Fund[6]</a:t>
            </a:r>
            <a:br>
              <a:rPr lang="tr">
                <a:solidFill>
                  <a:srgbClr val="222221"/>
                </a:solidFill>
              </a:rPr>
            </a:br>
            <a:endParaRPr>
              <a:solidFill>
                <a:srgbClr val="22222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idx="1" type="body"/>
          </p:nvPr>
        </p:nvSpPr>
        <p:spPr>
          <a:xfrm>
            <a:off x="797400" y="571375"/>
            <a:ext cx="3686100" cy="43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1"/>
          <p:cNvSpPr txBox="1"/>
          <p:nvPr>
            <p:ph idx="2" type="body"/>
          </p:nvPr>
        </p:nvSpPr>
        <p:spPr>
          <a:xfrm>
            <a:off x="4638675" y="571375"/>
            <a:ext cx="3686100" cy="432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tr"/>
            </a:b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tr"/>
              <a:t>   </a:t>
            </a:r>
            <a:endParaRPr/>
          </a:p>
        </p:txBody>
      </p:sp>
      <p:pic>
        <p:nvPicPr>
          <p:cNvPr id="193" name="Google Shape;19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250" y="530775"/>
            <a:ext cx="3156299" cy="398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675" y="571375"/>
            <a:ext cx="3269252" cy="389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1"/>
          <p:cNvSpPr txBox="1"/>
          <p:nvPr/>
        </p:nvSpPr>
        <p:spPr>
          <a:xfrm>
            <a:off x="671613" y="4519600"/>
            <a:ext cx="34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4543038" y="4519600"/>
            <a:ext cx="3460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>
                <a:solidFill>
                  <a:srgbClr val="222221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sz="1600">
              <a:solidFill>
                <a:srgbClr val="2222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