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3" d="100"/>
          <a:sy n="53" d="100"/>
        </p:scale>
        <p:origin x="-67" y="-37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Shape 17"/>
          <p:cNvSpPr>
            <a:spLocks noGrp="1" noRot="1" noChangeAspect="1"/>
          </p:cNvSpPr>
          <p:nvPr>
            <p:ph type="sldImg"/>
          </p:nvPr>
        </p:nvSpPr>
        <p:spPr>
          <a:xfrm>
            <a:off x="1143000" y="685800"/>
            <a:ext cx="4572000" cy="3429000"/>
          </a:xfrm>
          <a:prstGeom prst="rect">
            <a:avLst/>
          </a:prstGeom>
        </p:spPr>
        <p:txBody>
          <a:bodyPr/>
          <a:lstStyle/>
          <a:p>
            <a:endParaRPr/>
          </a:p>
        </p:txBody>
      </p:sp>
      <p:sp>
        <p:nvSpPr>
          <p:cNvPr id="18" name="Shape 18"/>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1444691529"/>
      </p:ext>
    </p:extLst>
  </p:cSld>
  <p:clrMap bg1="lt1" tx1="dk1" bg2="lt2" tx2="dk2" accent1="accent1" accent2="accent2" accent3="accent3" accent4="accent4" accent5="accent5" accent6="accent6" hlink="hlink" folHlink="folHlink"/>
  <p:notesStyle>
    <a:lvl1pPr latinLnBrk="0">
      <a:spcBef>
        <a:spcPts val="400"/>
      </a:spcBef>
      <a:defRPr sz="1200">
        <a:latin typeface="+mj-lt"/>
        <a:ea typeface="+mj-ea"/>
        <a:cs typeface="+mj-cs"/>
        <a:sym typeface="Calibri"/>
      </a:defRPr>
    </a:lvl1pPr>
    <a:lvl2pPr indent="228600" latinLnBrk="0">
      <a:spcBef>
        <a:spcPts val="400"/>
      </a:spcBef>
      <a:defRPr sz="1200">
        <a:latin typeface="+mj-lt"/>
        <a:ea typeface="+mj-ea"/>
        <a:cs typeface="+mj-cs"/>
        <a:sym typeface="Calibri"/>
      </a:defRPr>
    </a:lvl2pPr>
    <a:lvl3pPr indent="457200" latinLnBrk="0">
      <a:spcBef>
        <a:spcPts val="400"/>
      </a:spcBef>
      <a:defRPr sz="1200">
        <a:latin typeface="+mj-lt"/>
        <a:ea typeface="+mj-ea"/>
        <a:cs typeface="+mj-cs"/>
        <a:sym typeface="Calibri"/>
      </a:defRPr>
    </a:lvl3pPr>
    <a:lvl4pPr indent="685800" latinLnBrk="0">
      <a:spcBef>
        <a:spcPts val="400"/>
      </a:spcBef>
      <a:defRPr sz="1200">
        <a:latin typeface="+mj-lt"/>
        <a:ea typeface="+mj-ea"/>
        <a:cs typeface="+mj-cs"/>
        <a:sym typeface="Calibri"/>
      </a:defRPr>
    </a:lvl4pPr>
    <a:lvl5pPr indent="914400" latinLnBrk="0">
      <a:spcBef>
        <a:spcPts val="400"/>
      </a:spcBef>
      <a:defRPr sz="1200">
        <a:latin typeface="+mj-lt"/>
        <a:ea typeface="+mj-ea"/>
        <a:cs typeface="+mj-cs"/>
        <a:sym typeface="Calibri"/>
      </a:defRPr>
    </a:lvl5pPr>
    <a:lvl6pPr indent="1143000" latinLnBrk="0">
      <a:spcBef>
        <a:spcPts val="400"/>
      </a:spcBef>
      <a:defRPr sz="1200">
        <a:latin typeface="+mj-lt"/>
        <a:ea typeface="+mj-ea"/>
        <a:cs typeface="+mj-cs"/>
        <a:sym typeface="Calibri"/>
      </a:defRPr>
    </a:lvl6pPr>
    <a:lvl7pPr indent="1371600" latinLnBrk="0">
      <a:spcBef>
        <a:spcPts val="400"/>
      </a:spcBef>
      <a:defRPr sz="1200">
        <a:latin typeface="+mj-lt"/>
        <a:ea typeface="+mj-ea"/>
        <a:cs typeface="+mj-cs"/>
        <a:sym typeface="Calibri"/>
      </a:defRPr>
    </a:lvl7pPr>
    <a:lvl8pPr indent="1600200" latinLnBrk="0">
      <a:spcBef>
        <a:spcPts val="400"/>
      </a:spcBef>
      <a:defRPr sz="1200">
        <a:latin typeface="+mj-lt"/>
        <a:ea typeface="+mj-ea"/>
        <a:cs typeface="+mj-cs"/>
        <a:sym typeface="Calibri"/>
      </a:defRPr>
    </a:lvl8pPr>
    <a:lvl9pPr indent="1828800" latinLnBrk="0">
      <a:spcBef>
        <a:spcPts val="400"/>
      </a:spcBef>
      <a:defRPr sz="1200">
        <a:latin typeface="+mj-lt"/>
        <a:ea typeface="+mj-ea"/>
        <a:cs typeface="+mj-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1" name="Shape 11"/>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sldNum" sz="quarter" idx="2"/>
          </p:nvPr>
        </p:nvSpPr>
        <p:spPr>
          <a:xfrm>
            <a:off x="8428176" y="6404292"/>
            <a:ext cx="258624" cy="269241"/>
          </a:xfrm>
          <a:prstGeom prst="rect">
            <a:avLst/>
          </a:prstGeom>
          <a:ln w="12700">
            <a:miter lim="400000"/>
          </a:ln>
        </p:spPr>
        <p:txBody>
          <a:bodyPr wrap="none" lIns="45719" rIns="45719" anchor="ctr">
            <a:spAutoFit/>
          </a:bodyPr>
          <a:lstStyle>
            <a:lvl1pPr algn="r">
              <a:defRPr sz="1200">
                <a:solidFill>
                  <a:srgbClr val="898989"/>
                </a:solidFill>
              </a:defRPr>
            </a:lvl1pPr>
          </a:lstStyle>
          <a:p>
            <a:fld id="{86CB4B4D-7CA3-9044-876B-883B54F8677D}" type="slidenum">
              <a:t>‹#›</a:t>
            </a:fld>
            <a:endParaRPr/>
          </a:p>
        </p:txBody>
      </p:sp>
      <p:sp>
        <p:nvSpPr>
          <p:cNvPr id="3" name="Shape 3"/>
          <p:cNvSpPr>
            <a:spLocks noGrp="1"/>
          </p:cNvSpPr>
          <p:nvPr>
            <p:ph type="title"/>
          </p:nvPr>
        </p:nvSpPr>
        <p:spPr>
          <a:xfrm>
            <a:off x="457200" y="92074"/>
            <a:ext cx="8229600" cy="1508126"/>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lstStyle/>
          <a:p>
            <a:r>
              <a:t>Title Text</a:t>
            </a:r>
          </a:p>
        </p:txBody>
      </p:sp>
      <p:sp>
        <p:nvSpPr>
          <p:cNvPr id="4" name="Shape 4"/>
          <p:cNvSpPr>
            <a:spLocks noGrp="1"/>
          </p:cNvSpPr>
          <p:nvPr>
            <p:ph type="body" idx="1"/>
          </p:nvPr>
        </p:nvSpPr>
        <p:spPr>
          <a:xfrm>
            <a:off x="457200" y="1600200"/>
            <a:ext cx="8229600" cy="5257800"/>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Tree>
  </p:cSld>
  <p:clrMap bg1="lt1" tx1="dk1" bg2="lt2" tx2="dk2" accent1="accent1" accent2="accent2" accent3="accent3" accent4="accent4" accent5="accent5" accent6="accent6" hlink="hlink" folHlink="folHlink"/>
  <p:sldLayoutIdLst>
    <p:sldLayoutId id="2147483649" r:id="rId1"/>
  </p:sldLayoutIdLst>
  <p:transition spd="med"/>
  <p:txStyles>
    <p:titleStyle>
      <a:lvl1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5pPr>
      <a:lvl6pPr marL="0" marR="0" indent="4572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6pPr>
      <a:lvl7pPr marL="0" marR="0" indent="9144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7pPr>
      <a:lvl8pPr marL="0" marR="0" indent="13716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8pPr>
      <a:lvl9pPr marL="0" marR="0" indent="18288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4pPr>
      <a:lvl5pPr marL="2235200" marR="0" indent="-4064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5pPr>
      <a:lvl6pPr marL="2692400" marR="0" indent="-4064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6pPr>
      <a:lvl7pPr marL="3149600" marR="0" indent="-4064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7pPr>
      <a:lvl8pPr marL="3606800" marR="0" indent="-4064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8pPr>
      <a:lvl9pPr marL="4064000" marR="0" indent="-4064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mailto:okan.dukkanci@bilkent.edu.tr"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hyperlink" Target="http://www.ie.bilkent.edu.tr/~ie102"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hape 20"/>
          <p:cNvSpPr>
            <a:spLocks noGrp="1"/>
          </p:cNvSpPr>
          <p:nvPr>
            <p:ph type="sldNum" sz="quarter" idx="2"/>
          </p:nvPr>
        </p:nvSpPr>
        <p:spPr>
          <a:xfrm>
            <a:off x="8505418" y="6404292"/>
            <a:ext cx="181382" cy="2692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a:t>
            </a:fld>
            <a:endParaRPr/>
          </a:p>
        </p:txBody>
      </p:sp>
      <p:graphicFrame>
        <p:nvGraphicFramePr>
          <p:cNvPr id="21" name="Table 21"/>
          <p:cNvGraphicFramePr/>
          <p:nvPr/>
        </p:nvGraphicFramePr>
        <p:xfrm>
          <a:off x="304800" y="1828800"/>
          <a:ext cx="8610599" cy="4063999"/>
        </p:xfrm>
        <a:graphic>
          <a:graphicData uri="http://schemas.openxmlformats.org/drawingml/2006/table">
            <a:tbl>
              <a:tblPr>
                <a:tableStyleId>{4C3C2611-4C71-4FC5-86AE-919BDF0F9419}</a:tableStyleId>
              </a:tblPr>
              <a:tblGrid>
                <a:gridCol w="2441575"/>
                <a:gridCol w="1527175"/>
                <a:gridCol w="4122737"/>
                <a:gridCol w="150812"/>
                <a:gridCol w="368300"/>
              </a:tblGrid>
              <a:tr h="1146175">
                <a:tc>
                  <a:txBody>
                    <a:bodyPr/>
                    <a:lstStyle/>
                    <a:p>
                      <a:pPr algn="l">
                        <a:spcBef>
                          <a:spcPts val="600"/>
                        </a:spcBef>
                        <a:defRPr sz="1800"/>
                      </a:pPr>
                      <a:r>
                        <a:rPr sz="3200" b="1">
                          <a:latin typeface="Times New Roman"/>
                          <a:ea typeface="Times New Roman"/>
                          <a:cs typeface="Times New Roman"/>
                          <a:sym typeface="Times New Roman"/>
                        </a:rPr>
                        <a:t>Instructor:</a:t>
                      </a:r>
                    </a:p>
                  </a:txBody>
                  <a:tcPr marL="0" marR="0" marT="0" marB="0" anchor="b" horzOverflow="overflow">
                    <a:lnL w="12700">
                      <a:miter lim="400000"/>
                    </a:lnL>
                    <a:lnR w="12700">
                      <a:miter lim="400000"/>
                    </a:lnR>
                    <a:lnT w="12700">
                      <a:miter lim="400000"/>
                    </a:lnT>
                    <a:lnB w="12700">
                      <a:miter lim="400000"/>
                    </a:lnB>
                    <a:noFill/>
                  </a:tcPr>
                </a:tc>
                <a:tc>
                  <a:txBody>
                    <a:bodyPr/>
                    <a:lstStyle/>
                    <a:p>
                      <a:pPr algn="ctr">
                        <a:defRPr sz="1800"/>
                      </a:pPr>
                      <a:r>
                        <a:rPr sz="3200" b="1">
                          <a:latin typeface="Times New Roman"/>
                          <a:ea typeface="Times New Roman"/>
                          <a:cs typeface="Times New Roman"/>
                          <a:sym typeface="Times New Roman"/>
                        </a:rPr>
                        <a:t>       Office</a:t>
                      </a:r>
                    </a:p>
                  </a:txBody>
                  <a:tcPr marL="0" marR="0" marT="0" marB="0" anchor="b" horzOverflow="overflow">
                    <a:lnL w="12700">
                      <a:miter lim="400000"/>
                    </a:lnL>
                    <a:lnR w="12700">
                      <a:miter lim="400000"/>
                    </a:lnR>
                    <a:lnT w="12700">
                      <a:miter lim="400000"/>
                    </a:lnT>
                    <a:lnB w="12700">
                      <a:miter lim="400000"/>
                    </a:lnB>
                    <a:noFill/>
                  </a:tcPr>
                </a:tc>
                <a:tc>
                  <a:txBody>
                    <a:bodyPr/>
                    <a:lstStyle/>
                    <a:p>
                      <a:pPr algn="ctr">
                        <a:defRPr sz="1800"/>
                      </a:pPr>
                      <a:r>
                        <a:rPr sz="3200" b="1">
                          <a:latin typeface="Times New Roman"/>
                          <a:ea typeface="Times New Roman"/>
                          <a:cs typeface="Times New Roman"/>
                          <a:sym typeface="Times New Roman"/>
                        </a:rPr>
                        <a:t>E-mail</a:t>
                      </a:r>
                    </a:p>
                  </a:txBody>
                  <a:tcPr marL="0" marR="0" marT="0" marB="0" anchor="b" horzOverflow="overflow">
                    <a:lnL w="12700">
                      <a:miter lim="400000"/>
                    </a:lnL>
                    <a:lnR w="12700">
                      <a:miter lim="400000"/>
                    </a:lnR>
                    <a:lnT w="12700">
                      <a:miter lim="400000"/>
                    </a:lnT>
                    <a:lnB w="12700">
                      <a:miter lim="400000"/>
                    </a:lnB>
                    <a:noFill/>
                  </a:tcPr>
                </a:tc>
                <a:tc>
                  <a:txBody>
                    <a:bodyPr/>
                    <a:lstStyle/>
                    <a:p>
                      <a:pPr algn="ctr">
                        <a:defRPr sz="3200">
                          <a:latin typeface="Times New Roman"/>
                          <a:ea typeface="Times New Roman"/>
                          <a:cs typeface="Times New Roman"/>
                          <a:sym typeface="Times New Roman"/>
                        </a:defRPr>
                      </a:pPr>
                      <a:endParaRPr/>
                    </a:p>
                  </a:txBody>
                  <a:tcPr marL="0" marR="0" marT="0" marB="0" anchor="b" horzOverflow="overflow">
                    <a:lnL w="12700">
                      <a:miter lim="400000"/>
                    </a:lnL>
                    <a:lnR w="12700">
                      <a:miter lim="400000"/>
                    </a:lnR>
                    <a:lnT w="12700">
                      <a:miter lim="400000"/>
                    </a:lnT>
                    <a:lnB w="12700">
                      <a:miter lim="400000"/>
                    </a:lnB>
                    <a:noFill/>
                  </a:tcPr>
                </a:tc>
                <a:tc>
                  <a:txBody>
                    <a:bodyPr/>
                    <a:lstStyle/>
                    <a:p>
                      <a:pPr algn="ctr">
                        <a:defRPr sz="3200">
                          <a:latin typeface="Times New Roman"/>
                          <a:ea typeface="Times New Roman"/>
                          <a:cs typeface="Times New Roman"/>
                          <a:sym typeface="Times New Roman"/>
                        </a:defRPr>
                      </a:pPr>
                      <a:endParaRPr/>
                    </a:p>
                  </a:txBody>
                  <a:tcPr marL="0" marR="0" marT="0" marB="0" anchor="b" horzOverflow="overflow">
                    <a:lnL w="12700">
                      <a:miter lim="400000"/>
                    </a:lnL>
                    <a:lnR w="12700">
                      <a:miter lim="400000"/>
                    </a:lnR>
                    <a:lnT w="12700">
                      <a:miter lim="400000"/>
                    </a:lnT>
                    <a:lnB w="12700">
                      <a:miter lim="400000"/>
                    </a:lnB>
                    <a:noFill/>
                  </a:tcPr>
                </a:tc>
              </a:tr>
              <a:tr h="1458912">
                <a:tc>
                  <a:txBody>
                    <a:bodyPr/>
                    <a:lstStyle/>
                    <a:p>
                      <a:pPr algn="ctr">
                        <a:defRPr sz="1800"/>
                      </a:pPr>
                      <a:r>
                        <a:rPr sz="3200">
                          <a:latin typeface="Times New Roman"/>
                          <a:ea typeface="Times New Roman"/>
                          <a:cs typeface="Times New Roman"/>
                          <a:sym typeface="Times New Roman"/>
                        </a:rPr>
                        <a:t>Bahar Y. Kara</a:t>
                      </a:r>
                    </a:p>
                  </a:txBody>
                  <a:tcPr marL="0" marR="0" marT="0" marB="0" anchor="b" horzOverflow="overflow">
                    <a:lnL w="12700">
                      <a:miter lim="400000"/>
                    </a:lnL>
                    <a:lnR w="12700">
                      <a:miter lim="400000"/>
                    </a:lnR>
                    <a:lnT w="12700">
                      <a:miter lim="400000"/>
                    </a:lnT>
                    <a:lnB w="12700">
                      <a:miter lim="400000"/>
                    </a:lnB>
                    <a:noFill/>
                  </a:tcPr>
                </a:tc>
                <a:tc>
                  <a:txBody>
                    <a:bodyPr/>
                    <a:lstStyle/>
                    <a:p>
                      <a:pPr algn="ctr">
                        <a:defRPr sz="1800"/>
                      </a:pPr>
                      <a:r>
                        <a:rPr sz="3200">
                          <a:latin typeface="Times New Roman"/>
                          <a:ea typeface="Times New Roman"/>
                          <a:cs typeface="Times New Roman"/>
                          <a:sym typeface="Times New Roman"/>
                        </a:rPr>
                        <a:t>EA311</a:t>
                      </a:r>
                    </a:p>
                  </a:txBody>
                  <a:tcPr marL="0" marR="0" marT="0" marB="0" anchor="b" horzOverflow="overflow">
                    <a:lnL w="12700">
                      <a:miter lim="400000"/>
                    </a:lnL>
                    <a:lnR w="12700">
                      <a:miter lim="400000"/>
                    </a:lnR>
                    <a:lnT w="12700">
                      <a:miter lim="400000"/>
                    </a:lnT>
                    <a:lnB w="12700">
                      <a:miter lim="400000"/>
                    </a:lnB>
                    <a:noFill/>
                  </a:tcPr>
                </a:tc>
                <a:tc>
                  <a:txBody>
                    <a:bodyPr/>
                    <a:lstStyle/>
                    <a:p>
                      <a:pPr algn="ctr">
                        <a:defRPr sz="3200" u="sng">
                          <a:solidFill>
                            <a:srgbClr val="0000FF"/>
                          </a:solidFill>
                          <a:latin typeface="Times New Roman"/>
                          <a:ea typeface="Times New Roman"/>
                          <a:cs typeface="Times New Roman"/>
                          <a:sym typeface="Times New Roman"/>
                        </a:defRPr>
                      </a:pPr>
                      <a:r>
                        <a:t>bkara@bilkent.edu.tr</a:t>
                      </a:r>
                      <a:r>
                        <a:rPr u="none">
                          <a:solidFill>
                            <a:srgbClr val="000000"/>
                          </a:solidFill>
                        </a:rPr>
                        <a:t> </a:t>
                      </a:r>
                    </a:p>
                  </a:txBody>
                  <a:tcPr marL="0" marR="0" marT="0" marB="0" anchor="b" horzOverflow="overflow">
                    <a:lnL w="12700">
                      <a:miter lim="400000"/>
                    </a:lnL>
                    <a:lnR w="12700">
                      <a:miter lim="400000"/>
                    </a:lnR>
                    <a:lnT w="12700">
                      <a:miter lim="400000"/>
                    </a:lnT>
                    <a:lnB w="12700">
                      <a:miter lim="400000"/>
                    </a:lnB>
                    <a:noFill/>
                  </a:tcPr>
                </a:tc>
                <a:tc>
                  <a:txBody>
                    <a:bodyPr/>
                    <a:lstStyle/>
                    <a:p>
                      <a:pPr algn="ctr">
                        <a:defRPr sz="3200">
                          <a:latin typeface="Times New Roman"/>
                          <a:ea typeface="Times New Roman"/>
                          <a:cs typeface="Times New Roman"/>
                          <a:sym typeface="Times New Roman"/>
                        </a:defRPr>
                      </a:pPr>
                      <a:endParaRPr/>
                    </a:p>
                  </a:txBody>
                  <a:tcPr marL="0" marR="0" marT="0" marB="0" anchor="b" horzOverflow="overflow">
                    <a:lnL w="12700">
                      <a:miter lim="400000"/>
                    </a:lnL>
                    <a:lnR w="12700">
                      <a:miter lim="400000"/>
                    </a:lnR>
                    <a:lnT w="12700">
                      <a:miter lim="400000"/>
                    </a:lnT>
                    <a:lnB w="12700">
                      <a:miter lim="400000"/>
                    </a:lnB>
                    <a:noFill/>
                  </a:tcPr>
                </a:tc>
                <a:tc>
                  <a:txBody>
                    <a:bodyPr/>
                    <a:lstStyle/>
                    <a:p>
                      <a:pPr algn="ctr">
                        <a:defRPr sz="3200">
                          <a:latin typeface="Times New Roman"/>
                          <a:ea typeface="Times New Roman"/>
                          <a:cs typeface="Times New Roman"/>
                          <a:sym typeface="Times New Roman"/>
                        </a:defRPr>
                      </a:pPr>
                      <a:endParaRPr/>
                    </a:p>
                  </a:txBody>
                  <a:tcPr marL="0" marR="0" marT="0" marB="0" anchor="b" horzOverflow="overflow">
                    <a:lnL w="12700">
                      <a:miter lim="400000"/>
                    </a:lnL>
                    <a:lnR w="12700">
                      <a:miter lim="400000"/>
                    </a:lnR>
                    <a:lnT w="12700">
                      <a:miter lim="400000"/>
                    </a:lnT>
                    <a:lnB w="12700">
                      <a:miter lim="400000"/>
                    </a:lnB>
                    <a:noFill/>
                  </a:tcPr>
                </a:tc>
              </a:tr>
              <a:tr h="1458912">
                <a:tc>
                  <a:txBody>
                    <a:bodyPr/>
                    <a:lstStyle/>
                    <a:p>
                      <a:pPr algn="ctr">
                        <a:defRPr sz="3200">
                          <a:latin typeface="Times New Roman"/>
                          <a:ea typeface="Times New Roman"/>
                          <a:cs typeface="Times New Roman"/>
                          <a:sym typeface="Times New Roman"/>
                        </a:defRPr>
                      </a:pPr>
                      <a:endParaRPr/>
                    </a:p>
                  </a:txBody>
                  <a:tcPr marL="0" marR="0" marT="0" marB="0" anchor="b" horzOverflow="overflow">
                    <a:lnL w="12700">
                      <a:miter lim="400000"/>
                    </a:lnL>
                    <a:lnR w="12700">
                      <a:miter lim="400000"/>
                    </a:lnR>
                    <a:lnT w="12700">
                      <a:miter lim="400000"/>
                    </a:lnT>
                    <a:lnB w="12700">
                      <a:miter lim="400000"/>
                    </a:lnB>
                    <a:noFill/>
                  </a:tcPr>
                </a:tc>
                <a:tc>
                  <a:txBody>
                    <a:bodyPr/>
                    <a:lstStyle/>
                    <a:p>
                      <a:pPr algn="ctr">
                        <a:defRPr sz="1800"/>
                      </a:pPr>
                      <a:r>
                        <a:rPr sz="3200">
                          <a:latin typeface="Times New Roman"/>
                          <a:ea typeface="Times New Roman"/>
                          <a:cs typeface="Times New Roman"/>
                          <a:sym typeface="Times New Roman"/>
                        </a:rPr>
                        <a:t> </a:t>
                      </a:r>
                    </a:p>
                  </a:txBody>
                  <a:tcPr marL="0" marR="0" marT="0" marB="0" anchor="b" horzOverflow="overflow">
                    <a:lnL w="12700">
                      <a:miter lim="400000"/>
                    </a:lnL>
                    <a:lnR w="12700">
                      <a:miter lim="400000"/>
                    </a:lnR>
                    <a:lnT w="12700">
                      <a:miter lim="400000"/>
                    </a:lnT>
                    <a:lnB w="12700">
                      <a:miter lim="400000"/>
                    </a:lnB>
                    <a:noFill/>
                  </a:tcPr>
                </a:tc>
                <a:tc>
                  <a:txBody>
                    <a:bodyPr/>
                    <a:lstStyle/>
                    <a:p>
                      <a:pPr algn="ctr">
                        <a:defRPr sz="3200" u="sng">
                          <a:solidFill>
                            <a:srgbClr val="0000FF"/>
                          </a:solidFill>
                          <a:latin typeface="Times New Roman"/>
                          <a:ea typeface="Times New Roman"/>
                          <a:cs typeface="Times New Roman"/>
                          <a:sym typeface="Times New Roman"/>
                        </a:defRPr>
                      </a:pPr>
                      <a:endParaRPr/>
                    </a:p>
                  </a:txBody>
                  <a:tcPr marL="0" marR="0" marT="0" marB="0" anchor="b" horzOverflow="overflow">
                    <a:lnL w="12700">
                      <a:miter lim="400000"/>
                    </a:lnL>
                    <a:lnR w="12700">
                      <a:miter lim="400000"/>
                    </a:lnR>
                    <a:lnT w="12700">
                      <a:miter lim="400000"/>
                    </a:lnT>
                    <a:lnB w="12700">
                      <a:miter lim="400000"/>
                    </a:lnB>
                    <a:noFill/>
                  </a:tcPr>
                </a:tc>
                <a:tc>
                  <a:txBody>
                    <a:bodyPr/>
                    <a:lstStyle/>
                    <a:p>
                      <a:pPr algn="ctr">
                        <a:defRPr sz="3200">
                          <a:latin typeface="Times New Roman"/>
                          <a:ea typeface="Times New Roman"/>
                          <a:cs typeface="Times New Roman"/>
                          <a:sym typeface="Times New Roman"/>
                        </a:defRPr>
                      </a:pPr>
                      <a:endParaRPr/>
                    </a:p>
                  </a:txBody>
                  <a:tcPr marL="0" marR="0" marT="0" marB="0" anchor="b" horzOverflow="overflow">
                    <a:lnL w="12700">
                      <a:miter lim="400000"/>
                    </a:lnL>
                    <a:lnR w="12700">
                      <a:miter lim="400000"/>
                    </a:lnR>
                    <a:lnT w="12700">
                      <a:miter lim="400000"/>
                    </a:lnT>
                    <a:lnB w="12700">
                      <a:miter lim="400000"/>
                    </a:lnB>
                    <a:noFill/>
                  </a:tcPr>
                </a:tc>
                <a:tc>
                  <a:txBody>
                    <a:bodyPr/>
                    <a:lstStyle/>
                    <a:p>
                      <a:pPr algn="ctr">
                        <a:defRPr sz="3200">
                          <a:latin typeface="Times New Roman"/>
                          <a:ea typeface="Times New Roman"/>
                          <a:cs typeface="Times New Roman"/>
                          <a:sym typeface="Times New Roman"/>
                        </a:defRPr>
                      </a:pPr>
                      <a:endParaRPr/>
                    </a:p>
                  </a:txBody>
                  <a:tcPr marL="0" marR="0" marT="0" marB="0" anchor="b" horzOverflow="overflow">
                    <a:lnL w="12700">
                      <a:miter lim="400000"/>
                    </a:lnL>
                    <a:lnR w="12700">
                      <a:miter lim="400000"/>
                    </a:lnR>
                    <a:lnT w="12700">
                      <a:miter lim="400000"/>
                    </a:lnT>
                    <a:lnB w="12700">
                      <a:miter lim="400000"/>
                    </a:lnB>
                    <a:noFill/>
                  </a:tcPr>
                </a:tc>
              </a:tr>
            </a:tbl>
          </a:graphicData>
        </a:graphic>
      </p:graphicFrame>
      <p:sp>
        <p:nvSpPr>
          <p:cNvPr id="22" name="Shape 22"/>
          <p:cNvSpPr/>
          <p:nvPr/>
        </p:nvSpPr>
        <p:spPr>
          <a:xfrm>
            <a:off x="457200" y="424179"/>
            <a:ext cx="8001000" cy="980441"/>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spAutoFit/>
          </a:bodyPr>
          <a:lstStyle/>
          <a:p>
            <a:pPr algn="ctr">
              <a:defRPr sz="2800" b="1"/>
            </a:pPr>
            <a:r>
              <a:t>IE 102</a:t>
            </a:r>
          </a:p>
          <a:p>
            <a:pPr algn="ctr">
              <a:defRPr sz="2800" b="1"/>
            </a:pPr>
            <a:r>
              <a:t>A PROCESS OUTLOOK FOR INDUSTRIAL ENGINEERING </a:t>
            </a:r>
          </a:p>
        </p:txBody>
      </p:sp>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Table 24"/>
          <p:cNvGraphicFramePr/>
          <p:nvPr>
            <p:extLst>
              <p:ext uri="{D42A27DB-BD31-4B8C-83A1-F6EECF244321}">
                <p14:modId xmlns:p14="http://schemas.microsoft.com/office/powerpoint/2010/main" val="3841500383"/>
              </p:ext>
            </p:extLst>
          </p:nvPr>
        </p:nvGraphicFramePr>
        <p:xfrm>
          <a:off x="241300" y="990600"/>
          <a:ext cx="7696200" cy="3860800"/>
        </p:xfrm>
        <a:graphic>
          <a:graphicData uri="http://schemas.openxmlformats.org/drawingml/2006/table">
            <a:tbl>
              <a:tblPr>
                <a:tableStyleId>{4C3C2611-4C71-4FC5-86AE-919BDF0F9419}</a:tableStyleId>
              </a:tblPr>
              <a:tblGrid>
                <a:gridCol w="2667000"/>
                <a:gridCol w="1371600"/>
                <a:gridCol w="3429000"/>
                <a:gridCol w="228600"/>
              </a:tblGrid>
              <a:tr h="965200">
                <a:tc>
                  <a:txBody>
                    <a:bodyPr/>
                    <a:lstStyle/>
                    <a:p>
                      <a:pPr indent="152400" algn="l">
                        <a:defRPr sz="1800"/>
                      </a:pPr>
                      <a:r>
                        <a:rPr sz="2400" b="1" dirty="0">
                          <a:latin typeface="Times New Roman"/>
                          <a:ea typeface="Times New Roman"/>
                          <a:cs typeface="Times New Roman"/>
                          <a:sym typeface="Times New Roman"/>
                        </a:rPr>
                        <a:t>Teaching     Assistants (TA)</a:t>
                      </a:r>
                    </a:p>
                  </a:txBody>
                  <a:tcPr marL="0" marR="0" marT="0" marB="0" anchor="ctr" horzOverflow="overflow">
                    <a:lnL w="12700">
                      <a:miter lim="400000"/>
                    </a:lnL>
                    <a:lnR w="12700">
                      <a:miter lim="400000"/>
                    </a:lnR>
                    <a:lnT w="12700">
                      <a:miter lim="400000"/>
                    </a:lnT>
                    <a:lnB w="12700">
                      <a:miter lim="400000"/>
                    </a:lnB>
                    <a:noFill/>
                  </a:tcPr>
                </a:tc>
                <a:tc>
                  <a:txBody>
                    <a:bodyPr/>
                    <a:lstStyle/>
                    <a:p>
                      <a:pPr indent="152400" algn="l">
                        <a:defRPr sz="1800"/>
                      </a:pPr>
                      <a:r>
                        <a:rPr sz="2400" b="1">
                          <a:latin typeface="Times New Roman"/>
                          <a:ea typeface="Times New Roman"/>
                          <a:cs typeface="Times New Roman"/>
                          <a:sym typeface="Times New Roman"/>
                        </a:rPr>
                        <a:t>Office</a:t>
                      </a:r>
                    </a:p>
                  </a:txBody>
                  <a:tcPr marL="0" marR="0" marT="0" marB="0" anchor="ctr" horzOverflow="overflow">
                    <a:lnL w="12700">
                      <a:miter lim="400000"/>
                    </a:lnL>
                    <a:lnR w="12700">
                      <a:miter lim="400000"/>
                    </a:lnR>
                    <a:lnT w="12700">
                      <a:miter lim="400000"/>
                    </a:lnT>
                    <a:lnB w="12700">
                      <a:miter lim="400000"/>
                    </a:lnB>
                    <a:noFill/>
                  </a:tcPr>
                </a:tc>
                <a:tc>
                  <a:txBody>
                    <a:bodyPr/>
                    <a:lstStyle/>
                    <a:p>
                      <a:pPr indent="152400" algn="l">
                        <a:defRPr sz="1800"/>
                      </a:pPr>
                      <a:r>
                        <a:rPr sz="2400" b="1">
                          <a:latin typeface="Times New Roman"/>
                          <a:ea typeface="Times New Roman"/>
                          <a:cs typeface="Times New Roman"/>
                          <a:sym typeface="Times New Roman"/>
                        </a:rPr>
                        <a:t>E-mail</a:t>
                      </a:r>
                    </a:p>
                  </a:txBody>
                  <a:tcPr marL="0" marR="0" marT="0" marB="0" anchor="ctr" horzOverflow="overflow">
                    <a:lnL w="12700">
                      <a:miter lim="400000"/>
                    </a:lnL>
                    <a:lnR w="12700">
                      <a:miter lim="400000"/>
                    </a:lnR>
                    <a:lnT w="12700">
                      <a:miter lim="400000"/>
                    </a:lnT>
                    <a:lnB w="12700">
                      <a:miter lim="400000"/>
                    </a:lnB>
                    <a:noFill/>
                  </a:tcPr>
                </a:tc>
                <a:tc>
                  <a:txBody>
                    <a:bodyPr/>
                    <a:lstStyle/>
                    <a:p>
                      <a:pPr indent="152400" algn="l">
                        <a:defRPr sz="2000">
                          <a:latin typeface="Times New Roman"/>
                          <a:ea typeface="Times New Roman"/>
                          <a:cs typeface="Times New Roman"/>
                          <a:sym typeface="Times New Roman"/>
                        </a:defRPr>
                      </a:pPr>
                      <a:endParaRPr/>
                    </a:p>
                  </a:txBody>
                  <a:tcPr marL="0" marR="0" marT="0" marB="0" anchor="ctr" horzOverflow="overflow">
                    <a:lnL w="12700">
                      <a:miter lim="400000"/>
                    </a:lnL>
                    <a:lnR w="12700">
                      <a:miter lim="400000"/>
                    </a:lnR>
                    <a:lnT w="12700">
                      <a:miter lim="400000"/>
                    </a:lnT>
                    <a:lnB w="12700">
                      <a:miter lim="400000"/>
                    </a:lnB>
                    <a:noFill/>
                  </a:tcPr>
                </a:tc>
              </a:tr>
              <a:tr h="965200">
                <a:tc>
                  <a:txBody>
                    <a:bodyPr/>
                    <a:lstStyle/>
                    <a:p>
                      <a:pPr indent="152400" algn="l">
                        <a:defRPr sz="1800"/>
                      </a:pPr>
                      <a:r>
                        <a:rPr sz="2000">
                          <a:latin typeface="Times New Roman"/>
                          <a:ea typeface="Times New Roman"/>
                          <a:cs typeface="Times New Roman"/>
                          <a:sym typeface="Times New Roman"/>
                        </a:rPr>
                        <a:t>Okan Dükkancı</a:t>
                      </a:r>
                    </a:p>
                  </a:txBody>
                  <a:tcPr marL="0" marR="0" marT="0" marB="0" anchor="ctr" horzOverflow="overflow">
                    <a:lnL w="12700">
                      <a:miter lim="400000"/>
                    </a:lnL>
                    <a:lnR w="12700">
                      <a:miter lim="400000"/>
                    </a:lnR>
                    <a:lnT w="12700">
                      <a:miter lim="400000"/>
                    </a:lnT>
                    <a:lnB w="12700">
                      <a:miter lim="400000"/>
                    </a:lnB>
                    <a:noFill/>
                  </a:tcPr>
                </a:tc>
                <a:tc>
                  <a:txBody>
                    <a:bodyPr/>
                    <a:lstStyle/>
                    <a:p>
                      <a:pPr indent="152400" algn="l">
                        <a:defRPr sz="1800"/>
                      </a:pPr>
                      <a:r>
                        <a:rPr sz="2000">
                          <a:latin typeface="Times New Roman"/>
                          <a:ea typeface="Times New Roman"/>
                          <a:cs typeface="Times New Roman"/>
                          <a:sym typeface="Times New Roman"/>
                        </a:rPr>
                        <a:t>EA325</a:t>
                      </a:r>
                    </a:p>
                  </a:txBody>
                  <a:tcPr marL="0" marR="0" marT="0" marB="0" anchor="ctr" horzOverflow="overflow">
                    <a:lnL w="12700">
                      <a:miter lim="400000"/>
                    </a:lnL>
                    <a:lnR w="12700">
                      <a:miter lim="400000"/>
                    </a:lnR>
                    <a:lnT w="12700">
                      <a:miter lim="400000"/>
                    </a:lnT>
                    <a:lnB w="12700">
                      <a:miter lim="400000"/>
                    </a:lnB>
                    <a:noFill/>
                  </a:tcPr>
                </a:tc>
                <a:tc>
                  <a:txBody>
                    <a:bodyPr/>
                    <a:lstStyle/>
                    <a:p>
                      <a:pPr indent="152400" algn="l">
                        <a:defRPr sz="2000" u="sng">
                          <a:solidFill>
                            <a:srgbClr val="0000FF"/>
                          </a:solidFill>
                          <a:latin typeface="Times New Roman"/>
                          <a:ea typeface="Times New Roman"/>
                          <a:cs typeface="Times New Roman"/>
                          <a:sym typeface="Times New Roman"/>
                        </a:defRPr>
                      </a:pPr>
                      <a:r>
                        <a:rPr>
                          <a:uFill>
                            <a:solidFill>
                              <a:srgbClr val="0000FF"/>
                            </a:solidFill>
                          </a:uFill>
                          <a:hlinkClick r:id="rId2"/>
                        </a:rPr>
                        <a:t>okan.dukkanci@bilkent.edu.tr</a:t>
                      </a:r>
                      <a:r>
                        <a:rPr u="none">
                          <a:solidFill>
                            <a:srgbClr val="000000"/>
                          </a:solidFill>
                        </a:rPr>
                        <a:t> </a:t>
                      </a:r>
                    </a:p>
                  </a:txBody>
                  <a:tcPr marL="0" marR="0" marT="0" marB="0" anchor="ctr" horzOverflow="overflow">
                    <a:lnL w="12700">
                      <a:miter lim="400000"/>
                    </a:lnL>
                    <a:lnR w="12700">
                      <a:miter lim="400000"/>
                    </a:lnR>
                    <a:lnT w="12700">
                      <a:miter lim="400000"/>
                    </a:lnT>
                    <a:lnB w="12700">
                      <a:miter lim="400000"/>
                    </a:lnB>
                    <a:noFill/>
                  </a:tcPr>
                </a:tc>
                <a:tc>
                  <a:txBody>
                    <a:bodyPr/>
                    <a:lstStyle/>
                    <a:p>
                      <a:pPr indent="152400" algn="l">
                        <a:defRPr sz="2000">
                          <a:latin typeface="Times New Roman"/>
                          <a:ea typeface="Times New Roman"/>
                          <a:cs typeface="Times New Roman"/>
                          <a:sym typeface="Times New Roman"/>
                        </a:defRPr>
                      </a:pPr>
                      <a:endParaRPr/>
                    </a:p>
                  </a:txBody>
                  <a:tcPr marL="0" marR="0" marT="0" marB="0" anchor="ctr" horzOverflow="overflow">
                    <a:lnL w="12700">
                      <a:miter lim="400000"/>
                    </a:lnL>
                    <a:lnR w="12700">
                      <a:miter lim="400000"/>
                    </a:lnR>
                    <a:lnT w="12700">
                      <a:miter lim="400000"/>
                    </a:lnT>
                    <a:lnB w="12700">
                      <a:miter lim="400000"/>
                    </a:lnB>
                    <a:noFill/>
                  </a:tcPr>
                </a:tc>
              </a:tr>
              <a:tr h="965200">
                <a:tc>
                  <a:txBody>
                    <a:bodyPr/>
                    <a:lstStyle/>
                    <a:p>
                      <a:pPr indent="152400" algn="l">
                        <a:defRPr sz="1800"/>
                      </a:pPr>
                      <a:r>
                        <a:rPr sz="2000">
                          <a:latin typeface="Times New Roman"/>
                          <a:ea typeface="Times New Roman"/>
                          <a:cs typeface="Times New Roman"/>
                          <a:sym typeface="Times New Roman"/>
                        </a:rPr>
                        <a:t>Ömer Burak Kınay                                                 </a:t>
                      </a:r>
                    </a:p>
                  </a:txBody>
                  <a:tcPr marL="0" marR="0" marT="0" marB="0" anchor="ctr" horzOverflow="overflow">
                    <a:lnL w="12700">
                      <a:miter lim="400000"/>
                    </a:lnL>
                    <a:lnR w="12700">
                      <a:miter lim="400000"/>
                    </a:lnR>
                    <a:lnT w="12700">
                      <a:miter lim="400000"/>
                    </a:lnT>
                    <a:lnB w="12700">
                      <a:miter lim="400000"/>
                    </a:lnB>
                    <a:noFill/>
                  </a:tcPr>
                </a:tc>
                <a:tc>
                  <a:txBody>
                    <a:bodyPr/>
                    <a:lstStyle/>
                    <a:p>
                      <a:pPr indent="152400" algn="l">
                        <a:defRPr sz="1800"/>
                      </a:pPr>
                      <a:r>
                        <a:rPr lang="tr-TR" sz="2000" dirty="0" smtClean="0">
                          <a:latin typeface="Times New Roman"/>
                          <a:ea typeface="Times New Roman"/>
                          <a:cs typeface="Times New Roman"/>
                          <a:sym typeface="Times New Roman"/>
                        </a:rPr>
                        <a:t>EA327</a:t>
                      </a:r>
                      <a:endParaRPr sz="2000" dirty="0">
                        <a:latin typeface="Times New Roman"/>
                        <a:ea typeface="Times New Roman"/>
                        <a:cs typeface="Times New Roman"/>
                        <a:sym typeface="Times New Roman"/>
                      </a:endParaRPr>
                    </a:p>
                  </a:txBody>
                  <a:tcPr marL="0" marR="0" marT="0" marB="0" anchor="ctr" horzOverflow="overflow">
                    <a:lnL w="12700">
                      <a:miter lim="400000"/>
                    </a:lnL>
                    <a:lnR w="12700">
                      <a:miter lim="400000"/>
                    </a:lnR>
                    <a:lnT w="12700">
                      <a:miter lim="400000"/>
                    </a:lnT>
                    <a:lnB w="12700">
                      <a:miter lim="400000"/>
                    </a:lnB>
                    <a:noFill/>
                  </a:tcPr>
                </a:tc>
                <a:tc>
                  <a:txBody>
                    <a:bodyPr/>
                    <a:lstStyle/>
                    <a:p>
                      <a:pPr indent="152400" algn="l">
                        <a:defRPr sz="2000" u="sng">
                          <a:solidFill>
                            <a:srgbClr val="0000FF"/>
                          </a:solidFill>
                          <a:latin typeface="Times New Roman"/>
                          <a:ea typeface="Times New Roman"/>
                          <a:cs typeface="Times New Roman"/>
                          <a:sym typeface="Times New Roman"/>
                        </a:defRPr>
                      </a:pPr>
                      <a:r>
                        <a:rPr lang="tr-TR" dirty="0" smtClean="0"/>
                        <a:t>omer.kinay@bilkent.edu.tr</a:t>
                      </a:r>
                      <a:endParaRPr dirty="0"/>
                    </a:p>
                  </a:txBody>
                  <a:tcPr marL="0" marR="0" marT="0" marB="0" anchor="ctr" horzOverflow="overflow">
                    <a:lnL w="12700">
                      <a:miter lim="400000"/>
                    </a:lnL>
                    <a:lnR w="12700">
                      <a:miter lim="400000"/>
                    </a:lnR>
                    <a:lnT w="12700">
                      <a:miter lim="400000"/>
                    </a:lnT>
                    <a:lnB w="12700">
                      <a:miter lim="400000"/>
                    </a:lnB>
                    <a:noFill/>
                  </a:tcPr>
                </a:tc>
                <a:tc>
                  <a:txBody>
                    <a:bodyPr/>
                    <a:lstStyle/>
                    <a:p>
                      <a:pPr indent="152400" algn="l">
                        <a:defRPr sz="2000">
                          <a:latin typeface="Times New Roman"/>
                          <a:ea typeface="Times New Roman"/>
                          <a:cs typeface="Times New Roman"/>
                          <a:sym typeface="Times New Roman"/>
                        </a:defRPr>
                      </a:pPr>
                      <a:endParaRPr/>
                    </a:p>
                  </a:txBody>
                  <a:tcPr marL="0" marR="0" marT="0" marB="0" anchor="ctr" horzOverflow="overflow">
                    <a:lnL w="12700">
                      <a:miter lim="400000"/>
                    </a:lnL>
                    <a:lnR w="12700">
                      <a:miter lim="400000"/>
                    </a:lnR>
                    <a:lnT w="12700">
                      <a:miter lim="400000"/>
                    </a:lnT>
                    <a:lnB w="12700">
                      <a:miter lim="400000"/>
                    </a:lnB>
                    <a:noFill/>
                  </a:tcPr>
                </a:tc>
              </a:tr>
              <a:tr h="965200">
                <a:tc>
                  <a:txBody>
                    <a:bodyPr/>
                    <a:lstStyle/>
                    <a:p>
                      <a:pPr indent="152400" algn="l">
                        <a:defRPr sz="1800"/>
                      </a:pPr>
                      <a:r>
                        <a:rPr sz="2000">
                          <a:latin typeface="Times New Roman"/>
                          <a:ea typeface="Times New Roman"/>
                          <a:cs typeface="Times New Roman"/>
                          <a:sym typeface="Times New Roman"/>
                        </a:rPr>
                        <a:t>Eren Özbay</a:t>
                      </a:r>
                    </a:p>
                  </a:txBody>
                  <a:tcPr marL="0" marR="0" marT="0" marB="0" anchor="ctr" horzOverflow="overflow">
                    <a:lnL w="12700">
                      <a:miter lim="400000"/>
                    </a:lnL>
                    <a:lnR w="12700">
                      <a:miter lim="400000"/>
                    </a:lnR>
                    <a:lnT w="12700">
                      <a:miter lim="400000"/>
                    </a:lnT>
                    <a:lnB w="12700">
                      <a:miter lim="400000"/>
                    </a:lnB>
                    <a:noFill/>
                  </a:tcPr>
                </a:tc>
                <a:tc>
                  <a:txBody>
                    <a:bodyPr/>
                    <a:lstStyle/>
                    <a:p>
                      <a:pPr indent="152400" algn="l">
                        <a:defRPr sz="2000">
                          <a:latin typeface="Times New Roman"/>
                          <a:ea typeface="Times New Roman"/>
                          <a:cs typeface="Times New Roman"/>
                          <a:sym typeface="Times New Roman"/>
                        </a:defRPr>
                      </a:pPr>
                      <a:r>
                        <a:rPr lang="tr-TR" dirty="0" smtClean="0"/>
                        <a:t>EA327</a:t>
                      </a:r>
                      <a:endParaRPr dirty="0"/>
                    </a:p>
                  </a:txBody>
                  <a:tcPr marL="0" marR="0" marT="0" marB="0" anchor="ctr" horzOverflow="overflow">
                    <a:lnL w="12700">
                      <a:miter lim="400000"/>
                    </a:lnL>
                    <a:lnR w="12700">
                      <a:miter lim="400000"/>
                    </a:lnR>
                    <a:lnT w="12700">
                      <a:miter lim="400000"/>
                    </a:lnT>
                    <a:lnB w="12700">
                      <a:miter lim="400000"/>
                    </a:lnB>
                    <a:noFill/>
                  </a:tcPr>
                </a:tc>
                <a:tc>
                  <a:txBody>
                    <a:bodyPr/>
                    <a:lstStyle/>
                    <a:p>
                      <a:pPr indent="152400" algn="l">
                        <a:defRPr sz="2000" u="sng">
                          <a:solidFill>
                            <a:srgbClr val="0000FF"/>
                          </a:solidFill>
                          <a:latin typeface="Times New Roman"/>
                          <a:ea typeface="Times New Roman"/>
                          <a:cs typeface="Times New Roman"/>
                          <a:sym typeface="Times New Roman"/>
                        </a:defRPr>
                      </a:pPr>
                      <a:r>
                        <a:rPr lang="tr-TR" dirty="0" smtClean="0"/>
                        <a:t>eren.ozbay@bilkent.edu.tr</a:t>
                      </a:r>
                      <a:endParaRPr dirty="0"/>
                    </a:p>
                  </a:txBody>
                  <a:tcPr marL="0" marR="0" marT="0" marB="0" anchor="ctr" horzOverflow="overflow">
                    <a:lnL w="12700">
                      <a:miter lim="400000"/>
                    </a:lnL>
                    <a:lnR w="12700">
                      <a:miter lim="400000"/>
                    </a:lnR>
                    <a:lnT w="12700">
                      <a:miter lim="400000"/>
                    </a:lnT>
                    <a:lnB w="12700">
                      <a:miter lim="400000"/>
                    </a:lnB>
                    <a:noFill/>
                  </a:tcPr>
                </a:tc>
                <a:tc>
                  <a:txBody>
                    <a:bodyPr/>
                    <a:lstStyle/>
                    <a:p>
                      <a:pPr indent="152400" algn="l">
                        <a:defRPr sz="2000">
                          <a:latin typeface="Times New Roman"/>
                          <a:ea typeface="Times New Roman"/>
                          <a:cs typeface="Times New Roman"/>
                          <a:sym typeface="Times New Roman"/>
                        </a:defRPr>
                      </a:pPr>
                      <a:endParaRPr dirty="0"/>
                    </a:p>
                  </a:txBody>
                  <a:tcPr marL="0" marR="0" marT="0" marB="0" anchor="ctr" horzOverflow="overflow">
                    <a:lnL w="12700">
                      <a:miter lim="400000"/>
                    </a:lnL>
                    <a:lnR w="12700">
                      <a:miter lim="400000"/>
                    </a:lnR>
                    <a:lnT w="12700">
                      <a:miter lim="400000"/>
                    </a:lnT>
                    <a:lnB w="12700">
                      <a:miter lim="400000"/>
                    </a:lnB>
                    <a:noFill/>
                  </a:tcPr>
                </a:tc>
              </a:tr>
            </a:tbl>
          </a:graphicData>
        </a:graphic>
      </p:graphicFrame>
      <p:sp>
        <p:nvSpPr>
          <p:cNvPr id="25" name="Shape 25"/>
          <p:cNvSpPr/>
          <p:nvPr/>
        </p:nvSpPr>
        <p:spPr>
          <a:xfrm>
            <a:off x="304800" y="5157311"/>
            <a:ext cx="8458200" cy="701041"/>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spAutoFit/>
          </a:bodyPr>
          <a:lstStyle/>
          <a:p>
            <a:pPr indent="152400">
              <a:defRPr sz="2000" b="1"/>
            </a:pPr>
            <a:r>
              <a:t>Student  Assistants (SA): </a:t>
            </a:r>
            <a:r>
              <a:rPr b="0"/>
              <a:t>Student assistants will be available to support your homework and term paper assignments.</a:t>
            </a:r>
          </a:p>
        </p:txBody>
      </p:sp>
      <p:sp>
        <p:nvSpPr>
          <p:cNvPr id="26" name="Shape 26"/>
          <p:cNvSpPr>
            <a:spLocks noGrp="1"/>
          </p:cNvSpPr>
          <p:nvPr>
            <p:ph type="sldNum" sz="quarter" idx="2"/>
          </p:nvPr>
        </p:nvSpPr>
        <p:spPr>
          <a:xfrm>
            <a:off x="8505418" y="6404292"/>
            <a:ext cx="181382" cy="2692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2</a:t>
            </a:fld>
            <a:endParaRPr/>
          </a:p>
        </p:txBody>
      </p:sp>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Shape 28"/>
          <p:cNvSpPr/>
          <p:nvPr/>
        </p:nvSpPr>
        <p:spPr>
          <a:xfrm>
            <a:off x="457200" y="856773"/>
            <a:ext cx="8305800" cy="4053841"/>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lIns="45719" rIns="45719" anchor="ctr">
            <a:spAutoFit/>
          </a:bodyPr>
          <a:lstStyle/>
          <a:p>
            <a:pPr>
              <a:tabLst>
                <a:tab pos="749300" algn="l"/>
              </a:tabLst>
              <a:defRPr sz="2000" b="1"/>
            </a:pPr>
            <a:r>
              <a:t>Course Web Page:</a:t>
            </a:r>
            <a:r>
              <a:rPr b="0"/>
              <a:t> </a:t>
            </a:r>
            <a:r>
              <a:rPr b="0" u="sng">
                <a:solidFill>
                  <a:srgbClr val="0000FF"/>
                </a:solidFill>
                <a:uFill>
                  <a:solidFill>
                    <a:srgbClr val="0000FF"/>
                  </a:solidFill>
                </a:uFill>
                <a:hlinkClick r:id="rId2"/>
              </a:rPr>
              <a:t>www.ie.bilkent.edu.tr/~ie102</a:t>
            </a:r>
            <a:r>
              <a:rPr b="0"/>
              <a:t> Note that students are responsible for checking the course website, as well as their e-mail accounts for course material, updates and announcements.</a:t>
            </a:r>
          </a:p>
          <a:p>
            <a:pPr>
              <a:tabLst>
                <a:tab pos="749300" algn="l"/>
              </a:tabLst>
              <a:defRPr sz="2000" b="1"/>
            </a:pPr>
            <a:endParaRPr b="0"/>
          </a:p>
          <a:p>
            <a:pPr>
              <a:tabLst>
                <a:tab pos="749300" algn="l"/>
              </a:tabLst>
              <a:defRPr sz="2000" b="1"/>
            </a:pPr>
            <a:r>
              <a:t>PLEASE, FOLLOW THE WEB!!</a:t>
            </a:r>
          </a:p>
          <a:p>
            <a:pPr>
              <a:tabLst>
                <a:tab pos="749300" algn="l"/>
              </a:tabLst>
              <a:defRPr sz="2000" b="1"/>
            </a:pPr>
            <a:endParaRPr/>
          </a:p>
          <a:p>
            <a:pPr>
              <a:tabLst>
                <a:tab pos="749300" algn="l"/>
              </a:tabLst>
              <a:defRPr sz="2000" b="1"/>
            </a:pPr>
            <a:endParaRPr/>
          </a:p>
          <a:p>
            <a:pPr>
              <a:tabLst>
                <a:tab pos="749300" algn="l"/>
              </a:tabLst>
              <a:defRPr sz="2000" b="1"/>
            </a:pPr>
            <a:r>
              <a:t>Catalogue Description: </a:t>
            </a:r>
            <a:r>
              <a:rPr b="0"/>
              <a:t>Familiarize the IE freshmen with the profession by introducing basic notion of process. Design of processes and process improvements. Notions of performance evaluation. Processes, performance and their relations to decision making. Mathematical representation of the decision making. Demonstration using simple examples from daily life as well as more complicated examples from industry. </a:t>
            </a:r>
            <a:r>
              <a:rPr b="0" i="1"/>
              <a:t>Credit units: 3 ECTS Credit units: 6. </a:t>
            </a:r>
          </a:p>
        </p:txBody>
      </p:sp>
      <p:sp>
        <p:nvSpPr>
          <p:cNvPr id="29" name="Shape 29"/>
          <p:cNvSpPr>
            <a:spLocks noGrp="1"/>
          </p:cNvSpPr>
          <p:nvPr>
            <p:ph type="sldNum" sz="quarter" idx="2"/>
          </p:nvPr>
        </p:nvSpPr>
        <p:spPr>
          <a:xfrm>
            <a:off x="8505418" y="6404292"/>
            <a:ext cx="181382" cy="2692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3</a:t>
            </a:fld>
            <a:endParaRPr/>
          </a:p>
        </p:txBody>
      </p:sp>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Shape 31"/>
          <p:cNvSpPr/>
          <p:nvPr/>
        </p:nvSpPr>
        <p:spPr>
          <a:xfrm>
            <a:off x="304800" y="380647"/>
            <a:ext cx="8382000" cy="5615693"/>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spAutoFit/>
          </a:bodyPr>
          <a:lstStyle/>
          <a:p>
            <a:pPr>
              <a:tabLst>
                <a:tab pos="749300" algn="l"/>
              </a:tabLst>
              <a:defRPr sz="2400" b="1"/>
            </a:pPr>
            <a:r>
              <a:t>Course Objectives:</a:t>
            </a:r>
          </a:p>
          <a:p>
            <a:pPr>
              <a:tabLst>
                <a:tab pos="749300" algn="l"/>
              </a:tabLst>
              <a:defRPr sz="2400"/>
            </a:pPr>
            <a:endParaRPr/>
          </a:p>
          <a:p>
            <a:pPr>
              <a:buSzPct val="100000"/>
              <a:buChar char="•"/>
              <a:tabLst>
                <a:tab pos="749300" algn="l"/>
              </a:tabLst>
              <a:defRPr sz="2400">
                <a:latin typeface="Times New Roman"/>
                <a:ea typeface="Times New Roman"/>
                <a:cs typeface="Times New Roman"/>
                <a:sym typeface="Times New Roman"/>
              </a:defRPr>
            </a:pPr>
            <a:r>
              <a:t>Introduce notion of “process” with examples.</a:t>
            </a:r>
            <a:r>
              <a:rPr b="1"/>
              <a:t> </a:t>
            </a:r>
            <a:r>
              <a:t>Clarify the relation between processes as observed with decisions made. </a:t>
            </a:r>
          </a:p>
          <a:p>
            <a:pPr>
              <a:buSzPct val="100000"/>
              <a:buChar char="•"/>
              <a:tabLst>
                <a:tab pos="749300" algn="l"/>
              </a:tabLst>
              <a:defRPr sz="2400">
                <a:latin typeface="Times New Roman"/>
                <a:ea typeface="Times New Roman"/>
                <a:cs typeface="Times New Roman"/>
                <a:sym typeface="Times New Roman"/>
              </a:defRPr>
            </a:pPr>
            <a:r>
              <a:t>Introduce notion of performance evaluation with measures, objectives, criteria</a:t>
            </a:r>
          </a:p>
          <a:p>
            <a:pPr>
              <a:buSzPct val="100000"/>
              <a:buChar char="•"/>
              <a:tabLst>
                <a:tab pos="749300" algn="l"/>
              </a:tabLst>
              <a:defRPr sz="2400">
                <a:latin typeface="Times New Roman"/>
                <a:ea typeface="Times New Roman"/>
                <a:cs typeface="Times New Roman"/>
                <a:sym typeface="Times New Roman"/>
              </a:defRPr>
            </a:pPr>
            <a:r>
              <a:t>Introduce notion of process improvement with examples.</a:t>
            </a:r>
          </a:p>
          <a:p>
            <a:pPr>
              <a:buSzPct val="100000"/>
              <a:buChar char="•"/>
              <a:tabLst>
                <a:tab pos="749300" algn="l"/>
              </a:tabLst>
              <a:defRPr sz="2400">
                <a:latin typeface="Times New Roman"/>
                <a:ea typeface="Times New Roman"/>
                <a:cs typeface="Times New Roman"/>
                <a:sym typeface="Times New Roman"/>
              </a:defRPr>
            </a:pPr>
            <a:r>
              <a:t>Apply knowledge of high-school mathematics on some problems.</a:t>
            </a:r>
          </a:p>
          <a:p>
            <a:pPr>
              <a:buSzPct val="100000"/>
              <a:buChar char="•"/>
              <a:tabLst>
                <a:tab pos="749300" algn="l"/>
              </a:tabLst>
              <a:defRPr sz="2400">
                <a:latin typeface="Times New Roman"/>
                <a:ea typeface="Times New Roman"/>
                <a:cs typeface="Times New Roman"/>
                <a:sym typeface="Times New Roman"/>
              </a:defRPr>
            </a:pPr>
            <a:r>
              <a:t>Build appreciation for mathematical representation of problems via examples: verbal maps; mathematical formulation; graphical representation. Build appreciation for the notion of randomness via examples.</a:t>
            </a:r>
          </a:p>
          <a:p>
            <a:pPr>
              <a:buSzPct val="100000"/>
              <a:buChar char="•"/>
              <a:tabLst>
                <a:tab pos="749300" algn="l"/>
              </a:tabLst>
              <a:defRPr sz="2400">
                <a:latin typeface="Times New Roman"/>
                <a:ea typeface="Times New Roman"/>
                <a:cs typeface="Times New Roman"/>
                <a:sym typeface="Times New Roman"/>
              </a:defRPr>
            </a:pPr>
            <a:r>
              <a:t>Maintain interest for the topics/courses to be followed in the curriculum.</a:t>
            </a:r>
          </a:p>
          <a:p>
            <a:pPr>
              <a:buSzPct val="100000"/>
              <a:buChar char="•"/>
              <a:tabLst>
                <a:tab pos="749300" algn="l"/>
              </a:tabLst>
              <a:defRPr sz="2400">
                <a:latin typeface="Times New Roman"/>
                <a:ea typeface="Times New Roman"/>
                <a:cs typeface="Times New Roman"/>
                <a:sym typeface="Times New Roman"/>
              </a:defRPr>
            </a:pPr>
            <a:r>
              <a:t>Maintain mutual respect and effective interaction between students and instructor/assistants.</a:t>
            </a:r>
          </a:p>
        </p:txBody>
      </p:sp>
      <p:sp>
        <p:nvSpPr>
          <p:cNvPr id="32" name="Shape 32"/>
          <p:cNvSpPr>
            <a:spLocks noGrp="1"/>
          </p:cNvSpPr>
          <p:nvPr>
            <p:ph type="sldNum" sz="quarter" idx="2"/>
          </p:nvPr>
        </p:nvSpPr>
        <p:spPr>
          <a:xfrm>
            <a:off x="8505418" y="6404292"/>
            <a:ext cx="181382" cy="2692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4</a:t>
            </a:fld>
            <a:endParaRPr/>
          </a:p>
        </p:txBody>
      </p:sp>
    </p:spTree>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Shape 34"/>
          <p:cNvSpPr/>
          <p:nvPr/>
        </p:nvSpPr>
        <p:spPr>
          <a:xfrm>
            <a:off x="533400" y="1317942"/>
            <a:ext cx="8305800" cy="3901441"/>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spAutoFit/>
          </a:bodyPr>
          <a:lstStyle/>
          <a:p>
            <a:pPr algn="just">
              <a:tabLst>
                <a:tab pos="749300" algn="l"/>
              </a:tabLst>
              <a:defRPr sz="2400" b="1">
                <a:latin typeface="Times New Roman"/>
                <a:ea typeface="Times New Roman"/>
                <a:cs typeface="Times New Roman"/>
                <a:sym typeface="Times New Roman"/>
              </a:defRPr>
            </a:pPr>
            <a:r>
              <a:t>Conduct of the Course:</a:t>
            </a:r>
          </a:p>
          <a:p>
            <a:pPr algn="just">
              <a:tabLst>
                <a:tab pos="749300" algn="l"/>
              </a:tabLst>
              <a:defRPr sz="2400"/>
            </a:pPr>
            <a:r>
              <a:t>(</a:t>
            </a:r>
            <a:r>
              <a:rPr u="sng"/>
              <a:t>All sections</a:t>
            </a:r>
            <a:r>
              <a:t>): Every week Wednesdays at V-02. </a:t>
            </a:r>
          </a:p>
          <a:p>
            <a:pPr algn="just">
              <a:tabLst>
                <a:tab pos="749300" algn="l"/>
              </a:tabLst>
              <a:defRPr sz="2400"/>
            </a:pPr>
            <a:r>
              <a:t>(</a:t>
            </a:r>
            <a:r>
              <a:rPr u="sng"/>
              <a:t>Sections separately</a:t>
            </a:r>
            <a:r>
              <a:t>): Meet every week (1 or 2 hours) during time designated for each section. </a:t>
            </a:r>
          </a:p>
          <a:p>
            <a:pPr algn="just">
              <a:tabLst>
                <a:tab pos="749300" algn="l"/>
              </a:tabLst>
              <a:defRPr sz="2400"/>
            </a:pPr>
            <a:r>
              <a:t>More participation from the students is expected</a:t>
            </a:r>
          </a:p>
          <a:p>
            <a:pPr algn="just">
              <a:tabLst>
                <a:tab pos="749300" algn="l"/>
              </a:tabLst>
              <a:defRPr sz="2800"/>
            </a:pPr>
            <a:endParaRPr/>
          </a:p>
          <a:p>
            <a:pPr>
              <a:tabLst>
                <a:tab pos="749300" algn="l"/>
              </a:tabLst>
              <a:defRPr sz="2800"/>
            </a:pPr>
            <a:r>
              <a:t>Video Archive WEB site,  </a:t>
            </a:r>
            <a:r>
              <a:rPr sz="2400"/>
              <a:t>http://video.bilkent.edu.tr/department_menu.php?lang=en</a:t>
            </a:r>
          </a:p>
          <a:p>
            <a:pPr algn="just">
              <a:tabLst>
                <a:tab pos="749300" algn="l"/>
              </a:tabLst>
              <a:defRPr sz="2400"/>
            </a:pPr>
            <a:endParaRPr sz="2400"/>
          </a:p>
        </p:txBody>
      </p:sp>
      <p:sp>
        <p:nvSpPr>
          <p:cNvPr id="35" name="Shape 35"/>
          <p:cNvSpPr>
            <a:spLocks noGrp="1"/>
          </p:cNvSpPr>
          <p:nvPr>
            <p:ph type="sldNum" sz="quarter" idx="2"/>
          </p:nvPr>
        </p:nvSpPr>
        <p:spPr>
          <a:xfrm>
            <a:off x="8505418" y="6404292"/>
            <a:ext cx="181382" cy="2692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5</a:t>
            </a:fld>
            <a:endParaRP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Shape 37"/>
          <p:cNvSpPr/>
          <p:nvPr/>
        </p:nvSpPr>
        <p:spPr>
          <a:xfrm>
            <a:off x="457200" y="1901314"/>
            <a:ext cx="8229600" cy="3585597"/>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spAutoFit/>
          </a:bodyPr>
          <a:lstStyle/>
          <a:p>
            <a:pPr>
              <a:defRPr sz="2400" b="1"/>
            </a:pPr>
            <a:r>
              <a:rPr dirty="0" smtClean="0"/>
              <a:t>Grading:</a:t>
            </a:r>
          </a:p>
          <a:p>
            <a:pPr>
              <a:spcBef>
                <a:spcPts val="600"/>
              </a:spcBef>
              <a:defRPr sz="2400"/>
            </a:pPr>
            <a:r>
              <a:rPr dirty="0" smtClean="0"/>
              <a:t>Quiz</a:t>
            </a:r>
            <a:r>
              <a:rPr lang="tr-TR" dirty="0" smtClean="0"/>
              <a:t>:</a:t>
            </a:r>
            <a:r>
              <a:rPr dirty="0" smtClean="0"/>
              <a:t> unannounced/announced, during course hours: 12%</a:t>
            </a:r>
          </a:p>
          <a:p>
            <a:pPr>
              <a:spcBef>
                <a:spcPts val="600"/>
              </a:spcBef>
              <a:defRPr sz="2400"/>
            </a:pPr>
            <a:r>
              <a:rPr dirty="0" smtClean="0"/>
              <a:t>Homework</a:t>
            </a:r>
            <a:r>
              <a:rPr lang="tr-TR" dirty="0" smtClean="0"/>
              <a:t>s: </a:t>
            </a:r>
            <a:r>
              <a:rPr dirty="0" smtClean="0"/>
              <a:t>15</a:t>
            </a:r>
            <a:r>
              <a:rPr dirty="0"/>
              <a:t>%</a:t>
            </a:r>
          </a:p>
          <a:p>
            <a:pPr>
              <a:spcBef>
                <a:spcPts val="600"/>
              </a:spcBef>
              <a:defRPr sz="2400"/>
            </a:pPr>
            <a:r>
              <a:rPr dirty="0"/>
              <a:t>Term </a:t>
            </a:r>
            <a:r>
              <a:rPr dirty="0" smtClean="0"/>
              <a:t>Paper</a:t>
            </a:r>
            <a:r>
              <a:rPr lang="tr-TR" dirty="0" smtClean="0"/>
              <a:t>:</a:t>
            </a:r>
            <a:r>
              <a:rPr dirty="0" smtClean="0"/>
              <a:t> </a:t>
            </a:r>
            <a:r>
              <a:rPr dirty="0"/>
              <a:t>5% </a:t>
            </a:r>
          </a:p>
          <a:p>
            <a:pPr>
              <a:spcBef>
                <a:spcPts val="600"/>
              </a:spcBef>
              <a:defRPr sz="2400"/>
            </a:pPr>
            <a:r>
              <a:rPr dirty="0"/>
              <a:t>Exam </a:t>
            </a:r>
            <a:r>
              <a:rPr dirty="0" smtClean="0"/>
              <a:t>I: </a:t>
            </a:r>
            <a:r>
              <a:rPr dirty="0"/>
              <a:t>20%</a:t>
            </a:r>
          </a:p>
          <a:p>
            <a:pPr>
              <a:spcBef>
                <a:spcPts val="600"/>
              </a:spcBef>
              <a:defRPr sz="2400"/>
            </a:pPr>
            <a:r>
              <a:rPr/>
              <a:t>Exam </a:t>
            </a:r>
            <a:r>
              <a:rPr smtClean="0"/>
              <a:t>II</a:t>
            </a:r>
            <a:r>
              <a:rPr lang="tr-TR" smtClean="0"/>
              <a:t>:</a:t>
            </a:r>
            <a:r>
              <a:rPr dirty="0" smtClean="0"/>
              <a:t> </a:t>
            </a:r>
            <a:r>
              <a:rPr dirty="0"/>
              <a:t>20% </a:t>
            </a:r>
          </a:p>
          <a:p>
            <a:pPr>
              <a:spcBef>
                <a:spcPts val="600"/>
              </a:spcBef>
              <a:defRPr sz="2400"/>
            </a:pPr>
            <a:r>
              <a:rPr dirty="0"/>
              <a:t>Final Exam </a:t>
            </a:r>
            <a:r>
              <a:rPr lang="tr-TR" dirty="0" smtClean="0"/>
              <a:t>: </a:t>
            </a:r>
            <a:r>
              <a:rPr dirty="0" smtClean="0"/>
              <a:t>25</a:t>
            </a:r>
            <a:r>
              <a:rPr dirty="0"/>
              <a:t>% </a:t>
            </a:r>
          </a:p>
          <a:p>
            <a:pPr>
              <a:spcBef>
                <a:spcPts val="600"/>
              </a:spcBef>
              <a:defRPr sz="2400"/>
            </a:pPr>
            <a:r>
              <a:rPr dirty="0" smtClean="0"/>
              <a:t>Participation</a:t>
            </a:r>
            <a:r>
              <a:rPr lang="tr-TR" dirty="0" smtClean="0"/>
              <a:t>:</a:t>
            </a:r>
            <a:r>
              <a:rPr dirty="0" smtClean="0"/>
              <a:t> </a:t>
            </a:r>
            <a:r>
              <a:rPr dirty="0"/>
              <a:t>3%</a:t>
            </a:r>
          </a:p>
        </p:txBody>
      </p:sp>
      <p:sp>
        <p:nvSpPr>
          <p:cNvPr id="38" name="Shape 38"/>
          <p:cNvSpPr>
            <a:spLocks noGrp="1"/>
          </p:cNvSpPr>
          <p:nvPr>
            <p:ph type="sldNum" sz="quarter" idx="2"/>
          </p:nvPr>
        </p:nvSpPr>
        <p:spPr>
          <a:xfrm>
            <a:off x="8505418" y="6404292"/>
            <a:ext cx="181382" cy="2692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6</a:t>
            </a:fld>
            <a:endParaRP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Shape 40"/>
          <p:cNvSpPr/>
          <p:nvPr/>
        </p:nvSpPr>
        <p:spPr>
          <a:xfrm>
            <a:off x="457200" y="1991042"/>
            <a:ext cx="8229600" cy="3406141"/>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spAutoFit/>
          </a:bodyPr>
          <a:lstStyle/>
          <a:p>
            <a:pPr>
              <a:defRPr sz="2400" b="1"/>
            </a:pPr>
            <a:r>
              <a:t>You have to hand in all the homework and the term paper. Otherwise FZ</a:t>
            </a:r>
          </a:p>
          <a:p>
            <a:pPr>
              <a:defRPr sz="2400" b="1"/>
            </a:pPr>
            <a:endParaRPr/>
          </a:p>
          <a:p>
            <a:pPr>
              <a:defRPr sz="2400" b="1"/>
            </a:pPr>
            <a:r>
              <a:t>Homework and Term Paper will be conducted in groups of 2</a:t>
            </a:r>
          </a:p>
          <a:p>
            <a:pPr>
              <a:defRPr sz="2400" b="1"/>
            </a:pPr>
            <a:endParaRPr/>
          </a:p>
          <a:p>
            <a:pPr>
              <a:defRPr sz="2400" b="1"/>
            </a:pPr>
            <a:r>
              <a:t>We will randomly form the groups.</a:t>
            </a:r>
          </a:p>
          <a:p>
            <a:pPr>
              <a:defRPr sz="2400" b="1"/>
            </a:pPr>
            <a:endParaRPr/>
          </a:p>
          <a:p>
            <a:pPr>
              <a:defRPr sz="2400" b="1"/>
            </a:pPr>
            <a:r>
              <a:t>Homework grading: 0/1/2 pts for each question.</a:t>
            </a:r>
          </a:p>
        </p:txBody>
      </p:sp>
      <p:sp>
        <p:nvSpPr>
          <p:cNvPr id="41" name="Shape 41"/>
          <p:cNvSpPr>
            <a:spLocks noGrp="1"/>
          </p:cNvSpPr>
          <p:nvPr>
            <p:ph type="sldNum" sz="quarter" idx="2"/>
          </p:nvPr>
        </p:nvSpPr>
        <p:spPr>
          <a:xfrm>
            <a:off x="8505418" y="6404292"/>
            <a:ext cx="181382" cy="2692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7</a:t>
            </a:fld>
            <a:endParaRP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Shape 43"/>
          <p:cNvSpPr/>
          <p:nvPr/>
        </p:nvSpPr>
        <p:spPr>
          <a:xfrm>
            <a:off x="381000" y="1132204"/>
            <a:ext cx="8458200" cy="4968241"/>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spAutoFit/>
          </a:bodyPr>
          <a:lstStyle/>
          <a:p>
            <a:pPr>
              <a:spcBef>
                <a:spcPts val="1200"/>
              </a:spcBef>
              <a:defRPr sz="3200" b="1"/>
            </a:pPr>
            <a:r>
              <a:t>Academic Dishonesty</a:t>
            </a:r>
            <a:r>
              <a:rPr b="0"/>
              <a:t> </a:t>
            </a:r>
          </a:p>
          <a:p>
            <a:pPr>
              <a:spcBef>
                <a:spcPts val="1200"/>
              </a:spcBef>
              <a:defRPr sz="3200" b="1"/>
            </a:pPr>
            <a:r>
              <a:t>Make-up Policy</a:t>
            </a:r>
          </a:p>
          <a:p>
            <a:pPr>
              <a:spcBef>
                <a:spcPts val="1200"/>
              </a:spcBef>
              <a:defRPr sz="3200" b="1"/>
            </a:pPr>
            <a:r>
              <a:t>Policy for Writing Assignments</a:t>
            </a:r>
          </a:p>
          <a:p>
            <a:pPr>
              <a:spcBef>
                <a:spcPts val="1200"/>
              </a:spcBef>
              <a:defRPr sz="3200" b="1"/>
            </a:pPr>
            <a:r>
              <a:t>Policy for Homework Assignments</a:t>
            </a:r>
          </a:p>
          <a:p>
            <a:pPr>
              <a:spcBef>
                <a:spcPts val="1200"/>
              </a:spcBef>
              <a:defRPr sz="3200" b="1"/>
            </a:pPr>
            <a:r>
              <a:t>Privacy Policy</a:t>
            </a:r>
          </a:p>
          <a:p>
            <a:pPr>
              <a:spcBef>
                <a:spcPts val="1200"/>
              </a:spcBef>
              <a:defRPr sz="3200" b="1"/>
            </a:pPr>
            <a:r>
              <a:t>Policy on Disclosing Solutions to Exams and Assignments</a:t>
            </a:r>
          </a:p>
          <a:p>
            <a:pPr>
              <a:spcBef>
                <a:spcPts val="1200"/>
              </a:spcBef>
              <a:defRPr sz="3200" b="1"/>
            </a:pPr>
            <a:r>
              <a:t>Policy on Claims for Grade Change</a:t>
            </a:r>
          </a:p>
        </p:txBody>
      </p:sp>
      <p:sp>
        <p:nvSpPr>
          <p:cNvPr id="44" name="Shape 44"/>
          <p:cNvSpPr>
            <a:spLocks noGrp="1"/>
          </p:cNvSpPr>
          <p:nvPr>
            <p:ph type="sldNum" sz="quarter" idx="2"/>
          </p:nvPr>
        </p:nvSpPr>
        <p:spPr>
          <a:xfrm>
            <a:off x="8505418" y="6404292"/>
            <a:ext cx="181382" cy="2692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8</a:t>
            </a:fld>
            <a:endParaRPr/>
          </a:p>
        </p:txBody>
      </p:sp>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431</Words>
  <Application>Microsoft Office PowerPoint</Application>
  <PresentationFormat>On-screen Show (4:3)</PresentationFormat>
  <Paragraphs>73</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Omer</dc:creator>
  <cp:lastModifiedBy>Ömer Burak Kınay</cp:lastModifiedBy>
  <cp:revision>1</cp:revision>
  <dcterms:modified xsi:type="dcterms:W3CDTF">2017-02-06T13:38:31Z</dcterms:modified>
</cp:coreProperties>
</file>