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showPr>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118"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Calibri"/>
      </a:defRPr>
    </a:lvl1pPr>
    <a:lvl2pPr indent="228600" latinLnBrk="0">
      <a:spcBef>
        <a:spcPts val="400"/>
      </a:spcBef>
      <a:defRPr sz="1200">
        <a:latin typeface="+mn-lt"/>
        <a:ea typeface="+mn-ea"/>
        <a:cs typeface="+mn-cs"/>
        <a:sym typeface="Calibri"/>
      </a:defRPr>
    </a:lvl2pPr>
    <a:lvl3pPr indent="457200" latinLnBrk="0">
      <a:spcBef>
        <a:spcPts val="400"/>
      </a:spcBef>
      <a:defRPr sz="1200">
        <a:latin typeface="+mn-lt"/>
        <a:ea typeface="+mn-ea"/>
        <a:cs typeface="+mn-cs"/>
        <a:sym typeface="Calibri"/>
      </a:defRPr>
    </a:lvl3pPr>
    <a:lvl4pPr indent="685800" latinLnBrk="0">
      <a:spcBef>
        <a:spcPts val="400"/>
      </a:spcBef>
      <a:defRPr sz="1200">
        <a:latin typeface="+mn-lt"/>
        <a:ea typeface="+mn-ea"/>
        <a:cs typeface="+mn-cs"/>
        <a:sym typeface="Calibri"/>
      </a:defRPr>
    </a:lvl4pPr>
    <a:lvl5pPr indent="914400" latinLnBrk="0">
      <a:spcBef>
        <a:spcPts val="400"/>
      </a:spcBef>
      <a:defRPr sz="1200">
        <a:latin typeface="+mn-lt"/>
        <a:ea typeface="+mn-ea"/>
        <a:cs typeface="+mn-cs"/>
        <a:sym typeface="Calibri"/>
      </a:defRPr>
    </a:lvl5pPr>
    <a:lvl6pPr indent="1143000" latinLnBrk="0">
      <a:spcBef>
        <a:spcPts val="400"/>
      </a:spcBef>
      <a:defRPr sz="1200">
        <a:latin typeface="+mn-lt"/>
        <a:ea typeface="+mn-ea"/>
        <a:cs typeface="+mn-cs"/>
        <a:sym typeface="Calibri"/>
      </a:defRPr>
    </a:lvl6pPr>
    <a:lvl7pPr indent="1371600" latinLnBrk="0">
      <a:spcBef>
        <a:spcPts val="400"/>
      </a:spcBef>
      <a:defRPr sz="1200">
        <a:latin typeface="+mn-lt"/>
        <a:ea typeface="+mn-ea"/>
        <a:cs typeface="+mn-cs"/>
        <a:sym typeface="Calibri"/>
      </a:defRPr>
    </a:lvl7pPr>
    <a:lvl8pPr indent="1600200" latinLnBrk="0">
      <a:spcBef>
        <a:spcPts val="400"/>
      </a:spcBef>
      <a:defRPr sz="1200">
        <a:latin typeface="+mn-lt"/>
        <a:ea typeface="+mn-ea"/>
        <a:cs typeface="+mn-cs"/>
        <a:sym typeface="Calibri"/>
      </a:defRPr>
    </a:lvl8pPr>
    <a:lvl9pPr indent="1828800" latinLnBrk="0">
      <a:spcBef>
        <a:spcPts val="400"/>
      </a:spcBef>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sldNum" sz="quarter" idx="2"/>
          </p:nvPr>
        </p:nvSpPr>
        <p:spPr>
          <a:xfrm>
            <a:off x="8428176" y="6404292"/>
            <a:ext cx="258624" cy="269241"/>
          </a:xfrm>
          <a:prstGeom prst="rect">
            <a:avLst/>
          </a:prstGeom>
          <a:ln w="12700">
            <a:miter lim="400000"/>
          </a:ln>
        </p:spPr>
        <p:txBody>
          <a:bodyPr wrap="none" lIns="45719" rIns="45719" anchor="ctr">
            <a:spAutoFit/>
          </a:bodyPr>
          <a:lstStyle>
            <a:lvl1pPr algn="r">
              <a:defRPr sz="1200">
                <a:solidFill>
                  <a:srgbClr val="898989"/>
                </a:solidFill>
              </a:defRPr>
            </a:lvl1pPr>
          </a:lstStyle>
          <a:p>
            <a:fld id="{86CB4B4D-7CA3-9044-876B-883B54F8677D}" type="slidenum">
              <a:rPr/>
              <a:pPr/>
              <a:t>‹#›</a:t>
            </a:fld>
            <a:endParaRPr/>
          </a:p>
        </p:txBody>
      </p:sp>
      <p:sp>
        <p:nvSpPr>
          <p:cNvPr id="3" name="Shape 3"/>
          <p:cNvSpPr>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Title Text</a:t>
            </a:r>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4pPr>
      <a:lvl5pPr marL="22352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5pPr>
      <a:lvl6pPr marL="26924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6pPr>
      <a:lvl7pPr marL="31496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7pPr>
      <a:lvl8pPr marL="36068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8pPr>
      <a:lvl9pPr marL="40640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en.wikipedia.org/wiki/Plagiaris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20"/>
          <p:cNvSpPr>
            <a:spLocks noGrp="1"/>
          </p:cNvSpPr>
          <p:nvPr>
            <p:ph type="title" idx="4294967295"/>
          </p:nvPr>
        </p:nvSpPr>
        <p:spPr>
          <a:xfrm>
            <a:off x="685800" y="838200"/>
            <a:ext cx="7772400" cy="1470025"/>
          </a:xfrm>
          <a:prstGeom prst="rect">
            <a:avLst/>
          </a:prstGeom>
        </p:spPr>
        <p:txBody>
          <a:bodyPr>
            <a:normAutofit/>
          </a:bodyPr>
          <a:lstStyle/>
          <a:p>
            <a:r>
              <a:t>IE102 A Process Outlook for Industrial Engineering</a:t>
            </a:r>
          </a:p>
        </p:txBody>
      </p:sp>
      <p:sp>
        <p:nvSpPr>
          <p:cNvPr id="21" name="Shape 21"/>
          <p:cNvSpPr>
            <a:spLocks noGrp="1"/>
          </p:cNvSpPr>
          <p:nvPr>
            <p:ph type="body" sz="quarter" idx="4294967295"/>
          </p:nvPr>
        </p:nvSpPr>
        <p:spPr>
          <a:xfrm>
            <a:off x="1371600" y="3886200"/>
            <a:ext cx="6400800" cy="1752600"/>
          </a:xfrm>
          <a:prstGeom prst="rect">
            <a:avLst/>
          </a:prstGeom>
        </p:spPr>
        <p:txBody>
          <a:bodyPr>
            <a:normAutofit/>
          </a:bodyPr>
          <a:lstStyle/>
          <a:p>
            <a:pPr marL="0" indent="0" algn="ctr" defTabSz="905255">
              <a:lnSpc>
                <a:spcPct val="80000"/>
              </a:lnSpc>
              <a:spcBef>
                <a:spcPts val="600"/>
              </a:spcBef>
              <a:buSzTx/>
              <a:buNone/>
              <a:defRPr sz="2673"/>
            </a:pPr>
            <a:r>
              <a:t>Bilkent University </a:t>
            </a:r>
          </a:p>
          <a:p>
            <a:pPr marL="0" indent="0" algn="ctr" defTabSz="905255">
              <a:lnSpc>
                <a:spcPct val="80000"/>
              </a:lnSpc>
              <a:spcBef>
                <a:spcPts val="600"/>
              </a:spcBef>
              <a:buSzTx/>
              <a:buNone/>
              <a:defRPr sz="2673"/>
            </a:pPr>
            <a:endParaRPr/>
          </a:p>
          <a:p>
            <a:pPr marL="0" indent="0" algn="ctr" defTabSz="905255">
              <a:lnSpc>
                <a:spcPct val="80000"/>
              </a:lnSpc>
              <a:spcBef>
                <a:spcPts val="600"/>
              </a:spcBef>
              <a:buSzTx/>
              <a:buNone/>
              <a:defRPr sz="2673"/>
            </a:pPr>
            <a:r>
              <a:t>Lecture 1 – Policies to Follow</a:t>
            </a:r>
          </a:p>
          <a:p>
            <a:pPr marL="0" indent="0" algn="ctr" defTabSz="905255">
              <a:lnSpc>
                <a:spcPct val="80000"/>
              </a:lnSpc>
              <a:spcBef>
                <a:spcPts val="600"/>
              </a:spcBef>
              <a:buSzTx/>
              <a:buNone/>
              <a:defRPr sz="2673"/>
            </a:pPr>
            <a:r>
              <a:t>By Bahar Y. Kara</a:t>
            </a:r>
          </a:p>
        </p:txBody>
      </p:sp>
      <p:sp>
        <p:nvSpPr>
          <p:cNvPr id="22" name="Shape 22"/>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1</a:t>
            </a:fld>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a:spLocks noGrp="1"/>
          </p:cNvSpPr>
          <p:nvPr>
            <p:ph type="title" idx="4294967295"/>
          </p:nvPr>
        </p:nvSpPr>
        <p:spPr>
          <a:xfrm>
            <a:off x="457200" y="152400"/>
            <a:ext cx="8229600" cy="457200"/>
          </a:xfrm>
          <a:prstGeom prst="rect">
            <a:avLst/>
          </a:prstGeom>
        </p:spPr>
        <p:txBody>
          <a:bodyPr>
            <a:normAutofit/>
          </a:bodyPr>
          <a:lstStyle>
            <a:lvl1pPr defTabSz="548640">
              <a:defRPr sz="2400" b="1"/>
            </a:lvl1pPr>
          </a:lstStyle>
          <a:p>
            <a:r>
              <a:t>Academic Dishonesty</a:t>
            </a:r>
          </a:p>
        </p:txBody>
      </p:sp>
      <p:sp>
        <p:nvSpPr>
          <p:cNvPr id="25" name="Shape 25"/>
          <p:cNvSpPr>
            <a:spLocks noGrp="1"/>
          </p:cNvSpPr>
          <p:nvPr>
            <p:ph type="body" idx="4294967295"/>
          </p:nvPr>
        </p:nvSpPr>
        <p:spPr>
          <a:xfrm>
            <a:off x="228600" y="838200"/>
            <a:ext cx="8686800" cy="5791200"/>
          </a:xfrm>
          <a:prstGeom prst="rect">
            <a:avLst/>
          </a:prstGeom>
        </p:spPr>
        <p:txBody>
          <a:bodyPr>
            <a:normAutofit/>
          </a:bodyPr>
          <a:lstStyle/>
          <a:p>
            <a:pPr marL="332613" indent="-332613" defTabSz="886968">
              <a:lnSpc>
                <a:spcPct val="80000"/>
              </a:lnSpc>
              <a:spcBef>
                <a:spcPts val="400"/>
              </a:spcBef>
              <a:buSzTx/>
              <a:buNone/>
              <a:defRPr sz="1940"/>
            </a:pPr>
            <a:r>
              <a:t>Academic misconduct is not tolerated, and violations will be treated in accordance with the University policy.</a:t>
            </a:r>
          </a:p>
          <a:p>
            <a:pPr marL="332613" indent="-332613" defTabSz="886968">
              <a:lnSpc>
                <a:spcPct val="80000"/>
              </a:lnSpc>
              <a:buSzTx/>
              <a:buNone/>
              <a:defRPr sz="1940"/>
            </a:pPr>
            <a:endParaRPr/>
          </a:p>
          <a:p>
            <a:pPr marL="332613" indent="-332613" defTabSz="886968">
              <a:lnSpc>
                <a:spcPct val="80000"/>
              </a:lnSpc>
              <a:spcBef>
                <a:spcPts val="400"/>
              </a:spcBef>
              <a:buSzTx/>
              <a:buNone/>
              <a:defRPr sz="1940"/>
            </a:pPr>
            <a:r>
              <a:t>For assignments: For assignments discussion of the course material and working in groups are effective ways of learning.  However, this does not mean that you can copy the requirements of an assignment from one of your friends or from a WEB source without citing. Any violation of the above understanding will result measures outlined in the student rules and regulations, regardless whether an assignment is graded or not. </a:t>
            </a:r>
          </a:p>
          <a:p>
            <a:pPr marL="332613" indent="-332613" defTabSz="886968">
              <a:lnSpc>
                <a:spcPct val="80000"/>
              </a:lnSpc>
              <a:buSzTx/>
              <a:buNone/>
              <a:defRPr sz="1940"/>
            </a:pPr>
            <a:endParaRPr/>
          </a:p>
          <a:p>
            <a:pPr marL="332613" indent="-332613" defTabSz="886968">
              <a:lnSpc>
                <a:spcPct val="80000"/>
              </a:lnSpc>
              <a:spcBef>
                <a:spcPts val="400"/>
              </a:spcBef>
              <a:buSzTx/>
              <a:buNone/>
              <a:defRPr sz="1940"/>
            </a:pPr>
            <a:r>
              <a:t>More information on </a:t>
            </a:r>
            <a:r>
              <a:rPr u="sng">
                <a:solidFill>
                  <a:srgbClr val="0000FF"/>
                </a:solidFill>
                <a:uFill>
                  <a:solidFill>
                    <a:srgbClr val="0000FF"/>
                  </a:solidFill>
                </a:uFill>
                <a:hlinkClick r:id="rId2"/>
              </a:rPr>
              <a:t>plagiarism</a:t>
            </a:r>
            <a:r>
              <a:t> (which is the adoption or reproduction of ideas or words or statements of another person or source without due acknowledgment) to come</a:t>
            </a:r>
          </a:p>
          <a:p>
            <a:pPr marL="332613" indent="-332613" defTabSz="886968">
              <a:lnSpc>
                <a:spcPct val="80000"/>
              </a:lnSpc>
              <a:spcBef>
                <a:spcPts val="400"/>
              </a:spcBef>
              <a:buSzTx/>
              <a:buNone/>
              <a:defRPr sz="1940"/>
            </a:pPr>
            <a:r>
              <a:t>For quizzes and exams: Statement to sign: </a:t>
            </a:r>
          </a:p>
          <a:p>
            <a:pPr marL="332613" indent="-332613" defTabSz="886968">
              <a:lnSpc>
                <a:spcPct val="80000"/>
              </a:lnSpc>
              <a:spcBef>
                <a:spcPts val="400"/>
              </a:spcBef>
              <a:buSzTx/>
              <a:buNone/>
              <a:defRPr sz="1940" i="1"/>
            </a:pPr>
            <a:r>
              <a:t>	Academic integrity is expected of all students of Bilkent University at all times, whether in the presence or absence of members of the faculty. Understanding this, I declare that I shall not give, use or receive unauthorized aid in the examination.</a:t>
            </a:r>
            <a:r>
              <a:rPr i="0"/>
              <a:t> </a:t>
            </a:r>
          </a:p>
          <a:p>
            <a:pPr marL="332613" indent="-332613" defTabSz="886968">
              <a:lnSpc>
                <a:spcPct val="80000"/>
              </a:lnSpc>
              <a:buSzTx/>
              <a:buNone/>
              <a:defRPr sz="1940"/>
            </a:pPr>
            <a:endParaRPr/>
          </a:p>
          <a:p>
            <a:pPr marL="332613" indent="-332613" defTabSz="886968">
              <a:lnSpc>
                <a:spcPct val="80000"/>
              </a:lnSpc>
              <a:spcBef>
                <a:spcPts val="400"/>
              </a:spcBef>
              <a:buSzTx/>
              <a:buNone/>
              <a:defRPr sz="1940"/>
            </a:pPr>
            <a:r>
              <a:t>Any violation of the above understanding will result measures outlined in the student rules and regulations.</a:t>
            </a:r>
          </a:p>
        </p:txBody>
      </p:sp>
      <p:sp>
        <p:nvSpPr>
          <p:cNvPr id="26" name="Shape 26"/>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Shape 28"/>
          <p:cNvSpPr>
            <a:spLocks noGrp="1"/>
          </p:cNvSpPr>
          <p:nvPr>
            <p:ph type="title" idx="4294967295"/>
          </p:nvPr>
        </p:nvSpPr>
        <p:spPr>
          <a:xfrm>
            <a:off x="457200" y="274637"/>
            <a:ext cx="8229600" cy="1143001"/>
          </a:xfrm>
          <a:prstGeom prst="rect">
            <a:avLst/>
          </a:prstGeom>
        </p:spPr>
        <p:txBody>
          <a:bodyPr>
            <a:normAutofit/>
          </a:bodyPr>
          <a:lstStyle/>
          <a:p>
            <a:pPr defTabSz="777240">
              <a:defRPr sz="3400" b="1"/>
            </a:pPr>
            <a:r>
              <a:t>Policy for Term Paper:</a:t>
            </a:r>
            <a:br/>
            <a:endParaRPr/>
          </a:p>
        </p:txBody>
      </p:sp>
      <p:sp>
        <p:nvSpPr>
          <p:cNvPr id="29" name="Shape 29"/>
          <p:cNvSpPr>
            <a:spLocks noGrp="1"/>
          </p:cNvSpPr>
          <p:nvPr>
            <p:ph type="body" idx="4294967295"/>
          </p:nvPr>
        </p:nvSpPr>
        <p:spPr>
          <a:xfrm>
            <a:off x="457200" y="1600199"/>
            <a:ext cx="8229600" cy="4572002"/>
          </a:xfrm>
          <a:prstGeom prst="rect">
            <a:avLst/>
          </a:prstGeom>
        </p:spPr>
        <p:txBody>
          <a:bodyPr>
            <a:normAutofit/>
          </a:bodyPr>
          <a:lstStyle/>
          <a:p>
            <a:pPr>
              <a:buChar char="•"/>
            </a:pPr>
            <a:r>
              <a:t>Term Paper will be carried out in groups of 2. </a:t>
            </a:r>
          </a:p>
          <a:p>
            <a:pPr>
              <a:buChar char="•"/>
            </a:pPr>
            <a:r>
              <a:t>The assignment will have two stages until it is completed: One draft followed by a feedback by us and one final version. </a:t>
            </a:r>
          </a:p>
          <a:p>
            <a:pPr>
              <a:buSzTx/>
              <a:buNone/>
            </a:pPr>
            <a:endParaRPr/>
          </a:p>
          <a:p>
            <a:pPr>
              <a:buChar char="•"/>
            </a:pPr>
            <a:r>
              <a:t>Details will be announced later.</a:t>
            </a:r>
          </a:p>
        </p:txBody>
      </p:sp>
      <p:sp>
        <p:nvSpPr>
          <p:cNvPr id="30" name="Shape 30"/>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3</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32"/>
          <p:cNvSpPr>
            <a:spLocks noGrp="1"/>
          </p:cNvSpPr>
          <p:nvPr>
            <p:ph type="title" idx="4294967295"/>
          </p:nvPr>
        </p:nvSpPr>
        <p:spPr>
          <a:xfrm>
            <a:off x="457200" y="274637"/>
            <a:ext cx="8229600" cy="1143001"/>
          </a:xfrm>
          <a:prstGeom prst="rect">
            <a:avLst/>
          </a:prstGeom>
        </p:spPr>
        <p:txBody>
          <a:bodyPr>
            <a:normAutofit/>
          </a:bodyPr>
          <a:lstStyle>
            <a:lvl1pPr>
              <a:defRPr b="1"/>
            </a:lvl1pPr>
          </a:lstStyle>
          <a:p>
            <a:r>
              <a:t>Policy for Homework Assignments</a:t>
            </a:r>
          </a:p>
        </p:txBody>
      </p:sp>
      <p:sp>
        <p:nvSpPr>
          <p:cNvPr id="33" name="Shape 33"/>
          <p:cNvSpPr>
            <a:spLocks noGrp="1"/>
          </p:cNvSpPr>
          <p:nvPr>
            <p:ph type="body" idx="4294967295"/>
          </p:nvPr>
        </p:nvSpPr>
        <p:spPr>
          <a:xfrm>
            <a:off x="457200" y="1600200"/>
            <a:ext cx="8229600" cy="4876800"/>
          </a:xfrm>
          <a:prstGeom prst="rect">
            <a:avLst/>
          </a:prstGeom>
        </p:spPr>
        <p:txBody>
          <a:bodyPr>
            <a:normAutofit/>
          </a:bodyPr>
          <a:lstStyle/>
          <a:p>
            <a:pPr>
              <a:lnSpc>
                <a:spcPct val="90000"/>
              </a:lnSpc>
              <a:buChar char="•"/>
              <a:defRPr sz="3000"/>
            </a:pPr>
            <a:r>
              <a:rPr dirty="0"/>
              <a:t>Five </a:t>
            </a:r>
            <a:r>
              <a:rPr dirty="0" smtClean="0"/>
              <a:t>homework </a:t>
            </a:r>
            <a:r>
              <a:rPr dirty="0"/>
              <a:t>assignments will be given. </a:t>
            </a:r>
          </a:p>
          <a:p>
            <a:pPr>
              <a:lnSpc>
                <a:spcPct val="90000"/>
              </a:lnSpc>
              <a:buChar char="•"/>
              <a:defRPr sz="3000"/>
            </a:pPr>
            <a:r>
              <a:rPr dirty="0"/>
              <a:t>Grading will be 0/1/2 pts for each question</a:t>
            </a:r>
          </a:p>
          <a:p>
            <a:pPr>
              <a:lnSpc>
                <a:spcPct val="90000"/>
              </a:lnSpc>
              <a:buChar char="•"/>
              <a:defRPr sz="3000"/>
            </a:pPr>
            <a:r>
              <a:rPr dirty="0"/>
              <a:t>Homework assignments will be conducted within groups of 2.</a:t>
            </a:r>
          </a:p>
        </p:txBody>
      </p:sp>
      <p:sp>
        <p:nvSpPr>
          <p:cNvPr id="34" name="Shape 34"/>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Shape 36"/>
          <p:cNvSpPr>
            <a:spLocks noGrp="1"/>
          </p:cNvSpPr>
          <p:nvPr>
            <p:ph type="title" idx="4294967295"/>
          </p:nvPr>
        </p:nvSpPr>
        <p:spPr>
          <a:xfrm>
            <a:off x="457200" y="152400"/>
            <a:ext cx="8229600" cy="762000"/>
          </a:xfrm>
          <a:prstGeom prst="rect">
            <a:avLst/>
          </a:prstGeom>
        </p:spPr>
        <p:txBody>
          <a:bodyPr>
            <a:normAutofit/>
          </a:bodyPr>
          <a:lstStyle>
            <a:lvl1pPr defTabSz="905255">
              <a:defRPr sz="4356" b="1"/>
            </a:lvl1pPr>
          </a:lstStyle>
          <a:p>
            <a:r>
              <a:t>Make-up Policy</a:t>
            </a:r>
          </a:p>
        </p:txBody>
      </p:sp>
      <p:sp>
        <p:nvSpPr>
          <p:cNvPr id="37" name="Shape 37"/>
          <p:cNvSpPr>
            <a:spLocks noGrp="1"/>
          </p:cNvSpPr>
          <p:nvPr>
            <p:ph type="body" idx="4294967295"/>
          </p:nvPr>
        </p:nvSpPr>
        <p:spPr>
          <a:xfrm>
            <a:off x="457200" y="914400"/>
            <a:ext cx="8229600" cy="5638800"/>
          </a:xfrm>
          <a:prstGeom prst="rect">
            <a:avLst/>
          </a:prstGeom>
        </p:spPr>
        <p:txBody>
          <a:bodyPr>
            <a:normAutofit/>
          </a:bodyPr>
          <a:lstStyle/>
          <a:p>
            <a:pPr>
              <a:lnSpc>
                <a:spcPct val="80000"/>
              </a:lnSpc>
              <a:buChar char="•"/>
              <a:defRPr sz="3000"/>
            </a:pPr>
            <a:r>
              <a:t>There is no make-up for the assignments and quizzes. If found necessary your grading percentages may be modified by the instructor.</a:t>
            </a:r>
          </a:p>
          <a:p>
            <a:pPr>
              <a:lnSpc>
                <a:spcPct val="80000"/>
              </a:lnSpc>
              <a:buChar char="•"/>
              <a:defRPr sz="3000"/>
            </a:pPr>
            <a:r>
              <a:t>For exams, if you have a legitimate health reason: </a:t>
            </a:r>
          </a:p>
          <a:p>
            <a:pPr>
              <a:lnSpc>
                <a:spcPct val="80000"/>
              </a:lnSpc>
              <a:buFont typeface="Wingdings"/>
              <a:buChar char="➢"/>
              <a:defRPr sz="3000"/>
            </a:pPr>
            <a:r>
              <a:t>To satisfy university requirements, you should follow the administrative path and submit your health report officially.</a:t>
            </a:r>
          </a:p>
          <a:p>
            <a:pPr>
              <a:lnSpc>
                <a:spcPct val="80000"/>
              </a:lnSpc>
              <a:buFont typeface="Wingdings"/>
              <a:buChar char="➢"/>
              <a:defRPr sz="3000"/>
            </a:pPr>
            <a:r>
              <a:t>You should contact your instructor </a:t>
            </a:r>
            <a:r>
              <a:rPr u="sng"/>
              <a:t>immediately</a:t>
            </a:r>
            <a:r>
              <a:t> after the expiration date of your health report. If you do not contact, you </a:t>
            </a:r>
            <a:r>
              <a:rPr u="sng"/>
              <a:t>may lose </a:t>
            </a:r>
            <a:r>
              <a:t>your right to get a make-up. The make-up exam can be at any time (oral or written) once the date of the health report is expired.</a:t>
            </a:r>
          </a:p>
        </p:txBody>
      </p:sp>
      <p:sp>
        <p:nvSpPr>
          <p:cNvPr id="38" name="Shape 38"/>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hape 40"/>
          <p:cNvSpPr>
            <a:spLocks noGrp="1"/>
          </p:cNvSpPr>
          <p:nvPr>
            <p:ph type="title" idx="4294967295"/>
          </p:nvPr>
        </p:nvSpPr>
        <p:spPr>
          <a:xfrm>
            <a:off x="457200" y="274637"/>
            <a:ext cx="8229600" cy="1143001"/>
          </a:xfrm>
          <a:prstGeom prst="rect">
            <a:avLst/>
          </a:prstGeom>
        </p:spPr>
        <p:txBody>
          <a:bodyPr>
            <a:normAutofit/>
          </a:bodyPr>
          <a:lstStyle>
            <a:lvl1pPr>
              <a:defRPr b="1"/>
            </a:lvl1pPr>
          </a:lstStyle>
          <a:p>
            <a:r>
              <a:t>Privacy Policy</a:t>
            </a:r>
          </a:p>
        </p:txBody>
      </p:sp>
      <p:sp>
        <p:nvSpPr>
          <p:cNvPr id="41" name="Shape 41"/>
          <p:cNvSpPr>
            <a:spLocks noGrp="1"/>
          </p:cNvSpPr>
          <p:nvPr>
            <p:ph type="body" idx="4294967295"/>
          </p:nvPr>
        </p:nvSpPr>
        <p:spPr>
          <a:xfrm>
            <a:off x="457200" y="1600200"/>
            <a:ext cx="8229600" cy="4525963"/>
          </a:xfrm>
          <a:prstGeom prst="rect">
            <a:avLst/>
          </a:prstGeom>
        </p:spPr>
        <p:txBody>
          <a:bodyPr>
            <a:normAutofit/>
          </a:bodyPr>
          <a:lstStyle/>
          <a:p>
            <a:pPr>
              <a:buChar char="•"/>
            </a:pPr>
            <a:r>
              <a:t>Grade information and other personal information available to us will not be disclosed publicly. </a:t>
            </a:r>
          </a:p>
          <a:p>
            <a:pPr>
              <a:buChar char="•"/>
            </a:pPr>
            <a:r>
              <a:t>Please, do not demand to learn somebody else’s grade or other pertinent personal information. </a:t>
            </a:r>
          </a:p>
          <a:p>
            <a:pPr>
              <a:buChar char="•"/>
            </a:pPr>
            <a:r>
              <a:t>Also phone inquiries are not accepted. </a:t>
            </a:r>
          </a:p>
        </p:txBody>
      </p:sp>
      <p:sp>
        <p:nvSpPr>
          <p:cNvPr id="42" name="Shape 42"/>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6</a:t>
            </a:fld>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Shape 44"/>
          <p:cNvSpPr>
            <a:spLocks noGrp="1"/>
          </p:cNvSpPr>
          <p:nvPr>
            <p:ph type="title" idx="4294967295"/>
          </p:nvPr>
        </p:nvSpPr>
        <p:spPr>
          <a:xfrm>
            <a:off x="457200" y="152400"/>
            <a:ext cx="8229600" cy="1066800"/>
          </a:xfrm>
          <a:prstGeom prst="rect">
            <a:avLst/>
          </a:prstGeom>
        </p:spPr>
        <p:txBody>
          <a:bodyPr>
            <a:normAutofit/>
          </a:bodyPr>
          <a:lstStyle>
            <a:lvl1pPr defTabSz="722376">
              <a:defRPr sz="3160" b="1"/>
            </a:lvl1pPr>
          </a:lstStyle>
          <a:p>
            <a:r>
              <a:t>Policy on Disclosing Solutions to Exams and Assignments</a:t>
            </a:r>
          </a:p>
        </p:txBody>
      </p:sp>
      <p:sp>
        <p:nvSpPr>
          <p:cNvPr id="45" name="Shape 45"/>
          <p:cNvSpPr>
            <a:spLocks noGrp="1"/>
          </p:cNvSpPr>
          <p:nvPr>
            <p:ph type="body" idx="4294967295"/>
          </p:nvPr>
        </p:nvSpPr>
        <p:spPr>
          <a:xfrm>
            <a:off x="457200" y="1371600"/>
            <a:ext cx="8229600" cy="5029200"/>
          </a:xfrm>
          <a:prstGeom prst="rect">
            <a:avLst/>
          </a:prstGeom>
        </p:spPr>
        <p:txBody>
          <a:bodyPr>
            <a:normAutofit/>
          </a:bodyPr>
          <a:lstStyle/>
          <a:p>
            <a:pPr>
              <a:lnSpc>
                <a:spcPct val="80000"/>
              </a:lnSpc>
              <a:buChar char="•"/>
              <a:defRPr sz="3000"/>
            </a:pPr>
            <a:r>
              <a:t>No solutions will be distributed for the exams, or any of the assignments. </a:t>
            </a:r>
          </a:p>
          <a:p>
            <a:pPr marL="0" indent="0">
              <a:lnSpc>
                <a:spcPct val="80000"/>
              </a:lnSpc>
              <a:buSzTx/>
              <a:buFontTx/>
              <a:buNone/>
              <a:defRPr sz="3000"/>
            </a:pPr>
            <a:endParaRPr/>
          </a:p>
          <a:p>
            <a:pPr>
              <a:lnSpc>
                <a:spcPct val="80000"/>
              </a:lnSpc>
              <a:buChar char="•"/>
              <a:defRPr sz="3000"/>
            </a:pPr>
            <a:r>
              <a:t>However, a tutoring session will be arranged in which the questions will be solved  by one of assistants</a:t>
            </a:r>
          </a:p>
        </p:txBody>
      </p:sp>
      <p:sp>
        <p:nvSpPr>
          <p:cNvPr id="46" name="Shape 46"/>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7</a:t>
            </a:fld>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hape 48"/>
          <p:cNvSpPr>
            <a:spLocks noGrp="1"/>
          </p:cNvSpPr>
          <p:nvPr>
            <p:ph type="title" idx="4294967295"/>
          </p:nvPr>
        </p:nvSpPr>
        <p:spPr>
          <a:xfrm>
            <a:off x="457200" y="274637"/>
            <a:ext cx="8229600" cy="792163"/>
          </a:xfrm>
          <a:prstGeom prst="rect">
            <a:avLst/>
          </a:prstGeom>
        </p:spPr>
        <p:txBody>
          <a:bodyPr>
            <a:normAutofit/>
          </a:bodyPr>
          <a:lstStyle>
            <a:lvl1pPr>
              <a:defRPr sz="4000" b="1"/>
            </a:lvl1pPr>
          </a:lstStyle>
          <a:p>
            <a:r>
              <a:t>Policy on Claims for Grade Change:</a:t>
            </a:r>
          </a:p>
        </p:txBody>
      </p:sp>
      <p:sp>
        <p:nvSpPr>
          <p:cNvPr id="49" name="Shape 49"/>
          <p:cNvSpPr>
            <a:spLocks noGrp="1"/>
          </p:cNvSpPr>
          <p:nvPr>
            <p:ph type="body" idx="4294967295"/>
          </p:nvPr>
        </p:nvSpPr>
        <p:spPr>
          <a:xfrm>
            <a:off x="457200" y="1143000"/>
            <a:ext cx="8229600" cy="5181600"/>
          </a:xfrm>
          <a:prstGeom prst="rect">
            <a:avLst/>
          </a:prstGeom>
        </p:spPr>
        <p:txBody>
          <a:bodyPr>
            <a:normAutofit/>
          </a:bodyPr>
          <a:lstStyle/>
          <a:p>
            <a:pPr>
              <a:lnSpc>
                <a:spcPct val="90000"/>
              </a:lnSpc>
              <a:spcBef>
                <a:spcPts val="600"/>
              </a:spcBef>
              <a:buChar char="•"/>
              <a:defRPr sz="2700"/>
            </a:pPr>
            <a:r>
              <a:t>For any of the assessment activities, you are expected to pick up your assignment (except exams and quizzes). </a:t>
            </a:r>
          </a:p>
          <a:p>
            <a:pPr>
              <a:lnSpc>
                <a:spcPct val="90000"/>
              </a:lnSpc>
              <a:spcBef>
                <a:spcPts val="600"/>
              </a:spcBef>
              <a:buChar char="•"/>
              <a:defRPr sz="2700"/>
            </a:pPr>
            <a:r>
              <a:t>If you have any concerns about the way that your work has been graded, please write your claim, and ask for re-grading. The outcome will be mailed to your e-mail account. </a:t>
            </a:r>
          </a:p>
          <a:p>
            <a:pPr>
              <a:lnSpc>
                <a:spcPct val="90000"/>
              </a:lnSpc>
              <a:spcBef>
                <a:spcPts val="600"/>
              </a:spcBef>
              <a:buChar char="•"/>
              <a:defRPr sz="2700"/>
            </a:pPr>
            <a:r>
              <a:t>Note that office hours to pick up your assignment or to see your exam (or quiz) will be announced and you are expected to come within those hours. </a:t>
            </a:r>
          </a:p>
          <a:p>
            <a:pPr>
              <a:lnSpc>
                <a:spcPct val="90000"/>
              </a:lnSpc>
              <a:spcBef>
                <a:spcPts val="600"/>
              </a:spcBef>
              <a:buChar char="•"/>
              <a:defRPr sz="2700"/>
            </a:pPr>
            <a:r>
              <a:t>If you will not be able to make at those hours, you can write an e-mail to the assistants asking for an appointment. </a:t>
            </a:r>
          </a:p>
        </p:txBody>
      </p:sp>
      <p:sp>
        <p:nvSpPr>
          <p:cNvPr id="50" name="Shape 50"/>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8</a:t>
            </a:fld>
            <a:endParaRP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543</Words>
  <Application>Microsoft Office PowerPoint</Application>
  <PresentationFormat>On-screen Show (4:3)</PresentationFormat>
  <Paragraphs>50</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IE102 A Process Outlook for Industrial Engineering</vt:lpstr>
      <vt:lpstr>Academic Dishonesty</vt:lpstr>
      <vt:lpstr>Policy for Term Paper: </vt:lpstr>
      <vt:lpstr>Policy for Homework Assignments</vt:lpstr>
      <vt:lpstr>Make-up Policy</vt:lpstr>
      <vt:lpstr>Privacy Policy</vt:lpstr>
      <vt:lpstr>Policy on Disclosing Solutions to Exams and Assignments</vt:lpstr>
      <vt:lpstr>Policy on Claims for Grade Change: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IE102 A Process Outlook for Industrial Engineering</dc:title>
  <cp:lastModifiedBy>Bengisu</cp:lastModifiedBy>
  <cp:revision>1</cp:revision>
  <dcterms:modified xsi:type="dcterms:W3CDTF">2017-02-07T09:45:56Z</dcterms:modified>
</cp:coreProperties>
</file>