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Lst>
  <p:sldSz cx="9144000" cy="6858000" type="screen4x3"/>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5pPr>
    <a:lvl6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6pPr>
    <a:lvl7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7pPr>
    <a:lvl8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8pPr>
    <a:lvl9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Calibri"/>
          <a:ea typeface="Calibri"/>
          <a:cs typeface="Calibri"/>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7E7"/>
          </a:solidFill>
        </a:fill>
      </a:tcStyle>
    </a:wholeTbl>
    <a:band2H>
      <a:tcTxStyle/>
      <a:tcStyle>
        <a:tcBdr/>
        <a:fill>
          <a:solidFill>
            <a:srgbClr val="E8ECF4"/>
          </a:solidFill>
        </a:fill>
      </a:tcStyle>
    </a:band2H>
    <a:firstCol>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Calibri"/>
          <a:ea typeface="Calibri"/>
          <a:cs typeface="Calibri"/>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a:tcStyle>
        <a:tcBdr/>
        <a:fill>
          <a:solidFill>
            <a:srgbClr val="EFF3E9"/>
          </a:solidFill>
        </a:fill>
      </a:tcStyle>
    </a:band2H>
    <a:firstCol>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Calibri"/>
          <a:ea typeface="Calibri"/>
          <a:cs typeface="Calibri"/>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a:tcStyle>
        <a:tcBdr/>
        <a:fill>
          <a:solidFill>
            <a:srgbClr val="FDEEE8"/>
          </a:solidFill>
        </a:fill>
      </a:tcStyle>
    </a:band2H>
    <a:firstCol>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Calibri"/>
          <a:ea typeface="Calibri"/>
          <a:cs typeface="Calibri"/>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
          <a:latin typeface="Calibri"/>
          <a:ea typeface="Calibri"/>
          <a:cs typeface="Calibri"/>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Calibri"/>
          <a:ea typeface="Calibri"/>
          <a:cs typeface="Calibri"/>
        </a:font>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
          <a:latin typeface="Calibri"/>
          <a:ea typeface="Calibri"/>
          <a:cs typeface="Calibri"/>
        </a:font>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Calibri"/>
          <a:ea typeface="Calibri"/>
          <a:cs typeface="Calibri"/>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
          <a:latin typeface="Calibri"/>
          <a:ea typeface="Calibri"/>
          <a:cs typeface="Calibri"/>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
          <a:latin typeface="Calibri"/>
          <a:ea typeface="Calibri"/>
          <a:cs typeface="Calibri"/>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
          <a:latin typeface="Calibri"/>
          <a:ea typeface="Calibri"/>
          <a:cs typeface="Calibri"/>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
          <a:latin typeface="Calibri"/>
          <a:ea typeface="Calibri"/>
          <a:cs typeface="Calibri"/>
        </a:font>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
          <a:latin typeface="Calibri"/>
          <a:ea typeface="Calibri"/>
          <a:cs typeface="Calibri"/>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33" d="100"/>
          <a:sy n="33" d="100"/>
        </p:scale>
        <p:origin x="-643" y="-80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Shape 17"/>
          <p:cNvSpPr>
            <a:spLocks noGrp="1" noRot="1" noChangeAspect="1"/>
          </p:cNvSpPr>
          <p:nvPr>
            <p:ph type="sldImg"/>
          </p:nvPr>
        </p:nvSpPr>
        <p:spPr>
          <a:xfrm>
            <a:off x="1143000" y="685800"/>
            <a:ext cx="4572000" cy="3429000"/>
          </a:xfrm>
          <a:prstGeom prst="rect">
            <a:avLst/>
          </a:prstGeom>
        </p:spPr>
        <p:txBody>
          <a:bodyPr/>
          <a:lstStyle/>
          <a:p>
            <a:endParaRPr/>
          </a:p>
        </p:txBody>
      </p:sp>
      <p:sp>
        <p:nvSpPr>
          <p:cNvPr id="18" name="Shape 18"/>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2310360069"/>
      </p:ext>
    </p:extLst>
  </p:cSld>
  <p:clrMap bg1="lt1" tx1="dk1" bg2="lt2" tx2="dk2" accent1="accent1" accent2="accent2" accent3="accent3" accent4="accent4" accent5="accent5" accent6="accent6" hlink="hlink" folHlink="folHlink"/>
  <p:notesStyle>
    <a:lvl1pPr latinLnBrk="0">
      <a:spcBef>
        <a:spcPts val="400"/>
      </a:spcBef>
      <a:defRPr sz="1200">
        <a:latin typeface="+mj-lt"/>
        <a:ea typeface="+mj-ea"/>
        <a:cs typeface="+mj-cs"/>
        <a:sym typeface="Arial"/>
      </a:defRPr>
    </a:lvl1pPr>
    <a:lvl2pPr indent="228600" latinLnBrk="0">
      <a:spcBef>
        <a:spcPts val="400"/>
      </a:spcBef>
      <a:defRPr sz="1200">
        <a:latin typeface="+mj-lt"/>
        <a:ea typeface="+mj-ea"/>
        <a:cs typeface="+mj-cs"/>
        <a:sym typeface="Arial"/>
      </a:defRPr>
    </a:lvl2pPr>
    <a:lvl3pPr indent="457200" latinLnBrk="0">
      <a:spcBef>
        <a:spcPts val="400"/>
      </a:spcBef>
      <a:defRPr sz="1200">
        <a:latin typeface="+mj-lt"/>
        <a:ea typeface="+mj-ea"/>
        <a:cs typeface="+mj-cs"/>
        <a:sym typeface="Arial"/>
      </a:defRPr>
    </a:lvl3pPr>
    <a:lvl4pPr indent="685800" latinLnBrk="0">
      <a:spcBef>
        <a:spcPts val="400"/>
      </a:spcBef>
      <a:defRPr sz="1200">
        <a:latin typeface="+mj-lt"/>
        <a:ea typeface="+mj-ea"/>
        <a:cs typeface="+mj-cs"/>
        <a:sym typeface="Arial"/>
      </a:defRPr>
    </a:lvl4pPr>
    <a:lvl5pPr indent="914400" latinLnBrk="0">
      <a:spcBef>
        <a:spcPts val="400"/>
      </a:spcBef>
      <a:defRPr sz="1200">
        <a:latin typeface="+mj-lt"/>
        <a:ea typeface="+mj-ea"/>
        <a:cs typeface="+mj-cs"/>
        <a:sym typeface="Arial"/>
      </a:defRPr>
    </a:lvl5pPr>
    <a:lvl6pPr indent="1143000" latinLnBrk="0">
      <a:spcBef>
        <a:spcPts val="400"/>
      </a:spcBef>
      <a:defRPr sz="1200">
        <a:latin typeface="+mj-lt"/>
        <a:ea typeface="+mj-ea"/>
        <a:cs typeface="+mj-cs"/>
        <a:sym typeface="Arial"/>
      </a:defRPr>
    </a:lvl6pPr>
    <a:lvl7pPr indent="1371600" latinLnBrk="0">
      <a:spcBef>
        <a:spcPts val="400"/>
      </a:spcBef>
      <a:defRPr sz="1200">
        <a:latin typeface="+mj-lt"/>
        <a:ea typeface="+mj-ea"/>
        <a:cs typeface="+mj-cs"/>
        <a:sym typeface="Arial"/>
      </a:defRPr>
    </a:lvl7pPr>
    <a:lvl8pPr indent="1600200" latinLnBrk="0">
      <a:spcBef>
        <a:spcPts val="400"/>
      </a:spcBef>
      <a:defRPr sz="1200">
        <a:latin typeface="+mj-lt"/>
        <a:ea typeface="+mj-ea"/>
        <a:cs typeface="+mj-cs"/>
        <a:sym typeface="Arial"/>
      </a:defRPr>
    </a:lvl8pPr>
    <a:lvl9pPr indent="1828800" latinLnBrk="0">
      <a:spcBef>
        <a:spcPts val="400"/>
      </a:spcBef>
      <a:defRPr sz="1200">
        <a:latin typeface="+mj-lt"/>
        <a:ea typeface="+mj-ea"/>
        <a:cs typeface="+mj-cs"/>
        <a:sym typeface="Arial"/>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11" name="Shape 11"/>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2"/>
          <p:cNvSpPr>
            <a:spLocks noGrp="1"/>
          </p:cNvSpPr>
          <p:nvPr>
            <p:ph type="sldNum" sz="quarter" idx="2"/>
          </p:nvPr>
        </p:nvSpPr>
        <p:spPr>
          <a:xfrm>
            <a:off x="8428176" y="6404292"/>
            <a:ext cx="258624" cy="269241"/>
          </a:xfrm>
          <a:prstGeom prst="rect">
            <a:avLst/>
          </a:prstGeom>
          <a:ln w="12700">
            <a:miter lim="400000"/>
          </a:ln>
        </p:spPr>
        <p:txBody>
          <a:bodyPr wrap="none" lIns="45719" rIns="45719" anchor="ctr">
            <a:spAutoFit/>
          </a:bodyPr>
          <a:lstStyle>
            <a:lvl1pPr algn="r">
              <a:defRPr sz="1200">
                <a:solidFill>
                  <a:srgbClr val="898989"/>
                </a:solidFill>
              </a:defRPr>
            </a:lvl1pPr>
          </a:lstStyle>
          <a:p>
            <a:fld id="{86CB4B4D-7CA3-9044-876B-883B54F8677D}" type="slidenum">
              <a:t>‹#›</a:t>
            </a:fld>
            <a:endParaRPr/>
          </a:p>
        </p:txBody>
      </p:sp>
      <p:sp>
        <p:nvSpPr>
          <p:cNvPr id="3" name="Shape 3"/>
          <p:cNvSpPr>
            <a:spLocks noGrp="1"/>
          </p:cNvSpPr>
          <p:nvPr>
            <p:ph type="title"/>
          </p:nvPr>
        </p:nvSpPr>
        <p:spPr>
          <a:xfrm>
            <a:off x="457200" y="92074"/>
            <a:ext cx="8229600" cy="1508126"/>
          </a:xfrm>
          <a:prstGeom prst="rect">
            <a:avLst/>
          </a:prstGeom>
          <a:ln w="12700">
            <a:miter lim="400000"/>
          </a:ln>
          <a:extLst>
            <a:ext uri="{C572A759-6A51-4108-AA02-DFA0A04FC94B}">
              <ma14:wrappingTextBoxFlag xmlns="" xmlns:ma14="http://schemas.microsoft.com/office/mac/drawingml/2011/main" val="1"/>
            </a:ext>
          </a:extLst>
        </p:spPr>
        <p:txBody>
          <a:bodyPr lIns="45719" rIns="45719" anchor="ctr"/>
          <a:lstStyle/>
          <a:p>
            <a:r>
              <a:t>Title Text</a:t>
            </a:r>
          </a:p>
        </p:txBody>
      </p:sp>
      <p:sp>
        <p:nvSpPr>
          <p:cNvPr id="4" name="Shape 4"/>
          <p:cNvSpPr>
            <a:spLocks noGrp="1"/>
          </p:cNvSpPr>
          <p:nvPr>
            <p:ph type="body" idx="1"/>
          </p:nvPr>
        </p:nvSpPr>
        <p:spPr>
          <a:xfrm>
            <a:off x="457200" y="1600200"/>
            <a:ext cx="8229600" cy="5257800"/>
          </a:xfrm>
          <a:prstGeom prst="rect">
            <a:avLst/>
          </a:prstGeom>
          <a:ln w="12700">
            <a:miter lim="400000"/>
          </a:ln>
          <a:extLst>
            <a:ext uri="{C572A759-6A51-4108-AA02-DFA0A04FC94B}">
              <ma14:wrappingTextBoxFlag xmlns="" xmlns:ma14="http://schemas.microsoft.com/office/mac/drawingml/2011/main" val="1"/>
            </a:ext>
          </a:extLst>
        </p:spPr>
        <p:txBody>
          <a:bodyPr lIns="45719" rIns="45719"/>
          <a:lstStyle/>
          <a:p>
            <a:r>
              <a:t>Body Level One</a:t>
            </a:r>
          </a:p>
          <a:p>
            <a:pPr lvl="1"/>
            <a:r>
              <a:t>Body Level Two</a:t>
            </a:r>
          </a:p>
          <a:p>
            <a:pPr lvl="2"/>
            <a:r>
              <a:t>Body Level Three</a:t>
            </a:r>
          </a:p>
          <a:p>
            <a:pPr lvl="3"/>
            <a:r>
              <a:t>Body Level Four</a:t>
            </a:r>
          </a:p>
          <a:p>
            <a:pPr lvl="4"/>
            <a:r>
              <a:t>Body Level Five</a:t>
            </a:r>
          </a:p>
        </p:txBody>
      </p:sp>
    </p:spTree>
  </p:cSld>
  <p:clrMap bg1="lt1" tx1="dk1" bg2="lt2" tx2="dk2" accent1="accent1" accent2="accent2" accent3="accent3" accent4="accent4" accent5="accent5" accent6="accent6" hlink="hlink" folHlink="folHlink"/>
  <p:sldLayoutIdLst>
    <p:sldLayoutId id="2147483649" r:id="rId1"/>
  </p:sldLayoutIdLst>
  <p:transition spd="med"/>
  <p:txStyles>
    <p:titleStyle>
      <a:lvl1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1pPr>
      <a:lvl2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2pPr>
      <a:lvl3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3pPr>
      <a:lvl4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4pPr>
      <a:lvl5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5pPr>
      <a:lvl6pPr marL="0" marR="0" indent="45720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6pPr>
      <a:lvl7pPr marL="0" marR="0" indent="91440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7pPr>
      <a:lvl8pPr marL="0" marR="0" indent="137160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8pPr>
      <a:lvl9pPr marL="0" marR="0" indent="182880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Calibri"/>
          <a:ea typeface="Calibri"/>
          <a:cs typeface="Calibri"/>
          <a:sym typeface="Calibri"/>
        </a:defRPr>
      </a:lvl9pPr>
    </p:titleStyle>
    <p:bodyStyle>
      <a:lvl1pPr marL="342900" marR="0" indent="-34290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1pPr>
      <a:lvl2pPr marL="783771" marR="0" indent="-326571"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2pPr>
      <a:lvl3pPr marL="1219200" marR="0" indent="-30480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3pPr>
      <a:lvl4pPr marL="17373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4pPr>
      <a:lvl5pPr marL="2235200" marR="0" indent="-40640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5pPr>
      <a:lvl6pPr marL="2692400" marR="0" indent="-40640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6pPr>
      <a:lvl7pPr marL="3149600" marR="0" indent="-40640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7pPr>
      <a:lvl8pPr marL="3606800" marR="0" indent="-40640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8pPr>
      <a:lvl9pPr marL="4064000" marR="0" indent="-40640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5pPr>
      <a:lvl6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6pPr>
      <a:lvl7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7pPr>
      <a:lvl8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8pPr>
      <a:lvl9pPr marL="0" marR="0" indent="0" algn="r" defTabSz="9144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hyperlink" Target="http://getkahoot.com/" TargetMode="Externa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hape 20"/>
          <p:cNvSpPr>
            <a:spLocks noGrp="1"/>
          </p:cNvSpPr>
          <p:nvPr>
            <p:ph type="title" idx="4294967295"/>
          </p:nvPr>
        </p:nvSpPr>
        <p:spPr>
          <a:xfrm>
            <a:off x="685800" y="1524000"/>
            <a:ext cx="8001000" cy="1752600"/>
          </a:xfrm>
          <a:prstGeom prst="rect">
            <a:avLst/>
          </a:prstGeom>
        </p:spPr>
        <p:txBody>
          <a:bodyPr>
            <a:normAutofit/>
          </a:bodyPr>
          <a:lstStyle/>
          <a:p>
            <a:r>
              <a:t>IE 102</a:t>
            </a:r>
            <a:br/>
            <a:r>
              <a:t>Spring 2016</a:t>
            </a:r>
          </a:p>
        </p:txBody>
      </p:sp>
      <p:sp>
        <p:nvSpPr>
          <p:cNvPr id="21" name="Shape 21"/>
          <p:cNvSpPr>
            <a:spLocks noGrp="1"/>
          </p:cNvSpPr>
          <p:nvPr>
            <p:ph type="body" sz="quarter" idx="4294967295"/>
          </p:nvPr>
        </p:nvSpPr>
        <p:spPr>
          <a:xfrm>
            <a:off x="1371600" y="3886200"/>
            <a:ext cx="6400800" cy="1752600"/>
          </a:xfrm>
          <a:prstGeom prst="rect">
            <a:avLst/>
          </a:prstGeom>
        </p:spPr>
        <p:txBody>
          <a:bodyPr>
            <a:normAutofit/>
          </a:bodyPr>
          <a:lstStyle/>
          <a:p>
            <a:pPr marL="0" indent="0" algn="ctr" defTabSz="896111">
              <a:buSzTx/>
              <a:buNone/>
              <a:defRPr sz="3136"/>
            </a:pPr>
            <a:r>
              <a:t>Lecture 3</a:t>
            </a:r>
          </a:p>
          <a:p>
            <a:pPr marL="0" indent="0" algn="ctr" defTabSz="896111">
              <a:buSzTx/>
              <a:buNone/>
              <a:defRPr sz="3136"/>
            </a:pPr>
            <a:r>
              <a:t>Charts and Diagrams:</a:t>
            </a:r>
          </a:p>
          <a:p>
            <a:pPr marL="0" indent="0" algn="ctr" defTabSz="896111">
              <a:buSzTx/>
              <a:buNone/>
              <a:defRPr sz="3136"/>
            </a:pPr>
            <a:r>
              <a:t>Tools for Analysis </a:t>
            </a:r>
          </a:p>
        </p:txBody>
      </p:sp>
      <p:sp>
        <p:nvSpPr>
          <p:cNvPr id="22" name="Shape 22"/>
          <p:cNvSpPr>
            <a:spLocks noGrp="1"/>
          </p:cNvSpPr>
          <p:nvPr>
            <p:ph type="sldNum" sz="quarter" idx="2"/>
          </p:nvPr>
        </p:nvSpPr>
        <p:spPr>
          <a:xfrm>
            <a:off x="8505418" y="6404292"/>
            <a:ext cx="181382" cy="269241"/>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1</a:t>
            </a:fld>
            <a:endParaRP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Shape 58"/>
          <p:cNvSpPr>
            <a:spLocks noGrp="1"/>
          </p:cNvSpPr>
          <p:nvPr>
            <p:ph type="sldNum" sz="quarter" idx="2"/>
          </p:nvPr>
        </p:nvSpPr>
        <p:spPr>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10</a:t>
            </a:fld>
            <a:endParaRPr/>
          </a:p>
        </p:txBody>
      </p:sp>
      <p:sp>
        <p:nvSpPr>
          <p:cNvPr id="59" name="Shape 59"/>
          <p:cNvSpPr>
            <a:spLocks noGrp="1"/>
          </p:cNvSpPr>
          <p:nvPr>
            <p:ph type="body" idx="4294967295"/>
          </p:nvPr>
        </p:nvSpPr>
        <p:spPr>
          <a:xfrm>
            <a:off x="251520" y="3429000"/>
            <a:ext cx="8640960" cy="5432177"/>
          </a:xfrm>
          <a:prstGeom prst="rect">
            <a:avLst/>
          </a:prstGeom>
        </p:spPr>
        <p:txBody>
          <a:bodyPr anchor="ctr"/>
          <a:lstStyle/>
          <a:p>
            <a:pPr marL="457200" indent="-457200" defTabSz="457200">
              <a:spcBef>
                <a:spcPts val="0"/>
              </a:spcBef>
              <a:buSzTx/>
              <a:buFontTx/>
              <a:buNone/>
              <a:tabLst>
                <a:tab pos="139700" algn="l"/>
                <a:tab pos="457200" algn="l"/>
              </a:tabLst>
              <a:defRPr sz="3433"/>
            </a:pPr>
            <a:r>
              <a:rPr sz="3000" dirty="0"/>
              <a:t>Identify the parts to be manufactured and purchased </a:t>
            </a:r>
          </a:p>
          <a:p>
            <a:pPr marL="457200" indent="-457200" defTabSz="457200">
              <a:spcBef>
                <a:spcPts val="0"/>
              </a:spcBef>
              <a:buSzTx/>
              <a:buFontTx/>
              <a:buNone/>
              <a:tabLst>
                <a:tab pos="139700" algn="l"/>
                <a:tab pos="457200" algn="l"/>
              </a:tabLst>
              <a:defRPr sz="3433"/>
            </a:pPr>
            <a:r>
              <a:rPr sz="3000" dirty="0"/>
              <a:t>Determine the operations required to fabricate each part and sequence them</a:t>
            </a:r>
          </a:p>
          <a:p>
            <a:pPr marL="457200" indent="-457200" defTabSz="457200">
              <a:spcBef>
                <a:spcPts val="0"/>
              </a:spcBef>
              <a:buSzTx/>
              <a:buFontTx/>
              <a:buNone/>
              <a:tabLst>
                <a:tab pos="139700" algn="l"/>
                <a:tab pos="457200" algn="l"/>
              </a:tabLst>
              <a:defRPr sz="3433"/>
            </a:pPr>
            <a:r>
              <a:rPr sz="3000" dirty="0"/>
              <a:t>Determine the sequence or assembly for buyouts and fabricated parts </a:t>
            </a:r>
          </a:p>
          <a:p>
            <a:pPr marL="457200" indent="-457200" defTabSz="457200">
              <a:spcBef>
                <a:spcPts val="0"/>
              </a:spcBef>
              <a:buSzTx/>
              <a:buFontTx/>
              <a:buNone/>
              <a:tabLst>
                <a:tab pos="139700" algn="l"/>
                <a:tab pos="457200" algn="l"/>
              </a:tabLst>
              <a:defRPr sz="3433"/>
            </a:pPr>
            <a:r>
              <a:rPr sz="3000" dirty="0"/>
              <a:t>Draw the operations chart as explained</a:t>
            </a:r>
          </a:p>
          <a:p>
            <a:pPr marL="457200" indent="-457200" defTabSz="457200">
              <a:spcBef>
                <a:spcPts val="0"/>
              </a:spcBef>
              <a:buSzTx/>
              <a:buFontTx/>
              <a:buNone/>
              <a:tabLst>
                <a:tab pos="139700" algn="l"/>
                <a:tab pos="457200" algn="l"/>
              </a:tabLst>
              <a:defRPr sz="3433"/>
            </a:pPr>
            <a:r>
              <a:rPr sz="3000" dirty="0"/>
              <a:t>Put time standards, operation numbers and </a:t>
            </a:r>
            <a:r>
              <a:rPr sz="3000" dirty="0">
                <a:latin typeface="+mj-lt"/>
                <a:ea typeface="+mj-ea"/>
                <a:cs typeface="+mj-cs"/>
                <a:sym typeface="Arial"/>
              </a:rPr>
              <a:t/>
            </a:r>
            <a:br>
              <a:rPr sz="3000" dirty="0">
                <a:latin typeface="+mj-lt"/>
                <a:ea typeface="+mj-ea"/>
                <a:cs typeface="+mj-cs"/>
                <a:sym typeface="Arial"/>
              </a:rPr>
            </a:br>
            <a:r>
              <a:rPr sz="3000" dirty="0"/>
              <a:t>descriptions </a:t>
            </a:r>
          </a:p>
          <a:p>
            <a:pPr marL="457200" indent="-457200" defTabSz="457200">
              <a:spcBef>
                <a:spcPts val="0"/>
              </a:spcBef>
              <a:buSzTx/>
              <a:buFontTx/>
              <a:buNone/>
              <a:tabLst>
                <a:tab pos="139700" algn="l"/>
                <a:tab pos="457200" algn="l"/>
              </a:tabLst>
              <a:defRPr sz="3433"/>
            </a:pPr>
            <a:r>
              <a:rPr sz="3000" dirty="0"/>
              <a:t>Other relevant information can be added</a:t>
            </a:r>
            <a:r>
              <a:rPr sz="3000" dirty="0">
                <a:latin typeface="+mj-lt"/>
                <a:ea typeface="+mj-ea"/>
                <a:cs typeface="+mj-cs"/>
                <a:sym typeface="Arial"/>
              </a:rPr>
              <a:t/>
            </a:r>
            <a:br>
              <a:rPr sz="3000" dirty="0">
                <a:latin typeface="+mj-lt"/>
                <a:ea typeface="+mj-ea"/>
                <a:cs typeface="+mj-cs"/>
                <a:sym typeface="Arial"/>
              </a:rPr>
            </a:br>
            <a:endParaRPr sz="3000" dirty="0">
              <a:latin typeface="+mj-lt"/>
              <a:ea typeface="+mj-ea"/>
              <a:cs typeface="+mj-cs"/>
              <a:sym typeface="Arial"/>
            </a:endParaRPr>
          </a:p>
          <a:p>
            <a:pPr marL="457200" indent="-457200" defTabSz="457200">
              <a:spcBef>
                <a:spcPts val="3700"/>
              </a:spcBef>
              <a:buSzTx/>
              <a:buFontTx/>
              <a:buNone/>
              <a:tabLst>
                <a:tab pos="139700" algn="l"/>
                <a:tab pos="457200" algn="l"/>
              </a:tabLst>
              <a:defRPr sz="3733"/>
            </a:pPr>
            <a:r>
              <a:rPr sz="3000" dirty="0">
                <a:latin typeface="+mj-lt"/>
                <a:ea typeface="+mj-ea"/>
                <a:cs typeface="+mj-cs"/>
                <a:sym typeface="Arial"/>
              </a:rPr>
              <a:t/>
            </a:r>
            <a:br>
              <a:rPr sz="3000" dirty="0">
                <a:latin typeface="+mj-lt"/>
                <a:ea typeface="+mj-ea"/>
                <a:cs typeface="+mj-cs"/>
                <a:sym typeface="Arial"/>
              </a:rPr>
            </a:br>
            <a:endParaRPr sz="3000" dirty="0">
              <a:latin typeface="+mj-lt"/>
              <a:ea typeface="+mj-ea"/>
              <a:cs typeface="+mj-cs"/>
              <a:sym typeface="Arial"/>
            </a:endParaRPr>
          </a:p>
          <a:p>
            <a:pPr marL="457200" indent="-457200" defTabSz="457200">
              <a:spcBef>
                <a:spcPts val="0"/>
              </a:spcBef>
              <a:buSzTx/>
              <a:buFontTx/>
              <a:buNone/>
              <a:tabLst>
                <a:tab pos="139700" algn="l"/>
                <a:tab pos="457200" algn="l"/>
              </a:tabLst>
              <a:defRPr sz="3733"/>
            </a:pPr>
            <a:r>
              <a:rPr sz="3000" dirty="0">
                <a:latin typeface="+mj-lt"/>
                <a:ea typeface="+mj-ea"/>
                <a:cs typeface="+mj-cs"/>
                <a:sym typeface="Arial"/>
              </a:rPr>
              <a:t/>
            </a:r>
            <a:br>
              <a:rPr sz="3000" dirty="0">
                <a:latin typeface="+mj-lt"/>
                <a:ea typeface="+mj-ea"/>
                <a:cs typeface="+mj-cs"/>
                <a:sym typeface="Arial"/>
              </a:rPr>
            </a:br>
            <a:endParaRPr sz="3000" dirty="0">
              <a:latin typeface="+mj-lt"/>
              <a:ea typeface="+mj-ea"/>
              <a:cs typeface="+mj-cs"/>
              <a:sym typeface="Arial"/>
            </a:endParaRPr>
          </a:p>
          <a:p>
            <a:pPr marL="457200" indent="-457200" defTabSz="457200">
              <a:spcBef>
                <a:spcPts val="3700"/>
              </a:spcBef>
              <a:buSzTx/>
              <a:buFontTx/>
              <a:buNone/>
              <a:tabLst>
                <a:tab pos="139700" algn="l"/>
                <a:tab pos="457200" algn="l"/>
              </a:tabLst>
              <a:defRPr sz="3733"/>
            </a:pPr>
            <a:endParaRPr sz="3000" dirty="0">
              <a:latin typeface="+mj-lt"/>
              <a:ea typeface="+mj-ea"/>
              <a:cs typeface="+mj-cs"/>
              <a:sym typeface="Arial"/>
            </a:endParaRPr>
          </a:p>
          <a:p>
            <a:pPr marL="457200" indent="-457200" defTabSz="457200">
              <a:spcBef>
                <a:spcPts val="3700"/>
              </a:spcBef>
              <a:buSzTx/>
              <a:buFontTx/>
              <a:buNone/>
              <a:tabLst>
                <a:tab pos="139700" algn="l"/>
                <a:tab pos="457200" algn="l"/>
              </a:tabLst>
              <a:defRPr sz="3733"/>
            </a:pPr>
            <a:endParaRPr sz="3000" dirty="0">
              <a:latin typeface="+mj-lt"/>
              <a:ea typeface="+mj-ea"/>
              <a:cs typeface="+mj-cs"/>
              <a:sym typeface="Arial"/>
            </a:endParaRPr>
          </a:p>
        </p:txBody>
      </p:sp>
      <p:sp>
        <p:nvSpPr>
          <p:cNvPr id="60" name="Shape 60"/>
          <p:cNvSpPr>
            <a:spLocks noGrp="1"/>
          </p:cNvSpPr>
          <p:nvPr>
            <p:ph type="title" idx="4294967295"/>
          </p:nvPr>
        </p:nvSpPr>
        <p:spPr>
          <a:xfrm>
            <a:off x="539552" y="116632"/>
            <a:ext cx="8229600" cy="1232199"/>
          </a:xfrm>
          <a:prstGeom prst="rect">
            <a:avLst/>
          </a:prstGeom>
        </p:spPr>
        <p:txBody>
          <a:bodyPr/>
          <a:lstStyle>
            <a:lvl1pPr defTabSz="457200">
              <a:lnSpc>
                <a:spcPts val="9600"/>
              </a:lnSpc>
              <a:spcBef>
                <a:spcPts val="1200"/>
              </a:spcBef>
              <a:defRPr sz="3433"/>
            </a:lvl1pPr>
          </a:lstStyle>
          <a:p>
            <a:pPr>
              <a:lnSpc>
                <a:spcPct val="100000"/>
              </a:lnSpc>
            </a:pPr>
            <a:r>
              <a:rPr b="1" dirty="0"/>
              <a:t>Step by Step Procedures For Preparing </a:t>
            </a:r>
            <a:r>
              <a:rPr b="1" dirty="0" smtClean="0"/>
              <a:t>a</a:t>
            </a:r>
            <a:r>
              <a:rPr lang="tr-TR" b="1" dirty="0" smtClean="0"/>
              <a:t>n </a:t>
            </a:r>
            <a:r>
              <a:rPr b="1" dirty="0" smtClean="0"/>
              <a:t>Operations </a:t>
            </a:r>
            <a:r>
              <a:rPr b="1" dirty="0"/>
              <a:t>Chart </a:t>
            </a:r>
            <a:endParaRPr sz="1200" b="1" dirty="0">
              <a:latin typeface="Times"/>
              <a:ea typeface="Times"/>
              <a:cs typeface="Times"/>
              <a:sym typeface="Times"/>
            </a:endParaRP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Shape 62"/>
          <p:cNvSpPr>
            <a:spLocks noGrp="1"/>
          </p:cNvSpPr>
          <p:nvPr>
            <p:ph type="sldNum" sz="quarter" idx="2"/>
          </p:nvPr>
        </p:nvSpPr>
        <p:spPr>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11</a:t>
            </a:fld>
            <a:endParaRPr/>
          </a:p>
        </p:txBody>
      </p:sp>
      <p:sp>
        <p:nvSpPr>
          <p:cNvPr id="63" name="Shape 63"/>
          <p:cNvSpPr>
            <a:spLocks noGrp="1"/>
          </p:cNvSpPr>
          <p:nvPr>
            <p:ph type="body" idx="4294967295"/>
          </p:nvPr>
        </p:nvSpPr>
        <p:spPr>
          <a:xfrm>
            <a:off x="279400" y="1632644"/>
            <a:ext cx="8229600" cy="5034856"/>
          </a:xfrm>
          <a:prstGeom prst="rect">
            <a:avLst/>
          </a:prstGeom>
        </p:spPr>
        <p:txBody>
          <a:bodyPr/>
          <a:lstStyle/>
          <a:p>
            <a:r>
              <a:rPr lang="tr-TR" dirty="0" smtClean="0"/>
              <a:t>What does this symbol correspond to in operation charts?</a:t>
            </a:r>
          </a:p>
          <a:p>
            <a:endParaRPr dirty="0"/>
          </a:p>
        </p:txBody>
      </p:sp>
      <p:sp>
        <p:nvSpPr>
          <p:cNvPr id="64" name="Shape 64"/>
          <p:cNvSpPr>
            <a:spLocks noGrp="1"/>
          </p:cNvSpPr>
          <p:nvPr>
            <p:ph type="title" idx="4294967295"/>
          </p:nvPr>
        </p:nvSpPr>
        <p:spPr>
          <a:xfrm>
            <a:off x="457200" y="193674"/>
            <a:ext cx="8229600" cy="944564"/>
          </a:xfrm>
          <a:prstGeom prst="rect">
            <a:avLst/>
          </a:prstGeom>
        </p:spPr>
        <p:txBody>
          <a:bodyPr/>
          <a:lstStyle/>
          <a:p>
            <a:r>
              <a:t>Recall</a:t>
            </a:r>
          </a:p>
        </p:txBody>
      </p:sp>
      <p:sp>
        <p:nvSpPr>
          <p:cNvPr id="6" name="Shape 52"/>
          <p:cNvSpPr/>
          <p:nvPr/>
        </p:nvSpPr>
        <p:spPr>
          <a:xfrm>
            <a:off x="2987824" y="2852936"/>
            <a:ext cx="2808312" cy="2736304"/>
          </a:xfrm>
          <a:prstGeom prst="rect">
            <a:avLst/>
          </a:prstGeom>
          <a:solidFill>
            <a:srgbClr val="FFFFFF"/>
          </a:solidFill>
          <a:ln w="76200">
            <a:solidFill>
              <a:schemeClr val="accent1"/>
            </a:solidFill>
          </a:ln>
        </p:spPr>
        <p:txBody>
          <a:bodyPr lIns="45719" rIns="45719"/>
          <a:lstStyle/>
          <a:p>
            <a:endParaRP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Shape 66"/>
          <p:cNvSpPr>
            <a:spLocks noGrp="1"/>
          </p:cNvSpPr>
          <p:nvPr>
            <p:ph type="sldNum" sz="quarter" idx="2"/>
          </p:nvPr>
        </p:nvSpPr>
        <p:spPr>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12</a:t>
            </a:fld>
            <a:endParaRPr/>
          </a:p>
        </p:txBody>
      </p:sp>
      <p:sp>
        <p:nvSpPr>
          <p:cNvPr id="67" name="Shape 67"/>
          <p:cNvSpPr>
            <a:spLocks noGrp="1"/>
          </p:cNvSpPr>
          <p:nvPr>
            <p:ph type="body" idx="4294967295"/>
          </p:nvPr>
        </p:nvSpPr>
        <p:spPr>
          <a:xfrm>
            <a:off x="457200" y="935186"/>
            <a:ext cx="8229600" cy="5922814"/>
          </a:xfrm>
          <a:prstGeom prst="rect">
            <a:avLst/>
          </a:prstGeom>
        </p:spPr>
        <p:txBody>
          <a:bodyPr/>
          <a:lstStyle/>
          <a:p>
            <a:r>
              <a:t>Graphical and symbolic representation of the processing activities performed on something or by somebody</a:t>
            </a:r>
          </a:p>
          <a:p>
            <a:pPr marL="457200" indent="-457200" defTabSz="457200">
              <a:spcBef>
                <a:spcPts val="0"/>
              </a:spcBef>
              <a:buSzTx/>
              <a:buFontTx/>
              <a:buNone/>
              <a:tabLst>
                <a:tab pos="139700" algn="l"/>
                <a:tab pos="457200" algn="l"/>
              </a:tabLst>
              <a:defRPr sz="4266"/>
            </a:pPr>
            <a:r>
              <a:t>	</a:t>
            </a:r>
            <a:r>
              <a:rPr sz="3166"/>
              <a:t>Principal types of process charts: </a:t>
            </a:r>
            <a:endParaRPr sz="3166">
              <a:latin typeface="+mj-lt"/>
              <a:ea typeface="+mj-ea"/>
              <a:cs typeface="+mj-cs"/>
              <a:sym typeface="Arial"/>
            </a:endParaRPr>
          </a:p>
          <a:p>
            <a:pPr marL="914400" indent="-914400" defTabSz="457200">
              <a:spcBef>
                <a:spcPts val="0"/>
              </a:spcBef>
              <a:buSzTx/>
              <a:buFontTx/>
              <a:buNone/>
              <a:tabLst>
                <a:tab pos="596900" algn="l"/>
                <a:tab pos="914400" algn="l"/>
              </a:tabLst>
              <a:defRPr sz="3166"/>
            </a:pPr>
            <a:r>
              <a:t>	</a:t>
            </a:r>
            <a:r>
              <a:rPr sz="3366"/>
              <a:t>1.Flow process chart – analysis of a material or workpiece being processed </a:t>
            </a:r>
          </a:p>
          <a:p>
            <a:pPr marL="914400" indent="-914400" defTabSz="457200">
              <a:spcBef>
                <a:spcPts val="0"/>
              </a:spcBef>
              <a:buSzTx/>
              <a:buFontTx/>
              <a:buNone/>
              <a:tabLst>
                <a:tab pos="596900" algn="l"/>
                <a:tab pos="914400" algn="l"/>
              </a:tabLst>
              <a:defRPr sz="3366"/>
            </a:pPr>
            <a:r>
              <a:t>	2.Worker process chart – analysis of a worker performing a task </a:t>
            </a:r>
          </a:p>
          <a:p>
            <a:pPr marL="914400" indent="-914400" defTabSz="457200">
              <a:spcBef>
                <a:spcPts val="0"/>
              </a:spcBef>
              <a:buSzTx/>
              <a:buFontTx/>
              <a:buNone/>
              <a:tabLst>
                <a:tab pos="596900" algn="l"/>
                <a:tab pos="914400" algn="l"/>
              </a:tabLst>
              <a:defRPr sz="3366"/>
            </a:pPr>
            <a:r>
              <a:t>	3.Form process chart – analysis of the processing of paperwork forms </a:t>
            </a:r>
            <a:br/>
            <a:endParaRPr/>
          </a:p>
        </p:txBody>
      </p:sp>
      <p:sp>
        <p:nvSpPr>
          <p:cNvPr id="68" name="Shape 68"/>
          <p:cNvSpPr>
            <a:spLocks noGrp="1"/>
          </p:cNvSpPr>
          <p:nvPr>
            <p:ph type="title" idx="4294967295"/>
          </p:nvPr>
        </p:nvSpPr>
        <p:spPr>
          <a:xfrm>
            <a:off x="457200" y="92074"/>
            <a:ext cx="8229600" cy="944564"/>
          </a:xfrm>
          <a:prstGeom prst="rect">
            <a:avLst/>
          </a:prstGeom>
        </p:spPr>
        <p:txBody>
          <a:bodyPr/>
          <a:lstStyle/>
          <a:p>
            <a:r>
              <a:t>Process Charts</a:t>
            </a:r>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Shape 70"/>
          <p:cNvSpPr>
            <a:spLocks noGrp="1"/>
          </p:cNvSpPr>
          <p:nvPr>
            <p:ph type="sldNum" sz="quarter" idx="2"/>
          </p:nvPr>
        </p:nvSpPr>
        <p:spPr>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13</a:t>
            </a:fld>
            <a:endParaRPr/>
          </a:p>
        </p:txBody>
      </p:sp>
      <p:sp>
        <p:nvSpPr>
          <p:cNvPr id="71" name="Shape 71"/>
          <p:cNvSpPr>
            <a:spLocks noGrp="1"/>
          </p:cNvSpPr>
          <p:nvPr>
            <p:ph type="body" idx="4294967295"/>
          </p:nvPr>
        </p:nvSpPr>
        <p:spPr>
          <a:xfrm>
            <a:off x="457200" y="935186"/>
            <a:ext cx="8229600" cy="5922814"/>
          </a:xfrm>
          <a:prstGeom prst="rect">
            <a:avLst/>
          </a:prstGeom>
        </p:spPr>
        <p:txBody>
          <a:bodyPr/>
          <a:lstStyle/>
          <a:p>
            <a:endParaRPr/>
          </a:p>
        </p:txBody>
      </p:sp>
      <p:sp>
        <p:nvSpPr>
          <p:cNvPr id="72" name="Shape 72"/>
          <p:cNvSpPr>
            <a:spLocks noGrp="1"/>
          </p:cNvSpPr>
          <p:nvPr>
            <p:ph type="title" idx="4294967295"/>
          </p:nvPr>
        </p:nvSpPr>
        <p:spPr>
          <a:xfrm>
            <a:off x="457200" y="92074"/>
            <a:ext cx="8229600" cy="944564"/>
          </a:xfrm>
          <a:prstGeom prst="rect">
            <a:avLst/>
          </a:prstGeom>
        </p:spPr>
        <p:txBody>
          <a:bodyPr/>
          <a:lstStyle>
            <a:lvl1pPr algn="l" defTabSz="457200">
              <a:lnSpc>
                <a:spcPts val="14200"/>
              </a:lnSpc>
              <a:spcBef>
                <a:spcPts val="1200"/>
              </a:spcBef>
              <a:defRPr sz="5866"/>
            </a:lvl1pPr>
          </a:lstStyle>
          <a:p>
            <a:r>
              <a:t>Process Chart Symbols </a:t>
            </a:r>
            <a:endParaRPr sz="1200">
              <a:latin typeface="Times"/>
              <a:ea typeface="Times"/>
              <a:cs typeface="Times"/>
              <a:sym typeface="Times"/>
            </a:endParaRPr>
          </a:p>
        </p:txBody>
      </p:sp>
      <p:pic>
        <p:nvPicPr>
          <p:cNvPr id="73" name="pasted-image.pdf"/>
          <p:cNvPicPr>
            <a:picLocks noChangeAspect="1"/>
          </p:cNvPicPr>
          <p:nvPr/>
        </p:nvPicPr>
        <p:blipFill>
          <a:blip r:embed="rId2">
            <a:extLst/>
          </a:blip>
          <a:stretch>
            <a:fillRect/>
          </a:stretch>
        </p:blipFill>
        <p:spPr>
          <a:xfrm>
            <a:off x="510288" y="1780877"/>
            <a:ext cx="7801817" cy="4177242"/>
          </a:xfrm>
          <a:prstGeom prst="rect">
            <a:avLst/>
          </a:prstGeom>
          <a:ln w="12700">
            <a:miter lim="400000"/>
          </a:ln>
        </p:spPr>
      </p:pic>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Shape 75"/>
          <p:cNvSpPr>
            <a:spLocks noGrp="1"/>
          </p:cNvSpPr>
          <p:nvPr>
            <p:ph type="sldNum" sz="quarter" idx="2"/>
          </p:nvPr>
        </p:nvSpPr>
        <p:spPr>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14</a:t>
            </a:fld>
            <a:endParaRPr/>
          </a:p>
        </p:txBody>
      </p:sp>
      <p:pic>
        <p:nvPicPr>
          <p:cNvPr id="76" name="pasted-image.pdf"/>
          <p:cNvPicPr>
            <a:picLocks noChangeAspect="1"/>
          </p:cNvPicPr>
          <p:nvPr/>
        </p:nvPicPr>
        <p:blipFill>
          <a:blip r:embed="rId2">
            <a:extLst/>
          </a:blip>
          <a:stretch>
            <a:fillRect/>
          </a:stretch>
        </p:blipFill>
        <p:spPr>
          <a:xfrm>
            <a:off x="1060753" y="188640"/>
            <a:ext cx="6967631" cy="6546101"/>
          </a:xfrm>
          <a:prstGeom prst="rect">
            <a:avLst/>
          </a:prstGeom>
          <a:ln w="12700">
            <a:miter lim="400000"/>
          </a:ln>
        </p:spPr>
      </p:pic>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Shape 78"/>
          <p:cNvSpPr>
            <a:spLocks noGrp="1"/>
          </p:cNvSpPr>
          <p:nvPr>
            <p:ph type="sldNum" sz="quarter" idx="2"/>
          </p:nvPr>
        </p:nvSpPr>
        <p:spPr>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15</a:t>
            </a:fld>
            <a:endParaRPr/>
          </a:p>
        </p:txBody>
      </p:sp>
      <p:pic>
        <p:nvPicPr>
          <p:cNvPr id="79" name="pasted-image.pdf"/>
          <p:cNvPicPr>
            <a:picLocks noChangeAspect="1"/>
          </p:cNvPicPr>
          <p:nvPr/>
        </p:nvPicPr>
        <p:blipFill>
          <a:blip r:embed="rId2">
            <a:extLst/>
          </a:blip>
          <a:stretch>
            <a:fillRect/>
          </a:stretch>
        </p:blipFill>
        <p:spPr>
          <a:xfrm>
            <a:off x="401840" y="183102"/>
            <a:ext cx="7730720" cy="2300796"/>
          </a:xfrm>
          <a:prstGeom prst="rect">
            <a:avLst/>
          </a:prstGeom>
          <a:ln w="12700">
            <a:miter lim="400000"/>
          </a:ln>
        </p:spPr>
      </p:pic>
      <p:pic>
        <p:nvPicPr>
          <p:cNvPr id="80" name="pasted-image.pdf"/>
          <p:cNvPicPr>
            <a:picLocks noChangeAspect="1"/>
          </p:cNvPicPr>
          <p:nvPr/>
        </p:nvPicPr>
        <p:blipFill>
          <a:blip r:embed="rId3">
            <a:extLst/>
          </a:blip>
          <a:stretch>
            <a:fillRect/>
          </a:stretch>
        </p:blipFill>
        <p:spPr>
          <a:xfrm>
            <a:off x="658619" y="3220378"/>
            <a:ext cx="7826763" cy="2296843"/>
          </a:xfrm>
          <a:prstGeom prst="rect">
            <a:avLst/>
          </a:prstGeom>
          <a:ln w="12700">
            <a:miter lim="400000"/>
          </a:ln>
        </p:spPr>
      </p:pic>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Shape 82"/>
          <p:cNvSpPr>
            <a:spLocks noGrp="1"/>
          </p:cNvSpPr>
          <p:nvPr>
            <p:ph type="sldNum" sz="quarter" idx="2"/>
          </p:nvPr>
        </p:nvSpPr>
        <p:spPr>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16</a:t>
            </a:fld>
            <a:endParaRPr/>
          </a:p>
        </p:txBody>
      </p:sp>
      <p:pic>
        <p:nvPicPr>
          <p:cNvPr id="83" name="pasted-image.pdf"/>
          <p:cNvPicPr>
            <a:picLocks noChangeAspect="1"/>
          </p:cNvPicPr>
          <p:nvPr/>
        </p:nvPicPr>
        <p:blipFill>
          <a:blip r:embed="rId2">
            <a:extLst/>
          </a:blip>
          <a:stretch>
            <a:fillRect/>
          </a:stretch>
        </p:blipFill>
        <p:spPr>
          <a:xfrm>
            <a:off x="389287" y="55408"/>
            <a:ext cx="7806626" cy="2937184"/>
          </a:xfrm>
          <a:prstGeom prst="rect">
            <a:avLst/>
          </a:prstGeom>
          <a:ln w="12700">
            <a:miter lim="400000"/>
          </a:ln>
        </p:spPr>
      </p:pic>
      <p:pic>
        <p:nvPicPr>
          <p:cNvPr id="84" name="pasted-image.pdf"/>
          <p:cNvPicPr>
            <a:picLocks noChangeAspect="1"/>
          </p:cNvPicPr>
          <p:nvPr/>
        </p:nvPicPr>
        <p:blipFill>
          <a:blip r:embed="rId3">
            <a:extLst/>
          </a:blip>
          <a:stretch>
            <a:fillRect/>
          </a:stretch>
        </p:blipFill>
        <p:spPr>
          <a:xfrm>
            <a:off x="415767" y="3167034"/>
            <a:ext cx="7753665" cy="2428932"/>
          </a:xfrm>
          <a:prstGeom prst="rect">
            <a:avLst/>
          </a:prstGeom>
          <a:ln w="12700">
            <a:miter lim="400000"/>
          </a:ln>
        </p:spPr>
      </p:pic>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 name="Shape 86"/>
          <p:cNvSpPr>
            <a:spLocks noGrp="1"/>
          </p:cNvSpPr>
          <p:nvPr>
            <p:ph type="sldNum" sz="quarter" idx="2"/>
          </p:nvPr>
        </p:nvSpPr>
        <p:spPr>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17</a:t>
            </a:fld>
            <a:endParaRPr/>
          </a:p>
        </p:txBody>
      </p:sp>
      <p:pic>
        <p:nvPicPr>
          <p:cNvPr id="87" name="pasted-image.pdf"/>
          <p:cNvPicPr>
            <a:picLocks noChangeAspect="1"/>
          </p:cNvPicPr>
          <p:nvPr/>
        </p:nvPicPr>
        <p:blipFill>
          <a:blip r:embed="rId2">
            <a:extLst/>
          </a:blip>
          <a:stretch>
            <a:fillRect/>
          </a:stretch>
        </p:blipFill>
        <p:spPr>
          <a:xfrm>
            <a:off x="544058" y="361701"/>
            <a:ext cx="7827283" cy="2756398"/>
          </a:xfrm>
          <a:prstGeom prst="rect">
            <a:avLst/>
          </a:prstGeom>
          <a:ln w="12700">
            <a:miter lim="400000"/>
          </a:ln>
        </p:spPr>
      </p:pic>
      <p:pic>
        <p:nvPicPr>
          <p:cNvPr id="88" name="pasted-image.pdf"/>
          <p:cNvPicPr>
            <a:picLocks noChangeAspect="1"/>
          </p:cNvPicPr>
          <p:nvPr/>
        </p:nvPicPr>
        <p:blipFill>
          <a:blip r:embed="rId3">
            <a:extLst/>
          </a:blip>
          <a:stretch>
            <a:fillRect/>
          </a:stretch>
        </p:blipFill>
        <p:spPr>
          <a:xfrm>
            <a:off x="775059" y="3457075"/>
            <a:ext cx="8051082" cy="2560050"/>
          </a:xfrm>
          <a:prstGeom prst="rect">
            <a:avLst/>
          </a:prstGeom>
          <a:ln w="12700">
            <a:miter lim="400000"/>
          </a:ln>
        </p:spPr>
      </p:pic>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Shape 90"/>
          <p:cNvSpPr>
            <a:spLocks noGrp="1"/>
          </p:cNvSpPr>
          <p:nvPr>
            <p:ph type="sldNum" sz="quarter" idx="2"/>
          </p:nvPr>
        </p:nvSpPr>
        <p:spPr>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18</a:t>
            </a:fld>
            <a:endParaRPr/>
          </a:p>
        </p:txBody>
      </p:sp>
      <p:sp>
        <p:nvSpPr>
          <p:cNvPr id="91" name="Shape 91"/>
          <p:cNvSpPr>
            <a:spLocks noGrp="1"/>
          </p:cNvSpPr>
          <p:nvPr>
            <p:ph type="body" idx="4294967295"/>
          </p:nvPr>
        </p:nvSpPr>
        <p:spPr>
          <a:xfrm>
            <a:off x="457200" y="935186"/>
            <a:ext cx="8229600" cy="5922814"/>
          </a:xfrm>
          <a:prstGeom prst="rect">
            <a:avLst/>
          </a:prstGeom>
        </p:spPr>
        <p:txBody>
          <a:bodyPr/>
          <a:lstStyle/>
          <a:p>
            <a:endParaRPr/>
          </a:p>
        </p:txBody>
      </p:sp>
      <p:sp>
        <p:nvSpPr>
          <p:cNvPr id="92" name="Shape 92"/>
          <p:cNvSpPr>
            <a:spLocks noGrp="1"/>
          </p:cNvSpPr>
          <p:nvPr>
            <p:ph type="title" idx="4294967295"/>
          </p:nvPr>
        </p:nvSpPr>
        <p:spPr>
          <a:xfrm>
            <a:off x="457200" y="92074"/>
            <a:ext cx="8229600" cy="944564"/>
          </a:xfrm>
          <a:prstGeom prst="rect">
            <a:avLst/>
          </a:prstGeom>
        </p:spPr>
        <p:txBody>
          <a:bodyPr/>
          <a:lstStyle/>
          <a:p>
            <a:r>
              <a:t>Process Charts</a:t>
            </a:r>
          </a:p>
        </p:txBody>
      </p:sp>
      <p:pic>
        <p:nvPicPr>
          <p:cNvPr id="93" name="pasted-image.pdf"/>
          <p:cNvPicPr>
            <a:picLocks noChangeAspect="1"/>
          </p:cNvPicPr>
          <p:nvPr/>
        </p:nvPicPr>
        <p:blipFill>
          <a:blip r:embed="rId2">
            <a:extLst/>
          </a:blip>
          <a:stretch>
            <a:fillRect/>
          </a:stretch>
        </p:blipFill>
        <p:spPr>
          <a:xfrm>
            <a:off x="-72321" y="1340768"/>
            <a:ext cx="9011337" cy="4308032"/>
          </a:xfrm>
          <a:prstGeom prst="rect">
            <a:avLst/>
          </a:prstGeom>
          <a:ln w="12700">
            <a:miter lim="400000"/>
          </a:ln>
        </p:spPr>
      </p:pic>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Shape 95"/>
          <p:cNvSpPr>
            <a:spLocks noGrp="1"/>
          </p:cNvSpPr>
          <p:nvPr>
            <p:ph type="sldNum" sz="quarter" idx="2"/>
          </p:nvPr>
        </p:nvSpPr>
        <p:spPr>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19</a:t>
            </a:fld>
            <a:endParaRPr/>
          </a:p>
        </p:txBody>
      </p:sp>
      <p:pic>
        <p:nvPicPr>
          <p:cNvPr id="96" name="pasted-image.pdf"/>
          <p:cNvPicPr>
            <a:picLocks noChangeAspect="1"/>
          </p:cNvPicPr>
          <p:nvPr/>
        </p:nvPicPr>
        <p:blipFill>
          <a:blip r:embed="rId2">
            <a:extLst/>
          </a:blip>
          <a:stretch>
            <a:fillRect/>
          </a:stretch>
        </p:blipFill>
        <p:spPr>
          <a:xfrm>
            <a:off x="1154541" y="181534"/>
            <a:ext cx="6013851" cy="6494932"/>
          </a:xfrm>
          <a:prstGeom prst="rect">
            <a:avLst/>
          </a:prstGeom>
          <a:ln w="12700">
            <a:miter lim="400000"/>
          </a:ln>
        </p:spPr>
      </p:pic>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Shape 24"/>
          <p:cNvSpPr>
            <a:spLocks noGrp="1"/>
          </p:cNvSpPr>
          <p:nvPr>
            <p:ph type="title" idx="4294967295"/>
          </p:nvPr>
        </p:nvSpPr>
        <p:spPr>
          <a:xfrm>
            <a:off x="457200" y="274637"/>
            <a:ext cx="8229600" cy="1143001"/>
          </a:xfrm>
          <a:prstGeom prst="rect">
            <a:avLst/>
          </a:prstGeom>
        </p:spPr>
        <p:txBody>
          <a:bodyPr>
            <a:normAutofit/>
          </a:bodyPr>
          <a:lstStyle/>
          <a:p>
            <a:r>
              <a:t>Objectives of Charts and Diagrams</a:t>
            </a:r>
          </a:p>
        </p:txBody>
      </p:sp>
      <p:sp>
        <p:nvSpPr>
          <p:cNvPr id="25" name="Shape 25"/>
          <p:cNvSpPr>
            <a:spLocks noGrp="1"/>
          </p:cNvSpPr>
          <p:nvPr>
            <p:ph type="body" idx="4294967295"/>
          </p:nvPr>
        </p:nvSpPr>
        <p:spPr>
          <a:xfrm>
            <a:off x="457200" y="1447799"/>
            <a:ext cx="8229600" cy="4953002"/>
          </a:xfrm>
          <a:prstGeom prst="rect">
            <a:avLst/>
          </a:prstGeom>
        </p:spPr>
        <p:txBody>
          <a:bodyPr>
            <a:normAutofit lnSpcReduction="10000"/>
          </a:bodyPr>
          <a:lstStyle/>
          <a:p>
            <a:pPr marL="548640" indent="-548640" defTabSz="877823">
              <a:spcBef>
                <a:spcPts val="600"/>
              </a:spcBef>
              <a:buFontTx/>
              <a:buAutoNum type="arabicPeriod"/>
              <a:defRPr sz="2880"/>
            </a:pPr>
            <a:r>
              <a:t>Communication: permit work processes to be communicated and comprehended more readily</a:t>
            </a:r>
          </a:p>
          <a:p>
            <a:pPr marL="548640" indent="-548640" defTabSz="877823">
              <a:spcBef>
                <a:spcPts val="600"/>
              </a:spcBef>
              <a:buFontTx/>
              <a:buAutoNum type="arabicPeriod"/>
              <a:defRPr sz="2880"/>
            </a:pPr>
            <a:r>
              <a:t>Use  of algorithms specifically designed for the particular diagramming technique</a:t>
            </a:r>
          </a:p>
          <a:p>
            <a:pPr marL="548640" indent="-548640" defTabSz="877823">
              <a:spcBef>
                <a:spcPts val="600"/>
              </a:spcBef>
              <a:buFontTx/>
              <a:buAutoNum type="arabicPeriod"/>
              <a:defRPr sz="2880"/>
            </a:pPr>
            <a:r>
              <a:t>Detailed analysis (Divide &amp; Conquer): divide a given work process into its constituent elements for analysis purposes</a:t>
            </a:r>
          </a:p>
          <a:p>
            <a:pPr marL="548640" indent="-548640" defTabSz="877823">
              <a:spcBef>
                <a:spcPts val="600"/>
              </a:spcBef>
              <a:buFontTx/>
              <a:buAutoNum type="arabicPeriod"/>
              <a:defRPr sz="2880"/>
            </a:pPr>
            <a:r>
              <a:t>Provide a structure in the search for improvements</a:t>
            </a:r>
          </a:p>
          <a:p>
            <a:pPr marL="548640" indent="-548640" defTabSz="877823">
              <a:spcBef>
                <a:spcPts val="600"/>
              </a:spcBef>
              <a:buFontTx/>
              <a:buAutoNum type="arabicPeriod"/>
              <a:defRPr sz="2880"/>
            </a:pPr>
            <a:r>
              <a:t>Represent a proposed new work process or method</a:t>
            </a:r>
          </a:p>
        </p:txBody>
      </p:sp>
      <p:sp>
        <p:nvSpPr>
          <p:cNvPr id="26" name="Shape 26"/>
          <p:cNvSpPr>
            <a:spLocks noGrp="1"/>
          </p:cNvSpPr>
          <p:nvPr>
            <p:ph type="sldNum" sz="quarter" idx="2"/>
          </p:nvPr>
        </p:nvSpPr>
        <p:spPr>
          <a:xfrm>
            <a:off x="8505418" y="6404292"/>
            <a:ext cx="181382" cy="269241"/>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2</a:t>
            </a:fld>
            <a:endParaRPr/>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Shape 98"/>
          <p:cNvSpPr>
            <a:spLocks noGrp="1"/>
          </p:cNvSpPr>
          <p:nvPr>
            <p:ph type="sldNum" sz="quarter" idx="2"/>
          </p:nvPr>
        </p:nvSpPr>
        <p:spPr>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20</a:t>
            </a:fld>
            <a:endParaRPr/>
          </a:p>
        </p:txBody>
      </p:sp>
      <p:pic>
        <p:nvPicPr>
          <p:cNvPr id="99" name="pasted-image.pdf"/>
          <p:cNvPicPr>
            <a:picLocks noChangeAspect="1"/>
          </p:cNvPicPr>
          <p:nvPr/>
        </p:nvPicPr>
        <p:blipFill>
          <a:blip r:embed="rId2">
            <a:extLst/>
          </a:blip>
          <a:stretch>
            <a:fillRect/>
          </a:stretch>
        </p:blipFill>
        <p:spPr>
          <a:xfrm>
            <a:off x="1187624" y="44624"/>
            <a:ext cx="6544130" cy="6858001"/>
          </a:xfrm>
          <a:prstGeom prst="rect">
            <a:avLst/>
          </a:prstGeom>
          <a:ln w="12700">
            <a:miter lim="400000"/>
          </a:ln>
        </p:spPr>
      </p:pic>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Shape 101"/>
          <p:cNvSpPr>
            <a:spLocks noGrp="1"/>
          </p:cNvSpPr>
          <p:nvPr>
            <p:ph type="sldNum" sz="quarter" idx="2"/>
          </p:nvPr>
        </p:nvSpPr>
        <p:spPr>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21</a:t>
            </a:fld>
            <a:endParaRPr/>
          </a:p>
        </p:txBody>
      </p:sp>
      <p:sp>
        <p:nvSpPr>
          <p:cNvPr id="102" name="Shape 102"/>
          <p:cNvSpPr>
            <a:spLocks noGrp="1"/>
          </p:cNvSpPr>
          <p:nvPr>
            <p:ph type="body" idx="4294967295"/>
          </p:nvPr>
        </p:nvSpPr>
        <p:spPr>
          <a:xfrm>
            <a:off x="457200" y="935186"/>
            <a:ext cx="8229600" cy="5922814"/>
          </a:xfrm>
          <a:prstGeom prst="rect">
            <a:avLst/>
          </a:prstGeom>
        </p:spPr>
        <p:txBody>
          <a:bodyPr/>
          <a:lstStyle/>
          <a:p>
            <a:endParaRPr/>
          </a:p>
        </p:txBody>
      </p:sp>
      <p:sp>
        <p:nvSpPr>
          <p:cNvPr id="103" name="Shape 103"/>
          <p:cNvSpPr>
            <a:spLocks noGrp="1"/>
          </p:cNvSpPr>
          <p:nvPr>
            <p:ph type="title" idx="4294967295"/>
          </p:nvPr>
        </p:nvSpPr>
        <p:spPr>
          <a:xfrm>
            <a:off x="457200" y="92074"/>
            <a:ext cx="8229600" cy="944564"/>
          </a:xfrm>
          <a:prstGeom prst="rect">
            <a:avLst/>
          </a:prstGeom>
        </p:spPr>
        <p:txBody>
          <a:bodyPr/>
          <a:lstStyle/>
          <a:p>
            <a:r>
              <a:t>Exercise: cooking spagetti</a:t>
            </a:r>
          </a:p>
        </p:txBody>
      </p:sp>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 name="Shape 105"/>
          <p:cNvSpPr>
            <a:spLocks noGrp="1"/>
          </p:cNvSpPr>
          <p:nvPr>
            <p:ph type="sldNum" sz="quarter" idx="2"/>
          </p:nvPr>
        </p:nvSpPr>
        <p:spPr>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22</a:t>
            </a:fld>
            <a:endParaRPr/>
          </a:p>
        </p:txBody>
      </p:sp>
      <p:pic>
        <p:nvPicPr>
          <p:cNvPr id="106" name="pasted-image.pdf"/>
          <p:cNvPicPr>
            <a:picLocks noChangeAspect="1"/>
          </p:cNvPicPr>
          <p:nvPr/>
        </p:nvPicPr>
        <p:blipFill>
          <a:blip r:embed="rId2">
            <a:extLst/>
          </a:blip>
          <a:stretch>
            <a:fillRect/>
          </a:stretch>
        </p:blipFill>
        <p:spPr>
          <a:xfrm>
            <a:off x="419130" y="267063"/>
            <a:ext cx="8204140" cy="6323874"/>
          </a:xfrm>
          <a:prstGeom prst="rect">
            <a:avLst/>
          </a:prstGeom>
          <a:ln w="12700">
            <a:miter lim="400000"/>
          </a:ln>
        </p:spPr>
      </p:pic>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 name="Shape 108"/>
          <p:cNvSpPr>
            <a:spLocks noGrp="1"/>
          </p:cNvSpPr>
          <p:nvPr>
            <p:ph type="sldNum" sz="quarter" idx="2"/>
          </p:nvPr>
        </p:nvSpPr>
        <p:spPr>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23</a:t>
            </a:fld>
            <a:endParaRPr/>
          </a:p>
        </p:txBody>
      </p:sp>
      <p:sp>
        <p:nvSpPr>
          <p:cNvPr id="109" name="Shape 109"/>
          <p:cNvSpPr>
            <a:spLocks noGrp="1"/>
          </p:cNvSpPr>
          <p:nvPr>
            <p:ph type="body" idx="4294967295"/>
          </p:nvPr>
        </p:nvSpPr>
        <p:spPr>
          <a:xfrm>
            <a:off x="457200" y="935186"/>
            <a:ext cx="8229600" cy="5922814"/>
          </a:xfrm>
          <a:prstGeom prst="rect">
            <a:avLst/>
          </a:prstGeom>
        </p:spPr>
        <p:txBody>
          <a:bodyPr/>
          <a:lstStyle/>
          <a:p>
            <a:r>
              <a:t>Notes are about inefficiencies of the process</a:t>
            </a:r>
          </a:p>
          <a:p>
            <a:r>
              <a:t>Notes are about suggestions  for improving the inefficiencies</a:t>
            </a:r>
          </a:p>
          <a:p>
            <a:r>
              <a:t>Notes 9 ,10, 12 denote repetitive tasks</a:t>
            </a:r>
          </a:p>
          <a:p>
            <a:r>
              <a:t>Note 4 suggests a method for improving</a:t>
            </a:r>
          </a:p>
          <a:p>
            <a:endParaRPr/>
          </a:p>
          <a:p>
            <a:r>
              <a:t>Proposed method</a:t>
            </a:r>
          </a:p>
        </p:txBody>
      </p:sp>
      <p:sp>
        <p:nvSpPr>
          <p:cNvPr id="110" name="Shape 110"/>
          <p:cNvSpPr>
            <a:spLocks noGrp="1"/>
          </p:cNvSpPr>
          <p:nvPr>
            <p:ph type="title" idx="4294967295"/>
          </p:nvPr>
        </p:nvSpPr>
        <p:spPr>
          <a:xfrm>
            <a:off x="457200" y="92074"/>
            <a:ext cx="8229600" cy="944564"/>
          </a:xfrm>
          <a:prstGeom prst="rect">
            <a:avLst/>
          </a:prstGeom>
        </p:spPr>
        <p:txBody>
          <a:bodyPr/>
          <a:lstStyle/>
          <a:p>
            <a:r>
              <a:t>Exercise: cooking spagetti</a:t>
            </a:r>
          </a:p>
        </p:txBody>
      </p:sp>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 name="Shape 112"/>
          <p:cNvSpPr>
            <a:spLocks noGrp="1"/>
          </p:cNvSpPr>
          <p:nvPr>
            <p:ph type="sldNum" sz="quarter" idx="2"/>
          </p:nvPr>
        </p:nvSpPr>
        <p:spPr>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24</a:t>
            </a:fld>
            <a:endParaRPr/>
          </a:p>
        </p:txBody>
      </p:sp>
      <p:pic>
        <p:nvPicPr>
          <p:cNvPr id="113" name="pasted-image.pdf"/>
          <p:cNvPicPr>
            <a:picLocks noChangeAspect="1"/>
          </p:cNvPicPr>
          <p:nvPr/>
        </p:nvPicPr>
        <p:blipFill>
          <a:blip r:embed="rId2">
            <a:extLst/>
          </a:blip>
          <a:stretch>
            <a:fillRect/>
          </a:stretch>
        </p:blipFill>
        <p:spPr>
          <a:xfrm>
            <a:off x="692075" y="106908"/>
            <a:ext cx="7476717" cy="6486688"/>
          </a:xfrm>
          <a:prstGeom prst="rect">
            <a:avLst/>
          </a:prstGeom>
          <a:ln w="12700">
            <a:miter lim="400000"/>
          </a:ln>
        </p:spPr>
      </p:pic>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 name="Shape 115"/>
          <p:cNvSpPr>
            <a:spLocks noGrp="1"/>
          </p:cNvSpPr>
          <p:nvPr>
            <p:ph type="sldNum" sz="quarter" idx="2"/>
          </p:nvPr>
        </p:nvSpPr>
        <p:spPr>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25</a:t>
            </a:fld>
            <a:endParaRPr/>
          </a:p>
        </p:txBody>
      </p:sp>
      <p:sp>
        <p:nvSpPr>
          <p:cNvPr id="116" name="Shape 116"/>
          <p:cNvSpPr>
            <a:spLocks noGrp="1"/>
          </p:cNvSpPr>
          <p:nvPr>
            <p:ph type="body" idx="4294967295"/>
          </p:nvPr>
        </p:nvSpPr>
        <p:spPr>
          <a:xfrm>
            <a:off x="457200" y="1679575"/>
            <a:ext cx="8229600" cy="5178425"/>
          </a:xfrm>
          <a:prstGeom prst="rect">
            <a:avLst/>
          </a:prstGeom>
        </p:spPr>
        <p:txBody>
          <a:bodyPr/>
          <a:lstStyle/>
          <a:p>
            <a:r>
              <a:t>Difference between  the two charts:</a:t>
            </a:r>
          </a:p>
          <a:p>
            <a:pPr marL="800100" lvl="1" indent="-342900">
              <a:buChar char="»"/>
            </a:pPr>
            <a:r>
              <a:t>Number of steps</a:t>
            </a:r>
          </a:p>
          <a:p>
            <a:pPr marL="800100" lvl="1" indent="-342900">
              <a:buChar char="»"/>
            </a:pPr>
            <a:r>
              <a:t>Transportation time</a:t>
            </a:r>
          </a:p>
          <a:p>
            <a:pPr marL="800100" lvl="1" indent="-342900">
              <a:buChar char="»"/>
            </a:pPr>
            <a:r>
              <a:t>Number of repetitive tasks</a:t>
            </a:r>
          </a:p>
        </p:txBody>
      </p:sp>
      <p:sp>
        <p:nvSpPr>
          <p:cNvPr id="117" name="Shape 117"/>
          <p:cNvSpPr>
            <a:spLocks noGrp="1"/>
          </p:cNvSpPr>
          <p:nvPr>
            <p:ph type="title" idx="4294967295"/>
          </p:nvPr>
        </p:nvSpPr>
        <p:spPr>
          <a:xfrm>
            <a:off x="457200" y="92074"/>
            <a:ext cx="8229600" cy="944564"/>
          </a:xfrm>
          <a:prstGeom prst="rect">
            <a:avLst/>
          </a:prstGeom>
        </p:spPr>
        <p:txBody>
          <a:bodyPr/>
          <a:lstStyle/>
          <a:p>
            <a:r>
              <a:t>Exercise: cooking spagetti</a:t>
            </a:r>
          </a:p>
        </p:txBody>
      </p:sp>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 name="Shape 119"/>
          <p:cNvSpPr>
            <a:spLocks noGrp="1"/>
          </p:cNvSpPr>
          <p:nvPr>
            <p:ph type="sldNum" sz="quarter" idx="2"/>
          </p:nvPr>
        </p:nvSpPr>
        <p:spPr>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26</a:t>
            </a:fld>
            <a:endParaRPr/>
          </a:p>
        </p:txBody>
      </p:sp>
      <p:sp>
        <p:nvSpPr>
          <p:cNvPr id="120" name="Shape 120"/>
          <p:cNvSpPr>
            <a:spLocks noGrp="1"/>
          </p:cNvSpPr>
          <p:nvPr>
            <p:ph type="body" idx="4294967295"/>
          </p:nvPr>
        </p:nvSpPr>
        <p:spPr>
          <a:xfrm>
            <a:off x="395536" y="692696"/>
            <a:ext cx="8229600" cy="5861894"/>
          </a:xfrm>
          <a:prstGeom prst="rect">
            <a:avLst/>
          </a:prstGeom>
        </p:spPr>
        <p:txBody>
          <a:bodyPr/>
          <a:lstStyle/>
          <a:p>
            <a:r>
              <a:rPr dirty="0"/>
              <a:t>Improved in two ways:</a:t>
            </a:r>
          </a:p>
          <a:p>
            <a:pPr marL="800100" lvl="1" indent="-342900">
              <a:buChar char="»"/>
            </a:pPr>
            <a:r>
              <a:rPr dirty="0"/>
              <a:t>No investment required, </a:t>
            </a:r>
          </a:p>
          <a:p>
            <a:pPr marL="1257300" lvl="2" indent="-342900">
              <a:buChar char="»"/>
            </a:pPr>
            <a:r>
              <a:rPr dirty="0"/>
              <a:t>adding meat and sauce in the cooker</a:t>
            </a:r>
          </a:p>
          <a:p>
            <a:pPr marL="1257300" lvl="2" indent="-342900">
              <a:buChar char="»"/>
            </a:pPr>
            <a:r>
              <a:rPr dirty="0"/>
              <a:t>Matter of timing</a:t>
            </a:r>
          </a:p>
          <a:p>
            <a:pPr marL="1257300" lvl="2" indent="-342900">
              <a:buChar char="»"/>
            </a:pPr>
            <a:r>
              <a:rPr dirty="0"/>
              <a:t>Trade-off is not monetary</a:t>
            </a:r>
          </a:p>
          <a:p>
            <a:pPr marL="800100" lvl="1" indent="-342900">
              <a:buChar char="»"/>
            </a:pPr>
            <a:r>
              <a:rPr dirty="0"/>
              <a:t>Investment required:</a:t>
            </a:r>
          </a:p>
          <a:p>
            <a:pPr marL="1257300" lvl="2" indent="-342900">
              <a:buChar char="»"/>
            </a:pPr>
            <a:r>
              <a:rPr dirty="0"/>
              <a:t> Adding a tap adjacent to cooker</a:t>
            </a:r>
          </a:p>
          <a:p>
            <a:pPr marL="1257300" lvl="2" indent="-342900">
              <a:buChar char="»"/>
            </a:pPr>
            <a:r>
              <a:rPr dirty="0"/>
              <a:t>Some infrastructural design in the kitchen</a:t>
            </a:r>
          </a:p>
          <a:p>
            <a:pPr marL="1257300" lvl="2" indent="-342900">
              <a:buChar char="»"/>
            </a:pPr>
            <a:r>
              <a:rPr dirty="0"/>
              <a:t>Trade-off money invested </a:t>
            </a:r>
            <a:r>
              <a:rPr dirty="0" err="1"/>
              <a:t>vs</a:t>
            </a:r>
            <a:r>
              <a:rPr dirty="0"/>
              <a:t> money saved from operations</a:t>
            </a:r>
          </a:p>
        </p:txBody>
      </p:sp>
      <p:sp>
        <p:nvSpPr>
          <p:cNvPr id="121" name="Shape 121"/>
          <p:cNvSpPr>
            <a:spLocks noGrp="1"/>
          </p:cNvSpPr>
          <p:nvPr>
            <p:ph type="title" idx="4294967295"/>
          </p:nvPr>
        </p:nvSpPr>
        <p:spPr>
          <a:xfrm>
            <a:off x="457200" y="-149226"/>
            <a:ext cx="8229600" cy="944564"/>
          </a:xfrm>
          <a:prstGeom prst="rect">
            <a:avLst/>
          </a:prstGeom>
        </p:spPr>
        <p:txBody>
          <a:bodyPr/>
          <a:lstStyle/>
          <a:p>
            <a:r>
              <a:t>Exercise: cooking spagetti</a:t>
            </a:r>
          </a:p>
        </p:txBody>
      </p:sp>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 name="Shape 123"/>
          <p:cNvSpPr>
            <a:spLocks noGrp="1"/>
          </p:cNvSpPr>
          <p:nvPr>
            <p:ph type="sldNum" sz="quarter" idx="2"/>
          </p:nvPr>
        </p:nvSpPr>
        <p:spPr>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27</a:t>
            </a:fld>
            <a:endParaRPr/>
          </a:p>
        </p:txBody>
      </p:sp>
      <p:sp>
        <p:nvSpPr>
          <p:cNvPr id="124" name="Shape 124"/>
          <p:cNvSpPr>
            <a:spLocks noGrp="1"/>
          </p:cNvSpPr>
          <p:nvPr>
            <p:ph type="body" idx="4294967295"/>
          </p:nvPr>
        </p:nvSpPr>
        <p:spPr>
          <a:xfrm>
            <a:off x="457200" y="935186"/>
            <a:ext cx="8229600" cy="5922814"/>
          </a:xfrm>
          <a:prstGeom prst="rect">
            <a:avLst/>
          </a:prstGeom>
        </p:spPr>
        <p:txBody>
          <a:bodyPr/>
          <a:lstStyle/>
          <a:p>
            <a:r>
              <a:t>Process Charts require more detail about the steps of the process than the operation charts.</a:t>
            </a:r>
          </a:p>
          <a:p>
            <a:pPr marL="0" indent="0">
              <a:buSzTx/>
              <a:buFontTx/>
              <a:buNone/>
            </a:pPr>
            <a:endParaRPr/>
          </a:p>
          <a:p>
            <a:r>
              <a:t>Flow Process charts : Follow the product</a:t>
            </a:r>
          </a:p>
          <a:p>
            <a:r>
              <a:t>Worker Process charts: Follow the worker</a:t>
            </a:r>
          </a:p>
          <a:p>
            <a:pPr marL="800100" lvl="1" indent="-342900">
              <a:buChar char="»"/>
            </a:pPr>
            <a:r>
              <a:t>Example: Tost kaizen </a:t>
            </a:r>
          </a:p>
          <a:p>
            <a:pPr marL="1257300" lvl="2" indent="-342900">
              <a:buChar char="»"/>
            </a:pPr>
            <a:r>
              <a:t>Flow Process chart : Follow the bread</a:t>
            </a:r>
          </a:p>
          <a:p>
            <a:pPr marL="1257300" lvl="2" indent="-342900">
              <a:buChar char="»"/>
            </a:pPr>
            <a:r>
              <a:t>Worker Process chart: Follow the man</a:t>
            </a:r>
          </a:p>
        </p:txBody>
      </p:sp>
      <p:sp>
        <p:nvSpPr>
          <p:cNvPr id="125" name="Shape 125"/>
          <p:cNvSpPr>
            <a:spLocks noGrp="1"/>
          </p:cNvSpPr>
          <p:nvPr>
            <p:ph type="title" idx="4294967295"/>
          </p:nvPr>
        </p:nvSpPr>
        <p:spPr>
          <a:xfrm>
            <a:off x="457200" y="92074"/>
            <a:ext cx="8229600" cy="944564"/>
          </a:xfrm>
          <a:prstGeom prst="rect">
            <a:avLst/>
          </a:prstGeom>
        </p:spPr>
        <p:txBody>
          <a:bodyPr/>
          <a:lstStyle/>
          <a:p>
            <a:r>
              <a:t>Process Charts</a:t>
            </a:r>
          </a:p>
        </p:txBody>
      </p:sp>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 name="Shape 127"/>
          <p:cNvSpPr>
            <a:spLocks noGrp="1"/>
          </p:cNvSpPr>
          <p:nvPr>
            <p:ph type="sldNum" sz="quarter" idx="2"/>
          </p:nvPr>
        </p:nvSpPr>
        <p:spPr>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28</a:t>
            </a:fld>
            <a:endParaRPr/>
          </a:p>
        </p:txBody>
      </p:sp>
      <p:sp>
        <p:nvSpPr>
          <p:cNvPr id="128" name="Shape 128"/>
          <p:cNvSpPr>
            <a:spLocks noGrp="1"/>
          </p:cNvSpPr>
          <p:nvPr>
            <p:ph type="body" idx="4294967295"/>
          </p:nvPr>
        </p:nvSpPr>
        <p:spPr>
          <a:xfrm>
            <a:off x="457200" y="935186"/>
            <a:ext cx="8229600" cy="5922814"/>
          </a:xfrm>
          <a:prstGeom prst="rect">
            <a:avLst/>
          </a:prstGeom>
        </p:spPr>
        <p:txBody>
          <a:bodyPr/>
          <a:lstStyle/>
          <a:p>
            <a:r>
              <a:t>Activities of the worker as s/he performs the task</a:t>
            </a:r>
          </a:p>
          <a:p>
            <a:r>
              <a:t>Symbols: What the worker does rather than what is done to the material</a:t>
            </a:r>
          </a:p>
          <a:p>
            <a:r>
              <a:t>Storage is omitted.</a:t>
            </a:r>
          </a:p>
          <a:p>
            <a:endParaRPr/>
          </a:p>
          <a:p>
            <a:r>
              <a:t>You may need some other symbols for sophisticated needs:</a:t>
            </a:r>
          </a:p>
          <a:p>
            <a:pPr marL="800100" lvl="1" indent="-342900">
              <a:buChar char="»"/>
            </a:pPr>
            <a:r>
              <a:t>For example:         Operation &amp; Inspection together</a:t>
            </a:r>
          </a:p>
        </p:txBody>
      </p:sp>
      <p:sp>
        <p:nvSpPr>
          <p:cNvPr id="129" name="Shape 129"/>
          <p:cNvSpPr>
            <a:spLocks noGrp="1"/>
          </p:cNvSpPr>
          <p:nvPr>
            <p:ph type="title" idx="4294967295"/>
          </p:nvPr>
        </p:nvSpPr>
        <p:spPr>
          <a:xfrm>
            <a:off x="457200" y="92074"/>
            <a:ext cx="8229600" cy="944564"/>
          </a:xfrm>
          <a:prstGeom prst="rect">
            <a:avLst/>
          </a:prstGeom>
        </p:spPr>
        <p:txBody>
          <a:bodyPr/>
          <a:lstStyle/>
          <a:p>
            <a:r>
              <a:t>Worker Process Charts</a:t>
            </a:r>
          </a:p>
        </p:txBody>
      </p:sp>
      <p:grpSp>
        <p:nvGrpSpPr>
          <p:cNvPr id="132" name="Group 132"/>
          <p:cNvGrpSpPr/>
          <p:nvPr/>
        </p:nvGrpSpPr>
        <p:grpSpPr>
          <a:xfrm>
            <a:off x="3460257" y="5400476"/>
            <a:ext cx="640157" cy="558900"/>
            <a:chOff x="0" y="0"/>
            <a:chExt cx="640156" cy="558899"/>
          </a:xfrm>
        </p:grpSpPr>
        <p:sp>
          <p:nvSpPr>
            <p:cNvPr id="130" name="Shape 130"/>
            <p:cNvSpPr/>
            <p:nvPr/>
          </p:nvSpPr>
          <p:spPr>
            <a:xfrm>
              <a:off x="0" y="0"/>
              <a:ext cx="640157" cy="558900"/>
            </a:xfrm>
            <a:prstGeom prst="ellipse">
              <a:avLst/>
            </a:prstGeom>
            <a:solidFill>
              <a:srgbClr val="FFFFFF"/>
            </a:solidFill>
            <a:ln w="25400" cap="flat">
              <a:solidFill>
                <a:schemeClr val="accent1"/>
              </a:solidFill>
              <a:prstDash val="solid"/>
              <a:round/>
            </a:ln>
            <a:effectLst/>
          </p:spPr>
          <p:txBody>
            <a:bodyPr wrap="square" lIns="45719" tIns="45719" rIns="45719" bIns="45719" numCol="1" anchor="t">
              <a:noAutofit/>
            </a:bodyPr>
            <a:lstStyle/>
            <a:p>
              <a:endParaRPr/>
            </a:p>
          </p:txBody>
        </p:sp>
        <p:sp>
          <p:nvSpPr>
            <p:cNvPr id="131" name="Shape 131"/>
            <p:cNvSpPr/>
            <p:nvPr/>
          </p:nvSpPr>
          <p:spPr>
            <a:xfrm>
              <a:off x="73122" y="71387"/>
              <a:ext cx="495599" cy="416125"/>
            </a:xfrm>
            <a:prstGeom prst="rect">
              <a:avLst/>
            </a:prstGeom>
            <a:solidFill>
              <a:srgbClr val="FFFFFF"/>
            </a:solidFill>
            <a:ln w="25400" cap="flat">
              <a:solidFill>
                <a:schemeClr val="accent1"/>
              </a:solidFill>
              <a:prstDash val="solid"/>
              <a:round/>
            </a:ln>
            <a:effectLst/>
          </p:spPr>
          <p:txBody>
            <a:bodyPr wrap="square" lIns="45719" tIns="45719" rIns="45719" bIns="45719" numCol="1" anchor="t">
              <a:noAutofit/>
            </a:bodyPr>
            <a:lstStyle/>
            <a:p>
              <a:endParaRPr/>
            </a:p>
          </p:txBody>
        </p:sp>
      </p:grpSp>
    </p:spTree>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 name="Shape 134"/>
          <p:cNvSpPr>
            <a:spLocks noGrp="1"/>
          </p:cNvSpPr>
          <p:nvPr>
            <p:ph type="sldNum" sz="quarter" idx="2"/>
          </p:nvPr>
        </p:nvSpPr>
        <p:spPr>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29</a:t>
            </a:fld>
            <a:endParaRPr/>
          </a:p>
        </p:txBody>
      </p:sp>
      <p:sp>
        <p:nvSpPr>
          <p:cNvPr id="135" name="Shape 135"/>
          <p:cNvSpPr>
            <a:spLocks noGrp="1"/>
          </p:cNvSpPr>
          <p:nvPr>
            <p:ph type="body" idx="4294967295"/>
          </p:nvPr>
        </p:nvSpPr>
        <p:spPr>
          <a:xfrm>
            <a:off x="279400" y="1632644"/>
            <a:ext cx="8229600" cy="5034856"/>
          </a:xfrm>
          <a:prstGeom prst="rect">
            <a:avLst/>
          </a:prstGeom>
        </p:spPr>
        <p:txBody>
          <a:bodyPr/>
          <a:lstStyle/>
          <a:p>
            <a:r>
              <a:rPr lang="en-US" dirty="0"/>
              <a:t>How many main shapes are there in process charts?</a:t>
            </a:r>
            <a:endParaRPr dirty="0"/>
          </a:p>
        </p:txBody>
      </p:sp>
      <p:sp>
        <p:nvSpPr>
          <p:cNvPr id="136" name="Shape 136"/>
          <p:cNvSpPr>
            <a:spLocks noGrp="1"/>
          </p:cNvSpPr>
          <p:nvPr>
            <p:ph type="title" idx="4294967295"/>
          </p:nvPr>
        </p:nvSpPr>
        <p:spPr>
          <a:xfrm>
            <a:off x="457200" y="193674"/>
            <a:ext cx="8229600" cy="944564"/>
          </a:xfrm>
          <a:prstGeom prst="rect">
            <a:avLst/>
          </a:prstGeom>
        </p:spPr>
        <p:txBody>
          <a:bodyPr/>
          <a:lstStyle/>
          <a:p>
            <a:r>
              <a:t>Recall</a:t>
            </a:r>
          </a:p>
        </p:txBody>
      </p:sp>
    </p:spTree>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Shape 28"/>
          <p:cNvSpPr>
            <a:spLocks noGrp="1"/>
          </p:cNvSpPr>
          <p:nvPr>
            <p:ph type="title" idx="4294967295"/>
          </p:nvPr>
        </p:nvSpPr>
        <p:spPr>
          <a:xfrm>
            <a:off x="457200" y="274637"/>
            <a:ext cx="8229600" cy="1143001"/>
          </a:xfrm>
          <a:prstGeom prst="rect">
            <a:avLst/>
          </a:prstGeom>
        </p:spPr>
        <p:txBody>
          <a:bodyPr>
            <a:normAutofit/>
          </a:bodyPr>
          <a:lstStyle/>
          <a:p>
            <a:r>
              <a:t>4 Types</a:t>
            </a:r>
          </a:p>
        </p:txBody>
      </p:sp>
      <p:sp>
        <p:nvSpPr>
          <p:cNvPr id="29" name="Shape 29"/>
          <p:cNvSpPr>
            <a:spLocks noGrp="1"/>
          </p:cNvSpPr>
          <p:nvPr>
            <p:ph type="body" idx="4294967295"/>
          </p:nvPr>
        </p:nvSpPr>
        <p:spPr>
          <a:xfrm>
            <a:off x="457200" y="1143000"/>
            <a:ext cx="8229600" cy="4800600"/>
          </a:xfrm>
          <a:prstGeom prst="rect">
            <a:avLst/>
          </a:prstGeom>
        </p:spPr>
        <p:txBody>
          <a:bodyPr>
            <a:normAutofit/>
          </a:bodyPr>
          <a:lstStyle/>
          <a:p>
            <a:pPr>
              <a:buChar char="•"/>
              <a:defRPr sz="3000"/>
            </a:pPr>
            <a:r>
              <a:t>GANTT Charts: Shows the anticipated completion times for various activities on a time axis</a:t>
            </a:r>
          </a:p>
          <a:p>
            <a:pPr>
              <a:buChar char="•"/>
              <a:defRPr sz="3000"/>
            </a:pPr>
            <a:r>
              <a:t>Operations Charts: Graphical and symbolic representation of the operations used to produce a product or service</a:t>
            </a:r>
          </a:p>
          <a:p>
            <a:pPr>
              <a:buChar char="•"/>
              <a:defRPr sz="3000"/>
            </a:pPr>
            <a:r>
              <a:t>Process Charts: Graphical and symbolic representation of the processing activities performed on something or by somebody</a:t>
            </a:r>
          </a:p>
          <a:p>
            <a:pPr>
              <a:buChar char="•"/>
              <a:defRPr sz="3000"/>
            </a:pPr>
            <a:r>
              <a:t>Flow Diagrams: To depict the movement (traffic)</a:t>
            </a:r>
          </a:p>
        </p:txBody>
      </p:sp>
      <p:sp>
        <p:nvSpPr>
          <p:cNvPr id="30" name="Shape 30"/>
          <p:cNvSpPr>
            <a:spLocks noGrp="1"/>
          </p:cNvSpPr>
          <p:nvPr>
            <p:ph type="sldNum" sz="quarter" idx="2"/>
          </p:nvPr>
        </p:nvSpPr>
        <p:spPr>
          <a:xfrm>
            <a:off x="8505418" y="6404292"/>
            <a:ext cx="181382" cy="269241"/>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3</a:t>
            </a:fld>
            <a:endParaRPr/>
          </a:p>
        </p:txBody>
      </p:sp>
    </p:spTree>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 name="Shape 138"/>
          <p:cNvSpPr>
            <a:spLocks noGrp="1"/>
          </p:cNvSpPr>
          <p:nvPr>
            <p:ph type="sldNum" sz="quarter" idx="2"/>
          </p:nvPr>
        </p:nvSpPr>
        <p:spPr>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30</a:t>
            </a:fld>
            <a:endParaRPr/>
          </a:p>
        </p:txBody>
      </p:sp>
      <p:sp>
        <p:nvSpPr>
          <p:cNvPr id="139" name="Shape 139"/>
          <p:cNvSpPr>
            <a:spLocks noGrp="1"/>
          </p:cNvSpPr>
          <p:nvPr>
            <p:ph type="body" idx="4294967295"/>
          </p:nvPr>
        </p:nvSpPr>
        <p:spPr>
          <a:xfrm>
            <a:off x="395536" y="841414"/>
            <a:ext cx="8352928" cy="5922814"/>
          </a:xfrm>
          <a:prstGeom prst="rect">
            <a:avLst/>
          </a:prstGeom>
        </p:spPr>
        <p:txBody>
          <a:bodyPr/>
          <a:lstStyle/>
          <a:p>
            <a:pPr marL="0" indent="0" defTabSz="457200">
              <a:spcBef>
                <a:spcPts val="1200"/>
              </a:spcBef>
              <a:buSzTx/>
              <a:buFontTx/>
              <a:buNone/>
              <a:defRPr sz="1666">
                <a:latin typeface="Times New Roman"/>
                <a:ea typeface="Times New Roman"/>
                <a:cs typeface="Times New Roman"/>
                <a:sym typeface="Times New Roman"/>
              </a:defRPr>
            </a:pPr>
            <a:r>
              <a:rPr sz="1700" dirty="0"/>
              <a:t>Consider one mobile unit. Our aim is to follow the typical set of activities carried out by a nurse for drawing blood from a donor.</a:t>
            </a:r>
          </a:p>
          <a:p>
            <a:pPr marL="0" indent="0" defTabSz="457200">
              <a:spcBef>
                <a:spcPts val="1200"/>
              </a:spcBef>
              <a:buSzTx/>
              <a:buFontTx/>
              <a:buNone/>
              <a:defRPr sz="1666">
                <a:latin typeface="Times New Roman"/>
                <a:ea typeface="Times New Roman"/>
                <a:cs typeface="Times New Roman"/>
                <a:sym typeface="Times New Roman"/>
              </a:defRPr>
            </a:pPr>
            <a:r>
              <a:rPr sz="1700" dirty="0"/>
              <a:t>The following paragraph describes these activities: “A donor is screened for two purposes: (1) Donor must be fit enough so to not to have any side effects during and at the end of the process of giving blood. The typical activities related are material read by the donor, reply of some health history questions, blood pressure measurement, body weight measurement, and finally if found fit a signature to ensure willingness of the donor. (2) Donor’s blood should be “clean” to ensure no possible disease transmission to the users of the blood (although formal tests are carried out at a lab). Some material should be read by the donor before a group of questions are asked about the related health history. Finally, they complete and sign a form. Any suspicious information may result </a:t>
            </a:r>
            <a:r>
              <a:rPr sz="1700" dirty="0" err="1"/>
              <a:t>Kızılay’s</a:t>
            </a:r>
            <a:r>
              <a:rPr sz="1700" dirty="0"/>
              <a:t> decline of the donor. </a:t>
            </a:r>
            <a:endParaRPr sz="1700" dirty="0">
              <a:latin typeface="Times"/>
              <a:ea typeface="Times"/>
              <a:cs typeface="Times"/>
              <a:sym typeface="Times"/>
            </a:endParaRPr>
          </a:p>
          <a:p>
            <a:pPr marL="0" indent="0" defTabSz="457200">
              <a:spcBef>
                <a:spcPts val="1200"/>
              </a:spcBef>
              <a:buSzTx/>
              <a:buFontTx/>
              <a:buNone/>
              <a:defRPr sz="1666">
                <a:latin typeface="Times New Roman"/>
                <a:ea typeface="Times New Roman"/>
                <a:cs typeface="Times New Roman"/>
                <a:sym typeface="Times New Roman"/>
              </a:defRPr>
            </a:pPr>
            <a:r>
              <a:rPr sz="1700" dirty="0"/>
              <a:t>Once the donor is accepted to give blood the following set of activities take place: Donor is rested for a while. The nurse washes his/her hands with antiseptic and picks up gloves from a shelf; then picks up a needle guard and moves to the bed that the donor is resting. Nurse prepares the donor, and with the use of the needle starts to draw blood. The whole process continues for 20-30 minutes depending on the amount of blood. The nurse checks the donor at some intervals. Once it is over, the donor rests for another 10 minutes, is then given a glass of juice to balance the blood pressure, and finally discharged after a final check.”</a:t>
            </a:r>
          </a:p>
          <a:p>
            <a:pPr marL="0" indent="0" defTabSz="457200">
              <a:spcBef>
                <a:spcPts val="1200"/>
              </a:spcBef>
              <a:buSzTx/>
              <a:buFontTx/>
              <a:buNone/>
              <a:defRPr sz="1666">
                <a:latin typeface="Times New Roman"/>
                <a:ea typeface="Times New Roman"/>
                <a:cs typeface="Times New Roman"/>
                <a:sym typeface="Times New Roman"/>
              </a:defRPr>
            </a:pPr>
            <a:r>
              <a:rPr sz="1700" dirty="0"/>
              <a:t>a) Use a worker process chart to describe what a nurse is doing for donor</a:t>
            </a:r>
          </a:p>
          <a:p>
            <a:pPr marL="0" indent="0" defTabSz="457200">
              <a:spcBef>
                <a:spcPts val="1200"/>
              </a:spcBef>
              <a:buSzTx/>
              <a:buFontTx/>
              <a:buNone/>
              <a:defRPr sz="1666">
                <a:latin typeface="Times New Roman"/>
                <a:ea typeface="Times New Roman"/>
                <a:cs typeface="Times New Roman"/>
                <a:sym typeface="Times New Roman"/>
              </a:defRPr>
            </a:pPr>
            <a:r>
              <a:rPr sz="1700" dirty="0"/>
              <a:t>b) Use a flow process chart to describe the blood donation process.</a:t>
            </a:r>
          </a:p>
        </p:txBody>
      </p:sp>
      <p:sp>
        <p:nvSpPr>
          <p:cNvPr id="140" name="Shape 140"/>
          <p:cNvSpPr>
            <a:spLocks noGrp="1"/>
          </p:cNvSpPr>
          <p:nvPr>
            <p:ph type="title" idx="4294967295"/>
          </p:nvPr>
        </p:nvSpPr>
        <p:spPr>
          <a:xfrm>
            <a:off x="457200" y="92074"/>
            <a:ext cx="8229600" cy="822227"/>
          </a:xfrm>
          <a:prstGeom prst="rect">
            <a:avLst/>
          </a:prstGeom>
        </p:spPr>
        <p:txBody>
          <a:bodyPr/>
          <a:lstStyle/>
          <a:p>
            <a:r>
              <a:t>Exercise: Blood Donation</a:t>
            </a:r>
          </a:p>
        </p:txBody>
      </p:sp>
    </p:spTree>
  </p:cSld>
  <p:clrMapOvr>
    <a:masterClrMapping/>
  </p:clrMapOvr>
  <p:transition spd="med"/>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 name="Shape 142"/>
          <p:cNvSpPr>
            <a:spLocks noGrp="1"/>
          </p:cNvSpPr>
          <p:nvPr>
            <p:ph type="sldNum" sz="quarter" idx="2"/>
          </p:nvPr>
        </p:nvSpPr>
        <p:spPr>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31</a:t>
            </a:fld>
            <a:endParaRPr/>
          </a:p>
        </p:txBody>
      </p:sp>
      <p:sp>
        <p:nvSpPr>
          <p:cNvPr id="143" name="Shape 143"/>
          <p:cNvSpPr>
            <a:spLocks noGrp="1"/>
          </p:cNvSpPr>
          <p:nvPr>
            <p:ph type="body" idx="4294967295"/>
          </p:nvPr>
        </p:nvSpPr>
        <p:spPr>
          <a:xfrm>
            <a:off x="457200" y="935186"/>
            <a:ext cx="8229600" cy="5922814"/>
          </a:xfrm>
          <a:prstGeom prst="rect">
            <a:avLst/>
          </a:prstGeom>
        </p:spPr>
        <p:txBody>
          <a:bodyPr/>
          <a:lstStyle/>
          <a:p>
            <a:endParaRPr/>
          </a:p>
        </p:txBody>
      </p:sp>
      <p:sp>
        <p:nvSpPr>
          <p:cNvPr id="144" name="Shape 144"/>
          <p:cNvSpPr>
            <a:spLocks noGrp="1"/>
          </p:cNvSpPr>
          <p:nvPr>
            <p:ph type="title" idx="4294967295"/>
          </p:nvPr>
        </p:nvSpPr>
        <p:spPr>
          <a:xfrm>
            <a:off x="457200" y="92074"/>
            <a:ext cx="8229600" cy="944564"/>
          </a:xfrm>
          <a:prstGeom prst="rect">
            <a:avLst/>
          </a:prstGeom>
        </p:spPr>
        <p:txBody>
          <a:bodyPr/>
          <a:lstStyle/>
          <a:p>
            <a:r>
              <a:t>Flow Diagrams</a:t>
            </a:r>
          </a:p>
        </p:txBody>
      </p:sp>
      <p:pic>
        <p:nvPicPr>
          <p:cNvPr id="145" name="pasted-image.pdf"/>
          <p:cNvPicPr>
            <a:picLocks noChangeAspect="1"/>
          </p:cNvPicPr>
          <p:nvPr/>
        </p:nvPicPr>
        <p:blipFill>
          <a:blip r:embed="rId2">
            <a:extLst/>
          </a:blip>
          <a:stretch>
            <a:fillRect/>
          </a:stretch>
        </p:blipFill>
        <p:spPr>
          <a:xfrm>
            <a:off x="-12693" y="1128809"/>
            <a:ext cx="9169386" cy="4488480"/>
          </a:xfrm>
          <a:prstGeom prst="rect">
            <a:avLst/>
          </a:prstGeom>
          <a:ln w="12700">
            <a:miter lim="400000"/>
          </a:ln>
        </p:spPr>
      </p:pic>
    </p:spTree>
  </p:cSld>
  <p:clrMapOvr>
    <a:masterClrMapping/>
  </p:clrMapOvr>
  <p:transition spd="med"/>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 name="Shape 147"/>
          <p:cNvSpPr>
            <a:spLocks noGrp="1"/>
          </p:cNvSpPr>
          <p:nvPr>
            <p:ph type="sldNum" sz="quarter" idx="2"/>
          </p:nvPr>
        </p:nvSpPr>
        <p:spPr>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32</a:t>
            </a:fld>
            <a:endParaRPr/>
          </a:p>
        </p:txBody>
      </p:sp>
      <p:pic>
        <p:nvPicPr>
          <p:cNvPr id="148" name="pasted-image.pdf"/>
          <p:cNvPicPr>
            <a:picLocks noChangeAspect="1"/>
          </p:cNvPicPr>
          <p:nvPr/>
        </p:nvPicPr>
        <p:blipFill>
          <a:blip r:embed="rId2">
            <a:extLst/>
          </a:blip>
          <a:stretch>
            <a:fillRect/>
          </a:stretch>
        </p:blipFill>
        <p:spPr>
          <a:xfrm>
            <a:off x="241676" y="147192"/>
            <a:ext cx="8097972" cy="6210034"/>
          </a:xfrm>
          <a:prstGeom prst="rect">
            <a:avLst/>
          </a:prstGeom>
          <a:ln w="12700">
            <a:miter lim="400000"/>
          </a:ln>
        </p:spPr>
      </p:pic>
    </p:spTree>
  </p:cSld>
  <p:clrMapOvr>
    <a:masterClrMapping/>
  </p:clrMapOvr>
  <p:transition spd="med"/>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0" name="image.png"/>
          <p:cNvPicPr>
            <a:picLocks noChangeAspect="1"/>
          </p:cNvPicPr>
          <p:nvPr/>
        </p:nvPicPr>
        <p:blipFill>
          <a:blip r:embed="rId2">
            <a:extLst/>
          </a:blip>
          <a:stretch>
            <a:fillRect/>
          </a:stretch>
        </p:blipFill>
        <p:spPr>
          <a:xfrm>
            <a:off x="1295400" y="1600200"/>
            <a:ext cx="6858000" cy="4800600"/>
          </a:xfrm>
          <a:prstGeom prst="rect">
            <a:avLst/>
          </a:prstGeom>
          <a:ln w="12700">
            <a:miter lim="400000"/>
          </a:ln>
        </p:spPr>
      </p:pic>
      <p:sp>
        <p:nvSpPr>
          <p:cNvPr id="151" name="Shape 151"/>
          <p:cNvSpPr/>
          <p:nvPr/>
        </p:nvSpPr>
        <p:spPr>
          <a:xfrm>
            <a:off x="2317658" y="685800"/>
            <a:ext cx="4438834" cy="650240"/>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algn="ctr">
              <a:defRPr sz="3600"/>
            </a:lvl1pPr>
          </a:lstStyle>
          <a:p>
            <a:r>
              <a:t>Example: Flow Diagram</a:t>
            </a:r>
          </a:p>
        </p:txBody>
      </p:sp>
    </p:spTree>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 name="Shape 153"/>
          <p:cNvSpPr>
            <a:spLocks noGrp="1"/>
          </p:cNvSpPr>
          <p:nvPr>
            <p:ph type="sldNum" sz="quarter" idx="2"/>
          </p:nvPr>
        </p:nvSpPr>
        <p:spPr>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34</a:t>
            </a:fld>
            <a:endParaRPr/>
          </a:p>
        </p:txBody>
      </p:sp>
      <p:sp>
        <p:nvSpPr>
          <p:cNvPr id="154" name="Shape 154"/>
          <p:cNvSpPr>
            <a:spLocks noGrp="1"/>
          </p:cNvSpPr>
          <p:nvPr>
            <p:ph type="body" idx="4294967295"/>
          </p:nvPr>
        </p:nvSpPr>
        <p:spPr>
          <a:xfrm>
            <a:off x="457200" y="935186"/>
            <a:ext cx="8229600" cy="5922814"/>
          </a:xfrm>
          <a:prstGeom prst="rect">
            <a:avLst/>
          </a:prstGeom>
        </p:spPr>
        <p:txBody>
          <a:bodyPr/>
          <a:lstStyle/>
          <a:p>
            <a:endParaRPr/>
          </a:p>
        </p:txBody>
      </p:sp>
      <p:sp>
        <p:nvSpPr>
          <p:cNvPr id="155" name="Shape 155"/>
          <p:cNvSpPr>
            <a:spLocks noGrp="1"/>
          </p:cNvSpPr>
          <p:nvPr>
            <p:ph type="title" idx="4294967295"/>
          </p:nvPr>
        </p:nvSpPr>
        <p:spPr>
          <a:xfrm>
            <a:off x="457200" y="92074"/>
            <a:ext cx="8229600" cy="944564"/>
          </a:xfrm>
          <a:prstGeom prst="rect">
            <a:avLst/>
          </a:prstGeom>
        </p:spPr>
        <p:txBody>
          <a:bodyPr/>
          <a:lstStyle/>
          <a:p>
            <a:r>
              <a:t>Flow Diagrams</a:t>
            </a:r>
          </a:p>
        </p:txBody>
      </p:sp>
      <p:pic>
        <p:nvPicPr>
          <p:cNvPr id="156" name="pasted-image.pdf"/>
          <p:cNvPicPr>
            <a:picLocks noChangeAspect="1"/>
          </p:cNvPicPr>
          <p:nvPr/>
        </p:nvPicPr>
        <p:blipFill>
          <a:blip r:embed="rId2">
            <a:extLst/>
          </a:blip>
          <a:stretch>
            <a:fillRect/>
          </a:stretch>
        </p:blipFill>
        <p:spPr>
          <a:xfrm>
            <a:off x="150096" y="965257"/>
            <a:ext cx="8662654" cy="3463508"/>
          </a:xfrm>
          <a:prstGeom prst="rect">
            <a:avLst/>
          </a:prstGeom>
          <a:ln w="12700">
            <a:miter lim="400000"/>
          </a:ln>
        </p:spPr>
      </p:pic>
    </p:spTree>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 name="Shape 158"/>
          <p:cNvSpPr>
            <a:spLocks noGrp="1"/>
          </p:cNvSpPr>
          <p:nvPr>
            <p:ph type="sldNum" sz="quarter" idx="2"/>
          </p:nvPr>
        </p:nvSpPr>
        <p:spPr>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35</a:t>
            </a:fld>
            <a:endParaRPr/>
          </a:p>
        </p:txBody>
      </p:sp>
      <p:sp>
        <p:nvSpPr>
          <p:cNvPr id="159" name="Shape 159"/>
          <p:cNvSpPr>
            <a:spLocks noGrp="1"/>
          </p:cNvSpPr>
          <p:nvPr>
            <p:ph type="body" idx="4294967295"/>
          </p:nvPr>
        </p:nvSpPr>
        <p:spPr>
          <a:xfrm>
            <a:off x="457200" y="1793378"/>
            <a:ext cx="8229600" cy="5064622"/>
          </a:xfrm>
          <a:prstGeom prst="rect">
            <a:avLst/>
          </a:prstGeom>
        </p:spPr>
        <p:txBody>
          <a:bodyPr/>
          <a:lstStyle/>
          <a:p>
            <a:endParaRPr/>
          </a:p>
        </p:txBody>
      </p:sp>
      <p:sp>
        <p:nvSpPr>
          <p:cNvPr id="160" name="Shape 160"/>
          <p:cNvSpPr>
            <a:spLocks noGrp="1"/>
          </p:cNvSpPr>
          <p:nvPr>
            <p:ph type="title" idx="4294967295"/>
          </p:nvPr>
        </p:nvSpPr>
        <p:spPr>
          <a:xfrm>
            <a:off x="317500" y="41274"/>
            <a:ext cx="8229600" cy="1420715"/>
          </a:xfrm>
          <a:prstGeom prst="rect">
            <a:avLst/>
          </a:prstGeom>
        </p:spPr>
        <p:txBody>
          <a:bodyPr/>
          <a:lstStyle/>
          <a:p>
            <a:r>
              <a:t>Step by Step Procedure for Developing a  Flow Diagram</a:t>
            </a:r>
          </a:p>
        </p:txBody>
      </p:sp>
      <p:pic>
        <p:nvPicPr>
          <p:cNvPr id="161" name="pasted-image.pdf"/>
          <p:cNvPicPr>
            <a:picLocks noChangeAspect="1"/>
          </p:cNvPicPr>
          <p:nvPr/>
        </p:nvPicPr>
        <p:blipFill>
          <a:blip r:embed="rId2">
            <a:extLst/>
          </a:blip>
          <a:stretch>
            <a:fillRect/>
          </a:stretch>
        </p:blipFill>
        <p:spPr>
          <a:xfrm>
            <a:off x="375773" y="1665656"/>
            <a:ext cx="8113054" cy="5066067"/>
          </a:xfrm>
          <a:prstGeom prst="rect">
            <a:avLst/>
          </a:prstGeom>
          <a:ln w="12700">
            <a:miter lim="400000"/>
          </a:ln>
        </p:spPr>
      </p:pic>
    </p:spTree>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 name="Shape 163"/>
          <p:cNvSpPr>
            <a:spLocks noGrp="1"/>
          </p:cNvSpPr>
          <p:nvPr>
            <p:ph type="sldNum" sz="quarter" idx="2"/>
          </p:nvPr>
        </p:nvSpPr>
        <p:spPr>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36</a:t>
            </a:fld>
            <a:endParaRPr/>
          </a:p>
        </p:txBody>
      </p:sp>
      <p:sp>
        <p:nvSpPr>
          <p:cNvPr id="164" name="Shape 164"/>
          <p:cNvSpPr>
            <a:spLocks noGrp="1"/>
          </p:cNvSpPr>
          <p:nvPr>
            <p:ph type="body" idx="4294967295"/>
          </p:nvPr>
        </p:nvSpPr>
        <p:spPr>
          <a:xfrm>
            <a:off x="457200" y="1031378"/>
            <a:ext cx="8229600" cy="5064622"/>
          </a:xfrm>
          <a:prstGeom prst="rect">
            <a:avLst/>
          </a:prstGeom>
        </p:spPr>
        <p:txBody>
          <a:bodyPr/>
          <a:lstStyle/>
          <a:p>
            <a:endParaRPr/>
          </a:p>
        </p:txBody>
      </p:sp>
      <p:sp>
        <p:nvSpPr>
          <p:cNvPr id="165" name="Shape 165"/>
          <p:cNvSpPr>
            <a:spLocks noGrp="1"/>
          </p:cNvSpPr>
          <p:nvPr>
            <p:ph type="title" idx="4294967295"/>
          </p:nvPr>
        </p:nvSpPr>
        <p:spPr>
          <a:xfrm>
            <a:off x="317500" y="41274"/>
            <a:ext cx="8229600" cy="903438"/>
          </a:xfrm>
          <a:prstGeom prst="rect">
            <a:avLst/>
          </a:prstGeom>
        </p:spPr>
        <p:txBody>
          <a:bodyPr/>
          <a:lstStyle/>
          <a:p>
            <a:r>
              <a:t>Flow Diagram</a:t>
            </a:r>
          </a:p>
        </p:txBody>
      </p:sp>
      <p:pic>
        <p:nvPicPr>
          <p:cNvPr id="166" name="pasted-image.pdf"/>
          <p:cNvPicPr>
            <a:picLocks noChangeAspect="1"/>
          </p:cNvPicPr>
          <p:nvPr/>
        </p:nvPicPr>
        <p:blipFill>
          <a:blip r:embed="rId2">
            <a:extLst/>
          </a:blip>
          <a:stretch>
            <a:fillRect/>
          </a:stretch>
        </p:blipFill>
        <p:spPr>
          <a:xfrm>
            <a:off x="127784" y="1727111"/>
            <a:ext cx="8759347" cy="3762602"/>
          </a:xfrm>
          <a:prstGeom prst="rect">
            <a:avLst/>
          </a:prstGeom>
          <a:ln w="12700">
            <a:miter lim="400000"/>
          </a:ln>
        </p:spPr>
      </p:pic>
    </p:spTree>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 name="Shape 168"/>
          <p:cNvSpPr>
            <a:spLocks noGrp="1"/>
          </p:cNvSpPr>
          <p:nvPr>
            <p:ph type="sldNum" sz="quarter" idx="2"/>
          </p:nvPr>
        </p:nvSpPr>
        <p:spPr>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37</a:t>
            </a:fld>
            <a:endParaRPr/>
          </a:p>
        </p:txBody>
      </p:sp>
      <p:sp>
        <p:nvSpPr>
          <p:cNvPr id="169" name="Shape 169"/>
          <p:cNvSpPr>
            <a:spLocks noGrp="1"/>
          </p:cNvSpPr>
          <p:nvPr>
            <p:ph type="body" idx="4294967295"/>
          </p:nvPr>
        </p:nvSpPr>
        <p:spPr>
          <a:xfrm>
            <a:off x="457200" y="1031378"/>
            <a:ext cx="8229600" cy="5064622"/>
          </a:xfrm>
          <a:prstGeom prst="rect">
            <a:avLst/>
          </a:prstGeom>
        </p:spPr>
        <p:txBody>
          <a:bodyPr/>
          <a:lstStyle/>
          <a:p>
            <a:endParaRPr/>
          </a:p>
        </p:txBody>
      </p:sp>
      <p:sp>
        <p:nvSpPr>
          <p:cNvPr id="170" name="Shape 170"/>
          <p:cNvSpPr>
            <a:spLocks noGrp="1"/>
          </p:cNvSpPr>
          <p:nvPr>
            <p:ph type="title" idx="4294967295"/>
          </p:nvPr>
        </p:nvSpPr>
        <p:spPr>
          <a:xfrm>
            <a:off x="317500" y="41274"/>
            <a:ext cx="8229600" cy="903438"/>
          </a:xfrm>
          <a:prstGeom prst="rect">
            <a:avLst/>
          </a:prstGeom>
        </p:spPr>
        <p:txBody>
          <a:bodyPr/>
          <a:lstStyle/>
          <a:p>
            <a:r>
              <a:t>Flow Diagram</a:t>
            </a:r>
          </a:p>
        </p:txBody>
      </p:sp>
      <p:pic>
        <p:nvPicPr>
          <p:cNvPr id="171" name="pasted-image.pdf"/>
          <p:cNvPicPr>
            <a:picLocks noChangeAspect="1"/>
          </p:cNvPicPr>
          <p:nvPr/>
        </p:nvPicPr>
        <p:blipFill>
          <a:blip r:embed="rId2">
            <a:extLst/>
          </a:blip>
          <a:stretch>
            <a:fillRect/>
          </a:stretch>
        </p:blipFill>
        <p:spPr>
          <a:xfrm>
            <a:off x="113006" y="961314"/>
            <a:ext cx="8534665" cy="4777665"/>
          </a:xfrm>
          <a:prstGeom prst="rect">
            <a:avLst/>
          </a:prstGeom>
          <a:ln w="12700">
            <a:miter lim="400000"/>
          </a:ln>
        </p:spPr>
      </p:pic>
    </p:spTree>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 name="Shape 173"/>
          <p:cNvSpPr>
            <a:spLocks noGrp="1"/>
          </p:cNvSpPr>
          <p:nvPr>
            <p:ph type="sldNum" sz="quarter" idx="2"/>
          </p:nvPr>
        </p:nvSpPr>
        <p:spPr>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38</a:t>
            </a:fld>
            <a:endParaRPr/>
          </a:p>
        </p:txBody>
      </p:sp>
      <p:sp>
        <p:nvSpPr>
          <p:cNvPr id="174" name="Shape 174"/>
          <p:cNvSpPr>
            <a:spLocks noGrp="1"/>
          </p:cNvSpPr>
          <p:nvPr>
            <p:ph type="body" idx="4294967295"/>
          </p:nvPr>
        </p:nvSpPr>
        <p:spPr>
          <a:xfrm>
            <a:off x="457200" y="1031378"/>
            <a:ext cx="8229600" cy="5064622"/>
          </a:xfrm>
          <a:prstGeom prst="rect">
            <a:avLst/>
          </a:prstGeom>
        </p:spPr>
        <p:txBody>
          <a:bodyPr/>
          <a:lstStyle/>
          <a:p>
            <a:endParaRPr/>
          </a:p>
        </p:txBody>
      </p:sp>
      <p:sp>
        <p:nvSpPr>
          <p:cNvPr id="175" name="Shape 175"/>
          <p:cNvSpPr>
            <a:spLocks noGrp="1"/>
          </p:cNvSpPr>
          <p:nvPr>
            <p:ph type="title" idx="4294967295"/>
          </p:nvPr>
        </p:nvSpPr>
        <p:spPr>
          <a:xfrm>
            <a:off x="317500" y="41274"/>
            <a:ext cx="8229600" cy="903438"/>
          </a:xfrm>
          <a:prstGeom prst="rect">
            <a:avLst/>
          </a:prstGeom>
        </p:spPr>
        <p:txBody>
          <a:bodyPr/>
          <a:lstStyle/>
          <a:p>
            <a:r>
              <a:t>Flow Diagram</a:t>
            </a:r>
          </a:p>
        </p:txBody>
      </p:sp>
      <p:pic>
        <p:nvPicPr>
          <p:cNvPr id="176" name="pasted-image.pdf"/>
          <p:cNvPicPr>
            <a:picLocks noChangeAspect="1"/>
          </p:cNvPicPr>
          <p:nvPr/>
        </p:nvPicPr>
        <p:blipFill>
          <a:blip r:embed="rId2">
            <a:extLst/>
          </a:blip>
          <a:stretch>
            <a:fillRect/>
          </a:stretch>
        </p:blipFill>
        <p:spPr>
          <a:xfrm>
            <a:off x="168575" y="1183726"/>
            <a:ext cx="8601838" cy="4759928"/>
          </a:xfrm>
          <a:prstGeom prst="rect">
            <a:avLst/>
          </a:prstGeom>
          <a:ln w="12700">
            <a:miter lim="400000"/>
          </a:ln>
        </p:spPr>
      </p:pic>
    </p:spTree>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 name="Shape 178"/>
          <p:cNvSpPr>
            <a:spLocks noGrp="1"/>
          </p:cNvSpPr>
          <p:nvPr>
            <p:ph type="sldNum" sz="quarter" idx="2"/>
          </p:nvPr>
        </p:nvSpPr>
        <p:spPr>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39</a:t>
            </a:fld>
            <a:endParaRPr/>
          </a:p>
        </p:txBody>
      </p:sp>
      <p:sp>
        <p:nvSpPr>
          <p:cNvPr id="179" name="Shape 179"/>
          <p:cNvSpPr>
            <a:spLocks noGrp="1"/>
          </p:cNvSpPr>
          <p:nvPr>
            <p:ph type="body" idx="4294967295"/>
          </p:nvPr>
        </p:nvSpPr>
        <p:spPr>
          <a:xfrm>
            <a:off x="457200" y="1031378"/>
            <a:ext cx="8229600" cy="5064622"/>
          </a:xfrm>
          <a:prstGeom prst="rect">
            <a:avLst/>
          </a:prstGeom>
        </p:spPr>
        <p:txBody>
          <a:bodyPr/>
          <a:lstStyle/>
          <a:p>
            <a:endParaRPr/>
          </a:p>
        </p:txBody>
      </p:sp>
      <p:sp>
        <p:nvSpPr>
          <p:cNvPr id="180" name="Shape 180"/>
          <p:cNvSpPr>
            <a:spLocks noGrp="1"/>
          </p:cNvSpPr>
          <p:nvPr>
            <p:ph type="title" idx="4294967295"/>
          </p:nvPr>
        </p:nvSpPr>
        <p:spPr>
          <a:xfrm>
            <a:off x="317500" y="41274"/>
            <a:ext cx="8229600" cy="903438"/>
          </a:xfrm>
          <a:prstGeom prst="rect">
            <a:avLst/>
          </a:prstGeom>
        </p:spPr>
        <p:txBody>
          <a:bodyPr/>
          <a:lstStyle/>
          <a:p>
            <a:r>
              <a:t>GANTT CHARTS</a:t>
            </a:r>
          </a:p>
        </p:txBody>
      </p:sp>
      <p:pic>
        <p:nvPicPr>
          <p:cNvPr id="181" name="pasted-image.pdf"/>
          <p:cNvPicPr>
            <a:picLocks noChangeAspect="1"/>
          </p:cNvPicPr>
          <p:nvPr/>
        </p:nvPicPr>
        <p:blipFill>
          <a:blip r:embed="rId2">
            <a:extLst/>
          </a:blip>
          <a:stretch>
            <a:fillRect/>
          </a:stretch>
        </p:blipFill>
        <p:spPr>
          <a:xfrm>
            <a:off x="432202" y="1154404"/>
            <a:ext cx="8533596" cy="4818571"/>
          </a:xfrm>
          <a:prstGeom prst="rect">
            <a:avLst/>
          </a:prstGeom>
          <a:ln w="12700">
            <a:miter lim="400000"/>
          </a:ln>
        </p:spPr>
      </p:pic>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Shape 32"/>
          <p:cNvSpPr>
            <a:spLocks noGrp="1"/>
          </p:cNvSpPr>
          <p:nvPr>
            <p:ph type="sldNum" sz="quarter" idx="2"/>
          </p:nvPr>
        </p:nvSpPr>
        <p:spPr>
          <a:xfrm>
            <a:off x="8505418" y="6404292"/>
            <a:ext cx="181382" cy="269241"/>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4</a:t>
            </a:fld>
            <a:endParaRPr/>
          </a:p>
        </p:txBody>
      </p:sp>
      <p:sp>
        <p:nvSpPr>
          <p:cNvPr id="33" name="Shape 33"/>
          <p:cNvSpPr>
            <a:spLocks noGrp="1"/>
          </p:cNvSpPr>
          <p:nvPr>
            <p:ph type="body" idx="4294967295"/>
          </p:nvPr>
        </p:nvSpPr>
        <p:spPr>
          <a:xfrm>
            <a:off x="457200" y="939800"/>
            <a:ext cx="8229600" cy="5893991"/>
          </a:xfrm>
          <a:prstGeom prst="rect">
            <a:avLst/>
          </a:prstGeom>
        </p:spPr>
        <p:txBody>
          <a:bodyPr/>
          <a:lstStyle/>
          <a:p>
            <a:r>
              <a:t>Graphical and symbolic representation of operations used to produce a product.</a:t>
            </a:r>
          </a:p>
          <a:p>
            <a:r>
              <a:t>2 types of operations</a:t>
            </a:r>
          </a:p>
          <a:p>
            <a:pPr marL="800100" lvl="1" indent="-342900">
              <a:buChar char="»"/>
            </a:pPr>
            <a:r>
              <a:t>Processing and/or assembly</a:t>
            </a:r>
          </a:p>
          <a:p>
            <a:pPr marL="1257300" lvl="2" indent="-342900">
              <a:buChar char="»"/>
            </a:pPr>
            <a:r>
              <a:t>changing the shape, properties</a:t>
            </a:r>
          </a:p>
          <a:p>
            <a:pPr marL="1257300" lvl="2" indent="-342900">
              <a:buChar char="»"/>
            </a:pPr>
            <a:r>
              <a:t>Joining 2 or more parts to form an assembly</a:t>
            </a:r>
          </a:p>
          <a:p>
            <a:pPr marL="800100" lvl="1" indent="-342900">
              <a:buChar char="»"/>
            </a:pPr>
            <a:r>
              <a:t>Inspection operations</a:t>
            </a:r>
          </a:p>
          <a:p>
            <a:pPr marL="1257300" lvl="2" indent="-342900">
              <a:buChar char="»"/>
            </a:pPr>
            <a:r>
              <a:t>Checking the material, work-part or assembly for quality or quantity</a:t>
            </a:r>
          </a:p>
        </p:txBody>
      </p:sp>
      <p:sp>
        <p:nvSpPr>
          <p:cNvPr id="34" name="Shape 34"/>
          <p:cNvSpPr>
            <a:spLocks noGrp="1"/>
          </p:cNvSpPr>
          <p:nvPr>
            <p:ph type="title" idx="4294967295"/>
          </p:nvPr>
        </p:nvSpPr>
        <p:spPr>
          <a:xfrm>
            <a:off x="457200" y="92074"/>
            <a:ext cx="8229600" cy="948880"/>
          </a:xfrm>
          <a:prstGeom prst="rect">
            <a:avLst/>
          </a:prstGeom>
        </p:spPr>
        <p:txBody>
          <a:bodyPr/>
          <a:lstStyle/>
          <a:p>
            <a:r>
              <a:t>Operations Charts</a:t>
            </a:r>
          </a:p>
        </p:txBody>
      </p:sp>
    </p:spTree>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 name="Shape 183"/>
          <p:cNvSpPr>
            <a:spLocks noGrp="1"/>
          </p:cNvSpPr>
          <p:nvPr>
            <p:ph type="title" idx="4294967295"/>
          </p:nvPr>
        </p:nvSpPr>
        <p:spPr>
          <a:xfrm>
            <a:off x="457200" y="274637"/>
            <a:ext cx="8229600" cy="1143001"/>
          </a:xfrm>
          <a:prstGeom prst="rect">
            <a:avLst/>
          </a:prstGeom>
        </p:spPr>
        <p:txBody>
          <a:bodyPr>
            <a:normAutofit/>
          </a:bodyPr>
          <a:lstStyle/>
          <a:p>
            <a:r>
              <a:t>GANTT Charts</a:t>
            </a:r>
          </a:p>
        </p:txBody>
      </p:sp>
      <p:sp>
        <p:nvSpPr>
          <p:cNvPr id="184" name="Shape 184"/>
          <p:cNvSpPr>
            <a:spLocks noGrp="1"/>
          </p:cNvSpPr>
          <p:nvPr>
            <p:ph type="body" sz="quarter" idx="4294967295"/>
          </p:nvPr>
        </p:nvSpPr>
        <p:spPr>
          <a:xfrm>
            <a:off x="457200" y="1143000"/>
            <a:ext cx="8229600" cy="1062038"/>
          </a:xfrm>
          <a:prstGeom prst="rect">
            <a:avLst/>
          </a:prstGeom>
        </p:spPr>
        <p:txBody>
          <a:bodyPr>
            <a:normAutofit/>
          </a:bodyPr>
          <a:lstStyle>
            <a:lvl1pPr>
              <a:lnSpc>
                <a:spcPct val="90000"/>
              </a:lnSpc>
              <a:buSzTx/>
              <a:buNone/>
            </a:lvl1pPr>
          </a:lstStyle>
          <a:p>
            <a:r>
              <a:t>	Shows the anticipated completion times for various activities on a time axis</a:t>
            </a:r>
          </a:p>
        </p:txBody>
      </p:sp>
      <p:pic>
        <p:nvPicPr>
          <p:cNvPr id="185" name="general2.png" descr="general2"/>
          <p:cNvPicPr>
            <a:picLocks noChangeAspect="1"/>
          </p:cNvPicPr>
          <p:nvPr/>
        </p:nvPicPr>
        <p:blipFill>
          <a:blip r:embed="rId2">
            <a:extLst/>
          </a:blip>
          <a:stretch>
            <a:fillRect/>
          </a:stretch>
        </p:blipFill>
        <p:spPr>
          <a:xfrm>
            <a:off x="1447800" y="2286000"/>
            <a:ext cx="5953125" cy="3986213"/>
          </a:xfrm>
          <a:prstGeom prst="rect">
            <a:avLst/>
          </a:prstGeom>
          <a:ln w="12700">
            <a:miter lim="400000"/>
          </a:ln>
        </p:spPr>
      </p:pic>
      <p:sp>
        <p:nvSpPr>
          <p:cNvPr id="186" name="Shape 186"/>
          <p:cNvSpPr>
            <a:spLocks noGrp="1"/>
          </p:cNvSpPr>
          <p:nvPr>
            <p:ph type="sldNum" sz="quarter" idx="2"/>
          </p:nvPr>
        </p:nvSpPr>
        <p:spPr>
          <a:xfrm>
            <a:off x="8428176" y="6404292"/>
            <a:ext cx="258624" cy="269241"/>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40</a:t>
            </a:fld>
            <a:endParaRPr/>
          </a:p>
        </p:txBody>
      </p:sp>
    </p:spTree>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 name="Shape 188"/>
          <p:cNvSpPr>
            <a:spLocks noGrp="1"/>
          </p:cNvSpPr>
          <p:nvPr>
            <p:ph type="sldNum" sz="quarter" idx="2"/>
          </p:nvPr>
        </p:nvSpPr>
        <p:spPr>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41</a:t>
            </a:fld>
            <a:endParaRPr/>
          </a:p>
        </p:txBody>
      </p:sp>
      <p:sp>
        <p:nvSpPr>
          <p:cNvPr id="190" name="Shape 190"/>
          <p:cNvSpPr>
            <a:spLocks noGrp="1"/>
          </p:cNvSpPr>
          <p:nvPr>
            <p:ph type="title" idx="4294967295"/>
          </p:nvPr>
        </p:nvSpPr>
        <p:spPr>
          <a:xfrm>
            <a:off x="457200" y="193674"/>
            <a:ext cx="8229600" cy="944564"/>
          </a:xfrm>
          <a:prstGeom prst="rect">
            <a:avLst/>
          </a:prstGeom>
        </p:spPr>
        <p:txBody>
          <a:bodyPr/>
          <a:lstStyle/>
          <a:p>
            <a:r>
              <a:rPr dirty="0"/>
              <a:t>QUIZ</a:t>
            </a:r>
          </a:p>
        </p:txBody>
      </p:sp>
      <p:sp>
        <p:nvSpPr>
          <p:cNvPr id="5" name="Shape 26"/>
          <p:cNvSpPr txBox="1">
            <a:spLocks/>
          </p:cNvSpPr>
          <p:nvPr/>
        </p:nvSpPr>
        <p:spPr>
          <a:xfrm>
            <a:off x="539552" y="1700808"/>
            <a:ext cx="8208912" cy="4090392"/>
          </a:xfrm>
          <a:prstGeom prst="rect">
            <a:avLst/>
          </a:prstGeom>
          <a:ln w="12700">
            <a:miter lim="400000"/>
          </a:ln>
          <a:extLst>
            <a:ext uri="{C572A759-6A51-4108-AA02-DFA0A04FC94B}">
              <ma14:wrappingTextBoxFlag xmlns="" xmlns:ma14="http://schemas.microsoft.com/office/mac/drawingml/2011/main" val="1"/>
            </a:ext>
          </a:extLst>
        </p:spPr>
        <p:txBody>
          <a:bodyPr lIns="45719" rIns="45719">
            <a:normAutofit/>
          </a:bodyPr>
          <a:lstStyle>
            <a:lvl1pPr marL="342900" marR="0" indent="-34290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1pPr>
            <a:lvl2pPr marL="783771" marR="0" indent="-326571"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2pPr>
            <a:lvl3pPr marL="1219200" marR="0" indent="-30480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3pPr>
            <a:lvl4pPr marL="17373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4pPr>
            <a:lvl5pPr marL="2235200" marR="0" indent="-40640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5pPr>
            <a:lvl6pPr marL="2692400" marR="0" indent="-40640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6pPr>
            <a:lvl7pPr marL="3149600" marR="0" indent="-40640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7pPr>
            <a:lvl8pPr marL="3606800" marR="0" indent="-40640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8pPr>
            <a:lvl9pPr marL="4064000" marR="0" indent="-406400" algn="l" defTabSz="9144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Calibri"/>
                <a:ea typeface="Calibri"/>
                <a:cs typeface="Calibri"/>
                <a:sym typeface="Calibri"/>
              </a:defRPr>
            </a:lvl9pPr>
          </a:lstStyle>
          <a:p>
            <a:pPr marL="0" indent="0" algn="ctr" defTabSz="603504">
              <a:spcBef>
                <a:spcPts val="500"/>
              </a:spcBef>
              <a:buSzTx/>
              <a:buFont typeface="Arial"/>
              <a:buNone/>
              <a:defRPr sz="2112"/>
            </a:pPr>
            <a:r>
              <a:rPr lang="tr-TR" sz="2800" dirty="0" smtClean="0"/>
              <a:t>Let’s recap the concepts covered in today’s lecture!</a:t>
            </a:r>
          </a:p>
          <a:p>
            <a:pPr marL="0" indent="0" algn="ctr" defTabSz="603504">
              <a:spcBef>
                <a:spcPts val="500"/>
              </a:spcBef>
              <a:buSzTx/>
              <a:buFont typeface="Arial"/>
              <a:buNone/>
              <a:defRPr sz="2112"/>
            </a:pPr>
            <a:endParaRPr lang="en-US" sz="2800" dirty="0" smtClean="0">
              <a:hlinkClick r:id=""/>
            </a:endParaRPr>
          </a:p>
          <a:p>
            <a:pPr marL="0" indent="0" algn="ctr" defTabSz="603504">
              <a:spcBef>
                <a:spcPts val="500"/>
              </a:spcBef>
              <a:buSzTx/>
              <a:buFont typeface="Arial"/>
              <a:buNone/>
              <a:defRPr sz="2112"/>
            </a:pPr>
            <a:r>
              <a:rPr lang="en-US" sz="2800" dirty="0" smtClean="0">
                <a:hlinkClick r:id=""/>
              </a:rPr>
              <a:t>http</a:t>
            </a:r>
            <a:r>
              <a:rPr lang="en-US" sz="2800" dirty="0" smtClean="0">
                <a:hlinkClick r:id="rId2"/>
              </a:rPr>
              <a:t>://getkahoot.com/</a:t>
            </a:r>
            <a:endParaRPr lang="en-US" sz="2800" dirty="0" smtClean="0"/>
          </a:p>
          <a:p>
            <a:pPr marL="0" indent="0" algn="ctr" defTabSz="603504">
              <a:spcBef>
                <a:spcPts val="500"/>
              </a:spcBef>
              <a:buSzTx/>
              <a:buFont typeface="Arial"/>
              <a:buNone/>
              <a:defRPr sz="2112"/>
            </a:pPr>
            <a:endParaRPr lang="en-US" sz="2800" dirty="0" smtClean="0"/>
          </a:p>
          <a:p>
            <a:pPr algn="ctr" defTabSz="603504">
              <a:spcBef>
                <a:spcPts val="500"/>
              </a:spcBef>
              <a:buSzTx/>
              <a:defRPr sz="2112"/>
            </a:pPr>
            <a:r>
              <a:rPr lang="en-US" sz="2800" dirty="0" smtClean="0"/>
              <a:t>You have 60 seconds to register to the quiz</a:t>
            </a:r>
          </a:p>
          <a:p>
            <a:pPr algn="ctr" defTabSz="603504">
              <a:spcBef>
                <a:spcPts val="500"/>
              </a:spcBef>
              <a:buSzTx/>
              <a:defRPr sz="2112"/>
            </a:pPr>
            <a:endParaRPr lang="en-US" sz="2800" dirty="0" smtClean="0"/>
          </a:p>
          <a:p>
            <a:pPr algn="ctr" defTabSz="603504">
              <a:spcBef>
                <a:spcPts val="500"/>
              </a:spcBef>
              <a:buSzTx/>
              <a:defRPr sz="2112"/>
            </a:pPr>
            <a:r>
              <a:rPr lang="en-US" sz="2800" dirty="0" smtClean="0"/>
              <a:t>Please remain silent through activity</a:t>
            </a:r>
            <a:endParaRPr lang="en-US" sz="2800" dirty="0"/>
          </a:p>
        </p:txBody>
      </p:sp>
    </p:spTree>
  </p:cSld>
  <p:clrMapOvr>
    <a:masterClrMapping/>
  </p:clrMapOvr>
  <p:transition>
    <p:dissolv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Shape 36"/>
          <p:cNvSpPr>
            <a:spLocks noGrp="1"/>
          </p:cNvSpPr>
          <p:nvPr>
            <p:ph type="title" idx="4294967295"/>
          </p:nvPr>
        </p:nvSpPr>
        <p:spPr>
          <a:xfrm>
            <a:off x="-1" y="0"/>
            <a:ext cx="9144002" cy="1066800"/>
          </a:xfrm>
          <a:prstGeom prst="rect">
            <a:avLst/>
          </a:prstGeom>
        </p:spPr>
        <p:txBody>
          <a:bodyPr>
            <a:normAutofit/>
          </a:bodyPr>
          <a:lstStyle>
            <a:lvl1pPr>
              <a:defRPr sz="3600"/>
            </a:lvl1pPr>
          </a:lstStyle>
          <a:p>
            <a:r>
              <a:t>Example: Operation Chart for Subassembly</a:t>
            </a:r>
          </a:p>
        </p:txBody>
      </p:sp>
      <p:pic>
        <p:nvPicPr>
          <p:cNvPr id="37" name="9.jpeg" descr="9"/>
          <p:cNvPicPr>
            <a:picLocks noChangeAspect="1"/>
          </p:cNvPicPr>
          <p:nvPr/>
        </p:nvPicPr>
        <p:blipFill>
          <a:blip r:embed="rId2">
            <a:extLst/>
          </a:blip>
          <a:stretch>
            <a:fillRect/>
          </a:stretch>
        </p:blipFill>
        <p:spPr>
          <a:xfrm>
            <a:off x="381000" y="1066800"/>
            <a:ext cx="6629400" cy="5745163"/>
          </a:xfrm>
          <a:prstGeom prst="rect">
            <a:avLst/>
          </a:prstGeom>
          <a:ln w="12700">
            <a:miter lim="400000"/>
          </a:ln>
        </p:spPr>
      </p:pic>
      <p:sp>
        <p:nvSpPr>
          <p:cNvPr id="38" name="Shape 38"/>
          <p:cNvSpPr>
            <a:spLocks noGrp="1"/>
          </p:cNvSpPr>
          <p:nvPr>
            <p:ph type="sldNum" sz="quarter" idx="2"/>
          </p:nvPr>
        </p:nvSpPr>
        <p:spPr>
          <a:xfrm>
            <a:off x="8505418" y="6404292"/>
            <a:ext cx="181382" cy="269241"/>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5</a:t>
            </a:fld>
            <a:endParaRP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Shape 40"/>
          <p:cNvSpPr>
            <a:spLocks noGrp="1"/>
          </p:cNvSpPr>
          <p:nvPr>
            <p:ph type="sldNum" sz="quarter" idx="2"/>
          </p:nvPr>
        </p:nvSpPr>
        <p:spPr>
          <a:xfrm>
            <a:off x="8505418" y="6404292"/>
            <a:ext cx="181382" cy="269241"/>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6</a:t>
            </a:fld>
            <a:endParaRPr/>
          </a:p>
        </p:txBody>
      </p:sp>
      <p:sp>
        <p:nvSpPr>
          <p:cNvPr id="41" name="Shape 41"/>
          <p:cNvSpPr>
            <a:spLocks noGrp="1"/>
          </p:cNvSpPr>
          <p:nvPr>
            <p:ph type="body" idx="4294967295"/>
          </p:nvPr>
        </p:nvSpPr>
        <p:spPr>
          <a:xfrm>
            <a:off x="154979" y="1628800"/>
            <a:ext cx="8531821" cy="4845348"/>
          </a:xfrm>
          <a:prstGeom prst="rect">
            <a:avLst/>
          </a:prstGeom>
        </p:spPr>
        <p:txBody>
          <a:bodyPr/>
          <a:lstStyle>
            <a:lvl1pPr marL="427792" indent="-427792" defTabSz="457200">
              <a:lnSpc>
                <a:spcPts val="10100"/>
              </a:lnSpc>
              <a:spcBef>
                <a:spcPts val="1200"/>
              </a:spcBef>
              <a:buFontTx/>
              <a:buChar char="•"/>
              <a:defRPr sz="4066"/>
            </a:lvl1pPr>
          </a:lstStyle>
          <a:p>
            <a:r>
              <a:rPr dirty="0"/>
              <a:t>Operations chart shows each manufacturing operation required to produce the final product</a:t>
            </a:r>
          </a:p>
        </p:txBody>
      </p:sp>
      <p:sp>
        <p:nvSpPr>
          <p:cNvPr id="42" name="Shape 42"/>
          <p:cNvSpPr>
            <a:spLocks noGrp="1"/>
          </p:cNvSpPr>
          <p:nvPr>
            <p:ph type="title" idx="4294967295"/>
          </p:nvPr>
        </p:nvSpPr>
        <p:spPr>
          <a:xfrm>
            <a:off x="457200" y="92074"/>
            <a:ext cx="8229600" cy="852142"/>
          </a:xfrm>
          <a:prstGeom prst="rect">
            <a:avLst/>
          </a:prstGeom>
        </p:spPr>
        <p:txBody>
          <a:bodyPr/>
          <a:lstStyle/>
          <a:p>
            <a:r>
              <a:t>Operations Charts</a:t>
            </a: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Shape 44"/>
          <p:cNvSpPr>
            <a:spLocks noGrp="1"/>
          </p:cNvSpPr>
          <p:nvPr>
            <p:ph type="sldNum" sz="quarter" idx="2"/>
          </p:nvPr>
        </p:nvSpPr>
        <p:spPr>
          <a:xfrm>
            <a:off x="8505418" y="6404292"/>
            <a:ext cx="181382" cy="269241"/>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7</a:t>
            </a:fld>
            <a:endParaRPr/>
          </a:p>
        </p:txBody>
      </p:sp>
      <p:sp>
        <p:nvSpPr>
          <p:cNvPr id="45" name="Shape 45"/>
          <p:cNvSpPr>
            <a:spLocks noGrp="1"/>
          </p:cNvSpPr>
          <p:nvPr>
            <p:ph type="body" idx="4294967295"/>
          </p:nvPr>
        </p:nvSpPr>
        <p:spPr>
          <a:xfrm>
            <a:off x="154979" y="878879"/>
            <a:ext cx="8531821" cy="5979121"/>
          </a:xfrm>
          <a:prstGeom prst="rect">
            <a:avLst/>
          </a:prstGeom>
        </p:spPr>
        <p:txBody>
          <a:bodyPr/>
          <a:lstStyle/>
          <a:p>
            <a:pPr marL="427792" indent="-427792" defTabSz="457200">
              <a:lnSpc>
                <a:spcPct val="150000"/>
              </a:lnSpc>
              <a:spcBef>
                <a:spcPts val="1200"/>
              </a:spcBef>
              <a:buFontTx/>
              <a:buChar char="•"/>
              <a:defRPr sz="3266"/>
            </a:pPr>
            <a:r>
              <a:rPr dirty="0"/>
              <a:t>The charts show:</a:t>
            </a:r>
          </a:p>
          <a:p>
            <a:pPr marL="808792" lvl="1" indent="-427792" defTabSz="457200">
              <a:lnSpc>
                <a:spcPct val="150000"/>
              </a:lnSpc>
              <a:spcBef>
                <a:spcPts val="1200"/>
              </a:spcBef>
              <a:buFontTx/>
              <a:buChar char="•"/>
              <a:defRPr sz="3266"/>
            </a:pPr>
            <a:r>
              <a:rPr dirty="0"/>
              <a:t> the introduction of raw materials at the top of the chart on a horizontal line </a:t>
            </a:r>
          </a:p>
          <a:p>
            <a:pPr marL="808792" lvl="1" indent="-427792" defTabSz="457200">
              <a:lnSpc>
                <a:spcPct val="150000"/>
              </a:lnSpc>
              <a:spcBef>
                <a:spcPts val="1200"/>
              </a:spcBef>
              <a:buFontTx/>
              <a:buChar char="•"/>
              <a:defRPr sz="3266"/>
            </a:pPr>
            <a:r>
              <a:rPr dirty="0"/>
              <a:t>Vertical stems-sequence of operations and inspections performed on a given component </a:t>
            </a:r>
          </a:p>
          <a:p>
            <a:pPr marL="808792" lvl="1" indent="-427792" defTabSz="457200">
              <a:lnSpc>
                <a:spcPct val="150000"/>
              </a:lnSpc>
              <a:spcBef>
                <a:spcPts val="1200"/>
              </a:spcBef>
              <a:buFontTx/>
              <a:buChar char="•"/>
              <a:defRPr sz="3266"/>
            </a:pPr>
            <a:endParaRPr sz="1200" dirty="0">
              <a:latin typeface="Times"/>
              <a:ea typeface="Times"/>
              <a:cs typeface="Times"/>
              <a:sym typeface="Times"/>
            </a:endParaRPr>
          </a:p>
        </p:txBody>
      </p:sp>
      <p:sp>
        <p:nvSpPr>
          <p:cNvPr id="46" name="Shape 46"/>
          <p:cNvSpPr>
            <a:spLocks noGrp="1"/>
          </p:cNvSpPr>
          <p:nvPr>
            <p:ph type="title" idx="4294967295"/>
          </p:nvPr>
        </p:nvSpPr>
        <p:spPr>
          <a:xfrm>
            <a:off x="457200" y="92074"/>
            <a:ext cx="8229600" cy="852142"/>
          </a:xfrm>
          <a:prstGeom prst="rect">
            <a:avLst/>
          </a:prstGeom>
        </p:spPr>
        <p:txBody>
          <a:bodyPr/>
          <a:lstStyle/>
          <a:p>
            <a:r>
              <a:t>Operations Charts</a:t>
            </a: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Shape 48"/>
          <p:cNvSpPr>
            <a:spLocks noGrp="1"/>
          </p:cNvSpPr>
          <p:nvPr>
            <p:ph type="sldNum" sz="quarter" idx="2"/>
          </p:nvPr>
        </p:nvSpPr>
        <p:spPr>
          <a:xfrm>
            <a:off x="8505418" y="6404292"/>
            <a:ext cx="181382" cy="269241"/>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8</a:t>
            </a:fld>
            <a:endParaRPr/>
          </a:p>
        </p:txBody>
      </p:sp>
      <p:sp>
        <p:nvSpPr>
          <p:cNvPr id="49" name="Shape 49"/>
          <p:cNvSpPr>
            <a:spLocks noGrp="1"/>
          </p:cNvSpPr>
          <p:nvPr>
            <p:ph type="body" idx="4294967295"/>
          </p:nvPr>
        </p:nvSpPr>
        <p:spPr>
          <a:xfrm>
            <a:off x="457200" y="878879"/>
            <a:ext cx="8229600" cy="5979121"/>
          </a:xfrm>
          <a:prstGeom prst="rect">
            <a:avLst/>
          </a:prstGeom>
        </p:spPr>
        <p:txBody>
          <a:bodyPr/>
          <a:lstStyle/>
          <a:p>
            <a:r>
              <a:t>2 symbols</a:t>
            </a:r>
          </a:p>
          <a:p>
            <a:pPr marL="1714500" lvl="3" indent="-342900">
              <a:buChar char="»"/>
            </a:pPr>
            <a:r>
              <a:t>Operation</a:t>
            </a:r>
          </a:p>
          <a:p>
            <a:pPr marL="1714500" lvl="3" indent="-342900">
              <a:buChar char="»"/>
            </a:pPr>
            <a:r>
              <a:t>Inspection</a:t>
            </a:r>
          </a:p>
          <a:p>
            <a:endParaRPr/>
          </a:p>
          <a:p>
            <a:r>
              <a:t>At the top of each part: starting material, or purchased part</a:t>
            </a:r>
          </a:p>
          <a:p>
            <a:r>
              <a:t>Then, steps performed on it.</a:t>
            </a:r>
          </a:p>
          <a:p>
            <a:r>
              <a:t>Once each component is completed it is assembled to other components to the right. </a:t>
            </a:r>
          </a:p>
        </p:txBody>
      </p:sp>
      <p:sp>
        <p:nvSpPr>
          <p:cNvPr id="50" name="Shape 50"/>
          <p:cNvSpPr>
            <a:spLocks noGrp="1"/>
          </p:cNvSpPr>
          <p:nvPr>
            <p:ph type="title" idx="4294967295"/>
          </p:nvPr>
        </p:nvSpPr>
        <p:spPr>
          <a:xfrm>
            <a:off x="457200" y="92074"/>
            <a:ext cx="8229600" cy="852142"/>
          </a:xfrm>
          <a:prstGeom prst="rect">
            <a:avLst/>
          </a:prstGeom>
        </p:spPr>
        <p:txBody>
          <a:bodyPr/>
          <a:lstStyle/>
          <a:p>
            <a:r>
              <a:t>Operations Charts</a:t>
            </a:r>
          </a:p>
        </p:txBody>
      </p:sp>
      <p:sp>
        <p:nvSpPr>
          <p:cNvPr id="51" name="Shape 51"/>
          <p:cNvSpPr/>
          <p:nvPr/>
        </p:nvSpPr>
        <p:spPr>
          <a:xfrm>
            <a:off x="1334343" y="1575345"/>
            <a:ext cx="469057" cy="443955"/>
          </a:xfrm>
          <a:prstGeom prst="ellipse">
            <a:avLst/>
          </a:prstGeom>
          <a:solidFill>
            <a:srgbClr val="FFFFFF"/>
          </a:solidFill>
          <a:ln w="25400">
            <a:solidFill>
              <a:schemeClr val="accent1"/>
            </a:solidFill>
          </a:ln>
        </p:spPr>
        <p:txBody>
          <a:bodyPr lIns="45719" rIns="45719"/>
          <a:lstStyle/>
          <a:p>
            <a:endParaRPr/>
          </a:p>
        </p:txBody>
      </p:sp>
      <p:sp>
        <p:nvSpPr>
          <p:cNvPr id="52" name="Shape 52"/>
          <p:cNvSpPr/>
          <p:nvPr/>
        </p:nvSpPr>
        <p:spPr>
          <a:xfrm>
            <a:off x="1334343" y="2146845"/>
            <a:ext cx="469057" cy="443955"/>
          </a:xfrm>
          <a:prstGeom prst="rect">
            <a:avLst/>
          </a:prstGeom>
          <a:solidFill>
            <a:srgbClr val="FFFFFF"/>
          </a:solidFill>
          <a:ln w="25400">
            <a:solidFill>
              <a:schemeClr val="accent1"/>
            </a:solidFill>
          </a:ln>
        </p:spPr>
        <p:txBody>
          <a:bodyPr lIns="45719" rIns="45719"/>
          <a:lstStyle/>
          <a:p>
            <a:endParaRP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Shape 54"/>
          <p:cNvSpPr>
            <a:spLocks noGrp="1"/>
          </p:cNvSpPr>
          <p:nvPr>
            <p:ph type="sldNum" sz="quarter" idx="2"/>
          </p:nvPr>
        </p:nvSpPr>
        <p:spPr>
          <a:xfrm>
            <a:off x="8505418" y="6404292"/>
            <a:ext cx="181382" cy="269241"/>
          </a:xfrm>
          <a:prstGeom prst="rect">
            <a:avLst/>
          </a:prstGeom>
          <a:extLst>
            <a:ext uri="{C572A759-6A51-4108-AA02-DFA0A04FC94B}">
              <ma14:wrappingTextBoxFlag xmlns="" xmlns:ma14="http://schemas.microsoft.com/office/mac/drawingml/2011/main" val="1"/>
            </a:ext>
          </a:extLst>
        </p:spPr>
        <p:txBody>
          <a:bodyPr/>
          <a:lstStyle/>
          <a:p>
            <a:fld id="{86CB4B4D-7CA3-9044-876B-883B54F8677D}" type="slidenum">
              <a:t>9</a:t>
            </a:fld>
            <a:endParaRPr/>
          </a:p>
        </p:txBody>
      </p:sp>
      <p:sp>
        <p:nvSpPr>
          <p:cNvPr id="55" name="Shape 55"/>
          <p:cNvSpPr>
            <a:spLocks noGrp="1"/>
          </p:cNvSpPr>
          <p:nvPr>
            <p:ph type="body" idx="4294967295"/>
          </p:nvPr>
        </p:nvSpPr>
        <p:spPr>
          <a:xfrm>
            <a:off x="457200" y="878879"/>
            <a:ext cx="8229600" cy="5979121"/>
          </a:xfrm>
          <a:prstGeom prst="rect">
            <a:avLst/>
          </a:prstGeom>
        </p:spPr>
        <p:txBody>
          <a:bodyPr/>
          <a:lstStyle/>
          <a:p>
            <a:r>
              <a:t>First step : Developing detailed listing of operations for the components and their assembly</a:t>
            </a:r>
          </a:p>
          <a:p>
            <a:r>
              <a:t>Second step : Examination of the chart for possible improvements</a:t>
            </a:r>
          </a:p>
          <a:p>
            <a:pPr marL="800100" lvl="1" indent="-342900">
              <a:buChar char="»"/>
            </a:pPr>
            <a:r>
              <a:t>Focus of the operation chart is the materials and the operations performed on them</a:t>
            </a:r>
          </a:p>
          <a:p>
            <a:pPr marL="800100" lvl="1" indent="-342900">
              <a:buChar char="»"/>
            </a:pPr>
            <a:r>
              <a:t>Alternative materials, can operations be eliminated, combined, …</a:t>
            </a:r>
          </a:p>
          <a:p>
            <a:r>
              <a:t>Last step: Develop proposals for improvement</a:t>
            </a:r>
          </a:p>
        </p:txBody>
      </p:sp>
      <p:sp>
        <p:nvSpPr>
          <p:cNvPr id="56" name="Shape 56"/>
          <p:cNvSpPr>
            <a:spLocks noGrp="1"/>
          </p:cNvSpPr>
          <p:nvPr>
            <p:ph type="title" idx="4294967295"/>
          </p:nvPr>
        </p:nvSpPr>
        <p:spPr>
          <a:xfrm>
            <a:off x="457200" y="92074"/>
            <a:ext cx="8229600" cy="852142"/>
          </a:xfrm>
          <a:prstGeom prst="rect">
            <a:avLst/>
          </a:prstGeom>
        </p:spPr>
        <p:txBody>
          <a:bodyPr/>
          <a:lstStyle/>
          <a:p>
            <a:r>
              <a:t>Operation Charts</a:t>
            </a:r>
          </a:p>
        </p:txBody>
      </p:sp>
    </p:spTree>
  </p:cSld>
  <p:clrMapOvr>
    <a:masterClrMapping/>
  </p:clrMapOvr>
  <p:transition spd="med"/>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Arial"/>
        <a:ea typeface="Arial"/>
        <a:cs typeface="Arial"/>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Arial"/>
        <a:ea typeface="Arial"/>
        <a:cs typeface="Arial"/>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Calibri"/>
            <a:ea typeface="Calibri"/>
            <a:cs typeface="Calibri"/>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144</TotalTime>
  <Words>1080</Words>
  <Application>Microsoft Office PowerPoint</Application>
  <PresentationFormat>On-screen Show (4:3)</PresentationFormat>
  <Paragraphs>167</Paragraphs>
  <Slides>41</Slides>
  <Notes>0</Notes>
  <HiddenSlides>0</HiddenSlides>
  <MMClips>0</MMClips>
  <ScaleCrop>false</ScaleCrop>
  <HeadingPairs>
    <vt:vector size="4" baseType="variant">
      <vt:variant>
        <vt:lpstr>Theme</vt:lpstr>
      </vt:variant>
      <vt:variant>
        <vt:i4>1</vt:i4>
      </vt:variant>
      <vt:variant>
        <vt:lpstr>Slide Titles</vt:lpstr>
      </vt:variant>
      <vt:variant>
        <vt:i4>41</vt:i4>
      </vt:variant>
    </vt:vector>
  </HeadingPairs>
  <TitlesOfParts>
    <vt:vector size="42" baseType="lpstr">
      <vt:lpstr>Office Theme</vt:lpstr>
      <vt:lpstr>IE 102 Spring 2016</vt:lpstr>
      <vt:lpstr>Objectives of Charts and Diagrams</vt:lpstr>
      <vt:lpstr>4 Types</vt:lpstr>
      <vt:lpstr>Operations Charts</vt:lpstr>
      <vt:lpstr>Example: Operation Chart for Subassembly</vt:lpstr>
      <vt:lpstr>Operations Charts</vt:lpstr>
      <vt:lpstr>Operations Charts</vt:lpstr>
      <vt:lpstr>Operations Charts</vt:lpstr>
      <vt:lpstr>Operation Charts</vt:lpstr>
      <vt:lpstr>Step by Step Procedures For Preparing an Operations Chart </vt:lpstr>
      <vt:lpstr>Recall</vt:lpstr>
      <vt:lpstr>Process Charts</vt:lpstr>
      <vt:lpstr>Process Chart Symbols </vt:lpstr>
      <vt:lpstr>PowerPoint Presentation</vt:lpstr>
      <vt:lpstr>PowerPoint Presentation</vt:lpstr>
      <vt:lpstr>PowerPoint Presentation</vt:lpstr>
      <vt:lpstr>PowerPoint Presentation</vt:lpstr>
      <vt:lpstr>Process Charts</vt:lpstr>
      <vt:lpstr>PowerPoint Presentation</vt:lpstr>
      <vt:lpstr>PowerPoint Presentation</vt:lpstr>
      <vt:lpstr>Exercise: cooking spagetti</vt:lpstr>
      <vt:lpstr>PowerPoint Presentation</vt:lpstr>
      <vt:lpstr>Exercise: cooking spagetti</vt:lpstr>
      <vt:lpstr>PowerPoint Presentation</vt:lpstr>
      <vt:lpstr>Exercise: cooking spagetti</vt:lpstr>
      <vt:lpstr>Exercise: cooking spagetti</vt:lpstr>
      <vt:lpstr>Process Charts</vt:lpstr>
      <vt:lpstr>Worker Process Charts</vt:lpstr>
      <vt:lpstr>Recall</vt:lpstr>
      <vt:lpstr>Exercise: Blood Donation</vt:lpstr>
      <vt:lpstr>Flow Diagrams</vt:lpstr>
      <vt:lpstr>PowerPoint Presentation</vt:lpstr>
      <vt:lpstr>PowerPoint Presentation</vt:lpstr>
      <vt:lpstr>Flow Diagrams</vt:lpstr>
      <vt:lpstr>Step by Step Procedure for Developing a  Flow Diagram</vt:lpstr>
      <vt:lpstr>Flow Diagram</vt:lpstr>
      <vt:lpstr>Flow Diagram</vt:lpstr>
      <vt:lpstr>Flow Diagram</vt:lpstr>
      <vt:lpstr>GANTT CHARTS</vt:lpstr>
      <vt:lpstr>GANTT Charts</vt:lpstr>
      <vt:lpstr>QUIZ</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IE 102 Spring 2016</dc:title>
  <cp:lastModifiedBy>Ömer Burak Kınay</cp:lastModifiedBy>
  <cp:revision>3</cp:revision>
  <dcterms:modified xsi:type="dcterms:W3CDTF">2017-02-14T06:58:22Z</dcterms:modified>
</cp:coreProperties>
</file>