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1" r:id="rId36"/>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7F3F4"/>
          </a:solidFill>
        </a:fill>
      </a:tcStyle>
    </a:wholeTbl>
    <a:band2H>
      <a:tcTxStyle/>
      <a:tcStyle>
        <a:tcBdr/>
        <a:fill>
          <a:solidFill>
            <a:srgbClr val="F3F9FA"/>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7" d="100"/>
          <a:sy n="57" d="100"/>
        </p:scale>
        <p:origin x="-77" y="-3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hape 17"/>
          <p:cNvSpPr>
            <a:spLocks noGrp="1" noRot="1" noChangeAspect="1"/>
          </p:cNvSpPr>
          <p:nvPr>
            <p:ph type="sldImg"/>
          </p:nvPr>
        </p:nvSpPr>
        <p:spPr>
          <a:xfrm>
            <a:off x="1143000" y="685800"/>
            <a:ext cx="4572000" cy="3429000"/>
          </a:xfrm>
          <a:prstGeom prst="rect">
            <a:avLst/>
          </a:prstGeom>
        </p:spPr>
        <p:txBody>
          <a:bodyPr/>
          <a:lstStyle/>
          <a:p>
            <a:endParaRPr/>
          </a:p>
        </p:txBody>
      </p:sp>
      <p:sp>
        <p:nvSpPr>
          <p:cNvPr id="18" name="Shape 18"/>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271389610"/>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Shape 1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sldNum" sz="quarter" idx="2"/>
          </p:nvPr>
        </p:nvSpPr>
        <p:spPr>
          <a:xfrm>
            <a:off x="8384892" y="6245225"/>
            <a:ext cx="301909" cy="288824"/>
          </a:xfrm>
          <a:prstGeom prst="rect">
            <a:avLst/>
          </a:prstGeom>
          <a:ln w="12700">
            <a:miter lim="400000"/>
          </a:ln>
        </p:spPr>
        <p:txBody>
          <a:bodyPr wrap="none" lIns="45719" rIns="45719">
            <a:spAutoFit/>
          </a:bodyPr>
          <a:lstStyle>
            <a:lvl1pPr algn="r">
              <a:defRPr sz="1400"/>
            </a:lvl1pPr>
          </a:lstStyle>
          <a:p>
            <a:fld id="{86CB4B4D-7CA3-9044-876B-883B54F8677D}" type="slidenum">
              <a:t>‹#›</a:t>
            </a:fld>
            <a:endParaRPr/>
          </a:p>
        </p:txBody>
      </p:sp>
      <p:sp>
        <p:nvSpPr>
          <p:cNvPr id="3" name="Shape 3"/>
          <p:cNvSpPr>
            <a:spLocks noGrp="1"/>
          </p:cNvSpPr>
          <p:nvPr>
            <p:ph type="title"/>
          </p:nvPr>
        </p:nvSpPr>
        <p:spPr>
          <a:xfrm>
            <a:off x="457200" y="92074"/>
            <a:ext cx="8229600" cy="150812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Tree>
  </p:cSld>
  <p:clrMap bg1="lt1" tx1="dk1" bg2="lt2" tx2="dk2" accent1="accent1" accent2="accent2" accent3="accent3" accent4="accent4" accent5="accent5" accent6="accent6" hlink="hlink" folHlink="folHlink"/>
  <p:sldLayoutIdLst>
    <p:sldLayoutId id="2147483649" r:id="rId1"/>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5pPr>
      <a:lvl6pPr marL="0" marR="0" indent="4572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6pPr>
      <a:lvl7pPr marL="0" marR="0" indent="9144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7pPr>
      <a:lvl8pPr marL="0" marR="0" indent="13716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8pPr>
      <a:lvl9pPr marL="0" marR="0" indent="1828800" algn="ctr" defTabSz="914400" rtl="0" latinLnBrk="0">
        <a:lnSpc>
          <a:spcPct val="100000"/>
        </a:lnSpc>
        <a:spcBef>
          <a:spcPts val="0"/>
        </a:spcBef>
        <a:spcAft>
          <a:spcPts val="0"/>
        </a:spcAft>
        <a:buClrTx/>
        <a:buSzTx/>
        <a:buFontTx/>
        <a:buNone/>
        <a:tabLst/>
        <a:defRPr sz="4400" b="0" i="0" u="none" strike="noStrike" cap="none" spc="0" baseline="0">
          <a:ln>
            <a:noFill/>
          </a:ln>
          <a:solidFill>
            <a:srgbClr val="000000"/>
          </a:solidFill>
          <a:uFillTx/>
          <a:latin typeface="+mj-lt"/>
          <a:ea typeface="+mj-ea"/>
          <a:cs typeface="+mj-cs"/>
          <a:sym typeface="Arial"/>
        </a:defRPr>
      </a:lvl9pPr>
    </p:titleStyle>
    <p:bodyStyle>
      <a:lvl1pPr marL="342900" marR="0" indent="-3429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1pPr>
      <a:lvl2pPr marL="783771" marR="0" indent="-326571"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2pPr>
      <a:lvl3pPr marL="1219200" marR="0" indent="-3048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3pPr>
      <a:lvl4pPr marL="1737360" marR="0" indent="-36576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4pPr>
      <a:lvl5pPr marL="22352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5pPr>
      <a:lvl6pPr marL="26924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6pPr>
      <a:lvl7pPr marL="31496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7pPr>
      <a:lvl8pPr marL="36068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8pPr>
      <a:lvl9pPr marL="4064000" marR="0" indent="-406400" algn="l" defTabSz="914400" rtl="0" latinLnBrk="0">
        <a:lnSpc>
          <a:spcPct val="100000"/>
        </a:lnSpc>
        <a:spcBef>
          <a:spcPts val="700"/>
        </a:spcBef>
        <a:spcAft>
          <a:spcPts val="0"/>
        </a:spcAft>
        <a:buClrTx/>
        <a:buSzPct val="100000"/>
        <a:buFontTx/>
        <a:buChar char=""/>
        <a:tabLst/>
        <a:defRPr sz="3200" b="0" i="0" u="none" strike="noStrike" cap="none" spc="0" baseline="0">
          <a:ln>
            <a:noFill/>
          </a:ln>
          <a:solidFill>
            <a:srgbClr val="000000"/>
          </a:solidFill>
          <a:uFillTx/>
          <a:latin typeface="+mj-lt"/>
          <a:ea typeface="+mj-ea"/>
          <a:cs typeface="+mj-cs"/>
          <a:sym typeface="Arial"/>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5pPr>
      <a:lvl6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6pPr>
      <a:lvl7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7pPr>
      <a:lvl8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8pPr>
      <a:lvl9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0"/>
          <p:cNvSpPr>
            <a:spLocks noGrp="1"/>
          </p:cNvSpPr>
          <p:nvPr>
            <p:ph type="title" idx="4294967295"/>
          </p:nvPr>
        </p:nvSpPr>
        <p:spPr>
          <a:xfrm>
            <a:off x="685800" y="1143000"/>
            <a:ext cx="7772400" cy="3853309"/>
          </a:xfrm>
          <a:prstGeom prst="rect">
            <a:avLst/>
          </a:prstGeom>
        </p:spPr>
        <p:txBody>
          <a:bodyPr>
            <a:normAutofit/>
          </a:bodyPr>
          <a:lstStyle/>
          <a:p>
            <a:r>
              <a:t>IE 102 </a:t>
            </a:r>
            <a:br/>
            <a:r>
              <a:t>Lecture 5 </a:t>
            </a:r>
          </a:p>
          <a:p>
            <a:endParaRPr/>
          </a:p>
          <a:p>
            <a:endParaRPr/>
          </a:p>
          <a:p>
            <a:r>
              <a:t>Performance Measures </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Shape 54"/>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10</a:t>
            </a:fld>
            <a:endParaRPr/>
          </a:p>
        </p:txBody>
      </p:sp>
      <p:sp>
        <p:nvSpPr>
          <p:cNvPr id="55" name="Shape 55"/>
          <p:cNvSpPr>
            <a:spLocks noGrp="1"/>
          </p:cNvSpPr>
          <p:nvPr>
            <p:ph type="title" idx="4294967295"/>
          </p:nvPr>
        </p:nvSpPr>
        <p:spPr>
          <a:xfrm>
            <a:off x="457200" y="274637"/>
            <a:ext cx="8229600" cy="1143001"/>
          </a:xfrm>
          <a:prstGeom prst="rect">
            <a:avLst/>
          </a:prstGeom>
        </p:spPr>
        <p:txBody>
          <a:bodyPr>
            <a:normAutofit/>
          </a:bodyPr>
          <a:lstStyle/>
          <a:p>
            <a:r>
              <a:t>Performance Measures</a:t>
            </a:r>
          </a:p>
        </p:txBody>
      </p:sp>
      <p:sp>
        <p:nvSpPr>
          <p:cNvPr id="56" name="Shape 56"/>
          <p:cNvSpPr>
            <a:spLocks noGrp="1"/>
          </p:cNvSpPr>
          <p:nvPr>
            <p:ph type="body" idx="4294967295"/>
          </p:nvPr>
        </p:nvSpPr>
        <p:spPr>
          <a:xfrm>
            <a:off x="177998" y="1600200"/>
            <a:ext cx="8788004" cy="4876800"/>
          </a:xfrm>
          <a:prstGeom prst="rect">
            <a:avLst/>
          </a:prstGeom>
        </p:spPr>
        <p:txBody>
          <a:bodyPr>
            <a:normAutofit/>
          </a:bodyPr>
          <a:lstStyle/>
          <a:p>
            <a:pPr>
              <a:spcBef>
                <a:spcPts val="300"/>
              </a:spcBef>
              <a:buSzTx/>
              <a:buNone/>
            </a:pPr>
            <a:r>
              <a:t>Efficiency: Are we using resources economically </a:t>
            </a:r>
          </a:p>
          <a:p>
            <a:pPr marL="342900" lvl="1" indent="440871">
              <a:spcBef>
                <a:spcPts val="300"/>
              </a:spcBef>
              <a:buSzTx/>
              <a:buNone/>
            </a:pPr>
            <a:r>
              <a:t>so that money we spent is min?</a:t>
            </a:r>
          </a:p>
          <a:p>
            <a:pPr marL="342900" lvl="1" indent="440871">
              <a:spcBef>
                <a:spcPts val="300"/>
              </a:spcBef>
              <a:buSzTx/>
              <a:buNone/>
            </a:pPr>
            <a:r>
              <a:t>other resources as well (like people)</a:t>
            </a:r>
          </a:p>
          <a:p>
            <a:pPr marL="342900" lvl="1" indent="440871">
              <a:spcBef>
                <a:spcPts val="300"/>
              </a:spcBef>
              <a:buSzTx/>
              <a:buNone/>
            </a:pPr>
            <a:endParaRPr/>
          </a:p>
          <a:p>
            <a:pPr>
              <a:spcBef>
                <a:spcPts val="300"/>
              </a:spcBef>
              <a:buSzTx/>
              <a:buNone/>
            </a:pPr>
            <a:r>
              <a:t>Effectiveness: Related with more expectations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Shape 58"/>
          <p:cNvSpPr>
            <a:spLocks noGrp="1"/>
          </p:cNvSpPr>
          <p:nvPr>
            <p:ph type="sldNum" sz="quarter" idx="2"/>
          </p:nvPr>
        </p:nvSpPr>
        <p:spPr>
          <a:xfrm>
            <a:off x="8398088" y="6245225"/>
            <a:ext cx="288712"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11</a:t>
            </a:fld>
            <a:endParaRPr/>
          </a:p>
        </p:txBody>
      </p:sp>
      <p:sp>
        <p:nvSpPr>
          <p:cNvPr id="59" name="Shape 59"/>
          <p:cNvSpPr>
            <a:spLocks noGrp="1"/>
          </p:cNvSpPr>
          <p:nvPr>
            <p:ph type="title" idx="4294967295"/>
          </p:nvPr>
        </p:nvSpPr>
        <p:spPr>
          <a:xfrm>
            <a:off x="457200" y="274637"/>
            <a:ext cx="8229600" cy="1143001"/>
          </a:xfrm>
          <a:prstGeom prst="rect">
            <a:avLst/>
          </a:prstGeom>
        </p:spPr>
        <p:txBody>
          <a:bodyPr>
            <a:normAutofit/>
          </a:bodyPr>
          <a:lstStyle/>
          <a:p>
            <a:r>
              <a:t>Performance Measures</a:t>
            </a:r>
          </a:p>
        </p:txBody>
      </p:sp>
      <p:sp>
        <p:nvSpPr>
          <p:cNvPr id="60" name="Shape 60"/>
          <p:cNvSpPr>
            <a:spLocks noGrp="1"/>
          </p:cNvSpPr>
          <p:nvPr>
            <p:ph type="body" idx="4294967295"/>
          </p:nvPr>
        </p:nvSpPr>
        <p:spPr>
          <a:xfrm>
            <a:off x="177998" y="1600200"/>
            <a:ext cx="8788004" cy="4876800"/>
          </a:xfrm>
          <a:prstGeom prst="rect">
            <a:avLst/>
          </a:prstGeom>
        </p:spPr>
        <p:txBody>
          <a:bodyPr>
            <a:normAutofit/>
          </a:bodyPr>
          <a:lstStyle/>
          <a:p>
            <a:pPr>
              <a:spcBef>
                <a:spcPts val="300"/>
              </a:spcBef>
              <a:buSzTx/>
              <a:buNone/>
            </a:pPr>
            <a:r>
              <a:t>Blood Donation</a:t>
            </a:r>
          </a:p>
          <a:p>
            <a:pPr>
              <a:spcBef>
                <a:spcPts val="300"/>
              </a:spcBef>
              <a:buSzTx/>
              <a:buNone/>
            </a:pPr>
            <a:r>
              <a:t>Efficiency of nurse: idle time of nurse, </a:t>
            </a:r>
          </a:p>
          <a:p>
            <a:pPr>
              <a:spcBef>
                <a:spcPts val="300"/>
              </a:spcBef>
              <a:buSzTx/>
              <a:buNone/>
            </a:pPr>
            <a:r>
              <a:t>Effectiveness: health standards</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Shape 62"/>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12</a:t>
            </a:fld>
            <a:endParaRPr/>
          </a:p>
        </p:txBody>
      </p:sp>
      <p:sp>
        <p:nvSpPr>
          <p:cNvPr id="63" name="Shape 63"/>
          <p:cNvSpPr>
            <a:spLocks noGrp="1"/>
          </p:cNvSpPr>
          <p:nvPr>
            <p:ph type="body" idx="4294967295"/>
          </p:nvPr>
        </p:nvSpPr>
        <p:spPr>
          <a:xfrm>
            <a:off x="685800" y="1143000"/>
            <a:ext cx="8077200" cy="5334000"/>
          </a:xfrm>
          <a:prstGeom prst="rect">
            <a:avLst/>
          </a:prstGeom>
        </p:spPr>
        <p:txBody>
          <a:bodyPr>
            <a:normAutofit/>
          </a:bodyPr>
          <a:lstStyle/>
          <a:p>
            <a:pPr>
              <a:lnSpc>
                <a:spcPct val="90000"/>
              </a:lnSpc>
              <a:spcBef>
                <a:spcPts val="800"/>
              </a:spcBef>
              <a:buSzTx/>
              <a:buNone/>
              <a:defRPr sz="3600" i="1"/>
            </a:pPr>
            <a:r>
              <a:t>More abstract:</a:t>
            </a:r>
          </a:p>
          <a:p>
            <a:pPr>
              <a:lnSpc>
                <a:spcPct val="90000"/>
              </a:lnSpc>
              <a:spcBef>
                <a:spcPts val="800"/>
              </a:spcBef>
              <a:buSzTx/>
              <a:buNone/>
              <a:defRPr sz="3600"/>
            </a:pPr>
            <a:r>
              <a:t>Why do we measure? </a:t>
            </a:r>
          </a:p>
          <a:p>
            <a:pPr>
              <a:lnSpc>
                <a:spcPct val="90000"/>
              </a:lnSpc>
              <a:spcBef>
                <a:spcPts val="800"/>
              </a:spcBef>
              <a:buSzTx/>
              <a:buNone/>
              <a:defRPr sz="3600"/>
            </a:pPr>
            <a:endParaRPr sz="2800"/>
          </a:p>
          <a:p>
            <a:pPr>
              <a:lnSpc>
                <a:spcPct val="90000"/>
              </a:lnSpc>
              <a:spcBef>
                <a:spcPts val="0"/>
              </a:spcBef>
              <a:buSzTx/>
              <a:buNone/>
              <a:defRPr sz="3600"/>
            </a:pPr>
            <a:r>
              <a:t>More familiar ones:</a:t>
            </a:r>
          </a:p>
          <a:p>
            <a:pPr>
              <a:lnSpc>
                <a:spcPct val="90000"/>
              </a:lnSpc>
              <a:spcBef>
                <a:spcPts val="800"/>
              </a:spcBef>
              <a:buChar char="•"/>
              <a:defRPr sz="3600"/>
            </a:pPr>
            <a:r>
              <a:t>Evaluate –  to find the value, to judge the worth</a:t>
            </a:r>
          </a:p>
          <a:p>
            <a:pPr>
              <a:lnSpc>
                <a:spcPct val="90000"/>
              </a:lnSpc>
              <a:spcBef>
                <a:spcPts val="800"/>
              </a:spcBef>
              <a:buChar char="•"/>
              <a:defRPr sz="3600"/>
            </a:pPr>
            <a:r>
              <a:t>Control – to direct, to verify by comparison</a:t>
            </a:r>
          </a:p>
          <a:p>
            <a:pPr>
              <a:lnSpc>
                <a:spcPct val="90000"/>
              </a:lnSpc>
              <a:spcBef>
                <a:spcPts val="800"/>
              </a:spcBef>
              <a:buChar char="•"/>
              <a:defRPr sz="3600"/>
            </a:pPr>
            <a:r>
              <a:t>Improve – to become better</a:t>
            </a:r>
          </a:p>
        </p:txBody>
      </p:sp>
      <p:sp>
        <p:nvSpPr>
          <p:cNvPr id="64" name="Shape 64"/>
          <p:cNvSpPr>
            <a:spLocks noGrp="1"/>
          </p:cNvSpPr>
          <p:nvPr>
            <p:ph type="title" idx="4294967295"/>
          </p:nvPr>
        </p:nvSpPr>
        <p:spPr>
          <a:xfrm>
            <a:off x="457200" y="274637"/>
            <a:ext cx="8229600" cy="715963"/>
          </a:xfrm>
          <a:prstGeom prst="rect">
            <a:avLst/>
          </a:prstGeom>
        </p:spPr>
        <p:txBody>
          <a:bodyPr>
            <a:normAutofit/>
          </a:bodyPr>
          <a:lstStyle>
            <a:lvl1pPr>
              <a:defRPr sz="4000" b="1"/>
            </a:lvl1pPr>
          </a:lstStyle>
          <a:p>
            <a:r>
              <a:t>Performance Measuring</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Shape 66"/>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13</a:t>
            </a:fld>
            <a:endParaRPr/>
          </a:p>
        </p:txBody>
      </p:sp>
      <p:sp>
        <p:nvSpPr>
          <p:cNvPr id="67" name="Shape 67"/>
          <p:cNvSpPr>
            <a:spLocks noGrp="1"/>
          </p:cNvSpPr>
          <p:nvPr>
            <p:ph type="body" idx="4294967295"/>
          </p:nvPr>
        </p:nvSpPr>
        <p:spPr>
          <a:xfrm>
            <a:off x="106362" y="1143000"/>
            <a:ext cx="8931276" cy="5334000"/>
          </a:xfrm>
          <a:prstGeom prst="rect">
            <a:avLst/>
          </a:prstGeom>
        </p:spPr>
        <p:txBody>
          <a:bodyPr>
            <a:normAutofit/>
          </a:bodyPr>
          <a:lstStyle/>
          <a:p>
            <a:pPr>
              <a:lnSpc>
                <a:spcPct val="90000"/>
              </a:lnSpc>
              <a:spcBef>
                <a:spcPts val="800"/>
              </a:spcBef>
              <a:buSzTx/>
              <a:buNone/>
              <a:defRPr sz="3600"/>
            </a:pPr>
            <a:r>
              <a:t>Evaluate: (to find the value) Definitive value</a:t>
            </a:r>
          </a:p>
          <a:p>
            <a:pPr marL="342900" lvl="1" indent="481692">
              <a:lnSpc>
                <a:spcPct val="90000"/>
              </a:lnSpc>
              <a:spcBef>
                <a:spcPts val="800"/>
              </a:spcBef>
              <a:buSzTx/>
              <a:buNone/>
              <a:defRPr sz="3600"/>
            </a:pPr>
            <a:r>
              <a:t>Is this operation efficient? </a:t>
            </a:r>
          </a:p>
          <a:p>
            <a:pPr marL="342900" lvl="1" indent="481692">
              <a:lnSpc>
                <a:spcPct val="90000"/>
              </a:lnSpc>
              <a:spcBef>
                <a:spcPts val="800"/>
              </a:spcBef>
              <a:buSzTx/>
              <a:buNone/>
              <a:defRPr sz="3600"/>
            </a:pPr>
            <a:r>
              <a:t>Total time to complete a task. </a:t>
            </a:r>
          </a:p>
          <a:p>
            <a:pPr>
              <a:lnSpc>
                <a:spcPct val="90000"/>
              </a:lnSpc>
              <a:spcBef>
                <a:spcPts val="800"/>
              </a:spcBef>
              <a:buSzTx/>
              <a:buNone/>
              <a:defRPr sz="3600"/>
            </a:pPr>
            <a:r>
              <a:t>Control: (verify bu comparison)</a:t>
            </a:r>
          </a:p>
          <a:p>
            <a:pPr marL="342900" lvl="1" indent="481692">
              <a:lnSpc>
                <a:spcPct val="90000"/>
              </a:lnSpc>
              <a:spcBef>
                <a:spcPts val="800"/>
              </a:spcBef>
              <a:buSzTx/>
              <a:buNone/>
              <a:defRPr sz="3600"/>
            </a:pPr>
            <a:r>
              <a:t>Inflation to check stability (success) of the government</a:t>
            </a:r>
          </a:p>
          <a:p>
            <a:pPr>
              <a:lnSpc>
                <a:spcPct val="90000"/>
              </a:lnSpc>
              <a:spcBef>
                <a:spcPts val="800"/>
              </a:spcBef>
              <a:buSzTx/>
              <a:buNone/>
              <a:defRPr sz="3600"/>
            </a:pPr>
            <a:r>
              <a:t>Improve: (to become better)</a:t>
            </a:r>
          </a:p>
          <a:p>
            <a:pPr marL="342900" lvl="1" indent="481692">
              <a:lnSpc>
                <a:spcPct val="90000"/>
              </a:lnSpc>
              <a:spcBef>
                <a:spcPts val="800"/>
              </a:spcBef>
              <a:buSzTx/>
              <a:buNone/>
              <a:defRPr sz="3600"/>
            </a:pPr>
            <a:r>
              <a:t>Toast Kaizen</a:t>
            </a:r>
          </a:p>
        </p:txBody>
      </p:sp>
      <p:sp>
        <p:nvSpPr>
          <p:cNvPr id="68" name="Shape 68"/>
          <p:cNvSpPr>
            <a:spLocks noGrp="1"/>
          </p:cNvSpPr>
          <p:nvPr>
            <p:ph type="title" idx="4294967295"/>
          </p:nvPr>
        </p:nvSpPr>
        <p:spPr>
          <a:xfrm>
            <a:off x="457200" y="274637"/>
            <a:ext cx="8229600" cy="715963"/>
          </a:xfrm>
          <a:prstGeom prst="rect">
            <a:avLst/>
          </a:prstGeom>
        </p:spPr>
        <p:txBody>
          <a:bodyPr>
            <a:normAutofit/>
          </a:bodyPr>
          <a:lstStyle>
            <a:lvl1pPr>
              <a:defRPr sz="4000" b="1"/>
            </a:lvl1pPr>
          </a:lstStyle>
          <a:p>
            <a:r>
              <a:t>Why do we measure?</a:t>
            </a:r>
          </a:p>
        </p:txBody>
      </p:sp>
      <p:sp>
        <p:nvSpPr>
          <p:cNvPr id="69" name="Shape 69"/>
          <p:cNvSpPr/>
          <p:nvPr/>
        </p:nvSpPr>
        <p:spPr>
          <a:xfrm>
            <a:off x="3891205" y="6098469"/>
            <a:ext cx="3267092" cy="473923"/>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lvl1pPr>
              <a:defRPr sz="2700"/>
            </a:lvl1pPr>
          </a:lstStyle>
          <a:p>
            <a:r>
              <a:t>OTHER REASONS?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1"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Shape 71"/>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14</a:t>
            </a:fld>
            <a:endParaRPr/>
          </a:p>
        </p:txBody>
      </p:sp>
      <p:pic>
        <p:nvPicPr>
          <p:cNvPr id="72" name="pasted-image.pdf"/>
          <p:cNvPicPr>
            <a:picLocks noChangeAspect="1"/>
          </p:cNvPicPr>
          <p:nvPr/>
        </p:nvPicPr>
        <p:blipFill>
          <a:blip r:embed="rId2">
            <a:extLst/>
          </a:blip>
          <a:stretch>
            <a:fillRect/>
          </a:stretch>
        </p:blipFill>
        <p:spPr>
          <a:xfrm>
            <a:off x="421909" y="574929"/>
            <a:ext cx="8300183" cy="5708142"/>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Shape 74"/>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15</a:t>
            </a:fld>
            <a:endParaRPr/>
          </a:p>
        </p:txBody>
      </p:sp>
      <p:sp>
        <p:nvSpPr>
          <p:cNvPr id="75" name="Shape 75"/>
          <p:cNvSpPr>
            <a:spLocks noGrp="1"/>
          </p:cNvSpPr>
          <p:nvPr>
            <p:ph type="title" idx="4294967295"/>
          </p:nvPr>
        </p:nvSpPr>
        <p:spPr>
          <a:xfrm>
            <a:off x="457200" y="274637"/>
            <a:ext cx="8229600" cy="1143001"/>
          </a:xfrm>
          <a:prstGeom prst="rect">
            <a:avLst/>
          </a:prstGeom>
        </p:spPr>
        <p:txBody>
          <a:bodyPr>
            <a:normAutofit/>
          </a:bodyPr>
          <a:lstStyle>
            <a:lvl1pPr>
              <a:defRPr sz="4000" b="1"/>
            </a:lvl1pPr>
          </a:lstStyle>
          <a:p>
            <a:r>
              <a:t>Performance Measuring (cont.)</a:t>
            </a:r>
          </a:p>
        </p:txBody>
      </p:sp>
      <p:sp>
        <p:nvSpPr>
          <p:cNvPr id="76" name="Shape 76"/>
          <p:cNvSpPr>
            <a:spLocks noGrp="1"/>
          </p:cNvSpPr>
          <p:nvPr>
            <p:ph type="body" idx="4294967295"/>
          </p:nvPr>
        </p:nvSpPr>
        <p:spPr>
          <a:xfrm>
            <a:off x="457200" y="1600200"/>
            <a:ext cx="8229600" cy="4525963"/>
          </a:xfrm>
          <a:prstGeom prst="rect">
            <a:avLst/>
          </a:prstGeom>
        </p:spPr>
        <p:txBody>
          <a:bodyPr>
            <a:normAutofit/>
          </a:bodyPr>
          <a:lstStyle/>
          <a:p>
            <a:pPr>
              <a:buChar char="•"/>
            </a:pPr>
            <a:r>
              <a:t>Relate to our previous examples</a:t>
            </a:r>
          </a:p>
          <a:p>
            <a:pPr>
              <a:buChar char="•"/>
            </a:pPr>
            <a:endParaRPr/>
          </a:p>
          <a:p>
            <a:pPr>
              <a:buChar char="•"/>
            </a:pPr>
            <a:r>
              <a:t>Toast Kaizen? Control, improve?</a:t>
            </a:r>
          </a:p>
          <a:p>
            <a:pPr>
              <a:buChar char="•"/>
            </a:pPr>
            <a:r>
              <a:t>Airport Operations? All?</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Shape 78"/>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16</a:t>
            </a:fld>
            <a:endParaRPr/>
          </a:p>
        </p:txBody>
      </p:sp>
      <p:sp>
        <p:nvSpPr>
          <p:cNvPr id="79" name="Shape 79"/>
          <p:cNvSpPr>
            <a:spLocks noGrp="1"/>
          </p:cNvSpPr>
          <p:nvPr>
            <p:ph type="title" idx="4294967295"/>
          </p:nvPr>
        </p:nvSpPr>
        <p:spPr>
          <a:xfrm>
            <a:off x="457200" y="274637"/>
            <a:ext cx="8229600" cy="792163"/>
          </a:xfrm>
          <a:prstGeom prst="rect">
            <a:avLst/>
          </a:prstGeom>
        </p:spPr>
        <p:txBody>
          <a:bodyPr>
            <a:normAutofit/>
          </a:bodyPr>
          <a:lstStyle>
            <a:lvl1pPr>
              <a:defRPr b="1"/>
            </a:lvl1pPr>
          </a:lstStyle>
          <a:p>
            <a:r>
              <a:t>Individual measures</a:t>
            </a:r>
          </a:p>
        </p:txBody>
      </p:sp>
      <p:sp>
        <p:nvSpPr>
          <p:cNvPr id="80" name="Shape 80"/>
          <p:cNvSpPr>
            <a:spLocks noGrp="1"/>
          </p:cNvSpPr>
          <p:nvPr>
            <p:ph type="body" idx="4294967295"/>
          </p:nvPr>
        </p:nvSpPr>
        <p:spPr>
          <a:xfrm>
            <a:off x="457200" y="1219200"/>
            <a:ext cx="8229600" cy="5410200"/>
          </a:xfrm>
          <a:prstGeom prst="rect">
            <a:avLst/>
          </a:prstGeom>
        </p:spPr>
        <p:txBody>
          <a:bodyPr>
            <a:normAutofit/>
          </a:bodyPr>
          <a:lstStyle/>
          <a:p>
            <a:pPr marL="285750" lvl="1" indent="-571500">
              <a:lnSpc>
                <a:spcPct val="80000"/>
              </a:lnSpc>
              <a:spcBef>
                <a:spcPts val="0"/>
              </a:spcBef>
              <a:buSzTx/>
              <a:buNone/>
              <a:defRPr sz="2800"/>
            </a:pPr>
            <a:r>
              <a:t>Example: Delay</a:t>
            </a:r>
          </a:p>
          <a:p>
            <a:pPr marL="0" lvl="1" indent="-285750">
              <a:lnSpc>
                <a:spcPct val="80000"/>
              </a:lnSpc>
              <a:spcBef>
                <a:spcPts val="0"/>
              </a:spcBef>
              <a:buFont typeface="Wingdings"/>
              <a:buChar char="▪"/>
              <a:defRPr sz="2800"/>
            </a:pPr>
            <a:r>
              <a:t>Individual Measure: Average Delay</a:t>
            </a:r>
          </a:p>
          <a:p>
            <a:pPr marL="0" lvl="1" indent="-285750">
              <a:lnSpc>
                <a:spcPct val="80000"/>
              </a:lnSpc>
              <a:spcBef>
                <a:spcPts val="0"/>
              </a:spcBef>
              <a:buFont typeface="Wingdings"/>
              <a:buChar char="▪"/>
              <a:defRPr sz="2800"/>
            </a:pPr>
            <a:r>
              <a:t>Individual Measure: Maximum Delay</a:t>
            </a:r>
          </a:p>
          <a:p>
            <a:pPr>
              <a:lnSpc>
                <a:spcPct val="80000"/>
              </a:lnSpc>
              <a:buSzTx/>
              <a:buNone/>
              <a:defRPr sz="2800"/>
            </a:pPr>
            <a:endParaRPr/>
          </a:p>
          <a:p>
            <a:pPr>
              <a:lnSpc>
                <a:spcPct val="80000"/>
              </a:lnSpc>
              <a:spcBef>
                <a:spcPts val="600"/>
              </a:spcBef>
              <a:buChar char="•"/>
              <a:defRPr sz="2800"/>
            </a:pPr>
            <a:r>
              <a:t>Depends on the situation</a:t>
            </a:r>
          </a:p>
          <a:p>
            <a:pPr>
              <a:lnSpc>
                <a:spcPct val="80000"/>
              </a:lnSpc>
              <a:spcBef>
                <a:spcPts val="600"/>
              </a:spcBef>
              <a:buChar char="•"/>
              <a:defRPr sz="2800"/>
            </a:pPr>
            <a:r>
              <a:t>We have a tendency of selecting it from a list – may not be always meaningful, but always helpful</a:t>
            </a:r>
          </a:p>
          <a:p>
            <a:pPr>
              <a:lnSpc>
                <a:spcPct val="80000"/>
              </a:lnSpc>
              <a:buSzTx/>
              <a:buNone/>
            </a:pPr>
            <a:endParaRPr sz="2800"/>
          </a:p>
          <a:p>
            <a:pPr>
              <a:lnSpc>
                <a:spcPct val="80000"/>
              </a:lnSpc>
              <a:buSzTx/>
              <a:buNone/>
            </a:pPr>
            <a:r>
              <a:t>To set what you want to measure is more important.</a:t>
            </a:r>
          </a:p>
          <a:p>
            <a:pPr>
              <a:lnSpc>
                <a:spcPct val="80000"/>
              </a:lnSpc>
              <a:spcBef>
                <a:spcPts val="600"/>
              </a:spcBef>
              <a:buSzTx/>
              <a:buNone/>
              <a:defRPr sz="2800"/>
            </a:pPr>
            <a:r>
              <a:t>Example: Neely et al (2005), p. 1234</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Shape 82"/>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17</a:t>
            </a:fld>
            <a:endParaRPr/>
          </a:p>
        </p:txBody>
      </p:sp>
      <p:sp>
        <p:nvSpPr>
          <p:cNvPr id="83" name="Shape 83"/>
          <p:cNvSpPr>
            <a:spLocks noGrp="1"/>
          </p:cNvSpPr>
          <p:nvPr>
            <p:ph type="title" idx="4294967295"/>
          </p:nvPr>
        </p:nvSpPr>
        <p:spPr>
          <a:xfrm>
            <a:off x="457200" y="274637"/>
            <a:ext cx="8229600" cy="1143001"/>
          </a:xfrm>
          <a:prstGeom prst="rect">
            <a:avLst/>
          </a:prstGeom>
        </p:spPr>
        <p:txBody>
          <a:bodyPr>
            <a:normAutofit/>
          </a:bodyPr>
          <a:lstStyle/>
          <a:p>
            <a:r>
              <a:t>Interesting Note </a:t>
            </a:r>
          </a:p>
        </p:txBody>
      </p:sp>
      <p:sp>
        <p:nvSpPr>
          <p:cNvPr id="84" name="Shape 84"/>
          <p:cNvSpPr>
            <a:spLocks noGrp="1"/>
          </p:cNvSpPr>
          <p:nvPr>
            <p:ph type="body" idx="4294967295"/>
          </p:nvPr>
        </p:nvSpPr>
        <p:spPr>
          <a:xfrm>
            <a:off x="457200" y="1600200"/>
            <a:ext cx="8229600" cy="4525963"/>
          </a:xfrm>
          <a:prstGeom prst="rect">
            <a:avLst/>
          </a:prstGeom>
        </p:spPr>
        <p:txBody>
          <a:bodyPr>
            <a:normAutofit/>
          </a:bodyPr>
          <a:lstStyle/>
          <a:p>
            <a:pPr>
              <a:buChar char="•"/>
            </a:pPr>
            <a:r>
              <a:t>Neely et al (2005) Manufacturing perspective</a:t>
            </a:r>
          </a:p>
          <a:p>
            <a:pPr>
              <a:buChar char="•"/>
            </a:pPr>
            <a:r>
              <a:t>Behn (2003) Public Administration perspective (service)</a:t>
            </a:r>
          </a:p>
          <a:p>
            <a:pPr>
              <a:buChar char="•"/>
            </a:pPr>
            <a:endParaRPr/>
          </a:p>
          <a:p>
            <a:pPr>
              <a:buSzTx/>
              <a:buNone/>
            </a:pPr>
            <a:r>
              <a:t>BOTH ARE SIMILAR, THOUGH WITH SLIGHTLY DIFFERENT LANGUAGE</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Shape 86"/>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18</a:t>
            </a:fld>
            <a:endParaRPr/>
          </a:p>
        </p:txBody>
      </p:sp>
      <p:pic>
        <p:nvPicPr>
          <p:cNvPr id="87" name="pasted-image.pdf"/>
          <p:cNvPicPr>
            <a:picLocks noChangeAspect="1"/>
          </p:cNvPicPr>
          <p:nvPr/>
        </p:nvPicPr>
        <p:blipFill>
          <a:blip r:embed="rId2">
            <a:extLst/>
          </a:blip>
          <a:stretch>
            <a:fillRect/>
          </a:stretch>
        </p:blipFill>
        <p:spPr>
          <a:xfrm>
            <a:off x="444160" y="154952"/>
            <a:ext cx="8009877" cy="5934191"/>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Shape 89"/>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19</a:t>
            </a:fld>
            <a:endParaRPr/>
          </a:p>
        </p:txBody>
      </p:sp>
      <p:pic>
        <p:nvPicPr>
          <p:cNvPr id="90" name="pasted-image.pdf"/>
          <p:cNvPicPr>
            <a:picLocks noChangeAspect="1"/>
          </p:cNvPicPr>
          <p:nvPr/>
        </p:nvPicPr>
        <p:blipFill>
          <a:blip r:embed="rId2">
            <a:extLst/>
          </a:blip>
          <a:stretch>
            <a:fillRect/>
          </a:stretch>
        </p:blipFill>
        <p:spPr>
          <a:xfrm>
            <a:off x="444160" y="434634"/>
            <a:ext cx="8044952" cy="5835868"/>
          </a:xfrm>
          <a:prstGeom prst="rect">
            <a:avLst/>
          </a:prstGeom>
          <a:ln w="12700">
            <a:miter lim="400000"/>
          </a:ln>
        </p:spPr>
      </p:pic>
      <p:sp>
        <p:nvSpPr>
          <p:cNvPr id="91" name="Shape 91"/>
          <p:cNvSpPr/>
          <p:nvPr/>
        </p:nvSpPr>
        <p:spPr>
          <a:xfrm>
            <a:off x="508000" y="4241800"/>
            <a:ext cx="8280599" cy="2046834"/>
          </a:xfrm>
          <a:prstGeom prst="rect">
            <a:avLst/>
          </a:prstGeom>
          <a:solidFill>
            <a:srgbClr val="FFFFFF"/>
          </a:solidFill>
          <a:ln w="12700">
            <a:miter lim="400000"/>
          </a:ln>
        </p:spPr>
        <p:txBody>
          <a:bodyPr lIns="45719" rIns="45719"/>
          <a:lstStyle/>
          <a:p>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Shape 22"/>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
        <p:nvSpPr>
          <p:cNvPr id="23" name="Shape 23"/>
          <p:cNvSpPr>
            <a:spLocks noGrp="1"/>
          </p:cNvSpPr>
          <p:nvPr>
            <p:ph type="title" idx="4294967295"/>
          </p:nvPr>
        </p:nvSpPr>
        <p:spPr>
          <a:xfrm>
            <a:off x="457200" y="274637"/>
            <a:ext cx="8229600" cy="1020763"/>
          </a:xfrm>
          <a:prstGeom prst="rect">
            <a:avLst/>
          </a:prstGeom>
        </p:spPr>
        <p:txBody>
          <a:bodyPr>
            <a:normAutofit/>
          </a:bodyPr>
          <a:lstStyle>
            <a:lvl1pPr defTabSz="868680">
              <a:defRPr sz="3800" b="1"/>
            </a:lvl1pPr>
          </a:lstStyle>
          <a:p>
            <a:r>
              <a:t>Performance Measures: Definitions</a:t>
            </a:r>
          </a:p>
        </p:txBody>
      </p:sp>
      <p:sp>
        <p:nvSpPr>
          <p:cNvPr id="24" name="Shape 24"/>
          <p:cNvSpPr>
            <a:spLocks noGrp="1"/>
          </p:cNvSpPr>
          <p:nvPr>
            <p:ph type="body" idx="4294967295"/>
          </p:nvPr>
        </p:nvSpPr>
        <p:spPr>
          <a:xfrm>
            <a:off x="381000" y="990600"/>
            <a:ext cx="8534400" cy="5562600"/>
          </a:xfrm>
          <a:prstGeom prst="rect">
            <a:avLst/>
          </a:prstGeom>
        </p:spPr>
        <p:txBody>
          <a:bodyPr>
            <a:normAutofit/>
          </a:bodyPr>
          <a:lstStyle/>
          <a:p>
            <a:pPr>
              <a:spcBef>
                <a:spcPts val="300"/>
              </a:spcBef>
              <a:buSzTx/>
              <a:buNone/>
            </a:pPr>
            <a:endParaRPr/>
          </a:p>
          <a:p>
            <a:pPr>
              <a:spcBef>
                <a:spcPts val="300"/>
              </a:spcBef>
              <a:buSzTx/>
              <a:buNone/>
            </a:pPr>
            <a:r>
              <a:t>Video Mini Cooper</a:t>
            </a:r>
          </a:p>
        </p:txBody>
      </p:sp>
    </p:spTree>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Shape 93"/>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20</a:t>
            </a:fld>
            <a:endParaRPr/>
          </a:p>
        </p:txBody>
      </p:sp>
      <p:sp>
        <p:nvSpPr>
          <p:cNvPr id="94" name="Shape 94"/>
          <p:cNvSpPr>
            <a:spLocks noGrp="1"/>
          </p:cNvSpPr>
          <p:nvPr>
            <p:ph type="title" idx="4294967295"/>
          </p:nvPr>
        </p:nvSpPr>
        <p:spPr>
          <a:xfrm>
            <a:off x="457200" y="274637"/>
            <a:ext cx="8229600" cy="1143001"/>
          </a:xfrm>
          <a:prstGeom prst="rect">
            <a:avLst/>
          </a:prstGeom>
        </p:spPr>
        <p:txBody>
          <a:bodyPr>
            <a:normAutofit/>
          </a:bodyPr>
          <a:lstStyle/>
          <a:p>
            <a:r>
              <a:t>Decision</a:t>
            </a:r>
          </a:p>
        </p:txBody>
      </p:sp>
      <p:sp>
        <p:nvSpPr>
          <p:cNvPr id="95" name="Shape 95"/>
          <p:cNvSpPr>
            <a:spLocks noGrp="1"/>
          </p:cNvSpPr>
          <p:nvPr>
            <p:ph type="body" idx="4294967295"/>
          </p:nvPr>
        </p:nvSpPr>
        <p:spPr>
          <a:xfrm>
            <a:off x="457200" y="1234975"/>
            <a:ext cx="8229600" cy="4891188"/>
          </a:xfrm>
          <a:prstGeom prst="rect">
            <a:avLst/>
          </a:prstGeom>
        </p:spPr>
        <p:txBody>
          <a:bodyPr>
            <a:normAutofit lnSpcReduction="10000"/>
          </a:bodyPr>
          <a:lstStyle/>
          <a:p>
            <a:pPr marL="0" indent="0" defTabSz="795527">
              <a:spcBef>
                <a:spcPts val="600"/>
              </a:spcBef>
              <a:buSzTx/>
              <a:buNone/>
              <a:defRPr sz="2784"/>
            </a:pPr>
            <a:r>
              <a:t>Daily word but more structured for IEs</a:t>
            </a:r>
          </a:p>
          <a:p>
            <a:pPr marL="0" indent="0" defTabSz="795527">
              <a:spcBef>
                <a:spcPts val="600"/>
              </a:spcBef>
              <a:buSzTx/>
              <a:buNone/>
              <a:defRPr sz="2784"/>
            </a:pPr>
            <a:endParaRPr/>
          </a:p>
          <a:p>
            <a:pPr marL="0" indent="0" defTabSz="795527">
              <a:spcBef>
                <a:spcPts val="600"/>
              </a:spcBef>
              <a:buSzTx/>
              <a:buNone/>
              <a:defRPr sz="2784"/>
            </a:pPr>
            <a:r>
              <a:rPr b="1"/>
              <a:t>Decision:</a:t>
            </a:r>
            <a:r>
              <a:t> an input over which the </a:t>
            </a:r>
            <a:r>
              <a:rPr i="1"/>
              <a:t>decision maker</a:t>
            </a:r>
            <a:r>
              <a:t> (the person who is going to make the decision) has control in the form of:</a:t>
            </a:r>
          </a:p>
          <a:p>
            <a:pPr marL="0" indent="0" defTabSz="795527">
              <a:spcBef>
                <a:spcPts val="600"/>
              </a:spcBef>
              <a:buSzTx/>
              <a:buNone/>
              <a:defRPr sz="2784"/>
            </a:pPr>
            <a:r>
              <a:rPr b="1"/>
              <a:t>1)</a:t>
            </a:r>
            <a:r>
              <a:t> a single action (do A or B)</a:t>
            </a:r>
          </a:p>
          <a:p>
            <a:pPr marL="0" indent="0" defTabSz="795527">
              <a:spcBef>
                <a:spcPts val="600"/>
              </a:spcBef>
              <a:buSzTx/>
              <a:buNone/>
              <a:defRPr sz="2784"/>
            </a:pPr>
            <a:r>
              <a:t>It might be a very simple action (going to a movie or not) or complicated one (but still simple idea). For example, a manufacturer can question to produce a part in the factory or buy from somewhere else. This is called a make or buy decision</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Shape 97"/>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21</a:t>
            </a:fld>
            <a:endParaRPr/>
          </a:p>
        </p:txBody>
      </p:sp>
      <p:sp>
        <p:nvSpPr>
          <p:cNvPr id="98" name="Shape 98"/>
          <p:cNvSpPr>
            <a:spLocks noGrp="1"/>
          </p:cNvSpPr>
          <p:nvPr>
            <p:ph type="title" idx="4294967295"/>
          </p:nvPr>
        </p:nvSpPr>
        <p:spPr>
          <a:xfrm>
            <a:off x="457200" y="274637"/>
            <a:ext cx="8229600" cy="1143001"/>
          </a:xfrm>
          <a:prstGeom prst="rect">
            <a:avLst/>
          </a:prstGeom>
        </p:spPr>
        <p:txBody>
          <a:bodyPr>
            <a:normAutofit/>
          </a:bodyPr>
          <a:lstStyle/>
          <a:p>
            <a:r>
              <a:t>Decision</a:t>
            </a:r>
          </a:p>
        </p:txBody>
      </p:sp>
      <p:sp>
        <p:nvSpPr>
          <p:cNvPr id="99" name="Shape 99"/>
          <p:cNvSpPr>
            <a:spLocks noGrp="1"/>
          </p:cNvSpPr>
          <p:nvPr>
            <p:ph type="body" idx="4294967295"/>
          </p:nvPr>
        </p:nvSpPr>
        <p:spPr>
          <a:xfrm>
            <a:off x="457200" y="1234975"/>
            <a:ext cx="8229600" cy="4891188"/>
          </a:xfrm>
          <a:prstGeom prst="rect">
            <a:avLst/>
          </a:prstGeom>
        </p:spPr>
        <p:txBody>
          <a:bodyPr>
            <a:normAutofit lnSpcReduction="10000"/>
          </a:bodyPr>
          <a:lstStyle/>
          <a:p>
            <a:pPr marL="0" indent="0" defTabSz="740663">
              <a:spcBef>
                <a:spcPts val="600"/>
              </a:spcBef>
              <a:buSzTx/>
              <a:buNone/>
              <a:defRPr sz="2592"/>
            </a:pPr>
            <a:r>
              <a:rPr b="1"/>
              <a:t>Decision:</a:t>
            </a:r>
            <a:r>
              <a:t> an input over which the </a:t>
            </a:r>
            <a:r>
              <a:rPr i="1"/>
              <a:t>decision maker</a:t>
            </a:r>
            <a:r>
              <a:t> (the person who is going to make the decision) has control in the form of:</a:t>
            </a:r>
          </a:p>
          <a:p>
            <a:pPr marL="0" indent="0" defTabSz="740663">
              <a:spcBef>
                <a:spcPts val="600"/>
              </a:spcBef>
              <a:buSzTx/>
              <a:buNone/>
              <a:defRPr sz="2592"/>
            </a:pPr>
            <a:r>
              <a:rPr b="1"/>
              <a:t>2)</a:t>
            </a:r>
            <a:r>
              <a:t> setting a group of values or assignments. For example you make a production plan for  a facility. (product </a:t>
            </a:r>
            <a:r>
              <a:rPr i="1"/>
              <a:t>a</a:t>
            </a:r>
            <a:r>
              <a:t> produced in machine </a:t>
            </a:r>
            <a:r>
              <a:rPr i="1"/>
              <a:t>b</a:t>
            </a:r>
            <a:r>
              <a:t> at time </a:t>
            </a:r>
            <a:r>
              <a:rPr i="1"/>
              <a:t>t</a:t>
            </a:r>
            <a:r>
              <a:t>) Not as simple as a single action but still can be defined as a plan and implemented.</a:t>
            </a:r>
          </a:p>
          <a:p>
            <a:pPr marL="0" indent="0" defTabSz="740663">
              <a:spcBef>
                <a:spcPts val="600"/>
              </a:spcBef>
              <a:buSzTx/>
              <a:buNone/>
              <a:defRPr sz="2592"/>
            </a:pPr>
            <a:endParaRPr/>
          </a:p>
          <a:p>
            <a:pPr marL="0" indent="0" defTabSz="740663">
              <a:spcBef>
                <a:spcPts val="600"/>
              </a:spcBef>
              <a:buSzTx/>
              <a:buNone/>
              <a:defRPr sz="2592"/>
            </a:pPr>
            <a:r>
              <a:rPr b="1"/>
              <a:t>3)</a:t>
            </a:r>
            <a:r>
              <a:t> rules (or control mechanism), a set of rules that defines what you are going to do. </a:t>
            </a:r>
          </a:p>
          <a:p>
            <a:pPr marL="0" indent="0" defTabSz="740663">
              <a:spcBef>
                <a:spcPts val="600"/>
              </a:spcBef>
              <a:buSzTx/>
              <a:buNone/>
              <a:defRPr sz="2592"/>
            </a:pPr>
            <a:r>
              <a:t>If X occurs, take action (or a group of actions)</a:t>
            </a: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Shape 101"/>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22</a:t>
            </a:fld>
            <a:endParaRPr/>
          </a:p>
        </p:txBody>
      </p:sp>
      <p:sp>
        <p:nvSpPr>
          <p:cNvPr id="102" name="Shape 102"/>
          <p:cNvSpPr>
            <a:spLocks noGrp="1"/>
          </p:cNvSpPr>
          <p:nvPr>
            <p:ph type="title" idx="4294967295"/>
          </p:nvPr>
        </p:nvSpPr>
        <p:spPr>
          <a:xfrm>
            <a:off x="457200" y="274637"/>
            <a:ext cx="8229600" cy="1143001"/>
          </a:xfrm>
          <a:prstGeom prst="rect">
            <a:avLst/>
          </a:prstGeom>
        </p:spPr>
        <p:txBody>
          <a:bodyPr>
            <a:normAutofit/>
          </a:bodyPr>
          <a:lstStyle/>
          <a:p>
            <a:r>
              <a:t>Decision</a:t>
            </a:r>
          </a:p>
        </p:txBody>
      </p:sp>
      <p:sp>
        <p:nvSpPr>
          <p:cNvPr id="103" name="Shape 103"/>
          <p:cNvSpPr>
            <a:spLocks noGrp="1"/>
          </p:cNvSpPr>
          <p:nvPr>
            <p:ph type="body" idx="4294967295"/>
          </p:nvPr>
        </p:nvSpPr>
        <p:spPr>
          <a:xfrm>
            <a:off x="457200" y="1234975"/>
            <a:ext cx="8229600" cy="4891188"/>
          </a:xfrm>
          <a:prstGeom prst="rect">
            <a:avLst/>
          </a:prstGeom>
        </p:spPr>
        <p:txBody>
          <a:bodyPr>
            <a:normAutofit/>
          </a:bodyPr>
          <a:lstStyle/>
          <a:p>
            <a:pPr marL="0" indent="0">
              <a:buSzTx/>
              <a:buNone/>
            </a:pPr>
            <a:r>
              <a:rPr b="1"/>
              <a:t>Decision:</a:t>
            </a:r>
            <a:r>
              <a:t> an input over which the </a:t>
            </a:r>
            <a:r>
              <a:rPr i="1"/>
              <a:t>decision maker</a:t>
            </a:r>
            <a:r>
              <a:t> (the person who is going to make the decision) has control in the form of:</a:t>
            </a:r>
          </a:p>
          <a:p>
            <a:pPr marL="0" indent="0">
              <a:buSzTx/>
              <a:buNone/>
            </a:pPr>
            <a:r>
              <a:rPr b="1"/>
              <a:t>4) </a:t>
            </a:r>
            <a:r>
              <a:t>Policy, a set of standards. </a:t>
            </a:r>
          </a:p>
          <a:p>
            <a:pPr marL="0" indent="0">
              <a:buSzTx/>
              <a:buNone/>
            </a:pPr>
            <a:r>
              <a:t>For example, working for an air mail carries (UPS) you promise to deliver within 24 hrs. You obey regardless of what you observe. </a:t>
            </a:r>
          </a:p>
          <a:p>
            <a:pPr marL="0" indent="0">
              <a:buSzTx/>
              <a:buNone/>
            </a:pPr>
            <a:r>
              <a:t>While setting these standards, make sure that you are competitive in the market.</a:t>
            </a: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23</a:t>
            </a:fld>
            <a:endParaRPr/>
          </a:p>
        </p:txBody>
      </p:sp>
      <p:sp>
        <p:nvSpPr>
          <p:cNvPr id="106" name="Shape 106"/>
          <p:cNvSpPr>
            <a:spLocks noGrp="1"/>
          </p:cNvSpPr>
          <p:nvPr>
            <p:ph type="title" idx="4294967295"/>
          </p:nvPr>
        </p:nvSpPr>
        <p:spPr>
          <a:xfrm>
            <a:off x="457200" y="274637"/>
            <a:ext cx="8229600" cy="1143001"/>
          </a:xfrm>
          <a:prstGeom prst="rect">
            <a:avLst/>
          </a:prstGeom>
        </p:spPr>
        <p:txBody>
          <a:bodyPr>
            <a:normAutofit/>
          </a:bodyPr>
          <a:lstStyle/>
          <a:p>
            <a:r>
              <a:t>Decision</a:t>
            </a:r>
          </a:p>
        </p:txBody>
      </p:sp>
      <p:sp>
        <p:nvSpPr>
          <p:cNvPr id="107" name="Shape 107"/>
          <p:cNvSpPr>
            <a:spLocks noGrp="1"/>
          </p:cNvSpPr>
          <p:nvPr>
            <p:ph type="body" idx="4294967295"/>
          </p:nvPr>
        </p:nvSpPr>
        <p:spPr>
          <a:xfrm>
            <a:off x="457200" y="1234975"/>
            <a:ext cx="8229600" cy="4891188"/>
          </a:xfrm>
          <a:prstGeom prst="rect">
            <a:avLst/>
          </a:prstGeom>
        </p:spPr>
        <p:txBody>
          <a:bodyPr>
            <a:normAutofit/>
          </a:bodyPr>
          <a:lstStyle/>
          <a:p>
            <a:pPr marL="0" indent="0">
              <a:buSzTx/>
              <a:buNone/>
            </a:pPr>
            <a:r>
              <a:rPr b="1"/>
              <a:t>Decision:</a:t>
            </a:r>
            <a:r>
              <a:t> an input over which the </a:t>
            </a:r>
            <a:r>
              <a:rPr i="1"/>
              <a:t>decision maker</a:t>
            </a:r>
            <a:r>
              <a:t> (the person who is going to make the decision) has control in the form of:</a:t>
            </a:r>
          </a:p>
          <a:p>
            <a:pPr marL="0" indent="0">
              <a:buSzTx/>
              <a:buNone/>
            </a:pPr>
            <a:r>
              <a:rPr b="1"/>
              <a:t>5) </a:t>
            </a:r>
            <a:r>
              <a:t>Setting amount of resources to be used. </a:t>
            </a:r>
          </a:p>
          <a:p>
            <a:pPr marL="0" indent="0">
              <a:buSzTx/>
              <a:buNone/>
            </a:pPr>
            <a:r>
              <a:t>For example, number of waiters in a cafe,</a:t>
            </a:r>
          </a:p>
          <a:p>
            <a:pPr marL="0" indent="0">
              <a:buSzTx/>
              <a:buNone/>
            </a:pPr>
            <a:r>
              <a:t>you have an expensive machine and you decide you will use it 30% of the time for job A and 70% of the time for job B. (allocate the resources) </a:t>
            </a:r>
          </a:p>
        </p:txBody>
      </p:sp>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Shape 109"/>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24</a:t>
            </a:fld>
            <a:endParaRPr/>
          </a:p>
        </p:txBody>
      </p:sp>
      <p:sp>
        <p:nvSpPr>
          <p:cNvPr id="110" name="Shape 110"/>
          <p:cNvSpPr>
            <a:spLocks noGrp="1"/>
          </p:cNvSpPr>
          <p:nvPr>
            <p:ph type="title" idx="4294967295"/>
          </p:nvPr>
        </p:nvSpPr>
        <p:spPr>
          <a:xfrm>
            <a:off x="457200" y="274637"/>
            <a:ext cx="8229600" cy="1143001"/>
          </a:xfrm>
          <a:prstGeom prst="rect">
            <a:avLst/>
          </a:prstGeom>
        </p:spPr>
        <p:txBody>
          <a:bodyPr>
            <a:normAutofit/>
          </a:bodyPr>
          <a:lstStyle/>
          <a:p>
            <a:r>
              <a:t>Decision</a:t>
            </a:r>
          </a:p>
        </p:txBody>
      </p:sp>
      <p:sp>
        <p:nvSpPr>
          <p:cNvPr id="111" name="Shape 111"/>
          <p:cNvSpPr>
            <a:spLocks noGrp="1"/>
          </p:cNvSpPr>
          <p:nvPr>
            <p:ph type="body" idx="4294967295"/>
          </p:nvPr>
        </p:nvSpPr>
        <p:spPr>
          <a:xfrm>
            <a:off x="457200" y="1234975"/>
            <a:ext cx="8229600" cy="4891188"/>
          </a:xfrm>
          <a:prstGeom prst="rect">
            <a:avLst/>
          </a:prstGeom>
        </p:spPr>
        <p:txBody>
          <a:bodyPr>
            <a:normAutofit/>
          </a:bodyPr>
          <a:lstStyle/>
          <a:p>
            <a:pPr marL="0" indent="0">
              <a:buSzTx/>
              <a:buNone/>
            </a:pPr>
            <a:r>
              <a:rPr b="1"/>
              <a:t>Decision:</a:t>
            </a:r>
            <a:r>
              <a:t> an input over which the </a:t>
            </a:r>
            <a:r>
              <a:rPr i="1"/>
              <a:t>decision maker</a:t>
            </a:r>
            <a:r>
              <a:t> (the person who is going to make the decision) has control in the form of:</a:t>
            </a:r>
          </a:p>
          <a:p>
            <a:pPr marL="0" indent="0">
              <a:buSzTx/>
              <a:buNone/>
            </a:pPr>
            <a:r>
              <a:rPr b="1"/>
              <a:t>6) </a:t>
            </a:r>
            <a:r>
              <a:t>Investment with a combination of the above. In an investment, we are deciding a number of things at the same time, like standards to obey, number of resources …</a:t>
            </a:r>
          </a:p>
          <a:p>
            <a:pPr marL="0" indent="0">
              <a:buSzTx/>
              <a:buNone/>
            </a:pPr>
            <a:endParaRPr/>
          </a:p>
          <a:p>
            <a:pPr marL="0" indent="0">
              <a:buSzTx/>
              <a:buNone/>
            </a:pPr>
            <a:r>
              <a:t>KEY is to have control over doing it.</a:t>
            </a: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Shape 113"/>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25</a:t>
            </a:fld>
            <a:endParaRPr/>
          </a:p>
        </p:txBody>
      </p:sp>
      <p:sp>
        <p:nvSpPr>
          <p:cNvPr id="114" name="Shape 114"/>
          <p:cNvSpPr>
            <a:spLocks noGrp="1"/>
          </p:cNvSpPr>
          <p:nvPr>
            <p:ph type="title" idx="4294967295"/>
          </p:nvPr>
        </p:nvSpPr>
        <p:spPr>
          <a:xfrm>
            <a:off x="457200" y="274637"/>
            <a:ext cx="8229600" cy="1143001"/>
          </a:xfrm>
          <a:prstGeom prst="rect">
            <a:avLst/>
          </a:prstGeom>
        </p:spPr>
        <p:txBody>
          <a:bodyPr>
            <a:normAutofit/>
          </a:bodyPr>
          <a:lstStyle/>
          <a:p>
            <a:r>
              <a:t>Performance Measure</a:t>
            </a:r>
          </a:p>
        </p:txBody>
      </p:sp>
      <p:sp>
        <p:nvSpPr>
          <p:cNvPr id="115" name="Shape 115"/>
          <p:cNvSpPr>
            <a:spLocks noGrp="1"/>
          </p:cNvSpPr>
          <p:nvPr>
            <p:ph type="body" idx="4294967295"/>
          </p:nvPr>
        </p:nvSpPr>
        <p:spPr>
          <a:xfrm>
            <a:off x="457200" y="1600200"/>
            <a:ext cx="8229600" cy="4525963"/>
          </a:xfrm>
          <a:prstGeom prst="rect">
            <a:avLst/>
          </a:prstGeom>
        </p:spPr>
        <p:txBody>
          <a:bodyPr>
            <a:normAutofit/>
          </a:bodyPr>
          <a:lstStyle/>
          <a:p>
            <a:pPr>
              <a:buChar char="•"/>
            </a:pPr>
            <a:r>
              <a:t>Performance measures is an output used to measure the system (environment you are in) performance as a function of the decision.</a:t>
            </a:r>
          </a:p>
          <a:p>
            <a:pPr>
              <a:buChar char="•"/>
            </a:pPr>
            <a:endParaRPr/>
          </a:p>
          <a:p>
            <a:pPr>
              <a:buChar char="•"/>
            </a:pPr>
            <a:r>
              <a:t>Toast Kaizen : He knows that certain decisions he is going to give will change the total time.</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Shape 117"/>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26</a:t>
            </a:fld>
            <a:endParaRPr/>
          </a:p>
        </p:txBody>
      </p:sp>
      <p:sp>
        <p:nvSpPr>
          <p:cNvPr id="118" name="Shape 118"/>
          <p:cNvSpPr>
            <a:spLocks noGrp="1"/>
          </p:cNvSpPr>
          <p:nvPr>
            <p:ph type="title" idx="4294967295"/>
          </p:nvPr>
        </p:nvSpPr>
        <p:spPr>
          <a:xfrm>
            <a:off x="457200" y="-171400"/>
            <a:ext cx="8229600" cy="1143001"/>
          </a:xfrm>
          <a:prstGeom prst="rect">
            <a:avLst/>
          </a:prstGeom>
        </p:spPr>
        <p:txBody>
          <a:bodyPr>
            <a:normAutofit/>
          </a:bodyPr>
          <a:lstStyle/>
          <a:p>
            <a:r>
              <a:rPr dirty="0"/>
              <a:t>An Example</a:t>
            </a:r>
          </a:p>
        </p:txBody>
      </p:sp>
      <p:sp>
        <p:nvSpPr>
          <p:cNvPr id="119" name="Shape 119"/>
          <p:cNvSpPr>
            <a:spLocks noGrp="1"/>
          </p:cNvSpPr>
          <p:nvPr>
            <p:ph type="body" idx="4294967295"/>
          </p:nvPr>
        </p:nvSpPr>
        <p:spPr>
          <a:xfrm>
            <a:off x="179512" y="703237"/>
            <a:ext cx="8712968" cy="4525963"/>
          </a:xfrm>
          <a:prstGeom prst="rect">
            <a:avLst/>
          </a:prstGeom>
        </p:spPr>
        <p:txBody>
          <a:bodyPr>
            <a:noAutofit/>
          </a:bodyPr>
          <a:lstStyle/>
          <a:p>
            <a:pPr marL="0" indent="0" algn="just" defTabSz="352043">
              <a:lnSpc>
                <a:spcPct val="120000"/>
              </a:lnSpc>
              <a:spcBef>
                <a:spcPts val="900"/>
              </a:spcBef>
              <a:buSzTx/>
              <a:buNone/>
              <a:defRPr sz="1437">
                <a:latin typeface="Times New Roman"/>
                <a:ea typeface="Times New Roman"/>
                <a:cs typeface="Times New Roman"/>
                <a:sym typeface="Times New Roman"/>
              </a:defRPr>
            </a:pPr>
            <a:r>
              <a:rPr sz="1800" dirty="0"/>
              <a:t>The largest soft drink manufacturer and distributor in Turkey (Coca Cola)  holds a leading 66% market share in the Turkish carbonated soft drink market. The company makes sales under 12 brands and more than 150 stock keeping units (SKU’s) in Turkey, with five manufacturing plants and an annual production capacity of 400 million units. There are more than 500 distributors throughout Turkey. </a:t>
            </a:r>
            <a:endParaRPr sz="1800" dirty="0">
              <a:latin typeface="Times"/>
              <a:ea typeface="Times"/>
              <a:cs typeface="Times"/>
              <a:sym typeface="Times"/>
            </a:endParaRPr>
          </a:p>
          <a:p>
            <a:pPr marL="0" indent="0" algn="just" defTabSz="352043">
              <a:lnSpc>
                <a:spcPct val="120000"/>
              </a:lnSpc>
              <a:spcBef>
                <a:spcPts val="900"/>
              </a:spcBef>
              <a:buSzTx/>
              <a:buNone/>
              <a:defRPr sz="1437">
                <a:latin typeface="Times New Roman"/>
                <a:ea typeface="Times New Roman"/>
                <a:cs typeface="Times New Roman"/>
                <a:sym typeface="Times New Roman"/>
              </a:defRPr>
            </a:pPr>
            <a:r>
              <a:rPr sz="1800" dirty="0"/>
              <a:t>The company has two different sales channels which are traditional and modern. Traditional sales channels include grocery stores, hotels and schools whereas modern sales channels include the national hypermarkets and the local hypermarkets. </a:t>
            </a:r>
            <a:endParaRPr sz="1800" dirty="0">
              <a:latin typeface="Times"/>
              <a:ea typeface="Times"/>
              <a:cs typeface="Times"/>
              <a:sym typeface="Times"/>
            </a:endParaRPr>
          </a:p>
          <a:p>
            <a:pPr marL="0" indent="0" algn="just" defTabSz="352043">
              <a:lnSpc>
                <a:spcPct val="120000"/>
              </a:lnSpc>
              <a:spcBef>
                <a:spcPts val="900"/>
              </a:spcBef>
              <a:buSzTx/>
              <a:buNone/>
              <a:defRPr sz="1437">
                <a:latin typeface="Times New Roman"/>
                <a:ea typeface="Times New Roman"/>
                <a:cs typeface="Times New Roman"/>
                <a:sym typeface="Times New Roman"/>
              </a:defRPr>
            </a:pPr>
            <a:r>
              <a:rPr sz="1800" dirty="0"/>
              <a:t>There are several distributors in every city. Factories ship products to the nearest distributors, which supply these products to both traditional and modern channels. The company makes several campaigns for particular products being sold in modern sales channels for particular dates during the year. The campaign products in the hypermarkets should meet the demand during the campaign process. However, especially in Eastern Anatolia Region, the company faces a problem that there are not enough products in the shelves during the campaign. </a:t>
            </a:r>
            <a:endParaRPr sz="1800" dirty="0">
              <a:latin typeface="Times"/>
              <a:ea typeface="Times"/>
              <a:cs typeface="Times"/>
              <a:sym typeface="Times"/>
            </a:endParaRPr>
          </a:p>
          <a:p>
            <a:pPr marL="0" indent="0" algn="just" defTabSz="352043">
              <a:lnSpc>
                <a:spcPct val="120000"/>
              </a:lnSpc>
              <a:spcBef>
                <a:spcPts val="900"/>
              </a:spcBef>
              <a:buSzTx/>
              <a:buNone/>
              <a:defRPr sz="1437">
                <a:latin typeface="Times New Roman"/>
                <a:ea typeface="Times New Roman"/>
                <a:cs typeface="Times New Roman"/>
                <a:sym typeface="Times New Roman"/>
              </a:defRPr>
            </a:pPr>
            <a:r>
              <a:rPr sz="1800" dirty="0"/>
              <a:t>This is a challenging problem that contains efficiency and effectiveness issues. What are the possible performance measures you would use for this situation? Give two examples, and describe how you are planning to measure each. </a:t>
            </a:r>
            <a:endParaRPr sz="1800" dirty="0">
              <a:latin typeface="Times"/>
              <a:ea typeface="Times"/>
              <a:cs typeface="Times"/>
              <a:sym typeface="Times"/>
            </a:endParaRPr>
          </a:p>
        </p:txBody>
      </p:sp>
    </p:spTree>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27</a:t>
            </a:fld>
            <a:endParaRPr/>
          </a:p>
        </p:txBody>
      </p:sp>
      <p:sp>
        <p:nvSpPr>
          <p:cNvPr id="122" name="Shape 122"/>
          <p:cNvSpPr>
            <a:spLocks noGrp="1"/>
          </p:cNvSpPr>
          <p:nvPr>
            <p:ph type="title" idx="4294967295"/>
          </p:nvPr>
        </p:nvSpPr>
        <p:spPr>
          <a:xfrm>
            <a:off x="457200" y="274637"/>
            <a:ext cx="8229600" cy="1143001"/>
          </a:xfrm>
          <a:prstGeom prst="rect">
            <a:avLst/>
          </a:prstGeom>
        </p:spPr>
        <p:txBody>
          <a:bodyPr>
            <a:normAutofit/>
          </a:bodyPr>
          <a:lstStyle/>
          <a:p>
            <a:r>
              <a:t>An Example</a:t>
            </a:r>
          </a:p>
        </p:txBody>
      </p:sp>
      <p:sp>
        <p:nvSpPr>
          <p:cNvPr id="123" name="Shape 123"/>
          <p:cNvSpPr>
            <a:spLocks noGrp="1"/>
          </p:cNvSpPr>
          <p:nvPr>
            <p:ph type="body" idx="4294967295"/>
          </p:nvPr>
        </p:nvSpPr>
        <p:spPr>
          <a:xfrm>
            <a:off x="446856" y="1484784"/>
            <a:ext cx="8229600" cy="4525963"/>
          </a:xfrm>
          <a:prstGeom prst="rect">
            <a:avLst/>
          </a:prstGeom>
        </p:spPr>
        <p:txBody>
          <a:bodyPr>
            <a:normAutofit fontScale="92500" lnSpcReduction="10000"/>
          </a:bodyPr>
          <a:lstStyle/>
          <a:p>
            <a:pPr marL="0" indent="0" defTabSz="457200">
              <a:lnSpc>
                <a:spcPct val="120000"/>
              </a:lnSpc>
              <a:spcBef>
                <a:spcPts val="1200"/>
              </a:spcBef>
              <a:buSzTx/>
              <a:buNone/>
              <a:defRPr sz="2266">
                <a:latin typeface="Times New Roman"/>
                <a:ea typeface="Times New Roman"/>
                <a:cs typeface="Times New Roman"/>
                <a:sym typeface="Times New Roman"/>
              </a:defRPr>
            </a:pPr>
            <a:r>
              <a:rPr dirty="0"/>
              <a:t>The largest soft drink manufacturer and distributor in Turkey (Coca Cola)  holds a leading 66% market share in the Turkish carbonated soft drink market. The company makes sales under 12 brands and more than 150 stock keeping units (SKU’s) in Turkey, with five manufacturing plants and an annual production capacity of 400 million units. There are more than 500 distributors throughout Turkey.</a:t>
            </a:r>
          </a:p>
          <a:p>
            <a:pPr marL="0" indent="0" defTabSz="457200">
              <a:lnSpc>
                <a:spcPct val="120000"/>
              </a:lnSpc>
              <a:spcBef>
                <a:spcPts val="1200"/>
              </a:spcBef>
              <a:buSzTx/>
              <a:buNone/>
              <a:defRPr sz="2266">
                <a:latin typeface="Times New Roman"/>
                <a:ea typeface="Times New Roman"/>
                <a:cs typeface="Times New Roman"/>
                <a:sym typeface="Times New Roman"/>
              </a:defRPr>
            </a:pPr>
            <a:endParaRPr dirty="0"/>
          </a:p>
          <a:p>
            <a:pPr marL="0" indent="0" defTabSz="457200">
              <a:lnSpc>
                <a:spcPct val="120000"/>
              </a:lnSpc>
              <a:spcBef>
                <a:spcPts val="1200"/>
              </a:spcBef>
              <a:buSzTx/>
              <a:buNone/>
              <a:defRPr sz="2266">
                <a:latin typeface="Times New Roman"/>
                <a:ea typeface="Times New Roman"/>
                <a:cs typeface="Times New Roman"/>
                <a:sym typeface="Times New Roman"/>
              </a:defRPr>
            </a:pPr>
            <a:r>
              <a:rPr b="1" dirty="0"/>
              <a:t>Distribute to all over Turkey from 5 manufacturing plants</a:t>
            </a:r>
          </a:p>
          <a:p>
            <a:pPr marL="0" indent="0" defTabSz="457200">
              <a:lnSpc>
                <a:spcPct val="120000"/>
              </a:lnSpc>
              <a:spcBef>
                <a:spcPts val="1200"/>
              </a:spcBef>
              <a:buSzTx/>
              <a:buNone/>
              <a:defRPr sz="2266">
                <a:latin typeface="Times New Roman"/>
                <a:ea typeface="Times New Roman"/>
                <a:cs typeface="Times New Roman"/>
                <a:sym typeface="Times New Roman"/>
              </a:defRPr>
            </a:pPr>
            <a:r>
              <a:rPr b="1" dirty="0"/>
              <a:t>SKU: Different forms of the same product, can of coke, plastic 1 </a:t>
            </a:r>
            <a:r>
              <a:rPr b="1" dirty="0" err="1"/>
              <a:t>lt</a:t>
            </a:r>
            <a:r>
              <a:rPr b="1" dirty="0"/>
              <a:t>, plastic 2.5 </a:t>
            </a:r>
            <a:r>
              <a:rPr b="1" dirty="0" err="1"/>
              <a:t>lt</a:t>
            </a:r>
            <a:r>
              <a:rPr b="1" dirty="0"/>
              <a:t> are different SKUs. They need to be kept in stock separately. you cannot store as liquid coke.</a:t>
            </a:r>
            <a:r>
              <a:rPr b="1" dirty="0"/>
              <a:t> </a:t>
            </a:r>
          </a:p>
        </p:txBody>
      </p:sp>
    </p:spTree>
  </p:cSld>
  <p:clrMapOvr>
    <a:masterClrMapping/>
  </p:clrMapOvr>
  <p:transition spd="med"/>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28</a:t>
            </a:fld>
            <a:endParaRPr/>
          </a:p>
        </p:txBody>
      </p:sp>
      <p:sp>
        <p:nvSpPr>
          <p:cNvPr id="126" name="Shape 126"/>
          <p:cNvSpPr>
            <a:spLocks noGrp="1"/>
          </p:cNvSpPr>
          <p:nvPr>
            <p:ph type="title" idx="4294967295"/>
          </p:nvPr>
        </p:nvSpPr>
        <p:spPr>
          <a:xfrm>
            <a:off x="395536" y="44624"/>
            <a:ext cx="8229600" cy="1143001"/>
          </a:xfrm>
          <a:prstGeom prst="rect">
            <a:avLst/>
          </a:prstGeom>
        </p:spPr>
        <p:txBody>
          <a:bodyPr>
            <a:normAutofit/>
          </a:bodyPr>
          <a:lstStyle/>
          <a:p>
            <a:r>
              <a:rPr dirty="0"/>
              <a:t>An Example</a:t>
            </a:r>
          </a:p>
        </p:txBody>
      </p:sp>
      <p:sp>
        <p:nvSpPr>
          <p:cNvPr id="127" name="Shape 127"/>
          <p:cNvSpPr>
            <a:spLocks noGrp="1"/>
          </p:cNvSpPr>
          <p:nvPr>
            <p:ph type="body" idx="4294967295"/>
          </p:nvPr>
        </p:nvSpPr>
        <p:spPr>
          <a:xfrm>
            <a:off x="446856" y="1268760"/>
            <a:ext cx="8229600" cy="4525963"/>
          </a:xfrm>
          <a:prstGeom prst="rect">
            <a:avLst/>
          </a:prstGeom>
        </p:spPr>
        <p:txBody>
          <a:bodyPr>
            <a:noAutofit/>
          </a:bodyPr>
          <a:lstStyle/>
          <a:p>
            <a:pPr marL="0" indent="0" algn="just" defTabSz="457200">
              <a:lnSpc>
                <a:spcPct val="120000"/>
              </a:lnSpc>
              <a:spcBef>
                <a:spcPts val="1200"/>
              </a:spcBef>
              <a:buSzTx/>
              <a:buNone/>
              <a:defRPr sz="1866">
                <a:latin typeface="Times New Roman"/>
                <a:ea typeface="Times New Roman"/>
                <a:cs typeface="Times New Roman"/>
                <a:sym typeface="Times New Roman"/>
              </a:defRPr>
            </a:pPr>
            <a:r>
              <a:rPr sz="2800" dirty="0"/>
              <a:t>The company has two different sales channels which are traditional and modern. Traditional sales channels include grocery stores, hotels and schools whereas modern sales channels include the national hypermarkets and the local hypermarkets</a:t>
            </a:r>
            <a:r>
              <a:rPr sz="2400" dirty="0" smtClean="0"/>
              <a:t>.</a:t>
            </a:r>
            <a:endParaRPr sz="2400" dirty="0"/>
          </a:p>
          <a:p>
            <a:pPr marL="0" indent="0" algn="just" defTabSz="457200">
              <a:lnSpc>
                <a:spcPct val="120000"/>
              </a:lnSpc>
              <a:spcBef>
                <a:spcPts val="1200"/>
              </a:spcBef>
              <a:buSzTx/>
              <a:buNone/>
              <a:defRPr sz="2366" i="1">
                <a:latin typeface="Times New Roman"/>
                <a:ea typeface="Times New Roman"/>
                <a:cs typeface="Times New Roman"/>
                <a:sym typeface="Times New Roman"/>
              </a:defRPr>
            </a:pPr>
            <a:r>
              <a:rPr sz="2800" b="1" dirty="0" smtClean="0"/>
              <a:t>Traditional:</a:t>
            </a:r>
            <a:r>
              <a:rPr lang="tr-TR" sz="2800" dirty="0"/>
              <a:t> </a:t>
            </a:r>
            <a:r>
              <a:rPr lang="tr-TR" sz="2800" dirty="0" smtClean="0"/>
              <a:t>D</a:t>
            </a:r>
            <a:r>
              <a:rPr sz="2800" dirty="0" err="1" smtClean="0"/>
              <a:t>istribution</a:t>
            </a:r>
            <a:r>
              <a:rPr sz="2800" dirty="0" smtClean="0"/>
              <a:t> </a:t>
            </a:r>
            <a:r>
              <a:rPr sz="2800" dirty="0"/>
              <a:t>to each grocery stores, restaurants, </a:t>
            </a:r>
          </a:p>
          <a:p>
            <a:pPr marL="0" indent="0" algn="just" defTabSz="457200">
              <a:lnSpc>
                <a:spcPct val="120000"/>
              </a:lnSpc>
              <a:spcBef>
                <a:spcPts val="1200"/>
              </a:spcBef>
              <a:buSzTx/>
              <a:buNone/>
              <a:defRPr sz="2366" i="1">
                <a:latin typeface="Times New Roman"/>
                <a:ea typeface="Times New Roman"/>
                <a:cs typeface="Times New Roman"/>
                <a:sym typeface="Times New Roman"/>
              </a:defRPr>
            </a:pPr>
            <a:r>
              <a:rPr sz="2800" b="1" dirty="0"/>
              <a:t>Modern:</a:t>
            </a:r>
            <a:r>
              <a:rPr sz="2800" dirty="0"/>
              <a:t> Distribution to central warehouse of </a:t>
            </a:r>
            <a:r>
              <a:rPr sz="2800" dirty="0" err="1"/>
              <a:t>Migros</a:t>
            </a:r>
            <a:r>
              <a:rPr sz="2800" dirty="0"/>
              <a:t>, then redistribute to other </a:t>
            </a:r>
            <a:r>
              <a:rPr sz="2800" dirty="0" err="1"/>
              <a:t>Migroses</a:t>
            </a:r>
            <a:r>
              <a:rPr sz="2800" dirty="0"/>
              <a:t>.</a:t>
            </a: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Shape 129"/>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29</a:t>
            </a:fld>
            <a:endParaRPr/>
          </a:p>
        </p:txBody>
      </p:sp>
      <p:sp>
        <p:nvSpPr>
          <p:cNvPr id="130" name="Shape 130"/>
          <p:cNvSpPr>
            <a:spLocks noGrp="1"/>
          </p:cNvSpPr>
          <p:nvPr>
            <p:ph type="title" idx="4294967295"/>
          </p:nvPr>
        </p:nvSpPr>
        <p:spPr>
          <a:xfrm>
            <a:off x="457200" y="274637"/>
            <a:ext cx="8229600" cy="1143001"/>
          </a:xfrm>
          <a:prstGeom prst="rect">
            <a:avLst/>
          </a:prstGeom>
        </p:spPr>
        <p:txBody>
          <a:bodyPr>
            <a:normAutofit/>
          </a:bodyPr>
          <a:lstStyle/>
          <a:p>
            <a:r>
              <a:t>An Example</a:t>
            </a:r>
          </a:p>
        </p:txBody>
      </p:sp>
      <p:sp>
        <p:nvSpPr>
          <p:cNvPr id="131" name="Shape 131"/>
          <p:cNvSpPr>
            <a:spLocks noGrp="1"/>
          </p:cNvSpPr>
          <p:nvPr>
            <p:ph type="body" idx="4294967295"/>
          </p:nvPr>
        </p:nvSpPr>
        <p:spPr>
          <a:xfrm>
            <a:off x="457200" y="1268760"/>
            <a:ext cx="8229600" cy="5112568"/>
          </a:xfrm>
          <a:prstGeom prst="rect">
            <a:avLst/>
          </a:prstGeom>
        </p:spPr>
        <p:txBody>
          <a:bodyPr>
            <a:noAutofit/>
          </a:bodyPr>
          <a:lstStyle/>
          <a:p>
            <a:pPr marL="0" indent="0" algn="just" defTabSz="452627">
              <a:lnSpc>
                <a:spcPct val="120000"/>
              </a:lnSpc>
              <a:spcBef>
                <a:spcPts val="1100"/>
              </a:spcBef>
              <a:buSzTx/>
              <a:buNone/>
              <a:defRPr sz="2244">
                <a:latin typeface="Times New Roman"/>
                <a:ea typeface="Times New Roman"/>
                <a:cs typeface="Times New Roman"/>
                <a:sym typeface="Times New Roman"/>
              </a:defRPr>
            </a:pPr>
            <a:r>
              <a:rPr sz="2100" dirty="0"/>
              <a:t>There are several distributors in every city. Factories ship products to the nearest distributors, which supply these products to both traditional and modern channels. The company makes several campaigns for particular products being sold in modern sales channels for particular dates during the year. The campaign products in the hypermarkets should meet the demand during the campaign process. However, especially in Eastern Anatolia Region, the company faces a problem that there are not enough products in the shelves during the campaign.</a:t>
            </a:r>
          </a:p>
          <a:p>
            <a:pPr marL="0" indent="0" algn="just" defTabSz="452627">
              <a:lnSpc>
                <a:spcPct val="120000"/>
              </a:lnSpc>
              <a:spcBef>
                <a:spcPts val="1100"/>
              </a:spcBef>
              <a:buSzTx/>
              <a:buNone/>
              <a:defRPr sz="2244" i="1">
                <a:latin typeface="Times New Roman"/>
                <a:ea typeface="Times New Roman"/>
                <a:cs typeface="Times New Roman"/>
                <a:sym typeface="Times New Roman"/>
              </a:defRPr>
            </a:pPr>
            <a:r>
              <a:rPr sz="2100" dirty="0"/>
              <a:t>For hypermarkets like </a:t>
            </a:r>
            <a:r>
              <a:rPr sz="2100" dirty="0" err="1"/>
              <a:t>Migros</a:t>
            </a:r>
            <a:r>
              <a:rPr sz="2100" dirty="0"/>
              <a:t>, selling in larger quantities than traditional channel.</a:t>
            </a:r>
          </a:p>
          <a:p>
            <a:pPr marL="0" indent="0" algn="just" defTabSz="452627">
              <a:lnSpc>
                <a:spcPct val="120000"/>
              </a:lnSpc>
              <a:spcBef>
                <a:spcPts val="1100"/>
              </a:spcBef>
              <a:buSzTx/>
              <a:buNone/>
              <a:defRPr sz="2244" i="1">
                <a:latin typeface="Times New Roman"/>
                <a:ea typeface="Times New Roman"/>
                <a:cs typeface="Times New Roman"/>
                <a:sym typeface="Times New Roman"/>
              </a:defRPr>
            </a:pPr>
            <a:r>
              <a:rPr sz="2100" dirty="0"/>
              <a:t>They are facing problems with shipping from factories to distributors in Eastern part of Turkey</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a:t>
            </a:fld>
            <a:endParaRPr/>
          </a:p>
        </p:txBody>
      </p:sp>
      <p:sp>
        <p:nvSpPr>
          <p:cNvPr id="27" name="Shape 27"/>
          <p:cNvSpPr>
            <a:spLocks noGrp="1"/>
          </p:cNvSpPr>
          <p:nvPr>
            <p:ph type="title" idx="4294967295"/>
          </p:nvPr>
        </p:nvSpPr>
        <p:spPr>
          <a:xfrm>
            <a:off x="457200" y="274637"/>
            <a:ext cx="8229600" cy="1020763"/>
          </a:xfrm>
          <a:prstGeom prst="rect">
            <a:avLst/>
          </a:prstGeom>
        </p:spPr>
        <p:txBody>
          <a:bodyPr>
            <a:normAutofit/>
          </a:bodyPr>
          <a:lstStyle>
            <a:lvl1pPr defTabSz="868680">
              <a:defRPr sz="3800" b="1"/>
            </a:lvl1pPr>
          </a:lstStyle>
          <a:p>
            <a:r>
              <a:t>Performance Measures: Definitions</a:t>
            </a:r>
          </a:p>
        </p:txBody>
      </p:sp>
      <p:sp>
        <p:nvSpPr>
          <p:cNvPr id="28" name="Shape 28"/>
          <p:cNvSpPr>
            <a:spLocks noGrp="1"/>
          </p:cNvSpPr>
          <p:nvPr>
            <p:ph type="body" idx="4294967295"/>
          </p:nvPr>
        </p:nvSpPr>
        <p:spPr>
          <a:xfrm>
            <a:off x="381000" y="990600"/>
            <a:ext cx="8534400" cy="5562600"/>
          </a:xfrm>
          <a:prstGeom prst="rect">
            <a:avLst/>
          </a:prstGeom>
        </p:spPr>
        <p:txBody>
          <a:bodyPr>
            <a:normAutofit/>
          </a:bodyPr>
          <a:lstStyle/>
          <a:p>
            <a:pPr marL="257175" indent="-257175" algn="ctr" defTabSz="685800">
              <a:spcBef>
                <a:spcPts val="200"/>
              </a:spcBef>
              <a:buSzTx/>
              <a:buNone/>
              <a:defRPr sz="2400"/>
            </a:pPr>
            <a:endParaRPr lang="tr-TR" sz="6000" b="1" dirty="0" smtClean="0"/>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endParaRPr sz="3000" b="1" dirty="0">
              <a:solidFill>
                <a:srgbClr val="FF0000"/>
              </a:solidFill>
            </a:endParaRP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Shape 133"/>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30</a:t>
            </a:fld>
            <a:endParaRPr/>
          </a:p>
        </p:txBody>
      </p:sp>
      <p:sp>
        <p:nvSpPr>
          <p:cNvPr id="134" name="Shape 134"/>
          <p:cNvSpPr>
            <a:spLocks noGrp="1"/>
          </p:cNvSpPr>
          <p:nvPr>
            <p:ph type="title" idx="4294967295"/>
          </p:nvPr>
        </p:nvSpPr>
        <p:spPr>
          <a:xfrm>
            <a:off x="457200" y="274637"/>
            <a:ext cx="8229600" cy="1143001"/>
          </a:xfrm>
          <a:prstGeom prst="rect">
            <a:avLst/>
          </a:prstGeom>
        </p:spPr>
        <p:txBody>
          <a:bodyPr>
            <a:normAutofit/>
          </a:bodyPr>
          <a:lstStyle/>
          <a:p>
            <a:r>
              <a:t>An Example</a:t>
            </a:r>
          </a:p>
        </p:txBody>
      </p:sp>
      <p:sp>
        <p:nvSpPr>
          <p:cNvPr id="135" name="Shape 135"/>
          <p:cNvSpPr>
            <a:spLocks noGrp="1"/>
          </p:cNvSpPr>
          <p:nvPr>
            <p:ph type="body" idx="4294967295"/>
          </p:nvPr>
        </p:nvSpPr>
        <p:spPr>
          <a:xfrm>
            <a:off x="457200" y="1600200"/>
            <a:ext cx="8229600" cy="4525963"/>
          </a:xfrm>
          <a:prstGeom prst="rect">
            <a:avLst/>
          </a:prstGeom>
        </p:spPr>
        <p:txBody>
          <a:bodyPr>
            <a:normAutofit/>
          </a:bodyPr>
          <a:lstStyle>
            <a:lvl1pPr marL="0" indent="0" defTabSz="457200">
              <a:lnSpc>
                <a:spcPts val="4900"/>
              </a:lnSpc>
              <a:spcBef>
                <a:spcPts val="1200"/>
              </a:spcBef>
              <a:buSzTx/>
              <a:buNone/>
              <a:defRPr sz="2266">
                <a:latin typeface="Times New Roman"/>
                <a:ea typeface="Times New Roman"/>
                <a:cs typeface="Times New Roman"/>
                <a:sym typeface="Times New Roman"/>
              </a:defRPr>
            </a:lvl1pPr>
          </a:lstStyle>
          <a:p>
            <a:pPr algn="just"/>
            <a:r>
              <a:rPr dirty="0"/>
              <a:t>This is a challenging problem that contains efficiency and effectiveness issues. What are the possible performance measures you would use for this situation? Give two examples, and describe how you are planning to measure each. </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sldNum" sz="quarter" idx="2"/>
          </p:nvPr>
        </p:nvSpPr>
        <p:spPr>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31</a:t>
            </a:fld>
            <a:endParaRPr/>
          </a:p>
        </p:txBody>
      </p:sp>
      <p:pic>
        <p:nvPicPr>
          <p:cNvPr id="138" name="pasted-image.pdf"/>
          <p:cNvPicPr>
            <a:picLocks noChangeAspect="1"/>
          </p:cNvPicPr>
          <p:nvPr/>
        </p:nvPicPr>
        <p:blipFill>
          <a:blip r:embed="rId2">
            <a:extLst/>
          </a:blip>
          <a:stretch>
            <a:fillRect/>
          </a:stretch>
        </p:blipFill>
        <p:spPr>
          <a:xfrm>
            <a:off x="488854" y="481573"/>
            <a:ext cx="8002834" cy="5776861"/>
          </a:xfrm>
          <a:prstGeom prst="rect">
            <a:avLst/>
          </a:prstGeom>
          <a:ln w="12700">
            <a:miter lim="400000"/>
          </a:ln>
        </p:spPr>
      </p:pic>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32</a:t>
            </a:fld>
            <a:endParaRPr/>
          </a:p>
        </p:txBody>
      </p:sp>
      <p:sp>
        <p:nvSpPr>
          <p:cNvPr id="141" name="Shape 141"/>
          <p:cNvSpPr>
            <a:spLocks noGrp="1"/>
          </p:cNvSpPr>
          <p:nvPr>
            <p:ph type="title" idx="4294967295"/>
          </p:nvPr>
        </p:nvSpPr>
        <p:spPr>
          <a:xfrm>
            <a:off x="457200" y="338137"/>
            <a:ext cx="8229600" cy="1143001"/>
          </a:xfrm>
          <a:prstGeom prst="rect">
            <a:avLst/>
          </a:prstGeom>
        </p:spPr>
        <p:txBody>
          <a:bodyPr>
            <a:normAutofit/>
          </a:bodyPr>
          <a:lstStyle/>
          <a:p>
            <a:r>
              <a:t>An Example</a:t>
            </a:r>
          </a:p>
        </p:txBody>
      </p:sp>
      <p:sp>
        <p:nvSpPr>
          <p:cNvPr id="142" name="Shape 142"/>
          <p:cNvSpPr>
            <a:spLocks noGrp="1"/>
          </p:cNvSpPr>
          <p:nvPr>
            <p:ph type="body" idx="4294967295"/>
          </p:nvPr>
        </p:nvSpPr>
        <p:spPr>
          <a:xfrm>
            <a:off x="467544" y="1451917"/>
            <a:ext cx="8229600" cy="5001419"/>
          </a:xfrm>
          <a:prstGeom prst="rect">
            <a:avLst/>
          </a:prstGeom>
        </p:spPr>
        <p:txBody>
          <a:bodyPr>
            <a:normAutofit lnSpcReduction="10000"/>
          </a:bodyPr>
          <a:lstStyle/>
          <a:p>
            <a:pPr marL="0" indent="0" defTabSz="434340">
              <a:lnSpc>
                <a:spcPct val="120000"/>
              </a:lnSpc>
              <a:spcBef>
                <a:spcPts val="1100"/>
              </a:spcBef>
              <a:buSzTx/>
              <a:buNone/>
              <a:defRPr sz="2153">
                <a:latin typeface="Times New Roman"/>
                <a:ea typeface="Times New Roman"/>
                <a:cs typeface="Times New Roman"/>
                <a:sym typeface="Times New Roman"/>
              </a:defRPr>
            </a:pPr>
            <a:r>
              <a:rPr dirty="0"/>
              <a:t>This is a challenging problem that contains efficiency and effectiveness issues. What are the possible performance measures you would use for this situation? Give two examples, and describe how you are planning to measure each.</a:t>
            </a:r>
          </a:p>
          <a:p>
            <a:pPr marL="0" indent="0" defTabSz="434340">
              <a:lnSpc>
                <a:spcPct val="120000"/>
              </a:lnSpc>
              <a:spcBef>
                <a:spcPts val="1100"/>
              </a:spcBef>
              <a:buSzTx/>
              <a:buNone/>
              <a:defRPr sz="2153">
                <a:latin typeface="Times New Roman"/>
                <a:ea typeface="Times New Roman"/>
                <a:cs typeface="Times New Roman"/>
                <a:sym typeface="Times New Roman"/>
              </a:defRPr>
            </a:pPr>
            <a:r>
              <a:rPr dirty="0"/>
              <a:t>Number of products met from stock (especially during the period when demand is high)</a:t>
            </a:r>
          </a:p>
          <a:p>
            <a:pPr marL="0" indent="0" defTabSz="434340">
              <a:lnSpc>
                <a:spcPct val="120000"/>
              </a:lnSpc>
              <a:spcBef>
                <a:spcPts val="1100"/>
              </a:spcBef>
              <a:buSzTx/>
              <a:buNone/>
              <a:defRPr sz="2153">
                <a:latin typeface="Times New Roman"/>
                <a:ea typeface="Times New Roman"/>
                <a:cs typeface="Times New Roman"/>
                <a:sym typeface="Times New Roman"/>
              </a:defRPr>
            </a:pPr>
            <a:r>
              <a:rPr dirty="0"/>
              <a:t>Demand that cannot be met on time </a:t>
            </a:r>
          </a:p>
          <a:p>
            <a:pPr marL="0" indent="0" defTabSz="434340">
              <a:lnSpc>
                <a:spcPct val="120000"/>
              </a:lnSpc>
              <a:spcBef>
                <a:spcPts val="1100"/>
              </a:spcBef>
              <a:buSzTx/>
              <a:buNone/>
              <a:defRPr sz="2153">
                <a:latin typeface="Times New Roman"/>
                <a:ea typeface="Times New Roman"/>
                <a:cs typeface="Times New Roman"/>
                <a:sym typeface="Times New Roman"/>
              </a:defRPr>
            </a:pPr>
            <a:r>
              <a:rPr dirty="0"/>
              <a:t>Actual inventory level</a:t>
            </a:r>
          </a:p>
          <a:p>
            <a:pPr marL="0" indent="0" defTabSz="434340">
              <a:lnSpc>
                <a:spcPct val="120000"/>
              </a:lnSpc>
              <a:spcBef>
                <a:spcPts val="1100"/>
              </a:spcBef>
              <a:buSzTx/>
              <a:buNone/>
              <a:defRPr sz="2153">
                <a:latin typeface="Times New Roman"/>
                <a:ea typeface="Times New Roman"/>
                <a:cs typeface="Times New Roman"/>
                <a:sym typeface="Times New Roman"/>
              </a:defRPr>
            </a:pPr>
            <a:r>
              <a:rPr dirty="0"/>
              <a:t>Average time to transport products to customers</a:t>
            </a:r>
          </a:p>
          <a:p>
            <a:pPr marL="0" indent="0" defTabSz="434340">
              <a:lnSpc>
                <a:spcPct val="120000"/>
              </a:lnSpc>
              <a:spcBef>
                <a:spcPts val="1100"/>
              </a:spcBef>
              <a:buSzTx/>
              <a:buNone/>
              <a:defRPr sz="2153">
                <a:latin typeface="Times New Roman"/>
                <a:ea typeface="Times New Roman"/>
                <a:cs typeface="Times New Roman"/>
                <a:sym typeface="Times New Roman"/>
              </a:defRPr>
            </a:pPr>
            <a:r>
              <a:rPr dirty="0"/>
              <a:t>Number of distributors, number of products sold in a hypermarket can also be measures but requires more explanation as they are also decisions!</a:t>
            </a: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Shape 144"/>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33</a:t>
            </a:fld>
            <a:endParaRPr/>
          </a:p>
        </p:txBody>
      </p:sp>
      <p:sp>
        <p:nvSpPr>
          <p:cNvPr id="145" name="Shape 145"/>
          <p:cNvSpPr>
            <a:spLocks noGrp="1"/>
          </p:cNvSpPr>
          <p:nvPr>
            <p:ph type="title" idx="4294967295"/>
          </p:nvPr>
        </p:nvSpPr>
        <p:spPr>
          <a:xfrm>
            <a:off x="457200" y="338137"/>
            <a:ext cx="8229600" cy="1143001"/>
          </a:xfrm>
          <a:prstGeom prst="rect">
            <a:avLst/>
          </a:prstGeom>
        </p:spPr>
        <p:txBody>
          <a:bodyPr>
            <a:normAutofit/>
          </a:bodyPr>
          <a:lstStyle/>
          <a:p>
            <a:r>
              <a:t>An Example</a:t>
            </a:r>
          </a:p>
        </p:txBody>
      </p:sp>
      <p:sp>
        <p:nvSpPr>
          <p:cNvPr id="146" name="Shape 146"/>
          <p:cNvSpPr>
            <a:spLocks noGrp="1"/>
          </p:cNvSpPr>
          <p:nvPr>
            <p:ph type="body" idx="4294967295"/>
          </p:nvPr>
        </p:nvSpPr>
        <p:spPr>
          <a:xfrm>
            <a:off x="457200" y="1628800"/>
            <a:ext cx="8229600" cy="4525963"/>
          </a:xfrm>
          <a:prstGeom prst="rect">
            <a:avLst/>
          </a:prstGeom>
        </p:spPr>
        <p:txBody>
          <a:bodyPr>
            <a:normAutofit/>
          </a:bodyPr>
          <a:lstStyle/>
          <a:p>
            <a:pPr marL="0" indent="0" algn="just" defTabSz="457200">
              <a:lnSpc>
                <a:spcPts val="4900"/>
              </a:lnSpc>
              <a:spcBef>
                <a:spcPts val="1200"/>
              </a:spcBef>
              <a:buSzTx/>
              <a:buNone/>
              <a:defRPr sz="2266">
                <a:latin typeface="Times New Roman"/>
                <a:ea typeface="Times New Roman"/>
                <a:cs typeface="Times New Roman"/>
                <a:sym typeface="Times New Roman"/>
              </a:defRPr>
            </a:pPr>
            <a:r>
              <a:rPr dirty="0"/>
              <a:t>Measures like demand rate, customer satisfaction (in terms of taste) do not seem to be </a:t>
            </a:r>
            <a:r>
              <a:rPr dirty="0" smtClean="0"/>
              <a:t>appropriate</a:t>
            </a:r>
            <a:endParaRPr lang="tr-TR" dirty="0" smtClean="0"/>
          </a:p>
          <a:p>
            <a:pPr marL="0" indent="0" algn="just" defTabSz="457200">
              <a:lnSpc>
                <a:spcPts val="4900"/>
              </a:lnSpc>
              <a:spcBef>
                <a:spcPts val="1200"/>
              </a:spcBef>
              <a:buSzTx/>
              <a:buNone/>
              <a:defRPr sz="2266">
                <a:latin typeface="Times New Roman"/>
                <a:ea typeface="Times New Roman"/>
                <a:cs typeface="Times New Roman"/>
                <a:sym typeface="Times New Roman"/>
              </a:defRPr>
            </a:pPr>
            <a:endParaRPr dirty="0"/>
          </a:p>
          <a:p>
            <a:pPr marL="0" indent="0" algn="just" defTabSz="457200">
              <a:lnSpc>
                <a:spcPts val="4900"/>
              </a:lnSpc>
              <a:spcBef>
                <a:spcPts val="1200"/>
              </a:spcBef>
              <a:buSzTx/>
              <a:buNone/>
              <a:defRPr sz="2266">
                <a:latin typeface="Times New Roman"/>
                <a:ea typeface="Times New Roman"/>
                <a:cs typeface="Times New Roman"/>
                <a:sym typeface="Times New Roman"/>
              </a:defRPr>
            </a:pPr>
            <a:r>
              <a:rPr dirty="0"/>
              <a:t>We need to differentiate decisions and performance measures.</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Shape 148"/>
          <p:cNvSpPr>
            <a:spLocks noGrp="1"/>
          </p:cNvSpPr>
          <p:nvPr>
            <p:ph type="sldNum" sz="quarter" idx="2"/>
          </p:nvPr>
        </p:nvSpPr>
        <p:spPr>
          <a:xfrm>
            <a:off x="8384892" y="6245225"/>
            <a:ext cx="301909"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34</a:t>
            </a:fld>
            <a:endParaRPr/>
          </a:p>
        </p:txBody>
      </p:sp>
      <p:sp>
        <p:nvSpPr>
          <p:cNvPr id="149" name="Shape 149"/>
          <p:cNvSpPr>
            <a:spLocks noGrp="1"/>
          </p:cNvSpPr>
          <p:nvPr>
            <p:ph type="title" idx="4294967295"/>
          </p:nvPr>
        </p:nvSpPr>
        <p:spPr>
          <a:xfrm>
            <a:off x="457200" y="274637"/>
            <a:ext cx="8229600" cy="639763"/>
          </a:xfrm>
          <a:prstGeom prst="rect">
            <a:avLst/>
          </a:prstGeom>
        </p:spPr>
        <p:txBody>
          <a:bodyPr>
            <a:normAutofit fontScale="90000"/>
          </a:bodyPr>
          <a:lstStyle>
            <a:lvl1pPr defTabSz="813816">
              <a:defRPr sz="3916"/>
            </a:lvl1pPr>
          </a:lstStyle>
          <a:p>
            <a:r>
              <a:t>Reading </a:t>
            </a:r>
          </a:p>
        </p:txBody>
      </p:sp>
      <p:sp>
        <p:nvSpPr>
          <p:cNvPr id="150" name="Shape 150"/>
          <p:cNvSpPr>
            <a:spLocks noGrp="1"/>
          </p:cNvSpPr>
          <p:nvPr>
            <p:ph type="body" idx="4294967295"/>
          </p:nvPr>
        </p:nvSpPr>
        <p:spPr>
          <a:xfrm>
            <a:off x="457200" y="990600"/>
            <a:ext cx="8229600" cy="5562600"/>
          </a:xfrm>
          <a:prstGeom prst="rect">
            <a:avLst/>
          </a:prstGeom>
        </p:spPr>
        <p:txBody>
          <a:bodyPr>
            <a:normAutofit/>
          </a:bodyPr>
          <a:lstStyle/>
          <a:p>
            <a:pPr>
              <a:spcBef>
                <a:spcPts val="600"/>
              </a:spcBef>
              <a:buSzTx/>
              <a:buNone/>
              <a:defRPr sz="2800"/>
            </a:pPr>
            <a:r>
              <a:t>Neely et al (2005) (read up-to “Performance measures relating to quality” p.1231)</a:t>
            </a:r>
          </a:p>
          <a:p>
            <a:pPr>
              <a:spcBef>
                <a:spcPts val="600"/>
              </a:spcBef>
              <a:buChar char="•"/>
              <a:defRPr sz="2800"/>
            </a:pPr>
            <a:r>
              <a:t>Page 1231 – Table II</a:t>
            </a:r>
          </a:p>
          <a:p>
            <a:pPr>
              <a:spcBef>
                <a:spcPts val="600"/>
              </a:spcBef>
              <a:buSzTx/>
              <a:buNone/>
              <a:defRPr sz="2800"/>
            </a:pPr>
            <a:r>
              <a:t>Behn (2003) Read pp. 586-588 upto Purpose 1. Then, read parts which are related to Purpose 1, 2, and 8  only (Purpose 1 - pp. 588-589 and 593-594; Purpose 2 - pp. 589-590 and 594; Purpose 8 - pp. 592-593 and 597-598).</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26"/>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35</a:t>
            </a:fld>
            <a:endParaRPr/>
          </a:p>
        </p:txBody>
      </p:sp>
      <p:sp>
        <p:nvSpPr>
          <p:cNvPr id="27" name="Shape 27"/>
          <p:cNvSpPr>
            <a:spLocks noGrp="1"/>
          </p:cNvSpPr>
          <p:nvPr>
            <p:ph type="title" idx="4294967295"/>
          </p:nvPr>
        </p:nvSpPr>
        <p:spPr>
          <a:xfrm>
            <a:off x="457200" y="274637"/>
            <a:ext cx="8229600" cy="1020763"/>
          </a:xfrm>
          <a:prstGeom prst="rect">
            <a:avLst/>
          </a:prstGeom>
        </p:spPr>
        <p:txBody>
          <a:bodyPr>
            <a:normAutofit/>
          </a:bodyPr>
          <a:lstStyle>
            <a:lvl1pPr defTabSz="868680">
              <a:defRPr sz="3800" b="1"/>
            </a:lvl1pPr>
          </a:lstStyle>
          <a:p>
            <a:r>
              <a:rPr dirty="0"/>
              <a:t>Performance </a:t>
            </a:r>
            <a:r>
              <a:rPr dirty="0" smtClean="0"/>
              <a:t>Measures</a:t>
            </a:r>
            <a:endParaRPr dirty="0"/>
          </a:p>
        </p:txBody>
      </p:sp>
      <p:sp>
        <p:nvSpPr>
          <p:cNvPr id="28" name="Shape 28"/>
          <p:cNvSpPr>
            <a:spLocks noGrp="1"/>
          </p:cNvSpPr>
          <p:nvPr>
            <p:ph type="body" idx="4294967295"/>
          </p:nvPr>
        </p:nvSpPr>
        <p:spPr>
          <a:xfrm>
            <a:off x="381000" y="990600"/>
            <a:ext cx="8534400" cy="5562600"/>
          </a:xfrm>
          <a:prstGeom prst="rect">
            <a:avLst/>
          </a:prstGeom>
        </p:spPr>
        <p:txBody>
          <a:bodyPr>
            <a:normAutofit/>
          </a:bodyPr>
          <a:lstStyle/>
          <a:p>
            <a:pPr marL="257175" indent="-257175" algn="ctr" defTabSz="685800">
              <a:spcBef>
                <a:spcPts val="200"/>
              </a:spcBef>
              <a:buSzTx/>
              <a:buNone/>
              <a:defRPr sz="2400"/>
            </a:pPr>
            <a:endParaRPr lang="tr-TR" sz="4000" b="1" dirty="0" smtClean="0"/>
          </a:p>
          <a:p>
            <a:pPr marL="257175" indent="-257175" algn="ctr" defTabSz="685800">
              <a:spcBef>
                <a:spcPts val="200"/>
              </a:spcBef>
              <a:buSzTx/>
              <a:buNone/>
              <a:defRPr sz="2400"/>
            </a:pPr>
            <a:r>
              <a:rPr lang="tr-TR" sz="4000" b="1" dirty="0" smtClean="0"/>
              <a:t>Let’s recap the lecture</a:t>
            </a:r>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endParaRPr lang="tr-TR" sz="6000" b="1" dirty="0" smtClean="0">
              <a:solidFill>
                <a:schemeClr val="tx1"/>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endParaRPr sz="3000" b="1" dirty="0">
              <a:solidFill>
                <a:srgbClr val="FF0000"/>
              </a:solidFill>
            </a:endParaRPr>
          </a:p>
        </p:txBody>
      </p:sp>
    </p:spTree>
    <p:extLst>
      <p:ext uri="{BB962C8B-B14F-4D97-AF65-F5344CB8AC3E}">
        <p14:creationId xmlns:p14="http://schemas.microsoft.com/office/powerpoint/2010/main" val="2452060197"/>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Shape 30"/>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4</a:t>
            </a:fld>
            <a:endParaRPr/>
          </a:p>
        </p:txBody>
      </p:sp>
      <p:sp>
        <p:nvSpPr>
          <p:cNvPr id="31" name="Shape 31"/>
          <p:cNvSpPr>
            <a:spLocks noGrp="1"/>
          </p:cNvSpPr>
          <p:nvPr>
            <p:ph type="title" idx="4294967295"/>
          </p:nvPr>
        </p:nvSpPr>
        <p:spPr>
          <a:xfrm>
            <a:off x="457200" y="274637"/>
            <a:ext cx="8229600" cy="1143001"/>
          </a:xfrm>
          <a:prstGeom prst="rect">
            <a:avLst/>
          </a:prstGeom>
        </p:spPr>
        <p:txBody>
          <a:bodyPr>
            <a:normAutofit/>
          </a:bodyPr>
          <a:lstStyle/>
          <a:p>
            <a:r>
              <a:t>Mini Cooper Video</a:t>
            </a:r>
          </a:p>
        </p:txBody>
      </p:sp>
      <p:sp>
        <p:nvSpPr>
          <p:cNvPr id="32" name="Shape 32"/>
          <p:cNvSpPr>
            <a:spLocks noGrp="1"/>
          </p:cNvSpPr>
          <p:nvPr>
            <p:ph type="body" idx="4294967295"/>
          </p:nvPr>
        </p:nvSpPr>
        <p:spPr>
          <a:xfrm>
            <a:off x="457200" y="1219200"/>
            <a:ext cx="8229600" cy="5105400"/>
          </a:xfrm>
          <a:prstGeom prst="rect">
            <a:avLst/>
          </a:prstGeom>
        </p:spPr>
        <p:txBody>
          <a:bodyPr>
            <a:normAutofit/>
          </a:bodyPr>
          <a:lstStyle/>
          <a:p>
            <a:pPr>
              <a:lnSpc>
                <a:spcPct val="90000"/>
              </a:lnSpc>
              <a:spcBef>
                <a:spcPts val="600"/>
              </a:spcBef>
              <a:buSzTx/>
              <a:buNone/>
              <a:defRPr sz="2800"/>
            </a:pPr>
            <a:r>
              <a:t>Summary of observations:</a:t>
            </a:r>
          </a:p>
          <a:p>
            <a:pPr>
              <a:lnSpc>
                <a:spcPct val="90000"/>
              </a:lnSpc>
              <a:spcBef>
                <a:spcPts val="600"/>
              </a:spcBef>
              <a:buChar char="•"/>
              <a:defRPr sz="2800"/>
            </a:pPr>
            <a:r>
              <a:t>Make-to-order – production planning</a:t>
            </a:r>
          </a:p>
          <a:p>
            <a:pPr>
              <a:lnSpc>
                <a:spcPct val="90000"/>
              </a:lnSpc>
              <a:spcBef>
                <a:spcPts val="600"/>
              </a:spcBef>
              <a:buChar char="•"/>
              <a:defRPr sz="2800"/>
            </a:pPr>
            <a:r>
              <a:t>Quality Control – 100% Inspection versus sampling</a:t>
            </a:r>
          </a:p>
          <a:p>
            <a:pPr>
              <a:lnSpc>
                <a:spcPct val="90000"/>
              </a:lnSpc>
              <a:spcBef>
                <a:spcPts val="600"/>
              </a:spcBef>
              <a:buChar char="•"/>
              <a:defRPr sz="2800"/>
            </a:pPr>
            <a:r>
              <a:t>Stages of Production</a:t>
            </a:r>
          </a:p>
          <a:p>
            <a:pPr>
              <a:lnSpc>
                <a:spcPct val="90000"/>
              </a:lnSpc>
              <a:spcBef>
                <a:spcPts val="600"/>
              </a:spcBef>
              <a:buChar char="•"/>
              <a:defRPr sz="2800"/>
            </a:pPr>
            <a:r>
              <a:t>Integrated Logistics Center</a:t>
            </a:r>
          </a:p>
          <a:p>
            <a:pPr>
              <a:lnSpc>
                <a:spcPct val="90000"/>
              </a:lnSpc>
              <a:spcBef>
                <a:spcPts val="600"/>
              </a:spcBef>
              <a:buChar char="•"/>
              <a:defRPr sz="2800"/>
            </a:pPr>
            <a:r>
              <a:t>Just-in-time ideas</a:t>
            </a:r>
          </a:p>
          <a:p>
            <a:pPr>
              <a:lnSpc>
                <a:spcPct val="90000"/>
              </a:lnSpc>
              <a:spcBef>
                <a:spcPts val="600"/>
              </a:spcBef>
              <a:buChar char="•"/>
              <a:defRPr sz="2800"/>
            </a:pPr>
            <a:r>
              <a:t>Layout - The manner in which physical facilities are laid out</a:t>
            </a:r>
          </a:p>
          <a:p>
            <a:pPr>
              <a:lnSpc>
                <a:spcPct val="90000"/>
              </a:lnSpc>
              <a:spcBef>
                <a:spcPts val="600"/>
              </a:spcBef>
              <a:buChar char="•"/>
              <a:defRPr sz="2800"/>
            </a:pPr>
            <a:r>
              <a:t>Final Assembly – moving floor</a:t>
            </a:r>
          </a:p>
          <a:p>
            <a:pPr>
              <a:lnSpc>
                <a:spcPct val="90000"/>
              </a:lnSpc>
              <a:spcBef>
                <a:spcPts val="600"/>
              </a:spcBef>
              <a:buChar char="•"/>
              <a:defRPr sz="2800"/>
            </a:pPr>
            <a:r>
              <a:t>“Improvement” revisited: Team Work effort</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Shape 34"/>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5</a:t>
            </a:fld>
            <a:endParaRPr/>
          </a:p>
        </p:txBody>
      </p:sp>
      <p:sp>
        <p:nvSpPr>
          <p:cNvPr id="35" name="Shape 35"/>
          <p:cNvSpPr>
            <a:spLocks noGrp="1"/>
          </p:cNvSpPr>
          <p:nvPr>
            <p:ph type="title" idx="4294967295"/>
          </p:nvPr>
        </p:nvSpPr>
        <p:spPr>
          <a:xfrm>
            <a:off x="457200" y="274637"/>
            <a:ext cx="8229600" cy="1143001"/>
          </a:xfrm>
          <a:prstGeom prst="rect">
            <a:avLst/>
          </a:prstGeom>
        </p:spPr>
        <p:txBody>
          <a:bodyPr>
            <a:normAutofit/>
          </a:bodyPr>
          <a:lstStyle/>
          <a:p>
            <a:r>
              <a:t>Mini Cooper Video</a:t>
            </a:r>
          </a:p>
        </p:txBody>
      </p:sp>
      <p:sp>
        <p:nvSpPr>
          <p:cNvPr id="36" name="Shape 36"/>
          <p:cNvSpPr>
            <a:spLocks noGrp="1"/>
          </p:cNvSpPr>
          <p:nvPr>
            <p:ph type="body" idx="4294967295"/>
          </p:nvPr>
        </p:nvSpPr>
        <p:spPr>
          <a:xfrm>
            <a:off x="457200" y="1600200"/>
            <a:ext cx="8229600" cy="4525963"/>
          </a:xfrm>
          <a:prstGeom prst="rect">
            <a:avLst/>
          </a:prstGeom>
        </p:spPr>
        <p:txBody>
          <a:bodyPr>
            <a:normAutofit/>
          </a:bodyPr>
          <a:lstStyle/>
          <a:p>
            <a:pPr>
              <a:lnSpc>
                <a:spcPct val="90000"/>
              </a:lnSpc>
              <a:buSzTx/>
              <a:buNone/>
            </a:pPr>
            <a:r>
              <a:t>Main Issue to ALWAYS remember </a:t>
            </a:r>
          </a:p>
          <a:p>
            <a:pPr>
              <a:lnSpc>
                <a:spcPct val="90000"/>
              </a:lnSpc>
              <a:buChar char="•"/>
            </a:pPr>
            <a:r>
              <a:t>Although it is a manufacturing environment, almost half of the operations are for service (such as service operations in a super-market)</a:t>
            </a:r>
          </a:p>
          <a:p>
            <a:pPr>
              <a:lnSpc>
                <a:spcPct val="90000"/>
              </a:lnSpc>
              <a:buChar char="•"/>
            </a:pPr>
            <a:r>
              <a:t>There is no possible generalization of a work-place for any sector: The type of duties you carry out determines your speciality, not the sector.</a:t>
            </a: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Shape 38"/>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6</a:t>
            </a:fld>
            <a:endParaRPr/>
          </a:p>
        </p:txBody>
      </p:sp>
      <p:sp>
        <p:nvSpPr>
          <p:cNvPr id="39" name="Shape 39"/>
          <p:cNvSpPr>
            <a:spLocks noGrp="1"/>
          </p:cNvSpPr>
          <p:nvPr>
            <p:ph type="title" idx="4294967295"/>
          </p:nvPr>
        </p:nvSpPr>
        <p:spPr>
          <a:xfrm>
            <a:off x="457200" y="274637"/>
            <a:ext cx="8229600" cy="1020763"/>
          </a:xfrm>
          <a:prstGeom prst="rect">
            <a:avLst/>
          </a:prstGeom>
        </p:spPr>
        <p:txBody>
          <a:bodyPr>
            <a:normAutofit/>
          </a:bodyPr>
          <a:lstStyle>
            <a:lvl1pPr defTabSz="868680">
              <a:defRPr sz="3800" b="1"/>
            </a:lvl1pPr>
          </a:lstStyle>
          <a:p>
            <a:r>
              <a:t>Performance Measures: Definitions</a:t>
            </a:r>
          </a:p>
        </p:txBody>
      </p:sp>
      <p:sp>
        <p:nvSpPr>
          <p:cNvPr id="40" name="Shape 40"/>
          <p:cNvSpPr>
            <a:spLocks noGrp="1"/>
          </p:cNvSpPr>
          <p:nvPr>
            <p:ph type="body" idx="4294967295"/>
          </p:nvPr>
        </p:nvSpPr>
        <p:spPr>
          <a:xfrm>
            <a:off x="381000" y="990600"/>
            <a:ext cx="8534400" cy="5562600"/>
          </a:xfrm>
          <a:prstGeom prst="rect">
            <a:avLst/>
          </a:prstGeom>
        </p:spPr>
        <p:txBody>
          <a:bodyPr>
            <a:normAutofit/>
          </a:bodyPr>
          <a:lstStyle/>
          <a:p>
            <a:pPr>
              <a:spcBef>
                <a:spcPts val="300"/>
              </a:spcBef>
              <a:buSzTx/>
              <a:buNone/>
            </a:pPr>
            <a:endParaRPr/>
          </a:p>
          <a:p>
            <a:pPr>
              <a:spcBef>
                <a:spcPts val="300"/>
              </a:spcBef>
              <a:buSzTx/>
              <a:buNone/>
            </a:pPr>
            <a:r>
              <a:t>Neely et al (2005): Two fundemental dimensions of performance:</a:t>
            </a:r>
          </a:p>
          <a:p>
            <a:pPr>
              <a:spcBef>
                <a:spcPts val="300"/>
              </a:spcBef>
              <a:buChar char="•"/>
            </a:pPr>
            <a:r>
              <a:t>Effectiveness: the extent the requirements are met</a:t>
            </a:r>
          </a:p>
          <a:p>
            <a:pPr>
              <a:spcBef>
                <a:spcPts val="300"/>
              </a:spcBef>
              <a:buChar char="•"/>
            </a:pPr>
            <a:r>
              <a:t>Efficiency: how economically the resources are utilized </a:t>
            </a:r>
          </a:p>
          <a:p>
            <a:pPr>
              <a:spcBef>
                <a:spcPts val="300"/>
              </a:spcBef>
              <a:buSzTx/>
              <a:buNone/>
              <a:defRPr sz="2400"/>
            </a:pPr>
            <a:endParaRPr/>
          </a:p>
          <a:p>
            <a:pPr>
              <a:spcBef>
                <a:spcPts val="200"/>
              </a:spcBef>
              <a:buSzTx/>
              <a:buNone/>
              <a:defRPr sz="2400"/>
            </a:pPr>
            <a:r>
              <a:t>Example: airplane - time at the gate</a:t>
            </a:r>
          </a:p>
          <a:p>
            <a:pPr>
              <a:spcBef>
                <a:spcPts val="200"/>
              </a:spcBef>
              <a:buSzTx/>
              <a:buNone/>
              <a:defRPr sz="2400"/>
            </a:pPr>
            <a:r>
              <a:t>Effectiveness – can we meet the requirements set by safety standards?  Always? </a:t>
            </a:r>
          </a:p>
          <a:p>
            <a:pPr>
              <a:spcBef>
                <a:spcPts val="200"/>
              </a:spcBef>
              <a:buSzTx/>
              <a:buNone/>
              <a:defRPr sz="2400"/>
            </a:pPr>
            <a:r>
              <a:t>Efficiency – are we using the “gate” resource economically?</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Shape 42"/>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7</a:t>
            </a:fld>
            <a:endParaRPr/>
          </a:p>
        </p:txBody>
      </p:sp>
      <p:sp>
        <p:nvSpPr>
          <p:cNvPr id="43" name="Shape 43"/>
          <p:cNvSpPr>
            <a:spLocks noGrp="1"/>
          </p:cNvSpPr>
          <p:nvPr>
            <p:ph type="title" idx="4294967295"/>
          </p:nvPr>
        </p:nvSpPr>
        <p:spPr>
          <a:xfrm>
            <a:off x="457200" y="274637"/>
            <a:ext cx="8229600" cy="1143001"/>
          </a:xfrm>
          <a:prstGeom prst="rect">
            <a:avLst/>
          </a:prstGeom>
        </p:spPr>
        <p:txBody>
          <a:bodyPr>
            <a:normAutofit/>
          </a:bodyPr>
          <a:lstStyle/>
          <a:p>
            <a:r>
              <a:t>Definitions (continued)</a:t>
            </a:r>
          </a:p>
        </p:txBody>
      </p:sp>
      <p:sp>
        <p:nvSpPr>
          <p:cNvPr id="44" name="Shape 44"/>
          <p:cNvSpPr>
            <a:spLocks noGrp="1"/>
          </p:cNvSpPr>
          <p:nvPr>
            <p:ph type="body" idx="4294967295"/>
          </p:nvPr>
        </p:nvSpPr>
        <p:spPr>
          <a:xfrm>
            <a:off x="457200" y="1600200"/>
            <a:ext cx="8229600" cy="4876800"/>
          </a:xfrm>
          <a:prstGeom prst="rect">
            <a:avLst/>
          </a:prstGeom>
        </p:spPr>
        <p:txBody>
          <a:bodyPr>
            <a:normAutofit/>
          </a:bodyPr>
          <a:lstStyle/>
          <a:p>
            <a:pPr>
              <a:spcBef>
                <a:spcPts val="300"/>
              </a:spcBef>
              <a:buSzTx/>
              <a:buNone/>
            </a:pPr>
            <a:r>
              <a:t>Performance Measurement: Process of quantifying the efficiency and/or effectiveness of an action</a:t>
            </a:r>
          </a:p>
          <a:p>
            <a:pPr>
              <a:spcBef>
                <a:spcPts val="300"/>
              </a:spcBef>
              <a:buSzTx/>
              <a:buNone/>
            </a:pPr>
            <a:r>
              <a:t>Performance Measure: A metric (measure) used to quantify the efficiency and/or effectiveness of an action</a:t>
            </a:r>
          </a:p>
          <a:p>
            <a:pPr algn="ctr">
              <a:spcBef>
                <a:spcPts val="300"/>
              </a:spcBef>
              <a:buSzTx/>
              <a:buNone/>
              <a:defRPr b="1"/>
            </a:pPr>
            <a:endParaRPr/>
          </a:p>
          <a:p>
            <a:pPr algn="ctr">
              <a:spcBef>
                <a:spcPts val="300"/>
              </a:spcBef>
              <a:buSzTx/>
              <a:buNone/>
              <a:defRPr b="1"/>
            </a:pPr>
            <a:r>
              <a:t>*USUALLY WE HAVE A COMBINATION*</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Shape 46"/>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8</a:t>
            </a:fld>
            <a:endParaRPr/>
          </a:p>
        </p:txBody>
      </p:sp>
      <p:sp>
        <p:nvSpPr>
          <p:cNvPr id="47" name="Shape 47"/>
          <p:cNvSpPr>
            <a:spLocks noGrp="1"/>
          </p:cNvSpPr>
          <p:nvPr>
            <p:ph type="title" idx="4294967295"/>
          </p:nvPr>
        </p:nvSpPr>
        <p:spPr>
          <a:xfrm>
            <a:off x="457200" y="274637"/>
            <a:ext cx="8229600" cy="1143001"/>
          </a:xfrm>
          <a:prstGeom prst="rect">
            <a:avLst/>
          </a:prstGeom>
        </p:spPr>
        <p:txBody>
          <a:bodyPr>
            <a:normAutofit/>
          </a:bodyPr>
          <a:lstStyle/>
          <a:p>
            <a:r>
              <a:t>Performance Measures</a:t>
            </a:r>
          </a:p>
        </p:txBody>
      </p:sp>
      <p:sp>
        <p:nvSpPr>
          <p:cNvPr id="48" name="Shape 48"/>
          <p:cNvSpPr>
            <a:spLocks noGrp="1"/>
          </p:cNvSpPr>
          <p:nvPr>
            <p:ph type="body" idx="4294967295"/>
          </p:nvPr>
        </p:nvSpPr>
        <p:spPr>
          <a:xfrm>
            <a:off x="457200" y="1600200"/>
            <a:ext cx="8450015" cy="4876800"/>
          </a:xfrm>
          <a:prstGeom prst="rect">
            <a:avLst/>
          </a:prstGeom>
        </p:spPr>
        <p:txBody>
          <a:bodyPr>
            <a:normAutofit lnSpcReduction="10000"/>
          </a:bodyPr>
          <a:lstStyle/>
          <a:p>
            <a:pPr marL="322325" indent="-322325" defTabSz="859536">
              <a:spcBef>
                <a:spcPts val="300"/>
              </a:spcBef>
              <a:buSzTx/>
              <a:buNone/>
              <a:defRPr sz="3008"/>
            </a:pPr>
            <a:r>
              <a:t>Consider the new cafeteria (FAMEO)</a:t>
            </a:r>
          </a:p>
          <a:p>
            <a:pPr marL="322325" indent="-322325" defTabSz="859536">
              <a:spcBef>
                <a:spcPts val="300"/>
              </a:spcBef>
              <a:buSzTx/>
              <a:buNone/>
              <a:defRPr sz="3008"/>
            </a:pPr>
            <a:endParaRPr/>
          </a:p>
          <a:p>
            <a:pPr marL="322325" indent="-322325" defTabSz="859536">
              <a:spcBef>
                <a:spcPts val="300"/>
              </a:spcBef>
              <a:buSzTx/>
              <a:buNone/>
              <a:defRPr sz="3008"/>
            </a:pPr>
            <a:r>
              <a:t>Potential performance measures:</a:t>
            </a:r>
          </a:p>
          <a:p>
            <a:pPr marL="322325" indent="-322325" defTabSz="859536">
              <a:spcBef>
                <a:spcPts val="300"/>
              </a:spcBef>
              <a:buSzTx/>
              <a:buNone/>
              <a:defRPr sz="3008"/>
            </a:pPr>
            <a:endParaRPr/>
          </a:p>
          <a:p>
            <a:pPr marL="214884" indent="-214884" defTabSz="859536">
              <a:spcBef>
                <a:spcPts val="300"/>
              </a:spcBef>
              <a:buChar char="•"/>
              <a:defRPr sz="3008"/>
            </a:pPr>
            <a:r>
              <a:t>Number of people getting coffee in an hour</a:t>
            </a:r>
          </a:p>
          <a:p>
            <a:pPr marL="214884" indent="-214884" defTabSz="859536">
              <a:spcBef>
                <a:spcPts val="300"/>
              </a:spcBef>
              <a:buChar char="•"/>
              <a:defRPr sz="3008"/>
            </a:pPr>
            <a:r>
              <a:t>Minutes a customer waiting in line to be served</a:t>
            </a:r>
          </a:p>
          <a:p>
            <a:pPr marL="214884" indent="-214884" defTabSz="859536">
              <a:spcBef>
                <a:spcPts val="300"/>
              </a:spcBef>
              <a:buChar char="•"/>
              <a:defRPr sz="3008"/>
            </a:pPr>
            <a:endParaRPr/>
          </a:p>
          <a:p>
            <a:pPr marL="214884" indent="-214884" defTabSz="859536">
              <a:spcBef>
                <a:spcPts val="300"/>
              </a:spcBef>
              <a:buChar char="•"/>
              <a:defRPr sz="3008"/>
            </a:pPr>
            <a:r>
              <a:t>Minutes the cashier is empty waiting for new customers</a:t>
            </a:r>
          </a:p>
          <a:p>
            <a:pPr marL="214884" indent="-214884" defTabSz="859536">
              <a:spcBef>
                <a:spcPts val="300"/>
              </a:spcBef>
              <a:buChar char="•"/>
              <a:defRPr sz="3008"/>
            </a:pPr>
            <a:r>
              <a:t>….</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Shape 50"/>
          <p:cNvSpPr>
            <a:spLocks noGrp="1"/>
          </p:cNvSpPr>
          <p:nvPr>
            <p:ph type="sldNum" sz="quarter" idx="2"/>
          </p:nvPr>
        </p:nvSpPr>
        <p:spPr>
          <a:xfrm>
            <a:off x="8483776" y="6245225"/>
            <a:ext cx="203024" cy="288824"/>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9</a:t>
            </a:fld>
            <a:endParaRPr/>
          </a:p>
        </p:txBody>
      </p:sp>
      <p:sp>
        <p:nvSpPr>
          <p:cNvPr id="51" name="Shape 51"/>
          <p:cNvSpPr>
            <a:spLocks noGrp="1"/>
          </p:cNvSpPr>
          <p:nvPr>
            <p:ph type="title" idx="4294967295"/>
          </p:nvPr>
        </p:nvSpPr>
        <p:spPr>
          <a:xfrm>
            <a:off x="457200" y="274637"/>
            <a:ext cx="8229600" cy="1143001"/>
          </a:xfrm>
          <a:prstGeom prst="rect">
            <a:avLst/>
          </a:prstGeom>
        </p:spPr>
        <p:txBody>
          <a:bodyPr>
            <a:normAutofit/>
          </a:bodyPr>
          <a:lstStyle/>
          <a:p>
            <a:r>
              <a:t>Performance Measures</a:t>
            </a:r>
          </a:p>
        </p:txBody>
      </p:sp>
      <p:sp>
        <p:nvSpPr>
          <p:cNvPr id="52" name="Shape 52"/>
          <p:cNvSpPr>
            <a:spLocks noGrp="1"/>
          </p:cNvSpPr>
          <p:nvPr>
            <p:ph type="body" idx="4294967295"/>
          </p:nvPr>
        </p:nvSpPr>
        <p:spPr>
          <a:xfrm>
            <a:off x="457200" y="1600200"/>
            <a:ext cx="8450015" cy="4876800"/>
          </a:xfrm>
          <a:prstGeom prst="rect">
            <a:avLst/>
          </a:prstGeom>
        </p:spPr>
        <p:txBody>
          <a:bodyPr>
            <a:normAutofit/>
          </a:bodyPr>
          <a:lstStyle/>
          <a:p>
            <a:pPr marL="312039" indent="-312039" defTabSz="832104">
              <a:spcBef>
                <a:spcPts val="300"/>
              </a:spcBef>
              <a:buSzTx/>
              <a:buNone/>
              <a:defRPr sz="2912"/>
            </a:pPr>
            <a:r>
              <a:t>Improvements? </a:t>
            </a:r>
          </a:p>
          <a:p>
            <a:pPr marL="208026" indent="-208026" defTabSz="832104">
              <a:spcBef>
                <a:spcPts val="300"/>
              </a:spcBef>
              <a:buChar char="•"/>
              <a:defRPr sz="2912"/>
            </a:pPr>
            <a:r>
              <a:t>Number of people getting coffee in an hour</a:t>
            </a:r>
          </a:p>
          <a:p>
            <a:pPr marL="208026" indent="-208026" defTabSz="832104">
              <a:spcBef>
                <a:spcPts val="300"/>
              </a:spcBef>
              <a:buChar char="•"/>
              <a:defRPr sz="2912"/>
            </a:pPr>
            <a:r>
              <a:t>Minutes a customer waiting in line to be served </a:t>
            </a:r>
          </a:p>
          <a:p>
            <a:pPr marL="312039" indent="-312039" defTabSz="832104">
              <a:spcBef>
                <a:spcPts val="300"/>
              </a:spcBef>
              <a:buClr>
                <a:srgbClr val="000000"/>
              </a:buClr>
              <a:buSzTx/>
              <a:buNone/>
              <a:defRPr sz="2912"/>
            </a:pPr>
            <a:r>
              <a:t>More people working (one for prep one for cashier)</a:t>
            </a:r>
          </a:p>
          <a:p>
            <a:pPr marL="312039" indent="-312039" defTabSz="832104">
              <a:spcBef>
                <a:spcPts val="300"/>
              </a:spcBef>
              <a:buClr>
                <a:srgbClr val="000000"/>
              </a:buClr>
              <a:buSzTx/>
              <a:buNone/>
              <a:defRPr sz="2912"/>
            </a:pPr>
            <a:r>
              <a:t>Different queues (one for coffee, one for food)</a:t>
            </a:r>
          </a:p>
          <a:p>
            <a:pPr marL="312039" indent="-312039" defTabSz="832104">
              <a:spcBef>
                <a:spcPts val="300"/>
              </a:spcBef>
              <a:buClr>
                <a:srgbClr val="000000"/>
              </a:buClr>
              <a:buSzTx/>
              <a:buNone/>
              <a:defRPr sz="2912"/>
            </a:pPr>
            <a:r>
              <a:t>…</a:t>
            </a:r>
          </a:p>
          <a:p>
            <a:pPr marL="208026" indent="-208026" defTabSz="832104">
              <a:spcBef>
                <a:spcPts val="300"/>
              </a:spcBef>
              <a:buChar char="•"/>
              <a:defRPr sz="2912"/>
            </a:pPr>
            <a:r>
              <a:t>Minutes the cashier is empty waiting for new customers</a:t>
            </a:r>
          </a:p>
          <a:p>
            <a:pPr marL="312039" indent="-312039" defTabSz="832104">
              <a:spcBef>
                <a:spcPts val="300"/>
              </a:spcBef>
              <a:buClr>
                <a:srgbClr val="000000"/>
              </a:buClr>
              <a:buSzTx/>
              <a:buNone/>
              <a:defRPr sz="2912"/>
            </a:pPr>
            <a:r>
              <a:t>Less people working !</a:t>
            </a:r>
          </a:p>
          <a:p>
            <a:pPr marL="312039" indent="-312039" defTabSz="832104">
              <a:spcBef>
                <a:spcPts val="300"/>
              </a:spcBef>
              <a:buClr>
                <a:srgbClr val="000000"/>
              </a:buClr>
              <a:buSzTx/>
              <a:buNone/>
              <a:defRPr sz="2912"/>
            </a:pPr>
            <a:r>
              <a:t>Have the cashier prepare food?</a:t>
            </a:r>
          </a:p>
        </p:txBody>
      </p:sp>
    </p:spTree>
  </p:cSld>
  <p:clrMapOvr>
    <a:masterClrMapping/>
  </p:clrMapOvr>
  <p:transition spd="med"/>
</p:sld>
</file>

<file path=ppt/theme/theme1.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Design">
  <a:themeElements>
    <a:clrScheme name="Default Design">
      <a:dk1>
        <a:srgbClr val="000000"/>
      </a:dk1>
      <a:lt1>
        <a:srgbClr val="FFFFFF"/>
      </a:lt1>
      <a:dk2>
        <a:srgbClr val="A7A7A7"/>
      </a:dk2>
      <a:lt2>
        <a:srgbClr val="535353"/>
      </a:lt2>
      <a:accent1>
        <a:srgbClr val="BBE0E3"/>
      </a:accent1>
      <a:accent2>
        <a:srgbClr val="333399"/>
      </a:accent2>
      <a:accent3>
        <a:srgbClr val="9BBB59"/>
      </a:accent3>
      <a:accent4>
        <a:srgbClr val="8064A2"/>
      </a:accent4>
      <a:accent5>
        <a:srgbClr val="4BACC6"/>
      </a:accent5>
      <a:accent6>
        <a:srgbClr val="F79646"/>
      </a:accent6>
      <a:hlink>
        <a:srgbClr val="0000FF"/>
      </a:hlink>
      <a:folHlink>
        <a:srgbClr val="FF00FF"/>
      </a:folHlink>
    </a:clrScheme>
    <a:fontScheme name="Default Design">
      <a:majorFont>
        <a:latin typeface="Arial"/>
        <a:ea typeface="Arial"/>
        <a:cs typeface="Arial"/>
      </a:majorFont>
      <a:minorFont>
        <a:latin typeface="Helvetica"/>
        <a:ea typeface="Helvetica"/>
        <a:cs typeface="Helvetica"/>
      </a:minorFont>
    </a:fontScheme>
    <a:fmtScheme name="Default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13</TotalTime>
  <Words>1935</Words>
  <Application>Microsoft Office PowerPoint</Application>
  <PresentationFormat>On-screen Show (4:3)</PresentationFormat>
  <Paragraphs>216</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Default Design</vt:lpstr>
      <vt:lpstr>IE 102  Lecture 5    Performance Measures </vt:lpstr>
      <vt:lpstr>Performance Measures: Definitions</vt:lpstr>
      <vt:lpstr>Performance Measures: Definitions</vt:lpstr>
      <vt:lpstr>Mini Cooper Video</vt:lpstr>
      <vt:lpstr>Mini Cooper Video</vt:lpstr>
      <vt:lpstr>Performance Measures: Definitions</vt:lpstr>
      <vt:lpstr>Definitions (continued)</vt:lpstr>
      <vt:lpstr>Performance Measures</vt:lpstr>
      <vt:lpstr>Performance Measures</vt:lpstr>
      <vt:lpstr>Performance Measures</vt:lpstr>
      <vt:lpstr>Performance Measures</vt:lpstr>
      <vt:lpstr>Performance Measuring</vt:lpstr>
      <vt:lpstr>Why do we measure?</vt:lpstr>
      <vt:lpstr>PowerPoint Presentation</vt:lpstr>
      <vt:lpstr>Performance Measuring (cont.)</vt:lpstr>
      <vt:lpstr>Individual measures</vt:lpstr>
      <vt:lpstr>Interesting Note </vt:lpstr>
      <vt:lpstr>PowerPoint Presentation</vt:lpstr>
      <vt:lpstr>PowerPoint Presentation</vt:lpstr>
      <vt:lpstr>Decision</vt:lpstr>
      <vt:lpstr>Decision</vt:lpstr>
      <vt:lpstr>Decision</vt:lpstr>
      <vt:lpstr>Decision</vt:lpstr>
      <vt:lpstr>Decision</vt:lpstr>
      <vt:lpstr>Performance Measure</vt:lpstr>
      <vt:lpstr>An Example</vt:lpstr>
      <vt:lpstr>An Example</vt:lpstr>
      <vt:lpstr>An Example</vt:lpstr>
      <vt:lpstr>An Example</vt:lpstr>
      <vt:lpstr>An Example</vt:lpstr>
      <vt:lpstr>PowerPoint Presentation</vt:lpstr>
      <vt:lpstr>An Example</vt:lpstr>
      <vt:lpstr>An Example</vt:lpstr>
      <vt:lpstr>Reading </vt:lpstr>
      <vt:lpstr>Performance Measures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 102  Lecture 5    Performance Measures </dc:title>
  <cp:lastModifiedBy>Ömer Burak Kınay</cp:lastModifiedBy>
  <cp:revision>5</cp:revision>
  <dcterms:modified xsi:type="dcterms:W3CDTF">2017-02-21T07:47:13Z</dcterms:modified>
</cp:coreProperties>
</file>