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5" r:id="rId40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E2CA"/>
          </a:solidFill>
        </a:fill>
      </a:tcStyle>
    </a:wholeTbl>
    <a:band2H>
      <a:tcTxStyle/>
      <a:tcStyle>
        <a:tcBdr/>
        <a:fill>
          <a:solidFill>
            <a:srgbClr val="FCF1E6"/>
          </a:solidFill>
        </a:fill>
      </a:tcStyle>
    </a:band2H>
    <a:firstCol>
      <a:tcTxStyle b="on" i="off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5D3D6"/>
          </a:solidFill>
        </a:fill>
      </a:tcStyle>
    </a:wholeTbl>
    <a:band2H>
      <a:tcTxStyle/>
      <a:tcStyle>
        <a:tcBdr/>
        <a:fill>
          <a:solidFill>
            <a:srgbClr val="FAEAEC"/>
          </a:solidFill>
        </a:fill>
      </a:tcStyle>
    </a:band2H>
    <a:firstCol>
      <a:tcTxStyle b="on" i="off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ACECE"/>
          </a:solidFill>
        </a:fill>
      </a:tcStyle>
    </a:wholeTbl>
    <a:band2H>
      <a:tcTxStyle/>
      <a:tcStyle>
        <a:tcBdr/>
        <a:fill>
          <a:solidFill>
            <a:srgbClr val="F5E8E8"/>
          </a:solidFill>
        </a:fill>
      </a:tcStyle>
    </a:band2H>
    <a:firstCol>
      <a:tcTxStyle b="on" i="off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230" y="-2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1" name="Shape 1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5466553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Calibri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bg>
      <p:bgPr>
        <a:gradFill flip="none" rotWithShape="1">
          <a:gsLst>
            <a:gs pos="0">
              <a:srgbClr val="BFC4D3"/>
            </a:gs>
            <a:gs pos="12000">
              <a:srgbClr val="BFC4D3"/>
            </a:gs>
            <a:gs pos="20000">
              <a:srgbClr val="BDC3D1"/>
            </a:gs>
            <a:gs pos="100000">
              <a:srgbClr val="343945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-1" y="0"/>
            <a:ext cx="9144001" cy="513543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685800" y="3355847"/>
            <a:ext cx="8077200" cy="1673353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4700"/>
            </a:lvl1pPr>
          </a:lstStyle>
          <a:p>
            <a:r>
              <a:t>Title Text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sz="quarter" idx="1"/>
          </p:nvPr>
        </p:nvSpPr>
        <p:spPr>
          <a:xfrm>
            <a:off x="685800" y="1828800"/>
            <a:ext cx="8077200" cy="1499617"/>
          </a:xfrm>
          <a:prstGeom prst="rect">
            <a:avLst/>
          </a:prstGeom>
        </p:spPr>
        <p:txBody>
          <a:bodyPr lIns="0" tIns="0" rIns="0" bIns="0" anchor="b"/>
          <a:lstStyle>
            <a:lvl1pPr marL="0" indent="0">
              <a:buClrTx/>
              <a:buSzTx/>
              <a:buFontTx/>
              <a:buNone/>
              <a:defRPr sz="2000">
                <a:solidFill>
                  <a:srgbClr val="FFFFFF"/>
                </a:solidFill>
              </a:defRPr>
            </a:lvl1pPr>
            <a:lvl2pPr marL="0" indent="457200">
              <a:buClrTx/>
              <a:buSzTx/>
              <a:buFontTx/>
              <a:buNone/>
              <a:defRPr sz="2000">
                <a:solidFill>
                  <a:srgbClr val="FFFFFF"/>
                </a:solidFill>
              </a:defRPr>
            </a:lvl2pPr>
            <a:lvl3pPr marL="0" indent="914400">
              <a:buClrTx/>
              <a:buSzTx/>
              <a:buFontTx/>
              <a:buNone/>
              <a:defRPr sz="2000">
                <a:solidFill>
                  <a:srgbClr val="FFFFFF"/>
                </a:solidFill>
              </a:defRPr>
            </a:lvl3pPr>
            <a:lvl4pPr marL="0" indent="1371600">
              <a:buClrTx/>
              <a:buSzTx/>
              <a:buFontTx/>
              <a:buNone/>
              <a:defRPr sz="2000">
                <a:solidFill>
                  <a:srgbClr val="FFFFFF"/>
                </a:solidFill>
              </a:defRPr>
            </a:lvl4pPr>
            <a:lvl5pPr marL="0" indent="1828800">
              <a:buClrTx/>
              <a:buSzTx/>
              <a:buFontTx/>
              <a:buNone/>
              <a:defRPr sz="20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7" name="Shape 17"/>
          <p:cNvSpPr/>
          <p:nvPr/>
        </p:nvSpPr>
        <p:spPr>
          <a:xfrm>
            <a:off x="0" y="5128333"/>
            <a:ext cx="9144000" cy="4572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10160" dir="5400000" rotWithShape="0">
              <a:srgbClr val="000000">
                <a:alpha val="6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3" name="Shape 10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4" name="Shape 10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/>
        </p:nvSpPr>
        <p:spPr>
          <a:xfrm>
            <a:off x="6598919" y="0"/>
            <a:ext cx="45721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10160" dir="10800000" rotWithShape="0">
              <a:srgbClr val="000000">
                <a:alpha val="6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2" name="Shape 112"/>
          <p:cNvSpPr/>
          <p:nvPr/>
        </p:nvSpPr>
        <p:spPr>
          <a:xfrm>
            <a:off x="6647687" y="0"/>
            <a:ext cx="2514602" cy="685800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3" name="Shape 113"/>
          <p:cNvSpPr>
            <a:spLocks noGrp="1"/>
          </p:cNvSpPr>
          <p:nvPr>
            <p:ph type="title"/>
          </p:nvPr>
        </p:nvSpPr>
        <p:spPr>
          <a:xfrm>
            <a:off x="6781800" y="274639"/>
            <a:ext cx="1905000" cy="58515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4" name="Shape 114"/>
          <p:cNvSpPr>
            <a:spLocks noGrp="1"/>
          </p:cNvSpPr>
          <p:nvPr>
            <p:ph type="body" idx="1"/>
          </p:nvPr>
        </p:nvSpPr>
        <p:spPr>
          <a:xfrm>
            <a:off x="457200" y="304800"/>
            <a:ext cx="6019800" cy="5851525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5" name="Shape 11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3" name="Shape 123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4" name="Shape 124"/>
          <p:cNvSpPr>
            <a:spLocks noGrp="1"/>
          </p:cNvSpPr>
          <p:nvPr>
            <p:ph type="sldNum" sz="quarter" idx="2"/>
          </p:nvPr>
        </p:nvSpPr>
        <p:spPr>
          <a:xfrm>
            <a:off x="8275984" y="6532785"/>
            <a:ext cx="182217" cy="17281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bg>
      <p:bgPr>
        <a:gradFill flip="none" rotWithShape="1">
          <a:gsLst>
            <a:gs pos="0">
              <a:srgbClr val="BFC4D3"/>
            </a:gs>
            <a:gs pos="12000">
              <a:srgbClr val="BFC4D3"/>
            </a:gs>
            <a:gs pos="20000">
              <a:srgbClr val="BDC3D1"/>
            </a:gs>
            <a:gs pos="100000">
              <a:srgbClr val="343945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/>
        </p:nvSpPr>
        <p:spPr>
          <a:xfrm>
            <a:off x="0" y="0"/>
            <a:ext cx="9144000" cy="260252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" name="Shape 34"/>
          <p:cNvSpPr/>
          <p:nvPr/>
        </p:nvSpPr>
        <p:spPr>
          <a:xfrm>
            <a:off x="0" y="2602520"/>
            <a:ext cx="9144000" cy="4572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10160" dir="5400000" rotWithShape="0">
              <a:srgbClr val="000000">
                <a:alpha val="6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749808" y="118871"/>
            <a:ext cx="8013193" cy="1636778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4700"/>
            </a:lvl1pPr>
          </a:lstStyle>
          <a:p>
            <a:r>
              <a:t>Title Text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sz="quarter" idx="1"/>
          </p:nvPr>
        </p:nvSpPr>
        <p:spPr>
          <a:xfrm>
            <a:off x="740663" y="1828800"/>
            <a:ext cx="8022337" cy="6858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ClrTx/>
              <a:buSzTx/>
              <a:buFontTx/>
              <a:buNone/>
              <a:defRPr sz="2000">
                <a:solidFill>
                  <a:srgbClr val="FFFFFF"/>
                </a:solidFill>
              </a:defRPr>
            </a:lvl1pPr>
            <a:lvl2pPr marL="0" indent="457200">
              <a:buClrTx/>
              <a:buSzTx/>
              <a:buFontTx/>
              <a:buNone/>
              <a:defRPr sz="2000">
                <a:solidFill>
                  <a:srgbClr val="FFFFFF"/>
                </a:solidFill>
              </a:defRPr>
            </a:lvl2pPr>
            <a:lvl3pPr marL="0" indent="914400">
              <a:buClrTx/>
              <a:buSzTx/>
              <a:buFontTx/>
              <a:buNone/>
              <a:defRPr sz="2000">
                <a:solidFill>
                  <a:srgbClr val="FFFFFF"/>
                </a:solidFill>
              </a:defRPr>
            </a:lvl3pPr>
            <a:lvl4pPr marL="0" indent="1371600">
              <a:buClrTx/>
              <a:buSzTx/>
              <a:buFontTx/>
              <a:buNone/>
              <a:defRPr sz="2000">
                <a:solidFill>
                  <a:srgbClr val="FFFFFF"/>
                </a:solidFill>
              </a:defRPr>
            </a:lvl4pPr>
            <a:lvl5pPr marL="0" indent="1828800">
              <a:buClrTx/>
              <a:buSzTx/>
              <a:buFontTx/>
              <a:buNone/>
              <a:defRPr sz="20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5" name="Shape 45"/>
          <p:cNvSpPr>
            <a:spLocks noGrp="1"/>
          </p:cNvSpPr>
          <p:nvPr>
            <p:ph type="body" sz="half" idx="1"/>
          </p:nvPr>
        </p:nvSpPr>
        <p:spPr>
          <a:xfrm>
            <a:off x="457200" y="1773935"/>
            <a:ext cx="4038600" cy="462381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 marL="777239" indent="-320039">
              <a:defRPr sz="2800"/>
            </a:lvl2pPr>
            <a:lvl3pPr marL="1088136" indent="-320039">
              <a:defRPr sz="2800"/>
            </a:lvl3pPr>
            <a:lvl4pPr marL="1317752" indent="-284480">
              <a:defRPr sz="2800"/>
            </a:lvl4pPr>
            <a:lvl5pPr marL="1528063" indent="-284480"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6" name="Shape 4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4" name="Shape 54"/>
          <p:cNvSpPr>
            <a:spLocks noGrp="1"/>
          </p:cNvSpPr>
          <p:nvPr>
            <p:ph type="body" sz="quarter" idx="1"/>
          </p:nvPr>
        </p:nvSpPr>
        <p:spPr>
          <a:xfrm>
            <a:off x="457200" y="1698986"/>
            <a:ext cx="4040188" cy="715356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FontTx/>
              <a:buNone/>
              <a:defRPr sz="2300" b="1" cap="all"/>
            </a:lvl1pPr>
            <a:lvl2pPr marL="0" indent="457200">
              <a:buClrTx/>
              <a:buSzTx/>
              <a:buFontTx/>
              <a:buNone/>
              <a:defRPr sz="2300" b="1" cap="all"/>
            </a:lvl2pPr>
            <a:lvl3pPr marL="0" indent="914400">
              <a:buClrTx/>
              <a:buSzTx/>
              <a:buFontTx/>
              <a:buNone/>
              <a:defRPr sz="2300" b="1" cap="all"/>
            </a:lvl3pPr>
            <a:lvl4pPr marL="0" indent="1371600">
              <a:buClrTx/>
              <a:buSzTx/>
              <a:buFontTx/>
              <a:buNone/>
              <a:defRPr sz="2300" b="1" cap="all"/>
            </a:lvl4pPr>
            <a:lvl5pPr marL="0" indent="1828800">
              <a:buClrTx/>
              <a:buSzTx/>
              <a:buFontTx/>
              <a:buNone/>
              <a:defRPr sz="2300" b="1" cap="all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Shape 55"/>
          <p:cNvSpPr>
            <a:spLocks noGrp="1"/>
          </p:cNvSpPr>
          <p:nvPr>
            <p:ph type="body" sz="quarter" idx="13"/>
          </p:nvPr>
        </p:nvSpPr>
        <p:spPr>
          <a:xfrm>
            <a:off x="4645025" y="1698986"/>
            <a:ext cx="4041775" cy="715357"/>
          </a:xfrm>
          <a:prstGeom prst="rect">
            <a:avLst/>
          </a:prstGeom>
        </p:spPr>
        <p:txBody>
          <a:bodyPr anchor="ctr"/>
          <a:lstStyle/>
          <a:p>
            <a:pPr marL="0" indent="0">
              <a:buClrTx/>
              <a:buSzTx/>
              <a:buFontTx/>
              <a:buNone/>
              <a:defRPr sz="2300" b="1" cap="all"/>
            </a:pPr>
            <a:endParaRPr/>
          </a:p>
        </p:txBody>
      </p:sp>
      <p:sp>
        <p:nvSpPr>
          <p:cNvPr id="56" name="Shape 5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4" name="Shape 6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/>
          </p:cNvSpPr>
          <p:nvPr>
            <p:ph type="title"/>
          </p:nvPr>
        </p:nvSpPr>
        <p:spPr>
          <a:xfrm>
            <a:off x="167837" y="152400"/>
            <a:ext cx="2523746" cy="978409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000" b="0"/>
            </a:lvl1pPr>
          </a:lstStyle>
          <a:p>
            <a:r>
              <a:t>Title Text</a:t>
            </a:r>
          </a:p>
        </p:txBody>
      </p:sp>
      <p:sp>
        <p:nvSpPr>
          <p:cNvPr id="79" name="Shape 79"/>
          <p:cNvSpPr>
            <a:spLocks noGrp="1"/>
          </p:cNvSpPr>
          <p:nvPr>
            <p:ph type="body" idx="1"/>
          </p:nvPr>
        </p:nvSpPr>
        <p:spPr>
          <a:xfrm>
            <a:off x="3019376" y="1743132"/>
            <a:ext cx="5920642" cy="455888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" name="Shape 80"/>
          <p:cNvSpPr>
            <a:spLocks noGrp="1"/>
          </p:cNvSpPr>
          <p:nvPr>
            <p:ph type="body" sz="quarter" idx="13"/>
          </p:nvPr>
        </p:nvSpPr>
        <p:spPr>
          <a:xfrm>
            <a:off x="167837" y="1730018"/>
            <a:ext cx="2468882" cy="4572001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FontTx/>
              <a:buNone/>
              <a:defRPr sz="1400"/>
            </a:pPr>
            <a:endParaRPr/>
          </a:p>
        </p:txBody>
      </p:sp>
      <p:sp>
        <p:nvSpPr>
          <p:cNvPr id="81" name="Shape 8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2" name="Shape 82"/>
          <p:cNvSpPr/>
          <p:nvPr/>
        </p:nvSpPr>
        <p:spPr>
          <a:xfrm>
            <a:off x="2855736" y="-1"/>
            <a:ext cx="45721" cy="145389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3" name="Shape 83"/>
          <p:cNvSpPr/>
          <p:nvPr/>
        </p:nvSpPr>
        <p:spPr>
          <a:xfrm>
            <a:off x="2855736" y="-1"/>
            <a:ext cx="45721" cy="145389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bg>
      <p:bgPr>
        <a:solidFill>
          <a:srgbClr val="D4D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/>
          </p:cNvSpPr>
          <p:nvPr>
            <p:ph type="title"/>
          </p:nvPr>
        </p:nvSpPr>
        <p:spPr>
          <a:xfrm>
            <a:off x="164592" y="155447"/>
            <a:ext cx="2525150" cy="97841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000" b="0"/>
            </a:lvl1pPr>
          </a:lstStyle>
          <a:p>
            <a:r>
              <a:t>Title Text</a:t>
            </a:r>
          </a:p>
        </p:txBody>
      </p:sp>
      <p:sp>
        <p:nvSpPr>
          <p:cNvPr id="91" name="Shape 91"/>
          <p:cNvSpPr>
            <a:spLocks noGrp="1"/>
          </p:cNvSpPr>
          <p:nvPr>
            <p:ph type="pic" idx="13"/>
          </p:nvPr>
        </p:nvSpPr>
        <p:spPr>
          <a:xfrm>
            <a:off x="2903804" y="1484808"/>
            <a:ext cx="6247398" cy="537319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164592" y="1728216"/>
            <a:ext cx="2468880" cy="4572001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  <a:defRPr sz="1400"/>
            </a:lvl1pPr>
            <a:lvl2pPr marL="0" indent="457200">
              <a:buClrTx/>
              <a:buSzTx/>
              <a:buFontTx/>
              <a:buNone/>
              <a:defRPr sz="1400"/>
            </a:lvl2pPr>
            <a:lvl3pPr marL="0" indent="914400">
              <a:buClrTx/>
              <a:buSzTx/>
              <a:buFontTx/>
              <a:buNone/>
              <a:defRPr sz="1400"/>
            </a:lvl3pPr>
            <a:lvl4pPr marL="0" indent="1371600">
              <a:buClrTx/>
              <a:buSzTx/>
              <a:buFontTx/>
              <a:buNone/>
              <a:defRPr sz="1400"/>
            </a:lvl4pPr>
            <a:lvl5pPr marL="0" indent="1828800">
              <a:buClrTx/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hape 93"/>
          <p:cNvSpPr/>
          <p:nvPr/>
        </p:nvSpPr>
        <p:spPr>
          <a:xfrm>
            <a:off x="2855736" y="0"/>
            <a:ext cx="45721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21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xfrm>
            <a:off x="8890976" y="1198785"/>
            <a:ext cx="182216" cy="17281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1435895"/>
            <a:ext cx="9144000" cy="4572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10160" dir="5400000" rotWithShape="0">
              <a:srgbClr val="000000">
                <a:alpha val="6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Shape 3"/>
          <p:cNvSpPr/>
          <p:nvPr/>
        </p:nvSpPr>
        <p:spPr>
          <a:xfrm>
            <a:off x="-1" y="-1"/>
            <a:ext cx="9144001" cy="1433735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Shape 4"/>
          <p:cNvSpPr>
            <a:spLocks noGrp="1"/>
          </p:cNvSpPr>
          <p:nvPr>
            <p:ph type="title"/>
          </p:nvPr>
        </p:nvSpPr>
        <p:spPr>
          <a:xfrm>
            <a:off x="457200" y="155447"/>
            <a:ext cx="8229600" cy="1252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Shape 5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hape 6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b">
            <a:spAutoFit/>
          </a:bodyPr>
          <a:lstStyle>
            <a:lvl1pPr algn="r">
              <a:defRPr sz="1200">
                <a:solidFill>
                  <a:srgbClr val="41414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1" i="0" u="none" strike="noStrike" cap="none" spc="0" baseline="0">
          <a:ln>
            <a:noFill/>
          </a:ln>
          <a:solidFill>
            <a:schemeClr val="accent1"/>
          </a:solidFill>
          <a:uFillTx/>
          <a:latin typeface="Corbel"/>
          <a:ea typeface="Corbel"/>
          <a:cs typeface="Corbel"/>
          <a:sym typeface="Corbe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1" i="0" u="none" strike="noStrike" cap="none" spc="0" baseline="0">
          <a:ln>
            <a:noFill/>
          </a:ln>
          <a:solidFill>
            <a:schemeClr val="accent1"/>
          </a:solidFill>
          <a:uFillTx/>
          <a:latin typeface="Corbel"/>
          <a:ea typeface="Corbel"/>
          <a:cs typeface="Corbel"/>
          <a:sym typeface="Corbe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1" i="0" u="none" strike="noStrike" cap="none" spc="0" baseline="0">
          <a:ln>
            <a:noFill/>
          </a:ln>
          <a:solidFill>
            <a:schemeClr val="accent1"/>
          </a:solidFill>
          <a:uFillTx/>
          <a:latin typeface="Corbel"/>
          <a:ea typeface="Corbel"/>
          <a:cs typeface="Corbel"/>
          <a:sym typeface="Corbe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1" i="0" u="none" strike="noStrike" cap="none" spc="0" baseline="0">
          <a:ln>
            <a:noFill/>
          </a:ln>
          <a:solidFill>
            <a:schemeClr val="accent1"/>
          </a:solidFill>
          <a:uFillTx/>
          <a:latin typeface="Corbel"/>
          <a:ea typeface="Corbel"/>
          <a:cs typeface="Corbel"/>
          <a:sym typeface="Corbe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1" i="0" u="none" strike="noStrike" cap="none" spc="0" baseline="0">
          <a:ln>
            <a:noFill/>
          </a:ln>
          <a:solidFill>
            <a:schemeClr val="accent1"/>
          </a:solidFill>
          <a:uFillTx/>
          <a:latin typeface="Corbel"/>
          <a:ea typeface="Corbel"/>
          <a:cs typeface="Corbel"/>
          <a:sym typeface="Corbe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1" i="0" u="none" strike="noStrike" cap="none" spc="0" baseline="0">
          <a:ln>
            <a:noFill/>
          </a:ln>
          <a:solidFill>
            <a:schemeClr val="accent1"/>
          </a:solidFill>
          <a:uFillTx/>
          <a:latin typeface="Corbel"/>
          <a:ea typeface="Corbel"/>
          <a:cs typeface="Corbel"/>
          <a:sym typeface="Corbe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1" i="0" u="none" strike="noStrike" cap="none" spc="0" baseline="0">
          <a:ln>
            <a:noFill/>
          </a:ln>
          <a:solidFill>
            <a:schemeClr val="accent1"/>
          </a:solidFill>
          <a:uFillTx/>
          <a:latin typeface="Corbel"/>
          <a:ea typeface="Corbel"/>
          <a:cs typeface="Corbel"/>
          <a:sym typeface="Corbe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1" i="0" u="none" strike="noStrike" cap="none" spc="0" baseline="0">
          <a:ln>
            <a:noFill/>
          </a:ln>
          <a:solidFill>
            <a:schemeClr val="accent1"/>
          </a:solidFill>
          <a:uFillTx/>
          <a:latin typeface="Corbel"/>
          <a:ea typeface="Corbel"/>
          <a:cs typeface="Corbel"/>
          <a:sym typeface="Corbe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1" i="0" u="none" strike="noStrike" cap="none" spc="0" baseline="0">
          <a:ln>
            <a:noFill/>
          </a:ln>
          <a:solidFill>
            <a:schemeClr val="accent1"/>
          </a:solidFill>
          <a:uFillTx/>
          <a:latin typeface="Corbel"/>
          <a:ea typeface="Corbel"/>
          <a:cs typeface="Corbel"/>
          <a:sym typeface="Corbel"/>
        </a:defRPr>
      </a:lvl9pPr>
    </p:titleStyle>
    <p:bodyStyle>
      <a:lvl1pPr marL="438912" marR="0" indent="-32004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80000"/>
        <a:buFont typeface="Wingdings 2"/>
        <a:buChar char="◼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1pPr>
      <a:lvl2pPr marL="770708" marR="0" indent="-313508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90000"/>
        <a:buFont typeface="Wingdings 2"/>
        <a:buChar char="▪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2pPr>
      <a:lvl3pPr marL="1072896" marR="0" indent="-304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Wingdings 2"/>
        <a:buChar char="▪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3pPr>
      <a:lvl4pPr marL="1325880" marR="0" indent="-292608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Wingdings 2"/>
        <a:buChar char="▪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4pPr>
      <a:lvl5pPr marL="1536191" marR="0" indent="-292608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Wingdings 2"/>
        <a:buChar char="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5pPr>
      <a:lvl6pPr marL="1737360" marR="0" indent="-292608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Wingdings 2"/>
        <a:buChar char="●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6pPr>
      <a:lvl7pPr marL="1971039" marR="0" indent="-32511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Wingdings 2"/>
        <a:buChar char="●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7pPr>
      <a:lvl8pPr marL="2172207" marR="0" indent="-32511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Wingdings 2"/>
        <a:buChar char="●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8pPr>
      <a:lvl9pPr marL="2373375" marR="0" indent="-32511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SzPct val="100000"/>
        <a:buFont typeface="Wingdings 2"/>
        <a:buChar char="●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orbel"/>
          <a:ea typeface="Corbel"/>
          <a:cs typeface="Corbel"/>
          <a:sym typeface="Corbe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etkahoot.com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/>
          </p:cNvSpPr>
          <p:nvPr>
            <p:ph type="ctrTitle"/>
          </p:nvPr>
        </p:nvSpPr>
        <p:spPr>
          <a:xfrm>
            <a:off x="685800" y="3355847"/>
            <a:ext cx="8077200" cy="1673352"/>
          </a:xfrm>
          <a:prstGeom prst="rect">
            <a:avLst/>
          </a:prstGeom>
        </p:spPr>
        <p:txBody>
          <a:bodyPr/>
          <a:lstStyle/>
          <a:p>
            <a:r>
              <a:t>Logistics</a:t>
            </a:r>
          </a:p>
        </p:txBody>
      </p:sp>
      <p:sp>
        <p:nvSpPr>
          <p:cNvPr id="134" name="Shape 134"/>
          <p:cNvSpPr>
            <a:spLocks noGrp="1"/>
          </p:cNvSpPr>
          <p:nvPr>
            <p:ph type="subTitle" sz="quarter" idx="1"/>
          </p:nvPr>
        </p:nvSpPr>
        <p:spPr>
          <a:xfrm>
            <a:off x="571471" y="5214949"/>
            <a:ext cx="8077201" cy="1499617"/>
          </a:xfrm>
          <a:prstGeom prst="rect">
            <a:avLst/>
          </a:prstGeom>
        </p:spPr>
        <p:txBody>
          <a:bodyPr/>
          <a:lstStyle/>
          <a:p>
            <a:pPr>
              <a:defRPr sz="4000"/>
            </a:pPr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sldNum" sz="quarter" idx="2"/>
          </p:nvPr>
        </p:nvSpPr>
        <p:spPr>
          <a:xfrm>
            <a:off x="8811259" y="6578504"/>
            <a:ext cx="127001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9" name="Shape 179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  <p:pic>
        <p:nvPicPr>
          <p:cNvPr id="180" name="image6.jpeg" descr="mit-lect-1_Page_1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29" y="11429"/>
            <a:ext cx="9121142" cy="6835142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hape 181"/>
          <p:cNvSpPr/>
          <p:nvPr/>
        </p:nvSpPr>
        <p:spPr>
          <a:xfrm>
            <a:off x="-1" y="6429395"/>
            <a:ext cx="9001158" cy="42860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2" name="Shape 182"/>
          <p:cNvSpPr/>
          <p:nvPr/>
        </p:nvSpPr>
        <p:spPr>
          <a:xfrm>
            <a:off x="428595" y="4143380"/>
            <a:ext cx="7715306" cy="2357455"/>
          </a:xfrm>
          <a:prstGeom prst="rect">
            <a:avLst/>
          </a:prstGeom>
          <a:solidFill>
            <a:srgbClr val="FFFFFF"/>
          </a:solidFill>
          <a:ln w="48000"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Logistics systems</a:t>
            </a:r>
          </a:p>
        </p:txBody>
      </p:sp>
      <p:sp>
        <p:nvSpPr>
          <p:cNvPr id="185" name="Shape 18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Composed of facilities linked by transportation services</a:t>
            </a:r>
          </a:p>
          <a:p>
            <a:r>
              <a:t>Facilities include 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Arial"/>
              <a:buChar char="•"/>
              <a:defRPr sz="2800"/>
            </a:pPr>
            <a:r>
              <a:t>Sites of manufacturing, storing, sorting, selling, consuming etc…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Arial"/>
              <a:buChar char="•"/>
              <a:defRPr sz="2800"/>
            </a:pPr>
            <a:r>
              <a:t>Warehouses, distribution centers (DCs), transportation terminals, dump sites, etc…</a:t>
            </a:r>
          </a:p>
        </p:txBody>
      </p:sp>
      <p:sp>
        <p:nvSpPr>
          <p:cNvPr id="186" name="Shape 186"/>
          <p:cNvSpPr>
            <a:spLocks noGrp="1"/>
          </p:cNvSpPr>
          <p:nvPr>
            <p:ph type="sldNum" sz="quarter" idx="2"/>
          </p:nvPr>
        </p:nvSpPr>
        <p:spPr>
          <a:xfrm>
            <a:off x="8767355" y="6578504"/>
            <a:ext cx="170905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>
            <a:spLocks noGrp="1"/>
          </p:cNvSpPr>
          <p:nvPr>
            <p:ph type="title"/>
          </p:nvPr>
        </p:nvSpPr>
        <p:spPr>
          <a:xfrm>
            <a:off x="642909" y="285728"/>
            <a:ext cx="7772401" cy="1143001"/>
          </a:xfrm>
          <a:prstGeom prst="rect">
            <a:avLst/>
          </a:prstGeom>
        </p:spPr>
        <p:txBody>
          <a:bodyPr/>
          <a:lstStyle>
            <a:lvl1pPr>
              <a:defRPr sz="4000"/>
            </a:lvl1pPr>
          </a:lstStyle>
          <a:p>
            <a:r>
              <a:t>Logistics Systems (Supply Chains)</a:t>
            </a:r>
          </a:p>
        </p:txBody>
      </p:sp>
      <p:sp>
        <p:nvSpPr>
          <p:cNvPr id="189" name="Shape 189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3175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0" name="image14.jpeg" descr="figure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5762" y="1284624"/>
            <a:ext cx="7249821" cy="60441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Logistic System Characteristics</a:t>
            </a:r>
          </a:p>
        </p:txBody>
      </p:sp>
      <p:sp>
        <p:nvSpPr>
          <p:cNvPr id="193" name="Shape 1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33400" indent="-533400">
              <a:lnSpc>
                <a:spcPts val="3000"/>
              </a:lnSpc>
              <a:spcBef>
                <a:spcPts val="600"/>
              </a:spcBef>
              <a:buFontTx/>
              <a:buChar char="•"/>
              <a:defRPr sz="2800" i="1"/>
            </a:pPr>
            <a:r>
              <a:t>Push</a:t>
            </a:r>
            <a:r>
              <a:rPr i="0"/>
              <a:t> versus </a:t>
            </a:r>
            <a:r>
              <a:t>Pull</a:t>
            </a:r>
            <a:r>
              <a:rPr i="0"/>
              <a:t> Systems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make-to-order, make-to-stock, make-to-assembly</a:t>
            </a:r>
          </a:p>
          <a:p>
            <a:pPr marL="533400" indent="-533400">
              <a:lnSpc>
                <a:spcPts val="3000"/>
              </a:lnSpc>
              <a:spcBef>
                <a:spcPts val="600"/>
              </a:spcBef>
              <a:buFontTx/>
              <a:buChar char="•"/>
              <a:defRPr sz="2800"/>
            </a:pPr>
            <a:r>
              <a:t>Vertical integration vs. third-party logistics (3PL)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transaction based relationships, strategic alliances</a:t>
            </a:r>
          </a:p>
        </p:txBody>
      </p:sp>
      <p:sp>
        <p:nvSpPr>
          <p:cNvPr id="194" name="Shape 194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1" build="p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Third Party Logistics(3PL)</a:t>
            </a:r>
          </a:p>
        </p:txBody>
      </p:sp>
      <p:sp>
        <p:nvSpPr>
          <p:cNvPr id="197" name="Shape 197"/>
          <p:cNvSpPr>
            <a:spLocks noGrp="1"/>
          </p:cNvSpPr>
          <p:nvPr>
            <p:ph type="body" idx="1"/>
          </p:nvPr>
        </p:nvSpPr>
        <p:spPr>
          <a:xfrm>
            <a:off x="285750" y="1500174"/>
            <a:ext cx="8858250" cy="484028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</a:pPr>
            <a:r>
              <a:t>Use of an outside company</a:t>
            </a:r>
          </a:p>
          <a:p>
            <a:pPr marL="731519" lvl="1" indent="-274319">
              <a:lnSpc>
                <a:spcPct val="90000"/>
              </a:lnSpc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Perform all or part of a company’s product distribution</a:t>
            </a:r>
          </a:p>
          <a:p>
            <a:pPr>
              <a:lnSpc>
                <a:spcPct val="90000"/>
              </a:lnSpc>
            </a:pPr>
            <a:r>
              <a:t>Three different levels:</a:t>
            </a:r>
          </a:p>
          <a:p>
            <a:pPr marL="731519" lvl="1" indent="-274319">
              <a:lnSpc>
                <a:spcPct val="90000"/>
              </a:lnSpc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Basic service providers</a:t>
            </a:r>
          </a:p>
          <a:p>
            <a:pPr marL="996696" lvl="2" indent="-228600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defRPr sz="2400"/>
            </a:pPr>
            <a:r>
              <a:t>Physical distribution services (warehousing, transportation)</a:t>
            </a:r>
          </a:p>
          <a:p>
            <a:pPr marL="731519" lvl="1" indent="-274319">
              <a:lnSpc>
                <a:spcPct val="90000"/>
              </a:lnSpc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Value added service providers</a:t>
            </a:r>
          </a:p>
          <a:p>
            <a:pPr marL="996696" lvl="2" indent="-228600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defRPr sz="2400"/>
            </a:pPr>
            <a:r>
              <a:t>Basic service + services such as specialized pick/pack, labeling</a:t>
            </a:r>
          </a:p>
          <a:p>
            <a:pPr marL="731519" lvl="1" indent="-274319">
              <a:lnSpc>
                <a:spcPct val="90000"/>
              </a:lnSpc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Logistics integrators</a:t>
            </a:r>
          </a:p>
          <a:p>
            <a:pPr marL="996696" lvl="2" indent="-228600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/>
              <a:defRPr sz="2400"/>
            </a:pPr>
            <a:r>
              <a:t>Full responsibility for managing key supply chain operations on a daily basis.</a:t>
            </a:r>
          </a:p>
        </p:txBody>
      </p:sp>
      <p:sp>
        <p:nvSpPr>
          <p:cNvPr id="198" name="Shape 198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1" build="p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Outsourcing: Pros and Cons </a:t>
            </a:r>
          </a:p>
        </p:txBody>
      </p:sp>
      <p:sp>
        <p:nvSpPr>
          <p:cNvPr id="201" name="Shape 20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buFont typeface="Arial"/>
              <a:buChar char="•"/>
            </a:pPr>
            <a:r>
              <a:t>Pros:</a:t>
            </a:r>
          </a:p>
          <a:p>
            <a:pPr marL="731519" lvl="1" indent="-274319">
              <a:lnSpc>
                <a:spcPct val="90000"/>
              </a:lnSpc>
              <a:spcBef>
                <a:spcPts val="600"/>
              </a:spcBef>
              <a:buClr>
                <a:schemeClr val="accent2"/>
              </a:buClr>
              <a:buFont typeface="Arial"/>
              <a:buChar char="–"/>
              <a:defRPr sz="2800"/>
            </a:pPr>
            <a:r>
              <a:t>Improve company focus</a:t>
            </a:r>
          </a:p>
          <a:p>
            <a:pPr marL="731519" lvl="1" indent="-274319">
              <a:lnSpc>
                <a:spcPct val="90000"/>
              </a:lnSpc>
              <a:spcBef>
                <a:spcPts val="600"/>
              </a:spcBef>
              <a:buClr>
                <a:schemeClr val="accent2"/>
              </a:buClr>
              <a:buFont typeface="Arial"/>
              <a:buChar char="–"/>
              <a:defRPr sz="2800"/>
            </a:pPr>
            <a:r>
              <a:t>Access to new technology</a:t>
            </a:r>
          </a:p>
          <a:p>
            <a:pPr marL="731519" lvl="1" indent="-274319">
              <a:lnSpc>
                <a:spcPct val="90000"/>
              </a:lnSpc>
              <a:spcBef>
                <a:spcPts val="600"/>
              </a:spcBef>
              <a:buClr>
                <a:schemeClr val="accent2"/>
              </a:buClr>
              <a:buFont typeface="Arial"/>
              <a:buChar char="–"/>
              <a:defRPr sz="2800"/>
            </a:pPr>
            <a:r>
              <a:t>Free-up resources</a:t>
            </a:r>
          </a:p>
          <a:p>
            <a:pPr marL="731519" lvl="1" indent="-274319">
              <a:lnSpc>
                <a:spcPct val="90000"/>
              </a:lnSpc>
              <a:spcBef>
                <a:spcPts val="600"/>
              </a:spcBef>
              <a:buClr>
                <a:schemeClr val="accent2"/>
              </a:buClr>
              <a:buFont typeface="Arial"/>
              <a:buChar char="–"/>
              <a:defRPr sz="2800"/>
            </a:pPr>
            <a:r>
              <a:t>Reduce operation costs</a:t>
            </a:r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t>Cons:</a:t>
            </a:r>
          </a:p>
          <a:p>
            <a:pPr marL="731519" lvl="1" indent="-274319">
              <a:lnSpc>
                <a:spcPct val="90000"/>
              </a:lnSpc>
              <a:spcBef>
                <a:spcPts val="600"/>
              </a:spcBef>
              <a:buClr>
                <a:schemeClr val="accent2"/>
              </a:buClr>
              <a:buFont typeface="Arial"/>
              <a:buChar char="–"/>
              <a:defRPr sz="2800"/>
            </a:pPr>
            <a:r>
              <a:t>Coordination costs</a:t>
            </a:r>
          </a:p>
          <a:p>
            <a:pPr marL="731519" lvl="1" indent="-274319">
              <a:lnSpc>
                <a:spcPct val="90000"/>
              </a:lnSpc>
              <a:spcBef>
                <a:spcPts val="600"/>
              </a:spcBef>
              <a:buClr>
                <a:schemeClr val="accent2"/>
              </a:buClr>
              <a:buFont typeface="Arial"/>
              <a:buChar char="–"/>
              <a:defRPr sz="2800"/>
            </a:pPr>
            <a:r>
              <a:t>Loss of internal logistics management capability</a:t>
            </a:r>
          </a:p>
          <a:p>
            <a:pPr marL="731519" lvl="1" indent="-274319">
              <a:lnSpc>
                <a:spcPct val="90000"/>
              </a:lnSpc>
              <a:spcBef>
                <a:spcPts val="600"/>
              </a:spcBef>
              <a:buClr>
                <a:schemeClr val="accent2"/>
              </a:buClr>
              <a:buFont typeface="Arial"/>
              <a:buChar char="–"/>
              <a:defRPr sz="2800"/>
            </a:pPr>
            <a:r>
              <a:t>Reduced contact with final customer</a:t>
            </a:r>
          </a:p>
        </p:txBody>
      </p:sp>
      <p:sp>
        <p:nvSpPr>
          <p:cNvPr id="202" name="Shape 202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Logistic System Characteristics</a:t>
            </a:r>
          </a:p>
        </p:txBody>
      </p:sp>
      <p:sp>
        <p:nvSpPr>
          <p:cNvPr id="205" name="Shape 20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33400" indent="-533400">
              <a:lnSpc>
                <a:spcPts val="3000"/>
              </a:lnSpc>
              <a:spcBef>
                <a:spcPts val="600"/>
              </a:spcBef>
              <a:buFontTx/>
              <a:buChar char="•"/>
              <a:defRPr sz="2800" i="1"/>
            </a:pPr>
            <a:r>
              <a:t>Push</a:t>
            </a:r>
            <a:r>
              <a:rPr i="0"/>
              <a:t> versus </a:t>
            </a:r>
            <a:r>
              <a:t>Pull</a:t>
            </a:r>
            <a:r>
              <a:rPr i="0"/>
              <a:t> Systems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make-to-order, make-to-stock, make-to-assembly</a:t>
            </a:r>
          </a:p>
          <a:p>
            <a:pPr marL="533400" indent="-533400">
              <a:lnSpc>
                <a:spcPts val="3000"/>
              </a:lnSpc>
              <a:spcBef>
                <a:spcPts val="600"/>
              </a:spcBef>
              <a:buFontTx/>
              <a:buChar char="•"/>
              <a:defRPr sz="2800"/>
            </a:pPr>
            <a:r>
              <a:t>Vertical integration vs. third-party logistics (3PL)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transaction based relationships, strategic alliances</a:t>
            </a:r>
          </a:p>
        </p:txBody>
      </p:sp>
      <p:sp>
        <p:nvSpPr>
          <p:cNvPr id="206" name="Shape 206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Logistic System Characteristics</a:t>
            </a:r>
          </a:p>
        </p:txBody>
      </p:sp>
      <p:sp>
        <p:nvSpPr>
          <p:cNvPr id="209" name="Shape 20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33400" indent="-533400">
              <a:lnSpc>
                <a:spcPts val="3000"/>
              </a:lnSpc>
              <a:spcBef>
                <a:spcPts val="600"/>
              </a:spcBef>
              <a:buFontTx/>
              <a:buChar char="•"/>
              <a:defRPr sz="2800" i="1"/>
            </a:pPr>
            <a:r>
              <a:t>Push</a:t>
            </a:r>
            <a:r>
              <a:rPr i="0"/>
              <a:t> versus </a:t>
            </a:r>
            <a:r>
              <a:t>Pull</a:t>
            </a:r>
            <a:r>
              <a:rPr i="0"/>
              <a:t> Systems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make-to-order, make-to-stock, make-to-assembly</a:t>
            </a:r>
          </a:p>
          <a:p>
            <a:pPr marL="533400" indent="-533400">
              <a:lnSpc>
                <a:spcPts val="3000"/>
              </a:lnSpc>
              <a:spcBef>
                <a:spcPts val="600"/>
              </a:spcBef>
              <a:buFontTx/>
              <a:buChar char="•"/>
              <a:defRPr sz="2800"/>
            </a:pPr>
            <a:r>
              <a:t>Vertical integration vs. third-party logistics (3PL)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transaction based relationships, strategic alliances</a:t>
            </a:r>
          </a:p>
          <a:p>
            <a:pPr marL="1371600" lvl="2" indent="-457200">
              <a:lnSpc>
                <a:spcPts val="3000"/>
              </a:lnSpc>
              <a:spcBef>
                <a:spcPts val="500"/>
              </a:spcBef>
              <a:buClr>
                <a:schemeClr val="accent3"/>
              </a:buClr>
              <a:buFontTx/>
              <a:buChar char="–"/>
              <a:defRPr sz="2400"/>
            </a:pPr>
            <a:endParaRPr/>
          </a:p>
          <a:p>
            <a:pPr marL="533400" indent="-533400">
              <a:lnSpc>
                <a:spcPts val="3000"/>
              </a:lnSpc>
              <a:spcBef>
                <a:spcPts val="600"/>
              </a:spcBef>
              <a:buFontTx/>
              <a:buChar char="•"/>
              <a:defRPr sz="2800"/>
            </a:pPr>
            <a:r>
              <a:t>Retailer managed vs. vendor managed inventory</a:t>
            </a:r>
          </a:p>
          <a:p>
            <a:pPr marL="1905000" lvl="3" indent="-533400">
              <a:lnSpc>
                <a:spcPts val="3000"/>
              </a:lnSpc>
              <a:spcBef>
                <a:spcPts val="400"/>
              </a:spcBef>
              <a:buClr>
                <a:schemeClr val="accent4"/>
              </a:buClr>
              <a:buFontTx/>
              <a:buChar char="•"/>
              <a:defRPr sz="2800"/>
            </a:pPr>
            <a:endParaRPr/>
          </a:p>
          <a:p>
            <a:pPr marL="533400" indent="-533400">
              <a:lnSpc>
                <a:spcPts val="3000"/>
              </a:lnSpc>
              <a:spcBef>
                <a:spcPts val="600"/>
              </a:spcBef>
              <a:buFontTx/>
              <a:buChar char="•"/>
              <a:defRPr sz="2800"/>
            </a:pPr>
            <a:r>
              <a:t>Product and information flows</a:t>
            </a:r>
          </a:p>
        </p:txBody>
      </p:sp>
      <p:sp>
        <p:nvSpPr>
          <p:cNvPr id="210" name="Shape 210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17</a:t>
            </a:fld>
            <a:endParaRPr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Logistics systems</a:t>
            </a:r>
          </a:p>
        </p:txBody>
      </p:sp>
      <p:sp>
        <p:nvSpPr>
          <p:cNvPr id="213" name="Shape 21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Can categorize in three main activities: 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Order processing</a:t>
            </a:r>
          </a:p>
          <a:p>
            <a:pPr marL="996696" lvl="2" indent="-228600">
              <a:spcBef>
                <a:spcPts val="500"/>
              </a:spcBef>
              <a:buClr>
                <a:schemeClr val="accent3"/>
              </a:buClr>
              <a:buFont typeface="Arial"/>
              <a:defRPr sz="2400"/>
            </a:pPr>
            <a:r>
              <a:t>Links information flow with product flows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Inventory management</a:t>
            </a:r>
          </a:p>
          <a:p>
            <a:pPr marL="996696" lvl="2" indent="-228600">
              <a:spcBef>
                <a:spcPts val="500"/>
              </a:spcBef>
              <a:buClr>
                <a:schemeClr val="accent3"/>
              </a:buClr>
              <a:buFont typeface="Arial"/>
              <a:defRPr sz="2400"/>
            </a:pPr>
            <a:r>
              <a:t>Controls inventories that are waiting to be manufactured, assembled, sold or salvaged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Freight transportation</a:t>
            </a:r>
          </a:p>
          <a:p>
            <a:pPr marL="996696" lvl="2" indent="-228600">
              <a:spcBef>
                <a:spcPts val="500"/>
              </a:spcBef>
              <a:buClr>
                <a:schemeClr val="accent3"/>
              </a:buClr>
              <a:buFont typeface="Arial"/>
              <a:defRPr sz="2400"/>
            </a:pPr>
            <a:r>
              <a:t>Allows production and consumption to be far apart</a:t>
            </a:r>
          </a:p>
        </p:txBody>
      </p:sp>
      <p:sp>
        <p:nvSpPr>
          <p:cNvPr id="214" name="Shape 214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18</a:t>
            </a:fld>
            <a:endParaRPr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Order processing</a:t>
            </a:r>
          </a:p>
        </p:txBody>
      </p:sp>
      <p:sp>
        <p:nvSpPr>
          <p:cNvPr id="217" name="Shape 21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33400" indent="-533400">
              <a:lnSpc>
                <a:spcPts val="3000"/>
              </a:lnSpc>
              <a:spcBef>
                <a:spcPts val="600"/>
              </a:spcBef>
              <a:buFontTx/>
              <a:buChar char="•"/>
              <a:defRPr sz="2800"/>
            </a:pPr>
            <a:r>
              <a:t>Links information flows with product flows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Customers request products (EDI, fax, telephone,…)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Availability of requested items is checked (PPS, SAP,…)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Required items are produced (if necessary) or retrieved from the warehouse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Items are shipped to customers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Customers are kept informed about order status</a:t>
            </a:r>
          </a:p>
        </p:txBody>
      </p:sp>
      <p:sp>
        <p:nvSpPr>
          <p:cNvPr id="218" name="Shape 218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19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Logistics</a:t>
            </a:r>
          </a:p>
        </p:txBody>
      </p:sp>
      <p:sp>
        <p:nvSpPr>
          <p:cNvPr id="138" name="Shape 138"/>
          <p:cNvSpPr>
            <a:spLocks noGrp="1"/>
          </p:cNvSpPr>
          <p:nvPr>
            <p:ph type="body" idx="1"/>
          </p:nvPr>
        </p:nvSpPr>
        <p:spPr>
          <a:xfrm>
            <a:off x="467544" y="2204864"/>
            <a:ext cx="8229600" cy="3526017"/>
          </a:xfrm>
          <a:prstGeom prst="rect">
            <a:avLst/>
          </a:prstGeom>
        </p:spPr>
        <p:txBody>
          <a:bodyPr/>
          <a:lstStyle/>
          <a:p>
            <a:pPr marL="0" indent="0" algn="just">
              <a:buClrTx/>
              <a:buSzTx/>
              <a:buFontTx/>
              <a:buNone/>
            </a:pPr>
            <a:r>
              <a:rPr dirty="0"/>
              <a:t>The process of </a:t>
            </a:r>
            <a:r>
              <a:rPr lang="tr-TR" dirty="0" smtClean="0"/>
              <a:t> </a:t>
            </a:r>
            <a:r>
              <a:rPr dirty="0" smtClean="0"/>
              <a:t>planning</a:t>
            </a:r>
            <a:r>
              <a:rPr dirty="0"/>
              <a:t>, implementing, and controlling </a:t>
            </a:r>
            <a:r>
              <a:rPr lang="tr-TR" dirty="0" smtClean="0"/>
              <a:t> </a:t>
            </a:r>
            <a:r>
              <a:rPr dirty="0" smtClean="0"/>
              <a:t>the </a:t>
            </a:r>
            <a:r>
              <a:rPr dirty="0"/>
              <a:t>efficient, cost effective </a:t>
            </a:r>
            <a:r>
              <a:rPr lang="tr-TR" dirty="0" smtClean="0"/>
              <a:t> </a:t>
            </a:r>
            <a:r>
              <a:rPr dirty="0" smtClean="0"/>
              <a:t>flow and</a:t>
            </a:r>
            <a:r>
              <a:rPr lang="tr-TR" dirty="0" smtClean="0"/>
              <a:t> </a:t>
            </a:r>
            <a:r>
              <a:rPr dirty="0" smtClean="0"/>
              <a:t>storage </a:t>
            </a:r>
            <a:r>
              <a:rPr dirty="0"/>
              <a:t>of raw materials, in-process </a:t>
            </a:r>
            <a:r>
              <a:rPr dirty="0" smtClean="0"/>
              <a:t>inventory,</a:t>
            </a:r>
            <a:r>
              <a:rPr lang="tr-TR" dirty="0" smtClean="0"/>
              <a:t> </a:t>
            </a:r>
            <a:r>
              <a:rPr dirty="0" smtClean="0"/>
              <a:t>finished </a:t>
            </a:r>
            <a:r>
              <a:rPr dirty="0"/>
              <a:t>goods and related </a:t>
            </a:r>
            <a:r>
              <a:rPr dirty="0" smtClean="0"/>
              <a:t>information</a:t>
            </a:r>
            <a:r>
              <a:rPr lang="tr-TR" dirty="0" smtClean="0"/>
              <a:t> </a:t>
            </a:r>
            <a:r>
              <a:rPr dirty="0" smtClean="0"/>
              <a:t>from </a:t>
            </a:r>
            <a:r>
              <a:rPr dirty="0"/>
              <a:t>point of origin to point of consumption for </a:t>
            </a:r>
            <a:r>
              <a:rPr dirty="0" smtClean="0"/>
              <a:t>the</a:t>
            </a:r>
            <a:r>
              <a:rPr lang="tr-TR" dirty="0" smtClean="0"/>
              <a:t> </a:t>
            </a:r>
            <a:r>
              <a:rPr dirty="0" smtClean="0"/>
              <a:t>purpose </a:t>
            </a:r>
            <a:r>
              <a:rPr dirty="0"/>
              <a:t>of meeting customer requirements.</a:t>
            </a:r>
          </a:p>
        </p:txBody>
      </p:sp>
      <p:sp>
        <p:nvSpPr>
          <p:cNvPr id="139" name="Shape 139"/>
          <p:cNvSpPr>
            <a:spLocks noGrp="1"/>
          </p:cNvSpPr>
          <p:nvPr>
            <p:ph type="sldNum" sz="quarter" idx="2"/>
          </p:nvPr>
        </p:nvSpPr>
        <p:spPr>
          <a:xfrm>
            <a:off x="8811259" y="6578504"/>
            <a:ext cx="127001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1" build="p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Inventory management</a:t>
            </a:r>
          </a:p>
        </p:txBody>
      </p:sp>
      <p:sp>
        <p:nvSpPr>
          <p:cNvPr id="221" name="Shape 2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33400" indent="-533400">
              <a:lnSpc>
                <a:spcPts val="3000"/>
              </a:lnSpc>
              <a:spcBef>
                <a:spcPts val="600"/>
              </a:spcBef>
              <a:buFontTx/>
              <a:buChar char="•"/>
              <a:defRPr sz="2800"/>
            </a:pPr>
            <a:r>
              <a:t>Inventories are stocked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Raw materials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Semi-finished products and components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finished products (in warehouse or en-route)</a:t>
            </a:r>
          </a:p>
          <a:p>
            <a:pPr marL="2286000" lvl="4" indent="-457200">
              <a:lnSpc>
                <a:spcPts val="3000"/>
              </a:lnSpc>
              <a:spcBef>
                <a:spcPts val="400"/>
              </a:spcBef>
              <a:buClr>
                <a:schemeClr val="accent5"/>
              </a:buClr>
              <a:buFontTx/>
              <a:buChar char="–"/>
              <a:defRPr sz="2000"/>
            </a:pPr>
            <a:endParaRPr/>
          </a:p>
          <a:p>
            <a:pPr marL="533400" indent="-533400">
              <a:lnSpc>
                <a:spcPts val="3000"/>
              </a:lnSpc>
              <a:spcBef>
                <a:spcPts val="600"/>
              </a:spcBef>
              <a:defRPr sz="2800"/>
            </a:pPr>
            <a:r>
              <a:t>waiting to be manufactured, assembled, sold or salvaged</a:t>
            </a:r>
          </a:p>
        </p:txBody>
      </p:sp>
      <p:sp>
        <p:nvSpPr>
          <p:cNvPr id="222" name="Shape 222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20</a:t>
            </a:fld>
            <a:endParaRPr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Inventory management</a:t>
            </a:r>
          </a:p>
        </p:txBody>
      </p:sp>
      <p:sp>
        <p:nvSpPr>
          <p:cNvPr id="225" name="Shape 22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33400" indent="-533400">
              <a:lnSpc>
                <a:spcPts val="3000"/>
              </a:lnSpc>
              <a:spcBef>
                <a:spcPts val="600"/>
              </a:spcBef>
              <a:buFontTx/>
              <a:buChar char="•"/>
              <a:defRPr sz="2800"/>
            </a:pPr>
            <a:r>
              <a:t>Reasons for holding inventories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Demand seasonality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Improving customer service level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Price seasonality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Exploit economies of scale in freight transportation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Cope with demand and lead-time randomness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Cover inefficiencies in managing the logistics system</a:t>
            </a:r>
          </a:p>
        </p:txBody>
      </p:sp>
      <p:sp>
        <p:nvSpPr>
          <p:cNvPr id="226" name="Shape 226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21</a:t>
            </a:fld>
            <a:endParaRPr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Inventory management</a:t>
            </a:r>
          </a:p>
        </p:txBody>
      </p:sp>
      <p:sp>
        <p:nvSpPr>
          <p:cNvPr id="229" name="Shape 22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33400" indent="-533400">
              <a:lnSpc>
                <a:spcPts val="3000"/>
              </a:lnSpc>
              <a:spcBef>
                <a:spcPts val="600"/>
              </a:spcBef>
              <a:buFontTx/>
              <a:buChar char="•"/>
              <a:defRPr sz="2800"/>
            </a:pPr>
            <a:r>
              <a:t>A good inventory policy takes into account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the economic significance of stored products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transportation policies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production process characteristics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competitors’ policies</a:t>
            </a:r>
          </a:p>
        </p:txBody>
      </p:sp>
      <p:sp>
        <p:nvSpPr>
          <p:cNvPr id="230" name="Shape 230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22</a:t>
            </a:fld>
            <a:endParaRPr/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Freight transportation</a:t>
            </a:r>
          </a:p>
        </p:txBody>
      </p:sp>
      <p:sp>
        <p:nvSpPr>
          <p:cNvPr id="233" name="Shape 23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33400" indent="-533400">
              <a:lnSpc>
                <a:spcPts val="3000"/>
              </a:lnSpc>
              <a:spcBef>
                <a:spcPts val="600"/>
              </a:spcBef>
              <a:buFontTx/>
              <a:buChar char="•"/>
              <a:defRPr sz="2800"/>
            </a:pPr>
            <a:r>
              <a:t>allows production and consumption to be far apart</a:t>
            </a:r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global availability of certain products</a:t>
            </a:r>
          </a:p>
          <a:p>
            <a:pPr marL="2414016" lvl="8" indent="-457200">
              <a:lnSpc>
                <a:spcPts val="3000"/>
              </a:lnSpc>
              <a:spcBef>
                <a:spcPts val="400"/>
              </a:spcBef>
              <a:buClr>
                <a:schemeClr val="accent3"/>
              </a:buClr>
              <a:buFontTx/>
              <a:buChar char="–"/>
              <a:defRPr sz="1800"/>
            </a:pPr>
            <a:endParaRPr/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economic benefits from production at low wage countries</a:t>
            </a:r>
          </a:p>
          <a:p>
            <a:pPr marL="2414016" lvl="8" indent="-457200">
              <a:lnSpc>
                <a:spcPts val="3000"/>
              </a:lnSpc>
              <a:spcBef>
                <a:spcPts val="400"/>
              </a:spcBef>
              <a:buClr>
                <a:schemeClr val="accent3"/>
              </a:buClr>
              <a:buFontTx/>
              <a:buChar char="–"/>
              <a:defRPr sz="1800"/>
            </a:pPr>
            <a:endParaRPr/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800"/>
            </a:pPr>
            <a:r>
              <a:t>improved availability of perishable goods</a:t>
            </a:r>
          </a:p>
        </p:txBody>
      </p:sp>
      <p:sp>
        <p:nvSpPr>
          <p:cNvPr id="234" name="Shape 234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23</a:t>
            </a:fld>
            <a:endParaRPr/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Freight Transportation</a:t>
            </a:r>
          </a:p>
        </p:txBody>
      </p:sp>
      <p:sp>
        <p:nvSpPr>
          <p:cNvPr id="237" name="Shape 23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Types: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Private transportation </a:t>
            </a:r>
          </a:p>
          <a:p>
            <a:pPr marL="996696" lvl="2" indent="-228600">
              <a:spcBef>
                <a:spcPts val="500"/>
              </a:spcBef>
              <a:buClr>
                <a:schemeClr val="accent3"/>
              </a:buClr>
              <a:buFont typeface="Arial"/>
              <a:buChar char="–"/>
              <a:defRPr sz="2400"/>
            </a:pPr>
            <a:r>
              <a:t>(owned or leased vehicles)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Contract transportation </a:t>
            </a:r>
          </a:p>
          <a:p>
            <a:pPr marL="996696" lvl="2" indent="-228600">
              <a:spcBef>
                <a:spcPts val="500"/>
              </a:spcBef>
              <a:buClr>
                <a:schemeClr val="accent3"/>
              </a:buClr>
              <a:buFont typeface="Arial"/>
              <a:buChar char="–"/>
              <a:defRPr sz="2400"/>
            </a:pPr>
            <a:r>
              <a:t>(dedicated carrier)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Common transportation</a:t>
            </a:r>
          </a:p>
          <a:p>
            <a:pPr marL="996696" lvl="2" indent="-228600">
              <a:spcBef>
                <a:spcPts val="500"/>
              </a:spcBef>
              <a:buClr>
                <a:schemeClr val="accent3"/>
              </a:buClr>
              <a:buFont typeface="Arial"/>
              <a:buChar char="–"/>
              <a:defRPr sz="2400"/>
            </a:pPr>
            <a:r>
              <a:t> (general carrier)</a:t>
            </a:r>
          </a:p>
        </p:txBody>
      </p:sp>
      <p:sp>
        <p:nvSpPr>
          <p:cNvPr id="238" name="Shape 238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24</a:t>
            </a:fld>
            <a:endParaRPr/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Freight Transportation</a:t>
            </a:r>
          </a:p>
        </p:txBody>
      </p:sp>
      <p:sp>
        <p:nvSpPr>
          <p:cNvPr id="241" name="Shape 24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72050"/>
          </a:xfrm>
          <a:prstGeom prst="rect">
            <a:avLst/>
          </a:prstGeom>
        </p:spPr>
        <p:txBody>
          <a:bodyPr/>
          <a:lstStyle/>
          <a:p>
            <a:r>
              <a:t>Main features: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Distribution channels: </a:t>
            </a:r>
          </a:p>
          <a:p>
            <a:pPr marL="996696" lvl="2" indent="-228600">
              <a:spcBef>
                <a:spcPts val="500"/>
              </a:spcBef>
              <a:buClr>
                <a:schemeClr val="accent3"/>
              </a:buClr>
              <a:buFont typeface="Arial"/>
              <a:buChar char="–"/>
              <a:defRPr sz="2400"/>
            </a:pPr>
            <a:r>
              <a:t>warehouses, DCs, direct...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Freight consolidation: </a:t>
            </a:r>
          </a:p>
          <a:p>
            <a:pPr marL="996696" lvl="2" indent="-228600">
              <a:spcBef>
                <a:spcPts val="500"/>
              </a:spcBef>
              <a:buClr>
                <a:schemeClr val="accent3"/>
              </a:buClr>
              <a:buFont typeface="Arial"/>
              <a:buChar char="–"/>
              <a:defRPr sz="2400"/>
            </a:pPr>
            <a:r>
              <a:t>Facility consolidation : (e.g. hubs) individual shipments are consolidated at hubs .</a:t>
            </a:r>
          </a:p>
          <a:p>
            <a:pPr marL="996696" lvl="2" indent="-228600">
              <a:spcBef>
                <a:spcPts val="500"/>
              </a:spcBef>
              <a:buClr>
                <a:schemeClr val="accent3"/>
              </a:buClr>
              <a:buFont typeface="Arial"/>
              <a:buChar char="–"/>
              <a:defRPr sz="2400"/>
            </a:pPr>
            <a:r>
              <a:t>multi-stop: serving some customers together</a:t>
            </a:r>
          </a:p>
          <a:p>
            <a:pPr marL="996696" lvl="2" indent="-228600">
              <a:spcBef>
                <a:spcPts val="500"/>
              </a:spcBef>
              <a:buClr>
                <a:schemeClr val="accent3"/>
              </a:buClr>
              <a:buFont typeface="Arial"/>
              <a:buChar char="–"/>
              <a:defRPr sz="2400"/>
            </a:pPr>
            <a:r>
              <a:t>Temporal: adjusting schedules to ship larger quantities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Modes of transportation</a:t>
            </a:r>
          </a:p>
        </p:txBody>
      </p:sp>
      <p:sp>
        <p:nvSpPr>
          <p:cNvPr id="242" name="Shape 242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25</a:t>
            </a:fld>
            <a:endParaRPr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777240">
              <a:defRPr sz="3400"/>
            </a:pPr>
            <a:r>
              <a:t>Distribution channels</a:t>
            </a:r>
            <a:br/>
            <a:endParaRPr/>
          </a:p>
        </p:txBody>
      </p:sp>
      <p:sp>
        <p:nvSpPr>
          <p:cNvPr id="245" name="Shape 245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3175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46" name="image14.jpeg" descr="figure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4023" y="2093913"/>
            <a:ext cx="5975528" cy="49818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9" name="Shape 249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27</a:t>
            </a:fld>
            <a:endParaRPr/>
          </a:p>
        </p:txBody>
      </p:sp>
      <p:pic>
        <p:nvPicPr>
          <p:cNvPr id="250" name="image15.jpeg" descr="mit-lect-2_Page_0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29" y="11429"/>
            <a:ext cx="9121142" cy="6835142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hape 251"/>
          <p:cNvSpPr/>
          <p:nvPr/>
        </p:nvSpPr>
        <p:spPr>
          <a:xfrm>
            <a:off x="285719" y="214289"/>
            <a:ext cx="7715306" cy="92869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2" name="Shape 252"/>
          <p:cNvSpPr/>
          <p:nvPr/>
        </p:nvSpPr>
        <p:spPr>
          <a:xfrm>
            <a:off x="-1" y="6500833"/>
            <a:ext cx="9001158" cy="35716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3" name="Shape 253"/>
          <p:cNvSpPr/>
          <p:nvPr/>
        </p:nvSpPr>
        <p:spPr>
          <a:xfrm>
            <a:off x="5357817" y="5143512"/>
            <a:ext cx="3500463" cy="114300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Freight consolidation</a:t>
            </a:r>
          </a:p>
        </p:txBody>
      </p:sp>
      <p:sp>
        <p:nvSpPr>
          <p:cNvPr id="256" name="Shape 25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33400" indent="-533400">
              <a:lnSpc>
                <a:spcPts val="3000"/>
              </a:lnSpc>
              <a:spcBef>
                <a:spcPts val="600"/>
              </a:spcBef>
              <a:buFontTx/>
              <a:buChar char="•"/>
              <a:defRPr sz="2500" i="1"/>
            </a:pPr>
            <a:r>
              <a:rPr dirty="0"/>
              <a:t>Facility consolidation</a:t>
            </a:r>
            <a:endParaRPr sz="2900" dirty="0"/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500"/>
            </a:pPr>
            <a:r>
              <a:rPr dirty="0"/>
              <a:t>e.g. UPS consolidates individual shipments at hubs for joint transportation between hubs</a:t>
            </a:r>
          </a:p>
          <a:p>
            <a:pPr marL="533400" indent="-533400">
              <a:lnSpc>
                <a:spcPts val="3000"/>
              </a:lnSpc>
              <a:spcBef>
                <a:spcPts val="600"/>
              </a:spcBef>
              <a:buFontTx/>
              <a:buChar char="•"/>
              <a:defRPr sz="2500" i="1"/>
            </a:pPr>
            <a:r>
              <a:rPr dirty="0"/>
              <a:t>Multi-stop consolidation</a:t>
            </a:r>
            <a:endParaRPr sz="2900" dirty="0"/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500"/>
            </a:pPr>
            <a:r>
              <a:rPr dirty="0"/>
              <a:t>e.g. </a:t>
            </a:r>
            <a:r>
              <a:rPr dirty="0" err="1"/>
              <a:t>Fedex</a:t>
            </a:r>
            <a:r>
              <a:rPr dirty="0"/>
              <a:t> delivers individual shipments to their final destination on routes serving several customers</a:t>
            </a:r>
          </a:p>
          <a:p>
            <a:pPr marL="533400" indent="-533400">
              <a:lnSpc>
                <a:spcPts val="3000"/>
              </a:lnSpc>
              <a:spcBef>
                <a:spcPts val="600"/>
              </a:spcBef>
              <a:buFontTx/>
              <a:buChar char="•"/>
              <a:defRPr sz="2500" i="1"/>
            </a:pPr>
            <a:r>
              <a:rPr dirty="0"/>
              <a:t>Temporal consolidation</a:t>
            </a:r>
            <a:endParaRPr sz="2900" dirty="0"/>
          </a:p>
          <a:p>
            <a:pPr marL="914400" lvl="1" indent="-457200">
              <a:lnSpc>
                <a:spcPts val="3000"/>
              </a:lnSpc>
              <a:spcBef>
                <a:spcPts val="600"/>
              </a:spcBef>
              <a:buClr>
                <a:schemeClr val="accent2"/>
              </a:buClr>
              <a:buFontTx/>
              <a:buChar char="–"/>
              <a:defRPr sz="2500"/>
            </a:pPr>
            <a:r>
              <a:rPr dirty="0"/>
              <a:t>e.g. shipments schedules may be adjusted forward or backward to ship large quantities periodically</a:t>
            </a:r>
          </a:p>
        </p:txBody>
      </p:sp>
      <p:sp>
        <p:nvSpPr>
          <p:cNvPr id="257" name="Shape 257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28</a:t>
            </a:fld>
            <a:endParaRPr/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60" name="Shape 260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29</a:t>
            </a:fld>
            <a:endParaRPr/>
          </a:p>
        </p:txBody>
      </p:sp>
      <p:pic>
        <p:nvPicPr>
          <p:cNvPr id="261" name="image16.jpeg" descr="mit-lect-2_Page_0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29" y="11429"/>
            <a:ext cx="9121142" cy="6835142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Shape 262"/>
          <p:cNvSpPr/>
          <p:nvPr/>
        </p:nvSpPr>
        <p:spPr>
          <a:xfrm>
            <a:off x="142843" y="214289"/>
            <a:ext cx="8786876" cy="857258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3" name="Shape 263"/>
          <p:cNvSpPr/>
          <p:nvPr/>
        </p:nvSpPr>
        <p:spPr>
          <a:xfrm>
            <a:off x="0" y="6500833"/>
            <a:ext cx="9144000" cy="35716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4" name="Shape 264"/>
          <p:cNvSpPr/>
          <p:nvPr/>
        </p:nvSpPr>
        <p:spPr>
          <a:xfrm>
            <a:off x="3428991" y="5715015"/>
            <a:ext cx="2143141" cy="42862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65" name="Shape 265"/>
          <p:cNvSpPr/>
          <p:nvPr/>
        </p:nvSpPr>
        <p:spPr>
          <a:xfrm>
            <a:off x="1000099" y="428604"/>
            <a:ext cx="6000794" cy="548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Multi-stop consolidation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Logistics</a:t>
            </a:r>
          </a:p>
        </p:txBody>
      </p:sp>
      <p:sp>
        <p:nvSpPr>
          <p:cNvPr id="142" name="Shape 142"/>
          <p:cNvSpPr>
            <a:spLocks noGrp="1"/>
          </p:cNvSpPr>
          <p:nvPr>
            <p:ph type="body" idx="1"/>
          </p:nvPr>
        </p:nvSpPr>
        <p:spPr>
          <a:xfrm>
            <a:off x="1691680" y="2043750"/>
            <a:ext cx="5482952" cy="4625610"/>
          </a:xfrm>
          <a:prstGeom prst="rect">
            <a:avLst/>
          </a:prstGeom>
        </p:spPr>
        <p:txBody>
          <a:bodyPr/>
          <a:lstStyle/>
          <a:p>
            <a:pPr marL="0" indent="0" defTabSz="612648">
              <a:buClrTx/>
              <a:buSzTx/>
              <a:buFontTx/>
              <a:buNone/>
              <a:defRPr sz="3484"/>
            </a:pPr>
            <a:r>
              <a:rPr dirty="0"/>
              <a:t>Get </a:t>
            </a:r>
            <a:r>
              <a:rPr dirty="0" smtClean="0"/>
              <a:t>the</a:t>
            </a:r>
            <a:r>
              <a:rPr lang="tr-TR" dirty="0" smtClean="0"/>
              <a:t>:</a:t>
            </a:r>
          </a:p>
          <a:p>
            <a:pPr marL="1757679" lvl="8" indent="-457200" defTabSz="612648">
              <a:buClrTx/>
              <a:buSzTx/>
              <a:buFont typeface="Wingdings" pitchFamily="2" charset="2"/>
              <a:buChar char="v"/>
              <a:defRPr sz="3484"/>
            </a:pPr>
            <a:r>
              <a:rPr dirty="0" smtClean="0"/>
              <a:t>right </a:t>
            </a:r>
            <a:r>
              <a:rPr dirty="0"/>
              <a:t>amount </a:t>
            </a:r>
            <a:r>
              <a:rPr dirty="0" smtClean="0"/>
              <a:t>of</a:t>
            </a:r>
            <a:endParaRPr lang="tr-TR" dirty="0" smtClean="0"/>
          </a:p>
          <a:p>
            <a:pPr marL="1757679" lvl="8" indent="-457200" defTabSz="612648">
              <a:buClrTx/>
              <a:buSzTx/>
              <a:buFont typeface="Wingdings" pitchFamily="2" charset="2"/>
              <a:buChar char="v"/>
              <a:defRPr sz="3484"/>
            </a:pPr>
            <a:r>
              <a:rPr dirty="0" smtClean="0"/>
              <a:t>right material</a:t>
            </a:r>
            <a:endParaRPr lang="tr-TR" dirty="0" smtClean="0"/>
          </a:p>
          <a:p>
            <a:pPr marL="1757679" lvl="8" indent="-457200" defTabSz="612648">
              <a:buClrTx/>
              <a:buSzTx/>
              <a:buFont typeface="Wingdings" pitchFamily="2" charset="2"/>
              <a:buChar char="v"/>
              <a:defRPr sz="3484"/>
            </a:pPr>
            <a:r>
              <a:rPr dirty="0" smtClean="0"/>
              <a:t>to </a:t>
            </a:r>
            <a:r>
              <a:rPr dirty="0"/>
              <a:t>the right </a:t>
            </a:r>
            <a:r>
              <a:rPr dirty="0" smtClean="0"/>
              <a:t>place</a:t>
            </a:r>
            <a:endParaRPr lang="tr-TR" dirty="0" smtClean="0"/>
          </a:p>
          <a:p>
            <a:pPr marL="1757679" lvl="8" indent="-457200" defTabSz="612648">
              <a:buClrTx/>
              <a:buSzTx/>
              <a:buFont typeface="Wingdings" pitchFamily="2" charset="2"/>
              <a:buChar char="v"/>
              <a:defRPr sz="3484"/>
            </a:pPr>
            <a:r>
              <a:rPr dirty="0" smtClean="0"/>
              <a:t>at </a:t>
            </a:r>
            <a:r>
              <a:rPr dirty="0"/>
              <a:t>the right </a:t>
            </a:r>
            <a:r>
              <a:rPr dirty="0" smtClean="0"/>
              <a:t>time</a:t>
            </a:r>
            <a:r>
              <a:rPr lang="tr-TR" dirty="0" smtClean="0"/>
              <a:t>.</a:t>
            </a:r>
            <a:endParaRPr dirty="0"/>
          </a:p>
          <a:p>
            <a:pPr marL="0" indent="0" defTabSz="612648">
              <a:buClrTx/>
              <a:buSzTx/>
              <a:buFontTx/>
              <a:buNone/>
              <a:defRPr sz="2144"/>
            </a:pPr>
            <a:endParaRPr dirty="0"/>
          </a:p>
          <a:p>
            <a:pPr marL="0" indent="0" defTabSz="612648">
              <a:buClrTx/>
              <a:buSzTx/>
              <a:buFontTx/>
              <a:buNone/>
              <a:defRPr sz="2144"/>
            </a:pPr>
            <a:endParaRPr dirty="0"/>
          </a:p>
          <a:p>
            <a:pPr marL="0" indent="0" defTabSz="612648">
              <a:buClrTx/>
              <a:buSzTx/>
              <a:buFontTx/>
              <a:buNone/>
              <a:defRPr sz="2144"/>
            </a:pPr>
            <a:endParaRPr dirty="0"/>
          </a:p>
        </p:txBody>
      </p:sp>
      <p:sp>
        <p:nvSpPr>
          <p:cNvPr id="143" name="Shape 143"/>
          <p:cNvSpPr>
            <a:spLocks noGrp="1"/>
          </p:cNvSpPr>
          <p:nvPr>
            <p:ph type="sldNum" sz="quarter" idx="2"/>
          </p:nvPr>
        </p:nvSpPr>
        <p:spPr>
          <a:xfrm>
            <a:off x="8811259" y="6578504"/>
            <a:ext cx="127001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1" build="p" animBg="1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68" name="Shape 268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30</a:t>
            </a:fld>
            <a:endParaRPr/>
          </a:p>
        </p:txBody>
      </p:sp>
      <p:sp>
        <p:nvSpPr>
          <p:cNvPr id="269" name="Shape 269"/>
          <p:cNvSpPr/>
          <p:nvPr/>
        </p:nvSpPr>
        <p:spPr>
          <a:xfrm>
            <a:off x="-1" y="6429395"/>
            <a:ext cx="9001158" cy="42860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70" name="image17.jpeg" descr="mit-lect-2_Page_0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29" y="11429"/>
            <a:ext cx="9121142" cy="683514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hape 271"/>
          <p:cNvSpPr/>
          <p:nvPr/>
        </p:nvSpPr>
        <p:spPr>
          <a:xfrm>
            <a:off x="642910" y="285728"/>
            <a:ext cx="8501090" cy="107157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2" name="Shape 272"/>
          <p:cNvSpPr/>
          <p:nvPr/>
        </p:nvSpPr>
        <p:spPr>
          <a:xfrm>
            <a:off x="6000760" y="1142984"/>
            <a:ext cx="3143241" cy="100013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3" name="Shape 273"/>
          <p:cNvSpPr/>
          <p:nvPr/>
        </p:nvSpPr>
        <p:spPr>
          <a:xfrm>
            <a:off x="6429388" y="2071678"/>
            <a:ext cx="2357455" cy="42862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4" name="Shape 274"/>
          <p:cNvSpPr/>
          <p:nvPr/>
        </p:nvSpPr>
        <p:spPr>
          <a:xfrm>
            <a:off x="6286512" y="6286520"/>
            <a:ext cx="2643206" cy="57148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5" name="Shape 275"/>
          <p:cNvSpPr/>
          <p:nvPr/>
        </p:nvSpPr>
        <p:spPr>
          <a:xfrm>
            <a:off x="-1" y="6572271"/>
            <a:ext cx="4714878" cy="28572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6" name="Shape 276"/>
          <p:cNvSpPr/>
          <p:nvPr/>
        </p:nvSpPr>
        <p:spPr>
          <a:xfrm>
            <a:off x="857224" y="571479"/>
            <a:ext cx="5929355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Facility consolidation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Freight Transportation</a:t>
            </a:r>
          </a:p>
        </p:txBody>
      </p:sp>
      <p:sp>
        <p:nvSpPr>
          <p:cNvPr id="279" name="Shape 27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Modes of transportation: 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Air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Truck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Train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Ship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Pipeline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endParaRPr/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 intermodal</a:t>
            </a:r>
          </a:p>
        </p:txBody>
      </p:sp>
      <p:sp>
        <p:nvSpPr>
          <p:cNvPr id="280" name="Shape 280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31</a:t>
            </a:fld>
            <a:endParaRPr/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Freight Transportation</a:t>
            </a:r>
          </a:p>
        </p:txBody>
      </p:sp>
      <p:sp>
        <p:nvSpPr>
          <p:cNvPr id="283" name="Shape 28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Mode Choice Decisions:</a:t>
            </a:r>
          </a:p>
          <a:p>
            <a:r>
              <a:t>Air: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Fastest, handling slows down the process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Long distance high value goods</a:t>
            </a:r>
          </a:p>
          <a:p>
            <a:r>
              <a:t>Truck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Truck load vs Less-Than-Truck load </a:t>
            </a:r>
          </a:p>
          <a:p>
            <a:r>
              <a:t>Rail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Inexpensive, relatively slow</a:t>
            </a:r>
          </a:p>
        </p:txBody>
      </p:sp>
      <p:sp>
        <p:nvSpPr>
          <p:cNvPr id="284" name="Shape 284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32</a:t>
            </a:fld>
            <a:endParaRPr/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Freight Transportation</a:t>
            </a:r>
          </a:p>
        </p:txBody>
      </p:sp>
      <p:sp>
        <p:nvSpPr>
          <p:cNvPr id="287" name="Shape 28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Mode Choice Decisions:</a:t>
            </a:r>
          </a:p>
          <a:p>
            <a:r>
              <a:t>Intermodal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Air-Truck</a:t>
            </a:r>
            <a:br/>
            <a:r>
              <a:t>	Birdyback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Train-Truck</a:t>
            </a:r>
          </a:p>
          <a:p>
            <a:pPr marL="274319" lvl="1" indent="182880">
              <a:spcBef>
                <a:spcPts val="600"/>
              </a:spcBef>
              <a:buSzTx/>
              <a:buNone/>
              <a:defRPr sz="2800"/>
            </a:pPr>
            <a:r>
              <a:t>	Piggyback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Ship-Truck</a:t>
            </a:r>
          </a:p>
          <a:p>
            <a:pPr marL="0" lvl="2" indent="768096">
              <a:spcBef>
                <a:spcPts val="600"/>
              </a:spcBef>
              <a:buClr>
                <a:schemeClr val="accent2"/>
              </a:buClr>
              <a:buSzTx/>
              <a:buFont typeface="Wingdings"/>
              <a:buNone/>
              <a:defRPr sz="2800"/>
            </a:pPr>
            <a:r>
              <a:t>Fishyback</a:t>
            </a:r>
          </a:p>
        </p:txBody>
      </p:sp>
      <p:sp>
        <p:nvSpPr>
          <p:cNvPr id="288" name="Shape 288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33</a:t>
            </a:fld>
            <a:endParaRPr/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34</a:t>
            </a:fld>
            <a:endParaRPr/>
          </a:p>
        </p:txBody>
      </p:sp>
      <p:sp>
        <p:nvSpPr>
          <p:cNvPr id="292" name="Shape 292"/>
          <p:cNvSpPr/>
          <p:nvPr/>
        </p:nvSpPr>
        <p:spPr>
          <a:xfrm>
            <a:off x="-1" y="6429395"/>
            <a:ext cx="9001158" cy="42860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93" name="image19.jpeg" descr="mit-lect-1_Page_3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29" y="11429"/>
            <a:ext cx="9121142" cy="6835142"/>
          </a:xfrm>
          <a:prstGeom prst="rect">
            <a:avLst/>
          </a:prstGeom>
          <a:ln w="12700">
            <a:miter lim="400000"/>
          </a:ln>
        </p:spPr>
      </p:pic>
      <p:sp>
        <p:nvSpPr>
          <p:cNvPr id="294" name="Shape 294"/>
          <p:cNvSpPr/>
          <p:nvPr/>
        </p:nvSpPr>
        <p:spPr>
          <a:xfrm>
            <a:off x="0" y="6500833"/>
            <a:ext cx="9144000" cy="35716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7" name="Shape 297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35</a:t>
            </a:fld>
            <a:endParaRPr/>
          </a:p>
        </p:txBody>
      </p:sp>
      <p:sp>
        <p:nvSpPr>
          <p:cNvPr id="298" name="Shape 298"/>
          <p:cNvSpPr/>
          <p:nvPr/>
        </p:nvSpPr>
        <p:spPr>
          <a:xfrm>
            <a:off x="-1" y="6429395"/>
            <a:ext cx="9001158" cy="42860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99" name="image20.jpeg" descr="mit-lect-1_Page_3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29" y="11429"/>
            <a:ext cx="9121142" cy="6835142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Shape 300"/>
          <p:cNvSpPr/>
          <p:nvPr/>
        </p:nvSpPr>
        <p:spPr>
          <a:xfrm>
            <a:off x="0" y="6500833"/>
            <a:ext cx="9144000" cy="35716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1" name="Shape 301"/>
          <p:cNvSpPr/>
          <p:nvPr/>
        </p:nvSpPr>
        <p:spPr>
          <a:xfrm>
            <a:off x="381000" y="4114800"/>
            <a:ext cx="8229600" cy="23622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38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4" name="Shape 304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36</a:t>
            </a:fld>
            <a:endParaRPr/>
          </a:p>
        </p:txBody>
      </p:sp>
      <p:sp>
        <p:nvSpPr>
          <p:cNvPr id="305" name="Shape 305"/>
          <p:cNvSpPr/>
          <p:nvPr/>
        </p:nvSpPr>
        <p:spPr>
          <a:xfrm>
            <a:off x="-1" y="6429395"/>
            <a:ext cx="9001158" cy="42860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06" name="image21.jpeg" descr="mit-lect-2_Page_0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29" y="11429"/>
            <a:ext cx="9121142" cy="6835142"/>
          </a:xfrm>
          <a:prstGeom prst="rect">
            <a:avLst/>
          </a:prstGeom>
          <a:ln w="12700">
            <a:miter lim="400000"/>
          </a:ln>
        </p:spPr>
      </p:pic>
      <p:sp>
        <p:nvSpPr>
          <p:cNvPr id="307" name="Shape 307"/>
          <p:cNvSpPr/>
          <p:nvPr/>
        </p:nvSpPr>
        <p:spPr>
          <a:xfrm>
            <a:off x="-1" y="6000767"/>
            <a:ext cx="9001158" cy="857233"/>
          </a:xfrm>
          <a:prstGeom prst="rect">
            <a:avLst/>
          </a:prstGeom>
          <a:solidFill>
            <a:srgbClr val="FFFFFF"/>
          </a:solidFill>
          <a:ln w="48000"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Logistics Managerial Issues</a:t>
            </a:r>
          </a:p>
        </p:txBody>
      </p:sp>
      <p:sp>
        <p:nvSpPr>
          <p:cNvPr id="310" name="Shape 31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Capital reduction vs. Operating cost reduction</a:t>
            </a:r>
          </a:p>
          <a:p>
            <a:endParaRPr/>
          </a:p>
          <a:p>
            <a:r>
              <a:t>Service level improvement</a:t>
            </a:r>
          </a:p>
          <a:p>
            <a:endParaRPr/>
          </a:p>
          <a:p>
            <a:r>
              <a:t>Cost vs. Level of service trade-off</a:t>
            </a:r>
          </a:p>
          <a:p>
            <a:endParaRPr/>
          </a:p>
          <a:p>
            <a:r>
              <a:t>Sales vs. Level of service trade-off</a:t>
            </a:r>
          </a:p>
        </p:txBody>
      </p:sp>
      <p:sp>
        <p:nvSpPr>
          <p:cNvPr id="311" name="Shape 311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37</a:t>
            </a:fld>
            <a:endParaRPr/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Logistics Decisions</a:t>
            </a:r>
          </a:p>
        </p:txBody>
      </p:sp>
      <p:graphicFrame>
        <p:nvGraphicFramePr>
          <p:cNvPr id="314" name="Table 314"/>
          <p:cNvGraphicFramePr/>
          <p:nvPr/>
        </p:nvGraphicFramePr>
        <p:xfrm>
          <a:off x="457200" y="1774825"/>
          <a:ext cx="8229598" cy="4472006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1328718"/>
                <a:gridCol w="1857388"/>
                <a:gridCol w="1643073"/>
                <a:gridCol w="1643073"/>
                <a:gridCol w="1757346"/>
              </a:tblGrid>
              <a:tr h="489440">
                <a:tc>
                  <a:txBody>
                    <a:bodyPr/>
                    <a:lstStyle/>
                    <a:p>
                      <a:pPr algn="l">
                        <a:defRPr sz="1800">
                          <a:sym typeface="Corbel"/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  <a:sym typeface="Corbel"/>
                        </a:rPr>
                        <a:t>Planning Horizon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  <a:sym typeface="Corbel"/>
                        </a:rPr>
                        <a:t>Data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  <a:sym typeface="Corbel"/>
                        </a:rPr>
                        <a:t>Decision maker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  <a:sym typeface="Corbel"/>
                        </a:rPr>
                        <a:t>E.g.</a:t>
                      </a:r>
                    </a:p>
                  </a:txBody>
                  <a:tcPr marL="45720" marR="45720" horzOverflow="overflow"/>
                </a:tc>
              </a:tr>
              <a:tr h="84478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orbel"/>
                        </a:rPr>
                        <a:t>Strategic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orbel"/>
                        </a:rPr>
                        <a:t>Up to several years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orbel"/>
                        </a:rPr>
                        <a:t>Very imprecise and incomplete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orbel"/>
                        </a:rPr>
                        <a:t>Top management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orbel"/>
                        </a:rPr>
                        <a:t>Facility location, layout</a:t>
                      </a:r>
                    </a:p>
                  </a:txBody>
                  <a:tcPr marL="45720" marR="45720" horzOverflow="overflow"/>
                </a:tc>
              </a:tr>
              <a:tr h="193094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orbel"/>
                        </a:rPr>
                        <a:t>Tactical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orbel"/>
                        </a:rPr>
                        <a:t>Up to a year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orbel"/>
                        </a:rPr>
                        <a:t>Disaggregated data available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orbel"/>
                        </a:rPr>
                        <a:t>Middle management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orbel"/>
                        </a:rPr>
                        <a:t>Resource allocation, production and distribution planning</a:t>
                      </a:r>
                    </a:p>
                  </a:txBody>
                  <a:tcPr marL="45720" marR="45720" horzOverflow="overflow"/>
                </a:tc>
              </a:tr>
              <a:tr h="120683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orbel"/>
                        </a:rPr>
                        <a:t>Operational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orbel"/>
                        </a:rPr>
                        <a:t>Days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orbel"/>
                        </a:rPr>
                        <a:t>Precise data available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orbel"/>
                        </a:rPr>
                        <a:t>Lower management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>
                          <a:sym typeface="Corbel"/>
                        </a:rPr>
                        <a:t>Order picking, vehicle dispatching</a:t>
                      </a:r>
                    </a:p>
                  </a:txBody>
                  <a:tcPr marL="45720" marR="45720" horzOverflow="overflow"/>
                </a:tc>
              </a:tr>
            </a:tbl>
          </a:graphicData>
        </a:graphic>
      </p:graphicFrame>
      <p:sp>
        <p:nvSpPr>
          <p:cNvPr id="315" name="Shape 315"/>
          <p:cNvSpPr>
            <a:spLocks noGrp="1"/>
          </p:cNvSpPr>
          <p:nvPr>
            <p:ph type="sldNum" sz="quarter" idx="2"/>
          </p:nvPr>
        </p:nvSpPr>
        <p:spPr>
          <a:xfrm>
            <a:off x="8756044" y="6578504"/>
            <a:ext cx="182216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38</a:t>
            </a:fld>
            <a:endParaRPr/>
          </a:p>
        </p:txBody>
      </p: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xfrm>
            <a:off x="8483776" y="6245225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39</a:t>
            </a:fld>
            <a:endParaRPr/>
          </a:p>
        </p:txBody>
      </p:sp>
      <p:sp>
        <p:nvSpPr>
          <p:cNvPr id="27" name="Shape 27"/>
          <p:cNvSpPr>
            <a:spLocks noGrp="1"/>
          </p:cNvSpPr>
          <p:nvPr>
            <p:ph type="title" idx="4294967295"/>
          </p:nvPr>
        </p:nvSpPr>
        <p:spPr>
          <a:xfrm>
            <a:off x="2195736" y="260648"/>
            <a:ext cx="4834880" cy="1020763"/>
          </a:xfrm>
          <a:prstGeom prst="rect">
            <a:avLst/>
          </a:prstGeom>
        </p:spPr>
        <p:txBody>
          <a:bodyPr>
            <a:normAutofit/>
          </a:bodyPr>
          <a:lstStyle>
            <a:lvl1pPr defTabSz="868680">
              <a:defRPr sz="3800" b="1"/>
            </a:lvl1pPr>
          </a:lstStyle>
          <a:p>
            <a:pPr algn="ctr"/>
            <a:r>
              <a:rPr lang="tr-TR" dirty="0" smtClean="0"/>
              <a:t>Logistics Part</a:t>
            </a:r>
            <a:r>
              <a:rPr dirty="0" smtClean="0"/>
              <a:t>: </a:t>
            </a:r>
            <a:r>
              <a:rPr lang="tr-TR" dirty="0" smtClean="0"/>
              <a:t>A</a:t>
            </a:r>
            <a:endParaRPr dirty="0"/>
          </a:p>
        </p:txBody>
      </p:sp>
      <p:sp>
        <p:nvSpPr>
          <p:cNvPr id="28" name="Shape 28"/>
          <p:cNvSpPr>
            <a:spLocks noGrp="1"/>
          </p:cNvSpPr>
          <p:nvPr>
            <p:ph type="body" idx="4294967295"/>
          </p:nvPr>
        </p:nvSpPr>
        <p:spPr>
          <a:xfrm>
            <a:off x="381000" y="990600"/>
            <a:ext cx="8534400" cy="5562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endParaRPr lang="tr-TR" sz="6000" b="1" dirty="0" smtClean="0"/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r>
              <a:rPr lang="tr-TR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QUIZ!</a:t>
            </a:r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r>
              <a:rPr lang="tr-T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www.getkahoot.com</a:t>
            </a:r>
            <a:endParaRPr lang="tr-TR" sz="3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endParaRPr lang="tr-TR" sz="3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57175" indent="-257175" algn="ctr" defTabSz="685800">
              <a:spcBef>
                <a:spcPts val="200"/>
              </a:spcBef>
              <a:buSzTx/>
              <a:buNone/>
              <a:defRPr sz="2400"/>
            </a:pPr>
            <a:r>
              <a:rPr lang="tr-T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Don’t forget to </a:t>
            </a:r>
            <a:r>
              <a:rPr lang="tr-TR" sz="3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enter nicknames as your ID’s</a:t>
            </a:r>
            <a:r>
              <a:rPr lang="tr-TR" sz="3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6495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/>
          </p:cNvSpPr>
          <p:nvPr>
            <p:ph type="ctrTitle"/>
          </p:nvPr>
        </p:nvSpPr>
        <p:spPr>
          <a:xfrm>
            <a:off x="685800" y="3355847"/>
            <a:ext cx="8077200" cy="1673352"/>
          </a:xfrm>
          <a:prstGeom prst="rect">
            <a:avLst/>
          </a:prstGeom>
        </p:spPr>
        <p:txBody>
          <a:bodyPr/>
          <a:lstStyle/>
          <a:p>
            <a:r>
              <a:t>Why Logistics?</a:t>
            </a:r>
          </a:p>
        </p:txBody>
      </p:sp>
      <p:sp>
        <p:nvSpPr>
          <p:cNvPr id="146" name="Shape 146"/>
          <p:cNvSpPr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7" name="Shape 147"/>
          <p:cNvSpPr>
            <a:spLocks noGrp="1"/>
          </p:cNvSpPr>
          <p:nvPr>
            <p:ph type="sldNum" sz="quarter" idx="2"/>
          </p:nvPr>
        </p:nvSpPr>
        <p:spPr>
          <a:xfrm>
            <a:off x="8811259" y="6578504"/>
            <a:ext cx="127001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CASE study: Shoes From China</a:t>
            </a:r>
          </a:p>
        </p:txBody>
      </p:sp>
      <p:sp>
        <p:nvSpPr>
          <p:cNvPr id="150" name="Shape 15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As a manufacturer, how should I ship my shoes from Shenzen (China) to Kansas City (USA)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Shoes are manufactured, labeled, and packed at a plant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~4.5M shoes shipped per year from this plant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6000-6500 shoes shipped per container</a:t>
            </a:r>
          </a:p>
          <a:p>
            <a:pPr marL="731519" lvl="1" indent="-274319">
              <a:spcBef>
                <a:spcPts val="600"/>
              </a:spcBef>
              <a:buClr>
                <a:schemeClr val="accent2"/>
              </a:buClr>
              <a:buFont typeface="Wingdings"/>
              <a:defRPr sz="2800"/>
            </a:pPr>
            <a:r>
              <a:t>Value of pair of shoes ~$35</a:t>
            </a:r>
          </a:p>
        </p:txBody>
      </p:sp>
      <p:sp>
        <p:nvSpPr>
          <p:cNvPr id="151" name="Shape 151"/>
          <p:cNvSpPr>
            <a:spLocks noGrp="1"/>
          </p:cNvSpPr>
          <p:nvPr>
            <p:ph type="sldNum" sz="quarter" idx="2"/>
          </p:nvPr>
        </p:nvSpPr>
        <p:spPr>
          <a:xfrm>
            <a:off x="8811259" y="6578504"/>
            <a:ext cx="127001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1" build="p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CASE study: Shoes From China</a:t>
            </a:r>
          </a:p>
        </p:txBody>
      </p:sp>
      <p:sp>
        <p:nvSpPr>
          <p:cNvPr id="154" name="Shape 154"/>
          <p:cNvSpPr>
            <a:spLocks noGrp="1"/>
          </p:cNvSpPr>
          <p:nvPr>
            <p:ph type="sldNum" sz="quarter" idx="2"/>
          </p:nvPr>
        </p:nvSpPr>
        <p:spPr>
          <a:xfrm>
            <a:off x="8811259" y="6578504"/>
            <a:ext cx="127001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pic>
        <p:nvPicPr>
          <p:cNvPr id="155" name="image2.jpeg" descr="mit-lect-1_Page_0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2843" y="0"/>
            <a:ext cx="8670398" cy="6500834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Shape 156"/>
          <p:cNvSpPr/>
          <p:nvPr/>
        </p:nvSpPr>
        <p:spPr>
          <a:xfrm>
            <a:off x="214282" y="5929329"/>
            <a:ext cx="8358245" cy="78581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7" name="Shape 157"/>
          <p:cNvSpPr/>
          <p:nvPr/>
        </p:nvSpPr>
        <p:spPr>
          <a:xfrm>
            <a:off x="6000760" y="4286255"/>
            <a:ext cx="1214447" cy="28575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8" name="Shape 158"/>
          <p:cNvSpPr/>
          <p:nvPr/>
        </p:nvSpPr>
        <p:spPr>
          <a:xfrm>
            <a:off x="7286644" y="3357562"/>
            <a:ext cx="1214447" cy="28575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9" name="Shape 159"/>
          <p:cNvSpPr/>
          <p:nvPr/>
        </p:nvSpPr>
        <p:spPr>
          <a:xfrm>
            <a:off x="6929453" y="2357429"/>
            <a:ext cx="1143009" cy="28575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60" name="Shape 160"/>
          <p:cNvSpPr/>
          <p:nvPr/>
        </p:nvSpPr>
        <p:spPr>
          <a:xfrm>
            <a:off x="6929453" y="1714487"/>
            <a:ext cx="1214447" cy="28575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CASE study: Shoes From China</a:t>
            </a:r>
          </a:p>
        </p:txBody>
      </p:sp>
      <p:sp>
        <p:nvSpPr>
          <p:cNvPr id="163" name="Shape 163"/>
          <p:cNvSpPr>
            <a:spLocks noGrp="1"/>
          </p:cNvSpPr>
          <p:nvPr>
            <p:ph type="sldNum" sz="quarter" idx="2"/>
          </p:nvPr>
        </p:nvSpPr>
        <p:spPr>
          <a:xfrm>
            <a:off x="8811259" y="6578504"/>
            <a:ext cx="127001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164" name="Shape 164"/>
          <p:cNvSpPr/>
          <p:nvPr/>
        </p:nvSpPr>
        <p:spPr>
          <a:xfrm>
            <a:off x="500034" y="6429395"/>
            <a:ext cx="8358245" cy="42860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65" name="image3.jpeg" descr="mit-lect-1_Page_07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29" y="11429"/>
            <a:ext cx="9121142" cy="6835142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hape 166"/>
          <p:cNvSpPr/>
          <p:nvPr/>
        </p:nvSpPr>
        <p:spPr>
          <a:xfrm>
            <a:off x="-1" y="6429395"/>
            <a:ext cx="9001158" cy="42860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sldNum" sz="quarter" idx="2"/>
          </p:nvPr>
        </p:nvSpPr>
        <p:spPr>
          <a:xfrm>
            <a:off x="8811259" y="6578504"/>
            <a:ext cx="127001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pic>
        <p:nvPicPr>
          <p:cNvPr id="170" name="image4.jpeg" descr="mit-lect-1_Page_0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29" y="11429"/>
            <a:ext cx="9121142" cy="6835142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hape 171"/>
          <p:cNvSpPr/>
          <p:nvPr/>
        </p:nvSpPr>
        <p:spPr>
          <a:xfrm>
            <a:off x="-1" y="6286520"/>
            <a:ext cx="9001158" cy="57148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4" name="Shape 174"/>
          <p:cNvSpPr>
            <a:spLocks noGrp="1"/>
          </p:cNvSpPr>
          <p:nvPr>
            <p:ph type="sldNum" sz="quarter" idx="2"/>
          </p:nvPr>
        </p:nvSpPr>
        <p:spPr>
          <a:xfrm>
            <a:off x="8811259" y="6578504"/>
            <a:ext cx="127001" cy="17281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  <p:pic>
        <p:nvPicPr>
          <p:cNvPr id="175" name="image5.jpeg" descr="mit-lect-1_Page_0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191" y="12031"/>
            <a:ext cx="9119618" cy="6833938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Shape 176"/>
          <p:cNvSpPr/>
          <p:nvPr/>
        </p:nvSpPr>
        <p:spPr>
          <a:xfrm>
            <a:off x="-1" y="6286520"/>
            <a:ext cx="9001158" cy="57148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Module">
  <a:themeElements>
    <a:clrScheme name="Modul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0000FF"/>
      </a:hlink>
      <a:folHlink>
        <a:srgbClr val="FF00FF"/>
      </a:folHlink>
    </a:clrScheme>
    <a:fontScheme name="Modul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50800" dist="25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480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orbel"/>
            <a:ea typeface="Corbel"/>
            <a:cs typeface="Corbel"/>
            <a:sym typeface="Corbe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48000" cap="flat">
          <a:solidFill>
            <a:schemeClr val="accent1"/>
          </a:solidFill>
          <a:prstDash val="solid"/>
          <a:round/>
        </a:ln>
        <a:effectLst>
          <a:outerShdw blurRad="50800" dist="25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orbel"/>
            <a:ea typeface="Corbel"/>
            <a:cs typeface="Corbel"/>
            <a:sym typeface="Corbe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dule">
  <a:themeElements>
    <a:clrScheme name="Modul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0000FF"/>
      </a:hlink>
      <a:folHlink>
        <a:srgbClr val="FF00FF"/>
      </a:folHlink>
    </a:clrScheme>
    <a:fontScheme name="Modul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50800" dist="25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480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orbel"/>
            <a:ea typeface="Corbel"/>
            <a:cs typeface="Corbel"/>
            <a:sym typeface="Corbe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48000" cap="flat">
          <a:solidFill>
            <a:schemeClr val="accent1"/>
          </a:solidFill>
          <a:prstDash val="solid"/>
          <a:round/>
        </a:ln>
        <a:effectLst>
          <a:outerShdw blurRad="50800" dist="25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orbel"/>
            <a:ea typeface="Corbel"/>
            <a:cs typeface="Corbel"/>
            <a:sym typeface="Corbe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899</Words>
  <Application>Microsoft Office PowerPoint</Application>
  <PresentationFormat>On-screen Show (4:3)</PresentationFormat>
  <Paragraphs>231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Module</vt:lpstr>
      <vt:lpstr>Logistics</vt:lpstr>
      <vt:lpstr>Logistics</vt:lpstr>
      <vt:lpstr>Logistics</vt:lpstr>
      <vt:lpstr>Why Logistics?</vt:lpstr>
      <vt:lpstr>CASE study: Shoes From China</vt:lpstr>
      <vt:lpstr>CASE study: Shoes From China</vt:lpstr>
      <vt:lpstr>CASE study: Shoes From China</vt:lpstr>
      <vt:lpstr>PowerPoint Presentation</vt:lpstr>
      <vt:lpstr>PowerPoint Presentation</vt:lpstr>
      <vt:lpstr>PowerPoint Presentation</vt:lpstr>
      <vt:lpstr>Logistics systems</vt:lpstr>
      <vt:lpstr>Logistics Systems (Supply Chains)</vt:lpstr>
      <vt:lpstr>Logistic System Characteristics</vt:lpstr>
      <vt:lpstr>Third Party Logistics(3PL)</vt:lpstr>
      <vt:lpstr>Outsourcing: Pros and Cons </vt:lpstr>
      <vt:lpstr>Logistic System Characteristics</vt:lpstr>
      <vt:lpstr>Logistic System Characteristics</vt:lpstr>
      <vt:lpstr>Logistics systems</vt:lpstr>
      <vt:lpstr>Order processing</vt:lpstr>
      <vt:lpstr>Inventory management</vt:lpstr>
      <vt:lpstr>Inventory management</vt:lpstr>
      <vt:lpstr>Inventory management</vt:lpstr>
      <vt:lpstr>Freight transportation</vt:lpstr>
      <vt:lpstr>Freight Transportation</vt:lpstr>
      <vt:lpstr>Freight Transportation</vt:lpstr>
      <vt:lpstr>Distribution channels </vt:lpstr>
      <vt:lpstr>PowerPoint Presentation</vt:lpstr>
      <vt:lpstr>Freight consolidation</vt:lpstr>
      <vt:lpstr>PowerPoint Presentation</vt:lpstr>
      <vt:lpstr>PowerPoint Presentation</vt:lpstr>
      <vt:lpstr>Freight Transportation</vt:lpstr>
      <vt:lpstr>Freight Transportation</vt:lpstr>
      <vt:lpstr>Freight Transportation</vt:lpstr>
      <vt:lpstr>PowerPoint Presentation</vt:lpstr>
      <vt:lpstr>PowerPoint Presentation</vt:lpstr>
      <vt:lpstr>PowerPoint Presentation</vt:lpstr>
      <vt:lpstr>Logistics Managerial Issues</vt:lpstr>
      <vt:lpstr>Logistics Decisions</vt:lpstr>
      <vt:lpstr>Logistics Part: 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Logistics</dc:title>
  <cp:lastModifiedBy>Ömer Burak Kınay</cp:lastModifiedBy>
  <cp:revision>4</cp:revision>
  <dcterms:modified xsi:type="dcterms:W3CDTF">2017-03-01T08:27:18Z</dcterms:modified>
</cp:coreProperties>
</file>