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86" y="-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0" name="Shape 11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07850932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93" name="Shape 93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Shape 9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/>
          </p:cNvSpPr>
          <p:nvPr>
            <p:ph type="title"/>
          </p:nvPr>
        </p:nvSpPr>
        <p:spPr>
          <a:xfrm>
            <a:off x="6629400" y="274638"/>
            <a:ext cx="2057400" cy="5851526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02" name="Shape 102"/>
          <p:cNvSpPr>
            <a:spLocks noGrp="1"/>
          </p:cNvSpPr>
          <p:nvPr>
            <p:ph type="body" idx="1"/>
          </p:nvPr>
        </p:nvSpPr>
        <p:spPr>
          <a:xfrm>
            <a:off x="457200" y="274638"/>
            <a:ext cx="6019800" cy="5851526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3" name="Shape 10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1" name="Shape 2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hape 2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t>Title Text</a:t>
            </a:r>
          </a:p>
        </p:txBody>
      </p:sp>
      <p:sp>
        <p:nvSpPr>
          <p:cNvPr id="30" name="Shape 30"/>
          <p:cNvSpPr>
            <a:spLocks noGrp="1"/>
          </p:cNvSpPr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9" name="Shape 39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hape 4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8" name="Shape 48"/>
          <p:cNvSpPr>
            <a:spLocks noGrp="1"/>
          </p:cNvSpPr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sz="2400" b="1"/>
            </a:lvl1pPr>
            <a:lvl2pPr marL="0" indent="457200">
              <a:spcBef>
                <a:spcPts val="500"/>
              </a:spcBef>
              <a:buSzTx/>
              <a:buFontTx/>
              <a:buNone/>
              <a:defRPr sz="2400" b="1"/>
            </a:lvl2pPr>
            <a:lvl3pPr marL="0" indent="914400">
              <a:spcBef>
                <a:spcPts val="500"/>
              </a:spcBef>
              <a:buSzTx/>
              <a:buFontTx/>
              <a:buNone/>
              <a:defRPr sz="2400" b="1"/>
            </a:lvl3pPr>
            <a:lvl4pPr marL="0" indent="1371600">
              <a:spcBef>
                <a:spcPts val="500"/>
              </a:spcBef>
              <a:buSzTx/>
              <a:buFontTx/>
              <a:buNone/>
              <a:defRPr sz="2400" b="1"/>
            </a:lvl4pPr>
            <a:lvl5pPr marL="0" indent="1828800">
              <a:spcBef>
                <a:spcPts val="500"/>
              </a:spcBef>
              <a:buSzTx/>
              <a:buFontTx/>
              <a:buNone/>
              <a:defRPr sz="24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Shape 49"/>
          <p:cNvSpPr>
            <a:spLocks noGrp="1"/>
          </p:cNvSpPr>
          <p:nvPr>
            <p:ph type="body" sz="quarter" idx="13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500"/>
              </a:spcBef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0" name="Shape 5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8" name="Shape 5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Title Text</a:t>
            </a:r>
          </a:p>
        </p:txBody>
      </p:sp>
      <p:sp>
        <p:nvSpPr>
          <p:cNvPr id="73" name="Shape 73"/>
          <p:cNvSpPr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Shape 74"/>
          <p:cNvSpPr>
            <a:spLocks noGrp="1"/>
          </p:cNvSpPr>
          <p:nvPr>
            <p:ph type="body" sz="half" idx="13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  <a:endParaRPr/>
          </a:p>
        </p:txBody>
      </p:sp>
      <p:sp>
        <p:nvSpPr>
          <p:cNvPr id="75" name="Shape 7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Title Text</a:t>
            </a:r>
          </a:p>
        </p:txBody>
      </p:sp>
      <p:sp>
        <p:nvSpPr>
          <p:cNvPr id="83" name="Shape 83"/>
          <p:cNvSpPr>
            <a:spLocks noGrp="1"/>
          </p:cNvSpPr>
          <p:nvPr>
            <p:ph type="pic" sz="half" idx="13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5" name="Shape 8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8428176" y="6404292"/>
            <a:ext cx="258624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etkahoot.com/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Logistics - 2</a:t>
            </a:r>
          </a:p>
        </p:txBody>
      </p:sp>
      <p:sp>
        <p:nvSpPr>
          <p:cNvPr id="113" name="Shape 113"/>
          <p:cNvSpPr>
            <a:spLocks noGrp="1"/>
          </p:cNvSpPr>
          <p:nvPr>
            <p:ph type="sldNum" sz="quarter" idx="2"/>
          </p:nvPr>
        </p:nvSpPr>
        <p:spPr>
          <a:xfrm>
            <a:off x="8505418" y="6404292"/>
            <a:ext cx="181382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1</a:t>
            </a:fld>
            <a:endParaRPr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57" name="image8.jpeg" descr="mit-lect-4_Page_14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6278" y="-24"/>
            <a:ext cx="9151679" cy="6858025"/>
          </a:xfrm>
          <a:prstGeom prst="rect">
            <a:avLst/>
          </a:prstGeom>
          <a:ln w="12700">
            <a:miter lim="400000"/>
          </a:ln>
        </p:spPr>
      </p:pic>
      <p:sp>
        <p:nvSpPr>
          <p:cNvPr id="158" name="Shape 158"/>
          <p:cNvSpPr/>
          <p:nvPr/>
        </p:nvSpPr>
        <p:spPr>
          <a:xfrm>
            <a:off x="0" y="6443641"/>
            <a:ext cx="9144000" cy="41435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9" name="Shape 159"/>
          <p:cNvSpPr>
            <a:spLocks noGrp="1"/>
          </p:cNvSpPr>
          <p:nvPr>
            <p:ph type="sldNum" sz="quarter" idx="2"/>
          </p:nvPr>
        </p:nvSpPr>
        <p:spPr>
          <a:xfrm>
            <a:off x="8428176" y="6404292"/>
            <a:ext cx="258624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10</a:t>
            </a:fld>
            <a:endParaRPr/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62" name="image9.jpeg" descr="mit-lect-4_Page_15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52620" y="123513"/>
            <a:ext cx="8822001" cy="6610974"/>
          </a:xfrm>
          <a:prstGeom prst="rect">
            <a:avLst/>
          </a:prstGeom>
          <a:ln w="12700">
            <a:miter lim="400000"/>
          </a:ln>
        </p:spPr>
      </p:pic>
      <p:sp>
        <p:nvSpPr>
          <p:cNvPr id="163" name="Shape 163"/>
          <p:cNvSpPr/>
          <p:nvPr/>
        </p:nvSpPr>
        <p:spPr>
          <a:xfrm>
            <a:off x="0" y="6443641"/>
            <a:ext cx="9144000" cy="41435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64" name="Shape 164"/>
          <p:cNvSpPr>
            <a:spLocks noGrp="1"/>
          </p:cNvSpPr>
          <p:nvPr>
            <p:ph type="sldNum" sz="quarter" idx="2"/>
          </p:nvPr>
        </p:nvSpPr>
        <p:spPr>
          <a:xfrm>
            <a:off x="8428176" y="6404292"/>
            <a:ext cx="258624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11</a:t>
            </a:fld>
            <a:endParaRPr/>
          </a:p>
        </p:txBody>
      </p:sp>
      <p:sp>
        <p:nvSpPr>
          <p:cNvPr id="165" name="Shape 165"/>
          <p:cNvSpPr/>
          <p:nvPr/>
        </p:nvSpPr>
        <p:spPr>
          <a:xfrm>
            <a:off x="406400" y="3670300"/>
            <a:ext cx="8204200" cy="236468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68" name="image10.jpeg" descr="mit-lect-4_Page_17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605" y="-24"/>
            <a:ext cx="9151678" cy="6858025"/>
          </a:xfrm>
          <a:prstGeom prst="rect">
            <a:avLst/>
          </a:prstGeom>
          <a:ln w="12700">
            <a:miter lim="400000"/>
          </a:ln>
        </p:spPr>
      </p:pic>
      <p:sp>
        <p:nvSpPr>
          <p:cNvPr id="169" name="Shape 169"/>
          <p:cNvSpPr/>
          <p:nvPr/>
        </p:nvSpPr>
        <p:spPr>
          <a:xfrm>
            <a:off x="0" y="6443641"/>
            <a:ext cx="9144000" cy="41435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0" name="Shape 170"/>
          <p:cNvSpPr/>
          <p:nvPr/>
        </p:nvSpPr>
        <p:spPr>
          <a:xfrm>
            <a:off x="714348" y="3286123"/>
            <a:ext cx="8001056" cy="100013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1" name="Shape 171"/>
          <p:cNvSpPr>
            <a:spLocks noGrp="1"/>
          </p:cNvSpPr>
          <p:nvPr>
            <p:ph type="sldNum" sz="quarter" idx="2"/>
          </p:nvPr>
        </p:nvSpPr>
        <p:spPr>
          <a:xfrm>
            <a:off x="8428176" y="6404292"/>
            <a:ext cx="258624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12</a:t>
            </a:fld>
            <a:endParaRPr/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74" name="image11.jpeg" descr="mit-lect-4_Page_18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0940" y="-24"/>
            <a:ext cx="9151678" cy="6858025"/>
          </a:xfrm>
          <a:prstGeom prst="rect">
            <a:avLst/>
          </a:prstGeom>
          <a:ln w="12700">
            <a:miter lim="400000"/>
          </a:ln>
        </p:spPr>
      </p:pic>
      <p:sp>
        <p:nvSpPr>
          <p:cNvPr id="175" name="Shape 175"/>
          <p:cNvSpPr/>
          <p:nvPr/>
        </p:nvSpPr>
        <p:spPr>
          <a:xfrm>
            <a:off x="0" y="5643578"/>
            <a:ext cx="9144000" cy="121442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6" name="Shape 176"/>
          <p:cNvSpPr>
            <a:spLocks noGrp="1"/>
          </p:cNvSpPr>
          <p:nvPr>
            <p:ph type="sldNum" sz="quarter" idx="2"/>
          </p:nvPr>
        </p:nvSpPr>
        <p:spPr>
          <a:xfrm>
            <a:off x="8428176" y="6404292"/>
            <a:ext cx="258624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13</a:t>
            </a:fld>
            <a:endParaRPr/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79" name="image12.jpeg" descr="mit-lect-4_Page_19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1267" y="-71464"/>
            <a:ext cx="9155267" cy="6860715"/>
          </a:xfrm>
          <a:prstGeom prst="rect">
            <a:avLst/>
          </a:prstGeom>
          <a:ln w="12700">
            <a:miter lim="400000"/>
          </a:ln>
        </p:spPr>
      </p:pic>
      <p:sp>
        <p:nvSpPr>
          <p:cNvPr id="180" name="Shape 180"/>
          <p:cNvSpPr/>
          <p:nvPr/>
        </p:nvSpPr>
        <p:spPr>
          <a:xfrm>
            <a:off x="0" y="6443641"/>
            <a:ext cx="9144000" cy="41435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81" name="Shape 181"/>
          <p:cNvSpPr/>
          <p:nvPr/>
        </p:nvSpPr>
        <p:spPr>
          <a:xfrm>
            <a:off x="1214413" y="4643446"/>
            <a:ext cx="3000397" cy="57150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82" name="Shape 182"/>
          <p:cNvSpPr>
            <a:spLocks noGrp="1"/>
          </p:cNvSpPr>
          <p:nvPr>
            <p:ph type="sldNum" sz="quarter" idx="2"/>
          </p:nvPr>
        </p:nvSpPr>
        <p:spPr>
          <a:xfrm>
            <a:off x="8428176" y="6404292"/>
            <a:ext cx="258624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14</a:t>
            </a:fld>
            <a:endParaRPr/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85" name="image13.jpeg" descr="mit-lect-4_Page_20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3" y="0"/>
            <a:ext cx="9144033" cy="6852295"/>
          </a:xfrm>
          <a:prstGeom prst="rect">
            <a:avLst/>
          </a:prstGeom>
          <a:ln w="12700">
            <a:miter lim="400000"/>
          </a:ln>
        </p:spPr>
      </p:pic>
      <p:sp>
        <p:nvSpPr>
          <p:cNvPr id="186" name="Shape 186"/>
          <p:cNvSpPr/>
          <p:nvPr/>
        </p:nvSpPr>
        <p:spPr>
          <a:xfrm>
            <a:off x="0" y="6443641"/>
            <a:ext cx="9144000" cy="41435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87" name="Shape 187"/>
          <p:cNvSpPr>
            <a:spLocks noGrp="1"/>
          </p:cNvSpPr>
          <p:nvPr>
            <p:ph type="sldNum" sz="quarter" idx="2"/>
          </p:nvPr>
        </p:nvSpPr>
        <p:spPr>
          <a:xfrm>
            <a:off x="8428176" y="6404292"/>
            <a:ext cx="258624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15</a:t>
            </a:fld>
            <a:endParaRPr/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90" name="image14.jpeg" descr="mit-lect-4_Page_2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390" y="36077"/>
            <a:ext cx="9008204" cy="6750509"/>
          </a:xfrm>
          <a:prstGeom prst="rect">
            <a:avLst/>
          </a:prstGeom>
          <a:ln w="12700">
            <a:miter lim="400000"/>
          </a:ln>
        </p:spPr>
      </p:pic>
      <p:sp>
        <p:nvSpPr>
          <p:cNvPr id="191" name="Shape 191"/>
          <p:cNvSpPr/>
          <p:nvPr/>
        </p:nvSpPr>
        <p:spPr>
          <a:xfrm>
            <a:off x="0" y="6443641"/>
            <a:ext cx="9144000" cy="41435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92" name="Shape 192"/>
          <p:cNvSpPr/>
          <p:nvPr/>
        </p:nvSpPr>
        <p:spPr>
          <a:xfrm>
            <a:off x="214282" y="3929065"/>
            <a:ext cx="4429157" cy="1928828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93" name="Shape 193"/>
          <p:cNvSpPr>
            <a:spLocks noGrp="1"/>
          </p:cNvSpPr>
          <p:nvPr>
            <p:ph type="sldNum" sz="quarter" idx="2"/>
          </p:nvPr>
        </p:nvSpPr>
        <p:spPr>
          <a:xfrm>
            <a:off x="8428176" y="6404292"/>
            <a:ext cx="258624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16</a:t>
            </a:fld>
            <a:endParaRPr/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96" name="image15.jpeg" descr="mit-lect-4_Page_2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6280" y="-24"/>
            <a:ext cx="9151677" cy="6858025"/>
          </a:xfrm>
          <a:prstGeom prst="rect">
            <a:avLst/>
          </a:prstGeom>
          <a:ln w="12700">
            <a:miter lim="400000"/>
          </a:ln>
        </p:spPr>
      </p:pic>
      <p:sp>
        <p:nvSpPr>
          <p:cNvPr id="197" name="Shape 197"/>
          <p:cNvSpPr/>
          <p:nvPr/>
        </p:nvSpPr>
        <p:spPr>
          <a:xfrm>
            <a:off x="0" y="6443641"/>
            <a:ext cx="9144000" cy="41435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98" name="Shape 198"/>
          <p:cNvSpPr>
            <a:spLocks noGrp="1"/>
          </p:cNvSpPr>
          <p:nvPr>
            <p:ph type="sldNum" sz="quarter" idx="2"/>
          </p:nvPr>
        </p:nvSpPr>
        <p:spPr>
          <a:xfrm>
            <a:off x="8428176" y="6404292"/>
            <a:ext cx="258624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17</a:t>
            </a:fld>
            <a:endParaRPr/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01" name="image16.jpeg" descr="mit-lect-4_Page_24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59050" y="-24"/>
            <a:ext cx="9203082" cy="6896545"/>
          </a:xfrm>
          <a:prstGeom prst="rect">
            <a:avLst/>
          </a:prstGeom>
          <a:ln w="12700">
            <a:miter lim="400000"/>
          </a:ln>
        </p:spPr>
      </p:pic>
      <p:sp>
        <p:nvSpPr>
          <p:cNvPr id="202" name="Shape 202"/>
          <p:cNvSpPr/>
          <p:nvPr/>
        </p:nvSpPr>
        <p:spPr>
          <a:xfrm>
            <a:off x="0" y="6443641"/>
            <a:ext cx="9144000" cy="41435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03" name="Shape 203"/>
          <p:cNvSpPr>
            <a:spLocks noGrp="1"/>
          </p:cNvSpPr>
          <p:nvPr>
            <p:ph type="sldNum" sz="quarter" idx="2"/>
          </p:nvPr>
        </p:nvSpPr>
        <p:spPr>
          <a:xfrm>
            <a:off x="8428176" y="6404292"/>
            <a:ext cx="258624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18</a:t>
            </a:fld>
            <a:endParaRPr/>
          </a:p>
        </p:txBody>
      </p: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06" name="image17.jpeg" descr="mit-lect-4_Page_25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6039" y="-24"/>
            <a:ext cx="9107994" cy="6825288"/>
          </a:xfrm>
          <a:prstGeom prst="rect">
            <a:avLst/>
          </a:prstGeom>
          <a:ln w="12700">
            <a:miter lim="400000"/>
          </a:ln>
        </p:spPr>
      </p:pic>
      <p:sp>
        <p:nvSpPr>
          <p:cNvPr id="207" name="Shape 207"/>
          <p:cNvSpPr/>
          <p:nvPr/>
        </p:nvSpPr>
        <p:spPr>
          <a:xfrm>
            <a:off x="0" y="6443641"/>
            <a:ext cx="9144000" cy="41435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08" name="Shape 208"/>
          <p:cNvSpPr>
            <a:spLocks noGrp="1"/>
          </p:cNvSpPr>
          <p:nvPr>
            <p:ph type="sldNum" sz="quarter" idx="2"/>
          </p:nvPr>
        </p:nvSpPr>
        <p:spPr>
          <a:xfrm>
            <a:off x="8428176" y="6404292"/>
            <a:ext cx="258624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19</a:t>
            </a:fld>
            <a:endParaRPr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16" name="image1.jpeg" descr="mit-lect-4_Page_0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8929718" cy="6691694"/>
          </a:xfrm>
          <a:prstGeom prst="rect">
            <a:avLst/>
          </a:prstGeom>
          <a:ln w="12700">
            <a:miter lim="400000"/>
          </a:ln>
        </p:spPr>
      </p:pic>
      <p:sp>
        <p:nvSpPr>
          <p:cNvPr id="117" name="Shape 117"/>
          <p:cNvSpPr/>
          <p:nvPr/>
        </p:nvSpPr>
        <p:spPr>
          <a:xfrm>
            <a:off x="0" y="6443641"/>
            <a:ext cx="9144000" cy="41435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8" name="Shape 118"/>
          <p:cNvSpPr>
            <a:spLocks noGrp="1"/>
          </p:cNvSpPr>
          <p:nvPr>
            <p:ph type="sldNum" sz="quarter" idx="2"/>
          </p:nvPr>
        </p:nvSpPr>
        <p:spPr>
          <a:xfrm>
            <a:off x="8505418" y="6404292"/>
            <a:ext cx="181382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2</a:t>
            </a:fld>
            <a:endParaRPr/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11" name="image18.jpeg" descr="mit-lect-4_Page_26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1504" y="71413"/>
            <a:ext cx="8869785" cy="6646782"/>
          </a:xfrm>
          <a:prstGeom prst="rect">
            <a:avLst/>
          </a:prstGeom>
          <a:ln w="12700">
            <a:miter lim="400000"/>
          </a:ln>
        </p:spPr>
      </p:pic>
      <p:sp>
        <p:nvSpPr>
          <p:cNvPr id="212" name="Shape 212"/>
          <p:cNvSpPr/>
          <p:nvPr/>
        </p:nvSpPr>
        <p:spPr>
          <a:xfrm>
            <a:off x="0" y="6443641"/>
            <a:ext cx="9144000" cy="41435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13" name="Shape 213"/>
          <p:cNvSpPr>
            <a:spLocks noGrp="1"/>
          </p:cNvSpPr>
          <p:nvPr>
            <p:ph type="sldNum" sz="quarter" idx="2"/>
          </p:nvPr>
        </p:nvSpPr>
        <p:spPr>
          <a:xfrm>
            <a:off x="8428176" y="6404292"/>
            <a:ext cx="258624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20</a:t>
            </a:fld>
            <a:endParaRPr/>
          </a:p>
        </p:txBody>
      </p:sp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16" name="image19.jpeg" descr="mit-lect-4_Page_27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387" y="-24"/>
            <a:ext cx="9060207" cy="6789478"/>
          </a:xfrm>
          <a:prstGeom prst="rect">
            <a:avLst/>
          </a:prstGeom>
          <a:ln w="12700">
            <a:miter lim="400000"/>
          </a:ln>
        </p:spPr>
      </p:pic>
      <p:sp>
        <p:nvSpPr>
          <p:cNvPr id="217" name="Shape 217"/>
          <p:cNvSpPr/>
          <p:nvPr/>
        </p:nvSpPr>
        <p:spPr>
          <a:xfrm>
            <a:off x="0" y="6443641"/>
            <a:ext cx="9144000" cy="41435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18" name="Shape 218"/>
          <p:cNvSpPr>
            <a:spLocks noGrp="1"/>
          </p:cNvSpPr>
          <p:nvPr>
            <p:ph type="sldNum" sz="quarter" idx="2"/>
          </p:nvPr>
        </p:nvSpPr>
        <p:spPr>
          <a:xfrm>
            <a:off x="8428176" y="6404292"/>
            <a:ext cx="258624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21</a:t>
            </a:fld>
            <a:endParaRPr/>
          </a:p>
        </p:txBody>
      </p:sp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21" name="image20.jpeg" descr="mit-lect-4_Page_35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2843" y="115820"/>
            <a:ext cx="9001189" cy="6745252"/>
          </a:xfrm>
          <a:prstGeom prst="rect">
            <a:avLst/>
          </a:prstGeom>
          <a:ln w="12700">
            <a:miter lim="400000"/>
          </a:ln>
        </p:spPr>
      </p:pic>
      <p:sp>
        <p:nvSpPr>
          <p:cNvPr id="222" name="Shape 222"/>
          <p:cNvSpPr/>
          <p:nvPr/>
        </p:nvSpPr>
        <p:spPr>
          <a:xfrm>
            <a:off x="0" y="6572271"/>
            <a:ext cx="9144000" cy="28572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23" name="Shape 223"/>
          <p:cNvSpPr>
            <a:spLocks noGrp="1"/>
          </p:cNvSpPr>
          <p:nvPr>
            <p:ph type="sldNum" sz="quarter" idx="2"/>
          </p:nvPr>
        </p:nvSpPr>
        <p:spPr>
          <a:xfrm>
            <a:off x="8428176" y="6404292"/>
            <a:ext cx="258624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22</a:t>
            </a:fld>
            <a:endParaRPr/>
          </a:p>
        </p:txBody>
      </p:sp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Shape 22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26" name="image21.jpeg" descr="mit-lect-4_Page_36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1267" y="-24"/>
            <a:ext cx="9155267" cy="6860714"/>
          </a:xfrm>
          <a:prstGeom prst="rect">
            <a:avLst/>
          </a:prstGeom>
          <a:ln w="12700">
            <a:miter lim="400000"/>
          </a:ln>
        </p:spPr>
      </p:pic>
      <p:sp>
        <p:nvSpPr>
          <p:cNvPr id="227" name="Shape 227"/>
          <p:cNvSpPr/>
          <p:nvPr/>
        </p:nvSpPr>
        <p:spPr>
          <a:xfrm>
            <a:off x="0" y="6357958"/>
            <a:ext cx="9144000" cy="50004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28" name="Shape 228"/>
          <p:cNvSpPr/>
          <p:nvPr/>
        </p:nvSpPr>
        <p:spPr>
          <a:xfrm>
            <a:off x="142843" y="3786189"/>
            <a:ext cx="9001157" cy="257176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29" name="Shape 229"/>
          <p:cNvSpPr>
            <a:spLocks noGrp="1"/>
          </p:cNvSpPr>
          <p:nvPr>
            <p:ph type="sldNum" sz="quarter" idx="2"/>
          </p:nvPr>
        </p:nvSpPr>
        <p:spPr>
          <a:xfrm>
            <a:off x="8428176" y="6404292"/>
            <a:ext cx="258624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23</a:t>
            </a:fld>
            <a:endParaRPr/>
          </a:p>
        </p:txBody>
      </p:sp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32" name="image1.jpeg" descr="mit-lect-4_Page_0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8929718" cy="6691694"/>
          </a:xfrm>
          <a:prstGeom prst="rect">
            <a:avLst/>
          </a:prstGeom>
          <a:ln w="12700">
            <a:miter lim="400000"/>
          </a:ln>
        </p:spPr>
      </p:pic>
      <p:sp>
        <p:nvSpPr>
          <p:cNvPr id="233" name="Shape 233"/>
          <p:cNvSpPr/>
          <p:nvPr/>
        </p:nvSpPr>
        <p:spPr>
          <a:xfrm>
            <a:off x="0" y="6443641"/>
            <a:ext cx="9144000" cy="41435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34" name="Shape 234"/>
          <p:cNvSpPr>
            <a:spLocks noGrp="1"/>
          </p:cNvSpPr>
          <p:nvPr>
            <p:ph type="sldNum" sz="quarter" idx="2"/>
          </p:nvPr>
        </p:nvSpPr>
        <p:spPr>
          <a:xfrm>
            <a:off x="8428176" y="6404292"/>
            <a:ext cx="258624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24</a:t>
            </a:fld>
            <a:endParaRPr/>
          </a:p>
        </p:txBody>
      </p:sp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Shape 23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Designing the Logistics Network</a:t>
            </a:r>
          </a:p>
        </p:txBody>
      </p:sp>
      <p:sp>
        <p:nvSpPr>
          <p:cNvPr id="237" name="Shape 237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r>
              <a:t>May involve</a:t>
            </a:r>
          </a:p>
          <a:p>
            <a:pPr marL="742950" lvl="1" indent="-285750">
              <a:spcBef>
                <a:spcPts val="600"/>
              </a:spcBef>
              <a:defRPr sz="2800"/>
            </a:pPr>
            <a:r>
              <a:t>Determining the number of facilities (retailers, distirbution centers, warehouses etc)</a:t>
            </a:r>
          </a:p>
          <a:p>
            <a:pPr marL="742950" lvl="1" indent="-285750">
              <a:spcBef>
                <a:spcPts val="600"/>
              </a:spcBef>
              <a:defRPr sz="2800"/>
            </a:pPr>
            <a:r>
              <a:t>Determining the location of each facility</a:t>
            </a:r>
          </a:p>
          <a:p>
            <a:pPr marL="742950" lvl="1" indent="-285750">
              <a:spcBef>
                <a:spcPts val="600"/>
              </a:spcBef>
              <a:defRPr sz="2800"/>
            </a:pPr>
            <a:r>
              <a:t>Determining the size of each facility</a:t>
            </a:r>
          </a:p>
          <a:p>
            <a:pPr marL="742950" lvl="1" indent="-285750">
              <a:spcBef>
                <a:spcPts val="600"/>
              </a:spcBef>
              <a:defRPr sz="2800"/>
            </a:pPr>
            <a:r>
              <a:t>Allocations</a:t>
            </a:r>
          </a:p>
          <a:p>
            <a:pPr marL="742950" lvl="1" indent="-285750">
              <a:spcBef>
                <a:spcPts val="600"/>
              </a:spcBef>
              <a:defRPr sz="2800"/>
            </a:pPr>
            <a:r>
              <a:t>Transport modes</a:t>
            </a:r>
          </a:p>
          <a:p>
            <a:pPr marL="742950" lvl="1" indent="-285750">
              <a:spcBef>
                <a:spcPts val="600"/>
              </a:spcBef>
              <a:defRPr sz="2800"/>
            </a:pPr>
            <a:r>
              <a:t>Etc.</a:t>
            </a:r>
          </a:p>
        </p:txBody>
      </p:sp>
      <p:sp>
        <p:nvSpPr>
          <p:cNvPr id="238" name="Shape 238"/>
          <p:cNvSpPr>
            <a:spLocks noGrp="1"/>
          </p:cNvSpPr>
          <p:nvPr>
            <p:ph type="sldNum" sz="quarter" idx="2"/>
          </p:nvPr>
        </p:nvSpPr>
        <p:spPr>
          <a:xfrm>
            <a:off x="8428176" y="6404292"/>
            <a:ext cx="258624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25</a:t>
            </a:fld>
            <a:endParaRPr/>
          </a:p>
        </p:txBody>
      </p:sp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24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Different types of facilities</a:t>
            </a:r>
          </a:p>
        </p:txBody>
      </p:sp>
      <p:sp>
        <p:nvSpPr>
          <p:cNvPr id="241" name="Shape 241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r>
              <a:t>Manufacturing plants</a:t>
            </a:r>
          </a:p>
          <a:p>
            <a:r>
              <a:t>Distribution centers (DCs)</a:t>
            </a:r>
          </a:p>
          <a:p>
            <a:pPr marL="742950" lvl="1" indent="-285750">
              <a:spcBef>
                <a:spcPts val="600"/>
              </a:spcBef>
              <a:defRPr sz="2800"/>
            </a:pPr>
            <a:r>
              <a:t>Reducing lead times</a:t>
            </a:r>
          </a:p>
          <a:p>
            <a:pPr marL="742950" lvl="1" indent="-285750">
              <a:spcBef>
                <a:spcPts val="600"/>
              </a:spcBef>
              <a:defRPr sz="2800"/>
            </a:pPr>
            <a:r>
              <a:t>Increasing product availability</a:t>
            </a:r>
          </a:p>
          <a:p>
            <a:pPr marL="742950" lvl="1" indent="-285750">
              <a:spcBef>
                <a:spcPts val="600"/>
              </a:spcBef>
              <a:defRPr sz="2800"/>
            </a:pPr>
            <a:r>
              <a:t>Economies pf scale through consolidation</a:t>
            </a:r>
          </a:p>
          <a:p>
            <a:pPr marL="742950" lvl="1" indent="-285750">
              <a:spcBef>
                <a:spcPts val="600"/>
              </a:spcBef>
              <a:defRPr sz="2800"/>
            </a:pPr>
            <a:r>
              <a:t>Level of support for emergency orders</a:t>
            </a:r>
          </a:p>
          <a:p>
            <a:pPr marL="742950" lvl="1" indent="-285750">
              <a:spcBef>
                <a:spcPts val="600"/>
              </a:spcBef>
              <a:defRPr sz="2800"/>
            </a:pPr>
            <a:r>
              <a:t>Consolidation point for reverse logistics</a:t>
            </a:r>
          </a:p>
          <a:p>
            <a:r>
              <a:t>Retailers</a:t>
            </a:r>
          </a:p>
        </p:txBody>
      </p:sp>
      <p:sp>
        <p:nvSpPr>
          <p:cNvPr id="242" name="Shape 242"/>
          <p:cNvSpPr>
            <a:spLocks noGrp="1"/>
          </p:cNvSpPr>
          <p:nvPr>
            <p:ph type="sldNum" sz="quarter" idx="2"/>
          </p:nvPr>
        </p:nvSpPr>
        <p:spPr>
          <a:xfrm>
            <a:off x="8428176" y="6404292"/>
            <a:ext cx="258624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26</a:t>
            </a:fld>
            <a:endParaRPr/>
          </a:p>
        </p:txBody>
      </p:sp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Shape 24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1"/>
          </a:xfrm>
          <a:prstGeom prst="rect">
            <a:avLst/>
          </a:prstGeom>
        </p:spPr>
        <p:txBody>
          <a:bodyPr/>
          <a:lstStyle>
            <a:lvl1pPr>
              <a:defRPr sz="3900"/>
            </a:lvl1pPr>
          </a:lstStyle>
          <a:p>
            <a:r>
              <a:t>Applications in 3 levels</a:t>
            </a:r>
          </a:p>
        </p:txBody>
      </p:sp>
      <p:sp>
        <p:nvSpPr>
          <p:cNvPr id="245" name="Shape 245"/>
          <p:cNvSpPr>
            <a:spLocks noGrp="1"/>
          </p:cNvSpPr>
          <p:nvPr>
            <p:ph type="body" idx="1"/>
          </p:nvPr>
        </p:nvSpPr>
        <p:spPr>
          <a:xfrm>
            <a:off x="457200" y="1071546"/>
            <a:ext cx="8229600" cy="5357851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spcBef>
                <a:spcPts val="600"/>
              </a:spcBef>
              <a:defRPr sz="2900"/>
            </a:pPr>
            <a:r>
              <a:t>Strategic level (Not easy to undone)</a:t>
            </a:r>
          </a:p>
          <a:p>
            <a:pPr marL="742950" lvl="1" indent="-285750">
              <a:lnSpc>
                <a:spcPct val="90000"/>
              </a:lnSpc>
              <a:spcBef>
                <a:spcPts val="600"/>
              </a:spcBef>
              <a:defRPr sz="2500"/>
            </a:pPr>
            <a:r>
              <a:t>Airport</a:t>
            </a:r>
          </a:p>
          <a:p>
            <a:pPr marL="742950" lvl="1" indent="-285750">
              <a:lnSpc>
                <a:spcPct val="90000"/>
              </a:lnSpc>
              <a:spcBef>
                <a:spcPts val="600"/>
              </a:spcBef>
              <a:defRPr sz="2500"/>
            </a:pPr>
            <a:r>
              <a:t>Metro system</a:t>
            </a:r>
          </a:p>
          <a:p>
            <a:pPr marL="742950" lvl="1" indent="-285750">
              <a:lnSpc>
                <a:spcPct val="90000"/>
              </a:lnSpc>
              <a:spcBef>
                <a:spcPts val="600"/>
              </a:spcBef>
              <a:defRPr sz="2500"/>
            </a:pPr>
            <a:r>
              <a:t>Major manufacturing facility</a:t>
            </a:r>
          </a:p>
          <a:p>
            <a:pPr>
              <a:lnSpc>
                <a:spcPct val="90000"/>
              </a:lnSpc>
              <a:spcBef>
                <a:spcPts val="600"/>
              </a:spcBef>
              <a:defRPr sz="2900"/>
            </a:pPr>
            <a:r>
              <a:t>Tactical level (Should be good for 5 to 10 years)</a:t>
            </a:r>
          </a:p>
          <a:p>
            <a:pPr marL="742950" lvl="1" indent="-285750">
              <a:lnSpc>
                <a:spcPct val="90000"/>
              </a:lnSpc>
              <a:spcBef>
                <a:spcPts val="600"/>
              </a:spcBef>
              <a:defRPr sz="2500"/>
            </a:pPr>
            <a:r>
              <a:t>Warehose</a:t>
            </a:r>
          </a:p>
          <a:p>
            <a:pPr marL="742950" lvl="1" indent="-285750">
              <a:lnSpc>
                <a:spcPct val="90000"/>
              </a:lnSpc>
              <a:spcBef>
                <a:spcPts val="600"/>
              </a:spcBef>
              <a:defRPr sz="2500"/>
            </a:pPr>
            <a:r>
              <a:t>McDonalds</a:t>
            </a:r>
          </a:p>
          <a:p>
            <a:pPr marL="742950" lvl="1" indent="-285750">
              <a:lnSpc>
                <a:spcPct val="90000"/>
              </a:lnSpc>
              <a:spcBef>
                <a:spcPts val="600"/>
              </a:spcBef>
              <a:defRPr sz="2500"/>
            </a:pPr>
            <a:r>
              <a:t>Buslines</a:t>
            </a:r>
          </a:p>
          <a:p>
            <a:pPr>
              <a:lnSpc>
                <a:spcPct val="90000"/>
              </a:lnSpc>
              <a:spcBef>
                <a:spcPts val="600"/>
              </a:spcBef>
              <a:defRPr sz="2900"/>
            </a:pPr>
            <a:r>
              <a:t>Operational level</a:t>
            </a:r>
          </a:p>
          <a:p>
            <a:pPr marL="742950" lvl="1" indent="-285750">
              <a:lnSpc>
                <a:spcPct val="90000"/>
              </a:lnSpc>
              <a:spcBef>
                <a:spcPts val="600"/>
              </a:spcBef>
              <a:defRPr sz="2500"/>
            </a:pPr>
            <a:r>
              <a:t>Post boxes</a:t>
            </a:r>
          </a:p>
          <a:p>
            <a:pPr marL="742950" lvl="1" indent="-285750">
              <a:lnSpc>
                <a:spcPct val="90000"/>
              </a:lnSpc>
              <a:spcBef>
                <a:spcPts val="600"/>
              </a:spcBef>
              <a:defRPr sz="2500"/>
            </a:pPr>
            <a:r>
              <a:t>Transfer points for trucks</a:t>
            </a:r>
          </a:p>
        </p:txBody>
      </p:sp>
      <p:sp>
        <p:nvSpPr>
          <p:cNvPr id="246" name="Shape 246"/>
          <p:cNvSpPr>
            <a:spLocks noGrp="1"/>
          </p:cNvSpPr>
          <p:nvPr>
            <p:ph type="sldNum" sz="quarter" idx="2"/>
          </p:nvPr>
        </p:nvSpPr>
        <p:spPr>
          <a:xfrm>
            <a:off x="8428176" y="6404292"/>
            <a:ext cx="258624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27</a:t>
            </a:fld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4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24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4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24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" grpId="1" build="p" animBg="1" advAuto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Shape 24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Logistics Network Design</a:t>
            </a:r>
          </a:p>
        </p:txBody>
      </p:sp>
      <p:sp>
        <p:nvSpPr>
          <p:cNvPr id="249" name="Shape 24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spcBef>
                <a:spcPts val="600"/>
              </a:spcBef>
              <a:defRPr sz="2900"/>
            </a:pPr>
            <a:r>
              <a:t>Objectives and criteria vary depending on the sector and on the type of facilities (DCs, plants, etc)</a:t>
            </a:r>
          </a:p>
          <a:p>
            <a:pPr>
              <a:lnSpc>
                <a:spcPct val="90000"/>
              </a:lnSpc>
              <a:spcBef>
                <a:spcPts val="600"/>
              </a:spcBef>
              <a:defRPr sz="2900"/>
            </a:pPr>
            <a:r>
              <a:t>Criteria</a:t>
            </a:r>
          </a:p>
          <a:p>
            <a:pPr marL="742950" lvl="1" indent="-285750">
              <a:lnSpc>
                <a:spcPct val="90000"/>
              </a:lnSpc>
              <a:spcBef>
                <a:spcPts val="600"/>
              </a:spcBef>
              <a:defRPr sz="2500"/>
            </a:pPr>
            <a:r>
              <a:t>Location availability</a:t>
            </a:r>
          </a:p>
          <a:p>
            <a:pPr marL="742950" lvl="1" indent="-285750">
              <a:lnSpc>
                <a:spcPct val="90000"/>
              </a:lnSpc>
              <a:spcBef>
                <a:spcPts val="600"/>
              </a:spcBef>
              <a:defRPr sz="2500"/>
            </a:pPr>
            <a:r>
              <a:t>Cost</a:t>
            </a:r>
          </a:p>
          <a:p>
            <a:pPr marL="742950" lvl="1" indent="-285750">
              <a:lnSpc>
                <a:spcPct val="90000"/>
              </a:lnSpc>
              <a:spcBef>
                <a:spcPts val="600"/>
              </a:spcBef>
              <a:defRPr sz="2500"/>
            </a:pPr>
            <a:r>
              <a:t>Accessibility</a:t>
            </a:r>
          </a:p>
          <a:p>
            <a:pPr marL="742950" lvl="1" indent="-285750">
              <a:lnSpc>
                <a:spcPct val="90000"/>
              </a:lnSpc>
              <a:spcBef>
                <a:spcPts val="600"/>
              </a:spcBef>
              <a:defRPr sz="2500"/>
            </a:pPr>
            <a:r>
              <a:t>Coverage</a:t>
            </a:r>
          </a:p>
          <a:p>
            <a:pPr marL="742950" lvl="1" indent="-285750">
              <a:lnSpc>
                <a:spcPct val="90000"/>
              </a:lnSpc>
              <a:spcBef>
                <a:spcPts val="600"/>
              </a:spcBef>
              <a:defRPr sz="2500"/>
            </a:pPr>
            <a:r>
              <a:t>Market share</a:t>
            </a:r>
          </a:p>
          <a:p>
            <a:pPr marL="742950" lvl="1" indent="-285750">
              <a:lnSpc>
                <a:spcPct val="90000"/>
              </a:lnSpc>
              <a:spcBef>
                <a:spcPts val="600"/>
              </a:spcBef>
              <a:defRPr sz="2500"/>
            </a:pPr>
            <a:r>
              <a:t>Anti-accessibility (dump sites, bomb testing)</a:t>
            </a:r>
          </a:p>
        </p:txBody>
      </p:sp>
      <p:sp>
        <p:nvSpPr>
          <p:cNvPr id="250" name="Shape 250"/>
          <p:cNvSpPr>
            <a:spLocks noGrp="1"/>
          </p:cNvSpPr>
          <p:nvPr>
            <p:ph type="sldNum" sz="quarter" idx="2"/>
          </p:nvPr>
        </p:nvSpPr>
        <p:spPr>
          <a:xfrm>
            <a:off x="8428176" y="6404292"/>
            <a:ext cx="258624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28</a:t>
            </a:fld>
            <a:endParaRPr/>
          </a:p>
        </p:txBody>
      </p:sp>
    </p:spTree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Shape 25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Location Problems</a:t>
            </a:r>
          </a:p>
        </p:txBody>
      </p:sp>
      <p:sp>
        <p:nvSpPr>
          <p:cNvPr id="253" name="Shape 25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600"/>
              </a:spcBef>
              <a:defRPr sz="2800"/>
            </a:pPr>
            <a:r>
              <a:t>Suggest and identify options for</a:t>
            </a:r>
          </a:p>
          <a:p>
            <a:pPr marL="742950" lvl="1" indent="-285750">
              <a:spcBef>
                <a:spcPts val="500"/>
              </a:spcBef>
              <a:defRPr sz="2400"/>
            </a:pPr>
            <a:r>
              <a:t>Number</a:t>
            </a:r>
            <a:endParaRPr sz="2800"/>
          </a:p>
          <a:p>
            <a:pPr marL="742950" lvl="1" indent="-285750">
              <a:spcBef>
                <a:spcPts val="500"/>
              </a:spcBef>
              <a:defRPr sz="2400"/>
            </a:pPr>
            <a:r>
              <a:t>Location</a:t>
            </a:r>
            <a:endParaRPr sz="2800"/>
          </a:p>
          <a:p>
            <a:pPr marL="742950" lvl="1" indent="-285750">
              <a:spcBef>
                <a:spcPts val="500"/>
              </a:spcBef>
              <a:defRPr sz="2400"/>
            </a:pPr>
            <a:r>
              <a:t>Size of facilities</a:t>
            </a:r>
            <a:endParaRPr sz="2800"/>
          </a:p>
          <a:p>
            <a:pPr marL="742950" lvl="1" indent="-285750">
              <a:spcBef>
                <a:spcPts val="500"/>
              </a:spcBef>
              <a:defRPr sz="2400"/>
            </a:pPr>
            <a:r>
              <a:t>Allocation of demands (supplies) to facilities</a:t>
            </a:r>
          </a:p>
        </p:txBody>
      </p:sp>
      <p:sp>
        <p:nvSpPr>
          <p:cNvPr id="254" name="Shape 254"/>
          <p:cNvSpPr>
            <a:spLocks noGrp="1"/>
          </p:cNvSpPr>
          <p:nvPr>
            <p:ph type="sldNum" sz="quarter" idx="2"/>
          </p:nvPr>
        </p:nvSpPr>
        <p:spPr>
          <a:xfrm>
            <a:off x="8428176" y="6404292"/>
            <a:ext cx="258624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29</a:t>
            </a:fld>
            <a:endParaRPr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21" name="image2.jpeg" descr="mit-lect-4_Page_03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3" y="-24"/>
            <a:ext cx="9001189" cy="6745252"/>
          </a:xfrm>
          <a:prstGeom prst="rect">
            <a:avLst/>
          </a:prstGeom>
          <a:ln w="12700">
            <a:miter lim="400000"/>
          </a:ln>
        </p:spPr>
      </p:pic>
      <p:sp>
        <p:nvSpPr>
          <p:cNvPr id="122" name="Shape 122"/>
          <p:cNvSpPr/>
          <p:nvPr/>
        </p:nvSpPr>
        <p:spPr>
          <a:xfrm>
            <a:off x="0" y="6443641"/>
            <a:ext cx="9144000" cy="41435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3" name="Shape 123"/>
          <p:cNvSpPr>
            <a:spLocks noGrp="1"/>
          </p:cNvSpPr>
          <p:nvPr>
            <p:ph type="sldNum" sz="quarter" idx="2"/>
          </p:nvPr>
        </p:nvSpPr>
        <p:spPr>
          <a:xfrm>
            <a:off x="8505418" y="6404292"/>
            <a:ext cx="181382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3</a:t>
            </a:fld>
            <a:endParaRPr/>
          </a:p>
        </p:txBody>
      </p:sp>
    </p:spTree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>
            <a:spLocks noGrp="1"/>
          </p:cNvSpPr>
          <p:nvPr>
            <p:ph type="sldNum" sz="quarter" idx="2"/>
          </p:nvPr>
        </p:nvSpPr>
        <p:spPr>
          <a:xfrm>
            <a:off x="8483776" y="6245225"/>
            <a:ext cx="203024" cy="28882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30</a:t>
            </a:fld>
            <a:endParaRPr/>
          </a:p>
        </p:txBody>
      </p:sp>
      <p:sp>
        <p:nvSpPr>
          <p:cNvPr id="27" name="Shape 27"/>
          <p:cNvSpPr>
            <a:spLocks noGrp="1"/>
          </p:cNvSpPr>
          <p:nvPr>
            <p:ph type="title" idx="4294967295"/>
          </p:nvPr>
        </p:nvSpPr>
        <p:spPr>
          <a:xfrm>
            <a:off x="2195736" y="260648"/>
            <a:ext cx="4834880" cy="1020763"/>
          </a:xfrm>
          <a:prstGeom prst="rect">
            <a:avLst/>
          </a:prstGeom>
        </p:spPr>
        <p:txBody>
          <a:bodyPr>
            <a:normAutofit/>
          </a:bodyPr>
          <a:lstStyle>
            <a:lvl1pPr defTabSz="868680">
              <a:defRPr sz="3800" b="1"/>
            </a:lvl1pPr>
          </a:lstStyle>
          <a:p>
            <a:pPr algn="ctr"/>
            <a:r>
              <a:rPr lang="tr-TR" dirty="0" smtClean="0"/>
              <a:t>Logistics Part</a:t>
            </a:r>
            <a:r>
              <a:rPr dirty="0" smtClean="0"/>
              <a:t>: </a:t>
            </a:r>
            <a:r>
              <a:rPr lang="tr-TR" dirty="0" smtClean="0"/>
              <a:t>A</a:t>
            </a:r>
            <a:endParaRPr dirty="0"/>
          </a:p>
        </p:txBody>
      </p:sp>
      <p:sp>
        <p:nvSpPr>
          <p:cNvPr id="28" name="Shape 28"/>
          <p:cNvSpPr>
            <a:spLocks noGrp="1"/>
          </p:cNvSpPr>
          <p:nvPr>
            <p:ph type="body" idx="4294967295"/>
          </p:nvPr>
        </p:nvSpPr>
        <p:spPr>
          <a:xfrm>
            <a:off x="381000" y="990600"/>
            <a:ext cx="8534400" cy="5562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57175" indent="-257175" algn="ctr" defTabSz="685800">
              <a:spcBef>
                <a:spcPts val="200"/>
              </a:spcBef>
              <a:buSzTx/>
              <a:buNone/>
              <a:defRPr sz="2400"/>
            </a:pPr>
            <a:endParaRPr lang="tr-TR" sz="6000" b="1" dirty="0" smtClean="0"/>
          </a:p>
          <a:p>
            <a:pPr marL="257175" indent="-257175" algn="ctr" defTabSz="685800">
              <a:spcBef>
                <a:spcPts val="200"/>
              </a:spcBef>
              <a:buSzTx/>
              <a:buNone/>
              <a:defRPr sz="2400"/>
            </a:pPr>
            <a:r>
              <a:rPr lang="tr-TR" sz="6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QUIZ!</a:t>
            </a:r>
          </a:p>
          <a:p>
            <a:pPr marL="257175" indent="-257175" algn="ctr" defTabSz="685800">
              <a:spcBef>
                <a:spcPts val="200"/>
              </a:spcBef>
              <a:buSzTx/>
              <a:buNone/>
              <a:defRPr sz="2400"/>
            </a:pPr>
            <a:r>
              <a:rPr lang="tr-TR" sz="3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/>
              </a:rPr>
              <a:t>www.getkahoot.com</a:t>
            </a:r>
            <a:endParaRPr lang="tr-TR" sz="3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57175" indent="-257175" algn="ctr" defTabSz="685800">
              <a:spcBef>
                <a:spcPts val="200"/>
              </a:spcBef>
              <a:buSzTx/>
              <a:buNone/>
              <a:defRPr sz="2400"/>
            </a:pPr>
            <a:endParaRPr lang="tr-TR" sz="3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57175" indent="-257175" algn="ctr" defTabSz="685800">
              <a:spcBef>
                <a:spcPts val="200"/>
              </a:spcBef>
              <a:buSzTx/>
              <a:buNone/>
              <a:defRPr sz="2400"/>
            </a:pPr>
            <a:r>
              <a:rPr lang="tr-TR" sz="3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Don’t forget to </a:t>
            </a:r>
            <a:r>
              <a:rPr lang="tr-TR" sz="3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enter nicknames as your ID’s</a:t>
            </a:r>
            <a:r>
              <a:rPr lang="tr-TR" sz="3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sz="3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772788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26" name="image3.jpeg" descr="mit-lect-4_Page_04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3" y="-24"/>
            <a:ext cx="8961050" cy="6715173"/>
          </a:xfrm>
          <a:prstGeom prst="rect">
            <a:avLst/>
          </a:prstGeom>
          <a:ln w="12700">
            <a:miter lim="400000"/>
          </a:ln>
        </p:spPr>
      </p:pic>
      <p:sp>
        <p:nvSpPr>
          <p:cNvPr id="127" name="Shape 127"/>
          <p:cNvSpPr/>
          <p:nvPr/>
        </p:nvSpPr>
        <p:spPr>
          <a:xfrm>
            <a:off x="0" y="6443641"/>
            <a:ext cx="9144000" cy="41435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8" name="Shape 128"/>
          <p:cNvSpPr>
            <a:spLocks noGrp="1"/>
          </p:cNvSpPr>
          <p:nvPr>
            <p:ph type="sldNum" sz="quarter" idx="2"/>
          </p:nvPr>
        </p:nvSpPr>
        <p:spPr>
          <a:xfrm>
            <a:off x="8505418" y="6404292"/>
            <a:ext cx="181382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4</a:t>
            </a:fld>
            <a:endParaRPr/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31" name="image4.jpeg" descr="mit-lect-4_Page_05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390" y="-71463"/>
            <a:ext cx="9056380" cy="6786611"/>
          </a:xfrm>
          <a:prstGeom prst="rect">
            <a:avLst/>
          </a:prstGeom>
          <a:ln w="12700">
            <a:miter lim="400000"/>
          </a:ln>
        </p:spPr>
      </p:pic>
      <p:sp>
        <p:nvSpPr>
          <p:cNvPr id="132" name="Shape 132"/>
          <p:cNvSpPr/>
          <p:nvPr/>
        </p:nvSpPr>
        <p:spPr>
          <a:xfrm>
            <a:off x="0" y="6443641"/>
            <a:ext cx="9144000" cy="41435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3" name="Shape 133"/>
          <p:cNvSpPr>
            <a:spLocks noGrp="1"/>
          </p:cNvSpPr>
          <p:nvPr>
            <p:ph type="sldNum" sz="quarter" idx="2"/>
          </p:nvPr>
        </p:nvSpPr>
        <p:spPr>
          <a:xfrm>
            <a:off x="8505418" y="6404292"/>
            <a:ext cx="181382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5</a:t>
            </a:fld>
            <a:endParaRPr/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36" name="image5.jpeg" descr="mit-lect-4_Page_06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0171" y="71413"/>
            <a:ext cx="9012423" cy="6753671"/>
          </a:xfrm>
          <a:prstGeom prst="rect">
            <a:avLst/>
          </a:prstGeom>
          <a:ln w="12700">
            <a:miter lim="400000"/>
          </a:ln>
        </p:spPr>
      </p:pic>
      <p:sp>
        <p:nvSpPr>
          <p:cNvPr id="137" name="Shape 137"/>
          <p:cNvSpPr/>
          <p:nvPr/>
        </p:nvSpPr>
        <p:spPr>
          <a:xfrm>
            <a:off x="0" y="6443641"/>
            <a:ext cx="9144000" cy="41435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8" name="Shape 138"/>
          <p:cNvSpPr/>
          <p:nvPr/>
        </p:nvSpPr>
        <p:spPr>
          <a:xfrm>
            <a:off x="214281" y="3429000"/>
            <a:ext cx="7715306" cy="221457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9" name="Shape 139"/>
          <p:cNvSpPr>
            <a:spLocks noGrp="1"/>
          </p:cNvSpPr>
          <p:nvPr>
            <p:ph type="sldNum" sz="quarter" idx="2"/>
          </p:nvPr>
        </p:nvSpPr>
        <p:spPr>
          <a:xfrm>
            <a:off x="8505418" y="6404292"/>
            <a:ext cx="181382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6</a:t>
            </a:fld>
            <a:endParaRPr/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42" name="image5.jpeg" descr="mit-lect-4_Page_06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0171" y="71413"/>
            <a:ext cx="9012423" cy="6753671"/>
          </a:xfrm>
          <a:prstGeom prst="rect">
            <a:avLst/>
          </a:prstGeom>
          <a:ln w="12700">
            <a:miter lim="400000"/>
          </a:ln>
        </p:spPr>
      </p:pic>
      <p:sp>
        <p:nvSpPr>
          <p:cNvPr id="143" name="Shape 143"/>
          <p:cNvSpPr/>
          <p:nvPr/>
        </p:nvSpPr>
        <p:spPr>
          <a:xfrm>
            <a:off x="0" y="6443641"/>
            <a:ext cx="9144000" cy="41435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4" name="Shape 144"/>
          <p:cNvSpPr>
            <a:spLocks noGrp="1"/>
          </p:cNvSpPr>
          <p:nvPr>
            <p:ph type="sldNum" sz="quarter" idx="2"/>
          </p:nvPr>
        </p:nvSpPr>
        <p:spPr>
          <a:xfrm>
            <a:off x="8505418" y="6404292"/>
            <a:ext cx="181382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7</a:t>
            </a:fld>
            <a:endParaRPr/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47" name="image6.jpeg" descr="mit-lect-4_Page_07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1505" y="-24"/>
            <a:ext cx="9151678" cy="6858025"/>
          </a:xfrm>
          <a:prstGeom prst="rect">
            <a:avLst/>
          </a:prstGeom>
          <a:ln w="12700">
            <a:miter lim="400000"/>
          </a:ln>
        </p:spPr>
      </p:pic>
      <p:sp>
        <p:nvSpPr>
          <p:cNvPr id="148" name="Shape 148"/>
          <p:cNvSpPr/>
          <p:nvPr/>
        </p:nvSpPr>
        <p:spPr>
          <a:xfrm>
            <a:off x="0" y="6443641"/>
            <a:ext cx="9144000" cy="41435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sldNum" sz="quarter" idx="2"/>
          </p:nvPr>
        </p:nvSpPr>
        <p:spPr>
          <a:xfrm>
            <a:off x="8505418" y="6404292"/>
            <a:ext cx="181382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8</a:t>
            </a:fld>
            <a:endParaRPr/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52" name="image7.jpeg" descr="mit-lect-4_Page_13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387" y="-24"/>
            <a:ext cx="9060207" cy="6789478"/>
          </a:xfrm>
          <a:prstGeom prst="rect">
            <a:avLst/>
          </a:prstGeom>
          <a:ln w="12700">
            <a:miter lim="400000"/>
          </a:ln>
        </p:spPr>
      </p:pic>
      <p:sp>
        <p:nvSpPr>
          <p:cNvPr id="153" name="Shape 153"/>
          <p:cNvSpPr/>
          <p:nvPr/>
        </p:nvSpPr>
        <p:spPr>
          <a:xfrm>
            <a:off x="0" y="6443641"/>
            <a:ext cx="9144000" cy="41435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4" name="Shape 154"/>
          <p:cNvSpPr>
            <a:spLocks noGrp="1"/>
          </p:cNvSpPr>
          <p:nvPr>
            <p:ph type="sldNum" sz="quarter" idx="2"/>
          </p:nvPr>
        </p:nvSpPr>
        <p:spPr>
          <a:xfrm>
            <a:off x="8505418" y="6404292"/>
            <a:ext cx="181382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9</a:t>
            </a:fld>
            <a:endParaRPr/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221</Words>
  <Application>Microsoft Office PowerPoint</Application>
  <PresentationFormat>On-screen Show (4:3)</PresentationFormat>
  <Paragraphs>81</Paragraphs>
  <Slides>30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Office Theme</vt:lpstr>
      <vt:lpstr>Logistics - 2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Designing the Logistics Network</vt:lpstr>
      <vt:lpstr>Different types of facilities</vt:lpstr>
      <vt:lpstr>Applications in 3 levels</vt:lpstr>
      <vt:lpstr>Logistics Network Design</vt:lpstr>
      <vt:lpstr>Location Problems</vt:lpstr>
      <vt:lpstr>Logistics Part: 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Logistics - 2</dc:title>
  <cp:lastModifiedBy>Ömer Burak Kınay</cp:lastModifiedBy>
  <cp:revision>1</cp:revision>
  <dcterms:modified xsi:type="dcterms:W3CDTF">2017-03-01T08:27:11Z</dcterms:modified>
</cp:coreProperties>
</file>