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5" r:id="rId18"/>
    <p:sldId id="273" r:id="rId19"/>
    <p:sldId id="274" r:id="rId20"/>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7F3F4"/>
          </a:solidFill>
        </a:fill>
      </a:tcStyle>
    </a:wholeTbl>
    <a:band2H>
      <a:tcTxStyle/>
      <a:tcStyle>
        <a:tcBdr/>
        <a:fill>
          <a:solidFill>
            <a:srgbClr val="F3F9FA"/>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589"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655480100"/>
      </p:ext>
    </p:extLst>
  </p:cSld>
  <p:clrMap bg1="lt1" tx1="dk1" bg2="lt2" tx2="dk2" accent1="accent1" accent2="accent2" accent3="accent3" accent4="accent4" accent5="accent5" accent6="accent6" hlink="hlink" folHlink="folHlink"/>
  <p:notesStyle>
    <a:lvl1pPr latinLnBrk="0">
      <a:spcBef>
        <a:spcPts val="400"/>
      </a:spcBef>
      <a:defRPr sz="1200">
        <a:latin typeface="+mj-lt"/>
        <a:ea typeface="+mj-ea"/>
        <a:cs typeface="+mj-cs"/>
        <a:sym typeface="Arial"/>
      </a:defRPr>
    </a:lvl1pPr>
    <a:lvl2pPr indent="228600" latinLnBrk="0">
      <a:spcBef>
        <a:spcPts val="400"/>
      </a:spcBef>
      <a:defRPr sz="1200">
        <a:latin typeface="+mj-lt"/>
        <a:ea typeface="+mj-ea"/>
        <a:cs typeface="+mj-cs"/>
        <a:sym typeface="Arial"/>
      </a:defRPr>
    </a:lvl2pPr>
    <a:lvl3pPr indent="457200" latinLnBrk="0">
      <a:spcBef>
        <a:spcPts val="400"/>
      </a:spcBef>
      <a:defRPr sz="1200">
        <a:latin typeface="+mj-lt"/>
        <a:ea typeface="+mj-ea"/>
        <a:cs typeface="+mj-cs"/>
        <a:sym typeface="Arial"/>
      </a:defRPr>
    </a:lvl3pPr>
    <a:lvl4pPr indent="685800" latinLnBrk="0">
      <a:spcBef>
        <a:spcPts val="400"/>
      </a:spcBef>
      <a:defRPr sz="1200">
        <a:latin typeface="+mj-lt"/>
        <a:ea typeface="+mj-ea"/>
        <a:cs typeface="+mj-cs"/>
        <a:sym typeface="Arial"/>
      </a:defRPr>
    </a:lvl4pPr>
    <a:lvl5pPr indent="914400" latinLnBrk="0">
      <a:spcBef>
        <a:spcPts val="400"/>
      </a:spcBef>
      <a:defRPr sz="1200">
        <a:latin typeface="+mj-lt"/>
        <a:ea typeface="+mj-ea"/>
        <a:cs typeface="+mj-cs"/>
        <a:sym typeface="Arial"/>
      </a:defRPr>
    </a:lvl5pPr>
    <a:lvl6pPr indent="1143000" latinLnBrk="0">
      <a:spcBef>
        <a:spcPts val="400"/>
      </a:spcBef>
      <a:defRPr sz="1200">
        <a:latin typeface="+mj-lt"/>
        <a:ea typeface="+mj-ea"/>
        <a:cs typeface="+mj-cs"/>
        <a:sym typeface="Arial"/>
      </a:defRPr>
    </a:lvl6pPr>
    <a:lvl7pPr indent="1371600" latinLnBrk="0">
      <a:spcBef>
        <a:spcPts val="400"/>
      </a:spcBef>
      <a:defRPr sz="1200">
        <a:latin typeface="+mj-lt"/>
        <a:ea typeface="+mj-ea"/>
        <a:cs typeface="+mj-cs"/>
        <a:sym typeface="Arial"/>
      </a:defRPr>
    </a:lvl7pPr>
    <a:lvl8pPr indent="1600200" latinLnBrk="0">
      <a:spcBef>
        <a:spcPts val="400"/>
      </a:spcBef>
      <a:defRPr sz="1200">
        <a:latin typeface="+mj-lt"/>
        <a:ea typeface="+mj-ea"/>
        <a:cs typeface="+mj-cs"/>
        <a:sym typeface="Arial"/>
      </a:defRPr>
    </a:lvl8pPr>
    <a:lvl9pPr indent="1828800" latinLnBrk="0">
      <a:spcBef>
        <a:spcPts val="400"/>
      </a:spcBef>
      <a:defRPr sz="1200">
        <a:latin typeface="+mj-lt"/>
        <a:ea typeface="+mj-ea"/>
        <a:cs typeface="+mj-cs"/>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hape 1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sldNum" sz="quarter" idx="2"/>
          </p:nvPr>
        </p:nvSpPr>
        <p:spPr>
          <a:xfrm>
            <a:off x="8384892" y="6245225"/>
            <a:ext cx="301909" cy="288824"/>
          </a:xfrm>
          <a:prstGeom prst="rect">
            <a:avLst/>
          </a:prstGeom>
          <a:ln w="12700">
            <a:miter lim="400000"/>
          </a:ln>
        </p:spPr>
        <p:txBody>
          <a:bodyPr wrap="none" lIns="45719" rIns="45719">
            <a:spAutoFit/>
          </a:bodyPr>
          <a:lstStyle>
            <a:lvl1pPr algn="r">
              <a:defRPr sz="1400"/>
            </a:lvl1pPr>
          </a:lstStyle>
          <a:p>
            <a:fld id="{86CB4B4D-7CA3-9044-876B-883B54F8677D}" type="slidenum">
              <a:t>‹#›</a:t>
            </a:fld>
            <a:endParaRPr/>
          </a:p>
        </p:txBody>
      </p:sp>
      <p:sp>
        <p:nvSpPr>
          <p:cNvPr id="3" name="Shape 3"/>
          <p:cNvSpPr>
            <a:spLocks noGrp="1"/>
          </p:cNvSpPr>
          <p:nvPr>
            <p:ph type="title"/>
          </p:nvPr>
        </p:nvSpPr>
        <p:spPr>
          <a:xfrm>
            <a:off x="457200" y="92074"/>
            <a:ext cx="8229600" cy="150812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p>
            <a:r>
              <a:t>Title Text</a:t>
            </a:r>
          </a:p>
        </p:txBody>
      </p:sp>
      <p:sp>
        <p:nvSpPr>
          <p:cNvPr id="4" name="Shape 4"/>
          <p:cNvSpPr>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5pPr>
      <a:lvl6pPr marL="0" marR="0" indent="4572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6pPr>
      <a:lvl7pPr marL="0" marR="0" indent="9144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7pPr>
      <a:lvl8pPr marL="0" marR="0" indent="13716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8pPr>
      <a:lvl9pPr marL="0" marR="0" indent="18288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9pPr>
    </p:titleStyle>
    <p:bodyStyle>
      <a:lvl1pPr marL="342900" marR="0" indent="-3429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1pPr>
      <a:lvl2pPr marL="783771" marR="0" indent="-326571"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2pPr>
      <a:lvl3pPr marL="1219200" marR="0" indent="-3048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3pPr>
      <a:lvl4pPr marL="1737360" marR="0" indent="-36576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4pPr>
      <a:lvl5pPr marL="22352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5pPr>
      <a:lvl6pPr marL="26924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6pPr>
      <a:lvl7pPr marL="31496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7pPr>
      <a:lvl8pPr marL="36068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8pPr>
      <a:lvl9pPr marL="40640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9pPr>
    </p:bodyStyle>
    <p:otherStyle>
      <a:lvl1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hyperlink" Target="http://www.getkahoot.com/"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hyperlink" Target="http://www.student.uwa.edu.au/__data/assets/pdf_file/0003/1922502/Critical-Thinking-What-it-is-and-why-it-counts.pdf"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hape 20"/>
          <p:cNvSpPr>
            <a:spLocks noGrp="1"/>
          </p:cNvSpPr>
          <p:nvPr>
            <p:ph type="title" idx="4294967295"/>
          </p:nvPr>
        </p:nvSpPr>
        <p:spPr>
          <a:xfrm>
            <a:off x="685800" y="2130425"/>
            <a:ext cx="7772400" cy="1470025"/>
          </a:xfrm>
          <a:prstGeom prst="rect">
            <a:avLst/>
          </a:prstGeom>
        </p:spPr>
        <p:txBody>
          <a:bodyPr>
            <a:normAutofit/>
          </a:bodyPr>
          <a:lstStyle/>
          <a:p>
            <a:r>
              <a:t>IE 102 </a:t>
            </a:r>
            <a:br/>
            <a:r>
              <a:t>Lecture 6</a:t>
            </a:r>
          </a:p>
        </p:txBody>
      </p:sp>
      <p:sp>
        <p:nvSpPr>
          <p:cNvPr id="21" name="Shape 21"/>
          <p:cNvSpPr>
            <a:spLocks noGrp="1"/>
          </p:cNvSpPr>
          <p:nvPr>
            <p:ph type="body" sz="quarter" idx="4294967295"/>
          </p:nvPr>
        </p:nvSpPr>
        <p:spPr>
          <a:xfrm>
            <a:off x="1371600" y="3886200"/>
            <a:ext cx="6400800" cy="1752600"/>
          </a:xfrm>
          <a:prstGeom prst="rect">
            <a:avLst/>
          </a:prstGeom>
        </p:spPr>
        <p:txBody>
          <a:bodyPr>
            <a:normAutofit/>
          </a:bodyPr>
          <a:lstStyle/>
          <a:p>
            <a:pPr marL="0" indent="0" algn="ctr">
              <a:buSzTx/>
              <a:buNone/>
            </a:pPr>
            <a:endParaRPr/>
          </a:p>
          <a:p>
            <a:pPr marL="0" indent="0" algn="ctr">
              <a:buSzTx/>
              <a:buNone/>
            </a:pPr>
            <a:r>
              <a:t>Critical Thinking</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Shape 58"/>
          <p:cNvSpPr>
            <a:spLocks noGrp="1"/>
          </p:cNvSpPr>
          <p:nvPr>
            <p:ph type="title" idx="4294967295"/>
          </p:nvPr>
        </p:nvSpPr>
        <p:spPr>
          <a:xfrm>
            <a:off x="457200" y="-42863"/>
            <a:ext cx="8229600" cy="1143001"/>
          </a:xfrm>
          <a:prstGeom prst="rect">
            <a:avLst/>
          </a:prstGeom>
        </p:spPr>
        <p:txBody>
          <a:bodyPr>
            <a:normAutofit/>
          </a:bodyPr>
          <a:lstStyle/>
          <a:p>
            <a:r>
              <a:t>Core Critical Thinking Skills</a:t>
            </a:r>
          </a:p>
        </p:txBody>
      </p:sp>
      <p:sp>
        <p:nvSpPr>
          <p:cNvPr id="59" name="Shape 59"/>
          <p:cNvSpPr>
            <a:spLocks noGrp="1"/>
          </p:cNvSpPr>
          <p:nvPr>
            <p:ph type="body" idx="4294967295"/>
          </p:nvPr>
        </p:nvSpPr>
        <p:spPr>
          <a:xfrm>
            <a:off x="457200" y="1600200"/>
            <a:ext cx="8229600" cy="4525963"/>
          </a:xfrm>
          <a:prstGeom prst="rect">
            <a:avLst/>
          </a:prstGeom>
        </p:spPr>
        <p:txBody>
          <a:bodyPr>
            <a:normAutofit/>
          </a:bodyPr>
          <a:lstStyle/>
          <a:p>
            <a:pPr>
              <a:buChar char="•"/>
            </a:pPr>
            <a:endParaRPr/>
          </a:p>
        </p:txBody>
      </p:sp>
      <p:sp>
        <p:nvSpPr>
          <p:cNvPr id="60" name="Shape 60"/>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10</a:t>
            </a:fld>
            <a:endParaRPr/>
          </a:p>
        </p:txBody>
      </p:sp>
      <p:pic>
        <p:nvPicPr>
          <p:cNvPr id="61" name="pasted-image.pdf"/>
          <p:cNvPicPr>
            <a:picLocks noChangeAspect="1"/>
          </p:cNvPicPr>
          <p:nvPr/>
        </p:nvPicPr>
        <p:blipFill>
          <a:blip r:embed="rId2">
            <a:extLst/>
          </a:blip>
          <a:stretch>
            <a:fillRect/>
          </a:stretch>
        </p:blipFill>
        <p:spPr>
          <a:xfrm>
            <a:off x="12421314" y="3290716"/>
            <a:ext cx="8659972" cy="2775152"/>
          </a:xfrm>
          <a:prstGeom prst="rect">
            <a:avLst/>
          </a:prstGeom>
          <a:ln w="12700">
            <a:miter lim="400000"/>
          </a:ln>
        </p:spPr>
      </p:pic>
      <p:graphicFrame>
        <p:nvGraphicFramePr>
          <p:cNvPr id="62" name="Table 62"/>
          <p:cNvGraphicFramePr/>
          <p:nvPr/>
        </p:nvGraphicFramePr>
        <p:xfrm>
          <a:off x="610319" y="889000"/>
          <a:ext cx="8266211" cy="8722360"/>
        </p:xfrm>
        <a:graphic>
          <a:graphicData uri="http://schemas.openxmlformats.org/drawingml/2006/table">
            <a:tbl>
              <a:tblPr firstRow="1" bandRow="1">
                <a:tableStyleId>{4C3C2611-4C71-4FC5-86AE-919BDF0F9419}</a:tableStyleId>
              </a:tblPr>
              <a:tblGrid>
                <a:gridCol w="1530250"/>
                <a:gridCol w="4624586"/>
                <a:gridCol w="2111375"/>
              </a:tblGrid>
              <a:tr h="518160">
                <a:tc>
                  <a:txBody>
                    <a:bodyPr/>
                    <a:lstStyle/>
                    <a:p>
                      <a:pPr algn="l">
                        <a:defRPr sz="1800" b="0">
                          <a:solidFill>
                            <a:srgbClr val="000000"/>
                          </a:solidFill>
                        </a:defRPr>
                      </a:pPr>
                      <a:r>
                        <a:rPr sz="2400" b="1">
                          <a:solidFill>
                            <a:srgbClr val="FFFFFF"/>
                          </a:solidFill>
                        </a:rPr>
                        <a:t>Skills</a:t>
                      </a:r>
                    </a:p>
                  </a:txBody>
                  <a:tcPr marL="0" marR="0" marT="0" marB="0" horzOverflow="overflow"/>
                </a:tc>
                <a:tc>
                  <a:txBody>
                    <a:bodyPr/>
                    <a:lstStyle/>
                    <a:p>
                      <a:pPr algn="l">
                        <a:defRPr sz="1800" b="0">
                          <a:solidFill>
                            <a:srgbClr val="000000"/>
                          </a:solidFill>
                        </a:defRPr>
                      </a:pPr>
                      <a:r>
                        <a:rPr sz="2400" b="1">
                          <a:solidFill>
                            <a:srgbClr val="FFFFFF"/>
                          </a:solidFill>
                        </a:rPr>
                        <a:t>Experts’ Description </a:t>
                      </a:r>
                    </a:p>
                  </a:txBody>
                  <a:tcPr marL="0" marR="0" marT="0" marB="0" horzOverflow="overflow"/>
                </a:tc>
                <a:tc>
                  <a:txBody>
                    <a:bodyPr/>
                    <a:lstStyle/>
                    <a:p>
                      <a:pPr algn="l">
                        <a:defRPr sz="1800" b="0">
                          <a:solidFill>
                            <a:srgbClr val="000000"/>
                          </a:solidFill>
                        </a:defRPr>
                      </a:pPr>
                      <a:r>
                        <a:rPr sz="2400" b="1">
                          <a:solidFill>
                            <a:srgbClr val="FFFFFF"/>
                          </a:solidFill>
                        </a:rPr>
                        <a:t>Subskill</a:t>
                      </a:r>
                    </a:p>
                  </a:txBody>
                  <a:tcPr marL="0" marR="0" marT="0" marB="0" horzOverflow="overflow"/>
                </a:tc>
              </a:tr>
              <a:tr h="2617440">
                <a:tc>
                  <a:txBody>
                    <a:bodyPr/>
                    <a:lstStyle/>
                    <a:p>
                      <a:pPr algn="l">
                        <a:defRPr sz="1800"/>
                      </a:pPr>
                      <a:r>
                        <a:rPr sz="2000"/>
                        <a:t>Inference</a:t>
                      </a:r>
                    </a:p>
                  </a:txBody>
                  <a:tcPr marL="0" marR="0" marT="0" marB="0" horzOverflow="overflow"/>
                </a:tc>
                <a:tc>
                  <a:txBody>
                    <a:bodyPr/>
                    <a:lstStyle/>
                    <a:p>
                      <a:pPr algn="l" defTabSz="457200">
                        <a:lnSpc>
                          <a:spcPts val="3800"/>
                        </a:lnSpc>
                        <a:defRPr sz="1800"/>
                      </a:pPr>
                      <a:r>
                        <a:rPr sz="2000">
                          <a:latin typeface="Times"/>
                          <a:ea typeface="Times"/>
                          <a:cs typeface="Times"/>
                          <a:sym typeface="Times"/>
                        </a:rPr>
                        <a:t>To identify and secure elements needed to draw reasonable conclusions; to form conjectures and hypothesis; to consider relevant information and to educe the consequences flowing from data, statements, principles, evidences, judgements, beliefs, opinions, concepts, descriptions, questions or other forms of representation</a:t>
                      </a:r>
                    </a:p>
                  </a:txBody>
                  <a:tcPr marL="0" marR="0" marT="0" marB="0" horzOverflow="overflow"/>
                </a:tc>
                <a:tc>
                  <a:txBody>
                    <a:bodyPr/>
                    <a:lstStyle/>
                    <a:p>
                      <a:pPr algn="l">
                        <a:defRPr sz="1800"/>
                      </a:pPr>
                      <a:r>
                        <a:rPr sz="1700"/>
                        <a:t>Query evidence, Conjecture alternatives, 
Draw conclusions using inductive or deductive reasoning</a:t>
                      </a:r>
                    </a:p>
                  </a:txBody>
                  <a:tcPr marL="0" marR="0" marT="0" marB="0" horzOverflow="overflow"/>
                </a:tc>
              </a:tr>
              <a:tr h="1013460">
                <a:tc>
                  <a:txBody>
                    <a:bodyPr/>
                    <a:lstStyle/>
                    <a:p>
                      <a:pPr algn="l">
                        <a:defRPr sz="1800"/>
                      </a:pPr>
                      <a:r>
                        <a:rPr sz="1900"/>
                        <a:t>Evaluation</a:t>
                      </a:r>
                    </a:p>
                  </a:txBody>
                  <a:tcPr marL="0" marR="0" marT="0" marB="0" horzOverflow="overflow"/>
                </a:tc>
                <a:tc>
                  <a:txBody>
                    <a:bodyPr/>
                    <a:lstStyle/>
                    <a:p>
                      <a:pPr algn="l" defTabSz="457200">
                        <a:lnSpc>
                          <a:spcPts val="3800"/>
                        </a:lnSpc>
                        <a:defRPr sz="1800"/>
                      </a:pPr>
                      <a:r>
                        <a:rPr sz="2000">
                          <a:latin typeface="Times"/>
                          <a:ea typeface="Times"/>
                          <a:cs typeface="Times"/>
                          <a:sym typeface="Times"/>
                        </a:rPr>
                        <a:t>To assess the credibility of statements or other representations that are accounts or descriptions of a person’s perception, experience, situation, judgement, belief, or opinion and to assess the logical strength of the actual or intended inferential relationships among statements, descritptions, questions, or other forms of representation.</a:t>
                      </a:r>
                    </a:p>
                  </a:txBody>
                  <a:tcPr marL="0" marR="0" marT="0" marB="0" horzOverflow="overflow"/>
                </a:tc>
                <a:tc>
                  <a:txBody>
                    <a:bodyPr/>
                    <a:lstStyle/>
                    <a:p>
                      <a:pPr algn="l">
                        <a:defRPr sz="1800"/>
                      </a:pPr>
                      <a:r>
                        <a:rPr sz="1700"/>
                        <a:t>Access credibility of claims, 
Assess quality of arguments that were made using inductive or deductive reasoning</a:t>
                      </a:r>
                    </a:p>
                  </a:txBody>
                  <a:tcPr marL="0" marR="0" marT="0" marB="0" horzOverflow="overflow"/>
                </a:tc>
              </a:tr>
            </a:tbl>
          </a:graphicData>
        </a:graphic>
      </p:graphicFrame>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Shape 64"/>
          <p:cNvSpPr>
            <a:spLocks noGrp="1"/>
          </p:cNvSpPr>
          <p:nvPr>
            <p:ph type="title" idx="4294967295"/>
          </p:nvPr>
        </p:nvSpPr>
        <p:spPr>
          <a:xfrm>
            <a:off x="457200" y="274637"/>
            <a:ext cx="8229600" cy="1143001"/>
          </a:xfrm>
          <a:prstGeom prst="rect">
            <a:avLst/>
          </a:prstGeom>
        </p:spPr>
        <p:txBody>
          <a:bodyPr>
            <a:normAutofit/>
          </a:bodyPr>
          <a:lstStyle/>
          <a:p>
            <a:r>
              <a:t>Core Critical Thinking Skills</a:t>
            </a:r>
          </a:p>
        </p:txBody>
      </p:sp>
      <p:sp>
        <p:nvSpPr>
          <p:cNvPr id="65" name="Shape 65"/>
          <p:cNvSpPr>
            <a:spLocks noGrp="1"/>
          </p:cNvSpPr>
          <p:nvPr>
            <p:ph type="body" idx="4294967295"/>
          </p:nvPr>
        </p:nvSpPr>
        <p:spPr>
          <a:xfrm>
            <a:off x="457200" y="1600200"/>
            <a:ext cx="8229600" cy="4525963"/>
          </a:xfrm>
          <a:prstGeom prst="rect">
            <a:avLst/>
          </a:prstGeom>
        </p:spPr>
        <p:txBody>
          <a:bodyPr>
            <a:normAutofit/>
          </a:bodyPr>
          <a:lstStyle/>
          <a:p>
            <a:pPr>
              <a:buChar char="•"/>
            </a:pPr>
            <a:endParaRPr/>
          </a:p>
        </p:txBody>
      </p:sp>
      <p:sp>
        <p:nvSpPr>
          <p:cNvPr id="66" name="Shape 66"/>
          <p:cNvSpPr>
            <a:spLocks noGrp="1"/>
          </p:cNvSpPr>
          <p:nvPr>
            <p:ph type="sldNum" sz="quarter" idx="2"/>
          </p:nvPr>
        </p:nvSpPr>
        <p:spPr>
          <a:xfrm>
            <a:off x="8398088" y="6245225"/>
            <a:ext cx="288712"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11</a:t>
            </a:fld>
            <a:endParaRPr/>
          </a:p>
        </p:txBody>
      </p:sp>
      <p:graphicFrame>
        <p:nvGraphicFramePr>
          <p:cNvPr id="68" name="Table 68"/>
          <p:cNvGraphicFramePr/>
          <p:nvPr>
            <p:extLst>
              <p:ext uri="{D42A27DB-BD31-4B8C-83A1-F6EECF244321}">
                <p14:modId xmlns:p14="http://schemas.microsoft.com/office/powerpoint/2010/main" val="3345611299"/>
              </p:ext>
            </p:extLst>
          </p:nvPr>
        </p:nvGraphicFramePr>
        <p:xfrm>
          <a:off x="518417" y="1356201"/>
          <a:ext cx="8107163" cy="4975860"/>
        </p:xfrm>
        <a:graphic>
          <a:graphicData uri="http://schemas.openxmlformats.org/drawingml/2006/table">
            <a:tbl>
              <a:tblPr firstRow="1" bandRow="1">
                <a:tableStyleId>{4C3C2611-4C71-4FC5-86AE-919BDF0F9419}</a:tableStyleId>
              </a:tblPr>
              <a:tblGrid>
                <a:gridCol w="1530250"/>
                <a:gridCol w="5006578"/>
                <a:gridCol w="1570335"/>
              </a:tblGrid>
              <a:tr h="1013460">
                <a:tc>
                  <a:txBody>
                    <a:bodyPr/>
                    <a:lstStyle/>
                    <a:p>
                      <a:pPr algn="l">
                        <a:lnSpc>
                          <a:spcPct val="100000"/>
                        </a:lnSpc>
                        <a:defRPr sz="1800" b="0">
                          <a:solidFill>
                            <a:srgbClr val="000000"/>
                          </a:solidFill>
                        </a:defRPr>
                      </a:pPr>
                      <a:r>
                        <a:rPr sz="2400" b="1" dirty="0">
                          <a:solidFill>
                            <a:srgbClr val="FFFFFF"/>
                          </a:solidFill>
                        </a:rPr>
                        <a:t>Skills</a:t>
                      </a:r>
                    </a:p>
                  </a:txBody>
                  <a:tcPr marL="0" marR="0" marT="0" marB="0" horzOverflow="overflow"/>
                </a:tc>
                <a:tc>
                  <a:txBody>
                    <a:bodyPr/>
                    <a:lstStyle/>
                    <a:p>
                      <a:pPr algn="l">
                        <a:lnSpc>
                          <a:spcPct val="100000"/>
                        </a:lnSpc>
                        <a:defRPr sz="1800" b="0">
                          <a:solidFill>
                            <a:srgbClr val="000000"/>
                          </a:solidFill>
                        </a:defRPr>
                      </a:pPr>
                      <a:r>
                        <a:rPr sz="2400" b="1">
                          <a:solidFill>
                            <a:srgbClr val="FFFFFF"/>
                          </a:solidFill>
                        </a:rPr>
                        <a:t>Experts’ Descritption </a:t>
                      </a:r>
                    </a:p>
                  </a:txBody>
                  <a:tcPr marL="0" marR="0" marT="0" marB="0" horzOverflow="overflow"/>
                </a:tc>
                <a:tc>
                  <a:txBody>
                    <a:bodyPr/>
                    <a:lstStyle/>
                    <a:p>
                      <a:pPr algn="l">
                        <a:lnSpc>
                          <a:spcPct val="100000"/>
                        </a:lnSpc>
                        <a:defRPr sz="1800" b="0">
                          <a:solidFill>
                            <a:srgbClr val="000000"/>
                          </a:solidFill>
                        </a:defRPr>
                      </a:pPr>
                      <a:r>
                        <a:rPr sz="2400" b="1">
                          <a:solidFill>
                            <a:srgbClr val="FFFFFF"/>
                          </a:solidFill>
                        </a:rPr>
                        <a:t>Subskill</a:t>
                      </a:r>
                    </a:p>
                  </a:txBody>
                  <a:tcPr marL="0" marR="0" marT="0" marB="0" horzOverflow="overflow"/>
                </a:tc>
              </a:tr>
              <a:tr h="1013460">
                <a:tc>
                  <a:txBody>
                    <a:bodyPr/>
                    <a:lstStyle/>
                    <a:p>
                      <a:pPr algn="l">
                        <a:lnSpc>
                          <a:spcPct val="100000"/>
                        </a:lnSpc>
                        <a:defRPr sz="1800"/>
                      </a:pPr>
                      <a:r>
                        <a:rPr sz="2000" dirty="0"/>
                        <a:t>Explanation</a:t>
                      </a:r>
                    </a:p>
                  </a:txBody>
                  <a:tcPr marL="0" marR="0" marT="0" marB="0" horzOverflow="overflow"/>
                </a:tc>
                <a:tc>
                  <a:txBody>
                    <a:bodyPr/>
                    <a:lstStyle/>
                    <a:p>
                      <a:pPr algn="l" defTabSz="457200">
                        <a:lnSpc>
                          <a:spcPct val="100000"/>
                        </a:lnSpc>
                        <a:defRPr sz="1800"/>
                      </a:pPr>
                      <a:r>
                        <a:rPr sz="2000">
                          <a:latin typeface="Times"/>
                          <a:ea typeface="Times"/>
                          <a:cs typeface="Times"/>
                          <a:sym typeface="Times"/>
                        </a:rPr>
                        <a:t>To state and to justify that reasoning in terms of the evidential, conceptual, methodological, criteriological, and contextual considerations upon which one’s results were based: and to present one’s reasoning in the form of cogent arguments.</a:t>
                      </a:r>
                    </a:p>
                  </a:txBody>
                  <a:tcPr marL="0" marR="0" marT="0" marB="0" horzOverflow="overflow"/>
                </a:tc>
                <a:tc>
                  <a:txBody>
                    <a:bodyPr/>
                    <a:lstStyle/>
                    <a:p>
                      <a:pPr algn="l">
                        <a:lnSpc>
                          <a:spcPct val="100000"/>
                        </a:lnSpc>
                        <a:defRPr sz="1800"/>
                      </a:pPr>
                      <a:r>
                        <a:rPr sz="1800"/>
                        <a:t>State results, 
Justify procedures,
Present arguments</a:t>
                      </a:r>
                    </a:p>
                  </a:txBody>
                  <a:tcPr marL="0" marR="0" marT="0" marB="0" horzOverflow="overflow"/>
                </a:tc>
              </a:tr>
              <a:tr h="1013460">
                <a:tc>
                  <a:txBody>
                    <a:bodyPr/>
                    <a:lstStyle/>
                    <a:p>
                      <a:pPr algn="l">
                        <a:lnSpc>
                          <a:spcPct val="100000"/>
                        </a:lnSpc>
                        <a:defRPr sz="1800"/>
                      </a:pPr>
                      <a:r>
                        <a:rPr sz="2000"/>
                        <a:t>Self Regulation</a:t>
                      </a:r>
                    </a:p>
                  </a:txBody>
                  <a:tcPr marL="0" marR="0" marT="0" marB="0" horzOverflow="overflow"/>
                </a:tc>
                <a:tc>
                  <a:txBody>
                    <a:bodyPr/>
                    <a:lstStyle/>
                    <a:p>
                      <a:pPr algn="l" defTabSz="457200">
                        <a:lnSpc>
                          <a:spcPct val="100000"/>
                        </a:lnSpc>
                        <a:defRPr sz="1800"/>
                      </a:pPr>
                      <a:r>
                        <a:rPr sz="2000">
                          <a:latin typeface="Times"/>
                          <a:ea typeface="Times"/>
                          <a:cs typeface="Times"/>
                          <a:sym typeface="Times"/>
                        </a:rPr>
                        <a:t>Self-consciously monitor one’s cognitive activities, the elements used in those activities and the results educed, particularly by applying skills in analysis, and evaluation to one’s own inferential judgements with a view toward questioning, confirming, validating, or correcting either one’s reasoning or one’s results</a:t>
                      </a:r>
                    </a:p>
                  </a:txBody>
                  <a:tcPr marL="0" marR="0" marT="0" marB="0" horzOverflow="overflow"/>
                </a:tc>
                <a:tc>
                  <a:txBody>
                    <a:bodyPr/>
                    <a:lstStyle/>
                    <a:p>
                      <a:pPr algn="l">
                        <a:lnSpc>
                          <a:spcPct val="100000"/>
                        </a:lnSpc>
                        <a:defRPr sz="1800"/>
                      </a:pPr>
                      <a:r>
                        <a:rPr sz="1800" dirty="0"/>
                        <a:t>Self-monitor
Self-correct</a:t>
                      </a:r>
                    </a:p>
                  </a:txBody>
                  <a:tcPr marL="0" marR="0" marT="0" marB="0" horzOverflow="overflow"/>
                </a:tc>
              </a:tr>
            </a:tbl>
          </a:graphicData>
        </a:graphic>
      </p:graphicFrame>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Shape 70"/>
          <p:cNvSpPr>
            <a:spLocks noGrp="1"/>
          </p:cNvSpPr>
          <p:nvPr>
            <p:ph type="title" idx="4294967295"/>
          </p:nvPr>
        </p:nvSpPr>
        <p:spPr>
          <a:xfrm>
            <a:off x="457200" y="-42863"/>
            <a:ext cx="8229600" cy="1143001"/>
          </a:xfrm>
          <a:prstGeom prst="rect">
            <a:avLst/>
          </a:prstGeom>
        </p:spPr>
        <p:txBody>
          <a:bodyPr>
            <a:normAutofit/>
          </a:bodyPr>
          <a:lstStyle/>
          <a:p>
            <a:r>
              <a:t>Core Critical Thinking Skills</a:t>
            </a:r>
          </a:p>
        </p:txBody>
      </p:sp>
      <p:sp>
        <p:nvSpPr>
          <p:cNvPr id="71" name="Shape 71"/>
          <p:cNvSpPr>
            <a:spLocks noGrp="1"/>
          </p:cNvSpPr>
          <p:nvPr>
            <p:ph type="body" idx="4294967295"/>
          </p:nvPr>
        </p:nvSpPr>
        <p:spPr>
          <a:xfrm>
            <a:off x="457200" y="1600200"/>
            <a:ext cx="8229600" cy="4525963"/>
          </a:xfrm>
          <a:prstGeom prst="rect">
            <a:avLst/>
          </a:prstGeom>
        </p:spPr>
        <p:txBody>
          <a:bodyPr>
            <a:normAutofit/>
          </a:bodyPr>
          <a:lstStyle>
            <a:lvl1pPr>
              <a:buChar char="•"/>
            </a:lvl1pPr>
          </a:lstStyle>
          <a:p>
            <a:r>
              <a:t>Questions to fire up critical thinking skills</a:t>
            </a:r>
          </a:p>
        </p:txBody>
      </p:sp>
      <p:sp>
        <p:nvSpPr>
          <p:cNvPr id="72" name="Shape 72"/>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12</a:t>
            </a:fld>
            <a:endParaRPr/>
          </a:p>
        </p:txBody>
      </p:sp>
      <p:pic>
        <p:nvPicPr>
          <p:cNvPr id="73" name="pasted-image.pdf"/>
          <p:cNvPicPr>
            <a:picLocks noChangeAspect="1"/>
          </p:cNvPicPr>
          <p:nvPr/>
        </p:nvPicPr>
        <p:blipFill>
          <a:blip r:embed="rId2">
            <a:extLst/>
          </a:blip>
          <a:stretch>
            <a:fillRect/>
          </a:stretch>
        </p:blipFill>
        <p:spPr>
          <a:xfrm>
            <a:off x="12421314" y="3290716"/>
            <a:ext cx="8659972" cy="2775152"/>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Shape 75"/>
          <p:cNvSpPr>
            <a:spLocks noGrp="1"/>
          </p:cNvSpPr>
          <p:nvPr>
            <p:ph type="title" idx="4294967295"/>
          </p:nvPr>
        </p:nvSpPr>
        <p:spPr>
          <a:xfrm>
            <a:off x="457200" y="-42863"/>
            <a:ext cx="8229600" cy="1143001"/>
          </a:xfrm>
          <a:prstGeom prst="rect">
            <a:avLst/>
          </a:prstGeom>
        </p:spPr>
        <p:txBody>
          <a:bodyPr>
            <a:normAutofit/>
          </a:bodyPr>
          <a:lstStyle/>
          <a:p>
            <a:r>
              <a:t>Questions </a:t>
            </a:r>
          </a:p>
        </p:txBody>
      </p:sp>
      <p:sp>
        <p:nvSpPr>
          <p:cNvPr id="76" name="Shape 76"/>
          <p:cNvSpPr>
            <a:spLocks noGrp="1"/>
          </p:cNvSpPr>
          <p:nvPr>
            <p:ph type="body" idx="4294967295"/>
          </p:nvPr>
        </p:nvSpPr>
        <p:spPr>
          <a:xfrm>
            <a:off x="457200" y="1600200"/>
            <a:ext cx="8229600" cy="4525963"/>
          </a:xfrm>
          <a:prstGeom prst="rect">
            <a:avLst/>
          </a:prstGeom>
        </p:spPr>
        <p:txBody>
          <a:bodyPr>
            <a:normAutofit/>
          </a:bodyPr>
          <a:lstStyle/>
          <a:p>
            <a:pPr>
              <a:buChar char="•"/>
            </a:pPr>
            <a:endParaRPr/>
          </a:p>
        </p:txBody>
      </p:sp>
      <p:sp>
        <p:nvSpPr>
          <p:cNvPr id="77" name="Shape 77"/>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13</a:t>
            </a:fld>
            <a:endParaRPr/>
          </a:p>
        </p:txBody>
      </p:sp>
      <p:graphicFrame>
        <p:nvGraphicFramePr>
          <p:cNvPr id="79" name="Table 79"/>
          <p:cNvGraphicFramePr/>
          <p:nvPr>
            <p:extLst>
              <p:ext uri="{D42A27DB-BD31-4B8C-83A1-F6EECF244321}">
                <p14:modId xmlns:p14="http://schemas.microsoft.com/office/powerpoint/2010/main" val="3949549522"/>
              </p:ext>
            </p:extLst>
          </p:nvPr>
        </p:nvGraphicFramePr>
        <p:xfrm>
          <a:off x="107504" y="1586071"/>
          <a:ext cx="8964487" cy="4175760"/>
        </p:xfrm>
        <a:graphic>
          <a:graphicData uri="http://schemas.openxmlformats.org/drawingml/2006/table">
            <a:tbl>
              <a:tblPr firstRow="1" bandRow="1">
                <a:tableStyleId>{4C3C2611-4C71-4FC5-86AE-919BDF0F9419}</a:tableStyleId>
              </a:tblPr>
              <a:tblGrid>
                <a:gridCol w="1756119"/>
                <a:gridCol w="7208368"/>
              </a:tblGrid>
              <a:tr h="518160">
                <a:tc>
                  <a:txBody>
                    <a:bodyPr/>
                    <a:lstStyle/>
                    <a:p>
                      <a:pPr algn="l">
                        <a:lnSpc>
                          <a:spcPct val="100000"/>
                        </a:lnSpc>
                        <a:defRPr sz="1800" b="0">
                          <a:solidFill>
                            <a:srgbClr val="000000"/>
                          </a:solidFill>
                        </a:defRPr>
                      </a:pPr>
                      <a:r>
                        <a:rPr sz="2400" b="1" dirty="0">
                          <a:solidFill>
                            <a:srgbClr val="FFFFFF"/>
                          </a:solidFill>
                        </a:rPr>
                        <a:t>Skills</a:t>
                      </a:r>
                    </a:p>
                  </a:txBody>
                  <a:tcPr marL="0" marR="0" marT="0" marB="0" horzOverflow="overflow"/>
                </a:tc>
                <a:tc>
                  <a:txBody>
                    <a:bodyPr/>
                    <a:lstStyle/>
                    <a:p>
                      <a:pPr algn="l">
                        <a:lnSpc>
                          <a:spcPct val="100000"/>
                        </a:lnSpc>
                        <a:defRPr sz="1800" b="0">
                          <a:solidFill>
                            <a:srgbClr val="000000"/>
                          </a:solidFill>
                        </a:defRPr>
                      </a:pPr>
                      <a:r>
                        <a:rPr sz="2400" b="1">
                          <a:solidFill>
                            <a:srgbClr val="FFFFFF"/>
                          </a:solidFill>
                        </a:rPr>
                        <a:t> </a:t>
                      </a:r>
                    </a:p>
                  </a:txBody>
                  <a:tcPr marL="0" marR="0" marT="0" marB="0" horzOverflow="overflow"/>
                </a:tc>
              </a:tr>
              <a:tr h="1826220">
                <a:tc>
                  <a:txBody>
                    <a:bodyPr/>
                    <a:lstStyle/>
                    <a:p>
                      <a:pPr algn="l">
                        <a:lnSpc>
                          <a:spcPct val="100000"/>
                        </a:lnSpc>
                        <a:defRPr sz="1800"/>
                      </a:pPr>
                      <a:r>
                        <a:rPr sz="1800" dirty="0"/>
                        <a:t>Interpretation</a:t>
                      </a:r>
                    </a:p>
                  </a:txBody>
                  <a:tcPr marL="0" marR="0" marT="0" marB="0" horzOverflow="overflow"/>
                </a:tc>
                <a:tc>
                  <a:txBody>
                    <a:bodyPr/>
                    <a:lstStyle/>
                    <a:p>
                      <a:pPr algn="l" defTabSz="457200">
                        <a:lnSpc>
                          <a:spcPct val="100000"/>
                        </a:lnSpc>
                        <a:defRPr sz="1800"/>
                      </a:pPr>
                      <a:r>
                        <a:rPr sz="2000" dirty="0">
                          <a:latin typeface="Times"/>
                          <a:ea typeface="Times"/>
                          <a:cs typeface="Times"/>
                          <a:sym typeface="Times"/>
                        </a:rPr>
                        <a:t>What does this mean?
What’s happening?
How should we understand that? (or what s/he just said?)
What is the best way to characterize/categorize/classify this?
What was intended by saying / doing that?
How can we make sense out of this (experience, feeling, statement?</a:t>
                      </a:r>
                    </a:p>
                  </a:txBody>
                  <a:tcPr marL="0" marR="0" marT="0" marB="0" horzOverflow="overflow"/>
                </a:tc>
              </a:tr>
              <a:tr h="1013460">
                <a:tc>
                  <a:txBody>
                    <a:bodyPr/>
                    <a:lstStyle/>
                    <a:p>
                      <a:pPr algn="l">
                        <a:lnSpc>
                          <a:spcPct val="100000"/>
                        </a:lnSpc>
                        <a:defRPr sz="1800"/>
                      </a:pPr>
                      <a:r>
                        <a:rPr sz="2000"/>
                        <a:t>Analysis</a:t>
                      </a:r>
                    </a:p>
                  </a:txBody>
                  <a:tcPr marL="0" marR="0" marT="0" marB="0" horzOverflow="overflow"/>
                </a:tc>
                <a:tc>
                  <a:txBody>
                    <a:bodyPr/>
                    <a:lstStyle/>
                    <a:p>
                      <a:pPr algn="l" defTabSz="457200">
                        <a:lnSpc>
                          <a:spcPct val="100000"/>
                        </a:lnSpc>
                        <a:defRPr sz="1800"/>
                      </a:pPr>
                      <a:r>
                        <a:rPr sz="2000" dirty="0">
                          <a:latin typeface="Times"/>
                          <a:ea typeface="Times"/>
                          <a:cs typeface="Times"/>
                          <a:sym typeface="Times"/>
                        </a:rPr>
                        <a:t>Please tell us again your reasons for making that claim
What is your conclusion? What is that you are </a:t>
                      </a:r>
                      <a:r>
                        <a:rPr sz="2000" dirty="0" err="1">
                          <a:latin typeface="Times"/>
                          <a:ea typeface="Times"/>
                          <a:cs typeface="Times"/>
                          <a:sym typeface="Times"/>
                        </a:rPr>
                        <a:t>claiming?Why</a:t>
                      </a:r>
                      <a:r>
                        <a:rPr sz="2000" dirty="0">
                          <a:latin typeface="Times"/>
                          <a:ea typeface="Times"/>
                          <a:cs typeface="Times"/>
                          <a:sym typeface="Times"/>
                        </a:rPr>
                        <a:t> do you think that?
What are the arguments pro and con?
What assumptions must we make to accept that conclusion?
What is your basis for saying that?</a:t>
                      </a:r>
                    </a:p>
                  </a:txBody>
                  <a:tcPr marL="0" marR="0" marT="0" marB="0" horzOverflow="overflow"/>
                </a:tc>
              </a:tr>
            </a:tbl>
          </a:graphicData>
        </a:graphic>
      </p:graphicFrame>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Shape 81"/>
          <p:cNvSpPr>
            <a:spLocks noGrp="1"/>
          </p:cNvSpPr>
          <p:nvPr>
            <p:ph type="title" idx="4294967295"/>
          </p:nvPr>
        </p:nvSpPr>
        <p:spPr>
          <a:xfrm>
            <a:off x="457200" y="189631"/>
            <a:ext cx="8229600" cy="863105"/>
          </a:xfrm>
          <a:prstGeom prst="rect">
            <a:avLst/>
          </a:prstGeom>
        </p:spPr>
        <p:txBody>
          <a:bodyPr>
            <a:normAutofit/>
          </a:bodyPr>
          <a:lstStyle/>
          <a:p>
            <a:r>
              <a:t>Questions</a:t>
            </a:r>
          </a:p>
        </p:txBody>
      </p:sp>
      <p:sp>
        <p:nvSpPr>
          <p:cNvPr id="82" name="Shape 82"/>
          <p:cNvSpPr>
            <a:spLocks noGrp="1"/>
          </p:cNvSpPr>
          <p:nvPr>
            <p:ph type="body" idx="4294967295"/>
          </p:nvPr>
        </p:nvSpPr>
        <p:spPr>
          <a:xfrm>
            <a:off x="457200" y="1600200"/>
            <a:ext cx="8229600" cy="4525963"/>
          </a:xfrm>
          <a:prstGeom prst="rect">
            <a:avLst/>
          </a:prstGeom>
        </p:spPr>
        <p:txBody>
          <a:bodyPr>
            <a:normAutofit/>
          </a:bodyPr>
          <a:lstStyle/>
          <a:p>
            <a:pPr>
              <a:buChar char="•"/>
            </a:pPr>
            <a:endParaRPr/>
          </a:p>
        </p:txBody>
      </p:sp>
      <p:sp>
        <p:nvSpPr>
          <p:cNvPr id="83" name="Shape 83"/>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14</a:t>
            </a:fld>
            <a:endParaRPr/>
          </a:p>
        </p:txBody>
      </p:sp>
      <p:graphicFrame>
        <p:nvGraphicFramePr>
          <p:cNvPr id="85" name="Table 85"/>
          <p:cNvGraphicFramePr/>
          <p:nvPr>
            <p:extLst>
              <p:ext uri="{D42A27DB-BD31-4B8C-83A1-F6EECF244321}">
                <p14:modId xmlns:p14="http://schemas.microsoft.com/office/powerpoint/2010/main" val="1441556103"/>
              </p:ext>
            </p:extLst>
          </p:nvPr>
        </p:nvGraphicFramePr>
        <p:xfrm>
          <a:off x="395536" y="1316320"/>
          <a:ext cx="8397477" cy="4632960"/>
        </p:xfrm>
        <a:graphic>
          <a:graphicData uri="http://schemas.openxmlformats.org/drawingml/2006/table">
            <a:tbl>
              <a:tblPr firstRow="1" bandRow="1">
                <a:tableStyleId>{4C3C2611-4C71-4FC5-86AE-919BDF0F9419}</a:tableStyleId>
              </a:tblPr>
              <a:tblGrid>
                <a:gridCol w="1382960"/>
                <a:gridCol w="7014517"/>
              </a:tblGrid>
              <a:tr h="518160">
                <a:tc>
                  <a:txBody>
                    <a:bodyPr/>
                    <a:lstStyle/>
                    <a:p>
                      <a:pPr algn="l">
                        <a:lnSpc>
                          <a:spcPct val="100000"/>
                        </a:lnSpc>
                        <a:defRPr sz="1800" b="0">
                          <a:solidFill>
                            <a:srgbClr val="000000"/>
                          </a:solidFill>
                        </a:defRPr>
                      </a:pPr>
                      <a:r>
                        <a:rPr sz="2000" b="1" dirty="0">
                          <a:solidFill>
                            <a:srgbClr val="FFFFFF"/>
                          </a:solidFill>
                        </a:rPr>
                        <a:t>Skills</a:t>
                      </a:r>
                    </a:p>
                  </a:txBody>
                  <a:tcPr marL="0" marR="0" marT="0" marB="0" horzOverflow="overflow"/>
                </a:tc>
                <a:tc>
                  <a:txBody>
                    <a:bodyPr/>
                    <a:lstStyle/>
                    <a:p>
                      <a:pPr algn="l">
                        <a:lnSpc>
                          <a:spcPct val="100000"/>
                        </a:lnSpc>
                        <a:defRPr sz="2400"/>
                      </a:pPr>
                      <a:endParaRPr sz="2000"/>
                    </a:p>
                  </a:txBody>
                  <a:tcPr marL="0" marR="0" marT="0" marB="0" horzOverflow="overflow"/>
                </a:tc>
              </a:tr>
              <a:tr h="2617440">
                <a:tc>
                  <a:txBody>
                    <a:bodyPr/>
                    <a:lstStyle/>
                    <a:p>
                      <a:pPr algn="l">
                        <a:lnSpc>
                          <a:spcPct val="100000"/>
                        </a:lnSpc>
                        <a:defRPr sz="1800"/>
                      </a:pPr>
                      <a:r>
                        <a:rPr sz="1800"/>
                        <a:t>Inference</a:t>
                      </a:r>
                    </a:p>
                  </a:txBody>
                  <a:tcPr marL="0" marR="0" marT="0" marB="0" horzOverflow="overflow"/>
                </a:tc>
                <a:tc>
                  <a:txBody>
                    <a:bodyPr/>
                    <a:lstStyle/>
                    <a:p>
                      <a:pPr algn="l" defTabSz="457200">
                        <a:lnSpc>
                          <a:spcPct val="100000"/>
                        </a:lnSpc>
                        <a:defRPr sz="1800"/>
                      </a:pPr>
                      <a:r>
                        <a:rPr sz="1800" dirty="0">
                          <a:latin typeface="Times"/>
                          <a:ea typeface="Times"/>
                          <a:cs typeface="Times"/>
                          <a:sym typeface="Times"/>
                        </a:rPr>
                        <a:t>Given what we know so far, what conclusions can we draw?
Given what we know so far, what can we rule out?
What does this evidence imply?
If we abandoned/accepted that assumption, how would things change?
What additional information do we need to resolve this question?
If we believed these things, what would they imply for us going forward?
What are the consequences of doing things that way?
What are some alternatives we haven’t yet explored?
Let’s consider each option and see where it takes us
Are there any undesirable consequences that we can and should foresee? </a:t>
                      </a:r>
                    </a:p>
                  </a:txBody>
                  <a:tcPr marL="0" marR="0" marT="0" marB="0" horzOverflow="overflow"/>
                </a:tc>
              </a:tr>
              <a:tr h="1013460">
                <a:tc>
                  <a:txBody>
                    <a:bodyPr/>
                    <a:lstStyle/>
                    <a:p>
                      <a:pPr algn="l">
                        <a:lnSpc>
                          <a:spcPct val="100000"/>
                        </a:lnSpc>
                        <a:defRPr sz="1800"/>
                      </a:pPr>
                      <a:r>
                        <a:rPr sz="1800"/>
                        <a:t>Evaluation</a:t>
                      </a:r>
                    </a:p>
                  </a:txBody>
                  <a:tcPr marL="0" marR="0" marT="0" marB="0" horzOverflow="overflow"/>
                </a:tc>
                <a:tc>
                  <a:txBody>
                    <a:bodyPr/>
                    <a:lstStyle/>
                    <a:p>
                      <a:pPr algn="l" defTabSz="457200">
                        <a:lnSpc>
                          <a:spcPct val="100000"/>
                        </a:lnSpc>
                        <a:defRPr sz="1800"/>
                      </a:pPr>
                      <a:r>
                        <a:rPr sz="1800" dirty="0">
                          <a:latin typeface="Times"/>
                          <a:ea typeface="Times"/>
                          <a:cs typeface="Times"/>
                          <a:sym typeface="Times"/>
                        </a:rPr>
                        <a:t>How credible is that claim?
Why do we think we can trust what this person claims?
How strong are those arguments?
Do we have our facts right?
How confident can we be in our conclusion, given what we know?</a:t>
                      </a:r>
                    </a:p>
                  </a:txBody>
                  <a:tcPr marL="0" marR="0" marT="0" marB="0" horzOverflow="overflow"/>
                </a:tc>
              </a:tr>
            </a:tbl>
          </a:graphicData>
        </a:graphic>
      </p:graphicFrame>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Shape 87"/>
          <p:cNvSpPr>
            <a:spLocks noGrp="1"/>
          </p:cNvSpPr>
          <p:nvPr>
            <p:ph type="title" idx="4294967295"/>
          </p:nvPr>
        </p:nvSpPr>
        <p:spPr>
          <a:xfrm>
            <a:off x="457200" y="116632"/>
            <a:ext cx="8229600" cy="683271"/>
          </a:xfrm>
          <a:prstGeom prst="rect">
            <a:avLst/>
          </a:prstGeom>
        </p:spPr>
        <p:txBody>
          <a:bodyPr>
            <a:normAutofit fontScale="90000"/>
          </a:bodyPr>
          <a:lstStyle>
            <a:lvl1pPr defTabSz="877823">
              <a:defRPr sz="4224"/>
            </a:lvl1pPr>
          </a:lstStyle>
          <a:p>
            <a:r>
              <a:t>Questions</a:t>
            </a:r>
          </a:p>
        </p:txBody>
      </p:sp>
      <p:sp>
        <p:nvSpPr>
          <p:cNvPr id="88" name="Shape 88"/>
          <p:cNvSpPr>
            <a:spLocks noGrp="1"/>
          </p:cNvSpPr>
          <p:nvPr>
            <p:ph type="body" idx="4294967295"/>
          </p:nvPr>
        </p:nvSpPr>
        <p:spPr>
          <a:xfrm>
            <a:off x="457200" y="1600200"/>
            <a:ext cx="8229600" cy="4525963"/>
          </a:xfrm>
          <a:prstGeom prst="rect">
            <a:avLst/>
          </a:prstGeom>
        </p:spPr>
        <p:txBody>
          <a:bodyPr>
            <a:normAutofit/>
          </a:bodyPr>
          <a:lstStyle/>
          <a:p>
            <a:pPr>
              <a:buChar char="•"/>
            </a:pPr>
            <a:endParaRPr/>
          </a:p>
        </p:txBody>
      </p:sp>
      <p:sp>
        <p:nvSpPr>
          <p:cNvPr id="89" name="Shape 89"/>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15</a:t>
            </a:fld>
            <a:endParaRPr/>
          </a:p>
        </p:txBody>
      </p:sp>
      <p:graphicFrame>
        <p:nvGraphicFramePr>
          <p:cNvPr id="91" name="Table 91"/>
          <p:cNvGraphicFramePr/>
          <p:nvPr>
            <p:extLst>
              <p:ext uri="{D42A27DB-BD31-4B8C-83A1-F6EECF244321}">
                <p14:modId xmlns:p14="http://schemas.microsoft.com/office/powerpoint/2010/main" val="2251283654"/>
              </p:ext>
            </p:extLst>
          </p:nvPr>
        </p:nvGraphicFramePr>
        <p:xfrm>
          <a:off x="360760" y="1002665"/>
          <a:ext cx="8531720" cy="5450671"/>
        </p:xfrm>
        <a:graphic>
          <a:graphicData uri="http://schemas.openxmlformats.org/drawingml/2006/table">
            <a:tbl>
              <a:tblPr firstRow="1" bandRow="1">
                <a:tableStyleId>{4C3C2611-4C71-4FC5-86AE-919BDF0F9419}</a:tableStyleId>
              </a:tblPr>
              <a:tblGrid>
                <a:gridCol w="1933996"/>
                <a:gridCol w="6597724"/>
              </a:tblGrid>
              <a:tr h="573871">
                <a:tc>
                  <a:txBody>
                    <a:bodyPr/>
                    <a:lstStyle/>
                    <a:p>
                      <a:pPr algn="l">
                        <a:lnSpc>
                          <a:spcPct val="100000"/>
                        </a:lnSpc>
                        <a:defRPr sz="1800" b="0">
                          <a:solidFill>
                            <a:srgbClr val="000000"/>
                          </a:solidFill>
                        </a:defRPr>
                      </a:pPr>
                      <a:r>
                        <a:rPr sz="2400" b="1" dirty="0">
                          <a:solidFill>
                            <a:srgbClr val="FFFFFF"/>
                          </a:solidFill>
                        </a:rPr>
                        <a:t>Skills</a:t>
                      </a:r>
                    </a:p>
                  </a:txBody>
                  <a:tcPr marL="0" marR="0" marT="0" marB="0" horzOverflow="overflow"/>
                </a:tc>
                <a:tc>
                  <a:txBody>
                    <a:bodyPr/>
                    <a:lstStyle/>
                    <a:p>
                      <a:pPr algn="l">
                        <a:lnSpc>
                          <a:spcPct val="100000"/>
                        </a:lnSpc>
                        <a:defRPr sz="2400"/>
                      </a:pPr>
                      <a:endParaRPr sz="2400"/>
                    </a:p>
                  </a:txBody>
                  <a:tcPr marL="0" marR="0" marT="0" marB="0" horzOverflow="overflow"/>
                </a:tc>
              </a:tr>
              <a:tr h="1013460">
                <a:tc>
                  <a:txBody>
                    <a:bodyPr/>
                    <a:lstStyle/>
                    <a:p>
                      <a:pPr algn="l">
                        <a:lnSpc>
                          <a:spcPct val="100000"/>
                        </a:lnSpc>
                        <a:defRPr sz="1800"/>
                      </a:pPr>
                      <a:r>
                        <a:rPr sz="2000"/>
                        <a:t>Explanation</a:t>
                      </a:r>
                    </a:p>
                  </a:txBody>
                  <a:tcPr marL="0" marR="0" marT="0" marB="0" horzOverflow="overflow"/>
                </a:tc>
                <a:tc>
                  <a:txBody>
                    <a:bodyPr/>
                    <a:lstStyle/>
                    <a:p>
                      <a:pPr algn="l" defTabSz="457200">
                        <a:lnSpc>
                          <a:spcPct val="100000"/>
                        </a:lnSpc>
                        <a:defRPr sz="1800"/>
                      </a:pPr>
                      <a:r>
                        <a:rPr sz="2000">
                          <a:latin typeface="Times"/>
                          <a:ea typeface="Times"/>
                          <a:cs typeface="Times"/>
                          <a:sym typeface="Times"/>
                        </a:rPr>
                        <a:t>What were the specific findings/results of the investigation?
Please tell us how you conducted that analysis?
How did you come to that interpretation?
Please take us through your reasoning one more time
Why do you  think that (was the right answer/was the solution)?
How would you explain why this particular decision was made?</a:t>
                      </a:r>
                    </a:p>
                  </a:txBody>
                  <a:tcPr marL="0" marR="0" marT="0" marB="0" horzOverflow="overflow"/>
                </a:tc>
              </a:tr>
              <a:tr h="1013460">
                <a:tc>
                  <a:txBody>
                    <a:bodyPr/>
                    <a:lstStyle/>
                    <a:p>
                      <a:pPr algn="l">
                        <a:lnSpc>
                          <a:spcPct val="100000"/>
                        </a:lnSpc>
                        <a:defRPr sz="1800"/>
                      </a:pPr>
                      <a:r>
                        <a:rPr sz="2000" dirty="0"/>
                        <a:t>Self Regulation</a:t>
                      </a:r>
                    </a:p>
                  </a:txBody>
                  <a:tcPr marL="0" marR="0" marT="0" marB="0" horzOverflow="overflow"/>
                </a:tc>
                <a:tc>
                  <a:txBody>
                    <a:bodyPr/>
                    <a:lstStyle/>
                    <a:p>
                      <a:pPr algn="l" defTabSz="457200">
                        <a:lnSpc>
                          <a:spcPct val="100000"/>
                        </a:lnSpc>
                        <a:defRPr sz="1800"/>
                      </a:pPr>
                      <a:r>
                        <a:rPr sz="2000" dirty="0">
                          <a:latin typeface="Times"/>
                          <a:ea typeface="Times"/>
                          <a:cs typeface="Times"/>
                          <a:sym typeface="Times"/>
                        </a:rPr>
                        <a:t>Our position on this issue is still too vague, can we be more precise?
How good was our methodology and how well did we follow it?
Is there a way we can reconcile these two apparently conflicting conclusions?
How good is our evidence?
OK, before we commit, what are we missing?
I’m finding some of our definitions a little confusing, can we revisit  what we mean by certain things before making any final decisions?</a:t>
                      </a:r>
                    </a:p>
                  </a:txBody>
                  <a:tcPr marL="0" marR="0" marT="0" marB="0" horzOverflow="overflow"/>
                </a:tc>
              </a:tr>
            </a:tbl>
          </a:graphicData>
        </a:graphic>
      </p:graphicFrame>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Shape 93"/>
          <p:cNvSpPr>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16</a:t>
            </a:fld>
            <a:endParaRPr/>
          </a:p>
        </p:txBody>
      </p:sp>
      <p:pic>
        <p:nvPicPr>
          <p:cNvPr id="94" name="pasted-image.pdf"/>
          <p:cNvPicPr>
            <a:picLocks noChangeAspect="1"/>
          </p:cNvPicPr>
          <p:nvPr/>
        </p:nvPicPr>
        <p:blipFill>
          <a:blip r:embed="rId2">
            <a:extLst/>
          </a:blip>
          <a:stretch>
            <a:fillRect/>
          </a:stretch>
        </p:blipFill>
        <p:spPr>
          <a:xfrm>
            <a:off x="340781" y="35211"/>
            <a:ext cx="8462438" cy="6787578"/>
          </a:xfrm>
          <a:prstGeom prst="rect">
            <a:avLst/>
          </a:prstGeom>
          <a:ln w="12700">
            <a:miter lim="400000"/>
          </a:ln>
        </p:spPr>
      </p:pic>
      <p:sp>
        <p:nvSpPr>
          <p:cNvPr id="95" name="Shape 95"/>
          <p:cNvSpPr/>
          <p:nvPr/>
        </p:nvSpPr>
        <p:spPr>
          <a:xfrm>
            <a:off x="6019800" y="1876970"/>
            <a:ext cx="2526110" cy="4510684"/>
          </a:xfrm>
          <a:prstGeom prst="rect">
            <a:avLst/>
          </a:prstGeom>
          <a:solidFill>
            <a:srgbClr val="FFFFFF"/>
          </a:solidFill>
          <a:ln w="12700">
            <a:miter lim="400000"/>
          </a:ln>
        </p:spPr>
        <p:txBody>
          <a:bodyPr lIns="45719" rIns="45719"/>
          <a:lstStyle/>
          <a:p>
            <a:endParaRP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149994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Shape 101"/>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18</a:t>
            </a:fld>
            <a:endParaRPr/>
          </a:p>
        </p:txBody>
      </p:sp>
      <p:sp>
        <p:nvSpPr>
          <p:cNvPr id="102" name="Shape 102"/>
          <p:cNvSpPr>
            <a:spLocks noGrp="1"/>
          </p:cNvSpPr>
          <p:nvPr>
            <p:ph type="title" idx="4294967295"/>
          </p:nvPr>
        </p:nvSpPr>
        <p:spPr>
          <a:xfrm>
            <a:off x="457200" y="274637"/>
            <a:ext cx="8229600" cy="1143001"/>
          </a:xfrm>
          <a:prstGeom prst="rect">
            <a:avLst/>
          </a:prstGeom>
        </p:spPr>
        <p:txBody>
          <a:bodyPr>
            <a:normAutofit/>
          </a:bodyPr>
          <a:lstStyle>
            <a:lvl1pPr>
              <a:defRPr b="1"/>
            </a:lvl1pPr>
          </a:lstStyle>
          <a:p>
            <a:r>
              <a:t>Summary</a:t>
            </a:r>
          </a:p>
        </p:txBody>
      </p:sp>
      <p:sp>
        <p:nvSpPr>
          <p:cNvPr id="103" name="Shape 103"/>
          <p:cNvSpPr>
            <a:spLocks noGrp="1"/>
          </p:cNvSpPr>
          <p:nvPr>
            <p:ph type="body" idx="4294967295"/>
          </p:nvPr>
        </p:nvSpPr>
        <p:spPr>
          <a:xfrm>
            <a:off x="457200" y="1600200"/>
            <a:ext cx="8229600" cy="4724400"/>
          </a:xfrm>
          <a:prstGeom prst="rect">
            <a:avLst/>
          </a:prstGeom>
        </p:spPr>
        <p:txBody>
          <a:bodyPr>
            <a:normAutofit/>
          </a:bodyPr>
          <a:lstStyle/>
          <a:p>
            <a:pPr>
              <a:lnSpc>
                <a:spcPct val="90000"/>
              </a:lnSpc>
              <a:buChar char="•"/>
            </a:pPr>
            <a:r>
              <a:t>Critical thinking abilities are off utmost importance for IE’s </a:t>
            </a:r>
          </a:p>
          <a:p>
            <a:pPr>
              <a:lnSpc>
                <a:spcPct val="90000"/>
              </a:lnSpc>
              <a:buChar char="•"/>
            </a:pPr>
            <a:r>
              <a:t>Modeling real life includes other’s opinion and their possible biases</a:t>
            </a:r>
          </a:p>
          <a:p>
            <a:pPr>
              <a:lnSpc>
                <a:spcPct val="90000"/>
              </a:lnSpc>
              <a:buChar char="•"/>
            </a:pPr>
            <a:r>
              <a:t>Your own context (or role) is important</a:t>
            </a:r>
          </a:p>
          <a:p>
            <a:pPr>
              <a:lnSpc>
                <a:spcPct val="90000"/>
              </a:lnSpc>
              <a:buChar char="•"/>
            </a:pPr>
            <a:r>
              <a:t>Example: Ranking for selecting universities/departments</a:t>
            </a:r>
          </a:p>
          <a:p>
            <a:pPr>
              <a:lnSpc>
                <a:spcPct val="90000"/>
              </a:lnSpc>
              <a:buChar char="•"/>
            </a:pPr>
            <a:r>
              <a:t>IE’s role: </a:t>
            </a:r>
          </a:p>
          <a:p>
            <a:pPr algn="ctr">
              <a:lnSpc>
                <a:spcPct val="90000"/>
              </a:lnSpc>
              <a:buSzTx/>
              <a:buNone/>
              <a:defRPr b="1"/>
            </a:pPr>
            <a:r>
              <a:t>Support Decision Making Process</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19</a:t>
            </a:fld>
            <a:endParaRPr/>
          </a:p>
        </p:txBody>
      </p:sp>
      <p:sp>
        <p:nvSpPr>
          <p:cNvPr id="27" name="Shape 27"/>
          <p:cNvSpPr>
            <a:spLocks noGrp="1"/>
          </p:cNvSpPr>
          <p:nvPr>
            <p:ph type="title" idx="4294967295"/>
          </p:nvPr>
        </p:nvSpPr>
        <p:spPr>
          <a:xfrm>
            <a:off x="2195736" y="260648"/>
            <a:ext cx="4834880" cy="1020763"/>
          </a:xfrm>
          <a:prstGeom prst="rect">
            <a:avLst/>
          </a:prstGeom>
        </p:spPr>
        <p:txBody>
          <a:bodyPr>
            <a:normAutofit/>
          </a:bodyPr>
          <a:lstStyle>
            <a:lvl1pPr defTabSz="868680">
              <a:defRPr sz="3800" b="1"/>
            </a:lvl1pPr>
          </a:lstStyle>
          <a:p>
            <a:pPr algn="ctr"/>
            <a:r>
              <a:rPr lang="tr-TR" dirty="0" smtClean="0"/>
              <a:t>Critical Thinking</a:t>
            </a:r>
            <a:endParaRPr dirty="0"/>
          </a:p>
        </p:txBody>
      </p:sp>
      <p:sp>
        <p:nvSpPr>
          <p:cNvPr id="28" name="Shape 28"/>
          <p:cNvSpPr>
            <a:spLocks noGrp="1"/>
          </p:cNvSpPr>
          <p:nvPr>
            <p:ph type="body" idx="4294967295"/>
          </p:nvPr>
        </p:nvSpPr>
        <p:spPr>
          <a:xfrm>
            <a:off x="381000" y="990600"/>
            <a:ext cx="8534400" cy="5562600"/>
          </a:xfrm>
          <a:prstGeom prst="rect">
            <a:avLst/>
          </a:prstGeom>
        </p:spPr>
        <p:txBody>
          <a:bodyPr>
            <a:normAutofit/>
          </a:bodyPr>
          <a:lstStyle/>
          <a:p>
            <a:pPr marL="257175" indent="-257175" algn="ctr" defTabSz="685800">
              <a:spcBef>
                <a:spcPts val="200"/>
              </a:spcBef>
              <a:buSzTx/>
              <a:buNone/>
              <a:defRPr sz="2400"/>
            </a:pPr>
            <a:endParaRPr lang="tr-TR" sz="6000" b="1" dirty="0" smtClean="0"/>
          </a:p>
          <a:p>
            <a:pPr marL="257175" indent="-257175" algn="ctr" defTabSz="685800">
              <a:spcBef>
                <a:spcPts val="200"/>
              </a:spcBef>
              <a:buSzTx/>
              <a:buNone/>
              <a:defRPr sz="2400"/>
            </a:pPr>
            <a:r>
              <a:rPr lang="tr-TR" sz="6000" b="1" dirty="0" smtClean="0">
                <a:solidFill>
                  <a:schemeClr val="tx1"/>
                </a:solidFill>
                <a:effectLst>
                  <a:outerShdw blurRad="38100" dist="38100" dir="2700000" algn="tl">
                    <a:srgbClr val="000000">
                      <a:alpha val="43137"/>
                    </a:srgbClr>
                  </a:outerShdw>
                </a:effectLst>
              </a:rPr>
              <a:t>QUIZ!</a:t>
            </a:r>
          </a:p>
          <a:p>
            <a:pPr marL="257175" indent="-257175" algn="ctr" defTabSz="685800">
              <a:spcBef>
                <a:spcPts val="200"/>
              </a:spcBef>
              <a:buSzTx/>
              <a:buNone/>
              <a:defRPr sz="2400"/>
            </a:pPr>
            <a:r>
              <a:rPr lang="tr-TR" sz="3000" b="1" dirty="0" smtClean="0">
                <a:solidFill>
                  <a:srgbClr val="FF0000"/>
                </a:solidFill>
                <a:effectLst>
                  <a:outerShdw blurRad="38100" dist="38100" dir="2700000" algn="tl">
                    <a:srgbClr val="000000">
                      <a:alpha val="43137"/>
                    </a:srgbClr>
                  </a:outerShdw>
                </a:effectLst>
                <a:hlinkClick r:id="rId2"/>
              </a:rPr>
              <a:t>www.getkahoot.com</a:t>
            </a:r>
            <a:endParaRPr lang="tr-TR" sz="3000" b="1" dirty="0" smtClean="0">
              <a:solidFill>
                <a:srgbClr val="FF0000"/>
              </a:solidFill>
              <a:effectLst>
                <a:outerShdw blurRad="38100" dist="38100" dir="2700000" algn="tl">
                  <a:srgbClr val="000000">
                    <a:alpha val="43137"/>
                  </a:srgbClr>
                </a:outerShdw>
              </a:effectLst>
            </a:endParaRPr>
          </a:p>
          <a:p>
            <a:pPr marL="257175" indent="-257175" algn="ctr" defTabSz="685800">
              <a:spcBef>
                <a:spcPts val="200"/>
              </a:spcBef>
              <a:buSzTx/>
              <a:buNone/>
              <a:defRPr sz="2400"/>
            </a:pPr>
            <a:endParaRPr lang="tr-TR" sz="3000" b="1" dirty="0" smtClean="0">
              <a:solidFill>
                <a:srgbClr val="FF0000"/>
              </a:solidFill>
              <a:effectLst>
                <a:outerShdw blurRad="38100" dist="38100" dir="2700000" algn="tl">
                  <a:srgbClr val="000000">
                    <a:alpha val="43137"/>
                  </a:srgbClr>
                </a:outerShdw>
              </a:effectLst>
            </a:endParaRPr>
          </a:p>
          <a:p>
            <a:pPr marL="257175" indent="-257175" algn="ctr" defTabSz="685800">
              <a:spcBef>
                <a:spcPts val="200"/>
              </a:spcBef>
              <a:buSzTx/>
              <a:buNone/>
              <a:defRPr sz="2400"/>
            </a:pPr>
            <a:r>
              <a:rPr lang="tr-TR" sz="3000" b="1" dirty="0" smtClean="0">
                <a:solidFill>
                  <a:srgbClr val="FF0000"/>
                </a:solidFill>
                <a:effectLst>
                  <a:outerShdw blurRad="38100" dist="38100" dir="2700000" algn="tl">
                    <a:srgbClr val="000000">
                      <a:alpha val="43137"/>
                    </a:srgbClr>
                  </a:outerShdw>
                </a:effectLst>
              </a:rPr>
              <a:t>Don’t forget to </a:t>
            </a:r>
            <a:r>
              <a:rPr lang="tr-TR" sz="3000" b="1" u="sng" dirty="0" smtClean="0">
                <a:solidFill>
                  <a:srgbClr val="FF0000"/>
                </a:solidFill>
                <a:effectLst>
                  <a:outerShdw blurRad="38100" dist="38100" dir="2700000" algn="tl">
                    <a:srgbClr val="000000">
                      <a:alpha val="43137"/>
                    </a:srgbClr>
                  </a:outerShdw>
                </a:effectLst>
              </a:rPr>
              <a:t>enter nicknames as your ID’s</a:t>
            </a:r>
            <a:r>
              <a:rPr lang="tr-TR" sz="3000" b="1" dirty="0" smtClean="0">
                <a:solidFill>
                  <a:srgbClr val="FF0000"/>
                </a:solidFill>
                <a:effectLst>
                  <a:outerShdw blurRad="38100" dist="38100" dir="2700000" algn="tl">
                    <a:srgbClr val="000000">
                      <a:alpha val="43137"/>
                    </a:srgbClr>
                  </a:outerShdw>
                </a:effectLst>
              </a:rPr>
              <a:t>.</a:t>
            </a:r>
            <a:endParaRPr sz="3000" b="1" dirty="0">
              <a:solidFill>
                <a:srgbClr val="FF0000"/>
              </a:solidFill>
            </a:endParaRPr>
          </a:p>
        </p:txBody>
      </p:sp>
    </p:spTree>
    <p:extLst>
      <p:ext uri="{BB962C8B-B14F-4D97-AF65-F5344CB8AC3E}">
        <p14:creationId xmlns:p14="http://schemas.microsoft.com/office/powerpoint/2010/main" val="2790860975"/>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23"/>
          <p:cNvSpPr>
            <a:spLocks noGrp="1"/>
          </p:cNvSpPr>
          <p:nvPr>
            <p:ph type="title" idx="4294967295"/>
          </p:nvPr>
        </p:nvSpPr>
        <p:spPr>
          <a:xfrm>
            <a:off x="457200" y="274637"/>
            <a:ext cx="8229600" cy="1143001"/>
          </a:xfrm>
          <a:prstGeom prst="rect">
            <a:avLst/>
          </a:prstGeom>
        </p:spPr>
        <p:txBody>
          <a:bodyPr>
            <a:normAutofit/>
          </a:bodyPr>
          <a:lstStyle/>
          <a:p>
            <a:r>
              <a:t>What is critical thinking?</a:t>
            </a:r>
          </a:p>
        </p:txBody>
      </p:sp>
      <p:sp>
        <p:nvSpPr>
          <p:cNvPr id="24" name="Shape 24"/>
          <p:cNvSpPr>
            <a:spLocks noGrp="1"/>
          </p:cNvSpPr>
          <p:nvPr>
            <p:ph type="body" idx="4294967295"/>
          </p:nvPr>
        </p:nvSpPr>
        <p:spPr>
          <a:xfrm>
            <a:off x="457200" y="1143000"/>
            <a:ext cx="8229600" cy="5334000"/>
          </a:xfrm>
          <a:prstGeom prst="rect">
            <a:avLst/>
          </a:prstGeom>
        </p:spPr>
        <p:txBody>
          <a:bodyPr>
            <a:normAutofit/>
          </a:bodyPr>
          <a:lstStyle/>
          <a:p>
            <a:pPr>
              <a:buChar char="•"/>
            </a:pPr>
            <a:r>
              <a:t>Video – Leeds University</a:t>
            </a:r>
          </a:p>
          <a:p>
            <a:pPr>
              <a:buChar char="•"/>
            </a:pPr>
            <a:r>
              <a:t>Critical thinking – “thinking based on logical reasoning and questioning, which enables you to reflect on the weaknesses and strengths of any evidence provided, draw conclusions and contribute new ideas to a topic.” – Open University (2008)</a:t>
            </a:r>
          </a:p>
          <a:p>
            <a:pPr marL="0" indent="0">
              <a:buSzTx/>
              <a:buNone/>
            </a:pPr>
            <a:endParaRPr/>
          </a:p>
          <a:p>
            <a:pPr>
              <a:buChar char="•"/>
            </a:pPr>
            <a:r>
              <a:t>Even applies for daily routine (personal and worklife)</a:t>
            </a:r>
          </a:p>
        </p:txBody>
      </p:sp>
      <p:sp>
        <p:nvSpPr>
          <p:cNvPr id="25" name="Shape 25"/>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a:t>
            </a:fld>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hape 27"/>
          <p:cNvSpPr>
            <a:spLocks noGrp="1"/>
          </p:cNvSpPr>
          <p:nvPr>
            <p:ph type="title" idx="4294967295"/>
          </p:nvPr>
        </p:nvSpPr>
        <p:spPr>
          <a:xfrm>
            <a:off x="457200" y="274637"/>
            <a:ext cx="8229600" cy="1143001"/>
          </a:xfrm>
          <a:prstGeom prst="rect">
            <a:avLst/>
          </a:prstGeom>
        </p:spPr>
        <p:txBody>
          <a:bodyPr>
            <a:normAutofit fontScale="90000"/>
          </a:bodyPr>
          <a:lstStyle/>
          <a:p>
            <a:pPr>
              <a:defRPr sz="3600"/>
            </a:pPr>
            <a:r>
              <a:t>What is critical thinking? (cont.)</a:t>
            </a:r>
            <a:br/>
            <a:endParaRPr/>
          </a:p>
        </p:txBody>
      </p:sp>
      <p:sp>
        <p:nvSpPr>
          <p:cNvPr id="28" name="Shape 28"/>
          <p:cNvSpPr>
            <a:spLocks noGrp="1"/>
          </p:cNvSpPr>
          <p:nvPr>
            <p:ph type="body" idx="4294967295"/>
          </p:nvPr>
        </p:nvSpPr>
        <p:spPr>
          <a:xfrm>
            <a:off x="355600" y="1456531"/>
            <a:ext cx="8229600" cy="4343401"/>
          </a:xfrm>
          <a:prstGeom prst="rect">
            <a:avLst/>
          </a:prstGeom>
        </p:spPr>
        <p:txBody>
          <a:bodyPr>
            <a:normAutofit/>
          </a:bodyPr>
          <a:lstStyle/>
          <a:p>
            <a:pPr>
              <a:buSzTx/>
              <a:buNone/>
            </a:pPr>
            <a:endParaRPr sz="2800" u="sng"/>
          </a:p>
          <a:p>
            <a:pPr>
              <a:buSzTx/>
              <a:buNone/>
              <a:defRPr sz="2800" u="sng"/>
            </a:pPr>
            <a:r>
              <a:t>Videos: </a:t>
            </a:r>
            <a:r>
              <a:rPr u="none"/>
              <a:t>2, 3.</a:t>
            </a:r>
          </a:p>
          <a:p>
            <a:pPr>
              <a:spcBef>
                <a:spcPts val="600"/>
              </a:spcBef>
              <a:buSzTx/>
              <a:buNone/>
              <a:defRPr sz="2800" u="sng"/>
            </a:pPr>
            <a:r>
              <a:t>Academic</a:t>
            </a:r>
            <a:r>
              <a:rPr u="none"/>
              <a:t> – Source: University of Toronto</a:t>
            </a:r>
          </a:p>
          <a:p>
            <a:pPr>
              <a:spcBef>
                <a:spcPts val="600"/>
              </a:spcBef>
              <a:buChar char="•"/>
              <a:defRPr sz="2800"/>
            </a:pPr>
            <a:r>
              <a:t>A higher order of thinking</a:t>
            </a:r>
          </a:p>
          <a:p>
            <a:pPr>
              <a:spcBef>
                <a:spcPts val="600"/>
              </a:spcBef>
              <a:buChar char="•"/>
              <a:defRPr sz="2800"/>
            </a:pPr>
            <a:r>
              <a:t>Focuses on thought : </a:t>
            </a:r>
            <a:r>
              <a:rPr i="1"/>
              <a:t>how</a:t>
            </a:r>
            <a:r>
              <a:t> not just </a:t>
            </a:r>
            <a:r>
              <a:rPr i="1"/>
              <a:t>what</a:t>
            </a:r>
          </a:p>
          <a:p>
            <a:pPr>
              <a:spcBef>
                <a:spcPts val="600"/>
              </a:spcBef>
              <a:buChar char="•"/>
              <a:defRPr sz="2800"/>
            </a:pPr>
            <a:r>
              <a:t>Self-reflexive: involves reflecting on (questioning and testing) your own thinking process</a:t>
            </a:r>
          </a:p>
        </p:txBody>
      </p:sp>
      <p:sp>
        <p:nvSpPr>
          <p:cNvPr id="29" name="Shape 29"/>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3</a:t>
            </a:fld>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Shape 31"/>
          <p:cNvSpPr>
            <a:spLocks noGrp="1"/>
          </p:cNvSpPr>
          <p:nvPr>
            <p:ph type="title" idx="4294967295"/>
          </p:nvPr>
        </p:nvSpPr>
        <p:spPr>
          <a:xfrm>
            <a:off x="457200" y="274637"/>
            <a:ext cx="8229600" cy="715963"/>
          </a:xfrm>
          <a:prstGeom prst="rect">
            <a:avLst/>
          </a:prstGeom>
        </p:spPr>
        <p:txBody>
          <a:bodyPr>
            <a:normAutofit fontScale="90000"/>
          </a:bodyPr>
          <a:lstStyle/>
          <a:p>
            <a:r>
              <a:t>What is critical thinking? (cont.)</a:t>
            </a:r>
          </a:p>
        </p:txBody>
      </p:sp>
      <p:sp>
        <p:nvSpPr>
          <p:cNvPr id="32" name="Shape 32"/>
          <p:cNvSpPr>
            <a:spLocks noGrp="1"/>
          </p:cNvSpPr>
          <p:nvPr>
            <p:ph type="body" idx="4294967295"/>
          </p:nvPr>
        </p:nvSpPr>
        <p:spPr>
          <a:xfrm>
            <a:off x="152400" y="990600"/>
            <a:ext cx="8839200" cy="5715000"/>
          </a:xfrm>
          <a:prstGeom prst="rect">
            <a:avLst/>
          </a:prstGeom>
        </p:spPr>
        <p:txBody>
          <a:bodyPr>
            <a:normAutofit/>
          </a:bodyPr>
          <a:lstStyle/>
          <a:p>
            <a:pPr>
              <a:spcBef>
                <a:spcPts val="0"/>
              </a:spcBef>
              <a:buSzTx/>
              <a:buNone/>
            </a:pPr>
            <a:r>
              <a:t>Source: Univ. of Canberra-university disciplines</a:t>
            </a:r>
          </a:p>
          <a:p>
            <a:pPr marL="742950" lvl="1" indent="-285750">
              <a:spcBef>
                <a:spcPts val="0"/>
              </a:spcBef>
              <a:defRPr sz="2800"/>
            </a:pPr>
            <a:r>
              <a:t>Ask questions, relate theory to practice, find and use appropriate evidence, evaluate, find links, and categorize</a:t>
            </a:r>
          </a:p>
          <a:p>
            <a:pPr marL="742950" lvl="1" indent="-285750">
              <a:spcBef>
                <a:spcPts val="0"/>
              </a:spcBef>
              <a:defRPr sz="2800"/>
            </a:pPr>
            <a:r>
              <a:t>Science: Interpretation within a framework, describing, explaining, predicting, and identifying cause and effect </a:t>
            </a:r>
          </a:p>
          <a:p>
            <a:pPr marL="742950" lvl="1" indent="-285750">
              <a:spcBef>
                <a:spcPts val="0"/>
              </a:spcBef>
              <a:defRPr sz="2800"/>
            </a:pPr>
            <a:r>
              <a:t>Management: Identifying problems and solutions, relating theories to practice, and making comparisons and contrasts</a:t>
            </a:r>
          </a:p>
          <a:p>
            <a:pPr>
              <a:buSzTx/>
              <a:buNone/>
            </a:pPr>
            <a:r>
              <a:t>+ IE (Eng) : use of mathematical reasoning, verbal/written communication skills </a:t>
            </a:r>
          </a:p>
        </p:txBody>
      </p:sp>
      <p:sp>
        <p:nvSpPr>
          <p:cNvPr id="33" name="Shape 33"/>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4</a:t>
            </a:fld>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hape 35"/>
          <p:cNvSpPr>
            <a:spLocks noGrp="1"/>
          </p:cNvSpPr>
          <p:nvPr>
            <p:ph type="title" idx="4294967295"/>
          </p:nvPr>
        </p:nvSpPr>
        <p:spPr>
          <a:xfrm>
            <a:off x="457200" y="274637"/>
            <a:ext cx="8229600" cy="1143001"/>
          </a:xfrm>
          <a:prstGeom prst="rect">
            <a:avLst/>
          </a:prstGeom>
        </p:spPr>
        <p:txBody>
          <a:bodyPr>
            <a:normAutofit/>
          </a:bodyPr>
          <a:lstStyle/>
          <a:p>
            <a:r>
              <a:t>“Good” Critical Thinking</a:t>
            </a:r>
          </a:p>
        </p:txBody>
      </p:sp>
      <p:sp>
        <p:nvSpPr>
          <p:cNvPr id="36" name="Shape 36"/>
          <p:cNvSpPr>
            <a:spLocks noGrp="1"/>
          </p:cNvSpPr>
          <p:nvPr>
            <p:ph type="body" idx="4294967295"/>
          </p:nvPr>
        </p:nvSpPr>
        <p:spPr>
          <a:xfrm>
            <a:off x="457200" y="1219200"/>
            <a:ext cx="8229600" cy="4495800"/>
          </a:xfrm>
          <a:prstGeom prst="rect">
            <a:avLst/>
          </a:prstGeom>
        </p:spPr>
        <p:txBody>
          <a:bodyPr>
            <a:normAutofit/>
          </a:bodyPr>
          <a:lstStyle/>
          <a:p>
            <a:pPr>
              <a:buSzTx/>
              <a:buNone/>
            </a:pPr>
            <a:r>
              <a:t>Source: University of Toronto</a:t>
            </a:r>
          </a:p>
          <a:p>
            <a:pPr>
              <a:buChar char="•"/>
            </a:pPr>
            <a:r>
              <a:t>Following intellectual values:</a:t>
            </a:r>
          </a:p>
          <a:p>
            <a:pPr>
              <a:buChar char="•"/>
            </a:pPr>
            <a:r>
              <a:t>Clarity, accuracy, precision, consistency, relevance, sound evidence, good reasons, depth, breadth, fairness.</a:t>
            </a:r>
          </a:p>
          <a:p>
            <a:pPr>
              <a:buChar char="•"/>
            </a:pPr>
            <a:r>
              <a:t>Reading, writing (a lof of clues for your writing exercise)</a:t>
            </a:r>
          </a:p>
          <a:p>
            <a:pPr>
              <a:buChar char="•"/>
            </a:pPr>
            <a:r>
              <a:t>Example activities (next slide)</a:t>
            </a:r>
          </a:p>
        </p:txBody>
      </p:sp>
      <p:sp>
        <p:nvSpPr>
          <p:cNvPr id="37" name="Shape 37"/>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5</a:t>
            </a:fld>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Shape 39"/>
          <p:cNvSpPr>
            <a:spLocks noGrp="1"/>
          </p:cNvSpPr>
          <p:nvPr>
            <p:ph type="title" idx="4294967295"/>
          </p:nvPr>
        </p:nvSpPr>
        <p:spPr>
          <a:xfrm>
            <a:off x="457200" y="274637"/>
            <a:ext cx="8229600" cy="1143001"/>
          </a:xfrm>
          <a:prstGeom prst="rect">
            <a:avLst/>
          </a:prstGeom>
        </p:spPr>
        <p:txBody>
          <a:bodyPr>
            <a:normAutofit fontScale="90000"/>
          </a:bodyPr>
          <a:lstStyle/>
          <a:p>
            <a:pPr defTabSz="768095">
              <a:defRPr sz="3696"/>
            </a:pPr>
            <a:r>
              <a:t>Example activities </a:t>
            </a:r>
            <a:br/>
            <a:r>
              <a:t>(Source: Univ of Canberra)</a:t>
            </a:r>
          </a:p>
        </p:txBody>
      </p:sp>
      <p:graphicFrame>
        <p:nvGraphicFramePr>
          <p:cNvPr id="40" name="Table 40"/>
          <p:cNvGraphicFramePr/>
          <p:nvPr/>
        </p:nvGraphicFramePr>
        <p:xfrm>
          <a:off x="685800" y="1676400"/>
          <a:ext cx="8077199" cy="4114799"/>
        </p:xfrm>
        <a:graphic>
          <a:graphicData uri="http://schemas.openxmlformats.org/drawingml/2006/table">
            <a:tbl>
              <a:tblPr>
                <a:tableStyleId>{4C3C2611-4C71-4FC5-86AE-919BDF0F9419}</a:tableStyleId>
              </a:tblPr>
              <a:tblGrid>
                <a:gridCol w="2846387"/>
                <a:gridCol w="2613025"/>
                <a:gridCol w="2617787"/>
              </a:tblGrid>
              <a:tr h="822325">
                <a:tc>
                  <a:txBody>
                    <a:bodyPr/>
                    <a:lstStyle/>
                    <a:p>
                      <a:pPr algn="ctr">
                        <a:defRPr sz="1800"/>
                      </a:pPr>
                      <a:r>
                        <a:rPr sz="2000"/>
                        <a:t>Interpreting according to a framework</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2000"/>
                        <a:t>Asking questions</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2000"/>
                        <a:t>Synthesizing</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r>
              <a:tr h="823912">
                <a:tc>
                  <a:txBody>
                    <a:bodyPr/>
                    <a:lstStyle/>
                    <a:p>
                      <a:pPr algn="ctr">
                        <a:defRPr sz="1800"/>
                      </a:pPr>
                      <a:r>
                        <a:rPr sz="2000"/>
                        <a:t>Relating theory to practice</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2000"/>
                        <a:t>Evaluating</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2000"/>
                        <a:t>Categorizing</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r>
              <a:tr h="822325">
                <a:tc>
                  <a:txBody>
                    <a:bodyPr/>
                    <a:lstStyle/>
                    <a:p>
                      <a:pPr algn="ctr">
                        <a:defRPr sz="1800"/>
                      </a:pPr>
                      <a:r>
                        <a:rPr sz="2000"/>
                        <a:t>Making claim and supporting it</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2000"/>
                        <a:t>Predicting</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2000"/>
                        <a:t>Establishing Cause and Effect</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r>
              <a:tr h="823912">
                <a:tc>
                  <a:txBody>
                    <a:bodyPr/>
                    <a:lstStyle/>
                    <a:p>
                      <a:pPr algn="ctr">
                        <a:defRPr sz="1800"/>
                      </a:pPr>
                      <a:r>
                        <a:rPr sz="2000"/>
                        <a:t>Using appropriate evidence</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2000"/>
                        <a:t>Describing</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2000"/>
                        <a:t>Comparing and Contrasting</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r>
              <a:tr h="822325">
                <a:tc>
                  <a:txBody>
                    <a:bodyPr/>
                    <a:lstStyle/>
                    <a:p>
                      <a:pPr algn="ctr">
                        <a:defRPr sz="2000"/>
                      </a:pPr>
                      <a:r>
                        <a:t>Making links</a:t>
                      </a:r>
                    </a:p>
                    <a:p>
                      <a:pPr algn="ctr">
                        <a:defRPr sz="2000"/>
                      </a:pPr>
                      <a:r>
                        <a:t> between ideas</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2000"/>
                        <a:t>Analyzing</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ctr">
                        <a:defRPr sz="1800"/>
                      </a:pPr>
                      <a:r>
                        <a:rPr sz="2000"/>
                        <a:t>Identifying problems and solutions</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r>
            </a:tbl>
          </a:graphicData>
        </a:graphic>
      </p:graphicFrame>
      <p:sp>
        <p:nvSpPr>
          <p:cNvPr id="41" name="Shape 41"/>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6</a:t>
            </a:fld>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Shape 43"/>
          <p:cNvSpPr>
            <a:spLocks noGrp="1"/>
          </p:cNvSpPr>
          <p:nvPr>
            <p:ph type="title" idx="4294967295"/>
          </p:nvPr>
        </p:nvSpPr>
        <p:spPr>
          <a:xfrm>
            <a:off x="457200" y="0"/>
            <a:ext cx="8229600" cy="990600"/>
          </a:xfrm>
          <a:prstGeom prst="rect">
            <a:avLst/>
          </a:prstGeom>
        </p:spPr>
        <p:txBody>
          <a:bodyPr>
            <a:normAutofit/>
          </a:bodyPr>
          <a:lstStyle/>
          <a:p>
            <a:pPr>
              <a:defRPr sz="3200"/>
            </a:pPr>
            <a:r>
              <a:t>video – QualiaSoup - From the video</a:t>
            </a:r>
          </a:p>
        </p:txBody>
      </p:sp>
      <p:sp>
        <p:nvSpPr>
          <p:cNvPr id="44" name="Shape 44"/>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7</a:t>
            </a:fld>
            <a:endParaRPr/>
          </a:p>
        </p:txBody>
      </p:sp>
      <p:pic>
        <p:nvPicPr>
          <p:cNvPr id="45" name="image.png"/>
          <p:cNvPicPr>
            <a:picLocks noChangeAspect="1"/>
          </p:cNvPicPr>
          <p:nvPr/>
        </p:nvPicPr>
        <p:blipFill>
          <a:blip r:embed="rId2">
            <a:extLst/>
          </a:blip>
          <a:stretch>
            <a:fillRect/>
          </a:stretch>
        </p:blipFill>
        <p:spPr>
          <a:xfrm>
            <a:off x="228600" y="939800"/>
            <a:ext cx="8686800" cy="5537200"/>
          </a:xfrm>
          <a:prstGeom prst="rect">
            <a:avLst/>
          </a:prstGeom>
          <a:ln w="12700">
            <a:miter lim="400000"/>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Shape 47"/>
          <p:cNvSpPr>
            <a:spLocks noGrp="1"/>
          </p:cNvSpPr>
          <p:nvPr>
            <p:ph type="title" idx="4294967295"/>
          </p:nvPr>
        </p:nvSpPr>
        <p:spPr>
          <a:xfrm>
            <a:off x="457200" y="-42863"/>
            <a:ext cx="8229600" cy="1143001"/>
          </a:xfrm>
          <a:prstGeom prst="rect">
            <a:avLst/>
          </a:prstGeom>
        </p:spPr>
        <p:txBody>
          <a:bodyPr>
            <a:normAutofit/>
          </a:bodyPr>
          <a:lstStyle/>
          <a:p>
            <a:r>
              <a:t>Core Critical Thinking Skills</a:t>
            </a:r>
          </a:p>
        </p:txBody>
      </p:sp>
      <p:sp>
        <p:nvSpPr>
          <p:cNvPr id="48" name="Shape 48"/>
          <p:cNvSpPr>
            <a:spLocks noGrp="1"/>
          </p:cNvSpPr>
          <p:nvPr>
            <p:ph type="body" idx="4294967295"/>
          </p:nvPr>
        </p:nvSpPr>
        <p:spPr>
          <a:xfrm>
            <a:off x="457200" y="1600200"/>
            <a:ext cx="8229600" cy="4525963"/>
          </a:xfrm>
          <a:prstGeom prst="rect">
            <a:avLst/>
          </a:prstGeom>
        </p:spPr>
        <p:txBody>
          <a:bodyPr>
            <a:normAutofit lnSpcReduction="10000"/>
          </a:bodyPr>
          <a:lstStyle/>
          <a:p>
            <a:pPr marL="277749" indent="-277749" defTabSz="740663">
              <a:spcBef>
                <a:spcPts val="600"/>
              </a:spcBef>
              <a:buChar char="•"/>
              <a:defRPr sz="2592"/>
            </a:pPr>
            <a:r>
              <a:t>Interpretation</a:t>
            </a:r>
          </a:p>
          <a:p>
            <a:pPr marL="277749" indent="-277749" defTabSz="740663">
              <a:spcBef>
                <a:spcPts val="600"/>
              </a:spcBef>
              <a:buChar char="•"/>
              <a:defRPr sz="2592"/>
            </a:pPr>
            <a:r>
              <a:t>Analysis</a:t>
            </a:r>
          </a:p>
          <a:p>
            <a:pPr marL="277749" indent="-277749" defTabSz="740663">
              <a:spcBef>
                <a:spcPts val="600"/>
              </a:spcBef>
              <a:buChar char="•"/>
              <a:defRPr sz="2592"/>
            </a:pPr>
            <a:r>
              <a:t>Inference</a:t>
            </a:r>
          </a:p>
          <a:p>
            <a:pPr marL="277749" indent="-277749" defTabSz="740663">
              <a:spcBef>
                <a:spcPts val="600"/>
              </a:spcBef>
              <a:buChar char="•"/>
              <a:defRPr sz="2592"/>
            </a:pPr>
            <a:r>
              <a:t>Evaluation</a:t>
            </a:r>
          </a:p>
          <a:p>
            <a:pPr marL="277749" indent="-277749" defTabSz="740663">
              <a:spcBef>
                <a:spcPts val="600"/>
              </a:spcBef>
              <a:buChar char="•"/>
              <a:defRPr sz="2592"/>
            </a:pPr>
            <a:r>
              <a:t>Explanation</a:t>
            </a:r>
          </a:p>
          <a:p>
            <a:pPr marL="277749" indent="-277749" defTabSz="740663">
              <a:spcBef>
                <a:spcPts val="600"/>
              </a:spcBef>
              <a:buChar char="•"/>
              <a:defRPr sz="2592"/>
            </a:pPr>
            <a:r>
              <a:t>Self-Regulation</a:t>
            </a:r>
          </a:p>
          <a:p>
            <a:pPr marL="277749" indent="-277749" defTabSz="740663">
              <a:spcBef>
                <a:spcPts val="600"/>
              </a:spcBef>
              <a:buChar char="•"/>
              <a:defRPr sz="2592"/>
            </a:pPr>
            <a:endParaRPr/>
          </a:p>
          <a:p>
            <a:pPr marL="277749" indent="-277749" defTabSz="740663">
              <a:spcBef>
                <a:spcPts val="600"/>
              </a:spcBef>
              <a:buChar char="•"/>
              <a:defRPr sz="2592"/>
            </a:pPr>
            <a:endParaRPr/>
          </a:p>
          <a:p>
            <a:pPr marL="277749" indent="-277749" defTabSz="740663">
              <a:spcBef>
                <a:spcPts val="600"/>
              </a:spcBef>
              <a:buChar char="•"/>
              <a:defRPr sz="2592" b="1"/>
            </a:pPr>
            <a:r>
              <a:t>Taken from: </a:t>
            </a:r>
            <a:r>
              <a:rPr sz="1458" b="0"/>
              <a:t>P.A. Faccione, Insight Assessment, 2011, Critical Thinking: What it is and why it counts </a:t>
            </a:r>
            <a:r>
              <a:rPr sz="1458" b="0" u="sng">
                <a:solidFill>
                  <a:srgbClr val="009999"/>
                </a:solidFill>
                <a:uFill>
                  <a:solidFill>
                    <a:srgbClr val="009999"/>
                  </a:solidFill>
                </a:uFill>
                <a:hlinkClick r:id="rId2"/>
              </a:rPr>
              <a:t>http://www.student.uwa.edu.au/__data/assets/pdf_file/0003/1922502/Critical-Thinking-What-it-is-and-why-it-counts.pdf</a:t>
            </a:r>
          </a:p>
        </p:txBody>
      </p:sp>
      <p:sp>
        <p:nvSpPr>
          <p:cNvPr id="49" name="Shape 49"/>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8</a:t>
            </a:fld>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Shape 52"/>
          <p:cNvSpPr>
            <a:spLocks noGrp="1"/>
          </p:cNvSpPr>
          <p:nvPr>
            <p:ph type="title" idx="4294967295"/>
          </p:nvPr>
        </p:nvSpPr>
        <p:spPr>
          <a:xfrm>
            <a:off x="457200" y="-171400"/>
            <a:ext cx="8229600" cy="1143001"/>
          </a:xfrm>
          <a:prstGeom prst="rect">
            <a:avLst/>
          </a:prstGeom>
        </p:spPr>
        <p:txBody>
          <a:bodyPr>
            <a:normAutofit/>
          </a:bodyPr>
          <a:lstStyle/>
          <a:p>
            <a:r>
              <a:rPr dirty="0"/>
              <a:t>Core Critical Thinking Skills</a:t>
            </a:r>
          </a:p>
        </p:txBody>
      </p:sp>
      <p:sp>
        <p:nvSpPr>
          <p:cNvPr id="53" name="Shape 53"/>
          <p:cNvSpPr>
            <a:spLocks noGrp="1"/>
          </p:cNvSpPr>
          <p:nvPr>
            <p:ph type="body" idx="4294967295"/>
          </p:nvPr>
        </p:nvSpPr>
        <p:spPr>
          <a:xfrm>
            <a:off x="457200" y="1600200"/>
            <a:ext cx="8229600" cy="4525963"/>
          </a:xfrm>
          <a:prstGeom prst="rect">
            <a:avLst/>
          </a:prstGeom>
        </p:spPr>
        <p:txBody>
          <a:bodyPr>
            <a:normAutofit/>
          </a:bodyPr>
          <a:lstStyle/>
          <a:p>
            <a:pPr>
              <a:buChar char="•"/>
            </a:pPr>
            <a:endParaRPr/>
          </a:p>
        </p:txBody>
      </p:sp>
      <p:sp>
        <p:nvSpPr>
          <p:cNvPr id="54" name="Shape 54"/>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9</a:t>
            </a:fld>
            <a:endParaRPr/>
          </a:p>
        </p:txBody>
      </p:sp>
      <p:graphicFrame>
        <p:nvGraphicFramePr>
          <p:cNvPr id="56" name="Table 56"/>
          <p:cNvGraphicFramePr/>
          <p:nvPr>
            <p:extLst>
              <p:ext uri="{D42A27DB-BD31-4B8C-83A1-F6EECF244321}">
                <p14:modId xmlns:p14="http://schemas.microsoft.com/office/powerpoint/2010/main" val="2542996447"/>
              </p:ext>
            </p:extLst>
          </p:nvPr>
        </p:nvGraphicFramePr>
        <p:xfrm>
          <a:off x="518417" y="836712"/>
          <a:ext cx="8107162" cy="5826760"/>
        </p:xfrm>
        <a:graphic>
          <a:graphicData uri="http://schemas.openxmlformats.org/drawingml/2006/table">
            <a:tbl>
              <a:tblPr firstRow="1" bandRow="1">
                <a:tableStyleId>{4C3C2611-4C71-4FC5-86AE-919BDF0F9419}</a:tableStyleId>
              </a:tblPr>
              <a:tblGrid>
                <a:gridCol w="1530250"/>
                <a:gridCol w="4616499"/>
                <a:gridCol w="1960413"/>
              </a:tblGrid>
              <a:tr h="518160">
                <a:tc>
                  <a:txBody>
                    <a:bodyPr/>
                    <a:lstStyle/>
                    <a:p>
                      <a:pPr algn="l">
                        <a:defRPr sz="1800" b="0">
                          <a:solidFill>
                            <a:srgbClr val="000000"/>
                          </a:solidFill>
                        </a:defRPr>
                      </a:pPr>
                      <a:r>
                        <a:rPr sz="2400" b="1" dirty="0">
                          <a:solidFill>
                            <a:srgbClr val="FFFFFF"/>
                          </a:solidFill>
                        </a:rPr>
                        <a:t>Skills</a:t>
                      </a:r>
                    </a:p>
                  </a:txBody>
                  <a:tcPr marL="0" marR="0" marT="0" marB="0" horzOverflow="overflow"/>
                </a:tc>
                <a:tc>
                  <a:txBody>
                    <a:bodyPr/>
                    <a:lstStyle/>
                    <a:p>
                      <a:pPr algn="l">
                        <a:defRPr sz="1800" b="0">
                          <a:solidFill>
                            <a:srgbClr val="000000"/>
                          </a:solidFill>
                        </a:defRPr>
                      </a:pPr>
                      <a:r>
                        <a:rPr sz="2400" b="1">
                          <a:solidFill>
                            <a:srgbClr val="FFFFFF"/>
                          </a:solidFill>
                        </a:rPr>
                        <a:t>Experts’ Description </a:t>
                      </a:r>
                    </a:p>
                  </a:txBody>
                  <a:tcPr marL="0" marR="0" marT="0" marB="0" horzOverflow="overflow"/>
                </a:tc>
                <a:tc>
                  <a:txBody>
                    <a:bodyPr/>
                    <a:lstStyle/>
                    <a:p>
                      <a:pPr algn="l">
                        <a:defRPr sz="1800" b="0">
                          <a:solidFill>
                            <a:srgbClr val="000000"/>
                          </a:solidFill>
                        </a:defRPr>
                      </a:pPr>
                      <a:r>
                        <a:rPr sz="2400" b="1">
                          <a:solidFill>
                            <a:srgbClr val="FFFFFF"/>
                          </a:solidFill>
                        </a:rPr>
                        <a:t>Subskill</a:t>
                      </a:r>
                    </a:p>
                  </a:txBody>
                  <a:tcPr marL="0" marR="0" marT="0" marB="0" horzOverflow="overflow"/>
                </a:tc>
              </a:tr>
              <a:tr h="1826220">
                <a:tc>
                  <a:txBody>
                    <a:bodyPr/>
                    <a:lstStyle/>
                    <a:p>
                      <a:pPr algn="l">
                        <a:defRPr sz="1800"/>
                      </a:pPr>
                      <a:r>
                        <a:rPr sz="1900"/>
                        <a:t>Interpretation</a:t>
                      </a:r>
                    </a:p>
                  </a:txBody>
                  <a:tcPr marL="0" marR="0" marT="0" marB="0" horzOverflow="overflow"/>
                </a:tc>
                <a:tc>
                  <a:txBody>
                    <a:bodyPr/>
                    <a:lstStyle/>
                    <a:p>
                      <a:pPr algn="l" defTabSz="457200">
                        <a:lnSpc>
                          <a:spcPts val="3800"/>
                        </a:lnSpc>
                        <a:defRPr sz="1800"/>
                      </a:pPr>
                      <a:r>
                        <a:rPr sz="2000">
                          <a:latin typeface="Times"/>
                          <a:ea typeface="Times"/>
                          <a:cs typeface="Times"/>
                          <a:sym typeface="Times"/>
                        </a:rPr>
                        <a:t>To comprehend and express the meaning or significance of a wide variety of experiences, situations, data, events, judgments, conventions, beliefs, rules, procedures, or criteria</a:t>
                      </a:r>
                    </a:p>
                  </a:txBody>
                  <a:tcPr marL="0" marR="0" marT="0" marB="0" horzOverflow="overflow"/>
                </a:tc>
                <a:tc>
                  <a:txBody>
                    <a:bodyPr/>
                    <a:lstStyle/>
                    <a:p>
                      <a:pPr algn="l">
                        <a:defRPr sz="1800"/>
                      </a:pPr>
                      <a:r>
                        <a:rPr sz="1700"/>
                        <a:t>Categorize, Decode signifciance, clarify meaning</a:t>
                      </a:r>
                    </a:p>
                  </a:txBody>
                  <a:tcPr marL="0" marR="0" marT="0" marB="0" horzOverflow="overflow"/>
                </a:tc>
              </a:tr>
              <a:tr h="1013460">
                <a:tc>
                  <a:txBody>
                    <a:bodyPr/>
                    <a:lstStyle/>
                    <a:p>
                      <a:pPr algn="l">
                        <a:defRPr sz="1800"/>
                      </a:pPr>
                      <a:r>
                        <a:rPr sz="2000"/>
                        <a:t>Analysis</a:t>
                      </a:r>
                    </a:p>
                  </a:txBody>
                  <a:tcPr marL="0" marR="0" marT="0" marB="0" horzOverflow="overflow"/>
                </a:tc>
                <a:tc>
                  <a:txBody>
                    <a:bodyPr/>
                    <a:lstStyle/>
                    <a:p>
                      <a:pPr algn="l" defTabSz="457200">
                        <a:lnSpc>
                          <a:spcPts val="3800"/>
                        </a:lnSpc>
                        <a:defRPr sz="1800"/>
                      </a:pPr>
                      <a:r>
                        <a:rPr sz="2000">
                          <a:latin typeface="Times"/>
                          <a:ea typeface="Times"/>
                          <a:cs typeface="Times"/>
                          <a:sym typeface="Times"/>
                        </a:rPr>
                        <a:t>To identify the intended and actual inferential relationship among statements, questions, concepts, descriptions, or other forms of representation intended to express belief judgment, experiences, reasons, information, or opinions</a:t>
                      </a:r>
                    </a:p>
                  </a:txBody>
                  <a:tcPr marL="0" marR="0" marT="0" marB="0" horzOverflow="overflow"/>
                </a:tc>
                <a:tc>
                  <a:txBody>
                    <a:bodyPr/>
                    <a:lstStyle/>
                    <a:p>
                      <a:pPr algn="l">
                        <a:defRPr sz="1800"/>
                      </a:pPr>
                      <a:r>
                        <a:rPr sz="1700" dirty="0"/>
                        <a:t>Examine ideas, Identify arguments, Identify reasons and claims</a:t>
                      </a:r>
                    </a:p>
                  </a:txBody>
                  <a:tcPr marL="0" marR="0" marT="0" marB="0" horzOverflow="overflow"/>
                </a:tc>
              </a:tr>
            </a:tbl>
          </a:graphicData>
        </a:graphic>
      </p:graphicFrame>
    </p:spTree>
  </p:cSld>
  <p:clrMapOvr>
    <a:masterClrMapping/>
  </p:clrMapOvr>
  <p:transition spd="med"/>
</p:sld>
</file>

<file path=ppt/theme/theme1.xml><?xml version="1.0" encoding="utf-8"?>
<a:theme xmlns:a="http://schemas.openxmlformats.org/drawingml/2006/main" name="Default Design">
  <a:themeElements>
    <a:clrScheme name="Default Design">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Default Design">
      <a:majorFont>
        <a:latin typeface="Arial"/>
        <a:ea typeface="Arial"/>
        <a:cs typeface="Arial"/>
      </a:majorFont>
      <a:minorFont>
        <a:latin typeface="Helvetica"/>
        <a:ea typeface="Helvetica"/>
        <a:cs typeface="Helvetica"/>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Design">
  <a:themeElements>
    <a:clrScheme name="Default Design">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Default Design">
      <a:majorFont>
        <a:latin typeface="Arial"/>
        <a:ea typeface="Arial"/>
        <a:cs typeface="Arial"/>
      </a:majorFont>
      <a:minorFont>
        <a:latin typeface="Helvetica"/>
        <a:ea typeface="Helvetica"/>
        <a:cs typeface="Helvetica"/>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830</Words>
  <Application>Microsoft Office PowerPoint</Application>
  <PresentationFormat>On-screen Show (4:3)</PresentationFormat>
  <Paragraphs>136</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Default Design</vt:lpstr>
      <vt:lpstr>IE 102  Lecture 6</vt:lpstr>
      <vt:lpstr>What is critical thinking?</vt:lpstr>
      <vt:lpstr>What is critical thinking? (cont.) </vt:lpstr>
      <vt:lpstr>What is critical thinking? (cont.)</vt:lpstr>
      <vt:lpstr>“Good” Critical Thinking</vt:lpstr>
      <vt:lpstr>Example activities  (Source: Univ of Canberra)</vt:lpstr>
      <vt:lpstr>video – QualiaSoup - From the video</vt:lpstr>
      <vt:lpstr>Core Critical Thinking Skills</vt:lpstr>
      <vt:lpstr>Core Critical Thinking Skills</vt:lpstr>
      <vt:lpstr>Core Critical Thinking Skills</vt:lpstr>
      <vt:lpstr>Core Critical Thinking Skills</vt:lpstr>
      <vt:lpstr>Core Critical Thinking Skills</vt:lpstr>
      <vt:lpstr>Questions </vt:lpstr>
      <vt:lpstr>Questions</vt:lpstr>
      <vt:lpstr>Questions</vt:lpstr>
      <vt:lpstr>PowerPoint Presentation</vt:lpstr>
      <vt:lpstr>PowerPoint Presentation</vt:lpstr>
      <vt:lpstr>Summary</vt:lpstr>
      <vt:lpstr>Critical Thinking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 102  Lecture 6</dc:title>
  <dc:creator>Omer</dc:creator>
  <cp:lastModifiedBy>Ömer Burak Kınay</cp:lastModifiedBy>
  <cp:revision>3</cp:revision>
  <dcterms:modified xsi:type="dcterms:W3CDTF">2017-03-07T10:15:52Z</dcterms:modified>
</cp:coreProperties>
</file>