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973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223298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8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25" name="Shape 25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1370012" y="1827212"/>
            <a:ext cx="7313613" cy="4114801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342900" indent="-342900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1pPr>
            <a:lvl2pPr marL="788669" indent="-331469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2pPr>
            <a:lvl3pPr marL="1215736" indent="-301336">
              <a:spcBef>
                <a:spcPts val="600"/>
              </a:spcBef>
              <a:buClr>
                <a:srgbClr val="006666"/>
              </a:buClr>
              <a:buSzPct val="65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3pPr>
            <a:lvl4pPr marL="1720515" indent="-348915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4pPr>
            <a:lvl5pPr marL="2197100" indent="-368300">
              <a:spcBef>
                <a:spcPts val="600"/>
              </a:spcBef>
              <a:buClr>
                <a:srgbClr val="006666"/>
              </a:buClr>
              <a:buSzPct val="6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1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38" name="Shape 38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3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50" name="Shape 50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sz="half" idx="1"/>
          </p:nvPr>
        </p:nvSpPr>
        <p:spPr>
          <a:xfrm>
            <a:off x="1370012" y="1827212"/>
            <a:ext cx="3589089" cy="4114801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342900" indent="-342900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1pPr>
            <a:lvl2pPr marL="788669" indent="-331469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2pPr>
            <a:lvl3pPr marL="1215736" indent="-301336">
              <a:spcBef>
                <a:spcPts val="600"/>
              </a:spcBef>
              <a:buClr>
                <a:srgbClr val="006666"/>
              </a:buClr>
              <a:buSzPct val="65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3pPr>
            <a:lvl4pPr marL="1720515" indent="-348915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4pPr>
            <a:lvl5pPr marL="2197100" indent="-368300">
              <a:spcBef>
                <a:spcPts val="600"/>
              </a:spcBef>
              <a:buClr>
                <a:srgbClr val="006666"/>
              </a:buClr>
              <a:buSzPct val="6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6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63" name="Shape 63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sz="half" idx="1"/>
          </p:nvPr>
        </p:nvSpPr>
        <p:spPr>
          <a:xfrm>
            <a:off x="1370012" y="1827212"/>
            <a:ext cx="3589089" cy="4114801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342900" indent="-342900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1pPr>
            <a:lvl2pPr marL="788669" indent="-331469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2pPr>
            <a:lvl3pPr marL="1215736" indent="-301336">
              <a:spcBef>
                <a:spcPts val="600"/>
              </a:spcBef>
              <a:buClr>
                <a:srgbClr val="006666"/>
              </a:buClr>
              <a:buSzPct val="65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3pPr>
            <a:lvl4pPr marL="1720515" indent="-348915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4pPr>
            <a:lvl5pPr marL="2197100" indent="-368300">
              <a:spcBef>
                <a:spcPts val="600"/>
              </a:spcBef>
              <a:buClr>
                <a:srgbClr val="006666"/>
              </a:buClr>
              <a:buSzPct val="6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9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76" name="Shape 76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1"/>
          <p:cNvGrpSpPr/>
          <p:nvPr/>
        </p:nvGrpSpPr>
        <p:grpSpPr>
          <a:xfrm>
            <a:off x="-4821" y="275710"/>
            <a:ext cx="8691621" cy="3253845"/>
            <a:chOff x="0" y="0"/>
            <a:chExt cx="8691620" cy="3253843"/>
          </a:xfrm>
        </p:grpSpPr>
        <p:sp>
          <p:nvSpPr>
            <p:cNvPr id="88" name="Shape 88"/>
            <p:cNvSpPr/>
            <p:nvPr/>
          </p:nvSpPr>
          <p:spPr>
            <a:xfrm>
              <a:off x="0" y="690534"/>
              <a:ext cx="881302" cy="256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92" h="21600" extrusionOk="0">
                  <a:moveTo>
                    <a:pt x="1" y="0"/>
                  </a:moveTo>
                  <a:cubicBezTo>
                    <a:pt x="17339" y="4157"/>
                    <a:pt x="21600" y="12362"/>
                    <a:pt x="9517" y="18326"/>
                  </a:cubicBezTo>
                  <a:cubicBezTo>
                    <a:pt x="6932" y="19602"/>
                    <a:pt x="3710" y="20710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9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36" y="0"/>
              <a:ext cx="673270" cy="2602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427" h="21600" extrusionOk="0">
                  <a:moveTo>
                    <a:pt x="1" y="0"/>
                  </a:moveTo>
                  <a:cubicBezTo>
                    <a:pt x="17202" y="4084"/>
                    <a:pt x="21600" y="12229"/>
                    <a:pt x="9824" y="18193"/>
                  </a:cubicBezTo>
                  <a:cubicBezTo>
                    <a:pt x="7185" y="19530"/>
                    <a:pt x="3855" y="20685"/>
                    <a:pt x="1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1" y="21600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1376420" y="1248289"/>
              <a:ext cx="73152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1370012" y="301625"/>
            <a:ext cx="7313613" cy="1143000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algn="l">
              <a:defRPr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1370012" y="1827212"/>
            <a:ext cx="7313613" cy="4114801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342900" indent="-342900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1pPr>
            <a:lvl2pPr marL="788669" indent="-331469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2pPr>
            <a:lvl3pPr marL="1215736" indent="-301336">
              <a:spcBef>
                <a:spcPts val="600"/>
              </a:spcBef>
              <a:buClr>
                <a:srgbClr val="006666"/>
              </a:buClr>
              <a:buSzPct val="65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3pPr>
            <a:lvl4pPr marL="1720515" indent="-348915">
              <a:spcBef>
                <a:spcPts val="600"/>
              </a:spcBef>
              <a:buClr>
                <a:srgbClr val="006666"/>
              </a:buClr>
              <a:buSzPct val="70000"/>
              <a:buFont typeface="Wingdings"/>
              <a:buChar char="●"/>
              <a:defRPr sz="2900">
                <a:latin typeface="Verdana"/>
                <a:ea typeface="Verdana"/>
                <a:cs typeface="Verdana"/>
                <a:sym typeface="Verdana"/>
              </a:defRPr>
            </a:lvl4pPr>
            <a:lvl5pPr marL="2197100" indent="-368300">
              <a:spcBef>
                <a:spcPts val="600"/>
              </a:spcBef>
              <a:buClr>
                <a:srgbClr val="006666"/>
              </a:buClr>
              <a:buSzPct val="60000"/>
              <a:buFont typeface="Wingdings"/>
              <a:buChar char="○"/>
              <a:defRPr sz="29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xfrm>
            <a:off x="8388885" y="6423659"/>
            <a:ext cx="297916" cy="28194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r"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377237" y="6311900"/>
            <a:ext cx="192932" cy="215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1F497D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2089149" y="2273300"/>
            <a:ext cx="4967289" cy="137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4400" b="1"/>
            </a:lvl1pPr>
          </a:lstStyle>
          <a:p>
            <a:r>
              <a:t>IE 102</a:t>
            </a:r>
          </a:p>
        </p:txBody>
      </p:sp>
      <p:sp>
        <p:nvSpPr>
          <p:cNvPr id="104" name="Shape 104"/>
          <p:cNvSpPr/>
          <p:nvPr/>
        </p:nvSpPr>
        <p:spPr>
          <a:xfrm>
            <a:off x="379040" y="3708271"/>
            <a:ext cx="8153400" cy="1242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L="685800" indent="-673100" algn="ctr">
              <a:lnSpc>
                <a:spcPct val="120000"/>
              </a:lnSpc>
              <a:defRPr sz="3200" b="1"/>
            </a:lvl1pPr>
          </a:lstStyle>
          <a:p>
            <a:r>
              <a:rPr dirty="0"/>
              <a:t>Decision Making Using Multiple Criteria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218332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12303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109787" indent="-4219575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Step 6 – Final computation and interpretation</a:t>
            </a:r>
          </a:p>
        </p:txBody>
      </p:sp>
      <p:sp>
        <p:nvSpPr>
          <p:cNvPr id="140" name="Shape 140"/>
          <p:cNvSpPr>
            <a:spLocks noGrp="1"/>
          </p:cNvSpPr>
          <p:nvPr>
            <p:ph type="body" idx="4294967295"/>
          </p:nvPr>
        </p:nvSpPr>
        <p:spPr>
          <a:xfrm>
            <a:off x="304800" y="1665287"/>
            <a:ext cx="8077200" cy="39481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55600" indent="-342900">
              <a:lnSpc>
                <a:spcPts val="3400"/>
              </a:lnSpc>
              <a:spcBef>
                <a:spcPts val="0"/>
              </a:spcBef>
              <a:buSzPct val="100000"/>
              <a:buChar char="•"/>
              <a:tabLst>
                <a:tab pos="355600" algn="l"/>
              </a:tabLst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For each alternative, and each performance measure</a:t>
            </a:r>
          </a:p>
          <a:p>
            <a:pPr marL="342900" indent="-330200">
              <a:spcBef>
                <a:spcPts val="300"/>
              </a:spcBef>
              <a:tabLst>
                <a:tab pos="355600" algn="l"/>
              </a:tabLst>
              <a:defRPr sz="3200">
                <a:latin typeface="Wingdings"/>
                <a:ea typeface="Wingdings"/>
                <a:cs typeface="Wingdings"/>
                <a:sym typeface="Wingdings"/>
              </a:defRPr>
            </a:pPr>
            <a:r>
              <a:rPr dirty="0" smtClean="0"/>
              <a:t>➢</a:t>
            </a:r>
            <a:r>
              <a:rPr lang="tr-TR" dirty="0" smtClean="0"/>
              <a:t> </a:t>
            </a:r>
            <a:r>
              <a:rPr dirty="0" smtClean="0">
                <a:latin typeface="Arial"/>
                <a:ea typeface="Arial"/>
                <a:cs typeface="Arial"/>
                <a:sym typeface="Arial"/>
              </a:rPr>
              <a:t>Multiply </a:t>
            </a:r>
            <a:r>
              <a:rPr dirty="0">
                <a:latin typeface="Arial"/>
                <a:ea typeface="Arial"/>
                <a:cs typeface="Arial"/>
                <a:sym typeface="Arial"/>
              </a:rPr>
              <a:t>the weight with the score</a:t>
            </a:r>
          </a:p>
          <a:p>
            <a:pPr marL="355600" indent="-342900">
              <a:spcBef>
                <a:spcPts val="300"/>
              </a:spcBef>
              <a:buSzPct val="100000"/>
              <a:buChar char="•"/>
              <a:tabLst>
                <a:tab pos="355600" algn="l"/>
              </a:tabLst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Add the scores for each alternative</a:t>
            </a:r>
          </a:p>
          <a:p>
            <a:pPr marL="355600" indent="-342900">
              <a:lnSpc>
                <a:spcPts val="3400"/>
              </a:lnSpc>
              <a:spcBef>
                <a:spcPts val="800"/>
              </a:spcBef>
              <a:buSzPct val="100000"/>
              <a:buChar char="•"/>
              <a:tabLst>
                <a:tab pos="355600" algn="l"/>
              </a:tabLst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Analyze more closely the ones that are the highest</a:t>
            </a:r>
          </a:p>
          <a:p>
            <a:pPr marL="355600" indent="-342900">
              <a:lnSpc>
                <a:spcPts val="3600"/>
              </a:lnSpc>
              <a:spcBef>
                <a:spcPts val="300"/>
              </a:spcBef>
              <a:buSzPct val="100000"/>
              <a:buChar char="•"/>
              <a:tabLst>
                <a:tab pos="355600" algn="l"/>
              </a:tabLst>
              <a:defRPr sz="3200" i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Sensitivity analysis: analyze the effect of</a:t>
            </a:r>
          </a:p>
          <a:p>
            <a:pPr marL="342900" indent="-330200">
              <a:lnSpc>
                <a:spcPts val="3600"/>
              </a:lnSpc>
              <a:spcBef>
                <a:spcPts val="0"/>
              </a:spcBef>
              <a:tabLst>
                <a:tab pos="355600" algn="l"/>
              </a:tabLst>
              <a:defRPr sz="3200" i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changing weights, measurement errors, ....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218332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1119188"/>
          </a:xfrm>
          <a:prstGeom prst="rect">
            <a:avLst/>
          </a:prstGeom>
        </p:spPr>
        <p:txBody>
          <a:bodyPr>
            <a:normAutofit/>
          </a:bodyPr>
          <a:lstStyle>
            <a:lvl1pPr indent="1127125">
              <a:lnSpc>
                <a:spcPts val="5200"/>
              </a:lnSpc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Issues to remember</a:t>
            </a:r>
          </a:p>
        </p:txBody>
      </p:sp>
      <p:sp>
        <p:nvSpPr>
          <p:cNvPr id="144" name="Shape 144"/>
          <p:cNvSpPr/>
          <p:nvPr/>
        </p:nvSpPr>
        <p:spPr>
          <a:xfrm>
            <a:off x="536575" y="1701800"/>
            <a:ext cx="7281863" cy="349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criterion, measure, numeric (continuous) measure, categorical measure</a:t>
            </a:r>
          </a:p>
          <a:p>
            <a:pPr marL="355600" indent="-342900">
              <a:spcBef>
                <a:spcPts val="600"/>
              </a:spcBef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scaled score, rescaling to a common unit</a:t>
            </a:r>
          </a:p>
          <a:p>
            <a:pPr marL="355600" indent="-342900">
              <a:spcBef>
                <a:spcPts val="600"/>
              </a:spcBef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weights, weighted scores, total scores</a:t>
            </a:r>
          </a:p>
          <a:p>
            <a:pPr marL="355600" indent="-342900">
              <a:spcBef>
                <a:spcPts val="600"/>
              </a:spcBef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sensitivity</a:t>
            </a:r>
          </a:p>
          <a:p>
            <a:pPr marL="355600" indent="-342900">
              <a:spcBef>
                <a:spcPts val="600"/>
              </a:spcBef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multiple criteria, multiple decision makers</a:t>
            </a:r>
          </a:p>
          <a:p>
            <a:pPr marL="355600" indent="-342900">
              <a:spcBef>
                <a:spcPts val="600"/>
              </a:spcBef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cost/time for making a decision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218332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1119188"/>
          </a:xfrm>
          <a:prstGeom prst="rect">
            <a:avLst/>
          </a:prstGeom>
        </p:spPr>
        <p:txBody>
          <a:bodyPr>
            <a:normAutofit/>
          </a:bodyPr>
          <a:lstStyle>
            <a:lvl1pPr indent="1127125">
              <a:lnSpc>
                <a:spcPts val="5200"/>
              </a:lnSpc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Summarize</a:t>
            </a:r>
          </a:p>
        </p:txBody>
      </p:sp>
      <p:sp>
        <p:nvSpPr>
          <p:cNvPr id="148" name="Shape 148"/>
          <p:cNvSpPr/>
          <p:nvPr/>
        </p:nvSpPr>
        <p:spPr>
          <a:xfrm>
            <a:off x="536575" y="1701800"/>
            <a:ext cx="7281863" cy="311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0: Set Target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1: Generate Criteria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2: Scale Criteria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3: Data Collection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4: Rescale to common units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5: Weigh (rank) the criteria</a:t>
            </a:r>
          </a:p>
          <a:p>
            <a:pPr marL="355600" indent="-342900">
              <a:buSzPct val="100000"/>
              <a:buFont typeface="Wingdings"/>
              <a:buChar char="✓"/>
              <a:tabLst>
                <a:tab pos="355600" algn="l"/>
              </a:tabLst>
              <a:defRPr sz="2800"/>
            </a:pPr>
            <a:r>
              <a:t>Step 6: Final computation and interpretation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Example: Networking Strategy</a:t>
            </a:r>
          </a:p>
        </p:txBody>
      </p:sp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>
              <a:defRPr sz="2500"/>
            </a:pPr>
            <a:r>
              <a:t>An engineering design company networking its computers</a:t>
            </a:r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r>
              <a:t>Target: Redesigning the network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Example: Networking Strategy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>
              <a:defRPr sz="2500"/>
            </a:pPr>
            <a:r>
              <a:t>Criteria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100"/>
            </a:pPr>
            <a:r>
              <a:t>Productivity enhancement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100"/>
            </a:pPr>
            <a:r>
              <a:t>Cost increase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100"/>
            </a:pPr>
            <a:r>
              <a:t>Security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100"/>
            </a:pPr>
            <a:endParaRPr/>
          </a:p>
          <a:p>
            <a:pPr marL="285750" lvl="1" indent="171450">
              <a:spcBef>
                <a:spcPts val="0"/>
              </a:spcBef>
              <a:buSzTx/>
              <a:buNone/>
              <a:defRPr sz="2100"/>
            </a:pPr>
            <a:endParaRPr/>
          </a:p>
          <a:p>
            <a:pPr marL="285750" lvl="1" indent="171450">
              <a:spcBef>
                <a:spcPts val="0"/>
              </a:spcBef>
              <a:buSzTx/>
              <a:buNone/>
              <a:defRPr sz="2100"/>
            </a:pPr>
            <a:endParaRPr/>
          </a:p>
          <a:p>
            <a:pPr marL="285750" lvl="1" indent="171450">
              <a:spcBef>
                <a:spcPts val="0"/>
              </a:spcBef>
              <a:buSzTx/>
              <a:buNone/>
              <a:defRPr sz="2100"/>
            </a:pPr>
            <a:r>
              <a:t>What kind of a scale would be appropriate for each one of these evaluation measures?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Scales</a:t>
            </a:r>
          </a:p>
        </p:txBody>
      </p:sp>
      <p:sp>
        <p:nvSpPr>
          <p:cNvPr id="157" name="Shape 1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40030" indent="-240030" defTabSz="640079">
              <a:spcBef>
                <a:spcPts val="400"/>
              </a:spcBef>
              <a:defRPr sz="2100"/>
            </a:pPr>
            <a:r>
              <a:t>Productivity enhancement</a:t>
            </a:r>
          </a:p>
          <a:p>
            <a:pPr marL="520065" lvl="1" indent="-200025" defTabSz="640079">
              <a:spcBef>
                <a:spcPts val="400"/>
              </a:spcBef>
              <a:buClr>
                <a:srgbClr val="99CCCC"/>
              </a:buClr>
              <a:defRPr sz="2100"/>
            </a:pPr>
            <a:r>
              <a:t>-1: significantly diminished</a:t>
            </a:r>
          </a:p>
          <a:p>
            <a:pPr marL="520065" lvl="1" indent="-200025" defTabSz="640079">
              <a:spcBef>
                <a:spcPts val="400"/>
              </a:spcBef>
              <a:buClr>
                <a:srgbClr val="99CCCC"/>
              </a:buClr>
              <a:defRPr sz="2100"/>
            </a:pPr>
            <a:r>
              <a:t>0: no change</a:t>
            </a:r>
          </a:p>
          <a:p>
            <a:pPr marL="520065" lvl="1" indent="-200025" defTabSz="640079">
              <a:spcBef>
                <a:spcPts val="400"/>
              </a:spcBef>
              <a:buClr>
                <a:srgbClr val="99CCCC"/>
              </a:buClr>
              <a:defRPr sz="2100"/>
            </a:pPr>
            <a:r>
              <a:t>1: improvement</a:t>
            </a:r>
          </a:p>
          <a:p>
            <a:pPr marL="520065" lvl="1" indent="-200025" defTabSz="640079">
              <a:spcBef>
                <a:spcPts val="400"/>
              </a:spcBef>
              <a:buClr>
                <a:srgbClr val="99CCCC"/>
              </a:buClr>
              <a:defRPr sz="2100"/>
            </a:pPr>
            <a:r>
              <a:t>2: significant improvement</a:t>
            </a:r>
            <a:endParaRPr sz="1750"/>
          </a:p>
          <a:p>
            <a:pPr marL="240029" indent="-240029" defTabSz="640079">
              <a:spcBef>
                <a:spcPts val="400"/>
              </a:spcBef>
              <a:defRPr sz="2029"/>
            </a:pPr>
            <a:r>
              <a:t>Security: </a:t>
            </a:r>
          </a:p>
          <a:p>
            <a:pPr marL="560069" lvl="1" indent="-240029" defTabSz="640079">
              <a:spcBef>
                <a:spcPts val="400"/>
              </a:spcBef>
              <a:buChar char="○"/>
              <a:defRPr sz="2029"/>
            </a:pPr>
            <a:r>
              <a:t>-2: very bad</a:t>
            </a:r>
          </a:p>
          <a:p>
            <a:pPr marL="560069" lvl="1" indent="-240029" defTabSz="640079">
              <a:spcBef>
                <a:spcPts val="400"/>
              </a:spcBef>
              <a:buChar char="○"/>
              <a:defRPr sz="2029"/>
            </a:pPr>
            <a:r>
              <a:t>-1: bad </a:t>
            </a:r>
          </a:p>
          <a:p>
            <a:pPr marL="560069" lvl="1" indent="-240029" defTabSz="640079">
              <a:spcBef>
                <a:spcPts val="400"/>
              </a:spcBef>
              <a:buChar char="○"/>
              <a:defRPr sz="2029"/>
            </a:pPr>
            <a:r>
              <a:t>0 : same</a:t>
            </a:r>
          </a:p>
          <a:p>
            <a:pPr marL="560069" lvl="1" indent="-240029" defTabSz="640079">
              <a:spcBef>
                <a:spcPts val="400"/>
              </a:spcBef>
              <a:buChar char="○"/>
              <a:defRPr sz="2029"/>
            </a:pPr>
            <a:r>
              <a:t>1 : good</a:t>
            </a:r>
          </a:p>
          <a:p>
            <a:pPr marL="240029" indent="-240029" defTabSz="640079">
              <a:spcBef>
                <a:spcPts val="400"/>
              </a:spcBef>
              <a:defRPr sz="2029"/>
            </a:pPr>
            <a:r>
              <a:t>Cost increase: $ amount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pPr defTabSz="795527">
              <a:defRPr sz="2784"/>
            </a:pPr>
            <a:r>
              <a:t>DATA : </a:t>
            </a:r>
          </a:p>
          <a:p>
            <a:pPr defTabSz="795527">
              <a:defRPr sz="2784"/>
            </a:pPr>
            <a:r>
              <a:t>Alternatives &amp; </a:t>
            </a:r>
            <a:r>
              <a:rPr>
                <a:solidFill>
                  <a:srgbClr val="FFFF00"/>
                </a:solidFill>
              </a:rPr>
              <a:t>Scores/Levels</a:t>
            </a:r>
            <a:r>
              <a:t> wrt Each Criteria</a:t>
            </a:r>
          </a:p>
        </p:txBody>
      </p:sp>
      <p:graphicFrame>
        <p:nvGraphicFramePr>
          <p:cNvPr id="160" name="Table 160"/>
          <p:cNvGraphicFramePr/>
          <p:nvPr/>
        </p:nvGraphicFramePr>
        <p:xfrm>
          <a:off x="1370012" y="1860550"/>
          <a:ext cx="7313612" cy="338454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089150"/>
                <a:gridCol w="1568450"/>
                <a:gridCol w="1827212"/>
                <a:gridCol w="1828800"/>
              </a:tblGrid>
              <a:tr h="564091"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Alternative</a:t>
                      </a:r>
                    </a:p>
                  </a:txBody>
                  <a:tcPr marL="45720" marR="45720" anchor="ctr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Criteria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640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Productivity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Cost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Security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09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Status Quo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09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0.5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09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409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0.5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-1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1" name="Shape 161"/>
          <p:cNvSpPr/>
          <p:nvPr/>
        </p:nvSpPr>
        <p:spPr>
          <a:xfrm>
            <a:off x="1331912" y="5661025"/>
            <a:ext cx="470471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How would you rank these alternatives?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Rescale and/or  weigh 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Combine the three evaluation measures and obtain a single </a:t>
            </a:r>
            <a:r>
              <a:rPr>
                <a:solidFill>
                  <a:srgbClr val="FFFF00"/>
                </a:solidFill>
              </a:rPr>
              <a:t>rating/value</a:t>
            </a:r>
            <a:r>
              <a:t> for each alternative.</a:t>
            </a:r>
          </a:p>
          <a:p>
            <a:r>
              <a:t>Obviously, a higher score is preferred in productivity and security but a lower score is better in cost…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xfrm>
            <a:off x="1370012" y="-171400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rPr dirty="0"/>
              <a:t>Averaging</a:t>
            </a:r>
          </a:p>
        </p:txBody>
      </p:sp>
      <p:graphicFrame>
        <p:nvGraphicFramePr>
          <p:cNvPr id="167" name="Table 167"/>
          <p:cNvGraphicFramePr/>
          <p:nvPr>
            <p:extLst>
              <p:ext uri="{D42A27DB-BD31-4B8C-83A1-F6EECF244321}">
                <p14:modId xmlns:p14="http://schemas.microsoft.com/office/powerpoint/2010/main" val="2619118474"/>
              </p:ext>
            </p:extLst>
          </p:nvPr>
        </p:nvGraphicFramePr>
        <p:xfrm>
          <a:off x="1370012" y="1124744"/>
          <a:ext cx="7313612" cy="309721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736850"/>
                <a:gridCol w="4576762"/>
              </a:tblGrid>
              <a:tr h="61896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Alternative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Score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01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Status Quo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96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(2-125+0.5)/3 = -40.83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015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-31.33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96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-21.83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8" name="Shape 168"/>
          <p:cNvSpPr/>
          <p:nvPr/>
        </p:nvSpPr>
        <p:spPr>
          <a:xfrm>
            <a:off x="1463675" y="4509120"/>
            <a:ext cx="6938030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dirty="0"/>
              <a:t>It seems that doing nothing is the best option… Is it really?</a:t>
            </a:r>
          </a:p>
        </p:txBody>
      </p:sp>
      <p:graphicFrame>
        <p:nvGraphicFramePr>
          <p:cNvPr id="169" name="Table 169"/>
          <p:cNvGraphicFramePr/>
          <p:nvPr>
            <p:extLst>
              <p:ext uri="{D42A27DB-BD31-4B8C-83A1-F6EECF244321}">
                <p14:modId xmlns:p14="http://schemas.microsoft.com/office/powerpoint/2010/main" val="1636272218"/>
              </p:ext>
            </p:extLst>
          </p:nvPr>
        </p:nvGraphicFramePr>
        <p:xfrm>
          <a:off x="1296660" y="5013176"/>
          <a:ext cx="7526990" cy="156749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150102"/>
                <a:gridCol w="1614210"/>
                <a:gridCol w="1880522"/>
                <a:gridCol w="1882156"/>
              </a:tblGrid>
              <a:tr h="391874"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Alternative</a:t>
                      </a:r>
                    </a:p>
                  </a:txBody>
                  <a:tcPr marL="45720" marR="45720" anchor="ctr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Criteria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18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Productivity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Cost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Security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9187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Status Quo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9187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0.5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0" name="Shape 170"/>
          <p:cNvSpPr/>
          <p:nvPr/>
        </p:nvSpPr>
        <p:spPr>
          <a:xfrm>
            <a:off x="-50378" y="5877272"/>
            <a:ext cx="1343917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Recall the data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Normalize the ratings (A good way of rescaling)</a:t>
            </a:r>
          </a:p>
        </p:txBody>
      </p:sp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xfrm>
            <a:off x="1370012" y="1827212"/>
            <a:ext cx="7089776" cy="4114801"/>
          </a:xfrm>
          <a:prstGeom prst="rect">
            <a:avLst/>
          </a:prstGeom>
        </p:spPr>
        <p:txBody>
          <a:bodyPr/>
          <a:lstStyle/>
          <a:p>
            <a:pPr marL="342900" indent="-342900">
              <a:defRPr sz="2500"/>
            </a:pPr>
            <a:r>
              <a:t>Proportion of the way along the allowed range</a:t>
            </a:r>
          </a:p>
          <a:p>
            <a:pPr marL="342900" indent="-342900">
              <a:defRPr sz="2500"/>
            </a:pPr>
            <a:r>
              <a:t>If a higher score is more preferred</a:t>
            </a:r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r>
              <a:t>If a lower score is more preferred</a:t>
            </a:r>
          </a:p>
        </p:txBody>
      </p:sp>
      <p:pic>
        <p:nvPicPr>
          <p:cNvPr id="174" name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9612" y="3357562"/>
            <a:ext cx="4897438" cy="84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24075" y="5229225"/>
            <a:ext cx="4751388" cy="815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title" idx="4294967295"/>
          </p:nvPr>
        </p:nvSpPr>
        <p:spPr>
          <a:xfrm>
            <a:off x="457200" y="317500"/>
            <a:ext cx="8229600" cy="903288"/>
          </a:xfrm>
          <a:prstGeom prst="rect">
            <a:avLst/>
          </a:prstGeom>
        </p:spPr>
        <p:txBody>
          <a:bodyPr>
            <a:normAutofit/>
          </a:bodyPr>
          <a:lstStyle>
            <a:lvl1pPr indent="90487">
              <a:lnSpc>
                <a:spcPts val="5200"/>
              </a:lnSpc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Decision Making</a:t>
            </a:r>
          </a:p>
        </p:txBody>
      </p:sp>
      <p:sp>
        <p:nvSpPr>
          <p:cNvPr id="108" name="Shape 108"/>
          <p:cNvSpPr/>
          <p:nvPr/>
        </p:nvSpPr>
        <p:spPr>
          <a:xfrm>
            <a:off x="546100" y="1549400"/>
            <a:ext cx="8051800" cy="3060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This is an example for decision process for a smart person</a:t>
            </a:r>
          </a:p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Suppose you want to consider more than one performance measure</a:t>
            </a:r>
          </a:p>
          <a:p>
            <a:pPr>
              <a:tabLst>
                <a:tab pos="355600" algn="l"/>
              </a:tabLst>
              <a:defRPr sz="3200"/>
            </a:pPr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Ratings Now</a:t>
            </a:r>
          </a:p>
        </p:txBody>
      </p:sp>
      <p:sp>
        <p:nvSpPr>
          <p:cNvPr id="178" name="Shape 178"/>
          <p:cNvSpPr>
            <a:spLocks noGrp="1"/>
          </p:cNvSpPr>
          <p:nvPr>
            <p:ph type="body" idx="1"/>
          </p:nvPr>
        </p:nvSpPr>
        <p:spPr>
          <a:xfrm>
            <a:off x="1370012" y="1827212"/>
            <a:ext cx="6946901" cy="4114801"/>
          </a:xfrm>
          <a:prstGeom prst="rect">
            <a:avLst/>
          </a:prstGeom>
        </p:spPr>
        <p:txBody>
          <a:bodyPr/>
          <a:lstStyle/>
          <a:p>
            <a:pPr marL="342900" indent="-342900">
              <a:defRPr sz="2500"/>
            </a:pPr>
            <a:r>
              <a:t>Status Quo:</a:t>
            </a:r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endParaRPr/>
          </a:p>
          <a:p>
            <a:pPr marL="342900" indent="-342900">
              <a:defRPr sz="2500"/>
            </a:pPr>
            <a:r>
              <a:t>Alternative 1: 0.61</a:t>
            </a:r>
          </a:p>
          <a:p>
            <a:pPr marL="342900" indent="-342900">
              <a:defRPr sz="2500"/>
            </a:pPr>
            <a:r>
              <a:t>Alternative 2: 0.52</a:t>
            </a:r>
          </a:p>
          <a:p>
            <a:pPr marL="342900" indent="-342900">
              <a:defRPr sz="2500"/>
            </a:pPr>
            <a:r>
              <a:t>Alternative 3: 0.44</a:t>
            </a:r>
          </a:p>
        </p:txBody>
      </p:sp>
      <p:pic>
        <p:nvPicPr>
          <p:cNvPr id="179" name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4075" y="2420937"/>
            <a:ext cx="4608513" cy="1081088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827087" y="5373687"/>
            <a:ext cx="8048884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t>Now the units have no impact on the ratings and hence the ranking.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t>Any other issues?</a:t>
            </a:r>
          </a:p>
        </p:txBody>
      </p:sp>
      <p:graphicFrame>
        <p:nvGraphicFramePr>
          <p:cNvPr id="181" name="Table 181"/>
          <p:cNvGraphicFramePr/>
          <p:nvPr/>
        </p:nvGraphicFramePr>
        <p:xfrm>
          <a:off x="7059612" y="342900"/>
          <a:ext cx="2023020" cy="2369820"/>
        </p:xfrm>
        <a:graphic>
          <a:graphicData uri="http://schemas.openxmlformats.org/drawingml/2006/table">
            <a:tbl>
              <a:tblPr bandRow="1">
                <a:tableStyleId>{C7B018BB-80A7-4F77-B60F-C8B233D01FF8}</a:tableStyleId>
              </a:tblPr>
              <a:tblGrid>
                <a:gridCol w="1250326"/>
                <a:gridCol w="772694"/>
              </a:tblGrid>
              <a:tr h="7899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productivity
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/>
                        <a:t>-1, …, 2</a:t>
                      </a:r>
                    </a:p>
                  </a:txBody>
                  <a:tcPr marL="0" marR="0" marT="0" marB="0" horzOverflow="overflow"/>
                </a:tc>
              </a:tr>
              <a:tr h="7899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Security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/>
                        <a:t>-2, …, 1</a:t>
                      </a:r>
                    </a:p>
                  </a:txBody>
                  <a:tcPr marL="0" marR="0" marT="0" marB="0" horzOverflow="overflow"/>
                </a:tc>
              </a:tr>
              <a:tr h="7899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/>
                        <a:t>Cost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/>
                        <a:t>&gt;=0 </a:t>
                      </a: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Other issues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ranges within which the evaluation measures can take on values have an impact on the ratings</a:t>
            </a:r>
          </a:p>
          <a:p>
            <a:r>
              <a:t>Each evaluation measure is given equal importance</a:t>
            </a:r>
          </a:p>
          <a:p>
            <a:r>
              <a:t>For example, security problems are equally as important as cost issues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/>
          <a:lstStyle/>
          <a:p>
            <a:r>
              <a:t>Using Weights</a:t>
            </a:r>
          </a:p>
        </p:txBody>
      </p:sp>
      <p:sp>
        <p:nvSpPr>
          <p:cNvPr id="187" name="Shape 18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Account for both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500"/>
            </a:pPr>
            <a:r>
              <a:t>The effects of the ranges and</a:t>
            </a:r>
          </a:p>
          <a:p>
            <a:pPr marL="742950" lvl="1" indent="-285750">
              <a:spcBef>
                <a:spcPts val="0"/>
              </a:spcBef>
              <a:buClr>
                <a:srgbClr val="99CCCC"/>
              </a:buClr>
              <a:defRPr sz="2500"/>
            </a:pPr>
            <a:r>
              <a:t>The impacts of different ranges</a:t>
            </a:r>
          </a:p>
          <a:p>
            <a:r>
              <a:t>Example assign 0.5 to productivity, 0.3 to cost and 0.2 to security.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xfrm>
            <a:off x="1370012" y="301624"/>
            <a:ext cx="7313613" cy="11430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New Ratings with the Assigned Weights</a:t>
            </a:r>
          </a:p>
        </p:txBody>
      </p:sp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Status Quo:</a:t>
            </a:r>
          </a:p>
          <a:p>
            <a:endParaRPr/>
          </a:p>
          <a:p>
            <a:endParaRPr/>
          </a:p>
          <a:p>
            <a:endParaRPr/>
          </a:p>
          <a:p>
            <a:r>
              <a:t>Alternative 1: 0.70</a:t>
            </a:r>
          </a:p>
          <a:p>
            <a:r>
              <a:t>Alternative 2: ?</a:t>
            </a:r>
          </a:p>
          <a:p>
            <a:r>
              <a:t>Alternative 3: ?</a:t>
            </a:r>
          </a:p>
        </p:txBody>
      </p:sp>
      <p:pic>
        <p:nvPicPr>
          <p:cNvPr id="191" name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2600" y="2465387"/>
            <a:ext cx="5353050" cy="990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1187624" y="692696"/>
            <a:ext cx="6768752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/>
              <a:t>Multiple Criteria Decision Making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4934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title" idx="4294967295"/>
          </p:nvPr>
        </p:nvSpPr>
        <p:spPr>
          <a:xfrm>
            <a:off x="457200" y="317500"/>
            <a:ext cx="8229600" cy="903288"/>
          </a:xfrm>
          <a:prstGeom prst="rect">
            <a:avLst/>
          </a:prstGeom>
        </p:spPr>
        <p:txBody>
          <a:bodyPr>
            <a:normAutofit/>
          </a:bodyPr>
          <a:lstStyle>
            <a:lvl1pPr indent="90487">
              <a:lnSpc>
                <a:spcPts val="5200"/>
              </a:lnSpc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Decision Making</a:t>
            </a:r>
          </a:p>
        </p:txBody>
      </p:sp>
      <p:sp>
        <p:nvSpPr>
          <p:cNvPr id="112" name="Shape 112"/>
          <p:cNvSpPr/>
          <p:nvPr/>
        </p:nvSpPr>
        <p:spPr>
          <a:xfrm>
            <a:off x="546100" y="1092200"/>
            <a:ext cx="8051800" cy="4051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tabLst>
                <a:tab pos="355600" algn="l"/>
              </a:tabLst>
              <a:defRPr sz="3200"/>
            </a:pPr>
            <a:endParaRPr/>
          </a:p>
          <a:p>
            <a:pPr marL="355600" indent="-342900">
              <a:spcBef>
                <a:spcPts val="7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Application: Consider you have</a:t>
            </a:r>
          </a:p>
          <a:p>
            <a:pPr marL="755650" lvl="1" indent="-285750">
              <a:spcBef>
                <a:spcPts val="600"/>
              </a:spcBef>
              <a:buSzPct val="100000"/>
              <a:buFont typeface="Arial"/>
              <a:buChar char="–"/>
              <a:tabLst>
                <a:tab pos="355600" algn="l"/>
              </a:tabLst>
              <a:defRPr sz="2800"/>
            </a:pPr>
            <a:r>
              <a:t>A set of alternatives;</a:t>
            </a:r>
          </a:p>
          <a:p>
            <a:pPr marL="755650" lvl="1" indent="-285750">
              <a:spcBef>
                <a:spcPts val="600"/>
              </a:spcBef>
              <a:buSzPct val="100000"/>
              <a:buFont typeface="Arial"/>
              <a:buChar char="–"/>
              <a:tabLst>
                <a:tab pos="355600" algn="l"/>
              </a:tabLst>
              <a:defRPr sz="2800"/>
            </a:pPr>
            <a:r>
              <a:t>Set of criteria;</a:t>
            </a:r>
          </a:p>
          <a:p>
            <a:pPr marL="755650" lvl="1" indent="-285750">
              <a:spcBef>
                <a:spcPts val="600"/>
              </a:spcBef>
              <a:buSzPct val="100000"/>
              <a:buFont typeface="Arial"/>
              <a:buChar char="–"/>
              <a:tabLst>
                <a:tab pos="355600" algn="l"/>
              </a:tabLst>
              <a:defRPr sz="2800"/>
            </a:pPr>
            <a:r>
              <a:t>An approach to score each alternative for each criteria;</a:t>
            </a:r>
          </a:p>
          <a:p>
            <a:pPr marL="755650" lvl="1" indent="-285750">
              <a:spcBef>
                <a:spcPts val="600"/>
              </a:spcBef>
              <a:buSzPct val="100000"/>
              <a:buFont typeface="Arial"/>
              <a:buChar char="–"/>
              <a:tabLst>
                <a:tab pos="355600" algn="l"/>
              </a:tabLst>
              <a:defRPr sz="2800"/>
            </a:pPr>
            <a:r>
              <a:t>An approach to combine different criteria to reflect decision maker’s preferences;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/>
          </p:cNvSpPr>
          <p:nvPr>
            <p:ph type="ctrTitle" idx="4294967295"/>
          </p:nvPr>
        </p:nvSpPr>
        <p:spPr>
          <a:xfrm>
            <a:off x="457200" y="317499"/>
            <a:ext cx="8153400" cy="6778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Step 0: What is your target?</a:t>
            </a:r>
          </a:p>
        </p:txBody>
      </p:sp>
      <p:sp>
        <p:nvSpPr>
          <p:cNvPr id="115" name="Shape 115"/>
          <p:cNvSpPr>
            <a:spLocks noGrp="1"/>
          </p:cNvSpPr>
          <p:nvPr>
            <p:ph type="subTitle" idx="4294967295"/>
          </p:nvPr>
        </p:nvSpPr>
        <p:spPr>
          <a:xfrm>
            <a:off x="395536" y="1295400"/>
            <a:ext cx="8784976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905255">
              <a:spcBef>
                <a:spcPts val="0"/>
              </a:spcBef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Examples:</a:t>
            </a:r>
          </a:p>
          <a:p>
            <a:pPr defTabSz="905255">
              <a:spcBef>
                <a:spcPts val="0"/>
              </a:spcBef>
              <a:buSzPct val="100000"/>
              <a:buChar char="•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Select a department for college education </a:t>
            </a:r>
          </a:p>
          <a:p>
            <a:pPr defTabSz="905255">
              <a:spcBef>
                <a:spcPts val="0"/>
              </a:spcBef>
              <a:buSzPct val="100000"/>
              <a:buChar char="•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Buy an automobile</a:t>
            </a:r>
          </a:p>
          <a:p>
            <a:pPr marL="452627" lvl="1" indent="0" defTabSz="905255">
              <a:spcBef>
                <a:spcPts val="0"/>
              </a:spcBef>
              <a:buSzPct val="100000"/>
              <a:buFont typeface="Wingdings"/>
              <a:buChar char="➢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lang="tr-TR" dirty="0" smtClean="0"/>
              <a:t>  </a:t>
            </a:r>
            <a:r>
              <a:rPr dirty="0" smtClean="0"/>
              <a:t>Make </a:t>
            </a:r>
            <a:r>
              <a:rPr dirty="0"/>
              <a:t>a one-time decision – non-repetitive</a:t>
            </a:r>
          </a:p>
          <a:p>
            <a:pPr marL="452627" lvl="1" indent="0" defTabSz="905255">
              <a:spcBef>
                <a:spcPts val="0"/>
              </a:spcBef>
              <a:buSzPct val="100000"/>
              <a:buFont typeface="Wingdings"/>
              <a:buChar char="➢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lang="tr-TR" dirty="0" smtClean="0"/>
              <a:t>  </a:t>
            </a:r>
            <a:r>
              <a:rPr dirty="0" smtClean="0"/>
              <a:t>Usually</a:t>
            </a:r>
            <a:r>
              <a:rPr dirty="0"/>
              <a:t>, no chance to observe and re-plan</a:t>
            </a:r>
          </a:p>
          <a:p>
            <a:pPr defTabSz="905255">
              <a:spcBef>
                <a:spcPts val="0"/>
              </a:spcBef>
              <a:defRPr sz="3168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General Approach:</a:t>
            </a:r>
          </a:p>
          <a:p>
            <a:pPr defTabSz="905255">
              <a:spcBef>
                <a:spcPts val="0"/>
              </a:spcBef>
              <a:buSzPct val="100000"/>
              <a:buChar char="•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Observe your limitations (constraints)</a:t>
            </a:r>
          </a:p>
          <a:p>
            <a:pPr marL="452627" lvl="1" indent="0" defTabSz="905255">
              <a:spcBef>
                <a:spcPts val="0"/>
              </a:spcBef>
              <a:buSzPct val="100000"/>
              <a:buFont typeface="Wingdings"/>
              <a:buChar char="✓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Constraint (dictionary): restriction</a:t>
            </a:r>
          </a:p>
          <a:p>
            <a:pPr marL="452627" lvl="1" indent="0" defTabSz="905255">
              <a:spcBef>
                <a:spcPts val="0"/>
              </a:spcBef>
              <a:buSzPct val="100000"/>
              <a:buFont typeface="Wingdings"/>
              <a:buChar char="✓"/>
              <a:defRPr sz="3168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Budget and time limitation–on information that can be collected</a:t>
            </a:r>
          </a:p>
        </p:txBody>
      </p:sp>
      <p:sp>
        <p:nvSpPr>
          <p:cNvPr id="116" name="Shape 116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7001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title" idx="4294967295"/>
          </p:nvPr>
        </p:nvSpPr>
        <p:spPr>
          <a:xfrm>
            <a:off x="804862" y="157757"/>
            <a:ext cx="7534276" cy="7057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Step 1 – Generate Criteria</a:t>
            </a:r>
          </a:p>
        </p:txBody>
      </p:sp>
      <p:sp>
        <p:nvSpPr>
          <p:cNvPr id="120" name="Shape 120"/>
          <p:cNvSpPr/>
          <p:nvPr/>
        </p:nvSpPr>
        <p:spPr>
          <a:xfrm>
            <a:off x="304800" y="914399"/>
            <a:ext cx="8610600" cy="514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Generate a set of relevant criteria – (singular for criteria is criterion)</a:t>
            </a:r>
          </a:p>
          <a:p>
            <a:pPr marL="639762" lvl="2" indent="-285750">
              <a:buSzPct val="100000"/>
              <a:buFont typeface="Arial"/>
              <a:buChar char="–"/>
              <a:tabLst>
                <a:tab pos="355600" algn="l"/>
              </a:tabLst>
              <a:defRPr sz="2800" i="1"/>
            </a:pPr>
            <a:r>
              <a:t>Criterion (Dictionary): a standard, rule, or test by which something can be judged</a:t>
            </a:r>
          </a:p>
          <a:p>
            <a:pPr marL="639762" lvl="2" indent="-285750">
              <a:buSzPct val="100000"/>
              <a:buFont typeface="Arial"/>
              <a:buChar char="–"/>
              <a:tabLst>
                <a:tab pos="355600" algn="l"/>
              </a:tabLst>
              <a:defRPr sz="2800" i="1"/>
            </a:pPr>
            <a:r>
              <a:t>Criterion (Functional): An aspect of the alternative that you wish to minimize or maximize</a:t>
            </a:r>
          </a:p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Set should represent decision maker’s concerns</a:t>
            </a:r>
          </a:p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Determine at least one performance measure to reflect the essence of each criterion</a:t>
            </a:r>
          </a:p>
          <a:p>
            <a:pPr marL="812800" lvl="1" indent="-342900">
              <a:buSzPct val="100000"/>
              <a:buFont typeface="Wingdings"/>
              <a:buChar char="➢"/>
              <a:tabLst>
                <a:tab pos="355600" algn="l"/>
              </a:tabLst>
              <a:defRPr sz="2800" i="1"/>
            </a:pPr>
            <a:r>
              <a:t>Measure: quantification of one (try to make it the relevant and important one!) aspect of a criterion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954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5200"/>
              </a:lnSpc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Step 2 – Scale Criteria</a:t>
            </a:r>
          </a:p>
        </p:txBody>
      </p:sp>
      <p:sp>
        <p:nvSpPr>
          <p:cNvPr id="124" name="Shape 124"/>
          <p:cNvSpPr/>
          <p:nvPr/>
        </p:nvSpPr>
        <p:spPr>
          <a:xfrm>
            <a:off x="536575" y="1714500"/>
            <a:ext cx="8031163" cy="389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Values attained by each measure can be</a:t>
            </a:r>
          </a:p>
          <a:p>
            <a:pPr lvl="1" indent="469900">
              <a:spcBef>
                <a:spcPts val="700"/>
              </a:spcBef>
              <a:tabLst>
                <a:tab pos="355600" algn="l"/>
              </a:tabLst>
              <a:defRPr sz="3200">
                <a:latin typeface="Wingdings"/>
                <a:ea typeface="Wingdings"/>
                <a:cs typeface="Wingdings"/>
                <a:sym typeface="Wingdings"/>
              </a:defRPr>
            </a:pPr>
            <a:r>
              <a:t>➢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Numeric/continuous (naturally)</a:t>
            </a:r>
          </a:p>
          <a:p>
            <a:pPr lvl="1" indent="469900">
              <a:spcBef>
                <a:spcPts val="700"/>
              </a:spcBef>
              <a:tabLst>
                <a:tab pos="355600" algn="l"/>
              </a:tabLst>
              <a:defRPr sz="3200">
                <a:latin typeface="Wingdings"/>
                <a:ea typeface="Wingdings"/>
                <a:cs typeface="Wingdings"/>
                <a:sym typeface="Wingdings"/>
              </a:defRPr>
            </a:pPr>
            <a:r>
              <a:t>➢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numeric (assigned)</a:t>
            </a:r>
          </a:p>
          <a:p>
            <a:pPr lvl="1" indent="469900">
              <a:spcBef>
                <a:spcPts val="700"/>
              </a:spcBef>
              <a:tabLst>
                <a:tab pos="355600" algn="l"/>
              </a:tabLst>
              <a:defRPr sz="3200">
                <a:latin typeface="Wingdings"/>
                <a:ea typeface="Wingdings"/>
                <a:cs typeface="Wingdings"/>
                <a:sym typeface="Wingdings"/>
              </a:defRPr>
            </a:pPr>
            <a:r>
              <a:t>➢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categorical (constructed)</a:t>
            </a:r>
          </a:p>
          <a:p>
            <a:pPr lvl="1" indent="469900">
              <a:spcBef>
                <a:spcPts val="700"/>
              </a:spcBef>
              <a:tabLst>
                <a:tab pos="355600" algn="l"/>
              </a:tabLst>
              <a:defRPr sz="3200">
                <a:latin typeface="Wingdings"/>
                <a:ea typeface="Wingdings"/>
                <a:cs typeface="Wingdings"/>
                <a:sym typeface="Wingdings"/>
              </a:defRPr>
            </a:pPr>
            <a:r>
              <a:t>➢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categorical (universally defined)</a:t>
            </a:r>
          </a:p>
          <a:p>
            <a:pPr marL="355600" indent="-342900">
              <a:lnSpc>
                <a:spcPts val="3800"/>
              </a:lnSpc>
              <a:spcBef>
                <a:spcPts val="7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Define a range of attainable values for each measure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1119188"/>
          </a:xfrm>
          <a:prstGeom prst="rect">
            <a:avLst/>
          </a:prstGeom>
        </p:spPr>
        <p:txBody>
          <a:bodyPr>
            <a:normAutofit/>
          </a:bodyPr>
          <a:lstStyle>
            <a:lvl1pPr indent="585787">
              <a:lnSpc>
                <a:spcPts val="5200"/>
              </a:lnSpc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Step 3 – Data Collection</a:t>
            </a:r>
          </a:p>
        </p:txBody>
      </p:sp>
      <p:sp>
        <p:nvSpPr>
          <p:cNvPr id="128" name="Shape 128"/>
          <p:cNvSpPr/>
          <p:nvPr/>
        </p:nvSpPr>
        <p:spPr>
          <a:xfrm>
            <a:off x="533400" y="1676400"/>
            <a:ext cx="7997825" cy="3823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lnSpc>
                <a:spcPct val="90000"/>
              </a:lnSpc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For each alternative and for each performance measure considered, assess a numerical or categorical value.</a:t>
            </a:r>
          </a:p>
          <a:p>
            <a:pPr marL="355600" indent="-342900">
              <a:lnSpc>
                <a:spcPts val="3400"/>
              </a:lnSpc>
              <a:spcBef>
                <a:spcPts val="8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Sources – public sources, tests, pilot studies, ....... :various</a:t>
            </a:r>
          </a:p>
          <a:p>
            <a:pPr marL="355600" indent="-342900">
              <a:spcBef>
                <a:spcPts val="3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Usually requires time and budget</a:t>
            </a:r>
          </a:p>
          <a:p>
            <a:pPr marL="355600" indent="-342900">
              <a:lnSpc>
                <a:spcPts val="3400"/>
              </a:lnSpc>
              <a:spcBef>
                <a:spcPts val="8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Statistical techniques (regression, data mining, .... : various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2244725" y="434975"/>
            <a:ext cx="4654550" cy="124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L="577850" indent="-1155700" algn="ctr">
              <a:defRPr sz="4000" b="1"/>
            </a:lvl1pPr>
          </a:lstStyle>
          <a:p>
            <a:r>
              <a:t>Step 4 – Rescale to common units</a:t>
            </a:r>
          </a:p>
        </p:txBody>
      </p:sp>
      <p:sp>
        <p:nvSpPr>
          <p:cNvPr id="132" name="Shape 132"/>
          <p:cNvSpPr/>
          <p:nvPr/>
        </p:nvSpPr>
        <p:spPr>
          <a:xfrm>
            <a:off x="304800" y="2262187"/>
            <a:ext cx="8610600" cy="3256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1" indent="0" algn="just">
              <a:lnSpc>
                <a:spcPct val="90000"/>
              </a:lnSpc>
              <a:tabLst>
                <a:tab pos="355600" algn="l"/>
              </a:tabLst>
              <a:defRPr sz="3600"/>
            </a:pPr>
            <a:r>
              <a:rPr dirty="0"/>
              <a:t>General understanding – rules of thumb</a:t>
            </a:r>
          </a:p>
          <a:p>
            <a:pPr marL="355600" algn="just">
              <a:lnSpc>
                <a:spcPct val="90000"/>
              </a:lnSpc>
              <a:buSzPct val="100000"/>
              <a:buFont typeface="Wingdings"/>
              <a:buChar char="❖"/>
              <a:tabLst>
                <a:tab pos="355600" algn="l"/>
              </a:tabLst>
              <a:defRPr sz="3200"/>
            </a:pPr>
            <a:r>
              <a:rPr lang="tr-TR" dirty="0" smtClean="0"/>
              <a:t>  </a:t>
            </a:r>
            <a:r>
              <a:rPr dirty="0" smtClean="0"/>
              <a:t>Use </a:t>
            </a:r>
            <a:r>
              <a:rPr dirty="0"/>
              <a:t>of the range specified in Step 2</a:t>
            </a:r>
          </a:p>
          <a:p>
            <a:pPr marL="355600" algn="just">
              <a:lnSpc>
                <a:spcPct val="90000"/>
              </a:lnSpc>
              <a:buSzPct val="100000"/>
              <a:buFont typeface="Wingdings"/>
              <a:buChar char="❖"/>
              <a:tabLst>
                <a:tab pos="355600" algn="l"/>
              </a:tabLst>
              <a:defRPr sz="3200"/>
            </a:pPr>
            <a:r>
              <a:rPr lang="tr-TR" dirty="0" smtClean="0"/>
              <a:t>  </a:t>
            </a:r>
            <a:r>
              <a:rPr dirty="0" smtClean="0"/>
              <a:t>Put </a:t>
            </a:r>
            <a:r>
              <a:rPr dirty="0"/>
              <a:t>all the numbers in the (0,1) interval, where </a:t>
            </a:r>
          </a:p>
          <a:p>
            <a:pPr lvl="1" indent="0" algn="just">
              <a:lnSpc>
                <a:spcPct val="90000"/>
              </a:lnSpc>
              <a:buSzPct val="100000"/>
              <a:buFont typeface="Wingdings"/>
              <a:buChar char="➢"/>
              <a:tabLst>
                <a:tab pos="355600" algn="l"/>
              </a:tabLst>
              <a:defRPr sz="3200" b="1"/>
            </a:pPr>
            <a:r>
              <a:rPr lang="tr-TR" dirty="0" smtClean="0"/>
              <a:t>   </a:t>
            </a:r>
            <a:r>
              <a:rPr dirty="0" smtClean="0"/>
              <a:t>1 </a:t>
            </a:r>
            <a:r>
              <a:rPr dirty="0"/>
              <a:t>is the most preferred value, </a:t>
            </a:r>
            <a:r>
              <a:rPr b="0" dirty="0"/>
              <a:t>and </a:t>
            </a:r>
          </a:p>
          <a:p>
            <a:pPr lvl="1" indent="0" algn="just">
              <a:lnSpc>
                <a:spcPct val="90000"/>
              </a:lnSpc>
              <a:buSzPct val="100000"/>
              <a:buFont typeface="Wingdings"/>
              <a:buChar char="➢"/>
              <a:tabLst>
                <a:tab pos="355600" algn="l"/>
              </a:tabLst>
              <a:defRPr sz="3200" b="1"/>
            </a:pPr>
            <a:r>
              <a:rPr lang="tr-TR" dirty="0" smtClean="0"/>
              <a:t>   </a:t>
            </a:r>
            <a:r>
              <a:rPr dirty="0" smtClean="0"/>
              <a:t>0 </a:t>
            </a:r>
            <a:r>
              <a:rPr dirty="0"/>
              <a:t>is the least preferred</a:t>
            </a:r>
          </a:p>
          <a:p>
            <a:pPr marL="355600">
              <a:lnSpc>
                <a:spcPts val="3600"/>
              </a:lnSpc>
              <a:spcBef>
                <a:spcPts val="300"/>
              </a:spcBef>
              <a:buSzPct val="100000"/>
              <a:buFont typeface="Wingdings"/>
              <a:buChar char="❖"/>
              <a:tabLst>
                <a:tab pos="355600" algn="l"/>
              </a:tabLst>
              <a:defRPr sz="3200"/>
            </a:pPr>
            <a:r>
              <a:rPr lang="tr-TR" dirty="0" smtClean="0"/>
              <a:t>   </a:t>
            </a:r>
            <a:r>
              <a:rPr dirty="0" smtClean="0"/>
              <a:t>Obtain </a:t>
            </a:r>
            <a:r>
              <a:rPr dirty="0"/>
              <a:t>a score for each alternative for each 	criterion in [0,1] interval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sldNum" sz="quarter" idx="4294967295"/>
          </p:nvPr>
        </p:nvSpPr>
        <p:spPr>
          <a:xfrm>
            <a:off x="8377237" y="6311900"/>
            <a:ext cx="128216" cy="215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indent="25400"/>
          </a:lstStyle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title" idx="4294967295"/>
          </p:nvPr>
        </p:nvSpPr>
        <p:spPr>
          <a:xfrm>
            <a:off x="804862" y="317500"/>
            <a:ext cx="7534276" cy="1230313"/>
          </a:xfrm>
          <a:prstGeom prst="rect">
            <a:avLst/>
          </a:prstGeom>
        </p:spPr>
        <p:txBody>
          <a:bodyPr>
            <a:normAutofit/>
          </a:bodyPr>
          <a:lstStyle>
            <a:lvl1pPr marL="2508250" indent="-5016500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Step 5 – Weigh (or rank) the criteria</a:t>
            </a:r>
          </a:p>
        </p:txBody>
      </p:sp>
      <p:sp>
        <p:nvSpPr>
          <p:cNvPr id="136" name="Shape 136"/>
          <p:cNvSpPr/>
          <p:nvPr/>
        </p:nvSpPr>
        <p:spPr>
          <a:xfrm>
            <a:off x="228600" y="1638300"/>
            <a:ext cx="8610600" cy="3632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Relative importance</a:t>
            </a:r>
          </a:p>
          <a:p>
            <a:pPr marL="812800" lvl="1" indent="-342900">
              <a:buSzPct val="100000"/>
              <a:buFont typeface="Wingdings"/>
              <a:buChar char="➢"/>
              <a:tabLst>
                <a:tab pos="355600" algn="l"/>
              </a:tabLst>
              <a:defRPr sz="2800"/>
            </a:pPr>
            <a:r>
              <a:t>One decision-maker: ask pair wise comparisons</a:t>
            </a:r>
          </a:p>
          <a:p>
            <a:pPr marL="812800" lvl="1" indent="-342900">
              <a:buSzPct val="100000"/>
              <a:buFont typeface="Wingdings"/>
              <a:buChar char="➢"/>
              <a:tabLst>
                <a:tab pos="355600" algn="l"/>
              </a:tabLst>
              <a:defRPr sz="2800"/>
            </a:pPr>
            <a:r>
              <a:t>Multiple decision-makers: interviews, etc</a:t>
            </a:r>
          </a:p>
          <a:p>
            <a:pPr marL="355600" indent="-342900">
              <a:spcBef>
                <a:spcPts val="7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A very hard part</a:t>
            </a:r>
          </a:p>
          <a:p>
            <a:pPr marL="355600" indent="-342900">
              <a:spcBef>
                <a:spcPts val="7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Come up with numbers in a range (easier to assign in a range)</a:t>
            </a:r>
          </a:p>
          <a:p>
            <a:pPr marL="355600" indent="-342900">
              <a:lnSpc>
                <a:spcPts val="3800"/>
              </a:lnSpc>
              <a:spcBef>
                <a:spcPts val="700"/>
              </a:spcBef>
              <a:buSzPct val="100000"/>
              <a:buFont typeface="Arial"/>
              <a:buChar char="•"/>
              <a:tabLst>
                <a:tab pos="355600" algn="l"/>
              </a:tabLst>
              <a:defRPr sz="3200"/>
            </a:pPr>
            <a:r>
              <a:t>Convert those numbers to (0, 1) scale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968</Words>
  <Application>Microsoft Office PowerPoint</Application>
  <PresentationFormat>On-screen Show (4:3)</PresentationFormat>
  <Paragraphs>214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Decision Making</vt:lpstr>
      <vt:lpstr>Decision Making</vt:lpstr>
      <vt:lpstr>Step 0: What is your target?</vt:lpstr>
      <vt:lpstr>Step 1 – Generate Criteria</vt:lpstr>
      <vt:lpstr>Step 2 – Scale Criteria</vt:lpstr>
      <vt:lpstr>Step 3 – Data Collection</vt:lpstr>
      <vt:lpstr>PowerPoint Presentation</vt:lpstr>
      <vt:lpstr>Step 5 – Weigh (or rank) the criteria</vt:lpstr>
      <vt:lpstr>Step 6 – Final computation and interpretation</vt:lpstr>
      <vt:lpstr>Issues to remember</vt:lpstr>
      <vt:lpstr>Summarize</vt:lpstr>
      <vt:lpstr>Example: Networking Strategy</vt:lpstr>
      <vt:lpstr>Example: Networking Strategy</vt:lpstr>
      <vt:lpstr>Scales</vt:lpstr>
      <vt:lpstr>DATA :  Alternatives &amp; Scores/Levels wrt Each Criteria</vt:lpstr>
      <vt:lpstr>Rescale and/or  weigh </vt:lpstr>
      <vt:lpstr>Averaging</vt:lpstr>
      <vt:lpstr>Normalize the ratings (A good way of rescaling)</vt:lpstr>
      <vt:lpstr>Ratings Now</vt:lpstr>
      <vt:lpstr>Other issues</vt:lpstr>
      <vt:lpstr>Using Weights</vt:lpstr>
      <vt:lpstr>New Ratings with the Assigned Weights</vt:lpstr>
      <vt:lpstr>Multiple Criteria Decision Making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Ömer Burak Kınay</cp:lastModifiedBy>
  <cp:revision>6</cp:revision>
  <dcterms:modified xsi:type="dcterms:W3CDTF">2017-03-07T10:21:34Z</dcterms:modified>
</cp:coreProperties>
</file>