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1104" y="-8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654837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0" name="Shape 46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See if I can tie this back to the student’s comments about thesis work.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CF686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 typeface="Arial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2pPr>
            <a:lvl3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3pPr>
            <a:lvl4pPr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>
              <a:buFont typeface="Arial"/>
              <a:defRPr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CF686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  <p:sp>
        <p:nvSpPr>
          <p:cNvPr id="28" name="Shape 28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228600" y="914400"/>
            <a:ext cx="8026400" cy="0"/>
          </a:xfrm>
          <a:prstGeom prst="line">
            <a:avLst/>
          </a:prstGeom>
          <a:ln w="50800">
            <a:solidFill>
              <a:srgbClr val="CC00FF"/>
            </a:solidFill>
          </a:ln>
        </p:spPr>
        <p:txBody>
          <a:bodyPr lIns="45719" rIns="45719"/>
          <a:lstStyle/>
          <a:p>
            <a:pPr>
              <a:defRPr sz="2400">
                <a:solidFill>
                  <a:srgbClr val="000066"/>
                </a:solidFill>
              </a:defRPr>
            </a:pPr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381000" y="152400"/>
            <a:ext cx="7772400" cy="533400"/>
          </a:xfrm>
          <a:prstGeom prst="rect">
            <a:avLst/>
          </a:prstGeom>
        </p:spPr>
        <p:txBody>
          <a:bodyPr lIns="46037" tIns="46037" rIns="46037" bIns="46037" anchor="b">
            <a:normAutofit/>
          </a:bodyPr>
          <a:lstStyle>
            <a:lvl1pPr>
              <a:defRPr sz="3200" b="1">
                <a:solidFill>
                  <a:srgbClr val="3333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1"/>
          </p:nvPr>
        </p:nvSpPr>
        <p:spPr>
          <a:xfrm>
            <a:off x="533400" y="990600"/>
            <a:ext cx="7727950" cy="5105400"/>
          </a:xfrm>
          <a:prstGeom prst="rect">
            <a:avLst/>
          </a:prstGeom>
        </p:spPr>
        <p:txBody>
          <a:bodyPr lIns="46037" tIns="46037" rIns="46037" bIns="46037">
            <a:normAutofit/>
          </a:bodyPr>
          <a:lstStyle>
            <a:lvl1pPr>
              <a:spcBef>
                <a:spcPts val="500"/>
              </a:spcBef>
              <a:buClr>
                <a:srgbClr val="CC00FF"/>
              </a:buClr>
              <a:buSzPct val="75000"/>
              <a:buFont typeface="Monotype Sorts"/>
              <a:buChar char=""/>
              <a:defRPr sz="2400" b="1"/>
            </a:lvl1pPr>
            <a:lvl2pPr marL="742950" indent="-285750">
              <a:spcBef>
                <a:spcPts val="500"/>
              </a:spcBef>
              <a:buClr>
                <a:srgbClr val="CC00FF"/>
              </a:buClr>
              <a:buSzPct val="80000"/>
              <a:buFont typeface="Monotype Sorts"/>
              <a:buChar char="●"/>
              <a:defRPr sz="2400" b="1"/>
            </a:lvl2pPr>
            <a:lvl3pPr marL="1188719" indent="-274319">
              <a:spcBef>
                <a:spcPts val="500"/>
              </a:spcBef>
              <a:buClr>
                <a:srgbClr val="CC00FF"/>
              </a:buClr>
              <a:buSzPct val="80000"/>
              <a:buFont typeface="Monotype Sorts"/>
              <a:buChar char="■"/>
              <a:defRPr sz="2400" b="1"/>
            </a:lvl3pPr>
            <a:lvl4pPr marL="1645920" indent="-274320">
              <a:spcBef>
                <a:spcPts val="500"/>
              </a:spcBef>
              <a:buClr>
                <a:srgbClr val="CC00FF"/>
              </a:buClr>
              <a:buSzPct val="80000"/>
              <a:buFont typeface="Monotype Sorts"/>
              <a:buChar char="●"/>
              <a:defRPr sz="2400" b="1"/>
            </a:lvl4pPr>
            <a:lvl5pPr marL="2220685" indent="-391885">
              <a:spcBef>
                <a:spcPts val="500"/>
              </a:spcBef>
              <a:buClr>
                <a:srgbClr val="CC00FF"/>
              </a:buClr>
              <a:buSzPct val="80000"/>
              <a:buFont typeface="Monotype Sorts"/>
              <a:buChar char="●"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xfrm>
            <a:off x="8531224" y="6244778"/>
            <a:ext cx="307977" cy="312044"/>
          </a:xfrm>
          <a:prstGeom prst="rect">
            <a:avLst/>
          </a:prstGeom>
        </p:spPr>
        <p:txBody>
          <a:bodyPr lIns="46037" tIns="46037" rIns="46037" bIns="46037" anchor="ctr"/>
          <a:lstStyle>
            <a:lvl1pPr>
              <a:defRPr sz="1600" b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 0"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/>
          </p:cNvSpPr>
          <p:nvPr>
            <p:ph type="title"/>
          </p:nvPr>
        </p:nvSpPr>
        <p:spPr>
          <a:xfrm>
            <a:off x="381000" y="152400"/>
            <a:ext cx="7772400" cy="533400"/>
          </a:xfrm>
          <a:prstGeom prst="rect">
            <a:avLst/>
          </a:prstGeom>
        </p:spPr>
        <p:txBody>
          <a:bodyPr lIns="46037" tIns="46037" rIns="46037" bIns="46037" anchor="b">
            <a:normAutofit/>
          </a:bodyPr>
          <a:lstStyle>
            <a:lvl1pPr>
              <a:defRPr sz="3200" b="1">
                <a:solidFill>
                  <a:srgbClr val="3333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xfrm>
            <a:off x="8531224" y="6244778"/>
            <a:ext cx="307977" cy="312044"/>
          </a:xfrm>
          <a:prstGeom prst="rect">
            <a:avLst/>
          </a:prstGeom>
        </p:spPr>
        <p:txBody>
          <a:bodyPr lIns="46037" tIns="46037" rIns="46037" bIns="46037" anchor="ctr"/>
          <a:lstStyle>
            <a:lvl1pPr>
              <a:defRPr sz="1600" b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6fPk0--eHY" TargetMode="External"/><Relationship Id="rId2" Type="http://schemas.openxmlformats.org/officeDocument/2006/relationships/hyperlink" Target="https://www.youtube.com/watch?v=pQCpdrAxWkg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lowingdata.com/2016/05/06/algorithms-for-the-traveling-salesman-problem-visualized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tkahoot.com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/>
          </p:cNvSpPr>
          <p:nvPr>
            <p:ph type="title" idx="4294967295"/>
          </p:nvPr>
        </p:nvSpPr>
        <p:spPr>
          <a:xfrm>
            <a:off x="685800" y="1905000"/>
            <a:ext cx="7772400" cy="1828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 sz="4000"/>
            </a:pPr>
            <a:r>
              <a:t>IE 102 Spring 2017 </a:t>
            </a:r>
            <a:br/>
            <a:r>
              <a:t/>
            </a:r>
            <a:br/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SzTx/>
              <a:buNone/>
            </a:pPr>
            <a:endParaRPr/>
          </a:p>
          <a:p>
            <a:pPr marL="0" indent="0" algn="ctr">
              <a:buSzTx/>
              <a:buNone/>
            </a:pPr>
            <a:r>
              <a:t>Routing Through Networks - 1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214" name="Shape 214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83820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The Bridges of Koenigsberg:  Euler 1736</a:t>
            </a:r>
          </a:p>
        </p:txBody>
      </p:sp>
      <p:sp>
        <p:nvSpPr>
          <p:cNvPr id="215" name="Shape 215"/>
          <p:cNvSpPr/>
          <p:nvPr/>
        </p:nvSpPr>
        <p:spPr>
          <a:xfrm>
            <a:off x="1143000" y="1143000"/>
            <a:ext cx="6477000" cy="42433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6" name="Shape 216"/>
          <p:cNvSpPr/>
          <p:nvPr/>
        </p:nvSpPr>
        <p:spPr>
          <a:xfrm>
            <a:off x="3048000" y="2071688"/>
            <a:ext cx="581025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217" name="Shape 217"/>
          <p:cNvSpPr/>
          <p:nvPr/>
        </p:nvSpPr>
        <p:spPr>
          <a:xfrm>
            <a:off x="4256087" y="2071688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218" name="Shape 218"/>
          <p:cNvSpPr/>
          <p:nvPr/>
        </p:nvSpPr>
        <p:spPr>
          <a:xfrm>
            <a:off x="4751387" y="2922588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219" name="Shape 219"/>
          <p:cNvSpPr/>
          <p:nvPr/>
        </p:nvSpPr>
        <p:spPr>
          <a:xfrm>
            <a:off x="5702300" y="2071688"/>
            <a:ext cx="581025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220" name="Shape 220"/>
          <p:cNvSpPr/>
          <p:nvPr/>
        </p:nvSpPr>
        <p:spPr>
          <a:xfrm>
            <a:off x="5446712" y="4021771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7</a:t>
            </a:r>
          </a:p>
        </p:txBody>
      </p:sp>
      <p:sp>
        <p:nvSpPr>
          <p:cNvPr id="221" name="Shape 221"/>
          <p:cNvSpPr/>
          <p:nvPr/>
        </p:nvSpPr>
        <p:spPr>
          <a:xfrm>
            <a:off x="4219575" y="3397250"/>
            <a:ext cx="581025" cy="5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sp>
        <p:nvSpPr>
          <p:cNvPr id="222" name="Shape 222"/>
          <p:cNvSpPr/>
          <p:nvPr/>
        </p:nvSpPr>
        <p:spPr>
          <a:xfrm>
            <a:off x="3352800" y="3429000"/>
            <a:ext cx="582613" cy="5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sp>
        <p:nvSpPr>
          <p:cNvPr id="223" name="Shape 223"/>
          <p:cNvSpPr/>
          <p:nvPr/>
        </p:nvSpPr>
        <p:spPr>
          <a:xfrm>
            <a:off x="990600" y="5486400"/>
            <a:ext cx="7620000" cy="929640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Is there a closed tour starting at A and ending at A and passing through each arc exactly once?    </a:t>
            </a:r>
            <a:br/>
            <a:r>
              <a:t>Such a walk is called an </a:t>
            </a:r>
            <a:r>
              <a:rPr i="1">
                <a:solidFill>
                  <a:srgbClr val="FF0000"/>
                </a:solidFill>
              </a:rPr>
              <a:t>eulerian cycle</a:t>
            </a:r>
            <a:r>
              <a:t>.      </a:t>
            </a:r>
          </a:p>
        </p:txBody>
      </p:sp>
      <p:grpSp>
        <p:nvGrpSpPr>
          <p:cNvPr id="226" name="Group 226"/>
          <p:cNvGrpSpPr/>
          <p:nvPr/>
        </p:nvGrpSpPr>
        <p:grpSpPr>
          <a:xfrm>
            <a:off x="4419600" y="1143000"/>
            <a:ext cx="990600" cy="726441"/>
            <a:chOff x="0" y="0"/>
            <a:chExt cx="990599" cy="726440"/>
          </a:xfrm>
        </p:grpSpPr>
        <p:sp>
          <p:nvSpPr>
            <p:cNvPr id="224" name="Shape 224"/>
            <p:cNvSpPr/>
            <p:nvPr/>
          </p:nvSpPr>
          <p:spPr>
            <a:xfrm>
              <a:off x="207962" y="76200"/>
              <a:ext cx="782638" cy="650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210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A</a:t>
              </a:r>
            </a:p>
          </p:txBody>
        </p:sp>
        <p:sp>
          <p:nvSpPr>
            <p:cNvPr id="225" name="Shape 225"/>
            <p:cNvSpPr/>
            <p:nvPr/>
          </p:nvSpPr>
          <p:spPr>
            <a:xfrm>
              <a:off x="0" y="0"/>
              <a:ext cx="838200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29" name="Group 229"/>
          <p:cNvGrpSpPr/>
          <p:nvPr/>
        </p:nvGrpSpPr>
        <p:grpSpPr>
          <a:xfrm>
            <a:off x="5638800" y="2971800"/>
            <a:ext cx="976313" cy="685800"/>
            <a:chOff x="0" y="0"/>
            <a:chExt cx="976312" cy="685800"/>
          </a:xfrm>
        </p:grpSpPr>
        <p:sp>
          <p:nvSpPr>
            <p:cNvPr id="227" name="Shape 227"/>
            <p:cNvSpPr/>
            <p:nvPr/>
          </p:nvSpPr>
          <p:spPr>
            <a:xfrm>
              <a:off x="193675" y="180975"/>
              <a:ext cx="782638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C</a:t>
              </a:r>
            </a:p>
          </p:txBody>
        </p:sp>
        <p:sp>
          <p:nvSpPr>
            <p:cNvPr id="228" name="Shape 228"/>
            <p:cNvSpPr/>
            <p:nvPr/>
          </p:nvSpPr>
          <p:spPr>
            <a:xfrm>
              <a:off x="0" y="0"/>
              <a:ext cx="838201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32" name="Group 232"/>
          <p:cNvGrpSpPr/>
          <p:nvPr/>
        </p:nvGrpSpPr>
        <p:grpSpPr>
          <a:xfrm>
            <a:off x="4114800" y="4572000"/>
            <a:ext cx="1011238" cy="685800"/>
            <a:chOff x="0" y="0"/>
            <a:chExt cx="1011237" cy="685800"/>
          </a:xfrm>
        </p:grpSpPr>
        <p:sp>
          <p:nvSpPr>
            <p:cNvPr id="230" name="Shape 230"/>
            <p:cNvSpPr/>
            <p:nvPr/>
          </p:nvSpPr>
          <p:spPr>
            <a:xfrm>
              <a:off x="228600" y="152400"/>
              <a:ext cx="782638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D</a:t>
              </a:r>
            </a:p>
          </p:txBody>
        </p:sp>
        <p:sp>
          <p:nvSpPr>
            <p:cNvPr id="231" name="Shape 231"/>
            <p:cNvSpPr/>
            <p:nvPr/>
          </p:nvSpPr>
          <p:spPr>
            <a:xfrm>
              <a:off x="0" y="0"/>
              <a:ext cx="838201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35" name="Group 235"/>
          <p:cNvGrpSpPr/>
          <p:nvPr/>
        </p:nvGrpSpPr>
        <p:grpSpPr>
          <a:xfrm>
            <a:off x="3276600" y="2590800"/>
            <a:ext cx="993775" cy="685800"/>
            <a:chOff x="0" y="0"/>
            <a:chExt cx="993774" cy="685800"/>
          </a:xfrm>
        </p:grpSpPr>
        <p:sp>
          <p:nvSpPr>
            <p:cNvPr id="233" name="Shape 233"/>
            <p:cNvSpPr/>
            <p:nvPr/>
          </p:nvSpPr>
          <p:spPr>
            <a:xfrm>
              <a:off x="211137" y="115887"/>
              <a:ext cx="782638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B</a:t>
              </a:r>
            </a:p>
          </p:txBody>
        </p:sp>
        <p:sp>
          <p:nvSpPr>
            <p:cNvPr id="234" name="Shape 234"/>
            <p:cNvSpPr/>
            <p:nvPr/>
          </p:nvSpPr>
          <p:spPr>
            <a:xfrm>
              <a:off x="0" y="0"/>
              <a:ext cx="838200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45" name="Shape 245"/>
          <p:cNvSpPr/>
          <p:nvPr/>
        </p:nvSpPr>
        <p:spPr>
          <a:xfrm>
            <a:off x="3994717" y="1865571"/>
            <a:ext cx="632846" cy="79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46" name="Shape 246"/>
          <p:cNvSpPr/>
          <p:nvPr/>
        </p:nvSpPr>
        <p:spPr>
          <a:xfrm>
            <a:off x="3994717" y="1865571"/>
            <a:ext cx="632846" cy="79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47" name="Shape 247"/>
          <p:cNvSpPr/>
          <p:nvPr/>
        </p:nvSpPr>
        <p:spPr>
          <a:xfrm>
            <a:off x="3912541" y="3258984"/>
            <a:ext cx="551023" cy="1288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48" name="Shape 248"/>
          <p:cNvSpPr/>
          <p:nvPr/>
        </p:nvSpPr>
        <p:spPr>
          <a:xfrm>
            <a:off x="4270375" y="3014140"/>
            <a:ext cx="1350862" cy="218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49" name="Shape 249"/>
          <p:cNvSpPr/>
          <p:nvPr/>
        </p:nvSpPr>
        <p:spPr>
          <a:xfrm>
            <a:off x="3912541" y="3258984"/>
            <a:ext cx="551023" cy="1288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50" name="Shape 250"/>
          <p:cNvSpPr/>
          <p:nvPr/>
        </p:nvSpPr>
        <p:spPr>
          <a:xfrm>
            <a:off x="4860064" y="3633268"/>
            <a:ext cx="966970" cy="1027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51" name="Shape 251"/>
          <p:cNvSpPr/>
          <p:nvPr/>
        </p:nvSpPr>
        <p:spPr>
          <a:xfrm>
            <a:off x="5158226" y="1869281"/>
            <a:ext cx="736690" cy="1099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4400" y="14400"/>
                  <a:pt x="7200" y="7200"/>
                  <a:pt x="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43" name="Shape 243"/>
          <p:cNvSpPr/>
          <p:nvPr/>
        </p:nvSpPr>
        <p:spPr>
          <a:xfrm flipH="1" flipV="1">
            <a:off x="3522768" y="3231730"/>
            <a:ext cx="666889" cy="1461420"/>
          </a:xfrm>
          <a:prstGeom prst="line">
            <a:avLst/>
          </a:prstGeom>
          <a:ln w="508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44" name="Shape 244"/>
          <p:cNvSpPr/>
          <p:nvPr/>
        </p:nvSpPr>
        <p:spPr>
          <a:xfrm flipV="1">
            <a:off x="3495569" y="1518077"/>
            <a:ext cx="878100" cy="1092227"/>
          </a:xfrm>
          <a:prstGeom prst="line">
            <a:avLst/>
          </a:prstGeom>
          <a:ln w="508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1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254" name="Shape 254"/>
          <p:cNvSpPr/>
          <p:nvPr/>
        </p:nvSpPr>
        <p:spPr>
          <a:xfrm>
            <a:off x="1143000" y="1143000"/>
            <a:ext cx="6477000" cy="42433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55" name="Shape 255"/>
          <p:cNvSpPr/>
          <p:nvPr/>
        </p:nvSpPr>
        <p:spPr>
          <a:xfrm>
            <a:off x="3048000" y="2071688"/>
            <a:ext cx="581025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256" name="Shape 256"/>
          <p:cNvSpPr/>
          <p:nvPr/>
        </p:nvSpPr>
        <p:spPr>
          <a:xfrm>
            <a:off x="4329112" y="2071688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257" name="Shape 257"/>
          <p:cNvSpPr/>
          <p:nvPr/>
        </p:nvSpPr>
        <p:spPr>
          <a:xfrm>
            <a:off x="4742627" y="2518172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258" name="Shape 258"/>
          <p:cNvSpPr/>
          <p:nvPr/>
        </p:nvSpPr>
        <p:spPr>
          <a:xfrm>
            <a:off x="5237080" y="2098039"/>
            <a:ext cx="581026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259" name="Shape 259"/>
          <p:cNvSpPr/>
          <p:nvPr/>
        </p:nvSpPr>
        <p:spPr>
          <a:xfrm>
            <a:off x="4954587" y="3702844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7</a:t>
            </a:r>
          </a:p>
        </p:txBody>
      </p:sp>
      <p:sp>
        <p:nvSpPr>
          <p:cNvPr id="260" name="Shape 260"/>
          <p:cNvSpPr/>
          <p:nvPr/>
        </p:nvSpPr>
        <p:spPr>
          <a:xfrm>
            <a:off x="4219575" y="3397250"/>
            <a:ext cx="581025" cy="5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sp>
        <p:nvSpPr>
          <p:cNvPr id="261" name="Shape 261"/>
          <p:cNvSpPr/>
          <p:nvPr/>
        </p:nvSpPr>
        <p:spPr>
          <a:xfrm>
            <a:off x="3564906" y="3530600"/>
            <a:ext cx="582614" cy="5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grpSp>
        <p:nvGrpSpPr>
          <p:cNvPr id="264" name="Group 264"/>
          <p:cNvGrpSpPr/>
          <p:nvPr/>
        </p:nvGrpSpPr>
        <p:grpSpPr>
          <a:xfrm>
            <a:off x="4419600" y="1143000"/>
            <a:ext cx="990600" cy="726441"/>
            <a:chOff x="0" y="0"/>
            <a:chExt cx="990599" cy="726440"/>
          </a:xfrm>
        </p:grpSpPr>
        <p:sp>
          <p:nvSpPr>
            <p:cNvPr id="262" name="Shape 262"/>
            <p:cNvSpPr/>
            <p:nvPr/>
          </p:nvSpPr>
          <p:spPr>
            <a:xfrm>
              <a:off x="207962" y="76200"/>
              <a:ext cx="782638" cy="650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210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A</a:t>
              </a:r>
            </a:p>
          </p:txBody>
        </p:sp>
        <p:sp>
          <p:nvSpPr>
            <p:cNvPr id="263" name="Shape 263"/>
            <p:cNvSpPr/>
            <p:nvPr/>
          </p:nvSpPr>
          <p:spPr>
            <a:xfrm>
              <a:off x="0" y="0"/>
              <a:ext cx="838200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67" name="Group 267"/>
          <p:cNvGrpSpPr/>
          <p:nvPr/>
        </p:nvGrpSpPr>
        <p:grpSpPr>
          <a:xfrm>
            <a:off x="5638800" y="2971800"/>
            <a:ext cx="976313" cy="685800"/>
            <a:chOff x="0" y="0"/>
            <a:chExt cx="976312" cy="685800"/>
          </a:xfrm>
        </p:grpSpPr>
        <p:sp>
          <p:nvSpPr>
            <p:cNvPr id="265" name="Shape 265"/>
            <p:cNvSpPr/>
            <p:nvPr/>
          </p:nvSpPr>
          <p:spPr>
            <a:xfrm>
              <a:off x="193675" y="180975"/>
              <a:ext cx="782638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C</a:t>
              </a:r>
            </a:p>
          </p:txBody>
        </p:sp>
        <p:sp>
          <p:nvSpPr>
            <p:cNvPr id="266" name="Shape 266"/>
            <p:cNvSpPr/>
            <p:nvPr/>
          </p:nvSpPr>
          <p:spPr>
            <a:xfrm>
              <a:off x="0" y="0"/>
              <a:ext cx="838201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70" name="Group 270"/>
          <p:cNvGrpSpPr/>
          <p:nvPr/>
        </p:nvGrpSpPr>
        <p:grpSpPr>
          <a:xfrm>
            <a:off x="4114800" y="4572000"/>
            <a:ext cx="1011238" cy="685800"/>
            <a:chOff x="0" y="0"/>
            <a:chExt cx="1011237" cy="685800"/>
          </a:xfrm>
        </p:grpSpPr>
        <p:sp>
          <p:nvSpPr>
            <p:cNvPr id="268" name="Shape 268"/>
            <p:cNvSpPr/>
            <p:nvPr/>
          </p:nvSpPr>
          <p:spPr>
            <a:xfrm>
              <a:off x="228600" y="152400"/>
              <a:ext cx="782638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D</a:t>
              </a:r>
            </a:p>
          </p:txBody>
        </p:sp>
        <p:sp>
          <p:nvSpPr>
            <p:cNvPr id="269" name="Shape 269"/>
            <p:cNvSpPr/>
            <p:nvPr/>
          </p:nvSpPr>
          <p:spPr>
            <a:xfrm>
              <a:off x="0" y="0"/>
              <a:ext cx="838201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273" name="Group 273"/>
          <p:cNvGrpSpPr/>
          <p:nvPr/>
        </p:nvGrpSpPr>
        <p:grpSpPr>
          <a:xfrm>
            <a:off x="3276600" y="2590800"/>
            <a:ext cx="993775" cy="685800"/>
            <a:chOff x="0" y="0"/>
            <a:chExt cx="993774" cy="685800"/>
          </a:xfrm>
        </p:grpSpPr>
        <p:sp>
          <p:nvSpPr>
            <p:cNvPr id="271" name="Shape 271"/>
            <p:cNvSpPr/>
            <p:nvPr/>
          </p:nvSpPr>
          <p:spPr>
            <a:xfrm>
              <a:off x="211137" y="115887"/>
              <a:ext cx="782638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B</a:t>
              </a:r>
            </a:p>
          </p:txBody>
        </p:sp>
        <p:sp>
          <p:nvSpPr>
            <p:cNvPr id="272" name="Shape 272"/>
            <p:cNvSpPr/>
            <p:nvPr/>
          </p:nvSpPr>
          <p:spPr>
            <a:xfrm>
              <a:off x="0" y="0"/>
              <a:ext cx="838200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99" name="Shape 299"/>
          <p:cNvSpPr/>
          <p:nvPr/>
        </p:nvSpPr>
        <p:spPr>
          <a:xfrm>
            <a:off x="3994717" y="1865571"/>
            <a:ext cx="632846" cy="79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0" name="Shape 300"/>
          <p:cNvSpPr/>
          <p:nvPr/>
        </p:nvSpPr>
        <p:spPr>
          <a:xfrm>
            <a:off x="3994717" y="1865571"/>
            <a:ext cx="632846" cy="79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1" name="Shape 301"/>
          <p:cNvSpPr/>
          <p:nvPr/>
        </p:nvSpPr>
        <p:spPr>
          <a:xfrm>
            <a:off x="3912541" y="3258984"/>
            <a:ext cx="551023" cy="1288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2" name="Shape 302"/>
          <p:cNvSpPr/>
          <p:nvPr/>
        </p:nvSpPr>
        <p:spPr>
          <a:xfrm>
            <a:off x="4270375" y="3014140"/>
            <a:ext cx="1350862" cy="218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3" name="Shape 303"/>
          <p:cNvSpPr/>
          <p:nvPr/>
        </p:nvSpPr>
        <p:spPr>
          <a:xfrm>
            <a:off x="3912541" y="3258984"/>
            <a:ext cx="551023" cy="1288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4" name="Shape 304"/>
          <p:cNvSpPr/>
          <p:nvPr/>
        </p:nvSpPr>
        <p:spPr>
          <a:xfrm>
            <a:off x="4860064" y="3633268"/>
            <a:ext cx="966970" cy="1027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5" name="Shape 305"/>
          <p:cNvSpPr/>
          <p:nvPr/>
        </p:nvSpPr>
        <p:spPr>
          <a:xfrm>
            <a:off x="5158226" y="1869281"/>
            <a:ext cx="736690" cy="1099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4400" y="14400"/>
                  <a:pt x="7200" y="7200"/>
                  <a:pt x="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81" name="Shape 281"/>
          <p:cNvSpPr/>
          <p:nvPr/>
        </p:nvSpPr>
        <p:spPr>
          <a:xfrm flipH="1" flipV="1">
            <a:off x="3522768" y="3231730"/>
            <a:ext cx="666889" cy="1461420"/>
          </a:xfrm>
          <a:prstGeom prst="line">
            <a:avLst/>
          </a:prstGeom>
          <a:ln w="508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82" name="Shape 282"/>
          <p:cNvSpPr/>
          <p:nvPr/>
        </p:nvSpPr>
        <p:spPr>
          <a:xfrm flipV="1">
            <a:off x="3495569" y="1518077"/>
            <a:ext cx="878100" cy="1092227"/>
          </a:xfrm>
          <a:prstGeom prst="line">
            <a:avLst/>
          </a:prstGeom>
          <a:ln w="508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83" name="Shape 283"/>
          <p:cNvSpPr/>
          <p:nvPr/>
        </p:nvSpPr>
        <p:spPr>
          <a:xfrm flipV="1">
            <a:off x="3991318" y="1678636"/>
            <a:ext cx="733082" cy="1041671"/>
          </a:xfrm>
          <a:prstGeom prst="line">
            <a:avLst/>
          </a:prstGeom>
          <a:ln w="76200">
            <a:solidFill>
              <a:srgbClr val="FF26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84" name="Shape 284"/>
          <p:cNvSpPr/>
          <p:nvPr/>
        </p:nvSpPr>
        <p:spPr>
          <a:xfrm flipH="1">
            <a:off x="3425819" y="1460500"/>
            <a:ext cx="986078" cy="1228782"/>
          </a:xfrm>
          <a:prstGeom prst="line">
            <a:avLst/>
          </a:prstGeom>
          <a:ln w="76200">
            <a:solidFill>
              <a:srgbClr val="FF26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85" name="Shape 285"/>
          <p:cNvSpPr/>
          <p:nvPr/>
        </p:nvSpPr>
        <p:spPr>
          <a:xfrm>
            <a:off x="3582986" y="3249444"/>
            <a:ext cx="667283" cy="1441895"/>
          </a:xfrm>
          <a:prstGeom prst="line">
            <a:avLst/>
          </a:prstGeom>
          <a:ln w="76200">
            <a:solidFill>
              <a:srgbClr val="FF26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86" name="Shape 286"/>
          <p:cNvSpPr/>
          <p:nvPr/>
        </p:nvSpPr>
        <p:spPr>
          <a:xfrm flipH="1" flipV="1">
            <a:off x="3888578" y="3213980"/>
            <a:ext cx="671835" cy="1347660"/>
          </a:xfrm>
          <a:prstGeom prst="line">
            <a:avLst/>
          </a:prstGeom>
          <a:ln w="76200">
            <a:solidFill>
              <a:srgbClr val="FF26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4141960" y="2898726"/>
            <a:ext cx="1551355" cy="336557"/>
          </a:xfrm>
          <a:prstGeom prst="line">
            <a:avLst/>
          </a:prstGeom>
          <a:ln w="76200">
            <a:solidFill>
              <a:srgbClr val="FF26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88" name="Shape 288"/>
          <p:cNvSpPr/>
          <p:nvPr/>
        </p:nvSpPr>
        <p:spPr>
          <a:xfrm flipH="1">
            <a:off x="4780295" y="3603798"/>
            <a:ext cx="1063292" cy="1063292"/>
          </a:xfrm>
          <a:prstGeom prst="line">
            <a:avLst/>
          </a:prstGeom>
          <a:ln w="76200">
            <a:solidFill>
              <a:srgbClr val="FF26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grpSp>
        <p:nvGrpSpPr>
          <p:cNvPr id="291" name="Group 291"/>
          <p:cNvGrpSpPr/>
          <p:nvPr/>
        </p:nvGrpSpPr>
        <p:grpSpPr>
          <a:xfrm>
            <a:off x="5375227" y="1453577"/>
            <a:ext cx="1419273" cy="1534384"/>
            <a:chOff x="0" y="0"/>
            <a:chExt cx="1419271" cy="1534382"/>
          </a:xfrm>
        </p:grpSpPr>
        <p:sp>
          <p:nvSpPr>
            <p:cNvPr id="289" name="Shape 289"/>
            <p:cNvSpPr/>
            <p:nvPr/>
          </p:nvSpPr>
          <p:spPr>
            <a:xfrm>
              <a:off x="-1" y="-1"/>
              <a:ext cx="1016709" cy="1534384"/>
            </a:xfrm>
            <a:prstGeom prst="line">
              <a:avLst/>
            </a:prstGeom>
            <a:noFill/>
            <a:ln w="76200" cap="flat">
              <a:solidFill>
                <a:srgbClr val="FF40FF"/>
              </a:solidFill>
              <a:prstDash val="solid"/>
              <a:round/>
              <a:tailEnd type="triangle" w="med" len="med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836659" y="342643"/>
              <a:ext cx="582613" cy="535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FF40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8</a:t>
              </a:r>
            </a:p>
          </p:txBody>
        </p:sp>
      </p:grpSp>
      <p:sp>
        <p:nvSpPr>
          <p:cNvPr id="292" name="Shape 292"/>
          <p:cNvSpPr/>
          <p:nvPr/>
        </p:nvSpPr>
        <p:spPr>
          <a:xfrm flipH="1" flipV="1">
            <a:off x="5237080" y="1702701"/>
            <a:ext cx="783887" cy="1253383"/>
          </a:xfrm>
          <a:prstGeom prst="line">
            <a:avLst/>
          </a:prstGeom>
          <a:ln w="76200">
            <a:solidFill>
              <a:srgbClr val="FF2600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grpSp>
        <p:nvGrpSpPr>
          <p:cNvPr id="295" name="Group 295"/>
          <p:cNvGrpSpPr/>
          <p:nvPr/>
        </p:nvGrpSpPr>
        <p:grpSpPr>
          <a:xfrm>
            <a:off x="3164465" y="3233442"/>
            <a:ext cx="825765" cy="1792878"/>
            <a:chOff x="0" y="0"/>
            <a:chExt cx="825763" cy="1792877"/>
          </a:xfrm>
        </p:grpSpPr>
        <p:sp>
          <p:nvSpPr>
            <p:cNvPr id="293" name="Shape 293"/>
            <p:cNvSpPr/>
            <p:nvPr/>
          </p:nvSpPr>
          <p:spPr>
            <a:xfrm flipH="1" flipV="1">
              <a:off x="10642" y="0"/>
              <a:ext cx="815122" cy="1792878"/>
            </a:xfrm>
            <a:prstGeom prst="line">
              <a:avLst/>
            </a:prstGeom>
            <a:noFill/>
            <a:ln w="76200" cap="flat">
              <a:solidFill>
                <a:srgbClr val="FF40FF"/>
              </a:solidFill>
              <a:prstDash val="solid"/>
              <a:round/>
              <a:tailEnd type="triangle" w="med" len="med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0" y="461027"/>
              <a:ext cx="582613" cy="535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9</a:t>
              </a:r>
            </a:p>
          </p:txBody>
        </p:sp>
      </p:grpSp>
      <p:sp>
        <p:nvSpPr>
          <p:cNvPr id="296" name="Shape 296"/>
          <p:cNvSpPr/>
          <p:nvPr/>
        </p:nvSpPr>
        <p:spPr>
          <a:xfrm>
            <a:off x="391318" y="264258"/>
            <a:ext cx="845820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>
            <a:lvl1pPr algn="ctr" defTabSz="841247">
              <a:defRPr sz="3588">
                <a:solidFill>
                  <a:srgbClr val="CF686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Adding two more bridges creates such a walk</a:t>
            </a:r>
          </a:p>
        </p:txBody>
      </p:sp>
      <p:sp>
        <p:nvSpPr>
          <p:cNvPr id="297" name="Shape 297"/>
          <p:cNvSpPr/>
          <p:nvPr/>
        </p:nvSpPr>
        <p:spPr>
          <a:xfrm>
            <a:off x="800100" y="6072187"/>
            <a:ext cx="7924800" cy="421393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400"/>
              </a:spcBef>
              <a:defRPr sz="2400" b="1">
                <a:solidFill>
                  <a:srgbClr val="00006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A, 1, B, 5, D, 6, B, 4, C, 3, A, 8, C, 7, D, 9, B, 2, A</a:t>
            </a:r>
          </a:p>
        </p:txBody>
      </p:sp>
      <p:sp>
        <p:nvSpPr>
          <p:cNvPr id="298" name="Shape 298"/>
          <p:cNvSpPr/>
          <p:nvPr/>
        </p:nvSpPr>
        <p:spPr>
          <a:xfrm>
            <a:off x="2552700" y="5591016"/>
            <a:ext cx="3048000" cy="370841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Here is the tour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" grpId="11" animBg="1" advAuto="0"/>
      <p:bldP spid="284" grpId="3" animBg="1" advAuto="0"/>
      <p:bldP spid="285" grpId="4" animBg="1" advAuto="0"/>
      <p:bldP spid="286" grpId="5" animBg="1" advAuto="0"/>
      <p:bldP spid="287" grpId="6" animBg="1" advAuto="0"/>
      <p:bldP spid="288" grpId="9" animBg="1" advAuto="0"/>
      <p:bldP spid="291" grpId="8" animBg="1" advAuto="0"/>
      <p:bldP spid="292" grpId="7" animBg="1" advAuto="0"/>
      <p:bldP spid="295" grpId="10" animBg="1" advAuto="0"/>
      <p:bldP spid="297" grpId="1" animBg="1" advAuto="0"/>
      <p:bldP spid="298" grpId="2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/>
          </p:cNvSpPr>
          <p:nvPr>
            <p:ph type="title"/>
          </p:nvPr>
        </p:nvSpPr>
        <p:spPr>
          <a:xfrm>
            <a:off x="381000" y="0"/>
            <a:ext cx="7772400" cy="5334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96111">
              <a:defRPr sz="3136"/>
            </a:lvl1pPr>
          </a:lstStyle>
          <a:p>
            <a:r>
              <a:t>On Eulerian Cycles</a:t>
            </a:r>
          </a:p>
        </p:txBody>
      </p:sp>
      <p:grpSp>
        <p:nvGrpSpPr>
          <p:cNvPr id="348" name="Group 348"/>
          <p:cNvGrpSpPr/>
          <p:nvPr/>
        </p:nvGrpSpPr>
        <p:grpSpPr>
          <a:xfrm>
            <a:off x="1143000" y="990599"/>
            <a:ext cx="5029200" cy="3295651"/>
            <a:chOff x="0" y="0"/>
            <a:chExt cx="5029200" cy="3295650"/>
          </a:xfrm>
        </p:grpSpPr>
        <p:sp>
          <p:nvSpPr>
            <p:cNvPr id="308" name="Shape 308"/>
            <p:cNvSpPr/>
            <p:nvPr/>
          </p:nvSpPr>
          <p:spPr>
            <a:xfrm>
              <a:off x="0" y="0"/>
              <a:ext cx="5029200" cy="3295650"/>
            </a:xfrm>
            <a:prstGeom prst="rect">
              <a:avLst/>
            </a:prstGeom>
            <a:solidFill>
              <a:srgbClr val="FFFFCC"/>
            </a:solidFill>
            <a:ln w="9525" cap="flat">
              <a:solidFill>
                <a:srgbClr val="000066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1479550" y="720725"/>
              <a:ext cx="450850" cy="482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1</a:t>
              </a:r>
            </a:p>
          </p:txBody>
        </p:sp>
        <p:sp>
          <p:nvSpPr>
            <p:cNvPr id="310" name="Shape 310"/>
            <p:cNvSpPr/>
            <p:nvPr/>
          </p:nvSpPr>
          <p:spPr>
            <a:xfrm>
              <a:off x="2328862" y="720725"/>
              <a:ext cx="452438" cy="482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2</a:t>
              </a:r>
            </a:p>
          </p:txBody>
        </p:sp>
        <p:sp>
          <p:nvSpPr>
            <p:cNvPr id="311" name="Shape 311"/>
            <p:cNvSpPr/>
            <p:nvPr/>
          </p:nvSpPr>
          <p:spPr>
            <a:xfrm>
              <a:off x="2801937" y="1312862"/>
              <a:ext cx="452438" cy="4827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4</a:t>
              </a:r>
            </a:p>
          </p:txBody>
        </p:sp>
        <p:sp>
          <p:nvSpPr>
            <p:cNvPr id="312" name="Shape 312"/>
            <p:cNvSpPr/>
            <p:nvPr/>
          </p:nvSpPr>
          <p:spPr>
            <a:xfrm>
              <a:off x="3810000" y="304800"/>
              <a:ext cx="450850" cy="482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3</a:t>
              </a:r>
            </a:p>
          </p:txBody>
        </p:sp>
        <p:sp>
          <p:nvSpPr>
            <p:cNvPr id="313" name="Shape 313"/>
            <p:cNvSpPr/>
            <p:nvPr/>
          </p:nvSpPr>
          <p:spPr>
            <a:xfrm>
              <a:off x="3814762" y="2617787"/>
              <a:ext cx="452438" cy="4827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7</a:t>
              </a:r>
            </a:p>
          </p:txBody>
        </p:sp>
        <p:sp>
          <p:nvSpPr>
            <p:cNvPr id="314" name="Shape 314"/>
            <p:cNvSpPr/>
            <p:nvPr/>
          </p:nvSpPr>
          <p:spPr>
            <a:xfrm>
              <a:off x="2057400" y="1751012"/>
              <a:ext cx="450850" cy="4827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6</a:t>
              </a:r>
            </a:p>
          </p:txBody>
        </p:sp>
        <p:sp>
          <p:nvSpPr>
            <p:cNvPr id="315" name="Shape 315"/>
            <p:cNvSpPr/>
            <p:nvPr/>
          </p:nvSpPr>
          <p:spPr>
            <a:xfrm>
              <a:off x="1676400" y="1774825"/>
              <a:ext cx="452438" cy="482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5</a:t>
              </a:r>
            </a:p>
          </p:txBody>
        </p:sp>
        <p:grpSp>
          <p:nvGrpSpPr>
            <p:cNvPr id="318" name="Group 318"/>
            <p:cNvGrpSpPr/>
            <p:nvPr/>
          </p:nvGrpSpPr>
          <p:grpSpPr>
            <a:xfrm>
              <a:off x="2544762" y="-1"/>
              <a:ext cx="768351" cy="531814"/>
              <a:chOff x="0" y="0"/>
              <a:chExt cx="768349" cy="531812"/>
            </a:xfrm>
          </p:grpSpPr>
          <p:sp>
            <p:nvSpPr>
              <p:cNvPr id="316" name="Shape 316"/>
              <p:cNvSpPr/>
              <p:nvPr/>
            </p:nvSpPr>
            <p:spPr>
              <a:xfrm>
                <a:off x="162535" y="59090"/>
                <a:ext cx="605815" cy="421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spcBef>
                    <a:spcPts val="1400"/>
                  </a:spcBef>
                  <a:defRPr sz="2400" b="1">
                    <a:solidFill>
                      <a:srgbClr val="00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A</a:t>
                </a:r>
              </a:p>
            </p:txBody>
          </p:sp>
          <p:sp>
            <p:nvSpPr>
              <p:cNvPr id="317" name="Shape 317"/>
              <p:cNvSpPr/>
              <p:nvPr/>
            </p:nvSpPr>
            <p:spPr>
              <a:xfrm>
                <a:off x="0" y="-1"/>
                <a:ext cx="650143" cy="531814"/>
              </a:xfrm>
              <a:prstGeom prst="ellipse">
                <a:avLst/>
              </a:prstGeom>
              <a:noFill/>
              <a:ln w="57150" cap="sq">
                <a:solidFill>
                  <a:srgbClr val="00006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2400">
                    <a:solidFill>
                      <a:srgbClr val="00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endParaRPr/>
              </a:p>
            </p:txBody>
          </p:sp>
        </p:grpSp>
        <p:grpSp>
          <p:nvGrpSpPr>
            <p:cNvPr id="321" name="Group 321"/>
            <p:cNvGrpSpPr/>
            <p:nvPr/>
          </p:nvGrpSpPr>
          <p:grpSpPr>
            <a:xfrm>
              <a:off x="3490912" y="1420812"/>
              <a:ext cx="757238" cy="561695"/>
              <a:chOff x="0" y="0"/>
              <a:chExt cx="757236" cy="561694"/>
            </a:xfrm>
          </p:grpSpPr>
          <p:sp>
            <p:nvSpPr>
              <p:cNvPr id="319" name="Shape 319"/>
              <p:cNvSpPr/>
              <p:nvPr/>
            </p:nvSpPr>
            <p:spPr>
              <a:xfrm>
                <a:off x="150460" y="140302"/>
                <a:ext cx="606777" cy="421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spcBef>
                    <a:spcPts val="1400"/>
                  </a:spcBef>
                  <a:defRPr sz="2400" b="1">
                    <a:solidFill>
                      <a:srgbClr val="00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C</a:t>
                </a:r>
              </a:p>
            </p:txBody>
          </p:sp>
          <p:sp>
            <p:nvSpPr>
              <p:cNvPr id="320" name="Shape 320"/>
              <p:cNvSpPr/>
              <p:nvPr/>
            </p:nvSpPr>
            <p:spPr>
              <a:xfrm>
                <a:off x="0" y="0"/>
                <a:ext cx="651175" cy="531673"/>
              </a:xfrm>
              <a:prstGeom prst="ellipse">
                <a:avLst/>
              </a:prstGeom>
              <a:noFill/>
              <a:ln w="57150" cap="sq">
                <a:solidFill>
                  <a:srgbClr val="00006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2400">
                    <a:solidFill>
                      <a:srgbClr val="00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endParaRPr/>
              </a:p>
            </p:txBody>
          </p:sp>
        </p:grpSp>
        <p:grpSp>
          <p:nvGrpSpPr>
            <p:cNvPr id="324" name="Group 324"/>
            <p:cNvGrpSpPr/>
            <p:nvPr/>
          </p:nvGrpSpPr>
          <p:grpSpPr>
            <a:xfrm>
              <a:off x="2308225" y="2663825"/>
              <a:ext cx="784225" cy="539527"/>
              <a:chOff x="0" y="0"/>
              <a:chExt cx="784224" cy="539526"/>
            </a:xfrm>
          </p:grpSpPr>
          <p:sp>
            <p:nvSpPr>
              <p:cNvPr id="322" name="Shape 322"/>
              <p:cNvSpPr/>
              <p:nvPr/>
            </p:nvSpPr>
            <p:spPr>
              <a:xfrm>
                <a:off x="178512" y="118134"/>
                <a:ext cx="605713" cy="421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spcBef>
                    <a:spcPts val="1400"/>
                  </a:spcBef>
                  <a:defRPr sz="2400" b="1">
                    <a:solidFill>
                      <a:srgbClr val="00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D</a:t>
                </a:r>
              </a:p>
            </p:txBody>
          </p:sp>
          <p:sp>
            <p:nvSpPr>
              <p:cNvPr id="323" name="Shape 323"/>
              <p:cNvSpPr/>
              <p:nvPr/>
            </p:nvSpPr>
            <p:spPr>
              <a:xfrm>
                <a:off x="0" y="0"/>
                <a:ext cx="650032" cy="531607"/>
              </a:xfrm>
              <a:prstGeom prst="ellipse">
                <a:avLst/>
              </a:prstGeom>
              <a:noFill/>
              <a:ln w="57150" cap="sq">
                <a:solidFill>
                  <a:srgbClr val="00006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2400">
                    <a:solidFill>
                      <a:srgbClr val="00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endParaRPr/>
              </a:p>
            </p:txBody>
          </p:sp>
        </p:grpSp>
        <p:grpSp>
          <p:nvGrpSpPr>
            <p:cNvPr id="327" name="Group 327"/>
            <p:cNvGrpSpPr/>
            <p:nvPr/>
          </p:nvGrpSpPr>
          <p:grpSpPr>
            <a:xfrm>
              <a:off x="1657350" y="1123950"/>
              <a:ext cx="771525" cy="532887"/>
              <a:chOff x="0" y="0"/>
              <a:chExt cx="771524" cy="532886"/>
            </a:xfrm>
          </p:grpSpPr>
          <p:sp>
            <p:nvSpPr>
              <p:cNvPr id="325" name="Shape 325"/>
              <p:cNvSpPr/>
              <p:nvPr/>
            </p:nvSpPr>
            <p:spPr>
              <a:xfrm>
                <a:off x="163918" y="90047"/>
                <a:ext cx="607607" cy="4213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spcBef>
                    <a:spcPts val="1400"/>
                  </a:spcBef>
                  <a:defRPr sz="2400" b="1">
                    <a:solidFill>
                      <a:srgbClr val="00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lvl1pPr>
              </a:lstStyle>
              <a:p>
                <a:r>
                  <a:t>B</a:t>
                </a:r>
              </a:p>
            </p:txBody>
          </p:sp>
          <p:sp>
            <p:nvSpPr>
              <p:cNvPr id="326" name="Shape 326"/>
              <p:cNvSpPr/>
              <p:nvPr/>
            </p:nvSpPr>
            <p:spPr>
              <a:xfrm>
                <a:off x="0" y="0"/>
                <a:ext cx="650745" cy="532887"/>
              </a:xfrm>
              <a:prstGeom prst="ellipse">
                <a:avLst/>
              </a:prstGeom>
              <a:noFill/>
              <a:ln w="57150" cap="sq">
                <a:solidFill>
                  <a:srgbClr val="000066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2400">
                    <a:solidFill>
                      <a:srgbClr val="000066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endParaRPr/>
              </a:p>
            </p:txBody>
          </p:sp>
        </p:grpSp>
        <p:sp>
          <p:nvSpPr>
            <p:cNvPr id="328" name="Shape 328"/>
            <p:cNvSpPr/>
            <p:nvPr/>
          </p:nvSpPr>
          <p:spPr>
            <a:xfrm rot="16200000">
              <a:off x="1681162" y="338137"/>
              <a:ext cx="906463" cy="7635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 rot="10800000" flipH="1">
              <a:off x="2336800" y="482600"/>
              <a:ext cx="303213" cy="908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2330450" y="1390650"/>
              <a:ext cx="71438" cy="13287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2330450" y="1390649"/>
              <a:ext cx="1255713" cy="85727"/>
            </a:xfrm>
            <a:prstGeom prst="line">
              <a:avLst/>
            </a:prstGeom>
            <a:noFill/>
            <a:ln w="57150" cap="sq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 rot="16200000" flipH="1">
              <a:off x="1509712" y="2152650"/>
              <a:ext cx="1249363" cy="303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 rot="10800000" flipH="1">
              <a:off x="2981325" y="1897062"/>
              <a:ext cx="1065213" cy="1031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 rot="5400000" flipH="1">
              <a:off x="3033712" y="457200"/>
              <a:ext cx="1203326" cy="822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000066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 rot="16200000" flipH="1">
              <a:off x="2843212" y="735012"/>
              <a:ext cx="998538" cy="4857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400" y="0"/>
                    <a:pt x="10800" y="5400"/>
                    <a:pt x="10800" y="10800"/>
                  </a:cubicBezTo>
                  <a:cubicBezTo>
                    <a:pt x="10800" y="16200"/>
                    <a:pt x="16200" y="216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0000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2428875" y="1443037"/>
              <a:ext cx="434975" cy="1276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0000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3200400" y="533400"/>
              <a:ext cx="452438" cy="482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8</a:t>
              </a:r>
            </a:p>
          </p:txBody>
        </p:sp>
        <p:sp>
          <p:nvSpPr>
            <p:cNvPr id="338" name="Shape 338"/>
            <p:cNvSpPr/>
            <p:nvPr/>
          </p:nvSpPr>
          <p:spPr>
            <a:xfrm>
              <a:off x="2819400" y="1981200"/>
              <a:ext cx="452438" cy="4827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600"/>
                </a:spcBef>
                <a:defRPr sz="2800" b="1">
                  <a:solidFill>
                    <a:srgbClr val="0000FF"/>
                  </a:solid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9</a:t>
              </a:r>
            </a:p>
          </p:txBody>
        </p:sp>
        <p:sp>
          <p:nvSpPr>
            <p:cNvPr id="339" name="Shape 339"/>
            <p:cNvSpPr/>
            <p:nvPr/>
          </p:nvSpPr>
          <p:spPr>
            <a:xfrm rot="16200000">
              <a:off x="1681162" y="376237"/>
              <a:ext cx="906463" cy="7635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 rot="10800000" flipH="1">
              <a:off x="2336800" y="520700"/>
              <a:ext cx="303213" cy="908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2330450" y="1428750"/>
              <a:ext cx="71438" cy="13287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2330450" y="1428749"/>
              <a:ext cx="1255713" cy="85727"/>
            </a:xfrm>
            <a:prstGeom prst="line">
              <a:avLst/>
            </a:pr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 rot="16200000" flipH="1">
              <a:off x="1509712" y="2190750"/>
              <a:ext cx="1249363" cy="303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 rot="10800000" flipH="1">
              <a:off x="2981325" y="1935162"/>
              <a:ext cx="1065213" cy="1031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 rot="5400000" flipH="1">
              <a:off x="3033712" y="495300"/>
              <a:ext cx="1203326" cy="822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 rot="16200000" flipH="1">
              <a:off x="2843212" y="773112"/>
              <a:ext cx="998538" cy="4857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400" y="0"/>
                    <a:pt x="10800" y="5400"/>
                    <a:pt x="10800" y="10800"/>
                  </a:cubicBezTo>
                  <a:cubicBezTo>
                    <a:pt x="10800" y="16200"/>
                    <a:pt x="16200" y="216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2428875" y="1481137"/>
              <a:ext cx="434975" cy="1276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w="57150" cap="sq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400">
                  <a:solidFill>
                    <a:srgbClr val="000066"/>
                  </a:solidFill>
                </a:defRPr>
              </a:pPr>
              <a:endParaRPr/>
            </a:p>
          </p:txBody>
        </p:sp>
      </p:grpSp>
      <p:sp>
        <p:nvSpPr>
          <p:cNvPr id="349" name="Shape 349"/>
          <p:cNvSpPr/>
          <p:nvPr/>
        </p:nvSpPr>
        <p:spPr>
          <a:xfrm>
            <a:off x="6553200" y="1371600"/>
            <a:ext cx="2286000" cy="2215069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400"/>
              </a:spcBef>
              <a:defRPr sz="2400" b="1">
                <a:solidFill>
                  <a:srgbClr val="000066"/>
                </a:solidFill>
              </a:defRPr>
            </a:lvl1pPr>
          </a:lstStyle>
          <a:p>
            <a:r>
              <a:t>The degree of a node in an undirected graph is the number of incident arcs</a:t>
            </a:r>
          </a:p>
        </p:txBody>
      </p:sp>
      <p:sp>
        <p:nvSpPr>
          <p:cNvPr id="350" name="Shape 350"/>
          <p:cNvSpPr/>
          <p:nvPr/>
        </p:nvSpPr>
        <p:spPr>
          <a:xfrm>
            <a:off x="2438400" y="2133600"/>
            <a:ext cx="381000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400"/>
              </a:spcBef>
              <a:defRPr sz="2400" b="1"/>
            </a:lvl1pPr>
          </a:lstStyle>
          <a:p>
            <a:r>
              <a:t>6</a:t>
            </a:r>
          </a:p>
        </p:txBody>
      </p:sp>
      <p:sp>
        <p:nvSpPr>
          <p:cNvPr id="351" name="Shape 351"/>
          <p:cNvSpPr/>
          <p:nvPr/>
        </p:nvSpPr>
        <p:spPr>
          <a:xfrm>
            <a:off x="3886200" y="533400"/>
            <a:ext cx="381000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400"/>
              </a:spcBef>
              <a:defRPr sz="2400" b="1"/>
            </a:lvl1pPr>
          </a:lstStyle>
          <a:p>
            <a:r>
              <a:t>4</a:t>
            </a:r>
          </a:p>
        </p:txBody>
      </p:sp>
      <p:sp>
        <p:nvSpPr>
          <p:cNvPr id="352" name="Shape 352"/>
          <p:cNvSpPr/>
          <p:nvPr/>
        </p:nvSpPr>
        <p:spPr>
          <a:xfrm>
            <a:off x="5334000" y="2438400"/>
            <a:ext cx="381000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400"/>
              </a:spcBef>
              <a:defRPr sz="2400" b="1"/>
            </a:lvl1pPr>
          </a:lstStyle>
          <a:p>
            <a:r>
              <a:t>4</a:t>
            </a:r>
          </a:p>
        </p:txBody>
      </p:sp>
      <p:sp>
        <p:nvSpPr>
          <p:cNvPr id="353" name="Shape 353"/>
          <p:cNvSpPr/>
          <p:nvPr/>
        </p:nvSpPr>
        <p:spPr>
          <a:xfrm>
            <a:off x="3657600" y="4267200"/>
            <a:ext cx="381000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400"/>
              </a:spcBef>
              <a:defRPr sz="2400" b="1"/>
            </a:lvl1pPr>
          </a:lstStyle>
          <a:p>
            <a:r>
              <a:t>4</a:t>
            </a:r>
          </a:p>
        </p:txBody>
      </p:sp>
      <p:sp>
        <p:nvSpPr>
          <p:cNvPr id="354" name="Shape 354"/>
          <p:cNvSpPr/>
          <p:nvPr/>
        </p:nvSpPr>
        <p:spPr>
          <a:xfrm>
            <a:off x="914400" y="4800600"/>
            <a:ext cx="7696200" cy="1859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400"/>
              </a:spcBef>
              <a:defRPr sz="2400" b="1">
                <a:solidFill>
                  <a:srgbClr val="FF0000"/>
                </a:solidFill>
              </a:defRPr>
            </a:pPr>
            <a:r>
              <a:t>Theorem</a:t>
            </a:r>
            <a:r>
              <a:rPr>
                <a:solidFill>
                  <a:srgbClr val="000066"/>
                </a:solidFill>
              </a:rPr>
              <a:t>.  An undirected graph has an eulerian cycle if and only if </a:t>
            </a:r>
            <a:br>
              <a:rPr>
                <a:solidFill>
                  <a:srgbClr val="000066"/>
                </a:solidFill>
              </a:rPr>
            </a:br>
            <a:r>
              <a:rPr>
                <a:solidFill>
                  <a:srgbClr val="000066"/>
                </a:solidFill>
              </a:rPr>
              <a:t>    (1) every node degree is even and </a:t>
            </a:r>
            <a:br>
              <a:rPr>
                <a:solidFill>
                  <a:srgbClr val="000066"/>
                </a:solidFill>
              </a:rPr>
            </a:br>
            <a:r>
              <a:rPr>
                <a:solidFill>
                  <a:srgbClr val="000066"/>
                </a:solidFill>
              </a:rPr>
              <a:t>    (2) the graph is connected (that is, there is a path  </a:t>
            </a:r>
            <a:br>
              <a:rPr>
                <a:solidFill>
                  <a:srgbClr val="000066"/>
                </a:solidFill>
              </a:rPr>
            </a:br>
            <a:r>
              <a:rPr>
                <a:solidFill>
                  <a:srgbClr val="000066"/>
                </a:solidFill>
              </a:rPr>
              <a:t>          from each node to each other node).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3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7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" grpId="1" animBg="1" advAuto="0"/>
      <p:bldP spid="349" grpId="2" animBg="1" advAuto="0"/>
      <p:bldP spid="350" grpId="4" build="p" bldLvl="5" animBg="1" advAuto="0"/>
      <p:bldP spid="351" grpId="3" build="p" bldLvl="5" animBg="1" advAuto="0"/>
      <p:bldP spid="352" grpId="5" build="p" bldLvl="5" animBg="1" advAuto="0"/>
      <p:bldP spid="353" grpId="6" build="p" bldLvl="5" animBg="1" advAuto="0"/>
      <p:bldP spid="354" grpId="7" build="p" bldLvl="5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533400"/>
          </a:xfrm>
          <a:prstGeom prst="rect">
            <a:avLst/>
          </a:prstGeom>
        </p:spPr>
        <p:txBody>
          <a:bodyPr/>
          <a:lstStyle>
            <a:lvl1pPr defTabSz="676655">
              <a:defRPr sz="2886"/>
            </a:lvl1pPr>
          </a:lstStyle>
          <a:p>
            <a:r>
              <a:t>Hamilton’s Around the World Game</a:t>
            </a:r>
          </a:p>
        </p:txBody>
      </p:sp>
      <p:sp>
        <p:nvSpPr>
          <p:cNvPr id="358" name="Shape 358"/>
          <p:cNvSpPr/>
          <p:nvPr/>
        </p:nvSpPr>
        <p:spPr>
          <a:xfrm>
            <a:off x="152400" y="1143000"/>
            <a:ext cx="8915400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In 1857, the Irish mathematician, Sir William Rowan Hamilton invented a puzzle that he hoped would be very popular.</a:t>
            </a:r>
          </a:p>
        </p:txBody>
      </p:sp>
      <p:pic>
        <p:nvPicPr>
          <p:cNvPr id="359" name="image1.jpeg" descr="200201hamilto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09800"/>
            <a:ext cx="9144000" cy="54292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" grpId="1" animBg="1" advAuto="0"/>
      <p:bldP spid="359" grpId="2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362" name="Shape 36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533400"/>
          </a:xfrm>
          <a:prstGeom prst="rect">
            <a:avLst/>
          </a:prstGeom>
        </p:spPr>
        <p:txBody>
          <a:bodyPr/>
          <a:lstStyle>
            <a:lvl1pPr defTabSz="676655">
              <a:defRPr sz="2886"/>
            </a:lvl1pPr>
          </a:lstStyle>
          <a:p>
            <a:r>
              <a:t>Hamilton’s Around the World Game</a:t>
            </a:r>
          </a:p>
        </p:txBody>
      </p:sp>
      <p:grpSp>
        <p:nvGrpSpPr>
          <p:cNvPr id="396" name="Group 396"/>
          <p:cNvGrpSpPr/>
          <p:nvPr/>
        </p:nvGrpSpPr>
        <p:grpSpPr>
          <a:xfrm>
            <a:off x="2590800" y="1600200"/>
            <a:ext cx="3352800" cy="3200400"/>
            <a:chOff x="0" y="0"/>
            <a:chExt cx="3352800" cy="3200400"/>
          </a:xfrm>
        </p:grpSpPr>
        <p:sp>
          <p:nvSpPr>
            <p:cNvPr id="363" name="Shape 363"/>
            <p:cNvSpPr/>
            <p:nvPr/>
          </p:nvSpPr>
          <p:spPr>
            <a:xfrm>
              <a:off x="1676400" y="76200"/>
              <a:ext cx="0" cy="5334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64" name="Shape 364"/>
            <p:cNvSpPr/>
            <p:nvPr/>
          </p:nvSpPr>
          <p:spPr>
            <a:xfrm>
              <a:off x="76199" y="1295400"/>
              <a:ext cx="457202" cy="1524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65" name="Shape 365"/>
            <p:cNvSpPr/>
            <p:nvPr/>
          </p:nvSpPr>
          <p:spPr>
            <a:xfrm flipH="1">
              <a:off x="2819399" y="1219200"/>
              <a:ext cx="457201" cy="2286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66" name="Shape 366"/>
            <p:cNvSpPr/>
            <p:nvPr/>
          </p:nvSpPr>
          <p:spPr>
            <a:xfrm flipV="1">
              <a:off x="838199" y="2743199"/>
              <a:ext cx="152402" cy="304802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67" name="Shape 367"/>
            <p:cNvSpPr/>
            <p:nvPr/>
          </p:nvSpPr>
          <p:spPr>
            <a:xfrm flipH="1" flipV="1">
              <a:off x="2438400" y="2743199"/>
              <a:ext cx="228600" cy="304802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68" name="Shape 368"/>
            <p:cNvSpPr/>
            <p:nvPr/>
          </p:nvSpPr>
          <p:spPr>
            <a:xfrm flipV="1">
              <a:off x="914400" y="1904999"/>
              <a:ext cx="304801" cy="76202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1295399" y="1143000"/>
              <a:ext cx="76202" cy="3048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 flipV="1">
              <a:off x="1981199" y="1219200"/>
              <a:ext cx="304802" cy="2286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2057399" y="1981200"/>
              <a:ext cx="533401" cy="762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1752600" y="2286000"/>
              <a:ext cx="0" cy="3048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609600" y="685800"/>
              <a:ext cx="2209800" cy="1981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138"/>
                  </a:moveTo>
                  <a:lnTo>
                    <a:pt x="5959" y="4985"/>
                  </a:lnTo>
                  <a:lnTo>
                    <a:pt x="10428" y="0"/>
                  </a:lnTo>
                  <a:lnTo>
                    <a:pt x="15641" y="4985"/>
                  </a:lnTo>
                  <a:lnTo>
                    <a:pt x="21600" y="8308"/>
                  </a:lnTo>
                  <a:lnTo>
                    <a:pt x="19366" y="14123"/>
                  </a:lnTo>
                  <a:lnTo>
                    <a:pt x="17876" y="21600"/>
                  </a:lnTo>
                  <a:lnTo>
                    <a:pt x="11172" y="20769"/>
                  </a:lnTo>
                  <a:lnTo>
                    <a:pt x="4469" y="21600"/>
                  </a:lnTo>
                  <a:lnTo>
                    <a:pt x="2979" y="14123"/>
                  </a:lnTo>
                  <a:lnTo>
                    <a:pt x="0" y="9138"/>
                  </a:lnTo>
                  <a:close/>
                </a:path>
              </a:pathLst>
            </a:cu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152400" y="152400"/>
              <a:ext cx="3124201" cy="2970213"/>
            </a:xfrm>
            <a:prstGeom prst="pentagon">
              <a:avLst/>
            </a:prstGeom>
            <a:noFill/>
            <a:ln w="38100" cap="sq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 rot="10800000">
              <a:off x="1295400" y="1524000"/>
              <a:ext cx="838200" cy="742951"/>
            </a:xfrm>
            <a:prstGeom prst="pentagon">
              <a:avLst/>
            </a:prstGeom>
            <a:noFill/>
            <a:ln w="38100" cap="sq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0" y="12192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1600200" y="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1600200" y="5334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1143000" y="9906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457200" y="13716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1295400" y="13716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1143000" y="18288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1828800" y="13716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1981200" y="18288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1600200" y="21336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762000" y="19050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914400" y="25908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1600200" y="25146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2286000" y="25908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2438400" y="19050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2743200" y="13716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3124200" y="11430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93" name="Shape 393"/>
            <p:cNvSpPr/>
            <p:nvPr/>
          </p:nvSpPr>
          <p:spPr>
            <a:xfrm>
              <a:off x="2514600" y="29718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94" name="Shape 394"/>
            <p:cNvSpPr/>
            <p:nvPr/>
          </p:nvSpPr>
          <p:spPr>
            <a:xfrm>
              <a:off x="685800" y="29718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95" name="Shape 395"/>
            <p:cNvSpPr/>
            <p:nvPr/>
          </p:nvSpPr>
          <p:spPr>
            <a:xfrm>
              <a:off x="2133600" y="1066800"/>
              <a:ext cx="228600" cy="228600"/>
            </a:xfrm>
            <a:prstGeom prst="ellipse">
              <a:avLst/>
            </a:prstGeom>
            <a:solidFill>
              <a:srgbClr val="72A376"/>
            </a:solidFill>
            <a:ln w="127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97" name="Shape 397"/>
          <p:cNvSpPr/>
          <p:nvPr/>
        </p:nvSpPr>
        <p:spPr>
          <a:xfrm>
            <a:off x="0" y="5181600"/>
            <a:ext cx="8915400" cy="370840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The objective was to make what we just called a hamiltonian cycle.</a:t>
            </a:r>
          </a:p>
        </p:txBody>
      </p:sp>
      <p:sp>
        <p:nvSpPr>
          <p:cNvPr id="398" name="Shape 398"/>
          <p:cNvSpPr/>
          <p:nvPr/>
        </p:nvSpPr>
        <p:spPr>
          <a:xfrm>
            <a:off x="0" y="5638800"/>
            <a:ext cx="8915400" cy="370840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The game was not a commercial success, especially the 3D version.</a:t>
            </a:r>
          </a:p>
        </p:txBody>
      </p:sp>
      <p:sp>
        <p:nvSpPr>
          <p:cNvPr id="399" name="Shape 399"/>
          <p:cNvSpPr/>
          <p:nvPr/>
        </p:nvSpPr>
        <p:spPr>
          <a:xfrm>
            <a:off x="0" y="6096000"/>
            <a:ext cx="8915400" cy="370840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But the mathematics of hamiltonian cycles is very popular today.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" grpId="1" animBg="1" advAuto="0"/>
      <p:bldP spid="397" grpId="2" animBg="1" advAuto="0"/>
      <p:bldP spid="398" grpId="3" animBg="1" advAuto="0"/>
      <p:bldP spid="399" grpId="4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402" name="Shape 402"/>
          <p:cNvSpPr/>
          <p:nvPr/>
        </p:nvSpPr>
        <p:spPr>
          <a:xfrm flipV="1">
            <a:off x="5029200" y="3886199"/>
            <a:ext cx="152401" cy="685802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3" name="Shape 403"/>
          <p:cNvSpPr/>
          <p:nvPr/>
        </p:nvSpPr>
        <p:spPr>
          <a:xfrm flipH="1">
            <a:off x="3886199" y="2590799"/>
            <a:ext cx="457201" cy="381002"/>
          </a:xfrm>
          <a:prstGeom prst="line">
            <a:avLst/>
          </a:prstGeom>
          <a:ln w="5715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4" name="Shape 404"/>
          <p:cNvSpPr/>
          <p:nvPr/>
        </p:nvSpPr>
        <p:spPr>
          <a:xfrm flipH="1">
            <a:off x="3200400" y="3048000"/>
            <a:ext cx="609601" cy="304800"/>
          </a:xfrm>
          <a:prstGeom prst="line">
            <a:avLst/>
          </a:prstGeom>
          <a:ln w="5715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5" name="Shape 405"/>
          <p:cNvSpPr/>
          <p:nvPr/>
        </p:nvSpPr>
        <p:spPr>
          <a:xfrm>
            <a:off x="3200400" y="3352799"/>
            <a:ext cx="304801" cy="533402"/>
          </a:xfrm>
          <a:prstGeom prst="line">
            <a:avLst/>
          </a:prstGeom>
          <a:ln w="5715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6" name="Shape 406"/>
          <p:cNvSpPr/>
          <p:nvPr/>
        </p:nvSpPr>
        <p:spPr>
          <a:xfrm>
            <a:off x="3505200" y="3962399"/>
            <a:ext cx="152401" cy="685802"/>
          </a:xfrm>
          <a:prstGeom prst="line">
            <a:avLst/>
          </a:prstGeom>
          <a:ln w="5715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7" name="Shape 407"/>
          <p:cNvSpPr/>
          <p:nvPr/>
        </p:nvSpPr>
        <p:spPr>
          <a:xfrm flipV="1">
            <a:off x="3657600" y="4495799"/>
            <a:ext cx="685801" cy="152402"/>
          </a:xfrm>
          <a:prstGeom prst="line">
            <a:avLst/>
          </a:prstGeom>
          <a:ln w="5715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8" name="Shape 408"/>
          <p:cNvSpPr/>
          <p:nvPr/>
        </p:nvSpPr>
        <p:spPr>
          <a:xfrm>
            <a:off x="4343399" y="4495800"/>
            <a:ext cx="685801" cy="76200"/>
          </a:xfrm>
          <a:prstGeom prst="line">
            <a:avLst/>
          </a:prstGeom>
          <a:ln w="5715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09" name="Shape 409"/>
          <p:cNvSpPr/>
          <p:nvPr/>
        </p:nvSpPr>
        <p:spPr>
          <a:xfrm flipH="1" flipV="1">
            <a:off x="4876800" y="3047999"/>
            <a:ext cx="609601" cy="381002"/>
          </a:xfrm>
          <a:prstGeom prst="line">
            <a:avLst/>
          </a:prstGeom>
          <a:ln w="5715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0" name="Shape 410"/>
          <p:cNvSpPr/>
          <p:nvPr/>
        </p:nvSpPr>
        <p:spPr>
          <a:xfrm>
            <a:off x="4038600" y="3352800"/>
            <a:ext cx="457200" cy="0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1" name="Shape 411"/>
          <p:cNvSpPr/>
          <p:nvPr/>
        </p:nvSpPr>
        <p:spPr>
          <a:xfrm flipH="1">
            <a:off x="4343400" y="3809999"/>
            <a:ext cx="304801" cy="304802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2" name="Shape 412"/>
          <p:cNvSpPr/>
          <p:nvPr/>
        </p:nvSpPr>
        <p:spPr>
          <a:xfrm flipH="1" flipV="1">
            <a:off x="3886200" y="3886200"/>
            <a:ext cx="457201" cy="304800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3" name="Shape 413"/>
          <p:cNvSpPr/>
          <p:nvPr/>
        </p:nvSpPr>
        <p:spPr>
          <a:xfrm flipV="1">
            <a:off x="3886199" y="3352799"/>
            <a:ext cx="152401" cy="533402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4" name="Shape 414"/>
          <p:cNvSpPr/>
          <p:nvPr/>
        </p:nvSpPr>
        <p:spPr>
          <a:xfrm flipV="1">
            <a:off x="2743199" y="1981200"/>
            <a:ext cx="1600201" cy="1295400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5" name="Shape 415"/>
          <p:cNvSpPr/>
          <p:nvPr/>
        </p:nvSpPr>
        <p:spPr>
          <a:xfrm flipH="1">
            <a:off x="5257800" y="3200399"/>
            <a:ext cx="609601" cy="1828802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6" name="Shape 416"/>
          <p:cNvSpPr/>
          <p:nvPr/>
        </p:nvSpPr>
        <p:spPr>
          <a:xfrm flipH="1">
            <a:off x="3429000" y="5029200"/>
            <a:ext cx="1828800" cy="0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7" name="Shape 417"/>
          <p:cNvSpPr/>
          <p:nvPr/>
        </p:nvSpPr>
        <p:spPr>
          <a:xfrm flipH="1" flipV="1">
            <a:off x="2743200" y="3276599"/>
            <a:ext cx="685801" cy="1752602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8" name="Shape 418"/>
          <p:cNvSpPr/>
          <p:nvPr/>
        </p:nvSpPr>
        <p:spPr>
          <a:xfrm>
            <a:off x="4267200" y="1981200"/>
            <a:ext cx="0" cy="533400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19" name="Shape 419"/>
          <p:cNvSpPr/>
          <p:nvPr/>
        </p:nvSpPr>
        <p:spPr>
          <a:xfrm flipH="1">
            <a:off x="5410200" y="3124200"/>
            <a:ext cx="457201" cy="228600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20" name="Shape 420"/>
          <p:cNvSpPr/>
          <p:nvPr/>
        </p:nvSpPr>
        <p:spPr>
          <a:xfrm flipV="1">
            <a:off x="4571999" y="3124200"/>
            <a:ext cx="304802" cy="228600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21" name="Shape 421"/>
          <p:cNvSpPr/>
          <p:nvPr/>
        </p:nvSpPr>
        <p:spPr>
          <a:xfrm>
            <a:off x="4648200" y="3886200"/>
            <a:ext cx="533401" cy="76200"/>
          </a:xfrm>
          <a:prstGeom prst="line">
            <a:avLst/>
          </a:prstGeom>
          <a:ln w="38100" cap="sq">
            <a:solidFill>
              <a:srgbClr val="DB5353"/>
            </a:solidFill>
          </a:ln>
        </p:spPr>
        <p:txBody>
          <a:bodyPr lIns="45719" rIns="45719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432" name="Group 432"/>
          <p:cNvGrpSpPr/>
          <p:nvPr/>
        </p:nvGrpSpPr>
        <p:grpSpPr>
          <a:xfrm>
            <a:off x="2666999" y="2057399"/>
            <a:ext cx="3200401" cy="2895602"/>
            <a:chOff x="0" y="0"/>
            <a:chExt cx="3200399" cy="2895600"/>
          </a:xfrm>
        </p:grpSpPr>
        <p:sp>
          <p:nvSpPr>
            <p:cNvPr id="422" name="Shape 422"/>
            <p:cNvSpPr/>
            <p:nvPr/>
          </p:nvSpPr>
          <p:spPr>
            <a:xfrm flipV="1">
              <a:off x="2514599" y="1371599"/>
              <a:ext cx="228601" cy="457202"/>
            </a:xfrm>
            <a:prstGeom prst="lin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 flipH="1" flipV="1">
              <a:off x="1676400" y="533400"/>
              <a:ext cx="533401" cy="457200"/>
            </a:xfrm>
            <a:prstGeom prst="lin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1904999" y="1371599"/>
              <a:ext cx="76202" cy="381002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1676400" y="-1"/>
              <a:ext cx="1524000" cy="1143002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26" name="Shape 426"/>
            <p:cNvSpPr/>
            <p:nvPr/>
          </p:nvSpPr>
          <p:spPr>
            <a:xfrm>
              <a:off x="-1" y="1143000"/>
              <a:ext cx="457202" cy="1524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27" name="Shape 427"/>
            <p:cNvSpPr/>
            <p:nvPr/>
          </p:nvSpPr>
          <p:spPr>
            <a:xfrm flipV="1">
              <a:off x="761999" y="2590799"/>
              <a:ext cx="152402" cy="304802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28" name="Shape 428"/>
            <p:cNvSpPr/>
            <p:nvPr/>
          </p:nvSpPr>
          <p:spPr>
            <a:xfrm flipH="1" flipV="1">
              <a:off x="2362200" y="2590799"/>
              <a:ext cx="228600" cy="304802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29" name="Shape 429"/>
            <p:cNvSpPr/>
            <p:nvPr/>
          </p:nvSpPr>
          <p:spPr>
            <a:xfrm flipV="1">
              <a:off x="838200" y="1752599"/>
              <a:ext cx="304801" cy="76202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30" name="Shape 430"/>
            <p:cNvSpPr/>
            <p:nvPr/>
          </p:nvSpPr>
          <p:spPr>
            <a:xfrm>
              <a:off x="1219199" y="990600"/>
              <a:ext cx="76202" cy="3048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431" name="Shape 431"/>
            <p:cNvSpPr/>
            <p:nvPr/>
          </p:nvSpPr>
          <p:spPr>
            <a:xfrm>
              <a:off x="1676400" y="2133600"/>
              <a:ext cx="0" cy="304800"/>
            </a:xfrm>
            <a:prstGeom prst="line">
              <a:avLst/>
            </a:prstGeom>
            <a:noFill/>
            <a:ln w="3810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433" name="Shape 43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Hamilton’s Around the World Game</a:t>
            </a:r>
          </a:p>
        </p:txBody>
      </p:sp>
      <p:sp>
        <p:nvSpPr>
          <p:cNvPr id="434" name="Shape 434"/>
          <p:cNvSpPr/>
          <p:nvPr/>
        </p:nvSpPr>
        <p:spPr>
          <a:xfrm>
            <a:off x="2590800" y="31242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5" name="Shape 435"/>
          <p:cNvSpPr/>
          <p:nvPr/>
        </p:nvSpPr>
        <p:spPr>
          <a:xfrm>
            <a:off x="4191000" y="19050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6" name="Shape 436"/>
          <p:cNvSpPr/>
          <p:nvPr/>
        </p:nvSpPr>
        <p:spPr>
          <a:xfrm>
            <a:off x="4191000" y="24384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7" name="Shape 437"/>
          <p:cNvSpPr/>
          <p:nvPr/>
        </p:nvSpPr>
        <p:spPr>
          <a:xfrm>
            <a:off x="3733800" y="28956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8" name="Shape 438"/>
          <p:cNvSpPr/>
          <p:nvPr/>
        </p:nvSpPr>
        <p:spPr>
          <a:xfrm>
            <a:off x="3048000" y="32766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39" name="Shape 439"/>
          <p:cNvSpPr/>
          <p:nvPr/>
        </p:nvSpPr>
        <p:spPr>
          <a:xfrm>
            <a:off x="3886200" y="32766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0" name="Shape 440"/>
          <p:cNvSpPr/>
          <p:nvPr/>
        </p:nvSpPr>
        <p:spPr>
          <a:xfrm>
            <a:off x="3733800" y="37338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1" name="Shape 441"/>
          <p:cNvSpPr/>
          <p:nvPr/>
        </p:nvSpPr>
        <p:spPr>
          <a:xfrm>
            <a:off x="4419600" y="32766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2" name="Shape 442"/>
          <p:cNvSpPr/>
          <p:nvPr/>
        </p:nvSpPr>
        <p:spPr>
          <a:xfrm>
            <a:off x="4572000" y="37338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3" name="Shape 443"/>
          <p:cNvSpPr/>
          <p:nvPr/>
        </p:nvSpPr>
        <p:spPr>
          <a:xfrm>
            <a:off x="4191000" y="40386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4" name="Shape 444"/>
          <p:cNvSpPr/>
          <p:nvPr/>
        </p:nvSpPr>
        <p:spPr>
          <a:xfrm>
            <a:off x="3352800" y="38100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5" name="Shape 445"/>
          <p:cNvSpPr/>
          <p:nvPr/>
        </p:nvSpPr>
        <p:spPr>
          <a:xfrm>
            <a:off x="3505200" y="44958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6" name="Shape 446"/>
          <p:cNvSpPr/>
          <p:nvPr/>
        </p:nvSpPr>
        <p:spPr>
          <a:xfrm>
            <a:off x="4191000" y="44196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7" name="Shape 447"/>
          <p:cNvSpPr/>
          <p:nvPr/>
        </p:nvSpPr>
        <p:spPr>
          <a:xfrm>
            <a:off x="4876800" y="44958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8" name="Shape 448"/>
          <p:cNvSpPr/>
          <p:nvPr/>
        </p:nvSpPr>
        <p:spPr>
          <a:xfrm>
            <a:off x="5029200" y="38100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49" name="Shape 449"/>
          <p:cNvSpPr/>
          <p:nvPr/>
        </p:nvSpPr>
        <p:spPr>
          <a:xfrm>
            <a:off x="5334000" y="32766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0" name="Shape 450"/>
          <p:cNvSpPr/>
          <p:nvPr/>
        </p:nvSpPr>
        <p:spPr>
          <a:xfrm>
            <a:off x="5715000" y="30480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1" name="Shape 451"/>
          <p:cNvSpPr/>
          <p:nvPr/>
        </p:nvSpPr>
        <p:spPr>
          <a:xfrm>
            <a:off x="5105400" y="48768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2" name="Shape 452"/>
          <p:cNvSpPr/>
          <p:nvPr/>
        </p:nvSpPr>
        <p:spPr>
          <a:xfrm>
            <a:off x="3276600" y="48768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3" name="Shape 453"/>
          <p:cNvSpPr/>
          <p:nvPr/>
        </p:nvSpPr>
        <p:spPr>
          <a:xfrm>
            <a:off x="4724400" y="2971800"/>
            <a:ext cx="228600" cy="228600"/>
          </a:xfrm>
          <a:prstGeom prst="ellipse">
            <a:avLst/>
          </a:prstGeom>
          <a:solidFill>
            <a:srgbClr val="72A376"/>
          </a:solidFill>
          <a:ln w="1270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454" name="Shape 454"/>
          <p:cNvSpPr/>
          <p:nvPr/>
        </p:nvSpPr>
        <p:spPr>
          <a:xfrm>
            <a:off x="1676400" y="5486400"/>
            <a:ext cx="7010400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pPr>
            <a:r>
              <a:t>We will see this problem again when we generalize it to be the </a:t>
            </a:r>
            <a:r>
              <a:rPr i="1">
                <a:solidFill>
                  <a:srgbClr val="FF0000"/>
                </a:solidFill>
              </a:rPr>
              <a:t>traveling salesman problem.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9" presetClass="entr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9" presetClass="entr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9" presetClass="entr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9" presetClass="entr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9" presetClass="entr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" grpId="9" animBg="1" advAuto="0"/>
      <p:bldP spid="403" grpId="3" animBg="1" advAuto="0"/>
      <p:bldP spid="404" grpId="4" animBg="1" advAuto="0"/>
      <p:bldP spid="405" grpId="5" animBg="1" advAuto="0"/>
      <p:bldP spid="406" grpId="6" animBg="1" advAuto="0"/>
      <p:bldP spid="407" grpId="7" animBg="1" advAuto="0"/>
      <p:bldP spid="408" grpId="8" animBg="1" advAuto="0"/>
      <p:bldP spid="409" grpId="16" animBg="1" advAuto="0"/>
      <p:bldP spid="410" grpId="14" animBg="1" advAuto="0"/>
      <p:bldP spid="411" grpId="11" animBg="1" advAuto="0"/>
      <p:bldP spid="412" grpId="12" animBg="1" advAuto="0"/>
      <p:bldP spid="413" grpId="13" animBg="1" advAuto="0"/>
      <p:bldP spid="414" grpId="1" animBg="1" advAuto="0"/>
      <p:bldP spid="415" grpId="18" animBg="1" advAuto="0"/>
      <p:bldP spid="416" grpId="19" animBg="1" advAuto="0"/>
      <p:bldP spid="417" grpId="20" animBg="1" advAuto="0"/>
      <p:bldP spid="418" grpId="2" animBg="1" advAuto="0"/>
      <p:bldP spid="419" grpId="17" animBg="1" advAuto="0"/>
      <p:bldP spid="420" grpId="15" animBg="1" advAuto="0"/>
      <p:bldP spid="421" grpId="10" animBg="1" advAuto="0"/>
      <p:bldP spid="432" grpId="21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457" name="Shape 4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Where Network Flows Arise</a:t>
            </a:r>
          </a:p>
        </p:txBody>
      </p:sp>
      <p:sp>
        <p:nvSpPr>
          <p:cNvPr id="458" name="Shape 45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1000"/>
              </a:lnSpc>
              <a:spcBef>
                <a:spcPts val="400"/>
              </a:spcBef>
              <a:defRPr sz="1800"/>
            </a:pPr>
            <a:r>
              <a:t>Transportation</a:t>
            </a:r>
            <a:endParaRPr sz="2900"/>
          </a:p>
          <a:p>
            <a:pPr marL="742950" lvl="1" indent="-285750">
              <a:lnSpc>
                <a:spcPct val="81000"/>
              </a:lnSpc>
              <a:spcBef>
                <a:spcPts val="400"/>
              </a:spcBef>
              <a:defRPr sz="1800"/>
            </a:pPr>
            <a:r>
              <a:t>Transportation of goods over transportation networks</a:t>
            </a:r>
            <a:endParaRPr sz="2500"/>
          </a:p>
          <a:p>
            <a:pPr marL="742950" lvl="1" indent="-285750">
              <a:lnSpc>
                <a:spcPct val="81000"/>
              </a:lnSpc>
              <a:spcBef>
                <a:spcPts val="400"/>
              </a:spcBef>
              <a:defRPr sz="1800"/>
            </a:pPr>
            <a:r>
              <a:t>Scheduling of fleets of airplanes:  time/space networks</a:t>
            </a:r>
            <a:endParaRPr sz="2500"/>
          </a:p>
          <a:p>
            <a:pPr marL="742950" lvl="1" indent="-285750">
              <a:lnSpc>
                <a:spcPct val="81000"/>
              </a:lnSpc>
              <a:spcBef>
                <a:spcPts val="600"/>
              </a:spcBef>
              <a:defRPr sz="2000"/>
            </a:pPr>
            <a:endParaRPr sz="2500"/>
          </a:p>
          <a:p>
            <a:pPr>
              <a:lnSpc>
                <a:spcPct val="81000"/>
              </a:lnSpc>
              <a:spcBef>
                <a:spcPts val="400"/>
              </a:spcBef>
              <a:defRPr sz="1800"/>
            </a:pPr>
            <a:r>
              <a:t>Manufacturing</a:t>
            </a:r>
            <a:endParaRPr sz="2900"/>
          </a:p>
          <a:p>
            <a:pPr marL="742950" lvl="1" indent="-285750">
              <a:lnSpc>
                <a:spcPct val="81000"/>
              </a:lnSpc>
              <a:spcBef>
                <a:spcPts val="400"/>
              </a:spcBef>
              <a:defRPr sz="1800"/>
            </a:pPr>
            <a:r>
              <a:t>Scheduling of goods for manufacturing</a:t>
            </a:r>
            <a:endParaRPr sz="2500"/>
          </a:p>
          <a:p>
            <a:pPr marL="742950" lvl="1" indent="-285750">
              <a:lnSpc>
                <a:spcPct val="81000"/>
              </a:lnSpc>
              <a:spcBef>
                <a:spcPts val="400"/>
              </a:spcBef>
              <a:defRPr sz="1800"/>
            </a:pPr>
            <a:r>
              <a:t>Flow of manufactured items within inventory systems</a:t>
            </a:r>
            <a:endParaRPr sz="2500"/>
          </a:p>
          <a:p>
            <a:pPr marL="742950" lvl="1" indent="-285750">
              <a:lnSpc>
                <a:spcPct val="81000"/>
              </a:lnSpc>
              <a:spcBef>
                <a:spcPts val="600"/>
              </a:spcBef>
              <a:defRPr sz="2000"/>
            </a:pPr>
            <a:endParaRPr sz="2500"/>
          </a:p>
          <a:p>
            <a:pPr>
              <a:lnSpc>
                <a:spcPct val="81000"/>
              </a:lnSpc>
              <a:spcBef>
                <a:spcPts val="400"/>
              </a:spcBef>
              <a:defRPr sz="1800"/>
            </a:pPr>
            <a:r>
              <a:t>Communications</a:t>
            </a:r>
            <a:endParaRPr sz="2900"/>
          </a:p>
          <a:p>
            <a:pPr marL="742950" lvl="1" indent="-285750">
              <a:lnSpc>
                <a:spcPct val="81000"/>
              </a:lnSpc>
              <a:spcBef>
                <a:spcPts val="400"/>
              </a:spcBef>
              <a:defRPr sz="1800"/>
            </a:pPr>
            <a:r>
              <a:t>Design and expansion of communication systems</a:t>
            </a:r>
            <a:endParaRPr sz="2500"/>
          </a:p>
          <a:p>
            <a:pPr marL="742950" lvl="1" indent="-285750">
              <a:lnSpc>
                <a:spcPct val="81000"/>
              </a:lnSpc>
              <a:spcBef>
                <a:spcPts val="400"/>
              </a:spcBef>
              <a:defRPr sz="1800"/>
            </a:pPr>
            <a:r>
              <a:t>Flow of information across networks</a:t>
            </a:r>
            <a:endParaRPr sz="2500"/>
          </a:p>
          <a:p>
            <a:pPr marL="742950" lvl="1" indent="-285750">
              <a:lnSpc>
                <a:spcPct val="81000"/>
              </a:lnSpc>
              <a:spcBef>
                <a:spcPts val="600"/>
              </a:spcBef>
              <a:defRPr sz="2000"/>
            </a:pPr>
            <a:endParaRPr sz="2500"/>
          </a:p>
          <a:p>
            <a:pPr>
              <a:lnSpc>
                <a:spcPct val="81000"/>
              </a:lnSpc>
              <a:spcBef>
                <a:spcPts val="400"/>
              </a:spcBef>
              <a:defRPr sz="1800"/>
            </a:pPr>
            <a:r>
              <a:t>Personnel Assignment</a:t>
            </a:r>
            <a:endParaRPr sz="2900"/>
          </a:p>
          <a:p>
            <a:pPr marL="742950" lvl="1" indent="-285750">
              <a:lnSpc>
                <a:spcPct val="81000"/>
              </a:lnSpc>
              <a:spcBef>
                <a:spcPts val="400"/>
              </a:spcBef>
              <a:defRPr sz="1800"/>
            </a:pPr>
            <a:r>
              <a:t>Assignment of crews to airline schedules</a:t>
            </a:r>
            <a:endParaRPr sz="2500"/>
          </a:p>
          <a:p>
            <a:pPr marL="742950" lvl="1" indent="-285750">
              <a:lnSpc>
                <a:spcPct val="81000"/>
              </a:lnSpc>
              <a:spcBef>
                <a:spcPts val="400"/>
              </a:spcBef>
              <a:defRPr sz="1800"/>
            </a:pPr>
            <a:r>
              <a:t>Assignment of drivers to vehicles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  <p:sp>
        <p:nvSpPr>
          <p:cNvPr id="463" name="Shape 46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Travel and Delivery Problem</a:t>
            </a:r>
          </a:p>
        </p:txBody>
      </p:sp>
      <p:sp>
        <p:nvSpPr>
          <p:cNvPr id="464" name="Shape 464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Aim: To go from one-location to another</a:t>
            </a:r>
          </a:p>
          <a:p>
            <a:pPr>
              <a:buSzTx/>
              <a:buNone/>
            </a:pPr>
            <a:endParaRPr/>
          </a:p>
          <a:p>
            <a:pPr>
              <a:buChar char="•"/>
            </a:pPr>
            <a:r>
              <a:t>Repetitive operations</a:t>
            </a:r>
          </a:p>
          <a:p>
            <a:pPr>
              <a:buChar char="•"/>
            </a:pPr>
            <a:r>
              <a:t>Example 1 – Kebab Delivery </a:t>
            </a:r>
          </a:p>
          <a:p>
            <a:pPr>
              <a:buChar char="•"/>
            </a:pPr>
            <a:r>
              <a:t>Example 2 – Mail Delivery</a:t>
            </a:r>
          </a:p>
          <a:p>
            <a:pPr>
              <a:buChar char="•"/>
            </a:pPr>
            <a:r>
              <a:t>Example 3 – Goods Delivery for a Retailer</a:t>
            </a:r>
          </a:p>
          <a:p>
            <a:pPr>
              <a:buChar char="•"/>
            </a:pPr>
            <a:r>
              <a:t>Example 4 – Electricity-Meter Reading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Shape 466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  <p:sp>
        <p:nvSpPr>
          <p:cNvPr id="467" name="Shape 467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Representation by networks</a:t>
            </a:r>
          </a:p>
        </p:txBody>
      </p:sp>
      <p:sp>
        <p:nvSpPr>
          <p:cNvPr id="468" name="Shape 468"/>
          <p:cNvSpPr>
            <a:spLocks noGrp="1"/>
          </p:cNvSpPr>
          <p:nvPr>
            <p:ph type="body" idx="4294967295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Graphical representation</a:t>
            </a:r>
          </a:p>
          <a:p>
            <a:pPr>
              <a:buChar char="•"/>
            </a:pPr>
            <a:r>
              <a:t>Nodes (vertices) + arcs (edges)</a:t>
            </a:r>
          </a:p>
        </p:txBody>
      </p:sp>
      <p:pic>
        <p:nvPicPr>
          <p:cNvPr id="469" name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17371" y="3213100"/>
            <a:ext cx="4369229" cy="24013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472" name="Shape 472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921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Representation by networks</a:t>
            </a:r>
          </a:p>
        </p:txBody>
      </p:sp>
      <p:sp>
        <p:nvSpPr>
          <p:cNvPr id="473" name="Shape 473"/>
          <p:cNvSpPr>
            <a:spLocks noGrp="1"/>
          </p:cNvSpPr>
          <p:nvPr>
            <p:ph type="body" idx="4294967295"/>
          </p:nvPr>
        </p:nvSpPr>
        <p:spPr>
          <a:xfrm>
            <a:off x="533400" y="1219200"/>
            <a:ext cx="82296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Char char="•"/>
              <a:defRPr sz="2800"/>
            </a:pPr>
            <a:r>
              <a:t>Nodes – often represent geographic points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	(cities, intersections, railroad stops, production points, ....)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Arcs – often represents links between nodes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	(Roads, railroads, ....)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Arcs can be undirected (two-way) or directed (one-way)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Nodes, arcs can be uncapacitated, capacitated</a:t>
            </a:r>
          </a:p>
          <a:p>
            <a:pPr>
              <a:spcBef>
                <a:spcPts val="600"/>
              </a:spcBef>
              <a:buChar char="•"/>
              <a:defRPr sz="2800"/>
            </a:pPr>
            <a:r>
              <a:t>Arcs are weighted with numerical values</a:t>
            </a:r>
          </a:p>
          <a:p>
            <a:pPr>
              <a:spcBef>
                <a:spcPts val="600"/>
              </a:spcBef>
              <a:buSzTx/>
              <a:buNone/>
              <a:defRPr sz="2800"/>
            </a:pPr>
            <a:r>
              <a:t>	(distance, time, cost, ....)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18586" cy="114300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t>The Bridges of Koenigsberg:  Euler 1735</a:t>
            </a:r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“Graph Theory” began in 1735</a:t>
            </a:r>
          </a:p>
          <a:p>
            <a:r>
              <a:t>Leonard Eüler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Visited Koenigsberg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People wondered whether it is possible to take a walk, end up where you started from, and cross each bridge in Koenigsberg exactly once</a:t>
            </a:r>
          </a:p>
          <a:p>
            <a:pPr marL="742950" lvl="1" indent="-285750">
              <a:spcBef>
                <a:spcPts val="600"/>
              </a:spcBef>
              <a:defRPr sz="2800"/>
            </a:pPr>
            <a:r>
              <a:t>Generally it was believed to be impossible</a:t>
            </a:r>
          </a:p>
        </p:txBody>
      </p:sp>
      <p:pic>
        <p:nvPicPr>
          <p:cNvPr id="61" name="image1.jpeg" descr="Euler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34300" y="82550"/>
            <a:ext cx="1200150" cy="12858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sp>
        <p:nvSpPr>
          <p:cNvPr id="476" name="Shape 476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6397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96111">
              <a:defRPr sz="3920" b="1"/>
            </a:lvl1pPr>
          </a:lstStyle>
          <a:p>
            <a:r>
              <a:t>Hamiltonian Path Problem </a:t>
            </a:r>
          </a:p>
        </p:txBody>
      </p:sp>
      <p:sp>
        <p:nvSpPr>
          <p:cNvPr id="477" name="Shape 477"/>
          <p:cNvSpPr>
            <a:spLocks noGrp="1"/>
          </p:cNvSpPr>
          <p:nvPr>
            <p:ph type="body" idx="4294967295"/>
          </p:nvPr>
        </p:nvSpPr>
        <p:spPr>
          <a:xfrm>
            <a:off x="381000" y="990600"/>
            <a:ext cx="82296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300"/>
              </a:spcBef>
              <a:buChar char="•"/>
            </a:pPr>
            <a:r>
              <a:t>Assume a network with all possible arcs – called complete graph</a:t>
            </a:r>
          </a:p>
          <a:p>
            <a:pPr>
              <a:spcBef>
                <a:spcPts val="300"/>
              </a:spcBef>
              <a:buChar char="•"/>
            </a:pPr>
            <a:r>
              <a:t>Hamiltonian Circuit (path, graph) – a path that visits each node exactly once</a:t>
            </a:r>
          </a:p>
          <a:p>
            <a:pPr>
              <a:spcBef>
                <a:spcPts val="300"/>
              </a:spcBef>
              <a:buChar char="•"/>
            </a:pPr>
            <a:r>
              <a:t>Find the path that minimizes total “distance” written on the arcs.</a:t>
            </a:r>
          </a:p>
          <a:p>
            <a:pPr>
              <a:spcBef>
                <a:spcPts val="300"/>
              </a:spcBef>
              <a:buChar char="•"/>
            </a:pPr>
            <a:r>
              <a:t>An approach: Brute-force approach (total enumeration) Try every unique circuit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sp>
        <p:nvSpPr>
          <p:cNvPr id="480" name="Shape 480"/>
          <p:cNvSpPr>
            <a:spLocks noGrp="1"/>
          </p:cNvSpPr>
          <p:nvPr>
            <p:ph type="body" idx="4294967295"/>
          </p:nvPr>
        </p:nvSpPr>
        <p:spPr>
          <a:xfrm>
            <a:off x="533400" y="1371600"/>
            <a:ext cx="80010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  <a:defRPr sz="3600"/>
            </a:pPr>
            <a:endParaRPr/>
          </a:p>
          <a:p>
            <a:pPr>
              <a:spcBef>
                <a:spcPts val="800"/>
              </a:spcBef>
              <a:buChar char="•"/>
              <a:defRPr sz="3600"/>
            </a:pPr>
            <a:r>
              <a:t>How many possible circuits?</a:t>
            </a:r>
          </a:p>
          <a:p>
            <a:pPr>
              <a:spcBef>
                <a:spcPts val="800"/>
              </a:spcBef>
              <a:buChar char="•"/>
              <a:defRPr sz="3600"/>
            </a:pPr>
            <a:r>
              <a:t>Take any circuit and travel in reverse</a:t>
            </a:r>
          </a:p>
          <a:p>
            <a:pPr>
              <a:spcBef>
                <a:spcPts val="800"/>
              </a:spcBef>
              <a:buChar char="•"/>
              <a:defRPr sz="3600"/>
            </a:pPr>
            <a:r>
              <a:t>How many unique circuits remain?</a:t>
            </a:r>
          </a:p>
          <a:p>
            <a:pPr>
              <a:spcBef>
                <a:spcPts val="800"/>
              </a:spcBef>
              <a:buChar char="•"/>
              <a:defRPr sz="3600"/>
            </a:pPr>
            <a:r>
              <a:t>Writing General formulas:</a:t>
            </a:r>
          </a:p>
          <a:p>
            <a:pPr>
              <a:spcBef>
                <a:spcPts val="800"/>
              </a:spcBef>
              <a:buChar char="•"/>
              <a:defRPr sz="3600"/>
            </a:pPr>
            <a:r>
              <a:t>How many total circuits? Without duplicates?</a:t>
            </a:r>
          </a:p>
        </p:txBody>
      </p:sp>
      <p:sp>
        <p:nvSpPr>
          <p:cNvPr id="481" name="Shape 481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715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t>Questions to answer: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sp>
        <p:nvSpPr>
          <p:cNvPr id="484" name="Shape 484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/>
            </a:lvl1pPr>
          </a:lstStyle>
          <a:p>
            <a:r>
              <a:t>More questions to answer:</a:t>
            </a:r>
          </a:p>
        </p:txBody>
      </p:sp>
      <p:sp>
        <p:nvSpPr>
          <p:cNvPr id="485" name="Shape 485"/>
          <p:cNvSpPr>
            <a:spLocks noGrp="1"/>
          </p:cNvSpPr>
          <p:nvPr>
            <p:ph type="body" idx="4294967295"/>
          </p:nvPr>
        </p:nvSpPr>
        <p:spPr>
          <a:xfrm>
            <a:off x="228600" y="1295400"/>
            <a:ext cx="8610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Let n = 21. Then total number of unique circuits without repetition 20!/2 – 1.22x10</a:t>
            </a:r>
            <a:r>
              <a:rPr baseline="30000"/>
              <a:t>18</a:t>
            </a:r>
          </a:p>
          <a:p>
            <a:pPr>
              <a:buChar char="•"/>
            </a:pPr>
            <a:r>
              <a:t>What is an operation?</a:t>
            </a:r>
          </a:p>
          <a:p>
            <a:pPr>
              <a:buChar char="•"/>
            </a:pPr>
            <a:r>
              <a:t>Let the fastest computer do approximately 1 trillion (1x10</a:t>
            </a:r>
            <a:r>
              <a:rPr baseline="30000"/>
              <a:t>12</a:t>
            </a:r>
            <a:r>
              <a:t>) operations (computations) per second </a:t>
            </a:r>
          </a:p>
          <a:p>
            <a:pPr>
              <a:buChar char="•"/>
            </a:pPr>
            <a:r>
              <a:t>Let us assume that we need more or less 100 operations to obtain a circuit</a:t>
            </a:r>
          </a:p>
          <a:p>
            <a:pPr>
              <a:buChar char="•"/>
            </a:pPr>
            <a:r>
              <a:t>1400 days if the computer runs continuously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sp>
        <p:nvSpPr>
          <p:cNvPr id="488" name="Shape 488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86968">
              <a:defRPr sz="3880" b="1"/>
            </a:lvl1pPr>
          </a:lstStyle>
          <a:p>
            <a:r>
              <a:t>Traveling Salesman Problem - TSP</a:t>
            </a:r>
          </a:p>
        </p:txBody>
      </p:sp>
      <p:sp>
        <p:nvSpPr>
          <p:cNvPr id="489" name="Shape 489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har char="•"/>
            </a:pPr>
            <a:r>
              <a:t>Definition: What is the shortest possible route that visits each city exactly once and returns to the origin city? </a:t>
            </a:r>
          </a:p>
          <a:p>
            <a:pPr>
              <a:lnSpc>
                <a:spcPct val="90000"/>
              </a:lnSpc>
              <a:buChar char="•"/>
            </a:pPr>
            <a:r>
              <a:t>Find the Hamiltonian path that minimizes total “distance” written on the arcs.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492" name="Shape 492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More on solution</a:t>
            </a:r>
          </a:p>
        </p:txBody>
      </p:sp>
      <p:sp>
        <p:nvSpPr>
          <p:cNvPr id="493" name="Shape 493"/>
          <p:cNvSpPr>
            <a:spLocks noGrp="1"/>
          </p:cNvSpPr>
          <p:nvPr>
            <p:ph type="body" idx="4294967295"/>
          </p:nvPr>
        </p:nvSpPr>
        <p:spPr>
          <a:xfrm>
            <a:off x="457200" y="1295400"/>
            <a:ext cx="8229600" cy="48307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711200" indent="-711200">
              <a:spcBef>
                <a:spcPts val="600"/>
              </a:spcBef>
              <a:buSzTx/>
              <a:buNone/>
              <a:defRPr sz="2800"/>
            </a:pPr>
            <a:r>
              <a:t>What if enumeration is not possible?</a:t>
            </a:r>
          </a:p>
          <a:p>
            <a:pPr marL="711200" indent="-711200">
              <a:spcBef>
                <a:spcPts val="600"/>
              </a:spcBef>
              <a:buSzTx/>
              <a:buNone/>
              <a:defRPr sz="2800"/>
            </a:pPr>
            <a:endParaRPr/>
          </a:p>
          <a:p>
            <a:pPr marL="711200" indent="-711200">
              <a:spcBef>
                <a:spcPts val="600"/>
              </a:spcBef>
              <a:buChar char="•"/>
              <a:defRPr sz="2800"/>
            </a:pPr>
            <a:r>
              <a:t>Will  they give the optimal solution? Not always</a:t>
            </a:r>
          </a:p>
          <a:p>
            <a:pPr marL="711200" indent="-711200">
              <a:spcBef>
                <a:spcPts val="600"/>
              </a:spcBef>
              <a:buChar char="•"/>
              <a:defRPr sz="2800"/>
            </a:pPr>
            <a:r>
              <a:t>A good solution? Not sure</a:t>
            </a:r>
          </a:p>
          <a:p>
            <a:pPr marL="711200" indent="-711200">
              <a:spcBef>
                <a:spcPts val="600"/>
              </a:spcBef>
              <a:buChar char="•"/>
              <a:defRPr sz="2800"/>
            </a:pPr>
            <a:r>
              <a:t>But can be applied in reasonable time</a:t>
            </a:r>
          </a:p>
          <a:p>
            <a:pPr marL="711200" indent="-711200">
              <a:spcBef>
                <a:spcPts val="600"/>
              </a:spcBef>
              <a:buChar char="•"/>
              <a:defRPr sz="2800"/>
            </a:pPr>
            <a:r>
              <a:t>We can try a bit more sophisticated techniques, as well.</a:t>
            </a:r>
          </a:p>
          <a:p>
            <a:pPr marL="711200" indent="-711200">
              <a:spcBef>
                <a:spcPts val="600"/>
              </a:spcBef>
              <a:buChar char="•"/>
              <a:defRPr sz="2800"/>
            </a:pPr>
            <a:r>
              <a:t>These methods are called “heuristics”.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8683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Ending Remarks</a:t>
            </a:r>
          </a:p>
        </p:txBody>
      </p:sp>
      <p:sp>
        <p:nvSpPr>
          <p:cNvPr id="496" name="Shape 496"/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Char char="•"/>
            </a:pPr>
            <a:r>
              <a:t>NP-Hard (non-polynomial) - # of operations required by the solution algorithm is not polynomial in # of nodes.</a:t>
            </a:r>
          </a:p>
          <a:p>
            <a:pPr>
              <a:buChar char="•"/>
            </a:pPr>
            <a:r>
              <a:t>NP-Hard problems can not be solved to optimality unless # of nodes is “reasonable”.</a:t>
            </a:r>
          </a:p>
          <a:p>
            <a:pPr>
              <a:buChar char="•"/>
            </a:pPr>
            <a:r>
              <a:t>We resort to use of heuristics – no quarantee of optimality; if lucky get bounds – benchmark.</a:t>
            </a:r>
          </a:p>
        </p:txBody>
      </p:sp>
      <p:sp>
        <p:nvSpPr>
          <p:cNvPr id="497" name="Shape 497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563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694944">
              <a:defRPr sz="3343"/>
            </a:lvl1pPr>
          </a:lstStyle>
          <a:p>
            <a:r>
              <a:t>Ending Remarks (continued)</a:t>
            </a:r>
          </a:p>
        </p:txBody>
      </p:sp>
      <p:sp>
        <p:nvSpPr>
          <p:cNvPr id="500" name="Shape 500"/>
          <p:cNvSpPr>
            <a:spLocks noGrp="1"/>
          </p:cNvSpPr>
          <p:nvPr>
            <p:ph type="body" idx="4294967295"/>
          </p:nvPr>
        </p:nvSpPr>
        <p:spPr>
          <a:xfrm>
            <a:off x="457200" y="1066800"/>
            <a:ext cx="8229600" cy="541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36042" indent="-336042" defTabSz="896111">
              <a:buFont typeface="Wingdings"/>
              <a:buChar char="❑"/>
              <a:defRPr sz="3136"/>
            </a:pPr>
            <a:r>
              <a:t>Heuristics</a:t>
            </a:r>
          </a:p>
          <a:p>
            <a:pPr marL="336042" indent="-336042" defTabSz="896111">
              <a:buChar char="•"/>
              <a:defRPr sz="3136"/>
            </a:pPr>
            <a:r>
              <a:t>Should be easier to apply</a:t>
            </a:r>
          </a:p>
          <a:p>
            <a:pPr marL="336042" indent="-336042" defTabSz="896111">
              <a:buChar char="•"/>
              <a:defRPr sz="3136"/>
            </a:pPr>
            <a:r>
              <a:t>Should be based on some “logic”</a:t>
            </a:r>
          </a:p>
          <a:p>
            <a:pPr marL="336042" indent="-336042" defTabSz="896111">
              <a:buFont typeface="Wingdings"/>
              <a:buChar char="➢"/>
              <a:defRPr sz="3136"/>
            </a:pPr>
            <a:r>
              <a:t>Construction heuristic – construct a solution (Random, Greedy / Nearest Neighbour)</a:t>
            </a:r>
          </a:p>
          <a:p>
            <a:pPr marL="336042" indent="-336042" defTabSz="896111">
              <a:buFont typeface="Wingdings"/>
              <a:buChar char="➢"/>
              <a:defRPr sz="3136"/>
            </a:pPr>
            <a:r>
              <a:t>Improvement heuristic – improve an available solution (2-opt)</a:t>
            </a:r>
          </a:p>
          <a:p>
            <a:pPr marL="336042" indent="-336042" defTabSz="896111">
              <a:buFont typeface="Wingdings"/>
              <a:buChar char="➢"/>
              <a:defRPr sz="3136"/>
            </a:pPr>
            <a:r>
              <a:t>You need both aspects, in general.</a:t>
            </a:r>
          </a:p>
          <a:p>
            <a:pPr marL="336042" indent="-336042" defTabSz="896111">
              <a:spcBef>
                <a:spcPts val="2300"/>
              </a:spcBef>
              <a:buFont typeface="Wingdings"/>
              <a:buChar char="❑"/>
              <a:defRPr sz="3136"/>
            </a:pPr>
            <a:r>
              <a:t>Implications for IE curriculum</a:t>
            </a:r>
          </a:p>
        </p:txBody>
      </p:sp>
      <p:sp>
        <p:nvSpPr>
          <p:cNvPr id="501" name="Shape 501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26</a:t>
            </a:fld>
            <a:endParaRPr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563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694944">
              <a:defRPr sz="3343"/>
            </a:lvl1pPr>
          </a:lstStyle>
          <a:p>
            <a:r>
              <a:t>Heuristics</a:t>
            </a:r>
          </a:p>
        </p:txBody>
      </p:sp>
      <p:sp>
        <p:nvSpPr>
          <p:cNvPr id="504" name="Shape 504"/>
          <p:cNvSpPr>
            <a:spLocks noGrp="1"/>
          </p:cNvSpPr>
          <p:nvPr>
            <p:ph type="body" idx="4294967295"/>
          </p:nvPr>
        </p:nvSpPr>
        <p:spPr>
          <a:xfrm>
            <a:off x="457200" y="1066800"/>
            <a:ext cx="8229600" cy="54102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77749" indent="-277749" defTabSz="740663">
              <a:spcBef>
                <a:spcPts val="600"/>
              </a:spcBef>
              <a:buFont typeface="Wingdings"/>
              <a:buChar char="❑"/>
              <a:defRPr sz="2592"/>
            </a:pPr>
            <a:r>
              <a:t>Random</a:t>
            </a:r>
          </a:p>
          <a:p>
            <a:pPr marL="648080" lvl="1" indent="-277749" defTabSz="740663">
              <a:spcBef>
                <a:spcPts val="600"/>
              </a:spcBef>
              <a:buFont typeface="Wingdings"/>
              <a:buChar char="❑"/>
              <a:defRPr sz="2592"/>
            </a:pPr>
            <a:r>
              <a:t>Connect the cities randomly</a:t>
            </a:r>
          </a:p>
          <a:p>
            <a:pPr marL="277749" indent="-277749" defTabSz="740663">
              <a:spcBef>
                <a:spcPts val="600"/>
              </a:spcBef>
              <a:buFont typeface="Wingdings"/>
              <a:buChar char="❑"/>
              <a:defRPr sz="2592"/>
            </a:pPr>
            <a:r>
              <a:t>Nearest Neighbour</a:t>
            </a:r>
          </a:p>
          <a:p>
            <a:pPr marL="648080" lvl="1" indent="-277749" defTabSz="740663">
              <a:spcBef>
                <a:spcPts val="600"/>
              </a:spcBef>
              <a:buFont typeface="Wingdings"/>
              <a:buChar char="❑"/>
              <a:defRPr sz="2592"/>
            </a:pPr>
            <a:r>
              <a:t>Each time insert the closest unvisited node</a:t>
            </a:r>
          </a:p>
          <a:p>
            <a:pPr marL="277749" indent="-277749" defTabSz="740663">
              <a:spcBef>
                <a:spcPts val="600"/>
              </a:spcBef>
              <a:buFont typeface="Wingdings"/>
              <a:buChar char="❑"/>
              <a:defRPr sz="2592"/>
            </a:pPr>
            <a:r>
              <a:t>Greedy</a:t>
            </a:r>
          </a:p>
          <a:p>
            <a:pPr marL="648080" lvl="1" indent="-277749" defTabSz="740663">
              <a:spcBef>
                <a:spcPts val="600"/>
              </a:spcBef>
              <a:buFont typeface="Wingdings"/>
              <a:buChar char="❑"/>
              <a:defRPr sz="2592"/>
            </a:pPr>
            <a:r>
              <a:t>Go along the cheapest arc between a visited and unvisited node, continue until none remains</a:t>
            </a:r>
          </a:p>
          <a:p>
            <a:pPr marL="0" lvl="1" indent="370331" defTabSz="740663">
              <a:spcBef>
                <a:spcPts val="600"/>
              </a:spcBef>
              <a:buSzTx/>
              <a:buFont typeface="Wingdings"/>
              <a:buNone/>
              <a:defRPr sz="2592"/>
            </a:pPr>
            <a:endParaRPr/>
          </a:p>
          <a:p>
            <a:pPr marL="277749" indent="-277749" defTabSz="740663">
              <a:spcBef>
                <a:spcPts val="600"/>
              </a:spcBef>
              <a:buFont typeface="Wingdings"/>
              <a:buChar char="❑"/>
              <a:defRPr sz="2592"/>
            </a:pPr>
            <a:r>
              <a:t>Then apply 2-opt</a:t>
            </a:r>
          </a:p>
          <a:p>
            <a:pPr marL="648080" lvl="1" indent="-277749" defTabSz="740663">
              <a:spcBef>
                <a:spcPts val="600"/>
              </a:spcBef>
              <a:buFont typeface="Wingdings"/>
              <a:buChar char="❑"/>
              <a:defRPr sz="2592"/>
            </a:pPr>
            <a:r>
              <a:t>Choose two arcs and switch if the distance decreases. Continue until no such switch is possible</a:t>
            </a:r>
          </a:p>
        </p:txBody>
      </p:sp>
      <p:sp>
        <p:nvSpPr>
          <p:cNvPr id="505" name="Shape 505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/>
          </p:cNvSpPr>
          <p:nvPr>
            <p:ph type="title" idx="4294967295"/>
          </p:nvPr>
        </p:nvSpPr>
        <p:spPr>
          <a:xfrm>
            <a:off x="457200" y="274637"/>
            <a:ext cx="8229600" cy="563563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694944">
              <a:defRPr sz="3343"/>
            </a:lvl1pPr>
          </a:lstStyle>
          <a:p>
            <a:r>
              <a:t>Heuristics</a:t>
            </a:r>
          </a:p>
        </p:txBody>
      </p:sp>
      <p:sp>
        <p:nvSpPr>
          <p:cNvPr id="508" name="Shape 508"/>
          <p:cNvSpPr>
            <a:spLocks noGrp="1"/>
          </p:cNvSpPr>
          <p:nvPr>
            <p:ph type="body" idx="4294967295"/>
          </p:nvPr>
        </p:nvSpPr>
        <p:spPr>
          <a:xfrm>
            <a:off x="457200" y="1066800"/>
            <a:ext cx="8229600" cy="5410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740663">
              <a:spcBef>
                <a:spcPts val="600"/>
              </a:spcBef>
              <a:buSzTx/>
              <a:buNone/>
              <a:defRPr sz="2592"/>
            </a:pPr>
            <a:r>
              <a:rPr dirty="0"/>
              <a:t>Videos: </a:t>
            </a:r>
          </a:p>
          <a:p>
            <a:pPr marL="0" indent="0" defTabSz="740663">
              <a:spcBef>
                <a:spcPts val="600"/>
              </a:spcBef>
              <a:buSzTx/>
              <a:buNone/>
              <a:defRPr sz="2592"/>
            </a:pPr>
            <a:r>
              <a:rPr dirty="0"/>
              <a:t>1) TSP </a:t>
            </a:r>
            <a:r>
              <a:rPr dirty="0" smtClean="0"/>
              <a:t>general</a:t>
            </a:r>
            <a:r>
              <a:rPr lang="tr-TR" dirty="0" smtClean="0"/>
              <a:t>:</a:t>
            </a:r>
            <a:r>
              <a:rPr dirty="0" smtClean="0"/>
              <a:t> </a:t>
            </a:r>
            <a:r>
              <a:rPr dirty="0" smtClean="0">
                <a:hlinkClick r:id="rId2"/>
              </a:rPr>
              <a:t>https</a:t>
            </a:r>
            <a:r>
              <a:rPr dirty="0">
                <a:hlinkClick r:id="rId2"/>
              </a:rPr>
              <a:t>://</a:t>
            </a:r>
            <a:r>
              <a:rPr dirty="0" smtClean="0">
                <a:hlinkClick r:id="rId2"/>
              </a:rPr>
              <a:t>www.youtube.com/watch?v=pQCpdrAxWkg</a:t>
            </a:r>
            <a:endParaRPr dirty="0"/>
          </a:p>
          <a:p>
            <a:pPr marL="0" indent="0" defTabSz="740663">
              <a:spcBef>
                <a:spcPts val="600"/>
              </a:spcBef>
              <a:buSzTx/>
              <a:buNone/>
              <a:defRPr sz="2592"/>
            </a:pPr>
            <a:endParaRPr dirty="0"/>
          </a:p>
          <a:p>
            <a:pPr marL="0" indent="0" defTabSz="740663">
              <a:spcBef>
                <a:spcPts val="600"/>
              </a:spcBef>
              <a:buSzTx/>
              <a:buNone/>
              <a:defRPr sz="2592"/>
            </a:pPr>
            <a:r>
              <a:rPr dirty="0"/>
              <a:t>2) </a:t>
            </a:r>
            <a:r>
              <a:rPr lang="tr-TR" dirty="0" smtClean="0"/>
              <a:t>Some Algorithms:</a:t>
            </a:r>
          </a:p>
          <a:p>
            <a:pPr marL="0" indent="0" defTabSz="740663">
              <a:spcBef>
                <a:spcPts val="600"/>
              </a:spcBef>
              <a:buSzTx/>
              <a:buNone/>
              <a:defRPr sz="2592"/>
            </a:pPr>
            <a:r>
              <a:rPr u="sng" dirty="0" smtClean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3"/>
              </a:rPr>
              <a:t>https</a:t>
            </a:r>
            <a:r>
              <a:rPr u="sng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3"/>
              </a:rPr>
              <a:t>://www.youtube.com/watch?v=q6fPk0--</a:t>
            </a:r>
            <a:r>
              <a:rPr u="sng" dirty="0" smtClean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3"/>
              </a:rPr>
              <a:t>eHY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First, 1:37 min</a:t>
            </a:r>
            <a:endParaRPr dirty="0"/>
          </a:p>
          <a:p>
            <a:pPr marL="0" indent="0" defTabSz="740663">
              <a:spcBef>
                <a:spcPts val="600"/>
              </a:spcBef>
              <a:buSzTx/>
              <a:buNone/>
              <a:defRPr sz="2592"/>
            </a:pPr>
            <a:endParaRPr dirty="0"/>
          </a:p>
          <a:p>
            <a:pPr marL="0" indent="0" defTabSz="740663">
              <a:spcBef>
                <a:spcPts val="600"/>
              </a:spcBef>
              <a:buSzTx/>
              <a:buNone/>
              <a:defRPr sz="2592"/>
            </a:pPr>
            <a:r>
              <a:rPr dirty="0" smtClean="0"/>
              <a:t>3</a:t>
            </a:r>
            <a:r>
              <a:rPr lang="tr-TR" smtClean="0"/>
              <a:t>) Visualization </a:t>
            </a:r>
            <a:r>
              <a:rPr u="sng" smtClean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4"/>
              </a:rPr>
              <a:t>https</a:t>
            </a:r>
            <a:r>
              <a:rPr u="sng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hlinkClick r:id="rId4"/>
              </a:rPr>
              <a:t>://flowingdata.com/2016/05/06/algorithms-for-the-traveling-salesman-problem-visualized/</a:t>
            </a:r>
            <a:r>
              <a:rPr dirty="0"/>
              <a:t> </a:t>
            </a:r>
          </a:p>
          <a:p>
            <a:pPr marL="0" indent="0" defTabSz="740663">
              <a:spcBef>
                <a:spcPts val="600"/>
              </a:spcBef>
              <a:buSzTx/>
              <a:buNone/>
              <a:defRPr sz="2592"/>
            </a:pPr>
            <a:endParaRPr dirty="0"/>
          </a:p>
        </p:txBody>
      </p:sp>
      <p:sp>
        <p:nvSpPr>
          <p:cNvPr id="509" name="Shape 509"/>
          <p:cNvSpPr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2195736" y="260648"/>
            <a:ext cx="4834880" cy="1020763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/>
            </a:lvl1pPr>
          </a:lstStyle>
          <a:p>
            <a:pPr algn="ctr"/>
            <a:r>
              <a:rPr lang="tr-TR" dirty="0" smtClean="0"/>
              <a:t>Networks</a:t>
            </a:r>
            <a:endParaRPr dirty="0"/>
          </a:p>
        </p:txBody>
      </p:sp>
      <p:sp>
        <p:nvSpPr>
          <p:cNvPr id="28" name="Shape 28"/>
          <p:cNvSpPr>
            <a:spLocks noGrp="1"/>
          </p:cNvSpPr>
          <p:nvPr>
            <p:ph type="body" idx="4294967295"/>
          </p:nvPr>
        </p:nvSpPr>
        <p:spPr>
          <a:xfrm>
            <a:off x="381000" y="990600"/>
            <a:ext cx="85344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6000" b="1" dirty="0" smtClean="0"/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QUIZ!</a:t>
            </a: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www.getkahoot.com</a:t>
            </a: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forget to </a:t>
            </a:r>
            <a:r>
              <a:rPr lang="tr-TR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nicknames as your ID’s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700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sldNum" sz="quarter" idx="2"/>
          </p:nvPr>
        </p:nvSpPr>
        <p:spPr>
          <a:xfrm>
            <a:off x="8632824" y="6244778"/>
            <a:ext cx="206377" cy="3120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64" name="image2.jpeg" descr="avrupa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6714" y="-2500314"/>
            <a:ext cx="9877427" cy="118586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/>
          </p:cNvSpPr>
          <p:nvPr>
            <p:ph type="sldNum" sz="quarter" idx="2"/>
          </p:nvPr>
        </p:nvSpPr>
        <p:spPr>
          <a:xfrm>
            <a:off x="8632824" y="6244778"/>
            <a:ext cx="206377" cy="3120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896111">
              <a:defRPr sz="3136"/>
            </a:pPr>
            <a:endParaRPr/>
          </a:p>
        </p:txBody>
      </p:sp>
      <p:pic>
        <p:nvPicPr>
          <p:cNvPr id="68" name="image3.jpeg" descr="Bridges_of_Konigsber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42987" y="1341437"/>
            <a:ext cx="6049964" cy="47704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xfrm>
            <a:off x="8632824" y="6244778"/>
            <a:ext cx="206377" cy="31204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71" name="Shape 7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896111">
              <a:defRPr sz="3136"/>
            </a:pPr>
            <a:endParaRPr/>
          </a:p>
        </p:txBody>
      </p:sp>
      <p:pic>
        <p:nvPicPr>
          <p:cNvPr id="72" name="image4.jpeg" descr="Konigsberg - Castle park brid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550" y="1196975"/>
            <a:ext cx="7345364" cy="46180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83820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The Bridges of Koenigsberg:  Euler 1736</a:t>
            </a:r>
          </a:p>
        </p:txBody>
      </p:sp>
      <p:sp>
        <p:nvSpPr>
          <p:cNvPr id="76" name="Shape 76"/>
          <p:cNvSpPr/>
          <p:nvPr/>
        </p:nvSpPr>
        <p:spPr>
          <a:xfrm>
            <a:off x="1143000" y="1143000"/>
            <a:ext cx="6477000" cy="42433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3041650" y="2593975"/>
            <a:ext cx="1785939" cy="1117600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78" name="Shape 78"/>
          <p:cNvSpPr/>
          <p:nvPr/>
        </p:nvSpPr>
        <p:spPr>
          <a:xfrm>
            <a:off x="4627562" y="1219200"/>
            <a:ext cx="7826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</a:t>
            </a:r>
          </a:p>
        </p:txBody>
      </p:sp>
      <p:sp>
        <p:nvSpPr>
          <p:cNvPr id="79" name="Shape 79"/>
          <p:cNvSpPr/>
          <p:nvPr/>
        </p:nvSpPr>
        <p:spPr>
          <a:xfrm>
            <a:off x="4343400" y="4724400"/>
            <a:ext cx="782639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</a:t>
            </a:r>
          </a:p>
        </p:txBody>
      </p:sp>
      <p:sp>
        <p:nvSpPr>
          <p:cNvPr id="80" name="Shape 80"/>
          <p:cNvSpPr/>
          <p:nvPr/>
        </p:nvSpPr>
        <p:spPr>
          <a:xfrm>
            <a:off x="5832475" y="3152775"/>
            <a:ext cx="782639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</a:t>
            </a:r>
          </a:p>
        </p:txBody>
      </p:sp>
      <p:sp>
        <p:nvSpPr>
          <p:cNvPr id="81" name="Shape 81"/>
          <p:cNvSpPr/>
          <p:nvPr/>
        </p:nvSpPr>
        <p:spPr>
          <a:xfrm>
            <a:off x="1142999" y="2147888"/>
            <a:ext cx="6477001" cy="2792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368"/>
                </a:moveTo>
                <a:lnTo>
                  <a:pt x="5214" y="10368"/>
                </a:lnTo>
                <a:lnTo>
                  <a:pt x="5214" y="0"/>
                </a:lnTo>
                <a:lnTo>
                  <a:pt x="21600" y="0"/>
                </a:lnTo>
                <a:lnTo>
                  <a:pt x="21600" y="2592"/>
                </a:lnTo>
                <a:lnTo>
                  <a:pt x="13407" y="2592"/>
                </a:lnTo>
                <a:lnTo>
                  <a:pt x="13407" y="14688"/>
                </a:lnTo>
                <a:lnTo>
                  <a:pt x="14524" y="18144"/>
                </a:lnTo>
                <a:lnTo>
                  <a:pt x="16386" y="19008"/>
                </a:lnTo>
                <a:lnTo>
                  <a:pt x="18621" y="19008"/>
                </a:lnTo>
                <a:lnTo>
                  <a:pt x="20483" y="15552"/>
                </a:lnTo>
                <a:lnTo>
                  <a:pt x="21600" y="14688"/>
                </a:lnTo>
                <a:lnTo>
                  <a:pt x="21600" y="18144"/>
                </a:lnTo>
                <a:lnTo>
                  <a:pt x="19738" y="20736"/>
                </a:lnTo>
                <a:lnTo>
                  <a:pt x="17503" y="21600"/>
                </a:lnTo>
                <a:lnTo>
                  <a:pt x="14897" y="20736"/>
                </a:lnTo>
                <a:lnTo>
                  <a:pt x="12290" y="16416"/>
                </a:lnTo>
                <a:lnTo>
                  <a:pt x="11545" y="12960"/>
                </a:lnTo>
                <a:lnTo>
                  <a:pt x="0" y="12960"/>
                </a:lnTo>
                <a:lnTo>
                  <a:pt x="0" y="10368"/>
                </a:lnTo>
                <a:close/>
              </a:path>
            </a:pathLst>
          </a:custGeom>
          <a:solidFill>
            <a:srgbClr val="72A376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2" name="Shape 82"/>
          <p:cNvSpPr/>
          <p:nvPr/>
        </p:nvSpPr>
        <p:spPr>
          <a:xfrm>
            <a:off x="3152775" y="2482850"/>
            <a:ext cx="1452563" cy="10048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3487737" y="2706688"/>
            <a:ext cx="7826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B</a:t>
            </a:r>
          </a:p>
        </p:txBody>
      </p:sp>
      <p:sp>
        <p:nvSpPr>
          <p:cNvPr id="84" name="Shape 84" descr="Horizontal brick"/>
          <p:cNvSpPr/>
          <p:nvPr/>
        </p:nvSpPr>
        <p:spPr>
          <a:xfrm>
            <a:off x="3376612" y="1812925"/>
            <a:ext cx="334963" cy="893763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5" name="Shape 85" descr="Horizontal brick"/>
          <p:cNvSpPr/>
          <p:nvPr/>
        </p:nvSpPr>
        <p:spPr>
          <a:xfrm>
            <a:off x="3265487" y="3265487"/>
            <a:ext cx="334963" cy="892176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6" name="Shape 86" descr="Horizontal brick"/>
          <p:cNvSpPr/>
          <p:nvPr/>
        </p:nvSpPr>
        <p:spPr>
          <a:xfrm>
            <a:off x="6056312" y="1812925"/>
            <a:ext cx="334963" cy="893763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7" name="Shape 87" descr="Horizontal brick"/>
          <p:cNvSpPr/>
          <p:nvPr/>
        </p:nvSpPr>
        <p:spPr>
          <a:xfrm>
            <a:off x="6056312" y="4270375"/>
            <a:ext cx="334963" cy="892175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8" name="Shape 88" descr="Horizontal brick"/>
          <p:cNvSpPr/>
          <p:nvPr/>
        </p:nvSpPr>
        <p:spPr>
          <a:xfrm>
            <a:off x="4046537" y="1812925"/>
            <a:ext cx="334963" cy="893763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9" name="Shape 89" descr="Horizontal brick"/>
          <p:cNvSpPr/>
          <p:nvPr/>
        </p:nvSpPr>
        <p:spPr>
          <a:xfrm>
            <a:off x="4046537" y="3265487"/>
            <a:ext cx="334963" cy="892176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0" name="Shape 90" descr="Horizontal brick"/>
          <p:cNvSpPr/>
          <p:nvPr/>
        </p:nvSpPr>
        <p:spPr>
          <a:xfrm rot="5400000">
            <a:off x="4772026" y="2538411"/>
            <a:ext cx="334963" cy="893764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1" name="Shape 91"/>
          <p:cNvSpPr/>
          <p:nvPr/>
        </p:nvSpPr>
        <p:spPr>
          <a:xfrm>
            <a:off x="3381375" y="1924050"/>
            <a:ext cx="5810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92" name="Shape 92"/>
          <p:cNvSpPr/>
          <p:nvPr/>
        </p:nvSpPr>
        <p:spPr>
          <a:xfrm>
            <a:off x="4022725" y="1924050"/>
            <a:ext cx="582613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93" name="Shape 93"/>
          <p:cNvSpPr/>
          <p:nvPr/>
        </p:nvSpPr>
        <p:spPr>
          <a:xfrm>
            <a:off x="4751387" y="2833688"/>
            <a:ext cx="582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94" name="Shape 94"/>
          <p:cNvSpPr/>
          <p:nvPr/>
        </p:nvSpPr>
        <p:spPr>
          <a:xfrm>
            <a:off x="6048375" y="1924050"/>
            <a:ext cx="5810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95" name="Shape 95"/>
          <p:cNvSpPr/>
          <p:nvPr/>
        </p:nvSpPr>
        <p:spPr>
          <a:xfrm>
            <a:off x="6056312" y="4513262"/>
            <a:ext cx="582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7</a:t>
            </a:r>
          </a:p>
        </p:txBody>
      </p:sp>
      <p:sp>
        <p:nvSpPr>
          <p:cNvPr id="96" name="Shape 96"/>
          <p:cNvSpPr/>
          <p:nvPr/>
        </p:nvSpPr>
        <p:spPr>
          <a:xfrm>
            <a:off x="4067175" y="3397250"/>
            <a:ext cx="5810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sp>
        <p:nvSpPr>
          <p:cNvPr id="97" name="Shape 97"/>
          <p:cNvSpPr/>
          <p:nvPr/>
        </p:nvSpPr>
        <p:spPr>
          <a:xfrm>
            <a:off x="3227388" y="3376612"/>
            <a:ext cx="582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sp>
        <p:nvSpPr>
          <p:cNvPr id="98" name="Shape 98"/>
          <p:cNvSpPr/>
          <p:nvPr/>
        </p:nvSpPr>
        <p:spPr>
          <a:xfrm>
            <a:off x="1219200" y="5638800"/>
            <a:ext cx="7620000" cy="650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Is it possible to start in A, cross over each bridge exactly once, and end up back in A?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83820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The Bridges of Koenigsberg:  Euler 1736</a:t>
            </a:r>
          </a:p>
        </p:txBody>
      </p:sp>
      <p:sp>
        <p:nvSpPr>
          <p:cNvPr id="102" name="Shape 102"/>
          <p:cNvSpPr/>
          <p:nvPr/>
        </p:nvSpPr>
        <p:spPr>
          <a:xfrm>
            <a:off x="1143000" y="1143000"/>
            <a:ext cx="6477000" cy="42433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3041650" y="2593975"/>
            <a:ext cx="1785939" cy="1117600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4627562" y="1219200"/>
            <a:ext cx="782638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A</a:t>
            </a:r>
          </a:p>
        </p:txBody>
      </p:sp>
      <p:sp>
        <p:nvSpPr>
          <p:cNvPr id="105" name="Shape 105"/>
          <p:cNvSpPr/>
          <p:nvPr/>
        </p:nvSpPr>
        <p:spPr>
          <a:xfrm>
            <a:off x="4343400" y="4724400"/>
            <a:ext cx="782639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D</a:t>
            </a:r>
          </a:p>
        </p:txBody>
      </p:sp>
      <p:sp>
        <p:nvSpPr>
          <p:cNvPr id="106" name="Shape 106"/>
          <p:cNvSpPr/>
          <p:nvPr/>
        </p:nvSpPr>
        <p:spPr>
          <a:xfrm>
            <a:off x="5832475" y="3152775"/>
            <a:ext cx="782639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</a:t>
            </a:r>
          </a:p>
        </p:txBody>
      </p:sp>
      <p:sp>
        <p:nvSpPr>
          <p:cNvPr id="107" name="Shape 107"/>
          <p:cNvSpPr/>
          <p:nvPr/>
        </p:nvSpPr>
        <p:spPr>
          <a:xfrm>
            <a:off x="1142999" y="2147888"/>
            <a:ext cx="6477001" cy="2792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368"/>
                </a:moveTo>
                <a:lnTo>
                  <a:pt x="5214" y="10368"/>
                </a:lnTo>
                <a:lnTo>
                  <a:pt x="5214" y="0"/>
                </a:lnTo>
                <a:lnTo>
                  <a:pt x="21600" y="0"/>
                </a:lnTo>
                <a:lnTo>
                  <a:pt x="21600" y="2592"/>
                </a:lnTo>
                <a:lnTo>
                  <a:pt x="13407" y="2592"/>
                </a:lnTo>
                <a:lnTo>
                  <a:pt x="13407" y="14688"/>
                </a:lnTo>
                <a:lnTo>
                  <a:pt x="14524" y="18144"/>
                </a:lnTo>
                <a:lnTo>
                  <a:pt x="16386" y="19008"/>
                </a:lnTo>
                <a:lnTo>
                  <a:pt x="18621" y="19008"/>
                </a:lnTo>
                <a:lnTo>
                  <a:pt x="20483" y="15552"/>
                </a:lnTo>
                <a:lnTo>
                  <a:pt x="21600" y="14688"/>
                </a:lnTo>
                <a:lnTo>
                  <a:pt x="21600" y="18144"/>
                </a:lnTo>
                <a:lnTo>
                  <a:pt x="19738" y="20736"/>
                </a:lnTo>
                <a:lnTo>
                  <a:pt x="17503" y="21600"/>
                </a:lnTo>
                <a:lnTo>
                  <a:pt x="14897" y="20736"/>
                </a:lnTo>
                <a:lnTo>
                  <a:pt x="12290" y="16416"/>
                </a:lnTo>
                <a:lnTo>
                  <a:pt x="11545" y="12960"/>
                </a:lnTo>
                <a:lnTo>
                  <a:pt x="0" y="12960"/>
                </a:lnTo>
                <a:lnTo>
                  <a:pt x="0" y="10368"/>
                </a:lnTo>
                <a:close/>
              </a:path>
            </a:pathLst>
          </a:custGeom>
          <a:solidFill>
            <a:srgbClr val="72A376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3152775" y="2482850"/>
            <a:ext cx="1452563" cy="10048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3487737" y="2706688"/>
            <a:ext cx="7826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B</a:t>
            </a:r>
          </a:p>
        </p:txBody>
      </p:sp>
      <p:sp>
        <p:nvSpPr>
          <p:cNvPr id="110" name="Shape 110" descr="Horizontal brick"/>
          <p:cNvSpPr/>
          <p:nvPr/>
        </p:nvSpPr>
        <p:spPr>
          <a:xfrm>
            <a:off x="3376612" y="1812925"/>
            <a:ext cx="334963" cy="893763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1" name="Shape 111" descr="Horizontal brick"/>
          <p:cNvSpPr/>
          <p:nvPr/>
        </p:nvSpPr>
        <p:spPr>
          <a:xfrm>
            <a:off x="3265487" y="3265487"/>
            <a:ext cx="334963" cy="892176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2" name="Shape 112" descr="Horizontal brick"/>
          <p:cNvSpPr/>
          <p:nvPr/>
        </p:nvSpPr>
        <p:spPr>
          <a:xfrm>
            <a:off x="6056312" y="1812925"/>
            <a:ext cx="334963" cy="893763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3" name="Shape 113" descr="Horizontal brick"/>
          <p:cNvSpPr/>
          <p:nvPr/>
        </p:nvSpPr>
        <p:spPr>
          <a:xfrm>
            <a:off x="6056312" y="4270375"/>
            <a:ext cx="334963" cy="892175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4" name="Shape 114" descr="Horizontal brick"/>
          <p:cNvSpPr/>
          <p:nvPr/>
        </p:nvSpPr>
        <p:spPr>
          <a:xfrm>
            <a:off x="4046537" y="1812925"/>
            <a:ext cx="334963" cy="893763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5" name="Shape 115" descr="Horizontal brick"/>
          <p:cNvSpPr/>
          <p:nvPr/>
        </p:nvSpPr>
        <p:spPr>
          <a:xfrm>
            <a:off x="4046537" y="3265487"/>
            <a:ext cx="334963" cy="892176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6" name="Shape 116" descr="Horizontal brick"/>
          <p:cNvSpPr/>
          <p:nvPr/>
        </p:nvSpPr>
        <p:spPr>
          <a:xfrm rot="5400000">
            <a:off x="4772026" y="2538411"/>
            <a:ext cx="334963" cy="893764"/>
          </a:xfrm>
          <a:prstGeom prst="rect">
            <a:avLst/>
          </a:prstGeom>
          <a:blipFill>
            <a:blip r:embed="rId2"/>
          </a:blip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17" name="Shape 117"/>
          <p:cNvSpPr/>
          <p:nvPr/>
        </p:nvSpPr>
        <p:spPr>
          <a:xfrm>
            <a:off x="3381375" y="1924050"/>
            <a:ext cx="5810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118" name="Shape 118"/>
          <p:cNvSpPr/>
          <p:nvPr/>
        </p:nvSpPr>
        <p:spPr>
          <a:xfrm>
            <a:off x="4022725" y="1924050"/>
            <a:ext cx="582613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119" name="Shape 119"/>
          <p:cNvSpPr/>
          <p:nvPr/>
        </p:nvSpPr>
        <p:spPr>
          <a:xfrm>
            <a:off x="4751387" y="2833688"/>
            <a:ext cx="582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120" name="Shape 120"/>
          <p:cNvSpPr/>
          <p:nvPr/>
        </p:nvSpPr>
        <p:spPr>
          <a:xfrm>
            <a:off x="6048375" y="1924050"/>
            <a:ext cx="5810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121" name="Shape 121"/>
          <p:cNvSpPr/>
          <p:nvPr/>
        </p:nvSpPr>
        <p:spPr>
          <a:xfrm>
            <a:off x="6056312" y="4513262"/>
            <a:ext cx="582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7</a:t>
            </a:r>
          </a:p>
        </p:txBody>
      </p:sp>
      <p:sp>
        <p:nvSpPr>
          <p:cNvPr id="122" name="Shape 122"/>
          <p:cNvSpPr/>
          <p:nvPr/>
        </p:nvSpPr>
        <p:spPr>
          <a:xfrm>
            <a:off x="4067175" y="3397250"/>
            <a:ext cx="581025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sp>
        <p:nvSpPr>
          <p:cNvPr id="123" name="Shape 123"/>
          <p:cNvSpPr/>
          <p:nvPr/>
        </p:nvSpPr>
        <p:spPr>
          <a:xfrm>
            <a:off x="3227388" y="3376612"/>
            <a:ext cx="582613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sp>
        <p:nvSpPr>
          <p:cNvPr id="124" name="Shape 124"/>
          <p:cNvSpPr/>
          <p:nvPr/>
        </p:nvSpPr>
        <p:spPr>
          <a:xfrm>
            <a:off x="1219200" y="5638800"/>
            <a:ext cx="7620000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Conceptualization:  Land masses are “nodes”.</a:t>
            </a:r>
          </a:p>
        </p:txBody>
      </p:sp>
      <p:sp>
        <p:nvSpPr>
          <p:cNvPr id="125" name="Shape 125"/>
          <p:cNvSpPr/>
          <p:nvPr/>
        </p:nvSpPr>
        <p:spPr>
          <a:xfrm>
            <a:off x="4419600" y="1143000"/>
            <a:ext cx="838200" cy="685800"/>
          </a:xfrm>
          <a:prstGeom prst="ellipse">
            <a:avLst/>
          </a:prstGeom>
          <a:ln w="5715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5638800" y="2971800"/>
            <a:ext cx="838200" cy="685800"/>
          </a:xfrm>
          <a:prstGeom prst="ellipse">
            <a:avLst/>
          </a:prstGeom>
          <a:ln w="5715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>
            <a:off x="4114800" y="4572000"/>
            <a:ext cx="838200" cy="685800"/>
          </a:xfrm>
          <a:prstGeom prst="ellipse">
            <a:avLst/>
          </a:prstGeom>
          <a:ln w="5715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8" name="Shape 128"/>
          <p:cNvSpPr/>
          <p:nvPr/>
        </p:nvSpPr>
        <p:spPr>
          <a:xfrm>
            <a:off x="3276600" y="2590800"/>
            <a:ext cx="838200" cy="685800"/>
          </a:xfrm>
          <a:prstGeom prst="ellipse">
            <a:avLst/>
          </a:prstGeom>
          <a:ln w="57150" cap="sq"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1" animBg="1" advAuto="0"/>
      <p:bldP spid="125" grpId="2" animBg="1" advAuto="0"/>
      <p:bldP spid="126" grpId="4" animBg="1" advAuto="0"/>
      <p:bldP spid="127" grpId="5" animBg="1" advAuto="0"/>
      <p:bldP spid="128" grpId="3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83820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The Bridges of Koenigsberg:  Euler 1736</a:t>
            </a:r>
          </a:p>
        </p:txBody>
      </p:sp>
      <p:sp>
        <p:nvSpPr>
          <p:cNvPr id="132" name="Shape 132"/>
          <p:cNvSpPr/>
          <p:nvPr/>
        </p:nvSpPr>
        <p:spPr>
          <a:xfrm>
            <a:off x="1143000" y="1143000"/>
            <a:ext cx="6477000" cy="42433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3" name="Shape 133"/>
          <p:cNvSpPr/>
          <p:nvPr/>
        </p:nvSpPr>
        <p:spPr>
          <a:xfrm>
            <a:off x="3041650" y="2593975"/>
            <a:ext cx="1785939" cy="1117600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1142999" y="2147888"/>
            <a:ext cx="6477001" cy="2792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368"/>
                </a:moveTo>
                <a:lnTo>
                  <a:pt x="5214" y="10368"/>
                </a:lnTo>
                <a:lnTo>
                  <a:pt x="5214" y="0"/>
                </a:lnTo>
                <a:lnTo>
                  <a:pt x="21600" y="0"/>
                </a:lnTo>
                <a:lnTo>
                  <a:pt x="21600" y="2592"/>
                </a:lnTo>
                <a:lnTo>
                  <a:pt x="13407" y="2592"/>
                </a:lnTo>
                <a:lnTo>
                  <a:pt x="13407" y="14688"/>
                </a:lnTo>
                <a:lnTo>
                  <a:pt x="14524" y="18144"/>
                </a:lnTo>
                <a:lnTo>
                  <a:pt x="16386" y="19008"/>
                </a:lnTo>
                <a:lnTo>
                  <a:pt x="18621" y="19008"/>
                </a:lnTo>
                <a:lnTo>
                  <a:pt x="20483" y="15552"/>
                </a:lnTo>
                <a:lnTo>
                  <a:pt x="21600" y="14688"/>
                </a:lnTo>
                <a:lnTo>
                  <a:pt x="21600" y="18144"/>
                </a:lnTo>
                <a:lnTo>
                  <a:pt x="19738" y="20736"/>
                </a:lnTo>
                <a:lnTo>
                  <a:pt x="17503" y="21600"/>
                </a:lnTo>
                <a:lnTo>
                  <a:pt x="14897" y="20736"/>
                </a:lnTo>
                <a:lnTo>
                  <a:pt x="12290" y="16416"/>
                </a:lnTo>
                <a:lnTo>
                  <a:pt x="11545" y="12960"/>
                </a:lnTo>
                <a:lnTo>
                  <a:pt x="0" y="12960"/>
                </a:lnTo>
                <a:lnTo>
                  <a:pt x="0" y="10368"/>
                </a:lnTo>
                <a:close/>
              </a:path>
            </a:pathLst>
          </a:custGeom>
          <a:solidFill>
            <a:srgbClr val="72A376"/>
          </a:solidFill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3152775" y="2482850"/>
            <a:ext cx="1452563" cy="10048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3048000" y="2071688"/>
            <a:ext cx="581025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137" name="Shape 137"/>
          <p:cNvSpPr/>
          <p:nvPr/>
        </p:nvSpPr>
        <p:spPr>
          <a:xfrm>
            <a:off x="4141787" y="2071688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138" name="Shape 138"/>
          <p:cNvSpPr/>
          <p:nvPr/>
        </p:nvSpPr>
        <p:spPr>
          <a:xfrm>
            <a:off x="4751387" y="2833688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139" name="Shape 139"/>
          <p:cNvSpPr/>
          <p:nvPr/>
        </p:nvSpPr>
        <p:spPr>
          <a:xfrm>
            <a:off x="5791200" y="2071688"/>
            <a:ext cx="581025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140" name="Shape 140"/>
          <p:cNvSpPr/>
          <p:nvPr/>
        </p:nvSpPr>
        <p:spPr>
          <a:xfrm>
            <a:off x="6056312" y="4513262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7</a:t>
            </a:r>
          </a:p>
        </p:txBody>
      </p:sp>
      <p:sp>
        <p:nvSpPr>
          <p:cNvPr id="141" name="Shape 141"/>
          <p:cNvSpPr/>
          <p:nvPr/>
        </p:nvSpPr>
        <p:spPr>
          <a:xfrm>
            <a:off x="4219575" y="3397250"/>
            <a:ext cx="581025" cy="5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sp>
        <p:nvSpPr>
          <p:cNvPr id="142" name="Shape 142"/>
          <p:cNvSpPr/>
          <p:nvPr/>
        </p:nvSpPr>
        <p:spPr>
          <a:xfrm>
            <a:off x="3352800" y="3429000"/>
            <a:ext cx="582613" cy="5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sp>
        <p:nvSpPr>
          <p:cNvPr id="143" name="Shape 143"/>
          <p:cNvSpPr/>
          <p:nvPr/>
        </p:nvSpPr>
        <p:spPr>
          <a:xfrm>
            <a:off x="1219200" y="5638800"/>
            <a:ext cx="7620000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Conceptualization:  Bridges are “arcs.”</a:t>
            </a:r>
          </a:p>
        </p:txBody>
      </p:sp>
      <p:grpSp>
        <p:nvGrpSpPr>
          <p:cNvPr id="146" name="Group 146"/>
          <p:cNvGrpSpPr/>
          <p:nvPr/>
        </p:nvGrpSpPr>
        <p:grpSpPr>
          <a:xfrm>
            <a:off x="4419600" y="1143000"/>
            <a:ext cx="990600" cy="726441"/>
            <a:chOff x="0" y="0"/>
            <a:chExt cx="990599" cy="726440"/>
          </a:xfrm>
        </p:grpSpPr>
        <p:sp>
          <p:nvSpPr>
            <p:cNvPr id="144" name="Shape 144"/>
            <p:cNvSpPr/>
            <p:nvPr/>
          </p:nvSpPr>
          <p:spPr>
            <a:xfrm>
              <a:off x="207962" y="76200"/>
              <a:ext cx="782638" cy="650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210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A</a:t>
              </a:r>
            </a:p>
          </p:txBody>
        </p:sp>
        <p:sp>
          <p:nvSpPr>
            <p:cNvPr id="145" name="Shape 145"/>
            <p:cNvSpPr/>
            <p:nvPr/>
          </p:nvSpPr>
          <p:spPr>
            <a:xfrm>
              <a:off x="0" y="0"/>
              <a:ext cx="838200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49" name="Group 149"/>
          <p:cNvGrpSpPr/>
          <p:nvPr/>
        </p:nvGrpSpPr>
        <p:grpSpPr>
          <a:xfrm>
            <a:off x="5638800" y="2971800"/>
            <a:ext cx="976313" cy="685800"/>
            <a:chOff x="0" y="0"/>
            <a:chExt cx="976312" cy="685800"/>
          </a:xfrm>
        </p:grpSpPr>
        <p:sp>
          <p:nvSpPr>
            <p:cNvPr id="147" name="Shape 147"/>
            <p:cNvSpPr/>
            <p:nvPr/>
          </p:nvSpPr>
          <p:spPr>
            <a:xfrm>
              <a:off x="193675" y="180975"/>
              <a:ext cx="782638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C</a:t>
              </a:r>
            </a:p>
          </p:txBody>
        </p:sp>
        <p:sp>
          <p:nvSpPr>
            <p:cNvPr id="148" name="Shape 148"/>
            <p:cNvSpPr/>
            <p:nvPr/>
          </p:nvSpPr>
          <p:spPr>
            <a:xfrm>
              <a:off x="0" y="0"/>
              <a:ext cx="838201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52" name="Group 152"/>
          <p:cNvGrpSpPr/>
          <p:nvPr/>
        </p:nvGrpSpPr>
        <p:grpSpPr>
          <a:xfrm>
            <a:off x="4114800" y="4572000"/>
            <a:ext cx="1011238" cy="685800"/>
            <a:chOff x="0" y="0"/>
            <a:chExt cx="1011237" cy="685800"/>
          </a:xfrm>
        </p:grpSpPr>
        <p:sp>
          <p:nvSpPr>
            <p:cNvPr id="150" name="Shape 150"/>
            <p:cNvSpPr/>
            <p:nvPr/>
          </p:nvSpPr>
          <p:spPr>
            <a:xfrm>
              <a:off x="228600" y="152400"/>
              <a:ext cx="782638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D</a:t>
              </a:r>
            </a:p>
          </p:txBody>
        </p:sp>
        <p:sp>
          <p:nvSpPr>
            <p:cNvPr id="151" name="Shape 151"/>
            <p:cNvSpPr/>
            <p:nvPr/>
          </p:nvSpPr>
          <p:spPr>
            <a:xfrm>
              <a:off x="0" y="0"/>
              <a:ext cx="838201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55" name="Group 155"/>
          <p:cNvGrpSpPr/>
          <p:nvPr/>
        </p:nvGrpSpPr>
        <p:grpSpPr>
          <a:xfrm>
            <a:off x="3276600" y="2590800"/>
            <a:ext cx="993775" cy="685800"/>
            <a:chOff x="0" y="0"/>
            <a:chExt cx="993774" cy="685800"/>
          </a:xfrm>
        </p:grpSpPr>
        <p:sp>
          <p:nvSpPr>
            <p:cNvPr id="153" name="Shape 153"/>
            <p:cNvSpPr/>
            <p:nvPr/>
          </p:nvSpPr>
          <p:spPr>
            <a:xfrm>
              <a:off x="211137" y="115887"/>
              <a:ext cx="782638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B</a:t>
              </a:r>
            </a:p>
          </p:txBody>
        </p:sp>
        <p:sp>
          <p:nvSpPr>
            <p:cNvPr id="154" name="Shape 154"/>
            <p:cNvSpPr/>
            <p:nvPr/>
          </p:nvSpPr>
          <p:spPr>
            <a:xfrm>
              <a:off x="0" y="0"/>
              <a:ext cx="838200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65" name="Shape 165"/>
          <p:cNvSpPr/>
          <p:nvPr/>
        </p:nvSpPr>
        <p:spPr>
          <a:xfrm>
            <a:off x="3994717" y="1865571"/>
            <a:ext cx="632846" cy="79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3994717" y="1865571"/>
            <a:ext cx="632846" cy="79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3912541" y="3258984"/>
            <a:ext cx="551023" cy="1288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4270375" y="3014140"/>
            <a:ext cx="1350862" cy="218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3912541" y="3258984"/>
            <a:ext cx="551023" cy="1288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4860064" y="3633268"/>
            <a:ext cx="966970" cy="1027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5158226" y="1869281"/>
            <a:ext cx="736690" cy="1099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4400" y="14400"/>
                  <a:pt x="7200" y="7200"/>
                  <a:pt x="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63" name="Shape 163"/>
          <p:cNvSpPr/>
          <p:nvPr/>
        </p:nvSpPr>
        <p:spPr>
          <a:xfrm flipV="1">
            <a:off x="3495569" y="1518077"/>
            <a:ext cx="878100" cy="1092227"/>
          </a:xfrm>
          <a:prstGeom prst="line">
            <a:avLst/>
          </a:prstGeom>
          <a:ln w="508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164" name="Shape 164"/>
          <p:cNvSpPr/>
          <p:nvPr/>
        </p:nvSpPr>
        <p:spPr>
          <a:xfrm flipH="1" flipV="1">
            <a:off x="3522768" y="3231730"/>
            <a:ext cx="666889" cy="1461420"/>
          </a:xfrm>
          <a:prstGeom prst="line">
            <a:avLst/>
          </a:prstGeom>
          <a:ln w="508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1" animBg="1" advAuto="0"/>
      <p:bldP spid="165" grpId="2" animBg="1" advAuto="0"/>
      <p:bldP spid="166" grpId="3" animBg="1" advAuto="0"/>
      <p:bldP spid="167" grpId="7" animBg="1" advAuto="0"/>
      <p:bldP spid="168" grpId="5" animBg="1" advAuto="0"/>
      <p:bldP spid="169" grpId="6" animBg="1" advAuto="0"/>
      <p:bldP spid="170" grpId="8" animBg="1" advAuto="0"/>
      <p:bldP spid="171" grpId="4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sldNum" sz="quarter" idx="2"/>
          </p:nvPr>
        </p:nvSpPr>
        <p:spPr>
          <a:xfrm>
            <a:off x="8505418" y="6404292"/>
            <a:ext cx="181382" cy="269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83820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</a:lstStyle>
          <a:p>
            <a:r>
              <a:t>The Bridges of Koenigsberg:  Euler 1736</a:t>
            </a:r>
          </a:p>
        </p:txBody>
      </p:sp>
      <p:sp>
        <p:nvSpPr>
          <p:cNvPr id="175" name="Shape 175"/>
          <p:cNvSpPr/>
          <p:nvPr/>
        </p:nvSpPr>
        <p:spPr>
          <a:xfrm>
            <a:off x="1143000" y="1143000"/>
            <a:ext cx="6477000" cy="4243388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3048000" y="2071688"/>
            <a:ext cx="581025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</a:t>
            </a:r>
          </a:p>
        </p:txBody>
      </p:sp>
      <p:sp>
        <p:nvSpPr>
          <p:cNvPr id="177" name="Shape 177"/>
          <p:cNvSpPr/>
          <p:nvPr/>
        </p:nvSpPr>
        <p:spPr>
          <a:xfrm>
            <a:off x="4141787" y="2071688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</a:t>
            </a:r>
          </a:p>
        </p:txBody>
      </p:sp>
      <p:sp>
        <p:nvSpPr>
          <p:cNvPr id="178" name="Shape 178"/>
          <p:cNvSpPr/>
          <p:nvPr/>
        </p:nvSpPr>
        <p:spPr>
          <a:xfrm>
            <a:off x="4751387" y="2833688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4</a:t>
            </a:r>
          </a:p>
        </p:txBody>
      </p:sp>
      <p:sp>
        <p:nvSpPr>
          <p:cNvPr id="179" name="Shape 179"/>
          <p:cNvSpPr/>
          <p:nvPr/>
        </p:nvSpPr>
        <p:spPr>
          <a:xfrm>
            <a:off x="5791200" y="2071688"/>
            <a:ext cx="581025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3</a:t>
            </a:r>
          </a:p>
        </p:txBody>
      </p:sp>
      <p:sp>
        <p:nvSpPr>
          <p:cNvPr id="180" name="Shape 180"/>
          <p:cNvSpPr/>
          <p:nvPr/>
        </p:nvSpPr>
        <p:spPr>
          <a:xfrm>
            <a:off x="6056312" y="4513262"/>
            <a:ext cx="582613" cy="53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7</a:t>
            </a:r>
          </a:p>
        </p:txBody>
      </p:sp>
      <p:sp>
        <p:nvSpPr>
          <p:cNvPr id="181" name="Shape 181"/>
          <p:cNvSpPr/>
          <p:nvPr/>
        </p:nvSpPr>
        <p:spPr>
          <a:xfrm>
            <a:off x="4219575" y="3397250"/>
            <a:ext cx="581025" cy="5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6</a:t>
            </a:r>
          </a:p>
        </p:txBody>
      </p:sp>
      <p:sp>
        <p:nvSpPr>
          <p:cNvPr id="182" name="Shape 182"/>
          <p:cNvSpPr/>
          <p:nvPr/>
        </p:nvSpPr>
        <p:spPr>
          <a:xfrm>
            <a:off x="3352800" y="3429000"/>
            <a:ext cx="582613" cy="5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600"/>
              </a:spcBef>
              <a:defRPr sz="28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5</a:t>
            </a:r>
          </a:p>
        </p:txBody>
      </p:sp>
      <p:sp>
        <p:nvSpPr>
          <p:cNvPr id="183" name="Shape 183"/>
          <p:cNvSpPr/>
          <p:nvPr/>
        </p:nvSpPr>
        <p:spPr>
          <a:xfrm>
            <a:off x="990600" y="5486400"/>
            <a:ext cx="7620000" cy="650240"/>
          </a:xfrm>
          <a:prstGeom prst="rect">
            <a:avLst/>
          </a:prstGeom>
          <a:solidFill>
            <a:srgbClr val="FFFF99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Is there a “walk” starting at A and ending at A and passing through each arc exactly once?          </a:t>
            </a:r>
          </a:p>
        </p:txBody>
      </p:sp>
      <p:grpSp>
        <p:nvGrpSpPr>
          <p:cNvPr id="186" name="Group 186"/>
          <p:cNvGrpSpPr/>
          <p:nvPr/>
        </p:nvGrpSpPr>
        <p:grpSpPr>
          <a:xfrm>
            <a:off x="4419600" y="1143000"/>
            <a:ext cx="990600" cy="726441"/>
            <a:chOff x="0" y="0"/>
            <a:chExt cx="990599" cy="726440"/>
          </a:xfrm>
        </p:grpSpPr>
        <p:sp>
          <p:nvSpPr>
            <p:cNvPr id="184" name="Shape 184"/>
            <p:cNvSpPr/>
            <p:nvPr/>
          </p:nvSpPr>
          <p:spPr>
            <a:xfrm>
              <a:off x="207962" y="76200"/>
              <a:ext cx="782638" cy="650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2100"/>
                </a:spcBef>
                <a:defRPr sz="3600"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A</a:t>
              </a:r>
            </a:p>
          </p:txBody>
        </p:sp>
        <p:sp>
          <p:nvSpPr>
            <p:cNvPr id="185" name="Shape 185"/>
            <p:cNvSpPr/>
            <p:nvPr/>
          </p:nvSpPr>
          <p:spPr>
            <a:xfrm>
              <a:off x="0" y="0"/>
              <a:ext cx="838200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89" name="Group 189"/>
          <p:cNvGrpSpPr/>
          <p:nvPr/>
        </p:nvGrpSpPr>
        <p:grpSpPr>
          <a:xfrm>
            <a:off x="5638800" y="2971800"/>
            <a:ext cx="976313" cy="685800"/>
            <a:chOff x="0" y="0"/>
            <a:chExt cx="976312" cy="685800"/>
          </a:xfrm>
        </p:grpSpPr>
        <p:sp>
          <p:nvSpPr>
            <p:cNvPr id="187" name="Shape 187"/>
            <p:cNvSpPr/>
            <p:nvPr/>
          </p:nvSpPr>
          <p:spPr>
            <a:xfrm>
              <a:off x="193675" y="180975"/>
              <a:ext cx="782638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C</a:t>
              </a:r>
            </a:p>
          </p:txBody>
        </p:sp>
        <p:sp>
          <p:nvSpPr>
            <p:cNvPr id="188" name="Shape 188"/>
            <p:cNvSpPr/>
            <p:nvPr/>
          </p:nvSpPr>
          <p:spPr>
            <a:xfrm>
              <a:off x="0" y="0"/>
              <a:ext cx="838201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92" name="Group 192"/>
          <p:cNvGrpSpPr/>
          <p:nvPr/>
        </p:nvGrpSpPr>
        <p:grpSpPr>
          <a:xfrm>
            <a:off x="4114800" y="4572000"/>
            <a:ext cx="1011238" cy="685800"/>
            <a:chOff x="0" y="0"/>
            <a:chExt cx="1011237" cy="685800"/>
          </a:xfrm>
        </p:grpSpPr>
        <p:sp>
          <p:nvSpPr>
            <p:cNvPr id="190" name="Shape 190"/>
            <p:cNvSpPr/>
            <p:nvPr/>
          </p:nvSpPr>
          <p:spPr>
            <a:xfrm>
              <a:off x="228600" y="152400"/>
              <a:ext cx="782638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D</a:t>
              </a:r>
            </a:p>
          </p:txBody>
        </p:sp>
        <p:sp>
          <p:nvSpPr>
            <p:cNvPr id="191" name="Shape 191"/>
            <p:cNvSpPr/>
            <p:nvPr/>
          </p:nvSpPr>
          <p:spPr>
            <a:xfrm>
              <a:off x="0" y="0"/>
              <a:ext cx="838201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95" name="Group 195"/>
          <p:cNvGrpSpPr/>
          <p:nvPr/>
        </p:nvGrpSpPr>
        <p:grpSpPr>
          <a:xfrm>
            <a:off x="3276600" y="2590800"/>
            <a:ext cx="993775" cy="685800"/>
            <a:chOff x="0" y="0"/>
            <a:chExt cx="993774" cy="685800"/>
          </a:xfrm>
        </p:grpSpPr>
        <p:sp>
          <p:nvSpPr>
            <p:cNvPr id="193" name="Shape 193"/>
            <p:cNvSpPr/>
            <p:nvPr/>
          </p:nvSpPr>
          <p:spPr>
            <a:xfrm>
              <a:off x="211137" y="115887"/>
              <a:ext cx="782638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1000"/>
                </a:spcBef>
                <a:defRPr b="1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B</a:t>
              </a:r>
            </a:p>
          </p:txBody>
        </p:sp>
        <p:sp>
          <p:nvSpPr>
            <p:cNvPr id="194" name="Shape 194"/>
            <p:cNvSpPr/>
            <p:nvPr/>
          </p:nvSpPr>
          <p:spPr>
            <a:xfrm>
              <a:off x="0" y="0"/>
              <a:ext cx="838200" cy="685800"/>
            </a:xfrm>
            <a:prstGeom prst="ellipse">
              <a:avLst/>
            </a:prstGeom>
            <a:noFill/>
            <a:ln w="57150" cap="sq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205" name="Shape 205"/>
          <p:cNvSpPr/>
          <p:nvPr/>
        </p:nvSpPr>
        <p:spPr>
          <a:xfrm>
            <a:off x="3994717" y="1865571"/>
            <a:ext cx="632846" cy="79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6" name="Shape 206"/>
          <p:cNvSpPr/>
          <p:nvPr/>
        </p:nvSpPr>
        <p:spPr>
          <a:xfrm>
            <a:off x="3994717" y="1865571"/>
            <a:ext cx="632846" cy="7914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7" name="Shape 207"/>
          <p:cNvSpPr/>
          <p:nvPr/>
        </p:nvSpPr>
        <p:spPr>
          <a:xfrm>
            <a:off x="3912541" y="3258984"/>
            <a:ext cx="551023" cy="1288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8" name="Shape 208"/>
          <p:cNvSpPr/>
          <p:nvPr/>
        </p:nvSpPr>
        <p:spPr>
          <a:xfrm>
            <a:off x="4270375" y="3014140"/>
            <a:ext cx="1350862" cy="218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9" name="Shape 209"/>
          <p:cNvSpPr/>
          <p:nvPr/>
        </p:nvSpPr>
        <p:spPr>
          <a:xfrm>
            <a:off x="3912541" y="3258984"/>
            <a:ext cx="551023" cy="12889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7200" y="7200"/>
                  <a:pt x="14400" y="14400"/>
                  <a:pt x="21600" y="2160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10" name="Shape 210"/>
          <p:cNvSpPr/>
          <p:nvPr/>
        </p:nvSpPr>
        <p:spPr>
          <a:xfrm>
            <a:off x="4860064" y="3633268"/>
            <a:ext cx="966970" cy="1027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7200" y="14400"/>
                  <a:pt x="14400" y="7200"/>
                  <a:pt x="2160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11" name="Shape 211"/>
          <p:cNvSpPr/>
          <p:nvPr/>
        </p:nvSpPr>
        <p:spPr>
          <a:xfrm>
            <a:off x="5158226" y="1869281"/>
            <a:ext cx="736690" cy="1099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14400" y="14400"/>
                  <a:pt x="7200" y="7200"/>
                  <a:pt x="0" y="0"/>
                </a:cubicBezTo>
              </a:path>
            </a:pathLst>
          </a:custGeom>
          <a:ln w="57150" cap="sq">
            <a:solidFill>
              <a:srgbClr val="000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3" name="Shape 203"/>
          <p:cNvSpPr/>
          <p:nvPr/>
        </p:nvSpPr>
        <p:spPr>
          <a:xfrm flipV="1">
            <a:off x="3495569" y="1518077"/>
            <a:ext cx="878100" cy="1092227"/>
          </a:xfrm>
          <a:prstGeom prst="line">
            <a:avLst/>
          </a:prstGeom>
          <a:ln w="508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  <p:sp>
        <p:nvSpPr>
          <p:cNvPr id="204" name="Shape 204"/>
          <p:cNvSpPr/>
          <p:nvPr/>
        </p:nvSpPr>
        <p:spPr>
          <a:xfrm flipH="1" flipV="1">
            <a:off x="3522768" y="3231730"/>
            <a:ext cx="666889" cy="1461420"/>
          </a:xfrm>
          <a:prstGeom prst="line">
            <a:avLst/>
          </a:prstGeom>
          <a:ln w="50800">
            <a:solidFill>
              <a:srgbClr val="000000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1" animBg="1" advAuto="0"/>
    </p:bldLst>
  </p:timing>
</p:sld>
</file>

<file path=ppt/theme/theme1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1037</Words>
  <Application>Microsoft Office PowerPoint</Application>
  <PresentationFormat>On-screen Show (4:3)</PresentationFormat>
  <Paragraphs>247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Default Design</vt:lpstr>
      <vt:lpstr>IE 102 Spring 2017   </vt:lpstr>
      <vt:lpstr>The Bridges of Koenigsberg:  Euler 1735</vt:lpstr>
      <vt:lpstr>PowerPoint Presentation</vt:lpstr>
      <vt:lpstr>PowerPoint Presentation</vt:lpstr>
      <vt:lpstr>PowerPoint Presentation</vt:lpstr>
      <vt:lpstr>The Bridges of Koenigsberg:  Euler 1736</vt:lpstr>
      <vt:lpstr>The Bridges of Koenigsberg:  Euler 1736</vt:lpstr>
      <vt:lpstr>The Bridges of Koenigsberg:  Euler 1736</vt:lpstr>
      <vt:lpstr>The Bridges of Koenigsberg:  Euler 1736</vt:lpstr>
      <vt:lpstr>The Bridges of Koenigsberg:  Euler 1736</vt:lpstr>
      <vt:lpstr>PowerPoint Presentation</vt:lpstr>
      <vt:lpstr>On Eulerian Cycles</vt:lpstr>
      <vt:lpstr>Hamilton’s Around the World Game</vt:lpstr>
      <vt:lpstr>Hamilton’s Around the World Game</vt:lpstr>
      <vt:lpstr>Hamilton’s Around the World Game</vt:lpstr>
      <vt:lpstr>Where Network Flows Arise</vt:lpstr>
      <vt:lpstr>Travel and Delivery Problem</vt:lpstr>
      <vt:lpstr>Representation by networks</vt:lpstr>
      <vt:lpstr>Representation by networks</vt:lpstr>
      <vt:lpstr>Hamiltonian Path Problem </vt:lpstr>
      <vt:lpstr>Questions to answer:</vt:lpstr>
      <vt:lpstr>More questions to answer:</vt:lpstr>
      <vt:lpstr>Traveling Salesman Problem - TSP</vt:lpstr>
      <vt:lpstr>More on solution</vt:lpstr>
      <vt:lpstr>Ending Remarks</vt:lpstr>
      <vt:lpstr>Ending Remarks (continued)</vt:lpstr>
      <vt:lpstr>Heuristics</vt:lpstr>
      <vt:lpstr>Heuristics</vt:lpstr>
      <vt:lpstr>Networks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102 Spring 2017   </dc:title>
  <cp:lastModifiedBy>Ömer Burak Kınay</cp:lastModifiedBy>
  <cp:revision>2</cp:revision>
  <dcterms:modified xsi:type="dcterms:W3CDTF">2017-03-16T11:27:54Z</dcterms:modified>
</cp:coreProperties>
</file>