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7F3F4"/>
          </a:solidFill>
        </a:fill>
      </a:tcStyle>
    </a:wholeTbl>
    <a:band2H>
      <a:tcTxStyle/>
      <a:tcStyle>
        <a:tcBdr/>
        <a:fill>
          <a:solidFill>
            <a:srgbClr val="F3F9FA"/>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9" d="100"/>
          <a:sy n="69" d="100"/>
        </p:scale>
        <p:origin x="-72"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1" name="Shape 61"/>
          <p:cNvSpPr>
            <a:spLocks noGrp="1" noRot="1" noChangeAspect="1"/>
          </p:cNvSpPr>
          <p:nvPr>
            <p:ph type="sldImg"/>
          </p:nvPr>
        </p:nvSpPr>
        <p:spPr>
          <a:xfrm>
            <a:off x="1143000" y="685800"/>
            <a:ext cx="4572000" cy="3429000"/>
          </a:xfrm>
          <a:prstGeom prst="rect">
            <a:avLst/>
          </a:prstGeom>
        </p:spPr>
        <p:txBody>
          <a:bodyPr/>
          <a:lstStyle/>
          <a:p>
            <a:endParaRPr/>
          </a:p>
        </p:txBody>
      </p:sp>
      <p:sp>
        <p:nvSpPr>
          <p:cNvPr id="62" name="Shape 62"/>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1109255198"/>
      </p:ext>
    </p:extLst>
  </p:cSld>
  <p:clrMap bg1="lt1" tx1="dk1" bg2="lt2" tx2="dk2" accent1="accent1" accent2="accent2" accent3="accent3" accent4="accent4" accent5="accent5" accent6="accent6" hlink="hlink" folHlink="folHlink"/>
  <p:notesStyle>
    <a:lvl1pPr latinLnBrk="0">
      <a:spcBef>
        <a:spcPts val="400"/>
      </a:spcBef>
      <a:defRPr sz="1200">
        <a:latin typeface="+mn-lt"/>
        <a:ea typeface="+mn-ea"/>
        <a:cs typeface="+mn-cs"/>
        <a:sym typeface="Arial"/>
      </a:defRPr>
    </a:lvl1pPr>
    <a:lvl2pPr indent="228600" latinLnBrk="0">
      <a:spcBef>
        <a:spcPts val="400"/>
      </a:spcBef>
      <a:defRPr sz="1200">
        <a:latin typeface="+mn-lt"/>
        <a:ea typeface="+mn-ea"/>
        <a:cs typeface="+mn-cs"/>
        <a:sym typeface="Arial"/>
      </a:defRPr>
    </a:lvl2pPr>
    <a:lvl3pPr indent="457200" latinLnBrk="0">
      <a:spcBef>
        <a:spcPts val="400"/>
      </a:spcBef>
      <a:defRPr sz="1200">
        <a:latin typeface="+mn-lt"/>
        <a:ea typeface="+mn-ea"/>
        <a:cs typeface="+mn-cs"/>
        <a:sym typeface="Arial"/>
      </a:defRPr>
    </a:lvl3pPr>
    <a:lvl4pPr indent="685800" latinLnBrk="0">
      <a:spcBef>
        <a:spcPts val="400"/>
      </a:spcBef>
      <a:defRPr sz="1200">
        <a:latin typeface="+mn-lt"/>
        <a:ea typeface="+mn-ea"/>
        <a:cs typeface="+mn-cs"/>
        <a:sym typeface="Arial"/>
      </a:defRPr>
    </a:lvl4pPr>
    <a:lvl5pPr indent="914400" latinLnBrk="0">
      <a:spcBef>
        <a:spcPts val="400"/>
      </a:spcBef>
      <a:defRPr sz="1200">
        <a:latin typeface="+mn-lt"/>
        <a:ea typeface="+mn-ea"/>
        <a:cs typeface="+mn-cs"/>
        <a:sym typeface="Arial"/>
      </a:defRPr>
    </a:lvl5pPr>
    <a:lvl6pPr indent="1143000" latinLnBrk="0">
      <a:spcBef>
        <a:spcPts val="400"/>
      </a:spcBef>
      <a:defRPr sz="1200">
        <a:latin typeface="+mn-lt"/>
        <a:ea typeface="+mn-ea"/>
        <a:cs typeface="+mn-cs"/>
        <a:sym typeface="Arial"/>
      </a:defRPr>
    </a:lvl6pPr>
    <a:lvl7pPr indent="1371600" latinLnBrk="0">
      <a:spcBef>
        <a:spcPts val="400"/>
      </a:spcBef>
      <a:defRPr sz="1200">
        <a:latin typeface="+mn-lt"/>
        <a:ea typeface="+mn-ea"/>
        <a:cs typeface="+mn-cs"/>
        <a:sym typeface="Arial"/>
      </a:defRPr>
    </a:lvl7pPr>
    <a:lvl8pPr indent="1600200" latinLnBrk="0">
      <a:spcBef>
        <a:spcPts val="400"/>
      </a:spcBef>
      <a:defRPr sz="1200">
        <a:latin typeface="+mn-lt"/>
        <a:ea typeface="+mn-ea"/>
        <a:cs typeface="+mn-cs"/>
        <a:sym typeface="Arial"/>
      </a:defRPr>
    </a:lvl8pPr>
    <a:lvl9pPr indent="1828800" latinLnBrk="0">
      <a:spcBef>
        <a:spcPts val="400"/>
      </a:spcBef>
      <a:defRPr sz="1200">
        <a:latin typeface="+mn-lt"/>
        <a:ea typeface="+mn-ea"/>
        <a:cs typeface="+mn-cs"/>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Shape 137"/>
          <p:cNvSpPr>
            <a:spLocks noGrp="1" noRot="1" noChangeAspect="1"/>
          </p:cNvSpPr>
          <p:nvPr>
            <p:ph type="sldImg"/>
          </p:nvPr>
        </p:nvSpPr>
        <p:spPr>
          <a:prstGeom prst="rect">
            <a:avLst/>
          </a:prstGeom>
        </p:spPr>
        <p:txBody>
          <a:bodyPr/>
          <a:lstStyle/>
          <a:p>
            <a:endParaRPr/>
          </a:p>
        </p:txBody>
      </p:sp>
      <p:sp>
        <p:nvSpPr>
          <p:cNvPr id="138" name="Shape 138"/>
          <p:cNvSpPr>
            <a:spLocks noGrp="1"/>
          </p:cNvSpPr>
          <p:nvPr>
            <p:ph type="body" sz="quarter" idx="1"/>
          </p:nvPr>
        </p:nvSpPr>
        <p:spPr>
          <a:prstGeom prst="rect">
            <a:avLst/>
          </a:prstGeom>
        </p:spPr>
        <p:txBody>
          <a:bodyPr/>
          <a:lstStyle/>
          <a:p>
            <a:r>
              <a:t>Obtain a network, and use the same network to illustrate the shortest path problem for communication networks, the max flow problem, the minimum cost flow problem, and the multicommodity flow problem.  This will be a very efficient way of introducing the four problems.  (Perhaps under 10 minutes of class time.)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1" name="Shape 11"/>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18" name="Shape 18"/>
          <p:cNvSpPr>
            <a:spLocks noGrp="1"/>
          </p:cNvSpPr>
          <p:nvPr>
            <p:ph type="title"/>
          </p:nvPr>
        </p:nvSpPr>
        <p:spPr>
          <a:xfrm>
            <a:off x="457200" y="274638"/>
            <a:ext cx="8229600" cy="1143001"/>
          </a:xfrm>
          <a:prstGeom prst="rect">
            <a:avLst/>
          </a:prstGeom>
        </p:spPr>
        <p:txBody>
          <a:bodyPr>
            <a:normAutofit/>
          </a:bodyPr>
          <a:lstStyle>
            <a:lvl1pPr>
              <a:defRPr>
                <a:solidFill>
                  <a:srgbClr val="CF6868"/>
                </a:solidFill>
                <a:latin typeface="Calibri"/>
                <a:ea typeface="Calibri"/>
                <a:cs typeface="Calibri"/>
                <a:sym typeface="Calibri"/>
              </a:defRPr>
            </a:lvl1pPr>
          </a:lstStyle>
          <a:p>
            <a:r>
              <a:t>Title Text</a:t>
            </a:r>
          </a:p>
        </p:txBody>
      </p:sp>
      <p:sp>
        <p:nvSpPr>
          <p:cNvPr id="19" name="Shape 19"/>
          <p:cNvSpPr>
            <a:spLocks noGrp="1"/>
          </p:cNvSpPr>
          <p:nvPr>
            <p:ph type="body" idx="1"/>
          </p:nvPr>
        </p:nvSpPr>
        <p:spPr>
          <a:xfrm>
            <a:off x="457200" y="1600200"/>
            <a:ext cx="8229600" cy="4525963"/>
          </a:xfrm>
          <a:prstGeom prst="rect">
            <a:avLst/>
          </a:prstGeom>
        </p:spPr>
        <p:txBody>
          <a:bodyPr>
            <a:normAutofit/>
          </a:bodyPr>
          <a:lstStyle>
            <a:lvl1pPr>
              <a:buFont typeface="Arial"/>
              <a:buChar char="•"/>
              <a:defRPr>
                <a:latin typeface="Calibri"/>
                <a:ea typeface="Calibri"/>
                <a:cs typeface="Calibri"/>
                <a:sym typeface="Calibri"/>
              </a:defRPr>
            </a:lvl1pPr>
            <a:lvl2pPr>
              <a:buFont typeface="Arial"/>
              <a:defRPr>
                <a:latin typeface="Calibri"/>
                <a:ea typeface="Calibri"/>
                <a:cs typeface="Calibri"/>
                <a:sym typeface="Calibri"/>
              </a:defRPr>
            </a:lvl2pPr>
            <a:lvl3pPr>
              <a:buFont typeface="Arial"/>
              <a:defRPr>
                <a:latin typeface="Calibri"/>
                <a:ea typeface="Calibri"/>
                <a:cs typeface="Calibri"/>
                <a:sym typeface="Calibri"/>
              </a:defRPr>
            </a:lvl3pPr>
            <a:lvl4pPr>
              <a:buFont typeface="Arial"/>
              <a:defRPr>
                <a:latin typeface="Calibri"/>
                <a:ea typeface="Calibri"/>
                <a:cs typeface="Calibri"/>
                <a:sym typeface="Calibri"/>
              </a:defRPr>
            </a:lvl4pPr>
            <a:lvl5pPr marL="2194560" indent="-365760">
              <a:buFont typeface="Arial"/>
              <a:defRPr>
                <a:latin typeface="Calibri"/>
                <a:ea typeface="Calibri"/>
                <a:cs typeface="Calibri"/>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20" name="Shape 20"/>
          <p:cNvSpPr>
            <a:spLocks noGrp="1"/>
          </p:cNvSpPr>
          <p:nvPr>
            <p:ph type="sldNum" sz="quarter" idx="2"/>
          </p:nvPr>
        </p:nvSpPr>
        <p:spPr>
          <a:xfrm>
            <a:off x="8428176" y="6404292"/>
            <a:ext cx="258624" cy="269241"/>
          </a:xfrm>
          <a:prstGeom prst="rect">
            <a:avLst/>
          </a:prstGeom>
        </p:spPr>
        <p:txBody>
          <a:bodyPr anchor="ctr"/>
          <a:lstStyle>
            <a:lvl1pPr>
              <a:defRPr sz="1200">
                <a:solidFill>
                  <a:srgbClr val="888888"/>
                </a:solidFill>
                <a:latin typeface="Calibri"/>
                <a:ea typeface="Calibri"/>
                <a:cs typeface="Calibri"/>
                <a:sym typeface="Calibri"/>
              </a:defRPr>
            </a:lvl1p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27" name="Shape 27"/>
          <p:cNvSpPr>
            <a:spLocks noGrp="1"/>
          </p:cNvSpPr>
          <p:nvPr>
            <p:ph type="title"/>
          </p:nvPr>
        </p:nvSpPr>
        <p:spPr>
          <a:xfrm>
            <a:off x="457200" y="274638"/>
            <a:ext cx="8229600" cy="1143001"/>
          </a:xfrm>
          <a:prstGeom prst="rect">
            <a:avLst/>
          </a:prstGeom>
        </p:spPr>
        <p:txBody>
          <a:bodyPr>
            <a:normAutofit/>
          </a:bodyPr>
          <a:lstStyle>
            <a:lvl1pPr>
              <a:defRPr>
                <a:solidFill>
                  <a:srgbClr val="CF6868"/>
                </a:solidFill>
                <a:latin typeface="Calibri"/>
                <a:ea typeface="Calibri"/>
                <a:cs typeface="Calibri"/>
                <a:sym typeface="Calibri"/>
              </a:defRPr>
            </a:lvl1pPr>
          </a:lstStyle>
          <a:p>
            <a:r>
              <a:t>Title Text</a:t>
            </a:r>
          </a:p>
        </p:txBody>
      </p:sp>
      <p:sp>
        <p:nvSpPr>
          <p:cNvPr id="28" name="Shape 28"/>
          <p:cNvSpPr>
            <a:spLocks noGrp="1"/>
          </p:cNvSpPr>
          <p:nvPr>
            <p:ph type="sldNum" sz="quarter" idx="2"/>
          </p:nvPr>
        </p:nvSpPr>
        <p:spPr>
          <a:xfrm>
            <a:off x="8428176" y="6404292"/>
            <a:ext cx="258624" cy="269241"/>
          </a:xfrm>
          <a:prstGeom prst="rect">
            <a:avLst/>
          </a:prstGeom>
        </p:spPr>
        <p:txBody>
          <a:bodyPr anchor="ctr"/>
          <a:lstStyle>
            <a:lvl1pPr>
              <a:defRPr sz="1200">
                <a:solidFill>
                  <a:srgbClr val="888888"/>
                </a:solidFill>
                <a:latin typeface="Calibri"/>
                <a:ea typeface="Calibri"/>
                <a:cs typeface="Calibri"/>
                <a:sym typeface="Calibri"/>
              </a:defRPr>
            </a:lvl1p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Only 0">
    <p:bg>
      <p:bgPr>
        <a:solidFill>
          <a:srgbClr val="CCECFF"/>
        </a:solidFill>
        <a:effectLst/>
      </p:bgPr>
    </p:bg>
    <p:spTree>
      <p:nvGrpSpPr>
        <p:cNvPr id="1" name=""/>
        <p:cNvGrpSpPr/>
        <p:nvPr/>
      </p:nvGrpSpPr>
      <p:grpSpPr>
        <a:xfrm>
          <a:off x="0" y="0"/>
          <a:ext cx="0" cy="0"/>
          <a:chOff x="0" y="0"/>
          <a:chExt cx="0" cy="0"/>
        </a:xfrm>
      </p:grpSpPr>
      <p:sp>
        <p:nvSpPr>
          <p:cNvPr id="35" name="Shape 35"/>
          <p:cNvSpPr>
            <a:spLocks noGrp="1"/>
          </p:cNvSpPr>
          <p:nvPr>
            <p:ph type="title"/>
          </p:nvPr>
        </p:nvSpPr>
        <p:spPr>
          <a:xfrm>
            <a:off x="381000" y="152400"/>
            <a:ext cx="7772400" cy="533400"/>
          </a:xfrm>
          <a:prstGeom prst="rect">
            <a:avLst/>
          </a:prstGeom>
        </p:spPr>
        <p:txBody>
          <a:bodyPr lIns="46037" tIns="46037" rIns="46037" bIns="46037" anchor="b">
            <a:normAutofit/>
          </a:bodyPr>
          <a:lstStyle>
            <a:lvl1pPr>
              <a:defRPr sz="3200" b="1">
                <a:solidFill>
                  <a:srgbClr val="3333FF"/>
                </a:solidFill>
              </a:defRPr>
            </a:lvl1pPr>
          </a:lstStyle>
          <a:p>
            <a:r>
              <a:t>Title Text</a:t>
            </a:r>
          </a:p>
        </p:txBody>
      </p:sp>
      <p:sp>
        <p:nvSpPr>
          <p:cNvPr id="36" name="Shape 36"/>
          <p:cNvSpPr>
            <a:spLocks noGrp="1"/>
          </p:cNvSpPr>
          <p:nvPr>
            <p:ph type="sldNum" sz="quarter" idx="2"/>
          </p:nvPr>
        </p:nvSpPr>
        <p:spPr>
          <a:xfrm>
            <a:off x="8531224" y="6244778"/>
            <a:ext cx="307977" cy="312044"/>
          </a:xfrm>
          <a:prstGeom prst="rect">
            <a:avLst/>
          </a:prstGeom>
        </p:spPr>
        <p:txBody>
          <a:bodyPr lIns="46037" tIns="46037" rIns="46037" bIns="46037" anchor="ctr"/>
          <a:lstStyle>
            <a:lvl1pPr>
              <a:defRPr sz="1600" b="1">
                <a:solidFill>
                  <a:srgbClr val="000066"/>
                </a:solidFill>
                <a:latin typeface="Times New Roman"/>
                <a:ea typeface="Times New Roman"/>
                <a:cs typeface="Times New Roman"/>
                <a:sym typeface="Times New Roman"/>
              </a:defRPr>
            </a:lvl1p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Default">
    <p:bg>
      <p:bgPr>
        <a:solidFill>
          <a:srgbClr val="CCECFF"/>
        </a:solidFill>
        <a:effectLst/>
      </p:bgPr>
    </p:bg>
    <p:spTree>
      <p:nvGrpSpPr>
        <p:cNvPr id="1" name=""/>
        <p:cNvGrpSpPr/>
        <p:nvPr/>
      </p:nvGrpSpPr>
      <p:grpSpPr>
        <a:xfrm>
          <a:off x="0" y="0"/>
          <a:ext cx="0" cy="0"/>
          <a:chOff x="0" y="0"/>
          <a:chExt cx="0" cy="0"/>
        </a:xfrm>
      </p:grpSpPr>
      <p:sp>
        <p:nvSpPr>
          <p:cNvPr id="43" name="Shape 43"/>
          <p:cNvSpPr/>
          <p:nvPr/>
        </p:nvSpPr>
        <p:spPr>
          <a:xfrm>
            <a:off x="0" y="3429000"/>
            <a:ext cx="8026400" cy="0"/>
          </a:xfrm>
          <a:prstGeom prst="line">
            <a:avLst/>
          </a:prstGeom>
          <a:ln w="50800">
            <a:solidFill>
              <a:srgbClr val="CC00FF"/>
            </a:solidFill>
          </a:ln>
        </p:spPr>
        <p:txBody>
          <a:bodyPr lIns="45719" rIns="45719"/>
          <a:lstStyle/>
          <a:p>
            <a:pPr>
              <a:defRPr sz="2400">
                <a:solidFill>
                  <a:srgbClr val="000066"/>
                </a:solidFill>
              </a:defRPr>
            </a:pPr>
            <a:endParaRPr/>
          </a:p>
        </p:txBody>
      </p:sp>
      <p:sp>
        <p:nvSpPr>
          <p:cNvPr id="44" name="Shape 44"/>
          <p:cNvSpPr>
            <a:spLocks noGrp="1"/>
          </p:cNvSpPr>
          <p:nvPr>
            <p:ph type="title"/>
          </p:nvPr>
        </p:nvSpPr>
        <p:spPr>
          <a:xfrm>
            <a:off x="381000" y="2286000"/>
            <a:ext cx="7772400" cy="1143000"/>
          </a:xfrm>
          <a:prstGeom prst="rect">
            <a:avLst/>
          </a:prstGeom>
        </p:spPr>
        <p:txBody>
          <a:bodyPr lIns="46037" tIns="46037" rIns="46037" bIns="46037" anchor="b">
            <a:normAutofit/>
          </a:bodyPr>
          <a:lstStyle>
            <a:lvl1pPr>
              <a:defRPr sz="3200" b="1">
                <a:solidFill>
                  <a:srgbClr val="3333FF"/>
                </a:solidFill>
              </a:defRPr>
            </a:lvl1pPr>
          </a:lstStyle>
          <a:p>
            <a:r>
              <a:t>Title Text</a:t>
            </a:r>
          </a:p>
        </p:txBody>
      </p:sp>
      <p:sp>
        <p:nvSpPr>
          <p:cNvPr id="45" name="Shape 45"/>
          <p:cNvSpPr>
            <a:spLocks noGrp="1"/>
          </p:cNvSpPr>
          <p:nvPr>
            <p:ph type="body" sz="quarter" idx="1"/>
          </p:nvPr>
        </p:nvSpPr>
        <p:spPr>
          <a:xfrm>
            <a:off x="1371600" y="3886200"/>
            <a:ext cx="6400800" cy="1752600"/>
          </a:xfrm>
          <a:prstGeom prst="rect">
            <a:avLst/>
          </a:prstGeom>
        </p:spPr>
        <p:txBody>
          <a:bodyPr lIns="46037" tIns="46037" rIns="46037" bIns="46037">
            <a:normAutofit/>
          </a:bodyPr>
          <a:lstStyle>
            <a:lvl1pPr marL="0" indent="0" algn="ctr">
              <a:spcBef>
                <a:spcPts val="400"/>
              </a:spcBef>
              <a:buSzTx/>
              <a:buNone/>
              <a:defRPr sz="1800" b="1"/>
            </a:lvl1pPr>
            <a:lvl2pPr marL="0" indent="457200" algn="ctr">
              <a:spcBef>
                <a:spcPts val="400"/>
              </a:spcBef>
              <a:buSzTx/>
              <a:buNone/>
              <a:defRPr sz="1800" b="1"/>
            </a:lvl2pPr>
            <a:lvl3pPr marL="0" indent="914400" algn="ctr">
              <a:spcBef>
                <a:spcPts val="400"/>
              </a:spcBef>
              <a:buSzTx/>
              <a:buNone/>
              <a:defRPr sz="1800" b="1"/>
            </a:lvl3pPr>
            <a:lvl4pPr marL="0" indent="1371600" algn="ctr">
              <a:spcBef>
                <a:spcPts val="400"/>
              </a:spcBef>
              <a:buSzTx/>
              <a:buNone/>
              <a:defRPr sz="1800" b="1"/>
            </a:lvl4pPr>
            <a:lvl5pPr marL="0" indent="1828800" algn="ctr">
              <a:spcBef>
                <a:spcPts val="400"/>
              </a:spcBef>
              <a:buSzTx/>
              <a:buNone/>
              <a:defRPr sz="1800" b="1"/>
            </a:lvl5pPr>
          </a:lstStyle>
          <a:p>
            <a:r>
              <a:t>Body Level One</a:t>
            </a:r>
          </a:p>
          <a:p>
            <a:pPr lvl="1"/>
            <a:r>
              <a:t>Body Level Two</a:t>
            </a:r>
          </a:p>
          <a:p>
            <a:pPr lvl="2"/>
            <a:r>
              <a:t>Body Level Three</a:t>
            </a:r>
          </a:p>
          <a:p>
            <a:pPr lvl="3"/>
            <a:r>
              <a:t>Body Level Four</a:t>
            </a:r>
          </a:p>
          <a:p>
            <a:pPr lvl="4"/>
            <a:r>
              <a:t>Body Level Five</a:t>
            </a:r>
          </a:p>
        </p:txBody>
      </p:sp>
      <p:sp>
        <p:nvSpPr>
          <p:cNvPr id="46" name="Shape 46"/>
          <p:cNvSpPr>
            <a:spLocks noGrp="1"/>
          </p:cNvSpPr>
          <p:nvPr>
            <p:ph type="sldNum" sz="quarter" idx="2"/>
          </p:nvPr>
        </p:nvSpPr>
        <p:spPr>
          <a:xfrm>
            <a:off x="4419600" y="6172200"/>
            <a:ext cx="2133600" cy="368301"/>
          </a:xfrm>
          <a:prstGeom prst="rect">
            <a:avLst/>
          </a:prstGeom>
        </p:spPr>
        <p:txBody>
          <a:bodyPr lIns="46037" tIns="46037" rIns="46037" bIns="46037" anchor="ctr"/>
          <a:lstStyle>
            <a:lvl1pPr>
              <a:defRPr sz="1600" b="1">
                <a:solidFill>
                  <a:srgbClr val="000066"/>
                </a:solidFill>
              </a:defRPr>
            </a:lvl1p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Default">
    <p:bg>
      <p:bgPr>
        <a:solidFill>
          <a:srgbClr val="CCECFF"/>
        </a:solidFill>
        <a:effectLst/>
      </p:bgPr>
    </p:bg>
    <p:spTree>
      <p:nvGrpSpPr>
        <p:cNvPr id="1" name=""/>
        <p:cNvGrpSpPr/>
        <p:nvPr/>
      </p:nvGrpSpPr>
      <p:grpSpPr>
        <a:xfrm>
          <a:off x="0" y="0"/>
          <a:ext cx="0" cy="0"/>
          <a:chOff x="0" y="0"/>
          <a:chExt cx="0" cy="0"/>
        </a:xfrm>
      </p:grpSpPr>
      <p:sp>
        <p:nvSpPr>
          <p:cNvPr id="53" name="Shape 53"/>
          <p:cNvSpPr/>
          <p:nvPr/>
        </p:nvSpPr>
        <p:spPr>
          <a:xfrm>
            <a:off x="228600" y="914400"/>
            <a:ext cx="8026400" cy="0"/>
          </a:xfrm>
          <a:prstGeom prst="line">
            <a:avLst/>
          </a:prstGeom>
          <a:ln w="50800">
            <a:solidFill>
              <a:srgbClr val="CC00FF"/>
            </a:solidFill>
          </a:ln>
        </p:spPr>
        <p:txBody>
          <a:bodyPr lIns="45719" rIns="45719"/>
          <a:lstStyle/>
          <a:p>
            <a:pPr>
              <a:defRPr sz="2400">
                <a:solidFill>
                  <a:srgbClr val="000066"/>
                </a:solidFill>
              </a:defRPr>
            </a:pPr>
            <a:endParaRPr/>
          </a:p>
        </p:txBody>
      </p:sp>
      <p:sp>
        <p:nvSpPr>
          <p:cNvPr id="54" name="Shape 54"/>
          <p:cNvSpPr>
            <a:spLocks noGrp="1"/>
          </p:cNvSpPr>
          <p:nvPr>
            <p:ph type="sldNum" sz="quarter" idx="2"/>
          </p:nvPr>
        </p:nvSpPr>
        <p:spPr>
          <a:xfrm>
            <a:off x="8508403" y="6472385"/>
            <a:ext cx="330798" cy="314030"/>
          </a:xfrm>
          <a:prstGeom prst="rect">
            <a:avLst/>
          </a:prstGeom>
        </p:spPr>
        <p:txBody>
          <a:bodyPr lIns="46037" tIns="46037" rIns="46037" bIns="46037" anchor="ctr"/>
          <a:lstStyle>
            <a:lvl1pPr>
              <a:defRPr sz="1600" b="1">
                <a:solidFill>
                  <a:srgbClr val="000066"/>
                </a:solidFill>
              </a:defRPr>
            </a:lvl1pPr>
          </a:lstStyle>
          <a:p>
            <a:fld id="{86CB4B4D-7CA3-9044-876B-883B54F8677D}" type="slidenum">
              <a:t>‹#›</a:t>
            </a:fld>
            <a:endParaRPr/>
          </a:p>
        </p:txBody>
      </p:sp>
      <p:sp>
        <p:nvSpPr>
          <p:cNvPr id="55" name="Shape 55"/>
          <p:cNvSpPr>
            <a:spLocks noGrp="1"/>
          </p:cNvSpPr>
          <p:nvPr>
            <p:ph type="title"/>
          </p:nvPr>
        </p:nvSpPr>
        <p:spPr>
          <a:xfrm>
            <a:off x="381000" y="304800"/>
            <a:ext cx="7772400" cy="381000"/>
          </a:xfrm>
          <a:prstGeom prst="rect">
            <a:avLst/>
          </a:prstGeom>
        </p:spPr>
        <p:txBody>
          <a:bodyPr lIns="46037" tIns="46037" rIns="46037" bIns="46037" anchor="b">
            <a:normAutofit/>
          </a:bodyPr>
          <a:lstStyle>
            <a:lvl1pPr>
              <a:defRPr sz="3200" b="1">
                <a:solidFill>
                  <a:srgbClr val="3333FF"/>
                </a:solidFill>
              </a:defRPr>
            </a:lvl1pPr>
          </a:lstStyle>
          <a:p>
            <a:r>
              <a:t>Title Text</a:t>
            </a: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sldNum" sz="quarter" idx="2"/>
          </p:nvPr>
        </p:nvSpPr>
        <p:spPr>
          <a:xfrm>
            <a:off x="8384892" y="6245225"/>
            <a:ext cx="301909" cy="288824"/>
          </a:xfrm>
          <a:prstGeom prst="rect">
            <a:avLst/>
          </a:prstGeom>
          <a:ln w="12700">
            <a:miter lim="400000"/>
          </a:ln>
        </p:spPr>
        <p:txBody>
          <a:bodyPr wrap="none" lIns="45719" rIns="45719">
            <a:spAutoFit/>
          </a:bodyPr>
          <a:lstStyle>
            <a:lvl1pPr algn="r">
              <a:defRPr sz="1400"/>
            </a:lvl1pPr>
          </a:lstStyle>
          <a:p>
            <a:fld id="{86CB4B4D-7CA3-9044-876B-883B54F8677D}" type="slidenum">
              <a:t>‹#›</a:t>
            </a:fld>
            <a:endParaRPr/>
          </a:p>
        </p:txBody>
      </p:sp>
      <p:sp>
        <p:nvSpPr>
          <p:cNvPr id="3" name="Shape 3"/>
          <p:cNvSpPr>
            <a:spLocks noGrp="1"/>
          </p:cNvSpPr>
          <p:nvPr>
            <p:ph type="title"/>
          </p:nvPr>
        </p:nvSpPr>
        <p:spPr>
          <a:xfrm>
            <a:off x="457200" y="92074"/>
            <a:ext cx="8229600" cy="1508126"/>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lstStyle/>
          <a:p>
            <a:r>
              <a:t>Title Text</a:t>
            </a:r>
          </a:p>
        </p:txBody>
      </p:sp>
      <p:sp>
        <p:nvSpPr>
          <p:cNvPr id="4" name="Shape 4"/>
          <p:cNvSpPr>
            <a:spLocks noGrp="1"/>
          </p:cNvSpPr>
          <p:nvPr>
            <p:ph type="body" idx="1"/>
          </p:nvPr>
        </p:nvSpPr>
        <p:spPr>
          <a:xfrm>
            <a:off x="457200" y="1600200"/>
            <a:ext cx="8229600" cy="5257800"/>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Arial"/>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Arial"/>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Arial"/>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Arial"/>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Arial"/>
        </a:defRPr>
      </a:lvl5pPr>
      <a:lvl6pPr marL="0" marR="0" indent="4572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Arial"/>
        </a:defRPr>
      </a:lvl6pPr>
      <a:lvl7pPr marL="0" marR="0" indent="9144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Arial"/>
        </a:defRPr>
      </a:lvl7pPr>
      <a:lvl8pPr marL="0" marR="0" indent="13716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Arial"/>
        </a:defRPr>
      </a:lvl8pPr>
      <a:lvl9pPr marL="0" marR="0" indent="18288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Arial"/>
        </a:defRPr>
      </a:lvl9pPr>
    </p:titleStyle>
    <p:bodyStyle>
      <a:lvl1pPr marL="342900" marR="0" indent="-3429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n-lt"/>
          <a:ea typeface="+mn-ea"/>
          <a:cs typeface="+mn-cs"/>
          <a:sym typeface="Arial"/>
        </a:defRPr>
      </a:lvl1pPr>
      <a:lvl2pPr marL="783771" marR="0" indent="-326571"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n-lt"/>
          <a:ea typeface="+mn-ea"/>
          <a:cs typeface="+mn-cs"/>
          <a:sym typeface="Arial"/>
        </a:defRPr>
      </a:lvl2pPr>
      <a:lvl3pPr marL="1219200" marR="0" indent="-3048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n-lt"/>
          <a:ea typeface="+mn-ea"/>
          <a:cs typeface="+mn-cs"/>
          <a:sym typeface="Arial"/>
        </a:defRPr>
      </a:lvl3pPr>
      <a:lvl4pPr marL="1737360" marR="0" indent="-36576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n-lt"/>
          <a:ea typeface="+mn-ea"/>
          <a:cs typeface="+mn-cs"/>
          <a:sym typeface="Arial"/>
        </a:defRPr>
      </a:lvl4pPr>
      <a:lvl5pPr marL="2235200" marR="0" indent="-4064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n-lt"/>
          <a:ea typeface="+mn-ea"/>
          <a:cs typeface="+mn-cs"/>
          <a:sym typeface="Arial"/>
        </a:defRPr>
      </a:lvl5pPr>
      <a:lvl6pPr marL="2692400" marR="0" indent="-4064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n-lt"/>
          <a:ea typeface="+mn-ea"/>
          <a:cs typeface="+mn-cs"/>
          <a:sym typeface="Arial"/>
        </a:defRPr>
      </a:lvl6pPr>
      <a:lvl7pPr marL="3149600" marR="0" indent="-4064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n-lt"/>
          <a:ea typeface="+mn-ea"/>
          <a:cs typeface="+mn-cs"/>
          <a:sym typeface="Arial"/>
        </a:defRPr>
      </a:lvl7pPr>
      <a:lvl8pPr marL="3606800" marR="0" indent="-4064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n-lt"/>
          <a:ea typeface="+mn-ea"/>
          <a:cs typeface="+mn-cs"/>
          <a:sym typeface="Arial"/>
        </a:defRPr>
      </a:lvl8pPr>
      <a:lvl9pPr marL="4064000" marR="0" indent="-4064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n-lt"/>
          <a:ea typeface="+mn-ea"/>
          <a:cs typeface="+mn-cs"/>
          <a:sym typeface="Arial"/>
        </a:defRPr>
      </a:lvl9pPr>
    </p:bodyStyle>
    <p:otherStyle>
      <a:lvl1pPr marL="0" marR="0" indent="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1pPr>
      <a:lvl2pPr marL="0" marR="0" indent="4572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2pPr>
      <a:lvl3pPr marL="0" marR="0" indent="9144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3pPr>
      <a:lvl4pPr marL="0" marR="0" indent="13716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4pPr>
      <a:lvl5pPr marL="0" marR="0" indent="18288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5pPr>
      <a:lvl6pPr marL="0" marR="0" indent="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6pPr>
      <a:lvl7pPr marL="0" marR="0" indent="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7pPr>
      <a:lvl8pPr marL="0" marR="0" indent="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8pPr>
      <a:lvl9pPr marL="0" marR="0" indent="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hyperlink" Target="http://www.getkahoot.com/"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hyperlink" Target="https://www.youtube.com/watch?v=Lr6C8u-FDL8" TargetMode="Externa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Shape 64"/>
          <p:cNvSpPr>
            <a:spLocks noGrp="1"/>
          </p:cNvSpPr>
          <p:nvPr>
            <p:ph type="title" idx="4294967295"/>
          </p:nvPr>
        </p:nvSpPr>
        <p:spPr>
          <a:xfrm>
            <a:off x="685800" y="1905000"/>
            <a:ext cx="7772400" cy="1828800"/>
          </a:xfrm>
          <a:prstGeom prst="rect">
            <a:avLst/>
          </a:prstGeom>
        </p:spPr>
        <p:txBody>
          <a:bodyPr>
            <a:normAutofit fontScale="90000"/>
          </a:bodyPr>
          <a:lstStyle/>
          <a:p>
            <a:pPr>
              <a:defRPr sz="4000"/>
            </a:pPr>
            <a:r>
              <a:t>IE 102 Spring 2017 </a:t>
            </a:r>
            <a:br/>
            <a:r>
              <a:t/>
            </a:r>
            <a:br/>
            <a:endParaRPr/>
          </a:p>
        </p:txBody>
      </p:sp>
      <p:sp>
        <p:nvSpPr>
          <p:cNvPr id="65" name="Shape 65"/>
          <p:cNvSpPr>
            <a:spLocks noGrp="1"/>
          </p:cNvSpPr>
          <p:nvPr>
            <p:ph type="body" sz="quarter" idx="4294967295"/>
          </p:nvPr>
        </p:nvSpPr>
        <p:spPr>
          <a:xfrm>
            <a:off x="1371600" y="3886200"/>
            <a:ext cx="6400800" cy="1752600"/>
          </a:xfrm>
          <a:prstGeom prst="rect">
            <a:avLst/>
          </a:prstGeom>
        </p:spPr>
        <p:txBody>
          <a:bodyPr>
            <a:normAutofit/>
          </a:bodyPr>
          <a:lstStyle/>
          <a:p>
            <a:pPr marL="0" indent="0" algn="ctr">
              <a:buSzTx/>
              <a:buNone/>
            </a:pPr>
            <a:endParaRPr/>
          </a:p>
          <a:p>
            <a:pPr marL="0" indent="0" algn="ctr">
              <a:buSzTx/>
              <a:buNone/>
            </a:pPr>
            <a:r>
              <a:t>Routing Through Networks - 2</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Shape 144"/>
          <p:cNvSpPr>
            <a:spLocks noGrp="1"/>
          </p:cNvSpPr>
          <p:nvPr>
            <p:ph type="sldNum" sz="quarter" idx="2"/>
          </p:nvPr>
        </p:nvSpPr>
        <p:spPr>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10</a:t>
            </a:fld>
            <a:endParaRPr/>
          </a:p>
        </p:txBody>
      </p:sp>
      <p:sp>
        <p:nvSpPr>
          <p:cNvPr id="145" name="Shape 145"/>
          <p:cNvSpPr>
            <a:spLocks noGrp="1"/>
          </p:cNvSpPr>
          <p:nvPr>
            <p:ph type="title"/>
          </p:nvPr>
        </p:nvSpPr>
        <p:spPr>
          <a:prstGeom prst="rect">
            <a:avLst/>
          </a:prstGeom>
        </p:spPr>
        <p:txBody>
          <a:bodyPr>
            <a:normAutofit fontScale="90000"/>
          </a:bodyPr>
          <a:lstStyle>
            <a:lvl1pPr defTabSz="603504">
              <a:defRPr sz="2112"/>
            </a:lvl1pPr>
          </a:lstStyle>
          <a:p>
            <a:r>
              <a:t>Dijsktra’s Algorithm</a:t>
            </a:r>
          </a:p>
        </p:txBody>
      </p:sp>
      <p:sp>
        <p:nvSpPr>
          <p:cNvPr id="146" name="Shape 146"/>
          <p:cNvSpPr/>
          <p:nvPr/>
        </p:nvSpPr>
        <p:spPr>
          <a:xfrm>
            <a:off x="8707" y="1653469"/>
            <a:ext cx="9126586" cy="3017662"/>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r>
              <a:t>General Description</a:t>
            </a:r>
          </a:p>
          <a:p>
            <a:r>
              <a:t>Suppose we want to find a shortest path from a given node s to other nodes in a network (one-to-all shortest path problem)</a:t>
            </a:r>
          </a:p>
          <a:p>
            <a:pPr lvl="1"/>
            <a:r>
              <a:t>• Node s is called a starting node or an initial node</a:t>
            </a:r>
          </a:p>
          <a:p>
            <a:endParaRPr/>
          </a:p>
          <a:p>
            <a:endParaRPr/>
          </a:p>
          <a:p>
            <a:r>
              <a:t>• Dijkstra’s algorithm starts by assigning some initial values for the</a:t>
            </a:r>
          </a:p>
          <a:p>
            <a:r>
              <a:t>distances from node s and to every other node in the network</a:t>
            </a:r>
          </a:p>
          <a:p>
            <a:r>
              <a:t>• It operates in steps, where at each step the algorithm improves the</a:t>
            </a:r>
          </a:p>
          <a:p>
            <a:r>
              <a:t>distance values.</a:t>
            </a:r>
          </a:p>
          <a:p>
            <a:r>
              <a:t>• At each step, the shortest distance from node s to another node is determined</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Shape 148"/>
          <p:cNvSpPr>
            <a:spLocks noGrp="1"/>
          </p:cNvSpPr>
          <p:nvPr>
            <p:ph type="sldNum" sz="quarter" idx="2"/>
          </p:nvPr>
        </p:nvSpPr>
        <p:spPr>
          <a:xfrm>
            <a:off x="8519615" y="6472385"/>
            <a:ext cx="319586" cy="314030"/>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11</a:t>
            </a:fld>
            <a:endParaRPr/>
          </a:p>
        </p:txBody>
      </p:sp>
      <p:sp>
        <p:nvSpPr>
          <p:cNvPr id="149" name="Shape 149"/>
          <p:cNvSpPr>
            <a:spLocks noGrp="1"/>
          </p:cNvSpPr>
          <p:nvPr>
            <p:ph type="title"/>
          </p:nvPr>
        </p:nvSpPr>
        <p:spPr>
          <a:prstGeom prst="rect">
            <a:avLst/>
          </a:prstGeom>
        </p:spPr>
        <p:txBody>
          <a:bodyPr>
            <a:normAutofit fontScale="90000"/>
          </a:bodyPr>
          <a:lstStyle>
            <a:lvl1pPr defTabSz="603504">
              <a:defRPr sz="2112"/>
            </a:lvl1pPr>
          </a:lstStyle>
          <a:p>
            <a:r>
              <a:t>An Example</a:t>
            </a:r>
          </a:p>
        </p:txBody>
      </p:sp>
      <p:sp>
        <p:nvSpPr>
          <p:cNvPr id="150" name="Shape 150"/>
          <p:cNvSpPr/>
          <p:nvPr/>
        </p:nvSpPr>
        <p:spPr>
          <a:xfrm>
            <a:off x="1676400" y="2700337"/>
            <a:ext cx="334963" cy="347663"/>
          </a:xfrm>
          <a:prstGeom prst="ellipse">
            <a:avLst/>
          </a:prstGeom>
          <a:solidFill>
            <a:srgbClr val="66FF33"/>
          </a:solidFill>
          <a:ln w="12700">
            <a:solidFill>
              <a:srgbClr val="000066"/>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151" name="Shape 151"/>
          <p:cNvSpPr/>
          <p:nvPr/>
        </p:nvSpPr>
        <p:spPr>
          <a:xfrm>
            <a:off x="1801812" y="274478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1</a:t>
            </a:r>
          </a:p>
        </p:txBody>
      </p:sp>
      <p:sp>
        <p:nvSpPr>
          <p:cNvPr id="152" name="Shape 152"/>
          <p:cNvSpPr/>
          <p:nvPr/>
        </p:nvSpPr>
        <p:spPr>
          <a:xfrm>
            <a:off x="3263900" y="1806575"/>
            <a:ext cx="347663" cy="358775"/>
          </a:xfrm>
          <a:prstGeom prst="ellipse">
            <a:avLst/>
          </a:prstGeom>
          <a:solidFill>
            <a:srgbClr val="66FF33"/>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153" name="Shape 153"/>
          <p:cNvSpPr/>
          <p:nvPr/>
        </p:nvSpPr>
        <p:spPr>
          <a:xfrm>
            <a:off x="3402012" y="1847850"/>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154" name="Shape 154"/>
          <p:cNvSpPr/>
          <p:nvPr/>
        </p:nvSpPr>
        <p:spPr>
          <a:xfrm>
            <a:off x="3263900" y="3597275"/>
            <a:ext cx="347663" cy="347663"/>
          </a:xfrm>
          <a:prstGeom prst="ellipse">
            <a:avLst/>
          </a:prstGeom>
          <a:solidFill>
            <a:srgbClr val="66FF33"/>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155" name="Shape 155"/>
          <p:cNvSpPr/>
          <p:nvPr/>
        </p:nvSpPr>
        <p:spPr>
          <a:xfrm>
            <a:off x="3402012" y="364013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3</a:t>
            </a:r>
          </a:p>
        </p:txBody>
      </p:sp>
      <p:sp>
        <p:nvSpPr>
          <p:cNvPr id="156" name="Shape 156"/>
          <p:cNvSpPr/>
          <p:nvPr/>
        </p:nvSpPr>
        <p:spPr>
          <a:xfrm>
            <a:off x="4878387" y="1806575"/>
            <a:ext cx="346076" cy="358775"/>
          </a:xfrm>
          <a:prstGeom prst="ellipse">
            <a:avLst/>
          </a:prstGeom>
          <a:solidFill>
            <a:srgbClr val="66FF33"/>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157" name="Shape 157"/>
          <p:cNvSpPr/>
          <p:nvPr/>
        </p:nvSpPr>
        <p:spPr>
          <a:xfrm>
            <a:off x="5014912" y="1847850"/>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4</a:t>
            </a:r>
          </a:p>
        </p:txBody>
      </p:sp>
      <p:sp>
        <p:nvSpPr>
          <p:cNvPr id="158" name="Shape 158"/>
          <p:cNvSpPr/>
          <p:nvPr/>
        </p:nvSpPr>
        <p:spPr>
          <a:xfrm>
            <a:off x="4878387" y="3597275"/>
            <a:ext cx="346076" cy="347663"/>
          </a:xfrm>
          <a:prstGeom prst="ellipse">
            <a:avLst/>
          </a:prstGeom>
          <a:solidFill>
            <a:srgbClr val="66FF33"/>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159" name="Shape 159"/>
          <p:cNvSpPr/>
          <p:nvPr/>
        </p:nvSpPr>
        <p:spPr>
          <a:xfrm>
            <a:off x="5014912" y="364013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5</a:t>
            </a:r>
          </a:p>
        </p:txBody>
      </p:sp>
      <p:sp>
        <p:nvSpPr>
          <p:cNvPr id="160" name="Shape 160"/>
          <p:cNvSpPr/>
          <p:nvPr/>
        </p:nvSpPr>
        <p:spPr>
          <a:xfrm>
            <a:off x="6477000" y="2701925"/>
            <a:ext cx="347663" cy="347663"/>
          </a:xfrm>
          <a:prstGeom prst="ellipse">
            <a:avLst/>
          </a:prstGeom>
          <a:solidFill>
            <a:srgbClr val="66FF33"/>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161" name="Shape 161"/>
          <p:cNvSpPr/>
          <p:nvPr/>
        </p:nvSpPr>
        <p:spPr>
          <a:xfrm>
            <a:off x="6615112" y="274478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6</a:t>
            </a:r>
          </a:p>
        </p:txBody>
      </p:sp>
      <p:sp>
        <p:nvSpPr>
          <p:cNvPr id="162" name="Shape 162"/>
          <p:cNvSpPr/>
          <p:nvPr/>
        </p:nvSpPr>
        <p:spPr>
          <a:xfrm>
            <a:off x="1992312" y="207645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0210" y="1443"/>
                </a:lnTo>
                <a:lnTo>
                  <a:pt x="20611" y="2504"/>
                </a:lnTo>
                <a:lnTo>
                  <a:pt x="21600" y="0"/>
                </a:lnTo>
                <a:lnTo>
                  <a:pt x="19810" y="0"/>
                </a:lnTo>
                <a:lnTo>
                  <a:pt x="20210" y="1443"/>
                </a:lnTo>
                <a:lnTo>
                  <a:pt x="0" y="2160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163" name="Shape 163"/>
          <p:cNvSpPr/>
          <p:nvPr/>
        </p:nvSpPr>
        <p:spPr>
          <a:xfrm>
            <a:off x="2601912" y="2193925"/>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164" name="Shape 164"/>
          <p:cNvSpPr/>
          <p:nvPr/>
        </p:nvSpPr>
        <p:spPr>
          <a:xfrm>
            <a:off x="3617912" y="1943100"/>
            <a:ext cx="1254126" cy="968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9953" y="10800"/>
                </a:lnTo>
                <a:lnTo>
                  <a:pt x="19953" y="21600"/>
                </a:lnTo>
                <a:lnTo>
                  <a:pt x="21600" y="10800"/>
                </a:lnTo>
                <a:lnTo>
                  <a:pt x="19953" y="0"/>
                </a:lnTo>
                <a:lnTo>
                  <a:pt x="19953" y="10800"/>
                </a:lnTo>
                <a:lnTo>
                  <a:pt x="0" y="1080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165" name="Shape 165"/>
          <p:cNvSpPr/>
          <p:nvPr/>
        </p:nvSpPr>
        <p:spPr>
          <a:xfrm>
            <a:off x="4214812" y="1752600"/>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4</a:t>
            </a:r>
          </a:p>
        </p:txBody>
      </p:sp>
      <p:sp>
        <p:nvSpPr>
          <p:cNvPr id="166" name="Shape 166"/>
          <p:cNvSpPr/>
          <p:nvPr/>
        </p:nvSpPr>
        <p:spPr>
          <a:xfrm>
            <a:off x="3570287" y="2124075"/>
            <a:ext cx="1360488" cy="15033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462" y="20570"/>
                </a:lnTo>
                <a:lnTo>
                  <a:pt x="19904" y="21095"/>
                </a:lnTo>
                <a:lnTo>
                  <a:pt x="21600" y="21600"/>
                </a:lnTo>
                <a:lnTo>
                  <a:pt x="21020" y="20226"/>
                </a:lnTo>
                <a:lnTo>
                  <a:pt x="20462" y="20570"/>
                </a:lnTo>
                <a:lnTo>
                  <a:pt x="0" y="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167" name="Shape 167"/>
          <p:cNvSpPr/>
          <p:nvPr/>
        </p:nvSpPr>
        <p:spPr>
          <a:xfrm>
            <a:off x="4251325" y="2636837"/>
            <a:ext cx="146900"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168" name="Shape 168"/>
          <p:cNvSpPr/>
          <p:nvPr/>
        </p:nvSpPr>
        <p:spPr>
          <a:xfrm>
            <a:off x="3390900" y="2171700"/>
            <a:ext cx="95250" cy="142081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0800" y="20146"/>
                </a:lnTo>
                <a:lnTo>
                  <a:pt x="0" y="20146"/>
                </a:lnTo>
                <a:lnTo>
                  <a:pt x="10800" y="21600"/>
                </a:lnTo>
                <a:lnTo>
                  <a:pt x="21600" y="20146"/>
                </a:lnTo>
                <a:lnTo>
                  <a:pt x="10800" y="20146"/>
                </a:lnTo>
                <a:lnTo>
                  <a:pt x="10800" y="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169" name="Shape 169"/>
          <p:cNvSpPr/>
          <p:nvPr/>
        </p:nvSpPr>
        <p:spPr>
          <a:xfrm>
            <a:off x="3343275" y="2646362"/>
            <a:ext cx="280982"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  1</a:t>
            </a:r>
          </a:p>
        </p:txBody>
      </p:sp>
      <p:sp>
        <p:nvSpPr>
          <p:cNvPr id="170" name="Shape 170"/>
          <p:cNvSpPr/>
          <p:nvPr/>
        </p:nvSpPr>
        <p:spPr>
          <a:xfrm>
            <a:off x="3617912" y="3722687"/>
            <a:ext cx="1254126" cy="9525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9953" y="10800"/>
                </a:lnTo>
                <a:lnTo>
                  <a:pt x="19953" y="21600"/>
                </a:lnTo>
                <a:lnTo>
                  <a:pt x="21600" y="10800"/>
                </a:lnTo>
                <a:lnTo>
                  <a:pt x="19953" y="0"/>
                </a:lnTo>
                <a:lnTo>
                  <a:pt x="19953" y="10800"/>
                </a:lnTo>
                <a:lnTo>
                  <a:pt x="0" y="1080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171" name="Shape 171"/>
          <p:cNvSpPr/>
          <p:nvPr/>
        </p:nvSpPr>
        <p:spPr>
          <a:xfrm>
            <a:off x="4214812" y="353218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3</a:t>
            </a:r>
          </a:p>
        </p:txBody>
      </p:sp>
      <p:sp>
        <p:nvSpPr>
          <p:cNvPr id="172" name="Shape 172"/>
          <p:cNvSpPr/>
          <p:nvPr/>
        </p:nvSpPr>
        <p:spPr>
          <a:xfrm>
            <a:off x="1992312" y="295910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210" y="20157"/>
                </a:lnTo>
                <a:lnTo>
                  <a:pt x="19810" y="21600"/>
                </a:lnTo>
                <a:lnTo>
                  <a:pt x="21600" y="21600"/>
                </a:lnTo>
                <a:lnTo>
                  <a:pt x="20611" y="19096"/>
                </a:lnTo>
                <a:lnTo>
                  <a:pt x="20210" y="20157"/>
                </a:lnTo>
                <a:lnTo>
                  <a:pt x="0" y="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173" name="Shape 173"/>
          <p:cNvSpPr/>
          <p:nvPr/>
        </p:nvSpPr>
        <p:spPr>
          <a:xfrm>
            <a:off x="2601912" y="3078162"/>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4</a:t>
            </a:r>
          </a:p>
        </p:txBody>
      </p:sp>
      <p:sp>
        <p:nvSpPr>
          <p:cNvPr id="174" name="Shape 174"/>
          <p:cNvSpPr/>
          <p:nvPr/>
        </p:nvSpPr>
        <p:spPr>
          <a:xfrm>
            <a:off x="5205412" y="207645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210" y="20157"/>
                </a:lnTo>
                <a:lnTo>
                  <a:pt x="19810" y="21261"/>
                </a:lnTo>
                <a:lnTo>
                  <a:pt x="21600" y="21600"/>
                </a:lnTo>
                <a:lnTo>
                  <a:pt x="20611" y="18714"/>
                </a:lnTo>
                <a:lnTo>
                  <a:pt x="20210" y="20157"/>
                </a:lnTo>
                <a:lnTo>
                  <a:pt x="0" y="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175" name="Shape 175"/>
          <p:cNvSpPr/>
          <p:nvPr/>
        </p:nvSpPr>
        <p:spPr>
          <a:xfrm>
            <a:off x="5815012" y="2193925"/>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176" name="Shape 176"/>
          <p:cNvSpPr/>
          <p:nvPr/>
        </p:nvSpPr>
        <p:spPr>
          <a:xfrm>
            <a:off x="5003800" y="2171700"/>
            <a:ext cx="95250" cy="1420813"/>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10800" y="1454"/>
                </a:lnTo>
                <a:lnTo>
                  <a:pt x="21600" y="1454"/>
                </a:lnTo>
                <a:lnTo>
                  <a:pt x="10800" y="0"/>
                </a:lnTo>
                <a:lnTo>
                  <a:pt x="0" y="1454"/>
                </a:lnTo>
                <a:lnTo>
                  <a:pt x="10800" y="1454"/>
                </a:lnTo>
                <a:lnTo>
                  <a:pt x="10800" y="2160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177" name="Shape 177"/>
          <p:cNvSpPr/>
          <p:nvPr/>
        </p:nvSpPr>
        <p:spPr>
          <a:xfrm>
            <a:off x="4918075" y="2646362"/>
            <a:ext cx="348023"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   3</a:t>
            </a:r>
          </a:p>
        </p:txBody>
      </p:sp>
      <p:sp>
        <p:nvSpPr>
          <p:cNvPr id="178" name="Shape 178"/>
          <p:cNvSpPr/>
          <p:nvPr/>
        </p:nvSpPr>
        <p:spPr>
          <a:xfrm>
            <a:off x="5205412" y="295910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0210" y="1443"/>
                </a:lnTo>
                <a:lnTo>
                  <a:pt x="20611" y="2886"/>
                </a:lnTo>
                <a:lnTo>
                  <a:pt x="21600" y="0"/>
                </a:lnTo>
                <a:lnTo>
                  <a:pt x="19810" y="339"/>
                </a:lnTo>
                <a:lnTo>
                  <a:pt x="20210" y="1443"/>
                </a:lnTo>
                <a:lnTo>
                  <a:pt x="0" y="2160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179" name="Shape 179"/>
          <p:cNvSpPr/>
          <p:nvPr/>
        </p:nvSpPr>
        <p:spPr>
          <a:xfrm>
            <a:off x="5815012" y="3078162"/>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180" name="Shape 180"/>
          <p:cNvSpPr/>
          <p:nvPr/>
        </p:nvSpPr>
        <p:spPr>
          <a:xfrm>
            <a:off x="457200" y="4648200"/>
            <a:ext cx="1676400" cy="437069"/>
          </a:xfrm>
          <a:prstGeom prst="rect">
            <a:avLst/>
          </a:prstGeom>
          <a:solidFill>
            <a:srgbClr val="FFFF99"/>
          </a:solidFill>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Initialize</a:t>
            </a:r>
          </a:p>
        </p:txBody>
      </p:sp>
      <p:grpSp>
        <p:nvGrpSpPr>
          <p:cNvPr id="183" name="Group 183"/>
          <p:cNvGrpSpPr/>
          <p:nvPr/>
        </p:nvGrpSpPr>
        <p:grpSpPr>
          <a:xfrm>
            <a:off x="1676400" y="2700337"/>
            <a:ext cx="334963" cy="347663"/>
            <a:chOff x="0" y="0"/>
            <a:chExt cx="334962" cy="347662"/>
          </a:xfrm>
        </p:grpSpPr>
        <p:sp>
          <p:nvSpPr>
            <p:cNvPr id="181" name="Shape 181"/>
            <p:cNvSpPr/>
            <p:nvPr/>
          </p:nvSpPr>
          <p:spPr>
            <a:xfrm>
              <a:off x="0" y="0"/>
              <a:ext cx="334963" cy="347663"/>
            </a:xfrm>
            <a:prstGeom prst="ellipse">
              <a:avLst/>
            </a:prstGeom>
            <a:solidFill>
              <a:srgbClr val="FFFF00"/>
            </a:solidFill>
            <a:ln w="12700" cap="flat">
              <a:solidFill>
                <a:srgbClr val="000066"/>
              </a:solidFill>
              <a:prstDash val="solid"/>
              <a:round/>
            </a:ln>
            <a:effectLst/>
          </p:spPr>
          <p:txBody>
            <a:bodyPr wrap="square" lIns="45719" tIns="45719" rIns="45719" bIns="45719" numCol="1" anchor="t">
              <a:noAutofit/>
            </a:bodyPr>
            <a:lstStyle/>
            <a:p>
              <a:pPr>
                <a:defRPr sz="2400">
                  <a:solidFill>
                    <a:srgbClr val="000066"/>
                  </a:solidFill>
                  <a:latin typeface="Times New Roman"/>
                  <a:ea typeface="Times New Roman"/>
                  <a:cs typeface="Times New Roman"/>
                  <a:sym typeface="Times New Roman"/>
                </a:defRPr>
              </a:pPr>
              <a:endParaRPr/>
            </a:p>
          </p:txBody>
        </p:sp>
        <p:sp>
          <p:nvSpPr>
            <p:cNvPr id="182" name="Shape 182"/>
            <p:cNvSpPr/>
            <p:nvPr/>
          </p:nvSpPr>
          <p:spPr>
            <a:xfrm>
              <a:off x="125412" y="44450"/>
              <a:ext cx="146901" cy="271506"/>
            </a:xfrm>
            <a:prstGeom prst="rect">
              <a:avLst/>
            </a:prstGeom>
            <a:solidFill>
              <a:srgbClr val="FFFF00"/>
            </a:solidFill>
            <a:ln w="12700" cap="flat">
              <a:noFill/>
              <a:miter lim="400000"/>
            </a:ln>
            <a:effectLst/>
            <a:extLst>
              <a:ext uri="{C572A759-6A51-4108-AA02-DFA0A04FC94B}">
                <ma14:wrappingTextBoxFlag xmlns:ma14="http://schemas.microsoft.com/office/mac/drawingml/2011/main" xmlns="" val="1"/>
              </a:ext>
            </a:extLst>
          </p:spPr>
          <p:txBody>
            <a:bodyPr wrap="none" lIns="0" tIns="0" rIns="0" bIns="0" numCol="1" anchor="t">
              <a:spAutoFit/>
            </a:bodyPr>
            <a:lstStyle>
              <a:lvl1pPr>
                <a:defRPr sz="1900" b="1"/>
              </a:lvl1pPr>
            </a:lstStyle>
            <a:p>
              <a:r>
                <a:t>1</a:t>
              </a:r>
            </a:p>
          </p:txBody>
        </p:sp>
      </p:grpSp>
      <p:sp>
        <p:nvSpPr>
          <p:cNvPr id="184" name="Shape 184"/>
          <p:cNvSpPr/>
          <p:nvPr/>
        </p:nvSpPr>
        <p:spPr>
          <a:xfrm>
            <a:off x="1676400" y="2286000"/>
            <a:ext cx="3810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lvl1pPr>
          </a:lstStyle>
          <a:p>
            <a:r>
              <a:t>0</a:t>
            </a:r>
          </a:p>
        </p:txBody>
      </p:sp>
      <p:sp>
        <p:nvSpPr>
          <p:cNvPr id="185" name="Shape 185"/>
          <p:cNvSpPr/>
          <p:nvPr/>
        </p:nvSpPr>
        <p:spPr>
          <a:xfrm>
            <a:off x="3276600" y="1371600"/>
            <a:ext cx="381000" cy="3962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a:latin typeface="Symbol"/>
                <a:ea typeface="Symbol"/>
                <a:cs typeface="Symbol"/>
                <a:sym typeface="Symbol"/>
              </a:defRPr>
            </a:lvl1pPr>
          </a:lstStyle>
          <a:p>
            <a:pPr>
              <a:defRPr b="1">
                <a:latin typeface="+mn-lt"/>
                <a:ea typeface="+mn-ea"/>
                <a:cs typeface="+mn-cs"/>
                <a:sym typeface="Arial"/>
              </a:defRPr>
            </a:pPr>
            <a:r>
              <a:rPr b="0">
                <a:latin typeface="Symbol"/>
                <a:ea typeface="Symbol"/>
                <a:cs typeface="Symbol"/>
                <a:sym typeface="Symbol"/>
              </a:rPr>
              <a:t>∞</a:t>
            </a:r>
          </a:p>
        </p:txBody>
      </p:sp>
      <p:sp>
        <p:nvSpPr>
          <p:cNvPr id="186" name="Shape 186"/>
          <p:cNvSpPr/>
          <p:nvPr/>
        </p:nvSpPr>
        <p:spPr>
          <a:xfrm>
            <a:off x="3276600" y="3962400"/>
            <a:ext cx="381000" cy="3962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a:latin typeface="Symbol"/>
                <a:ea typeface="Symbol"/>
                <a:cs typeface="Symbol"/>
                <a:sym typeface="Symbol"/>
              </a:defRPr>
            </a:lvl1pPr>
          </a:lstStyle>
          <a:p>
            <a:pPr>
              <a:defRPr b="1">
                <a:latin typeface="+mn-lt"/>
                <a:ea typeface="+mn-ea"/>
                <a:cs typeface="+mn-cs"/>
                <a:sym typeface="Arial"/>
              </a:defRPr>
            </a:pPr>
            <a:r>
              <a:rPr b="0">
                <a:latin typeface="Symbol"/>
                <a:ea typeface="Symbol"/>
                <a:cs typeface="Symbol"/>
                <a:sym typeface="Symbol"/>
              </a:rPr>
              <a:t>∞</a:t>
            </a:r>
          </a:p>
        </p:txBody>
      </p:sp>
      <p:sp>
        <p:nvSpPr>
          <p:cNvPr id="187" name="Shape 187"/>
          <p:cNvSpPr/>
          <p:nvPr/>
        </p:nvSpPr>
        <p:spPr>
          <a:xfrm>
            <a:off x="4876800" y="1371600"/>
            <a:ext cx="381000" cy="3962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a:latin typeface="Symbol"/>
                <a:ea typeface="Symbol"/>
                <a:cs typeface="Symbol"/>
                <a:sym typeface="Symbol"/>
              </a:defRPr>
            </a:lvl1pPr>
          </a:lstStyle>
          <a:p>
            <a:pPr>
              <a:defRPr b="1">
                <a:latin typeface="+mn-lt"/>
                <a:ea typeface="+mn-ea"/>
                <a:cs typeface="+mn-cs"/>
                <a:sym typeface="Arial"/>
              </a:defRPr>
            </a:pPr>
            <a:r>
              <a:rPr b="0">
                <a:latin typeface="Symbol"/>
                <a:ea typeface="Symbol"/>
                <a:cs typeface="Symbol"/>
                <a:sym typeface="Symbol"/>
              </a:rPr>
              <a:t>∞</a:t>
            </a:r>
          </a:p>
        </p:txBody>
      </p:sp>
      <p:sp>
        <p:nvSpPr>
          <p:cNvPr id="188" name="Shape 188"/>
          <p:cNvSpPr/>
          <p:nvPr/>
        </p:nvSpPr>
        <p:spPr>
          <a:xfrm>
            <a:off x="4876800" y="3962400"/>
            <a:ext cx="381000" cy="3962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a:latin typeface="Symbol"/>
                <a:ea typeface="Symbol"/>
                <a:cs typeface="Symbol"/>
                <a:sym typeface="Symbol"/>
              </a:defRPr>
            </a:lvl1pPr>
          </a:lstStyle>
          <a:p>
            <a:pPr>
              <a:defRPr b="1">
                <a:latin typeface="+mn-lt"/>
                <a:ea typeface="+mn-ea"/>
                <a:cs typeface="+mn-cs"/>
                <a:sym typeface="Arial"/>
              </a:defRPr>
            </a:pPr>
            <a:r>
              <a:rPr b="0">
                <a:latin typeface="Symbol"/>
                <a:ea typeface="Symbol"/>
                <a:cs typeface="Symbol"/>
                <a:sym typeface="Symbol"/>
              </a:rPr>
              <a:t>∞</a:t>
            </a:r>
          </a:p>
        </p:txBody>
      </p:sp>
      <p:sp>
        <p:nvSpPr>
          <p:cNvPr id="189" name="Shape 189"/>
          <p:cNvSpPr/>
          <p:nvPr/>
        </p:nvSpPr>
        <p:spPr>
          <a:xfrm>
            <a:off x="6781800" y="2667000"/>
            <a:ext cx="381000" cy="3962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a:latin typeface="Symbol"/>
                <a:ea typeface="Symbol"/>
                <a:cs typeface="Symbol"/>
                <a:sym typeface="Symbol"/>
              </a:defRPr>
            </a:lvl1pPr>
          </a:lstStyle>
          <a:p>
            <a:pPr>
              <a:defRPr b="1">
                <a:latin typeface="+mn-lt"/>
                <a:ea typeface="+mn-ea"/>
                <a:cs typeface="+mn-cs"/>
                <a:sym typeface="Arial"/>
              </a:defRPr>
            </a:pPr>
            <a:r>
              <a:rPr b="0">
                <a:latin typeface="Symbol"/>
                <a:ea typeface="Symbol"/>
                <a:cs typeface="Symbol"/>
                <a:sym typeface="Symbol"/>
              </a:rPr>
              <a:t>∞</a:t>
            </a:r>
          </a:p>
        </p:txBody>
      </p:sp>
      <p:sp>
        <p:nvSpPr>
          <p:cNvPr id="190" name="Shape 190"/>
          <p:cNvSpPr/>
          <p:nvPr/>
        </p:nvSpPr>
        <p:spPr>
          <a:xfrm>
            <a:off x="457200" y="5105400"/>
            <a:ext cx="3657600" cy="1148269"/>
          </a:xfrm>
          <a:prstGeom prst="rect">
            <a:avLst/>
          </a:prstGeom>
          <a:solidFill>
            <a:srgbClr val="FFFF99"/>
          </a:solidFill>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Select the node with the minimum temporary distance label.</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1" nodeType="clickEffect">
                                  <p:stCondLst>
                                    <p:cond delay="0"/>
                                  </p:stCondLst>
                                  <p:iterate>
                                    <p:tmAbs val="0"/>
                                  </p:iterate>
                                  <p:childTnLst>
                                    <p:set>
                                      <p:cBhvr>
                                        <p:cTn id="6" fill="hold"/>
                                        <p:tgtEl>
                                          <p:spTgt spid="180"/>
                                        </p:tgtEl>
                                        <p:attrNameLst>
                                          <p:attrName>style.visibility</p:attrName>
                                        </p:attrNameLst>
                                      </p:cBhvr>
                                      <p:to>
                                        <p:strVal val="visible"/>
                                      </p:to>
                                    </p:set>
                                    <p:animEffect transition="in" filter="wipe(left)">
                                      <p:cBhvr>
                                        <p:cTn id="7" dur="1000"/>
                                        <p:tgtEl>
                                          <p:spTgt spid="18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fill="hold" grpId="2" nodeType="clickEffect">
                                  <p:stCondLst>
                                    <p:cond delay="0"/>
                                  </p:stCondLst>
                                  <p:iterate>
                                    <p:tmAbs val="0"/>
                                  </p:iterate>
                                  <p:childTnLst>
                                    <p:set>
                                      <p:cBhvr>
                                        <p:cTn id="11" fill="hold"/>
                                        <p:tgtEl>
                                          <p:spTgt spid="184">
                                            <p:bg/>
                                          </p:spTgt>
                                        </p:tgtEl>
                                        <p:attrNameLst>
                                          <p:attrName>style.visibility</p:attrName>
                                        </p:attrNameLst>
                                      </p:cBhvr>
                                      <p:to>
                                        <p:strVal val="visible"/>
                                      </p:to>
                                    </p:set>
                                    <p:animEffect transition="in" filter="dissolve">
                                      <p:cBhvr>
                                        <p:cTn id="12" dur="1000"/>
                                        <p:tgtEl>
                                          <p:spTgt spid="184">
                                            <p:bg/>
                                          </p:spTgt>
                                        </p:tgtEl>
                                      </p:cBhvr>
                                    </p:animEffect>
                                  </p:childTnLst>
                                </p:cTn>
                              </p:par>
                              <p:par>
                                <p:cTn id="13" presetID="9" presetClass="entr" presetSubtype="0" fill="hold" grpId="2" nodeType="withEffect">
                                  <p:stCondLst>
                                    <p:cond delay="0"/>
                                  </p:stCondLst>
                                  <p:iterate>
                                    <p:tmAbs val="0"/>
                                  </p:iterate>
                                  <p:childTnLst>
                                    <p:set>
                                      <p:cBhvr>
                                        <p:cTn id="14" fill="hold"/>
                                        <p:tgtEl>
                                          <p:spTgt spid="184">
                                            <p:txEl>
                                              <p:pRg st="0" end="0"/>
                                            </p:txEl>
                                          </p:spTgt>
                                        </p:tgtEl>
                                        <p:attrNameLst>
                                          <p:attrName>style.visibility</p:attrName>
                                        </p:attrNameLst>
                                      </p:cBhvr>
                                      <p:to>
                                        <p:strVal val="visible"/>
                                      </p:to>
                                    </p:set>
                                    <p:animEffect transition="in" filter="dissolve">
                                      <p:cBhvr>
                                        <p:cTn id="15" dur="1000"/>
                                        <p:tgtEl>
                                          <p:spTgt spid="184">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fill="hold" grpId="3" nodeType="clickEffect">
                                  <p:stCondLst>
                                    <p:cond delay="0"/>
                                  </p:stCondLst>
                                  <p:iterate>
                                    <p:tmAbs val="0"/>
                                  </p:iterate>
                                  <p:childTnLst>
                                    <p:set>
                                      <p:cBhvr>
                                        <p:cTn id="19" fill="hold"/>
                                        <p:tgtEl>
                                          <p:spTgt spid="185">
                                            <p:bg/>
                                          </p:spTgt>
                                        </p:tgtEl>
                                        <p:attrNameLst>
                                          <p:attrName>style.visibility</p:attrName>
                                        </p:attrNameLst>
                                      </p:cBhvr>
                                      <p:to>
                                        <p:strVal val="visible"/>
                                      </p:to>
                                    </p:set>
                                    <p:animEffect transition="in" filter="dissolve">
                                      <p:cBhvr>
                                        <p:cTn id="20" dur="1000"/>
                                        <p:tgtEl>
                                          <p:spTgt spid="185">
                                            <p:bg/>
                                          </p:spTgt>
                                        </p:tgtEl>
                                      </p:cBhvr>
                                    </p:animEffect>
                                  </p:childTnLst>
                                </p:cTn>
                              </p:par>
                              <p:par>
                                <p:cTn id="21" presetID="9" presetClass="entr" presetSubtype="0" fill="hold" grpId="3" nodeType="withEffect">
                                  <p:stCondLst>
                                    <p:cond delay="0"/>
                                  </p:stCondLst>
                                  <p:iterate>
                                    <p:tmAbs val="0"/>
                                  </p:iterate>
                                  <p:childTnLst>
                                    <p:set>
                                      <p:cBhvr>
                                        <p:cTn id="22" fill="hold"/>
                                        <p:tgtEl>
                                          <p:spTgt spid="185">
                                            <p:txEl>
                                              <p:pRg st="0" end="0"/>
                                            </p:txEl>
                                          </p:spTgt>
                                        </p:tgtEl>
                                        <p:attrNameLst>
                                          <p:attrName>style.visibility</p:attrName>
                                        </p:attrNameLst>
                                      </p:cBhvr>
                                      <p:to>
                                        <p:strVal val="visible"/>
                                      </p:to>
                                    </p:set>
                                    <p:animEffect transition="in" filter="dissolve">
                                      <p:cBhvr>
                                        <p:cTn id="23" dur="1000"/>
                                        <p:tgtEl>
                                          <p:spTgt spid="185">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fill="hold" grpId="4" nodeType="clickEffect">
                                  <p:stCondLst>
                                    <p:cond delay="0"/>
                                  </p:stCondLst>
                                  <p:iterate>
                                    <p:tmAbs val="0"/>
                                  </p:iterate>
                                  <p:childTnLst>
                                    <p:set>
                                      <p:cBhvr>
                                        <p:cTn id="27" fill="hold"/>
                                        <p:tgtEl>
                                          <p:spTgt spid="186">
                                            <p:bg/>
                                          </p:spTgt>
                                        </p:tgtEl>
                                        <p:attrNameLst>
                                          <p:attrName>style.visibility</p:attrName>
                                        </p:attrNameLst>
                                      </p:cBhvr>
                                      <p:to>
                                        <p:strVal val="visible"/>
                                      </p:to>
                                    </p:set>
                                    <p:animEffect transition="in" filter="dissolve">
                                      <p:cBhvr>
                                        <p:cTn id="28" dur="1000"/>
                                        <p:tgtEl>
                                          <p:spTgt spid="186">
                                            <p:bg/>
                                          </p:spTgt>
                                        </p:tgtEl>
                                      </p:cBhvr>
                                    </p:animEffect>
                                  </p:childTnLst>
                                </p:cTn>
                              </p:par>
                              <p:par>
                                <p:cTn id="29" presetID="9" presetClass="entr" presetSubtype="0" fill="hold" grpId="4" nodeType="withEffect">
                                  <p:stCondLst>
                                    <p:cond delay="0"/>
                                  </p:stCondLst>
                                  <p:iterate>
                                    <p:tmAbs val="0"/>
                                  </p:iterate>
                                  <p:childTnLst>
                                    <p:set>
                                      <p:cBhvr>
                                        <p:cTn id="30" fill="hold"/>
                                        <p:tgtEl>
                                          <p:spTgt spid="186">
                                            <p:txEl>
                                              <p:pRg st="0" end="0"/>
                                            </p:txEl>
                                          </p:spTgt>
                                        </p:tgtEl>
                                        <p:attrNameLst>
                                          <p:attrName>style.visibility</p:attrName>
                                        </p:attrNameLst>
                                      </p:cBhvr>
                                      <p:to>
                                        <p:strVal val="visible"/>
                                      </p:to>
                                    </p:set>
                                    <p:animEffect transition="in" filter="dissolve">
                                      <p:cBhvr>
                                        <p:cTn id="31" dur="1000"/>
                                        <p:tgtEl>
                                          <p:spTgt spid="186">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9" presetClass="entr" fill="hold" grpId="5" nodeType="clickEffect">
                                  <p:stCondLst>
                                    <p:cond delay="0"/>
                                  </p:stCondLst>
                                  <p:iterate>
                                    <p:tmAbs val="0"/>
                                  </p:iterate>
                                  <p:childTnLst>
                                    <p:set>
                                      <p:cBhvr>
                                        <p:cTn id="35" fill="hold"/>
                                        <p:tgtEl>
                                          <p:spTgt spid="187">
                                            <p:bg/>
                                          </p:spTgt>
                                        </p:tgtEl>
                                        <p:attrNameLst>
                                          <p:attrName>style.visibility</p:attrName>
                                        </p:attrNameLst>
                                      </p:cBhvr>
                                      <p:to>
                                        <p:strVal val="visible"/>
                                      </p:to>
                                    </p:set>
                                    <p:animEffect transition="in" filter="dissolve">
                                      <p:cBhvr>
                                        <p:cTn id="36" dur="1000"/>
                                        <p:tgtEl>
                                          <p:spTgt spid="187">
                                            <p:bg/>
                                          </p:spTgt>
                                        </p:tgtEl>
                                      </p:cBhvr>
                                    </p:animEffect>
                                  </p:childTnLst>
                                </p:cTn>
                              </p:par>
                              <p:par>
                                <p:cTn id="37" presetID="9" presetClass="entr" presetSubtype="0" fill="hold" grpId="5" nodeType="withEffect">
                                  <p:stCondLst>
                                    <p:cond delay="0"/>
                                  </p:stCondLst>
                                  <p:iterate>
                                    <p:tmAbs val="0"/>
                                  </p:iterate>
                                  <p:childTnLst>
                                    <p:set>
                                      <p:cBhvr>
                                        <p:cTn id="38" fill="hold"/>
                                        <p:tgtEl>
                                          <p:spTgt spid="187">
                                            <p:txEl>
                                              <p:pRg st="0" end="0"/>
                                            </p:txEl>
                                          </p:spTgt>
                                        </p:tgtEl>
                                        <p:attrNameLst>
                                          <p:attrName>style.visibility</p:attrName>
                                        </p:attrNameLst>
                                      </p:cBhvr>
                                      <p:to>
                                        <p:strVal val="visible"/>
                                      </p:to>
                                    </p:set>
                                    <p:animEffect transition="in" filter="dissolve">
                                      <p:cBhvr>
                                        <p:cTn id="39" dur="1000"/>
                                        <p:tgtEl>
                                          <p:spTgt spid="187">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9" presetClass="entr" fill="hold" grpId="6" nodeType="clickEffect">
                                  <p:stCondLst>
                                    <p:cond delay="0"/>
                                  </p:stCondLst>
                                  <p:iterate>
                                    <p:tmAbs val="0"/>
                                  </p:iterate>
                                  <p:childTnLst>
                                    <p:set>
                                      <p:cBhvr>
                                        <p:cTn id="43" fill="hold"/>
                                        <p:tgtEl>
                                          <p:spTgt spid="188">
                                            <p:bg/>
                                          </p:spTgt>
                                        </p:tgtEl>
                                        <p:attrNameLst>
                                          <p:attrName>style.visibility</p:attrName>
                                        </p:attrNameLst>
                                      </p:cBhvr>
                                      <p:to>
                                        <p:strVal val="visible"/>
                                      </p:to>
                                    </p:set>
                                    <p:animEffect transition="in" filter="dissolve">
                                      <p:cBhvr>
                                        <p:cTn id="44" dur="1000"/>
                                        <p:tgtEl>
                                          <p:spTgt spid="188">
                                            <p:bg/>
                                          </p:spTgt>
                                        </p:tgtEl>
                                      </p:cBhvr>
                                    </p:animEffect>
                                  </p:childTnLst>
                                </p:cTn>
                              </p:par>
                              <p:par>
                                <p:cTn id="45" presetID="9" presetClass="entr" presetSubtype="0" fill="hold" grpId="6" nodeType="withEffect">
                                  <p:stCondLst>
                                    <p:cond delay="0"/>
                                  </p:stCondLst>
                                  <p:iterate>
                                    <p:tmAbs val="0"/>
                                  </p:iterate>
                                  <p:childTnLst>
                                    <p:set>
                                      <p:cBhvr>
                                        <p:cTn id="46" fill="hold"/>
                                        <p:tgtEl>
                                          <p:spTgt spid="188">
                                            <p:txEl>
                                              <p:pRg st="0" end="0"/>
                                            </p:txEl>
                                          </p:spTgt>
                                        </p:tgtEl>
                                        <p:attrNameLst>
                                          <p:attrName>style.visibility</p:attrName>
                                        </p:attrNameLst>
                                      </p:cBhvr>
                                      <p:to>
                                        <p:strVal val="visible"/>
                                      </p:to>
                                    </p:set>
                                    <p:animEffect transition="in" filter="dissolve">
                                      <p:cBhvr>
                                        <p:cTn id="47" dur="1000"/>
                                        <p:tgtEl>
                                          <p:spTgt spid="188">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fill="hold" grpId="7" nodeType="clickEffect">
                                  <p:stCondLst>
                                    <p:cond delay="0"/>
                                  </p:stCondLst>
                                  <p:iterate>
                                    <p:tmAbs val="0"/>
                                  </p:iterate>
                                  <p:childTnLst>
                                    <p:set>
                                      <p:cBhvr>
                                        <p:cTn id="51" fill="hold"/>
                                        <p:tgtEl>
                                          <p:spTgt spid="189">
                                            <p:bg/>
                                          </p:spTgt>
                                        </p:tgtEl>
                                        <p:attrNameLst>
                                          <p:attrName>style.visibility</p:attrName>
                                        </p:attrNameLst>
                                      </p:cBhvr>
                                      <p:to>
                                        <p:strVal val="visible"/>
                                      </p:to>
                                    </p:set>
                                    <p:animEffect transition="in" filter="dissolve">
                                      <p:cBhvr>
                                        <p:cTn id="52" dur="1000"/>
                                        <p:tgtEl>
                                          <p:spTgt spid="189">
                                            <p:bg/>
                                          </p:spTgt>
                                        </p:tgtEl>
                                      </p:cBhvr>
                                    </p:animEffect>
                                  </p:childTnLst>
                                </p:cTn>
                              </p:par>
                              <p:par>
                                <p:cTn id="53" presetID="9" presetClass="entr" presetSubtype="0" fill="hold" grpId="7" nodeType="withEffect">
                                  <p:stCondLst>
                                    <p:cond delay="0"/>
                                  </p:stCondLst>
                                  <p:iterate>
                                    <p:tmAbs val="0"/>
                                  </p:iterate>
                                  <p:childTnLst>
                                    <p:set>
                                      <p:cBhvr>
                                        <p:cTn id="54" fill="hold"/>
                                        <p:tgtEl>
                                          <p:spTgt spid="189">
                                            <p:txEl>
                                              <p:pRg st="0" end="0"/>
                                            </p:txEl>
                                          </p:spTgt>
                                        </p:tgtEl>
                                        <p:attrNameLst>
                                          <p:attrName>style.visibility</p:attrName>
                                        </p:attrNameLst>
                                      </p:cBhvr>
                                      <p:to>
                                        <p:strVal val="visible"/>
                                      </p:to>
                                    </p:set>
                                    <p:animEffect transition="in" filter="dissolve">
                                      <p:cBhvr>
                                        <p:cTn id="55" dur="1000"/>
                                        <p:tgtEl>
                                          <p:spTgt spid="189">
                                            <p:txEl>
                                              <p:pRg st="0" end="0"/>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8" nodeType="clickEffect">
                                  <p:stCondLst>
                                    <p:cond delay="0"/>
                                  </p:stCondLst>
                                  <p:iterate>
                                    <p:tmAbs val="0"/>
                                  </p:iterate>
                                  <p:childTnLst>
                                    <p:set>
                                      <p:cBhvr>
                                        <p:cTn id="59" fill="hold"/>
                                        <p:tgtEl>
                                          <p:spTgt spid="190"/>
                                        </p:tgtEl>
                                        <p:attrNameLst>
                                          <p:attrName>style.visibility</p:attrName>
                                        </p:attrNameLst>
                                      </p:cBhvr>
                                      <p:to>
                                        <p:strVal val="visible"/>
                                      </p:to>
                                    </p:set>
                                    <p:animEffect transition="in" filter="wipe(left)">
                                      <p:cBhvr>
                                        <p:cTn id="60" dur="1000"/>
                                        <p:tgtEl>
                                          <p:spTgt spid="190"/>
                                        </p:tgtEl>
                                      </p:cBhvr>
                                    </p:animEffect>
                                  </p:childTnLst>
                                </p:cTn>
                              </p:par>
                            </p:childTnLst>
                          </p:cTn>
                        </p:par>
                      </p:childTnLst>
                    </p:cTn>
                  </p:par>
                  <p:par>
                    <p:cTn id="61" fill="hold">
                      <p:stCondLst>
                        <p:cond delay="indefinite"/>
                      </p:stCondLst>
                      <p:childTnLst>
                        <p:par>
                          <p:cTn id="62" fill="hold">
                            <p:stCondLst>
                              <p:cond delay="0"/>
                            </p:stCondLst>
                            <p:childTnLst>
                              <p:par>
                                <p:cTn id="63" presetID="9" presetClass="entr" fill="hold" grpId="9" nodeType="clickEffect">
                                  <p:stCondLst>
                                    <p:cond delay="0"/>
                                  </p:stCondLst>
                                  <p:iterate>
                                    <p:tmAbs val="0"/>
                                  </p:iterate>
                                  <p:childTnLst>
                                    <p:set>
                                      <p:cBhvr>
                                        <p:cTn id="64" fill="hold"/>
                                        <p:tgtEl>
                                          <p:spTgt spid="183"/>
                                        </p:tgtEl>
                                        <p:attrNameLst>
                                          <p:attrName>style.visibility</p:attrName>
                                        </p:attrNameLst>
                                      </p:cBhvr>
                                      <p:to>
                                        <p:strVal val="visible"/>
                                      </p:to>
                                    </p:set>
                                    <p:animEffect transition="in" filter="dissolve">
                                      <p:cBhvr>
                                        <p:cTn id="65" dur="1000"/>
                                        <p:tgtEl>
                                          <p:spTgt spid="1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 grpId="1" animBg="1" advAuto="0"/>
      <p:bldP spid="183" grpId="9" animBg="1" advAuto="0"/>
      <p:bldP spid="184" grpId="2" build="p" bldLvl="5" animBg="1" advAuto="0"/>
      <p:bldP spid="185" grpId="3" build="p" bldLvl="5" animBg="1" advAuto="0"/>
      <p:bldP spid="186" grpId="4" build="p" bldLvl="5" animBg="1" advAuto="0"/>
      <p:bldP spid="187" grpId="5" build="p" bldLvl="5" animBg="1" advAuto="0"/>
      <p:bldP spid="188" grpId="6" build="p" bldLvl="5" animBg="1" advAuto="0"/>
      <p:bldP spid="189" grpId="7" build="p" bldLvl="5" animBg="1" advAuto="0"/>
      <p:bldP spid="190" grpId="8" animBg="1" advAuto="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Shape 192"/>
          <p:cNvSpPr>
            <a:spLocks noGrp="1"/>
          </p:cNvSpPr>
          <p:nvPr>
            <p:ph type="sldNum" sz="quarter" idx="2"/>
          </p:nvPr>
        </p:nvSpPr>
        <p:spPr>
          <a:xfrm>
            <a:off x="8508403" y="6472385"/>
            <a:ext cx="330798" cy="314030"/>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12</a:t>
            </a:fld>
            <a:endParaRPr/>
          </a:p>
        </p:txBody>
      </p:sp>
      <p:sp>
        <p:nvSpPr>
          <p:cNvPr id="193" name="Shape 193"/>
          <p:cNvSpPr/>
          <p:nvPr/>
        </p:nvSpPr>
        <p:spPr>
          <a:xfrm>
            <a:off x="1981200" y="205740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0210" y="1443"/>
                </a:lnTo>
                <a:lnTo>
                  <a:pt x="20611" y="2504"/>
                </a:lnTo>
                <a:lnTo>
                  <a:pt x="21600" y="0"/>
                </a:lnTo>
                <a:lnTo>
                  <a:pt x="19810" y="0"/>
                </a:lnTo>
                <a:lnTo>
                  <a:pt x="20210" y="1443"/>
                </a:lnTo>
                <a:lnTo>
                  <a:pt x="0" y="2160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194" name="Shape 194"/>
          <p:cNvSpPr/>
          <p:nvPr/>
        </p:nvSpPr>
        <p:spPr>
          <a:xfrm>
            <a:off x="1981200" y="294005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210" y="20157"/>
                </a:lnTo>
                <a:lnTo>
                  <a:pt x="19810" y="21600"/>
                </a:lnTo>
                <a:lnTo>
                  <a:pt x="21600" y="21600"/>
                </a:lnTo>
                <a:lnTo>
                  <a:pt x="20611" y="19096"/>
                </a:lnTo>
                <a:lnTo>
                  <a:pt x="20210" y="20157"/>
                </a:lnTo>
                <a:lnTo>
                  <a:pt x="0" y="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195" name="Shape 195"/>
          <p:cNvSpPr>
            <a:spLocks noGrp="1"/>
          </p:cNvSpPr>
          <p:nvPr>
            <p:ph type="title"/>
          </p:nvPr>
        </p:nvSpPr>
        <p:spPr>
          <a:prstGeom prst="rect">
            <a:avLst/>
          </a:prstGeom>
        </p:spPr>
        <p:txBody>
          <a:bodyPr>
            <a:normAutofit fontScale="90000"/>
          </a:bodyPr>
          <a:lstStyle>
            <a:lvl1pPr defTabSz="603504">
              <a:defRPr sz="2112"/>
            </a:lvl1pPr>
          </a:lstStyle>
          <a:p>
            <a:r>
              <a:t>Update Step</a:t>
            </a:r>
          </a:p>
        </p:txBody>
      </p:sp>
      <p:sp>
        <p:nvSpPr>
          <p:cNvPr id="196" name="Shape 196"/>
          <p:cNvSpPr/>
          <p:nvPr/>
        </p:nvSpPr>
        <p:spPr>
          <a:xfrm>
            <a:off x="1676400" y="2701925"/>
            <a:ext cx="334963" cy="347663"/>
          </a:xfrm>
          <a:prstGeom prst="ellipse">
            <a:avLst/>
          </a:prstGeom>
          <a:solidFill>
            <a:srgbClr val="FFFF00"/>
          </a:solidFill>
          <a:ln w="12700">
            <a:solidFill>
              <a:srgbClr val="FF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197" name="Shape 197"/>
          <p:cNvSpPr/>
          <p:nvPr/>
        </p:nvSpPr>
        <p:spPr>
          <a:xfrm>
            <a:off x="3263900" y="1806575"/>
            <a:ext cx="347663" cy="358775"/>
          </a:xfrm>
          <a:prstGeom prst="ellipse">
            <a:avLst/>
          </a:prstGeom>
          <a:solidFill>
            <a:srgbClr val="66FF33"/>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198" name="Shape 198"/>
          <p:cNvSpPr/>
          <p:nvPr/>
        </p:nvSpPr>
        <p:spPr>
          <a:xfrm>
            <a:off x="3402012" y="1847850"/>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199" name="Shape 199"/>
          <p:cNvSpPr/>
          <p:nvPr/>
        </p:nvSpPr>
        <p:spPr>
          <a:xfrm>
            <a:off x="3263900" y="3597275"/>
            <a:ext cx="347663" cy="347663"/>
          </a:xfrm>
          <a:prstGeom prst="ellipse">
            <a:avLst/>
          </a:prstGeom>
          <a:solidFill>
            <a:srgbClr val="66FF33"/>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200" name="Shape 200"/>
          <p:cNvSpPr/>
          <p:nvPr/>
        </p:nvSpPr>
        <p:spPr>
          <a:xfrm>
            <a:off x="3402012" y="364013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3</a:t>
            </a:r>
          </a:p>
        </p:txBody>
      </p:sp>
      <p:sp>
        <p:nvSpPr>
          <p:cNvPr id="201" name="Shape 201"/>
          <p:cNvSpPr/>
          <p:nvPr/>
        </p:nvSpPr>
        <p:spPr>
          <a:xfrm>
            <a:off x="4878387" y="1806575"/>
            <a:ext cx="346076" cy="358775"/>
          </a:xfrm>
          <a:prstGeom prst="ellipse">
            <a:avLst/>
          </a:prstGeom>
          <a:solidFill>
            <a:srgbClr val="66FF33"/>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202" name="Shape 202"/>
          <p:cNvSpPr/>
          <p:nvPr/>
        </p:nvSpPr>
        <p:spPr>
          <a:xfrm>
            <a:off x="5014912" y="1847850"/>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4</a:t>
            </a:r>
          </a:p>
        </p:txBody>
      </p:sp>
      <p:sp>
        <p:nvSpPr>
          <p:cNvPr id="203" name="Shape 203"/>
          <p:cNvSpPr/>
          <p:nvPr/>
        </p:nvSpPr>
        <p:spPr>
          <a:xfrm>
            <a:off x="4878387" y="3597275"/>
            <a:ext cx="346076" cy="347663"/>
          </a:xfrm>
          <a:prstGeom prst="ellipse">
            <a:avLst/>
          </a:prstGeom>
          <a:solidFill>
            <a:srgbClr val="66FF33"/>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204" name="Shape 204"/>
          <p:cNvSpPr/>
          <p:nvPr/>
        </p:nvSpPr>
        <p:spPr>
          <a:xfrm>
            <a:off x="5014912" y="364013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5</a:t>
            </a:r>
          </a:p>
        </p:txBody>
      </p:sp>
      <p:sp>
        <p:nvSpPr>
          <p:cNvPr id="205" name="Shape 205"/>
          <p:cNvSpPr/>
          <p:nvPr/>
        </p:nvSpPr>
        <p:spPr>
          <a:xfrm>
            <a:off x="6477000" y="2701925"/>
            <a:ext cx="347663" cy="347663"/>
          </a:xfrm>
          <a:prstGeom prst="ellipse">
            <a:avLst/>
          </a:prstGeom>
          <a:solidFill>
            <a:srgbClr val="66FF33"/>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206" name="Shape 206"/>
          <p:cNvSpPr/>
          <p:nvPr/>
        </p:nvSpPr>
        <p:spPr>
          <a:xfrm>
            <a:off x="6615112" y="274478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6</a:t>
            </a:r>
          </a:p>
        </p:txBody>
      </p:sp>
      <p:sp>
        <p:nvSpPr>
          <p:cNvPr id="207" name="Shape 207"/>
          <p:cNvSpPr/>
          <p:nvPr/>
        </p:nvSpPr>
        <p:spPr>
          <a:xfrm>
            <a:off x="1992312" y="207645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0210" y="1443"/>
                </a:lnTo>
                <a:lnTo>
                  <a:pt x="20611" y="2504"/>
                </a:lnTo>
                <a:lnTo>
                  <a:pt x="21600" y="0"/>
                </a:lnTo>
                <a:lnTo>
                  <a:pt x="19810" y="0"/>
                </a:lnTo>
                <a:lnTo>
                  <a:pt x="20210" y="1443"/>
                </a:lnTo>
                <a:lnTo>
                  <a:pt x="0" y="21600"/>
                </a:lnTo>
                <a:close/>
              </a:path>
            </a:pathLst>
          </a:custGeom>
          <a:ln w="38100">
            <a:solidFill>
              <a:srgbClr val="FF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208" name="Shape 208"/>
          <p:cNvSpPr/>
          <p:nvPr/>
        </p:nvSpPr>
        <p:spPr>
          <a:xfrm>
            <a:off x="2601912" y="2193925"/>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209" name="Shape 209"/>
          <p:cNvSpPr/>
          <p:nvPr/>
        </p:nvSpPr>
        <p:spPr>
          <a:xfrm>
            <a:off x="3617912" y="1943100"/>
            <a:ext cx="1254126" cy="968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9953" y="10800"/>
                </a:lnTo>
                <a:lnTo>
                  <a:pt x="19953" y="21600"/>
                </a:lnTo>
                <a:lnTo>
                  <a:pt x="21600" y="10800"/>
                </a:lnTo>
                <a:lnTo>
                  <a:pt x="19953" y="0"/>
                </a:lnTo>
                <a:lnTo>
                  <a:pt x="19953" y="10800"/>
                </a:lnTo>
                <a:lnTo>
                  <a:pt x="0" y="1080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210" name="Shape 210"/>
          <p:cNvSpPr/>
          <p:nvPr/>
        </p:nvSpPr>
        <p:spPr>
          <a:xfrm>
            <a:off x="4214812" y="1752600"/>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4</a:t>
            </a:r>
          </a:p>
        </p:txBody>
      </p:sp>
      <p:sp>
        <p:nvSpPr>
          <p:cNvPr id="211" name="Shape 211"/>
          <p:cNvSpPr/>
          <p:nvPr/>
        </p:nvSpPr>
        <p:spPr>
          <a:xfrm>
            <a:off x="3570287" y="2124075"/>
            <a:ext cx="1360488" cy="15033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462" y="20570"/>
                </a:lnTo>
                <a:lnTo>
                  <a:pt x="19904" y="21095"/>
                </a:lnTo>
                <a:lnTo>
                  <a:pt x="21600" y="21600"/>
                </a:lnTo>
                <a:lnTo>
                  <a:pt x="21020" y="20226"/>
                </a:lnTo>
                <a:lnTo>
                  <a:pt x="20462" y="20570"/>
                </a:lnTo>
                <a:lnTo>
                  <a:pt x="0" y="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212" name="Shape 212"/>
          <p:cNvSpPr/>
          <p:nvPr/>
        </p:nvSpPr>
        <p:spPr>
          <a:xfrm>
            <a:off x="4251325" y="2636837"/>
            <a:ext cx="146900"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213" name="Shape 213"/>
          <p:cNvSpPr/>
          <p:nvPr/>
        </p:nvSpPr>
        <p:spPr>
          <a:xfrm>
            <a:off x="3390900" y="2171700"/>
            <a:ext cx="95250" cy="142081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0800" y="20146"/>
                </a:lnTo>
                <a:lnTo>
                  <a:pt x="0" y="20146"/>
                </a:lnTo>
                <a:lnTo>
                  <a:pt x="10800" y="21600"/>
                </a:lnTo>
                <a:lnTo>
                  <a:pt x="21600" y="20146"/>
                </a:lnTo>
                <a:lnTo>
                  <a:pt x="10800" y="20146"/>
                </a:lnTo>
                <a:lnTo>
                  <a:pt x="10800" y="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214" name="Shape 214"/>
          <p:cNvSpPr/>
          <p:nvPr/>
        </p:nvSpPr>
        <p:spPr>
          <a:xfrm>
            <a:off x="3343275" y="2646362"/>
            <a:ext cx="280982"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  1</a:t>
            </a:r>
          </a:p>
        </p:txBody>
      </p:sp>
      <p:sp>
        <p:nvSpPr>
          <p:cNvPr id="215" name="Shape 215"/>
          <p:cNvSpPr/>
          <p:nvPr/>
        </p:nvSpPr>
        <p:spPr>
          <a:xfrm>
            <a:off x="3617912" y="3722687"/>
            <a:ext cx="1254126" cy="9525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9953" y="10800"/>
                </a:lnTo>
                <a:lnTo>
                  <a:pt x="19953" y="21600"/>
                </a:lnTo>
                <a:lnTo>
                  <a:pt x="21600" y="10800"/>
                </a:lnTo>
                <a:lnTo>
                  <a:pt x="19953" y="0"/>
                </a:lnTo>
                <a:lnTo>
                  <a:pt x="19953" y="10800"/>
                </a:lnTo>
                <a:lnTo>
                  <a:pt x="0" y="1080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216" name="Shape 216"/>
          <p:cNvSpPr/>
          <p:nvPr/>
        </p:nvSpPr>
        <p:spPr>
          <a:xfrm>
            <a:off x="4214812" y="353218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3</a:t>
            </a:r>
          </a:p>
        </p:txBody>
      </p:sp>
      <p:sp>
        <p:nvSpPr>
          <p:cNvPr id="217" name="Shape 217"/>
          <p:cNvSpPr/>
          <p:nvPr/>
        </p:nvSpPr>
        <p:spPr>
          <a:xfrm>
            <a:off x="1992312" y="295910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210" y="20157"/>
                </a:lnTo>
                <a:lnTo>
                  <a:pt x="19810" y="21600"/>
                </a:lnTo>
                <a:lnTo>
                  <a:pt x="21600" y="21600"/>
                </a:lnTo>
                <a:lnTo>
                  <a:pt x="20611" y="19096"/>
                </a:lnTo>
                <a:lnTo>
                  <a:pt x="20210" y="20157"/>
                </a:lnTo>
                <a:lnTo>
                  <a:pt x="0" y="0"/>
                </a:lnTo>
                <a:close/>
              </a:path>
            </a:pathLst>
          </a:custGeom>
          <a:ln w="38100">
            <a:solidFill>
              <a:srgbClr val="FF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218" name="Shape 218"/>
          <p:cNvSpPr/>
          <p:nvPr/>
        </p:nvSpPr>
        <p:spPr>
          <a:xfrm>
            <a:off x="2601912" y="3078162"/>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4</a:t>
            </a:r>
          </a:p>
        </p:txBody>
      </p:sp>
      <p:sp>
        <p:nvSpPr>
          <p:cNvPr id="219" name="Shape 219"/>
          <p:cNvSpPr/>
          <p:nvPr/>
        </p:nvSpPr>
        <p:spPr>
          <a:xfrm>
            <a:off x="5205412" y="207645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210" y="20157"/>
                </a:lnTo>
                <a:lnTo>
                  <a:pt x="19810" y="21261"/>
                </a:lnTo>
                <a:lnTo>
                  <a:pt x="21600" y="21600"/>
                </a:lnTo>
                <a:lnTo>
                  <a:pt x="20611" y="18714"/>
                </a:lnTo>
                <a:lnTo>
                  <a:pt x="20210" y="20157"/>
                </a:lnTo>
                <a:lnTo>
                  <a:pt x="0" y="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220" name="Shape 220"/>
          <p:cNvSpPr/>
          <p:nvPr/>
        </p:nvSpPr>
        <p:spPr>
          <a:xfrm>
            <a:off x="5815012" y="2193925"/>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221" name="Shape 221"/>
          <p:cNvSpPr/>
          <p:nvPr/>
        </p:nvSpPr>
        <p:spPr>
          <a:xfrm>
            <a:off x="5003800" y="2171700"/>
            <a:ext cx="95250" cy="1420813"/>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10800" y="1454"/>
                </a:lnTo>
                <a:lnTo>
                  <a:pt x="21600" y="1454"/>
                </a:lnTo>
                <a:lnTo>
                  <a:pt x="10800" y="0"/>
                </a:lnTo>
                <a:lnTo>
                  <a:pt x="0" y="1454"/>
                </a:lnTo>
                <a:lnTo>
                  <a:pt x="10800" y="1454"/>
                </a:lnTo>
                <a:lnTo>
                  <a:pt x="10800" y="2160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222" name="Shape 222"/>
          <p:cNvSpPr/>
          <p:nvPr/>
        </p:nvSpPr>
        <p:spPr>
          <a:xfrm>
            <a:off x="4918075" y="2646362"/>
            <a:ext cx="348023"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   3</a:t>
            </a:r>
          </a:p>
        </p:txBody>
      </p:sp>
      <p:sp>
        <p:nvSpPr>
          <p:cNvPr id="223" name="Shape 223"/>
          <p:cNvSpPr/>
          <p:nvPr/>
        </p:nvSpPr>
        <p:spPr>
          <a:xfrm>
            <a:off x="5205412" y="295910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0210" y="1443"/>
                </a:lnTo>
                <a:lnTo>
                  <a:pt x="20611" y="2886"/>
                </a:lnTo>
                <a:lnTo>
                  <a:pt x="21600" y="0"/>
                </a:lnTo>
                <a:lnTo>
                  <a:pt x="19810" y="339"/>
                </a:lnTo>
                <a:lnTo>
                  <a:pt x="20210" y="1443"/>
                </a:lnTo>
                <a:lnTo>
                  <a:pt x="0" y="2160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224" name="Shape 224"/>
          <p:cNvSpPr/>
          <p:nvPr/>
        </p:nvSpPr>
        <p:spPr>
          <a:xfrm>
            <a:off x="5815012" y="3078162"/>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225" name="Shape 225"/>
          <p:cNvSpPr/>
          <p:nvPr/>
        </p:nvSpPr>
        <p:spPr>
          <a:xfrm>
            <a:off x="3276600" y="1066800"/>
            <a:ext cx="4572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2</a:t>
            </a:r>
          </a:p>
        </p:txBody>
      </p:sp>
      <p:sp>
        <p:nvSpPr>
          <p:cNvPr id="226" name="Shape 226"/>
          <p:cNvSpPr/>
          <p:nvPr/>
        </p:nvSpPr>
        <p:spPr>
          <a:xfrm>
            <a:off x="3276600" y="4343400"/>
            <a:ext cx="4572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4</a:t>
            </a:r>
          </a:p>
        </p:txBody>
      </p:sp>
      <p:sp>
        <p:nvSpPr>
          <p:cNvPr id="227" name="Shape 227"/>
          <p:cNvSpPr/>
          <p:nvPr/>
        </p:nvSpPr>
        <p:spPr>
          <a:xfrm>
            <a:off x="1676400" y="2286000"/>
            <a:ext cx="3810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lvl1pPr>
          </a:lstStyle>
          <a:p>
            <a:r>
              <a:t>0</a:t>
            </a:r>
          </a:p>
        </p:txBody>
      </p:sp>
      <p:sp>
        <p:nvSpPr>
          <p:cNvPr id="228" name="Shape 228"/>
          <p:cNvSpPr/>
          <p:nvPr/>
        </p:nvSpPr>
        <p:spPr>
          <a:xfrm>
            <a:off x="3276600" y="1371600"/>
            <a:ext cx="381000" cy="3962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a:latin typeface="Symbol"/>
                <a:ea typeface="Symbol"/>
                <a:cs typeface="Symbol"/>
                <a:sym typeface="Symbol"/>
              </a:defRPr>
            </a:lvl1pPr>
          </a:lstStyle>
          <a:p>
            <a:pPr>
              <a:defRPr b="1">
                <a:latin typeface="+mn-lt"/>
                <a:ea typeface="+mn-ea"/>
                <a:cs typeface="+mn-cs"/>
                <a:sym typeface="Arial"/>
              </a:defRPr>
            </a:pPr>
            <a:r>
              <a:rPr b="0">
                <a:latin typeface="Symbol"/>
                <a:ea typeface="Symbol"/>
                <a:cs typeface="Symbol"/>
                <a:sym typeface="Symbol"/>
              </a:rPr>
              <a:t>∞</a:t>
            </a:r>
          </a:p>
        </p:txBody>
      </p:sp>
      <p:sp>
        <p:nvSpPr>
          <p:cNvPr id="229" name="Shape 229"/>
          <p:cNvSpPr/>
          <p:nvPr/>
        </p:nvSpPr>
        <p:spPr>
          <a:xfrm>
            <a:off x="3276600" y="3962400"/>
            <a:ext cx="381000" cy="3962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a:latin typeface="Symbol"/>
                <a:ea typeface="Symbol"/>
                <a:cs typeface="Symbol"/>
                <a:sym typeface="Symbol"/>
              </a:defRPr>
            </a:lvl1pPr>
          </a:lstStyle>
          <a:p>
            <a:pPr>
              <a:defRPr b="1">
                <a:latin typeface="+mn-lt"/>
                <a:ea typeface="+mn-ea"/>
                <a:cs typeface="+mn-cs"/>
                <a:sym typeface="Arial"/>
              </a:defRPr>
            </a:pPr>
            <a:r>
              <a:rPr b="0">
                <a:latin typeface="Symbol"/>
                <a:ea typeface="Symbol"/>
                <a:cs typeface="Symbol"/>
                <a:sym typeface="Symbol"/>
              </a:rPr>
              <a:t>∞</a:t>
            </a:r>
          </a:p>
        </p:txBody>
      </p:sp>
      <p:sp>
        <p:nvSpPr>
          <p:cNvPr id="230" name="Shape 230"/>
          <p:cNvSpPr/>
          <p:nvPr/>
        </p:nvSpPr>
        <p:spPr>
          <a:xfrm>
            <a:off x="4876800" y="1371600"/>
            <a:ext cx="381000" cy="3962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a:latin typeface="Symbol"/>
                <a:ea typeface="Symbol"/>
                <a:cs typeface="Symbol"/>
                <a:sym typeface="Symbol"/>
              </a:defRPr>
            </a:lvl1pPr>
          </a:lstStyle>
          <a:p>
            <a:pPr>
              <a:defRPr b="1">
                <a:latin typeface="+mn-lt"/>
                <a:ea typeface="+mn-ea"/>
                <a:cs typeface="+mn-cs"/>
                <a:sym typeface="Arial"/>
              </a:defRPr>
            </a:pPr>
            <a:r>
              <a:rPr b="0">
                <a:latin typeface="Symbol"/>
                <a:ea typeface="Symbol"/>
                <a:cs typeface="Symbol"/>
                <a:sym typeface="Symbol"/>
              </a:rPr>
              <a:t>∞</a:t>
            </a:r>
          </a:p>
        </p:txBody>
      </p:sp>
      <p:sp>
        <p:nvSpPr>
          <p:cNvPr id="231" name="Shape 231"/>
          <p:cNvSpPr/>
          <p:nvPr/>
        </p:nvSpPr>
        <p:spPr>
          <a:xfrm>
            <a:off x="4876800" y="3962400"/>
            <a:ext cx="381000" cy="3962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a:latin typeface="Symbol"/>
                <a:ea typeface="Symbol"/>
                <a:cs typeface="Symbol"/>
                <a:sym typeface="Symbol"/>
              </a:defRPr>
            </a:lvl1pPr>
          </a:lstStyle>
          <a:p>
            <a:pPr>
              <a:defRPr b="1">
                <a:latin typeface="+mn-lt"/>
                <a:ea typeface="+mn-ea"/>
                <a:cs typeface="+mn-cs"/>
                <a:sym typeface="Arial"/>
              </a:defRPr>
            </a:pPr>
            <a:r>
              <a:rPr b="0">
                <a:latin typeface="Symbol"/>
                <a:ea typeface="Symbol"/>
                <a:cs typeface="Symbol"/>
                <a:sym typeface="Symbol"/>
              </a:rPr>
              <a:t>∞</a:t>
            </a:r>
          </a:p>
        </p:txBody>
      </p:sp>
      <p:sp>
        <p:nvSpPr>
          <p:cNvPr id="232" name="Shape 232"/>
          <p:cNvSpPr/>
          <p:nvPr/>
        </p:nvSpPr>
        <p:spPr>
          <a:xfrm>
            <a:off x="6781800" y="2667000"/>
            <a:ext cx="381000" cy="3962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a:latin typeface="Symbol"/>
                <a:ea typeface="Symbol"/>
                <a:cs typeface="Symbol"/>
                <a:sym typeface="Symbol"/>
              </a:defRPr>
            </a:lvl1pPr>
          </a:lstStyle>
          <a:p>
            <a:pPr>
              <a:defRPr b="1">
                <a:latin typeface="+mn-lt"/>
                <a:ea typeface="+mn-ea"/>
                <a:cs typeface="+mn-cs"/>
                <a:sym typeface="Arial"/>
              </a:defRPr>
            </a:pPr>
            <a:r>
              <a:rPr b="0">
                <a:latin typeface="Symbol"/>
                <a:ea typeface="Symbol"/>
                <a:cs typeface="Symbol"/>
                <a:sym typeface="Symbol"/>
              </a:rPr>
              <a:t>∞</a:t>
            </a:r>
          </a:p>
        </p:txBody>
      </p:sp>
      <p:sp>
        <p:nvSpPr>
          <p:cNvPr id="233" name="Shape 233"/>
          <p:cNvSpPr/>
          <p:nvPr/>
        </p:nvSpPr>
        <p:spPr>
          <a:xfrm>
            <a:off x="3276600" y="1643062"/>
            <a:ext cx="381000" cy="1"/>
          </a:xfrm>
          <a:prstGeom prst="line">
            <a:avLst/>
          </a:prstGeom>
          <a:ln w="57150">
            <a:solidFill>
              <a:srgbClr val="000066"/>
            </a:solidFill>
          </a:ln>
        </p:spPr>
        <p:txBody>
          <a:bodyPr lIns="45719" rIns="45719"/>
          <a:lstStyle/>
          <a:p>
            <a:pPr>
              <a:defRPr sz="2400">
                <a:solidFill>
                  <a:srgbClr val="000066"/>
                </a:solidFill>
              </a:defRPr>
            </a:pPr>
            <a:endParaRPr/>
          </a:p>
        </p:txBody>
      </p:sp>
      <p:sp>
        <p:nvSpPr>
          <p:cNvPr id="234" name="Shape 234"/>
          <p:cNvSpPr/>
          <p:nvPr/>
        </p:nvSpPr>
        <p:spPr>
          <a:xfrm>
            <a:off x="3276600" y="4219575"/>
            <a:ext cx="381000" cy="0"/>
          </a:xfrm>
          <a:prstGeom prst="line">
            <a:avLst/>
          </a:prstGeom>
          <a:ln w="57150">
            <a:solidFill>
              <a:srgbClr val="000066"/>
            </a:solidFill>
          </a:ln>
        </p:spPr>
        <p:txBody>
          <a:bodyPr lIns="45719" rIns="45719"/>
          <a:lstStyle/>
          <a:p>
            <a:pPr>
              <a:defRPr sz="2400">
                <a:solidFill>
                  <a:srgbClr val="000066"/>
                </a:solidFill>
              </a:defRPr>
            </a:pPr>
            <a:endParaRPr/>
          </a:p>
        </p:txBody>
      </p:sp>
      <p:sp>
        <p:nvSpPr>
          <p:cNvPr id="235" name="Shape 235"/>
          <p:cNvSpPr/>
          <p:nvPr/>
        </p:nvSpPr>
        <p:spPr>
          <a:xfrm>
            <a:off x="1981200" y="208915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0210" y="1443"/>
                </a:lnTo>
                <a:lnTo>
                  <a:pt x="20611" y="2504"/>
                </a:lnTo>
                <a:lnTo>
                  <a:pt x="21600" y="0"/>
                </a:lnTo>
                <a:lnTo>
                  <a:pt x="19810" y="0"/>
                </a:lnTo>
                <a:lnTo>
                  <a:pt x="20210" y="1443"/>
                </a:lnTo>
                <a:lnTo>
                  <a:pt x="0" y="21600"/>
                </a:lnTo>
                <a:close/>
              </a:path>
            </a:pathLst>
          </a:custGeom>
          <a:ln w="38100">
            <a:solidFill>
              <a:srgbClr val="3333FF"/>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236" name="Shape 236"/>
          <p:cNvSpPr/>
          <p:nvPr/>
        </p:nvSpPr>
        <p:spPr>
          <a:xfrm>
            <a:off x="1995487" y="2957512"/>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210" y="20157"/>
                </a:lnTo>
                <a:lnTo>
                  <a:pt x="19810" y="21600"/>
                </a:lnTo>
                <a:lnTo>
                  <a:pt x="21600" y="21600"/>
                </a:lnTo>
                <a:lnTo>
                  <a:pt x="20611" y="19096"/>
                </a:lnTo>
                <a:lnTo>
                  <a:pt x="20210" y="20157"/>
                </a:lnTo>
                <a:lnTo>
                  <a:pt x="0" y="0"/>
                </a:lnTo>
                <a:close/>
              </a:path>
            </a:pathLst>
          </a:custGeom>
          <a:ln w="38100">
            <a:solidFill>
              <a:srgbClr val="3333FF"/>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237" name="Shape 237"/>
          <p:cNvSpPr/>
          <p:nvPr/>
        </p:nvSpPr>
        <p:spPr>
          <a:xfrm>
            <a:off x="1676400" y="2700337"/>
            <a:ext cx="334963" cy="347663"/>
          </a:xfrm>
          <a:prstGeom prst="ellipse">
            <a:avLst/>
          </a:prstGeom>
          <a:solidFill>
            <a:srgbClr val="FF0000"/>
          </a:solidFill>
          <a:ln w="12700">
            <a:solidFill>
              <a:srgbClr val="FF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238" name="Shape 238"/>
          <p:cNvSpPr/>
          <p:nvPr/>
        </p:nvSpPr>
        <p:spPr>
          <a:xfrm>
            <a:off x="1801812" y="274478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1</a:t>
            </a:r>
          </a:p>
        </p:txBody>
      </p:sp>
    </p:spTree>
  </p:cSld>
  <p:clrMapOvr>
    <a:masterClrMapping/>
  </p:clrMapOvr>
  <p:transition spd="slow">
    <p:dissolve/>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1" nodeType="clickEffect">
                                  <p:stCondLst>
                                    <p:cond delay="0"/>
                                  </p:stCondLst>
                                  <p:iterate>
                                    <p:tmAbs val="0"/>
                                  </p:iterate>
                                  <p:childTnLst>
                                    <p:set>
                                      <p:cBhvr>
                                        <p:cTn id="6" fill="hold"/>
                                        <p:tgtEl>
                                          <p:spTgt spid="207"/>
                                        </p:tgtEl>
                                        <p:attrNameLst>
                                          <p:attrName>style.visibility</p:attrName>
                                        </p:attrNameLst>
                                      </p:cBhvr>
                                      <p:to>
                                        <p:strVal val="visible"/>
                                      </p:to>
                                    </p:set>
                                    <p:animEffect transition="in" filter="wipe(left)">
                                      <p:cBhvr>
                                        <p:cTn id="7" dur="1000"/>
                                        <p:tgtEl>
                                          <p:spTgt spid="20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2" nodeType="clickEffect">
                                  <p:stCondLst>
                                    <p:cond delay="0"/>
                                  </p:stCondLst>
                                  <p:iterate>
                                    <p:tmAbs val="0"/>
                                  </p:iterate>
                                  <p:childTnLst>
                                    <p:set>
                                      <p:cBhvr>
                                        <p:cTn id="11" fill="hold"/>
                                        <p:tgtEl>
                                          <p:spTgt spid="233"/>
                                        </p:tgtEl>
                                        <p:attrNameLst>
                                          <p:attrName>style.visibility</p:attrName>
                                        </p:attrNameLst>
                                      </p:cBhvr>
                                      <p:to>
                                        <p:strVal val="visible"/>
                                      </p:to>
                                    </p:set>
                                    <p:animEffect transition="in" filter="wipe(left)">
                                      <p:cBhvr>
                                        <p:cTn id="12" dur="1000"/>
                                        <p:tgtEl>
                                          <p:spTgt spid="233"/>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fill="hold" grpId="3" nodeType="clickEffect">
                                  <p:stCondLst>
                                    <p:cond delay="0"/>
                                  </p:stCondLst>
                                  <p:iterate>
                                    <p:tmAbs val="0"/>
                                  </p:iterate>
                                  <p:childTnLst>
                                    <p:set>
                                      <p:cBhvr>
                                        <p:cTn id="16" fill="hold"/>
                                        <p:tgtEl>
                                          <p:spTgt spid="225">
                                            <p:bg/>
                                          </p:spTgt>
                                        </p:tgtEl>
                                        <p:attrNameLst>
                                          <p:attrName>style.visibility</p:attrName>
                                        </p:attrNameLst>
                                      </p:cBhvr>
                                      <p:to>
                                        <p:strVal val="visible"/>
                                      </p:to>
                                    </p:set>
                                    <p:animEffect transition="in" filter="dissolve">
                                      <p:cBhvr>
                                        <p:cTn id="17" dur="1000"/>
                                        <p:tgtEl>
                                          <p:spTgt spid="225">
                                            <p:bg/>
                                          </p:spTgt>
                                        </p:tgtEl>
                                      </p:cBhvr>
                                    </p:animEffect>
                                  </p:childTnLst>
                                </p:cTn>
                              </p:par>
                              <p:par>
                                <p:cTn id="18" presetID="9" presetClass="entr" presetSubtype="0" fill="hold" grpId="3" nodeType="withEffect">
                                  <p:stCondLst>
                                    <p:cond delay="0"/>
                                  </p:stCondLst>
                                  <p:iterate>
                                    <p:tmAbs val="0"/>
                                  </p:iterate>
                                  <p:childTnLst>
                                    <p:set>
                                      <p:cBhvr>
                                        <p:cTn id="19" fill="hold"/>
                                        <p:tgtEl>
                                          <p:spTgt spid="225">
                                            <p:txEl>
                                              <p:pRg st="0" end="0"/>
                                            </p:txEl>
                                          </p:spTgt>
                                        </p:tgtEl>
                                        <p:attrNameLst>
                                          <p:attrName>style.visibility</p:attrName>
                                        </p:attrNameLst>
                                      </p:cBhvr>
                                      <p:to>
                                        <p:strVal val="visible"/>
                                      </p:to>
                                    </p:set>
                                    <p:animEffect transition="in" filter="dissolve">
                                      <p:cBhvr>
                                        <p:cTn id="20" dur="1000"/>
                                        <p:tgtEl>
                                          <p:spTgt spid="225">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4" nodeType="clickEffect">
                                  <p:stCondLst>
                                    <p:cond delay="0"/>
                                  </p:stCondLst>
                                  <p:iterate>
                                    <p:tmAbs val="0"/>
                                  </p:iterate>
                                  <p:childTnLst>
                                    <p:set>
                                      <p:cBhvr>
                                        <p:cTn id="24" fill="hold"/>
                                        <p:tgtEl>
                                          <p:spTgt spid="235"/>
                                        </p:tgtEl>
                                        <p:attrNameLst>
                                          <p:attrName>style.visibility</p:attrName>
                                        </p:attrNameLst>
                                      </p:cBhvr>
                                      <p:to>
                                        <p:strVal val="visible"/>
                                      </p:to>
                                    </p:set>
                                    <p:animEffect transition="in" filter="wipe(left)">
                                      <p:cBhvr>
                                        <p:cTn id="25" dur="1000"/>
                                        <p:tgtEl>
                                          <p:spTgt spid="23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5" nodeType="clickEffect">
                                  <p:stCondLst>
                                    <p:cond delay="0"/>
                                  </p:stCondLst>
                                  <p:iterate>
                                    <p:tmAbs val="0"/>
                                  </p:iterate>
                                  <p:childTnLst>
                                    <p:set>
                                      <p:cBhvr>
                                        <p:cTn id="29" fill="hold"/>
                                        <p:tgtEl>
                                          <p:spTgt spid="217"/>
                                        </p:tgtEl>
                                        <p:attrNameLst>
                                          <p:attrName>style.visibility</p:attrName>
                                        </p:attrNameLst>
                                      </p:cBhvr>
                                      <p:to>
                                        <p:strVal val="visible"/>
                                      </p:to>
                                    </p:set>
                                    <p:animEffect transition="in" filter="wipe(left)">
                                      <p:cBhvr>
                                        <p:cTn id="30" dur="1000"/>
                                        <p:tgtEl>
                                          <p:spTgt spid="21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6" nodeType="clickEffect">
                                  <p:stCondLst>
                                    <p:cond delay="0"/>
                                  </p:stCondLst>
                                  <p:iterate>
                                    <p:tmAbs val="0"/>
                                  </p:iterate>
                                  <p:childTnLst>
                                    <p:set>
                                      <p:cBhvr>
                                        <p:cTn id="34" fill="hold"/>
                                        <p:tgtEl>
                                          <p:spTgt spid="234"/>
                                        </p:tgtEl>
                                        <p:attrNameLst>
                                          <p:attrName>style.visibility</p:attrName>
                                        </p:attrNameLst>
                                      </p:cBhvr>
                                      <p:to>
                                        <p:strVal val="visible"/>
                                      </p:to>
                                    </p:set>
                                    <p:animEffect transition="in" filter="wipe(left)">
                                      <p:cBhvr>
                                        <p:cTn id="35" dur="1000"/>
                                        <p:tgtEl>
                                          <p:spTgt spid="234"/>
                                        </p:tgtEl>
                                      </p:cBhvr>
                                    </p:animEffect>
                                  </p:childTnLst>
                                </p:cTn>
                              </p:par>
                            </p:childTnLst>
                          </p:cTn>
                        </p:par>
                      </p:childTnLst>
                    </p:cTn>
                  </p:par>
                  <p:par>
                    <p:cTn id="36" fill="hold">
                      <p:stCondLst>
                        <p:cond delay="indefinite"/>
                      </p:stCondLst>
                      <p:childTnLst>
                        <p:par>
                          <p:cTn id="37" fill="hold">
                            <p:stCondLst>
                              <p:cond delay="0"/>
                            </p:stCondLst>
                            <p:childTnLst>
                              <p:par>
                                <p:cTn id="38" presetID="9" presetClass="entr" fill="hold" grpId="7" nodeType="clickEffect">
                                  <p:stCondLst>
                                    <p:cond delay="0"/>
                                  </p:stCondLst>
                                  <p:iterate>
                                    <p:tmAbs val="0"/>
                                  </p:iterate>
                                  <p:childTnLst>
                                    <p:set>
                                      <p:cBhvr>
                                        <p:cTn id="39" fill="hold"/>
                                        <p:tgtEl>
                                          <p:spTgt spid="226">
                                            <p:bg/>
                                          </p:spTgt>
                                        </p:tgtEl>
                                        <p:attrNameLst>
                                          <p:attrName>style.visibility</p:attrName>
                                        </p:attrNameLst>
                                      </p:cBhvr>
                                      <p:to>
                                        <p:strVal val="visible"/>
                                      </p:to>
                                    </p:set>
                                    <p:animEffect transition="in" filter="dissolve">
                                      <p:cBhvr>
                                        <p:cTn id="40" dur="1000"/>
                                        <p:tgtEl>
                                          <p:spTgt spid="226">
                                            <p:bg/>
                                          </p:spTgt>
                                        </p:tgtEl>
                                      </p:cBhvr>
                                    </p:animEffect>
                                  </p:childTnLst>
                                </p:cTn>
                              </p:par>
                              <p:par>
                                <p:cTn id="41" presetID="9" presetClass="entr" presetSubtype="0" fill="hold" grpId="7" nodeType="withEffect">
                                  <p:stCondLst>
                                    <p:cond delay="0"/>
                                  </p:stCondLst>
                                  <p:iterate>
                                    <p:tmAbs val="0"/>
                                  </p:iterate>
                                  <p:childTnLst>
                                    <p:set>
                                      <p:cBhvr>
                                        <p:cTn id="42" fill="hold"/>
                                        <p:tgtEl>
                                          <p:spTgt spid="226">
                                            <p:txEl>
                                              <p:pRg st="0" end="0"/>
                                            </p:txEl>
                                          </p:spTgt>
                                        </p:tgtEl>
                                        <p:attrNameLst>
                                          <p:attrName>style.visibility</p:attrName>
                                        </p:attrNameLst>
                                      </p:cBhvr>
                                      <p:to>
                                        <p:strVal val="visible"/>
                                      </p:to>
                                    </p:set>
                                    <p:animEffect transition="in" filter="dissolve">
                                      <p:cBhvr>
                                        <p:cTn id="43" dur="1000"/>
                                        <p:tgtEl>
                                          <p:spTgt spid="226">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8" nodeType="clickEffect">
                                  <p:stCondLst>
                                    <p:cond delay="0"/>
                                  </p:stCondLst>
                                  <p:iterate>
                                    <p:tmAbs val="0"/>
                                  </p:iterate>
                                  <p:childTnLst>
                                    <p:set>
                                      <p:cBhvr>
                                        <p:cTn id="47" fill="hold"/>
                                        <p:tgtEl>
                                          <p:spTgt spid="236"/>
                                        </p:tgtEl>
                                        <p:attrNameLst>
                                          <p:attrName>style.visibility</p:attrName>
                                        </p:attrNameLst>
                                      </p:cBhvr>
                                      <p:to>
                                        <p:strVal val="visible"/>
                                      </p:to>
                                    </p:set>
                                    <p:animEffect transition="in" filter="wipe(left)">
                                      <p:cBhvr>
                                        <p:cTn id="48" dur="1000"/>
                                        <p:tgtEl>
                                          <p:spTgt spid="236"/>
                                        </p:tgtEl>
                                      </p:cBhvr>
                                    </p:animEffect>
                                  </p:childTnLst>
                                </p:cTn>
                              </p:par>
                            </p:childTnLst>
                          </p:cTn>
                        </p:par>
                      </p:childTnLst>
                    </p:cTn>
                  </p:par>
                  <p:par>
                    <p:cTn id="49" fill="hold">
                      <p:stCondLst>
                        <p:cond delay="indefinite"/>
                      </p:stCondLst>
                      <p:childTnLst>
                        <p:par>
                          <p:cTn id="50" fill="hold">
                            <p:stCondLst>
                              <p:cond delay="0"/>
                            </p:stCondLst>
                            <p:childTnLst>
                              <p:par>
                                <p:cTn id="51" presetID="9" presetClass="entr" fill="hold" grpId="9" nodeType="clickEffect">
                                  <p:stCondLst>
                                    <p:cond delay="0"/>
                                  </p:stCondLst>
                                  <p:iterate>
                                    <p:tmAbs val="0"/>
                                  </p:iterate>
                                  <p:childTnLst>
                                    <p:set>
                                      <p:cBhvr>
                                        <p:cTn id="52" fill="hold"/>
                                        <p:tgtEl>
                                          <p:spTgt spid="237"/>
                                        </p:tgtEl>
                                        <p:attrNameLst>
                                          <p:attrName>style.visibility</p:attrName>
                                        </p:attrNameLst>
                                      </p:cBhvr>
                                      <p:to>
                                        <p:strVal val="visible"/>
                                      </p:to>
                                    </p:set>
                                    <p:animEffect transition="in" filter="dissolve">
                                      <p:cBhvr>
                                        <p:cTn id="53" dur="1000"/>
                                        <p:tgtEl>
                                          <p:spTgt spid="2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 grpId="1" animBg="1" advAuto="0"/>
      <p:bldP spid="217" grpId="5" animBg="1" advAuto="0"/>
      <p:bldP spid="225" grpId="3" build="p" bldLvl="5" animBg="1" advAuto="0"/>
      <p:bldP spid="226" grpId="7" build="p" bldLvl="5" animBg="1" advAuto="0"/>
      <p:bldP spid="233" grpId="2" animBg="1" advAuto="0"/>
      <p:bldP spid="234" grpId="6" animBg="1" advAuto="0"/>
      <p:bldP spid="235" grpId="4" animBg="1" advAuto="0"/>
      <p:bldP spid="236" grpId="8" animBg="1" advAuto="0"/>
      <p:bldP spid="237" grpId="9" animBg="1" advAuto="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 name="Shape 240"/>
          <p:cNvSpPr>
            <a:spLocks noGrp="1"/>
          </p:cNvSpPr>
          <p:nvPr>
            <p:ph type="sldNum" sz="quarter" idx="2"/>
          </p:nvPr>
        </p:nvSpPr>
        <p:spPr>
          <a:xfrm>
            <a:off x="8508403" y="6472385"/>
            <a:ext cx="330798" cy="314030"/>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13</a:t>
            </a:fld>
            <a:endParaRPr/>
          </a:p>
        </p:txBody>
      </p:sp>
      <p:sp>
        <p:nvSpPr>
          <p:cNvPr id="241" name="Shape 241"/>
          <p:cNvSpPr/>
          <p:nvPr/>
        </p:nvSpPr>
        <p:spPr>
          <a:xfrm>
            <a:off x="3262312" y="1795462"/>
            <a:ext cx="347663" cy="358776"/>
          </a:xfrm>
          <a:prstGeom prst="ellipse">
            <a:avLst/>
          </a:prstGeom>
          <a:solidFill>
            <a:srgbClr val="66FF33"/>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242" name="Shape 242"/>
          <p:cNvSpPr>
            <a:spLocks noGrp="1"/>
          </p:cNvSpPr>
          <p:nvPr>
            <p:ph type="title"/>
          </p:nvPr>
        </p:nvSpPr>
        <p:spPr>
          <a:prstGeom prst="rect">
            <a:avLst/>
          </a:prstGeom>
        </p:spPr>
        <p:txBody>
          <a:bodyPr>
            <a:normAutofit fontScale="90000"/>
          </a:bodyPr>
          <a:lstStyle>
            <a:lvl1pPr defTabSz="603504">
              <a:defRPr sz="2112"/>
            </a:lvl1pPr>
          </a:lstStyle>
          <a:p>
            <a:r>
              <a:t>Choose Minimum Temporary Label</a:t>
            </a:r>
          </a:p>
        </p:txBody>
      </p:sp>
      <p:sp>
        <p:nvSpPr>
          <p:cNvPr id="243" name="Shape 243"/>
          <p:cNvSpPr/>
          <p:nvPr/>
        </p:nvSpPr>
        <p:spPr>
          <a:xfrm>
            <a:off x="1676400" y="2701925"/>
            <a:ext cx="334963" cy="347663"/>
          </a:xfrm>
          <a:prstGeom prst="ellipse">
            <a:avLst/>
          </a:prstGeom>
          <a:solidFill>
            <a:srgbClr val="FF0000"/>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244" name="Shape 244"/>
          <p:cNvSpPr/>
          <p:nvPr/>
        </p:nvSpPr>
        <p:spPr>
          <a:xfrm>
            <a:off x="1801812" y="274478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1</a:t>
            </a:r>
          </a:p>
        </p:txBody>
      </p:sp>
      <p:sp>
        <p:nvSpPr>
          <p:cNvPr id="245" name="Shape 245"/>
          <p:cNvSpPr/>
          <p:nvPr/>
        </p:nvSpPr>
        <p:spPr>
          <a:xfrm>
            <a:off x="3263900" y="1806575"/>
            <a:ext cx="347663" cy="358775"/>
          </a:xfrm>
          <a:prstGeom prst="ellipse">
            <a:avLst/>
          </a:prstGeom>
          <a:solidFill>
            <a:srgbClr val="FFFF00"/>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246" name="Shape 246"/>
          <p:cNvSpPr/>
          <p:nvPr/>
        </p:nvSpPr>
        <p:spPr>
          <a:xfrm>
            <a:off x="3263900" y="3597275"/>
            <a:ext cx="347663" cy="347663"/>
          </a:xfrm>
          <a:prstGeom prst="ellipse">
            <a:avLst/>
          </a:prstGeom>
          <a:solidFill>
            <a:srgbClr val="66FF33"/>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247" name="Shape 247"/>
          <p:cNvSpPr/>
          <p:nvPr/>
        </p:nvSpPr>
        <p:spPr>
          <a:xfrm>
            <a:off x="3402012" y="364013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3</a:t>
            </a:r>
          </a:p>
        </p:txBody>
      </p:sp>
      <p:sp>
        <p:nvSpPr>
          <p:cNvPr id="248" name="Shape 248"/>
          <p:cNvSpPr/>
          <p:nvPr/>
        </p:nvSpPr>
        <p:spPr>
          <a:xfrm>
            <a:off x="4878387" y="1806575"/>
            <a:ext cx="346076" cy="358775"/>
          </a:xfrm>
          <a:prstGeom prst="ellipse">
            <a:avLst/>
          </a:prstGeom>
          <a:solidFill>
            <a:srgbClr val="66FF33"/>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249" name="Shape 249"/>
          <p:cNvSpPr/>
          <p:nvPr/>
        </p:nvSpPr>
        <p:spPr>
          <a:xfrm>
            <a:off x="5014912" y="1847850"/>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4</a:t>
            </a:r>
          </a:p>
        </p:txBody>
      </p:sp>
      <p:sp>
        <p:nvSpPr>
          <p:cNvPr id="250" name="Shape 250"/>
          <p:cNvSpPr/>
          <p:nvPr/>
        </p:nvSpPr>
        <p:spPr>
          <a:xfrm>
            <a:off x="4878387" y="3597275"/>
            <a:ext cx="346076" cy="347663"/>
          </a:xfrm>
          <a:prstGeom prst="ellipse">
            <a:avLst/>
          </a:prstGeom>
          <a:solidFill>
            <a:srgbClr val="66FF33"/>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251" name="Shape 251"/>
          <p:cNvSpPr/>
          <p:nvPr/>
        </p:nvSpPr>
        <p:spPr>
          <a:xfrm>
            <a:off x="5014912" y="364013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5</a:t>
            </a:r>
          </a:p>
        </p:txBody>
      </p:sp>
      <p:sp>
        <p:nvSpPr>
          <p:cNvPr id="252" name="Shape 252"/>
          <p:cNvSpPr/>
          <p:nvPr/>
        </p:nvSpPr>
        <p:spPr>
          <a:xfrm>
            <a:off x="6477000" y="2701925"/>
            <a:ext cx="347663" cy="347663"/>
          </a:xfrm>
          <a:prstGeom prst="ellipse">
            <a:avLst/>
          </a:prstGeom>
          <a:solidFill>
            <a:srgbClr val="66FF33"/>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253" name="Shape 253"/>
          <p:cNvSpPr/>
          <p:nvPr/>
        </p:nvSpPr>
        <p:spPr>
          <a:xfrm>
            <a:off x="6615112" y="274478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6</a:t>
            </a:r>
          </a:p>
        </p:txBody>
      </p:sp>
      <p:sp>
        <p:nvSpPr>
          <p:cNvPr id="254" name="Shape 254"/>
          <p:cNvSpPr/>
          <p:nvPr/>
        </p:nvSpPr>
        <p:spPr>
          <a:xfrm>
            <a:off x="1992312" y="207645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0210" y="1443"/>
                </a:lnTo>
                <a:lnTo>
                  <a:pt x="20611" y="2504"/>
                </a:lnTo>
                <a:lnTo>
                  <a:pt x="21600" y="0"/>
                </a:lnTo>
                <a:lnTo>
                  <a:pt x="19810" y="0"/>
                </a:lnTo>
                <a:lnTo>
                  <a:pt x="20210" y="1443"/>
                </a:lnTo>
                <a:lnTo>
                  <a:pt x="0" y="21600"/>
                </a:lnTo>
                <a:close/>
              </a:path>
            </a:pathLst>
          </a:custGeom>
          <a:ln w="38100">
            <a:solidFill>
              <a:srgbClr val="3333FF"/>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255" name="Shape 255"/>
          <p:cNvSpPr/>
          <p:nvPr/>
        </p:nvSpPr>
        <p:spPr>
          <a:xfrm>
            <a:off x="2601912" y="2193925"/>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256" name="Shape 256"/>
          <p:cNvSpPr/>
          <p:nvPr/>
        </p:nvSpPr>
        <p:spPr>
          <a:xfrm>
            <a:off x="3617912" y="1943100"/>
            <a:ext cx="1254126" cy="968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9953" y="10800"/>
                </a:lnTo>
                <a:lnTo>
                  <a:pt x="19953" y="21600"/>
                </a:lnTo>
                <a:lnTo>
                  <a:pt x="21600" y="10800"/>
                </a:lnTo>
                <a:lnTo>
                  <a:pt x="19953" y="0"/>
                </a:lnTo>
                <a:lnTo>
                  <a:pt x="19953" y="10800"/>
                </a:lnTo>
                <a:lnTo>
                  <a:pt x="0" y="1080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257" name="Shape 257"/>
          <p:cNvSpPr/>
          <p:nvPr/>
        </p:nvSpPr>
        <p:spPr>
          <a:xfrm>
            <a:off x="4214812" y="1752600"/>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4</a:t>
            </a:r>
          </a:p>
        </p:txBody>
      </p:sp>
      <p:sp>
        <p:nvSpPr>
          <p:cNvPr id="258" name="Shape 258"/>
          <p:cNvSpPr/>
          <p:nvPr/>
        </p:nvSpPr>
        <p:spPr>
          <a:xfrm>
            <a:off x="3570287" y="2124075"/>
            <a:ext cx="1360488" cy="15033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462" y="20570"/>
                </a:lnTo>
                <a:lnTo>
                  <a:pt x="19904" y="21095"/>
                </a:lnTo>
                <a:lnTo>
                  <a:pt x="21600" y="21600"/>
                </a:lnTo>
                <a:lnTo>
                  <a:pt x="21020" y="20226"/>
                </a:lnTo>
                <a:lnTo>
                  <a:pt x="20462" y="20570"/>
                </a:lnTo>
                <a:lnTo>
                  <a:pt x="0" y="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259" name="Shape 259"/>
          <p:cNvSpPr/>
          <p:nvPr/>
        </p:nvSpPr>
        <p:spPr>
          <a:xfrm>
            <a:off x="4251325" y="2636837"/>
            <a:ext cx="146900"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260" name="Shape 260"/>
          <p:cNvSpPr/>
          <p:nvPr/>
        </p:nvSpPr>
        <p:spPr>
          <a:xfrm>
            <a:off x="3390900" y="2171700"/>
            <a:ext cx="95250" cy="142081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0800" y="20146"/>
                </a:lnTo>
                <a:lnTo>
                  <a:pt x="0" y="20146"/>
                </a:lnTo>
                <a:lnTo>
                  <a:pt x="10800" y="21600"/>
                </a:lnTo>
                <a:lnTo>
                  <a:pt x="21600" y="20146"/>
                </a:lnTo>
                <a:lnTo>
                  <a:pt x="10800" y="20146"/>
                </a:lnTo>
                <a:lnTo>
                  <a:pt x="10800" y="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261" name="Shape 261"/>
          <p:cNvSpPr/>
          <p:nvPr/>
        </p:nvSpPr>
        <p:spPr>
          <a:xfrm>
            <a:off x="3343275" y="2646362"/>
            <a:ext cx="280982"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  1</a:t>
            </a:r>
          </a:p>
        </p:txBody>
      </p:sp>
      <p:sp>
        <p:nvSpPr>
          <p:cNvPr id="262" name="Shape 262"/>
          <p:cNvSpPr/>
          <p:nvPr/>
        </p:nvSpPr>
        <p:spPr>
          <a:xfrm>
            <a:off x="3617912" y="3722687"/>
            <a:ext cx="1254126" cy="9525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9953" y="10800"/>
                </a:lnTo>
                <a:lnTo>
                  <a:pt x="19953" y="21600"/>
                </a:lnTo>
                <a:lnTo>
                  <a:pt x="21600" y="10800"/>
                </a:lnTo>
                <a:lnTo>
                  <a:pt x="19953" y="0"/>
                </a:lnTo>
                <a:lnTo>
                  <a:pt x="19953" y="10800"/>
                </a:lnTo>
                <a:lnTo>
                  <a:pt x="0" y="1080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263" name="Shape 263"/>
          <p:cNvSpPr/>
          <p:nvPr/>
        </p:nvSpPr>
        <p:spPr>
          <a:xfrm>
            <a:off x="4214812" y="353218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3</a:t>
            </a:r>
          </a:p>
        </p:txBody>
      </p:sp>
      <p:sp>
        <p:nvSpPr>
          <p:cNvPr id="264" name="Shape 264"/>
          <p:cNvSpPr/>
          <p:nvPr/>
        </p:nvSpPr>
        <p:spPr>
          <a:xfrm>
            <a:off x="1992312" y="295910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210" y="20157"/>
                </a:lnTo>
                <a:lnTo>
                  <a:pt x="19810" y="21600"/>
                </a:lnTo>
                <a:lnTo>
                  <a:pt x="21600" y="21600"/>
                </a:lnTo>
                <a:lnTo>
                  <a:pt x="20611" y="19096"/>
                </a:lnTo>
                <a:lnTo>
                  <a:pt x="20210" y="20157"/>
                </a:lnTo>
                <a:lnTo>
                  <a:pt x="0" y="0"/>
                </a:lnTo>
                <a:close/>
              </a:path>
            </a:pathLst>
          </a:custGeom>
          <a:ln w="38100">
            <a:solidFill>
              <a:srgbClr val="3333FF"/>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265" name="Shape 265"/>
          <p:cNvSpPr/>
          <p:nvPr/>
        </p:nvSpPr>
        <p:spPr>
          <a:xfrm>
            <a:off x="2601912" y="3078162"/>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4</a:t>
            </a:r>
          </a:p>
        </p:txBody>
      </p:sp>
      <p:sp>
        <p:nvSpPr>
          <p:cNvPr id="266" name="Shape 266"/>
          <p:cNvSpPr/>
          <p:nvPr/>
        </p:nvSpPr>
        <p:spPr>
          <a:xfrm>
            <a:off x="5205412" y="207645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210" y="20157"/>
                </a:lnTo>
                <a:lnTo>
                  <a:pt x="19810" y="21261"/>
                </a:lnTo>
                <a:lnTo>
                  <a:pt x="21600" y="21600"/>
                </a:lnTo>
                <a:lnTo>
                  <a:pt x="20611" y="18714"/>
                </a:lnTo>
                <a:lnTo>
                  <a:pt x="20210" y="20157"/>
                </a:lnTo>
                <a:lnTo>
                  <a:pt x="0" y="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267" name="Shape 267"/>
          <p:cNvSpPr/>
          <p:nvPr/>
        </p:nvSpPr>
        <p:spPr>
          <a:xfrm>
            <a:off x="5815012" y="2193925"/>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268" name="Shape 268"/>
          <p:cNvSpPr/>
          <p:nvPr/>
        </p:nvSpPr>
        <p:spPr>
          <a:xfrm>
            <a:off x="5003800" y="2171700"/>
            <a:ext cx="95250" cy="1420813"/>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10800" y="1454"/>
                </a:lnTo>
                <a:lnTo>
                  <a:pt x="21600" y="1454"/>
                </a:lnTo>
                <a:lnTo>
                  <a:pt x="10800" y="0"/>
                </a:lnTo>
                <a:lnTo>
                  <a:pt x="0" y="1454"/>
                </a:lnTo>
                <a:lnTo>
                  <a:pt x="10800" y="1454"/>
                </a:lnTo>
                <a:lnTo>
                  <a:pt x="10800" y="2160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269" name="Shape 269"/>
          <p:cNvSpPr/>
          <p:nvPr/>
        </p:nvSpPr>
        <p:spPr>
          <a:xfrm>
            <a:off x="4918075" y="2646362"/>
            <a:ext cx="348023"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   3</a:t>
            </a:r>
          </a:p>
        </p:txBody>
      </p:sp>
      <p:sp>
        <p:nvSpPr>
          <p:cNvPr id="270" name="Shape 270"/>
          <p:cNvSpPr/>
          <p:nvPr/>
        </p:nvSpPr>
        <p:spPr>
          <a:xfrm>
            <a:off x="5205412" y="295910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0210" y="1443"/>
                </a:lnTo>
                <a:lnTo>
                  <a:pt x="20611" y="2886"/>
                </a:lnTo>
                <a:lnTo>
                  <a:pt x="21600" y="0"/>
                </a:lnTo>
                <a:lnTo>
                  <a:pt x="19810" y="339"/>
                </a:lnTo>
                <a:lnTo>
                  <a:pt x="20210" y="1443"/>
                </a:lnTo>
                <a:lnTo>
                  <a:pt x="0" y="2160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271" name="Shape 271"/>
          <p:cNvSpPr/>
          <p:nvPr/>
        </p:nvSpPr>
        <p:spPr>
          <a:xfrm>
            <a:off x="5815012" y="3078162"/>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272" name="Shape 272"/>
          <p:cNvSpPr/>
          <p:nvPr/>
        </p:nvSpPr>
        <p:spPr>
          <a:xfrm>
            <a:off x="3276600" y="1371600"/>
            <a:ext cx="4572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2</a:t>
            </a:r>
          </a:p>
        </p:txBody>
      </p:sp>
      <p:sp>
        <p:nvSpPr>
          <p:cNvPr id="273" name="Shape 273"/>
          <p:cNvSpPr/>
          <p:nvPr/>
        </p:nvSpPr>
        <p:spPr>
          <a:xfrm>
            <a:off x="3200400" y="4038600"/>
            <a:ext cx="4572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4</a:t>
            </a:r>
          </a:p>
        </p:txBody>
      </p:sp>
      <p:sp>
        <p:nvSpPr>
          <p:cNvPr id="274" name="Shape 274"/>
          <p:cNvSpPr/>
          <p:nvPr/>
        </p:nvSpPr>
        <p:spPr>
          <a:xfrm>
            <a:off x="1676400" y="2286000"/>
            <a:ext cx="3810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lvl1pPr>
          </a:lstStyle>
          <a:p>
            <a:r>
              <a:t>0</a:t>
            </a:r>
          </a:p>
        </p:txBody>
      </p:sp>
      <p:sp>
        <p:nvSpPr>
          <p:cNvPr id="275" name="Shape 275"/>
          <p:cNvSpPr/>
          <p:nvPr/>
        </p:nvSpPr>
        <p:spPr>
          <a:xfrm>
            <a:off x="3402012" y="1847850"/>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276" name="Shape 276"/>
          <p:cNvSpPr/>
          <p:nvPr/>
        </p:nvSpPr>
        <p:spPr>
          <a:xfrm>
            <a:off x="4876800" y="1371600"/>
            <a:ext cx="381000" cy="3962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a:latin typeface="Symbol"/>
                <a:ea typeface="Symbol"/>
                <a:cs typeface="Symbol"/>
                <a:sym typeface="Symbol"/>
              </a:defRPr>
            </a:lvl1pPr>
          </a:lstStyle>
          <a:p>
            <a:pPr>
              <a:defRPr b="1">
                <a:latin typeface="+mn-lt"/>
                <a:ea typeface="+mn-ea"/>
                <a:cs typeface="+mn-cs"/>
                <a:sym typeface="Arial"/>
              </a:defRPr>
            </a:pPr>
            <a:r>
              <a:rPr b="0">
                <a:latin typeface="Symbol"/>
                <a:ea typeface="Symbol"/>
                <a:cs typeface="Symbol"/>
                <a:sym typeface="Symbol"/>
              </a:rPr>
              <a:t>∞</a:t>
            </a:r>
          </a:p>
        </p:txBody>
      </p:sp>
      <p:sp>
        <p:nvSpPr>
          <p:cNvPr id="277" name="Shape 277"/>
          <p:cNvSpPr/>
          <p:nvPr/>
        </p:nvSpPr>
        <p:spPr>
          <a:xfrm>
            <a:off x="4876800" y="3962400"/>
            <a:ext cx="381000" cy="3962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a:latin typeface="Symbol"/>
                <a:ea typeface="Symbol"/>
                <a:cs typeface="Symbol"/>
                <a:sym typeface="Symbol"/>
              </a:defRPr>
            </a:lvl1pPr>
          </a:lstStyle>
          <a:p>
            <a:pPr>
              <a:defRPr b="1">
                <a:latin typeface="+mn-lt"/>
                <a:ea typeface="+mn-ea"/>
                <a:cs typeface="+mn-cs"/>
                <a:sym typeface="Arial"/>
              </a:defRPr>
            </a:pPr>
            <a:r>
              <a:rPr b="0">
                <a:latin typeface="Symbol"/>
                <a:ea typeface="Symbol"/>
                <a:cs typeface="Symbol"/>
                <a:sym typeface="Symbol"/>
              </a:rPr>
              <a:t>∞</a:t>
            </a:r>
          </a:p>
        </p:txBody>
      </p:sp>
      <p:sp>
        <p:nvSpPr>
          <p:cNvPr id="278" name="Shape 278"/>
          <p:cNvSpPr/>
          <p:nvPr/>
        </p:nvSpPr>
        <p:spPr>
          <a:xfrm>
            <a:off x="6781800" y="2667000"/>
            <a:ext cx="381000" cy="3962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a:latin typeface="Symbol"/>
                <a:ea typeface="Symbol"/>
                <a:cs typeface="Symbol"/>
                <a:sym typeface="Symbol"/>
              </a:defRPr>
            </a:lvl1pPr>
          </a:lstStyle>
          <a:p>
            <a:pPr>
              <a:defRPr b="1">
                <a:latin typeface="+mn-lt"/>
                <a:ea typeface="+mn-ea"/>
                <a:cs typeface="+mn-cs"/>
                <a:sym typeface="Arial"/>
              </a:defRPr>
            </a:pPr>
            <a:r>
              <a:rPr b="0">
                <a:latin typeface="Symbol"/>
                <a:ea typeface="Symbol"/>
                <a:cs typeface="Symbol"/>
                <a:sym typeface="Symbol"/>
              </a:rPr>
              <a:t>∞</a:t>
            </a:r>
          </a:p>
        </p:txBody>
      </p:sp>
    </p:spTree>
  </p:cSld>
  <p:clrMapOvr>
    <a:masterClrMapping/>
  </p:clrMapOvr>
  <p:transition spd="slow">
    <p:dissolve/>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245"/>
                                        </p:tgtEl>
                                        <p:attrNameLst>
                                          <p:attrName>style.visibility</p:attrName>
                                        </p:attrNameLst>
                                      </p:cBhvr>
                                      <p:to>
                                        <p:strVal val="visible"/>
                                      </p:to>
                                    </p:set>
                                    <p:animEffect transition="in" filter="dissolve">
                                      <p:cBhvr>
                                        <p:cTn id="7" dur="1000"/>
                                        <p:tgtEl>
                                          <p:spTgt spid="2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 grpId="1" animBg="1" advAuto="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 name="Shape 280"/>
          <p:cNvSpPr>
            <a:spLocks noGrp="1"/>
          </p:cNvSpPr>
          <p:nvPr>
            <p:ph type="sldNum" sz="quarter" idx="2"/>
          </p:nvPr>
        </p:nvSpPr>
        <p:spPr>
          <a:xfrm>
            <a:off x="8508403" y="6472385"/>
            <a:ext cx="330798" cy="314030"/>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14</a:t>
            </a:fld>
            <a:endParaRPr/>
          </a:p>
        </p:txBody>
      </p:sp>
      <p:sp>
        <p:nvSpPr>
          <p:cNvPr id="281" name="Shape 281"/>
          <p:cNvSpPr/>
          <p:nvPr/>
        </p:nvSpPr>
        <p:spPr>
          <a:xfrm>
            <a:off x="3622675" y="1947862"/>
            <a:ext cx="1254125" cy="968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9953" y="10800"/>
                </a:lnTo>
                <a:lnTo>
                  <a:pt x="19953" y="21600"/>
                </a:lnTo>
                <a:lnTo>
                  <a:pt x="21600" y="10800"/>
                </a:lnTo>
                <a:lnTo>
                  <a:pt x="19953" y="0"/>
                </a:lnTo>
                <a:lnTo>
                  <a:pt x="19953" y="10800"/>
                </a:lnTo>
                <a:lnTo>
                  <a:pt x="0" y="10800"/>
                </a:lnTo>
                <a:close/>
              </a:path>
            </a:pathLst>
          </a:custGeom>
          <a:ln w="1905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282" name="Shape 282"/>
          <p:cNvSpPr/>
          <p:nvPr/>
        </p:nvSpPr>
        <p:spPr>
          <a:xfrm>
            <a:off x="3575050" y="2128837"/>
            <a:ext cx="1360488" cy="15033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462" y="20570"/>
                </a:lnTo>
                <a:lnTo>
                  <a:pt x="19904" y="21095"/>
                </a:lnTo>
                <a:lnTo>
                  <a:pt x="21600" y="21600"/>
                </a:lnTo>
                <a:lnTo>
                  <a:pt x="21020" y="20226"/>
                </a:lnTo>
                <a:lnTo>
                  <a:pt x="20462" y="20570"/>
                </a:lnTo>
                <a:lnTo>
                  <a:pt x="0" y="0"/>
                </a:lnTo>
                <a:close/>
              </a:path>
            </a:pathLst>
          </a:custGeom>
          <a:ln w="1905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283" name="Shape 283"/>
          <p:cNvSpPr/>
          <p:nvPr/>
        </p:nvSpPr>
        <p:spPr>
          <a:xfrm>
            <a:off x="3395662" y="2176462"/>
            <a:ext cx="95251" cy="142081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0800" y="20146"/>
                </a:lnTo>
                <a:lnTo>
                  <a:pt x="0" y="20146"/>
                </a:lnTo>
                <a:lnTo>
                  <a:pt x="10800" y="21600"/>
                </a:lnTo>
                <a:lnTo>
                  <a:pt x="21600" y="20146"/>
                </a:lnTo>
                <a:lnTo>
                  <a:pt x="10800" y="20146"/>
                </a:lnTo>
                <a:lnTo>
                  <a:pt x="10800" y="0"/>
                </a:lnTo>
                <a:close/>
              </a:path>
            </a:pathLst>
          </a:custGeom>
          <a:ln w="1905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284" name="Shape 284"/>
          <p:cNvSpPr>
            <a:spLocks noGrp="1"/>
          </p:cNvSpPr>
          <p:nvPr>
            <p:ph type="title"/>
          </p:nvPr>
        </p:nvSpPr>
        <p:spPr>
          <a:prstGeom prst="rect">
            <a:avLst/>
          </a:prstGeom>
        </p:spPr>
        <p:txBody>
          <a:bodyPr>
            <a:normAutofit fontScale="90000"/>
          </a:bodyPr>
          <a:lstStyle>
            <a:lvl1pPr defTabSz="603504">
              <a:defRPr sz="2112"/>
            </a:lvl1pPr>
          </a:lstStyle>
          <a:p>
            <a:r>
              <a:t>Update Step</a:t>
            </a:r>
          </a:p>
        </p:txBody>
      </p:sp>
      <p:sp>
        <p:nvSpPr>
          <p:cNvPr id="285" name="Shape 285"/>
          <p:cNvSpPr/>
          <p:nvPr/>
        </p:nvSpPr>
        <p:spPr>
          <a:xfrm>
            <a:off x="1676400" y="2701925"/>
            <a:ext cx="334963" cy="347663"/>
          </a:xfrm>
          <a:prstGeom prst="ellipse">
            <a:avLst/>
          </a:prstGeom>
          <a:solidFill>
            <a:srgbClr val="FF0000"/>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286" name="Shape 286"/>
          <p:cNvSpPr/>
          <p:nvPr/>
        </p:nvSpPr>
        <p:spPr>
          <a:xfrm>
            <a:off x="1801812" y="274478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1</a:t>
            </a:r>
          </a:p>
        </p:txBody>
      </p:sp>
      <p:sp>
        <p:nvSpPr>
          <p:cNvPr id="287" name="Shape 287"/>
          <p:cNvSpPr/>
          <p:nvPr/>
        </p:nvSpPr>
        <p:spPr>
          <a:xfrm>
            <a:off x="3263900" y="1806575"/>
            <a:ext cx="347663" cy="358775"/>
          </a:xfrm>
          <a:prstGeom prst="ellipse">
            <a:avLst/>
          </a:prstGeom>
          <a:solidFill>
            <a:srgbClr val="FFFF00"/>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288" name="Shape 288"/>
          <p:cNvSpPr/>
          <p:nvPr/>
        </p:nvSpPr>
        <p:spPr>
          <a:xfrm>
            <a:off x="3402012" y="1847850"/>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289" name="Shape 289"/>
          <p:cNvSpPr/>
          <p:nvPr/>
        </p:nvSpPr>
        <p:spPr>
          <a:xfrm>
            <a:off x="3263900" y="3597275"/>
            <a:ext cx="347663" cy="347663"/>
          </a:xfrm>
          <a:prstGeom prst="ellipse">
            <a:avLst/>
          </a:prstGeom>
          <a:solidFill>
            <a:srgbClr val="66FF33"/>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290" name="Shape 290"/>
          <p:cNvSpPr/>
          <p:nvPr/>
        </p:nvSpPr>
        <p:spPr>
          <a:xfrm>
            <a:off x="3402012" y="364013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3</a:t>
            </a:r>
          </a:p>
        </p:txBody>
      </p:sp>
      <p:sp>
        <p:nvSpPr>
          <p:cNvPr id="291" name="Shape 291"/>
          <p:cNvSpPr/>
          <p:nvPr/>
        </p:nvSpPr>
        <p:spPr>
          <a:xfrm>
            <a:off x="4878387" y="1806575"/>
            <a:ext cx="346076" cy="358775"/>
          </a:xfrm>
          <a:prstGeom prst="ellipse">
            <a:avLst/>
          </a:prstGeom>
          <a:solidFill>
            <a:srgbClr val="66FF33"/>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292" name="Shape 292"/>
          <p:cNvSpPr/>
          <p:nvPr/>
        </p:nvSpPr>
        <p:spPr>
          <a:xfrm>
            <a:off x="5014912" y="1847850"/>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4</a:t>
            </a:r>
          </a:p>
        </p:txBody>
      </p:sp>
      <p:sp>
        <p:nvSpPr>
          <p:cNvPr id="293" name="Shape 293"/>
          <p:cNvSpPr/>
          <p:nvPr/>
        </p:nvSpPr>
        <p:spPr>
          <a:xfrm>
            <a:off x="4878387" y="3597275"/>
            <a:ext cx="346076" cy="347663"/>
          </a:xfrm>
          <a:prstGeom prst="ellipse">
            <a:avLst/>
          </a:prstGeom>
          <a:solidFill>
            <a:srgbClr val="66FF33"/>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294" name="Shape 294"/>
          <p:cNvSpPr/>
          <p:nvPr/>
        </p:nvSpPr>
        <p:spPr>
          <a:xfrm>
            <a:off x="5014912" y="364013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5</a:t>
            </a:r>
          </a:p>
        </p:txBody>
      </p:sp>
      <p:sp>
        <p:nvSpPr>
          <p:cNvPr id="295" name="Shape 295"/>
          <p:cNvSpPr/>
          <p:nvPr/>
        </p:nvSpPr>
        <p:spPr>
          <a:xfrm>
            <a:off x="6477000" y="2701925"/>
            <a:ext cx="347663" cy="347663"/>
          </a:xfrm>
          <a:prstGeom prst="ellipse">
            <a:avLst/>
          </a:prstGeom>
          <a:solidFill>
            <a:srgbClr val="66FF33"/>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296" name="Shape 296"/>
          <p:cNvSpPr/>
          <p:nvPr/>
        </p:nvSpPr>
        <p:spPr>
          <a:xfrm>
            <a:off x="6615112" y="274478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6</a:t>
            </a:r>
          </a:p>
        </p:txBody>
      </p:sp>
      <p:sp>
        <p:nvSpPr>
          <p:cNvPr id="297" name="Shape 297"/>
          <p:cNvSpPr/>
          <p:nvPr/>
        </p:nvSpPr>
        <p:spPr>
          <a:xfrm>
            <a:off x="1992312" y="207645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0210" y="1443"/>
                </a:lnTo>
                <a:lnTo>
                  <a:pt x="20611" y="2504"/>
                </a:lnTo>
                <a:lnTo>
                  <a:pt x="21600" y="0"/>
                </a:lnTo>
                <a:lnTo>
                  <a:pt x="19810" y="0"/>
                </a:lnTo>
                <a:lnTo>
                  <a:pt x="20210" y="1443"/>
                </a:lnTo>
                <a:lnTo>
                  <a:pt x="0" y="21600"/>
                </a:lnTo>
                <a:close/>
              </a:path>
            </a:pathLst>
          </a:custGeom>
          <a:ln w="38100">
            <a:solidFill>
              <a:srgbClr val="3333FF"/>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298" name="Shape 298"/>
          <p:cNvSpPr/>
          <p:nvPr/>
        </p:nvSpPr>
        <p:spPr>
          <a:xfrm>
            <a:off x="2601912" y="2193925"/>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299" name="Shape 299"/>
          <p:cNvSpPr/>
          <p:nvPr/>
        </p:nvSpPr>
        <p:spPr>
          <a:xfrm>
            <a:off x="3617912" y="1943100"/>
            <a:ext cx="1254126" cy="968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9953" y="10800"/>
                </a:lnTo>
                <a:lnTo>
                  <a:pt x="19953" y="21600"/>
                </a:lnTo>
                <a:lnTo>
                  <a:pt x="21600" y="10800"/>
                </a:lnTo>
                <a:lnTo>
                  <a:pt x="19953" y="0"/>
                </a:lnTo>
                <a:lnTo>
                  <a:pt x="19953" y="10800"/>
                </a:lnTo>
                <a:lnTo>
                  <a:pt x="0" y="10800"/>
                </a:lnTo>
                <a:close/>
              </a:path>
            </a:pathLst>
          </a:custGeom>
          <a:ln w="38100">
            <a:solidFill>
              <a:srgbClr val="FF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300" name="Shape 300"/>
          <p:cNvSpPr/>
          <p:nvPr/>
        </p:nvSpPr>
        <p:spPr>
          <a:xfrm>
            <a:off x="4214812" y="1752600"/>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4</a:t>
            </a:r>
          </a:p>
        </p:txBody>
      </p:sp>
      <p:sp>
        <p:nvSpPr>
          <p:cNvPr id="301" name="Shape 301"/>
          <p:cNvSpPr/>
          <p:nvPr/>
        </p:nvSpPr>
        <p:spPr>
          <a:xfrm>
            <a:off x="3570287" y="2124075"/>
            <a:ext cx="1360488" cy="15033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462" y="20570"/>
                </a:lnTo>
                <a:lnTo>
                  <a:pt x="19904" y="21095"/>
                </a:lnTo>
                <a:lnTo>
                  <a:pt x="21600" y="21600"/>
                </a:lnTo>
                <a:lnTo>
                  <a:pt x="21020" y="20226"/>
                </a:lnTo>
                <a:lnTo>
                  <a:pt x="20462" y="20570"/>
                </a:lnTo>
                <a:lnTo>
                  <a:pt x="0" y="0"/>
                </a:lnTo>
                <a:close/>
              </a:path>
            </a:pathLst>
          </a:custGeom>
          <a:ln w="38100">
            <a:solidFill>
              <a:srgbClr val="FF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302" name="Shape 302"/>
          <p:cNvSpPr/>
          <p:nvPr/>
        </p:nvSpPr>
        <p:spPr>
          <a:xfrm>
            <a:off x="4251325" y="2636837"/>
            <a:ext cx="146900"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303" name="Shape 303"/>
          <p:cNvSpPr/>
          <p:nvPr/>
        </p:nvSpPr>
        <p:spPr>
          <a:xfrm>
            <a:off x="3390900" y="2171700"/>
            <a:ext cx="95250" cy="142081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0800" y="20146"/>
                </a:lnTo>
                <a:lnTo>
                  <a:pt x="0" y="20146"/>
                </a:lnTo>
                <a:lnTo>
                  <a:pt x="10800" y="21600"/>
                </a:lnTo>
                <a:lnTo>
                  <a:pt x="21600" y="20146"/>
                </a:lnTo>
                <a:lnTo>
                  <a:pt x="10800" y="20146"/>
                </a:lnTo>
                <a:lnTo>
                  <a:pt x="10800" y="0"/>
                </a:lnTo>
                <a:close/>
              </a:path>
            </a:pathLst>
          </a:custGeom>
          <a:ln w="38100">
            <a:solidFill>
              <a:srgbClr val="FF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304" name="Shape 304"/>
          <p:cNvSpPr/>
          <p:nvPr/>
        </p:nvSpPr>
        <p:spPr>
          <a:xfrm>
            <a:off x="3343275" y="2646362"/>
            <a:ext cx="280982"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  1</a:t>
            </a:r>
          </a:p>
        </p:txBody>
      </p:sp>
      <p:sp>
        <p:nvSpPr>
          <p:cNvPr id="305" name="Shape 305"/>
          <p:cNvSpPr/>
          <p:nvPr/>
        </p:nvSpPr>
        <p:spPr>
          <a:xfrm>
            <a:off x="3617912" y="3722687"/>
            <a:ext cx="1254126" cy="9525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9953" y="10800"/>
                </a:lnTo>
                <a:lnTo>
                  <a:pt x="19953" y="21600"/>
                </a:lnTo>
                <a:lnTo>
                  <a:pt x="21600" y="10800"/>
                </a:lnTo>
                <a:lnTo>
                  <a:pt x="19953" y="0"/>
                </a:lnTo>
                <a:lnTo>
                  <a:pt x="19953" y="10800"/>
                </a:lnTo>
                <a:lnTo>
                  <a:pt x="0" y="1080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306" name="Shape 306"/>
          <p:cNvSpPr/>
          <p:nvPr/>
        </p:nvSpPr>
        <p:spPr>
          <a:xfrm>
            <a:off x="4214812" y="353218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3</a:t>
            </a:r>
          </a:p>
        </p:txBody>
      </p:sp>
      <p:sp>
        <p:nvSpPr>
          <p:cNvPr id="307" name="Shape 307"/>
          <p:cNvSpPr/>
          <p:nvPr/>
        </p:nvSpPr>
        <p:spPr>
          <a:xfrm>
            <a:off x="1992312" y="295910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210" y="20157"/>
                </a:lnTo>
                <a:lnTo>
                  <a:pt x="19810" y="21600"/>
                </a:lnTo>
                <a:lnTo>
                  <a:pt x="21600" y="21600"/>
                </a:lnTo>
                <a:lnTo>
                  <a:pt x="20611" y="19096"/>
                </a:lnTo>
                <a:lnTo>
                  <a:pt x="20210" y="20157"/>
                </a:lnTo>
                <a:lnTo>
                  <a:pt x="0" y="0"/>
                </a:lnTo>
                <a:close/>
              </a:path>
            </a:pathLst>
          </a:custGeom>
          <a:ln w="38100">
            <a:solidFill>
              <a:srgbClr val="3333FF"/>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308" name="Shape 308"/>
          <p:cNvSpPr/>
          <p:nvPr/>
        </p:nvSpPr>
        <p:spPr>
          <a:xfrm>
            <a:off x="2601912" y="3078162"/>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4</a:t>
            </a:r>
          </a:p>
        </p:txBody>
      </p:sp>
      <p:sp>
        <p:nvSpPr>
          <p:cNvPr id="309" name="Shape 309"/>
          <p:cNvSpPr/>
          <p:nvPr/>
        </p:nvSpPr>
        <p:spPr>
          <a:xfrm>
            <a:off x="5205412" y="207645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210" y="20157"/>
                </a:lnTo>
                <a:lnTo>
                  <a:pt x="19810" y="21261"/>
                </a:lnTo>
                <a:lnTo>
                  <a:pt x="21600" y="21600"/>
                </a:lnTo>
                <a:lnTo>
                  <a:pt x="20611" y="18714"/>
                </a:lnTo>
                <a:lnTo>
                  <a:pt x="20210" y="20157"/>
                </a:lnTo>
                <a:lnTo>
                  <a:pt x="0" y="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310" name="Shape 310"/>
          <p:cNvSpPr/>
          <p:nvPr/>
        </p:nvSpPr>
        <p:spPr>
          <a:xfrm>
            <a:off x="5815012" y="2193925"/>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311" name="Shape 311"/>
          <p:cNvSpPr/>
          <p:nvPr/>
        </p:nvSpPr>
        <p:spPr>
          <a:xfrm>
            <a:off x="5003800" y="2171700"/>
            <a:ext cx="95250" cy="1420813"/>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10800" y="1454"/>
                </a:lnTo>
                <a:lnTo>
                  <a:pt x="21600" y="1454"/>
                </a:lnTo>
                <a:lnTo>
                  <a:pt x="10800" y="0"/>
                </a:lnTo>
                <a:lnTo>
                  <a:pt x="0" y="1454"/>
                </a:lnTo>
                <a:lnTo>
                  <a:pt x="10800" y="1454"/>
                </a:lnTo>
                <a:lnTo>
                  <a:pt x="10800" y="2160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312" name="Shape 312"/>
          <p:cNvSpPr/>
          <p:nvPr/>
        </p:nvSpPr>
        <p:spPr>
          <a:xfrm>
            <a:off x="4918075" y="2646362"/>
            <a:ext cx="348023"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   3</a:t>
            </a:r>
          </a:p>
        </p:txBody>
      </p:sp>
      <p:sp>
        <p:nvSpPr>
          <p:cNvPr id="313" name="Shape 313"/>
          <p:cNvSpPr/>
          <p:nvPr/>
        </p:nvSpPr>
        <p:spPr>
          <a:xfrm>
            <a:off x="5205412" y="295910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0210" y="1443"/>
                </a:lnTo>
                <a:lnTo>
                  <a:pt x="20611" y="2886"/>
                </a:lnTo>
                <a:lnTo>
                  <a:pt x="21600" y="0"/>
                </a:lnTo>
                <a:lnTo>
                  <a:pt x="19810" y="339"/>
                </a:lnTo>
                <a:lnTo>
                  <a:pt x="20210" y="1443"/>
                </a:lnTo>
                <a:lnTo>
                  <a:pt x="0" y="2160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314" name="Shape 314"/>
          <p:cNvSpPr/>
          <p:nvPr/>
        </p:nvSpPr>
        <p:spPr>
          <a:xfrm>
            <a:off x="5815012" y="3078162"/>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315" name="Shape 315"/>
          <p:cNvSpPr/>
          <p:nvPr/>
        </p:nvSpPr>
        <p:spPr>
          <a:xfrm>
            <a:off x="3276600" y="1371600"/>
            <a:ext cx="4572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2</a:t>
            </a:r>
          </a:p>
        </p:txBody>
      </p:sp>
      <p:sp>
        <p:nvSpPr>
          <p:cNvPr id="316" name="Shape 316"/>
          <p:cNvSpPr/>
          <p:nvPr/>
        </p:nvSpPr>
        <p:spPr>
          <a:xfrm>
            <a:off x="3200400" y="4038600"/>
            <a:ext cx="4572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4</a:t>
            </a:r>
          </a:p>
        </p:txBody>
      </p:sp>
      <p:sp>
        <p:nvSpPr>
          <p:cNvPr id="317" name="Shape 317"/>
          <p:cNvSpPr/>
          <p:nvPr/>
        </p:nvSpPr>
        <p:spPr>
          <a:xfrm>
            <a:off x="4876800" y="1066800"/>
            <a:ext cx="4572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6</a:t>
            </a:r>
          </a:p>
        </p:txBody>
      </p:sp>
      <p:sp>
        <p:nvSpPr>
          <p:cNvPr id="318" name="Shape 318"/>
          <p:cNvSpPr/>
          <p:nvPr/>
        </p:nvSpPr>
        <p:spPr>
          <a:xfrm>
            <a:off x="4876800" y="4343400"/>
            <a:ext cx="4572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4</a:t>
            </a:r>
          </a:p>
        </p:txBody>
      </p:sp>
      <p:sp>
        <p:nvSpPr>
          <p:cNvPr id="319" name="Shape 319"/>
          <p:cNvSpPr/>
          <p:nvPr/>
        </p:nvSpPr>
        <p:spPr>
          <a:xfrm>
            <a:off x="3200400" y="4419600"/>
            <a:ext cx="4572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3</a:t>
            </a:r>
          </a:p>
        </p:txBody>
      </p:sp>
      <p:sp>
        <p:nvSpPr>
          <p:cNvPr id="320" name="Shape 320"/>
          <p:cNvSpPr/>
          <p:nvPr/>
        </p:nvSpPr>
        <p:spPr>
          <a:xfrm>
            <a:off x="3124200" y="4267200"/>
            <a:ext cx="457200" cy="0"/>
          </a:xfrm>
          <a:prstGeom prst="line">
            <a:avLst/>
          </a:prstGeom>
          <a:ln w="38100">
            <a:solidFill>
              <a:srgbClr val="000066"/>
            </a:solidFill>
          </a:ln>
        </p:spPr>
        <p:txBody>
          <a:bodyPr lIns="45719" rIns="45719"/>
          <a:lstStyle/>
          <a:p>
            <a:pPr>
              <a:defRPr sz="2400">
                <a:solidFill>
                  <a:srgbClr val="000066"/>
                </a:solidFill>
              </a:defRPr>
            </a:pPr>
            <a:endParaRPr/>
          </a:p>
        </p:txBody>
      </p:sp>
      <p:sp>
        <p:nvSpPr>
          <p:cNvPr id="321" name="Shape 321"/>
          <p:cNvSpPr/>
          <p:nvPr/>
        </p:nvSpPr>
        <p:spPr>
          <a:xfrm>
            <a:off x="1676400" y="2286000"/>
            <a:ext cx="3810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lvl1pPr>
          </a:lstStyle>
          <a:p>
            <a:r>
              <a:t>0</a:t>
            </a:r>
          </a:p>
        </p:txBody>
      </p:sp>
      <p:sp>
        <p:nvSpPr>
          <p:cNvPr id="322" name="Shape 322"/>
          <p:cNvSpPr/>
          <p:nvPr/>
        </p:nvSpPr>
        <p:spPr>
          <a:xfrm>
            <a:off x="4876800" y="1371600"/>
            <a:ext cx="381000" cy="3962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a:latin typeface="Symbol"/>
                <a:ea typeface="Symbol"/>
                <a:cs typeface="Symbol"/>
                <a:sym typeface="Symbol"/>
              </a:defRPr>
            </a:lvl1pPr>
          </a:lstStyle>
          <a:p>
            <a:pPr>
              <a:defRPr b="1">
                <a:latin typeface="+mn-lt"/>
                <a:ea typeface="+mn-ea"/>
                <a:cs typeface="+mn-cs"/>
                <a:sym typeface="Arial"/>
              </a:defRPr>
            </a:pPr>
            <a:r>
              <a:rPr b="0">
                <a:latin typeface="Symbol"/>
                <a:ea typeface="Symbol"/>
                <a:cs typeface="Symbol"/>
                <a:sym typeface="Symbol"/>
              </a:rPr>
              <a:t>∞</a:t>
            </a:r>
          </a:p>
        </p:txBody>
      </p:sp>
      <p:sp>
        <p:nvSpPr>
          <p:cNvPr id="323" name="Shape 323"/>
          <p:cNvSpPr/>
          <p:nvPr/>
        </p:nvSpPr>
        <p:spPr>
          <a:xfrm>
            <a:off x="4876800" y="3962400"/>
            <a:ext cx="381000" cy="3962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a:latin typeface="Symbol"/>
                <a:ea typeface="Symbol"/>
                <a:cs typeface="Symbol"/>
                <a:sym typeface="Symbol"/>
              </a:defRPr>
            </a:lvl1pPr>
          </a:lstStyle>
          <a:p>
            <a:pPr>
              <a:defRPr b="1">
                <a:latin typeface="+mn-lt"/>
                <a:ea typeface="+mn-ea"/>
                <a:cs typeface="+mn-cs"/>
                <a:sym typeface="Arial"/>
              </a:defRPr>
            </a:pPr>
            <a:r>
              <a:rPr b="0">
                <a:latin typeface="Symbol"/>
                <a:ea typeface="Symbol"/>
                <a:cs typeface="Symbol"/>
                <a:sym typeface="Symbol"/>
              </a:rPr>
              <a:t>∞</a:t>
            </a:r>
          </a:p>
        </p:txBody>
      </p:sp>
      <p:sp>
        <p:nvSpPr>
          <p:cNvPr id="324" name="Shape 324"/>
          <p:cNvSpPr/>
          <p:nvPr/>
        </p:nvSpPr>
        <p:spPr>
          <a:xfrm>
            <a:off x="6781800" y="2667000"/>
            <a:ext cx="381000" cy="3962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a:latin typeface="Symbol"/>
                <a:ea typeface="Symbol"/>
                <a:cs typeface="Symbol"/>
                <a:sym typeface="Symbol"/>
              </a:defRPr>
            </a:lvl1pPr>
          </a:lstStyle>
          <a:p>
            <a:pPr>
              <a:defRPr b="1">
                <a:latin typeface="+mn-lt"/>
                <a:ea typeface="+mn-ea"/>
                <a:cs typeface="+mn-cs"/>
                <a:sym typeface="Arial"/>
              </a:defRPr>
            </a:pPr>
            <a:r>
              <a:rPr b="0">
                <a:latin typeface="Symbol"/>
                <a:ea typeface="Symbol"/>
                <a:cs typeface="Symbol"/>
                <a:sym typeface="Symbol"/>
              </a:rPr>
              <a:t>∞</a:t>
            </a:r>
          </a:p>
        </p:txBody>
      </p:sp>
      <p:sp>
        <p:nvSpPr>
          <p:cNvPr id="325" name="Shape 325"/>
          <p:cNvSpPr/>
          <p:nvPr/>
        </p:nvSpPr>
        <p:spPr>
          <a:xfrm>
            <a:off x="4862512" y="1628775"/>
            <a:ext cx="457201" cy="0"/>
          </a:xfrm>
          <a:prstGeom prst="line">
            <a:avLst/>
          </a:prstGeom>
          <a:ln w="38100">
            <a:solidFill>
              <a:srgbClr val="000066"/>
            </a:solidFill>
          </a:ln>
        </p:spPr>
        <p:txBody>
          <a:bodyPr lIns="45719" rIns="45719"/>
          <a:lstStyle/>
          <a:p>
            <a:pPr>
              <a:defRPr sz="2400">
                <a:solidFill>
                  <a:srgbClr val="000066"/>
                </a:solidFill>
              </a:defRPr>
            </a:pPr>
            <a:endParaRPr/>
          </a:p>
        </p:txBody>
      </p:sp>
      <p:sp>
        <p:nvSpPr>
          <p:cNvPr id="326" name="Shape 326"/>
          <p:cNvSpPr/>
          <p:nvPr/>
        </p:nvSpPr>
        <p:spPr>
          <a:xfrm>
            <a:off x="4876800" y="4219575"/>
            <a:ext cx="457200" cy="0"/>
          </a:xfrm>
          <a:prstGeom prst="line">
            <a:avLst/>
          </a:prstGeom>
          <a:ln w="38100">
            <a:solidFill>
              <a:srgbClr val="000066"/>
            </a:solidFill>
          </a:ln>
        </p:spPr>
        <p:txBody>
          <a:bodyPr lIns="45719" rIns="45719"/>
          <a:lstStyle/>
          <a:p>
            <a:pPr>
              <a:defRPr sz="2400">
                <a:solidFill>
                  <a:srgbClr val="000066"/>
                </a:solidFill>
              </a:defRPr>
            </a:pPr>
            <a:endParaRPr/>
          </a:p>
        </p:txBody>
      </p:sp>
      <p:grpSp>
        <p:nvGrpSpPr>
          <p:cNvPr id="329" name="Group 329"/>
          <p:cNvGrpSpPr/>
          <p:nvPr/>
        </p:nvGrpSpPr>
        <p:grpSpPr>
          <a:xfrm>
            <a:off x="1985962" y="2895600"/>
            <a:ext cx="1290638" cy="776288"/>
            <a:chOff x="0" y="0"/>
            <a:chExt cx="1290637" cy="776287"/>
          </a:xfrm>
        </p:grpSpPr>
        <p:sp>
          <p:nvSpPr>
            <p:cNvPr id="327" name="Shape 327"/>
            <p:cNvSpPr/>
            <p:nvPr/>
          </p:nvSpPr>
          <p:spPr>
            <a:xfrm>
              <a:off x="0" y="60325"/>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210" y="20157"/>
                  </a:lnTo>
                  <a:lnTo>
                    <a:pt x="19810" y="21600"/>
                  </a:lnTo>
                  <a:lnTo>
                    <a:pt x="21600" y="21600"/>
                  </a:lnTo>
                  <a:lnTo>
                    <a:pt x="20611" y="19096"/>
                  </a:lnTo>
                  <a:lnTo>
                    <a:pt x="20210" y="20157"/>
                  </a:lnTo>
                  <a:lnTo>
                    <a:pt x="0" y="0"/>
                  </a:lnTo>
                  <a:close/>
                </a:path>
              </a:pathLst>
            </a:custGeom>
            <a:noFill/>
            <a:ln w="76200" cap="flat">
              <a:solidFill>
                <a:srgbClr val="CCECFF"/>
              </a:solidFill>
              <a:prstDash val="solid"/>
              <a:round/>
            </a:ln>
            <a:effectLst/>
          </p:spPr>
          <p:txBody>
            <a:bodyPr wrap="square" lIns="45719" tIns="45719" rIns="45719" bIns="45719" numCol="1" anchor="t">
              <a:noAutofit/>
            </a:bodyPr>
            <a:lstStyle/>
            <a:p>
              <a:pPr>
                <a:defRPr sz="2400">
                  <a:solidFill>
                    <a:srgbClr val="000066"/>
                  </a:solidFill>
                  <a:latin typeface="Times New Roman"/>
                  <a:ea typeface="Times New Roman"/>
                  <a:cs typeface="Times New Roman"/>
                  <a:sym typeface="Times New Roman"/>
                </a:defRPr>
              </a:pPr>
              <a:endParaRPr/>
            </a:p>
          </p:txBody>
        </p:sp>
        <p:sp>
          <p:nvSpPr>
            <p:cNvPr id="328" name="Shape 328"/>
            <p:cNvSpPr/>
            <p:nvPr/>
          </p:nvSpPr>
          <p:spPr>
            <a:xfrm>
              <a:off x="0" y="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210" y="20157"/>
                  </a:lnTo>
                  <a:lnTo>
                    <a:pt x="19810" y="21600"/>
                  </a:lnTo>
                  <a:lnTo>
                    <a:pt x="21600" y="21600"/>
                  </a:lnTo>
                  <a:lnTo>
                    <a:pt x="20611" y="19096"/>
                  </a:lnTo>
                  <a:lnTo>
                    <a:pt x="20210" y="20157"/>
                  </a:lnTo>
                  <a:lnTo>
                    <a:pt x="0" y="0"/>
                  </a:lnTo>
                  <a:close/>
                </a:path>
              </a:pathLst>
            </a:custGeom>
            <a:noFill/>
            <a:ln w="19050" cap="flat">
              <a:solidFill>
                <a:srgbClr val="000000"/>
              </a:solidFill>
              <a:prstDash val="solid"/>
              <a:round/>
            </a:ln>
            <a:effectLst/>
          </p:spPr>
          <p:txBody>
            <a:bodyPr wrap="square" lIns="45719" tIns="45719" rIns="45719" bIns="45719" numCol="1" anchor="t">
              <a:noAutofit/>
            </a:bodyPr>
            <a:lstStyle/>
            <a:p>
              <a:pPr>
                <a:defRPr sz="2400">
                  <a:solidFill>
                    <a:srgbClr val="000066"/>
                  </a:solidFill>
                  <a:latin typeface="Times New Roman"/>
                  <a:ea typeface="Times New Roman"/>
                  <a:cs typeface="Times New Roman"/>
                  <a:sym typeface="Times New Roman"/>
                </a:defRPr>
              </a:pPr>
              <a:endParaRPr/>
            </a:p>
          </p:txBody>
        </p:sp>
      </p:grpSp>
      <p:sp>
        <p:nvSpPr>
          <p:cNvPr id="330" name="Shape 330"/>
          <p:cNvSpPr/>
          <p:nvPr/>
        </p:nvSpPr>
        <p:spPr>
          <a:xfrm>
            <a:off x="457200" y="5181600"/>
            <a:ext cx="2819400" cy="1148269"/>
          </a:xfrm>
          <a:prstGeom prst="rect">
            <a:avLst/>
          </a:prstGeom>
          <a:solidFill>
            <a:srgbClr val="FFFF99"/>
          </a:solidFill>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The predecessor of node 3 is now node 2</a:t>
            </a:r>
          </a:p>
        </p:txBody>
      </p:sp>
    </p:spTree>
  </p:cSld>
  <p:clrMapOvr>
    <a:masterClrMapping/>
  </p:clrMapOvr>
  <p:transition spd="slow">
    <p:dissolve/>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1" fill="hold" grpId="1" nodeType="clickEffect">
                                  <p:stCondLst>
                                    <p:cond delay="0"/>
                                  </p:stCondLst>
                                  <p:iterate>
                                    <p:tmAbs val="0"/>
                                  </p:iterate>
                                  <p:childTnLst>
                                    <p:set>
                                      <p:cBhvr>
                                        <p:cTn id="6" fill="hold"/>
                                        <p:tgtEl>
                                          <p:spTgt spid="303"/>
                                        </p:tgtEl>
                                        <p:attrNameLst>
                                          <p:attrName>style.visibility</p:attrName>
                                        </p:attrNameLst>
                                      </p:cBhvr>
                                      <p:to>
                                        <p:strVal val="visible"/>
                                      </p:to>
                                    </p:set>
                                    <p:animEffect transition="in" filter="wipe(up)">
                                      <p:cBhvr>
                                        <p:cTn id="7" dur="1000"/>
                                        <p:tgtEl>
                                          <p:spTgt spid="30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2" nodeType="clickEffect">
                                  <p:stCondLst>
                                    <p:cond delay="0"/>
                                  </p:stCondLst>
                                  <p:iterate>
                                    <p:tmAbs val="0"/>
                                  </p:iterate>
                                  <p:childTnLst>
                                    <p:set>
                                      <p:cBhvr>
                                        <p:cTn id="11" fill="hold"/>
                                        <p:tgtEl>
                                          <p:spTgt spid="320"/>
                                        </p:tgtEl>
                                        <p:attrNameLst>
                                          <p:attrName>style.visibility</p:attrName>
                                        </p:attrNameLst>
                                      </p:cBhvr>
                                      <p:to>
                                        <p:strVal val="visible"/>
                                      </p:to>
                                    </p:set>
                                    <p:animEffect transition="in" filter="wipe(left)">
                                      <p:cBhvr>
                                        <p:cTn id="12" dur="1000"/>
                                        <p:tgtEl>
                                          <p:spTgt spid="320"/>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fill="hold" grpId="3" nodeType="clickEffect">
                                  <p:stCondLst>
                                    <p:cond delay="0"/>
                                  </p:stCondLst>
                                  <p:iterate>
                                    <p:tmAbs val="0"/>
                                  </p:iterate>
                                  <p:childTnLst>
                                    <p:set>
                                      <p:cBhvr>
                                        <p:cTn id="16" fill="hold"/>
                                        <p:tgtEl>
                                          <p:spTgt spid="319">
                                            <p:bg/>
                                          </p:spTgt>
                                        </p:tgtEl>
                                        <p:attrNameLst>
                                          <p:attrName>style.visibility</p:attrName>
                                        </p:attrNameLst>
                                      </p:cBhvr>
                                      <p:to>
                                        <p:strVal val="visible"/>
                                      </p:to>
                                    </p:set>
                                    <p:animEffect transition="in" filter="dissolve">
                                      <p:cBhvr>
                                        <p:cTn id="17" dur="1000"/>
                                        <p:tgtEl>
                                          <p:spTgt spid="319">
                                            <p:bg/>
                                          </p:spTgt>
                                        </p:tgtEl>
                                      </p:cBhvr>
                                    </p:animEffect>
                                  </p:childTnLst>
                                </p:cTn>
                              </p:par>
                              <p:par>
                                <p:cTn id="18" presetID="9" presetClass="entr" presetSubtype="0" fill="hold" grpId="3" nodeType="withEffect">
                                  <p:stCondLst>
                                    <p:cond delay="0"/>
                                  </p:stCondLst>
                                  <p:iterate>
                                    <p:tmAbs val="0"/>
                                  </p:iterate>
                                  <p:childTnLst>
                                    <p:set>
                                      <p:cBhvr>
                                        <p:cTn id="19" fill="hold"/>
                                        <p:tgtEl>
                                          <p:spTgt spid="319">
                                            <p:txEl>
                                              <p:pRg st="0" end="0"/>
                                            </p:txEl>
                                          </p:spTgt>
                                        </p:tgtEl>
                                        <p:attrNameLst>
                                          <p:attrName>style.visibility</p:attrName>
                                        </p:attrNameLst>
                                      </p:cBhvr>
                                      <p:to>
                                        <p:strVal val="visible"/>
                                      </p:to>
                                    </p:set>
                                    <p:animEffect transition="in" filter="dissolve">
                                      <p:cBhvr>
                                        <p:cTn id="20" dur="1000"/>
                                        <p:tgtEl>
                                          <p:spTgt spid="319">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4" nodeType="clickEffect">
                                  <p:stCondLst>
                                    <p:cond delay="0"/>
                                  </p:stCondLst>
                                  <p:iterate>
                                    <p:tmAbs val="0"/>
                                  </p:iterate>
                                  <p:childTnLst>
                                    <p:set>
                                      <p:cBhvr>
                                        <p:cTn id="24" fill="hold"/>
                                        <p:tgtEl>
                                          <p:spTgt spid="329"/>
                                        </p:tgtEl>
                                        <p:attrNameLst>
                                          <p:attrName>style.visibility</p:attrName>
                                        </p:attrNameLst>
                                      </p:cBhvr>
                                      <p:to>
                                        <p:strVal val="visible"/>
                                      </p:to>
                                    </p:set>
                                    <p:animEffect transition="in" filter="wipe(left)">
                                      <p:cBhvr>
                                        <p:cTn id="25" dur="1000"/>
                                        <p:tgtEl>
                                          <p:spTgt spid="329"/>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5" nodeType="clickEffect">
                                  <p:stCondLst>
                                    <p:cond delay="0"/>
                                  </p:stCondLst>
                                  <p:iterate>
                                    <p:tmAbs val="0"/>
                                  </p:iterate>
                                  <p:childTnLst>
                                    <p:set>
                                      <p:cBhvr>
                                        <p:cTn id="29" fill="hold"/>
                                        <p:tgtEl>
                                          <p:spTgt spid="330"/>
                                        </p:tgtEl>
                                        <p:attrNameLst>
                                          <p:attrName>style.visibility</p:attrName>
                                        </p:attrNameLst>
                                      </p:cBhvr>
                                      <p:to>
                                        <p:strVal val="visible"/>
                                      </p:to>
                                    </p:set>
                                    <p:animEffect transition="in" filter="wipe(left)">
                                      <p:cBhvr>
                                        <p:cTn id="30" dur="1000"/>
                                        <p:tgtEl>
                                          <p:spTgt spid="330"/>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6" nodeType="clickEffect">
                                  <p:stCondLst>
                                    <p:cond delay="0"/>
                                  </p:stCondLst>
                                  <p:iterate>
                                    <p:tmAbs val="0"/>
                                  </p:iterate>
                                  <p:childTnLst>
                                    <p:set>
                                      <p:cBhvr>
                                        <p:cTn id="34" fill="hold"/>
                                        <p:tgtEl>
                                          <p:spTgt spid="299"/>
                                        </p:tgtEl>
                                        <p:attrNameLst>
                                          <p:attrName>style.visibility</p:attrName>
                                        </p:attrNameLst>
                                      </p:cBhvr>
                                      <p:to>
                                        <p:strVal val="visible"/>
                                      </p:to>
                                    </p:set>
                                    <p:animEffect transition="in" filter="wipe(left)">
                                      <p:cBhvr>
                                        <p:cTn id="35" dur="1000"/>
                                        <p:tgtEl>
                                          <p:spTgt spid="299"/>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7" nodeType="clickEffect">
                                  <p:stCondLst>
                                    <p:cond delay="0"/>
                                  </p:stCondLst>
                                  <p:iterate>
                                    <p:tmAbs val="0"/>
                                  </p:iterate>
                                  <p:childTnLst>
                                    <p:set>
                                      <p:cBhvr>
                                        <p:cTn id="39" fill="hold"/>
                                        <p:tgtEl>
                                          <p:spTgt spid="325"/>
                                        </p:tgtEl>
                                        <p:attrNameLst>
                                          <p:attrName>style.visibility</p:attrName>
                                        </p:attrNameLst>
                                      </p:cBhvr>
                                      <p:to>
                                        <p:strVal val="visible"/>
                                      </p:to>
                                    </p:set>
                                    <p:animEffect transition="in" filter="wipe(left)">
                                      <p:cBhvr>
                                        <p:cTn id="40" dur="1000"/>
                                        <p:tgtEl>
                                          <p:spTgt spid="325"/>
                                        </p:tgtEl>
                                      </p:cBhvr>
                                    </p:animEffect>
                                  </p:childTnLst>
                                </p:cTn>
                              </p:par>
                            </p:childTnLst>
                          </p:cTn>
                        </p:par>
                      </p:childTnLst>
                    </p:cTn>
                  </p:par>
                  <p:par>
                    <p:cTn id="41" fill="hold">
                      <p:stCondLst>
                        <p:cond delay="indefinite"/>
                      </p:stCondLst>
                      <p:childTnLst>
                        <p:par>
                          <p:cTn id="42" fill="hold">
                            <p:stCondLst>
                              <p:cond delay="0"/>
                            </p:stCondLst>
                            <p:childTnLst>
                              <p:par>
                                <p:cTn id="43" presetID="9" presetClass="entr" fill="hold" grpId="8" nodeType="clickEffect">
                                  <p:stCondLst>
                                    <p:cond delay="0"/>
                                  </p:stCondLst>
                                  <p:iterate>
                                    <p:tmAbs val="0"/>
                                  </p:iterate>
                                  <p:childTnLst>
                                    <p:set>
                                      <p:cBhvr>
                                        <p:cTn id="44" fill="hold"/>
                                        <p:tgtEl>
                                          <p:spTgt spid="317">
                                            <p:bg/>
                                          </p:spTgt>
                                        </p:tgtEl>
                                        <p:attrNameLst>
                                          <p:attrName>style.visibility</p:attrName>
                                        </p:attrNameLst>
                                      </p:cBhvr>
                                      <p:to>
                                        <p:strVal val="visible"/>
                                      </p:to>
                                    </p:set>
                                    <p:animEffect transition="in" filter="dissolve">
                                      <p:cBhvr>
                                        <p:cTn id="45" dur="1000"/>
                                        <p:tgtEl>
                                          <p:spTgt spid="317">
                                            <p:bg/>
                                          </p:spTgt>
                                        </p:tgtEl>
                                      </p:cBhvr>
                                    </p:animEffect>
                                  </p:childTnLst>
                                </p:cTn>
                              </p:par>
                              <p:par>
                                <p:cTn id="46" presetID="9" presetClass="entr" presetSubtype="0" fill="hold" grpId="8" nodeType="withEffect">
                                  <p:stCondLst>
                                    <p:cond delay="0"/>
                                  </p:stCondLst>
                                  <p:iterate>
                                    <p:tmAbs val="0"/>
                                  </p:iterate>
                                  <p:childTnLst>
                                    <p:set>
                                      <p:cBhvr>
                                        <p:cTn id="47" fill="hold"/>
                                        <p:tgtEl>
                                          <p:spTgt spid="317">
                                            <p:txEl>
                                              <p:pRg st="0" end="0"/>
                                            </p:txEl>
                                          </p:spTgt>
                                        </p:tgtEl>
                                        <p:attrNameLst>
                                          <p:attrName>style.visibility</p:attrName>
                                        </p:attrNameLst>
                                      </p:cBhvr>
                                      <p:to>
                                        <p:strVal val="visible"/>
                                      </p:to>
                                    </p:set>
                                    <p:animEffect transition="in" filter="dissolve">
                                      <p:cBhvr>
                                        <p:cTn id="48" dur="1000"/>
                                        <p:tgtEl>
                                          <p:spTgt spid="317">
                                            <p:txEl>
                                              <p:pRg st="0" end="0"/>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9" nodeType="clickEffect">
                                  <p:stCondLst>
                                    <p:cond delay="0"/>
                                  </p:stCondLst>
                                  <p:iterate>
                                    <p:tmAbs val="0"/>
                                  </p:iterate>
                                  <p:childTnLst>
                                    <p:set>
                                      <p:cBhvr>
                                        <p:cTn id="52" fill="hold"/>
                                        <p:tgtEl>
                                          <p:spTgt spid="301"/>
                                        </p:tgtEl>
                                        <p:attrNameLst>
                                          <p:attrName>style.visibility</p:attrName>
                                        </p:attrNameLst>
                                      </p:cBhvr>
                                      <p:to>
                                        <p:strVal val="visible"/>
                                      </p:to>
                                    </p:set>
                                    <p:animEffect transition="in" filter="wipe(left)">
                                      <p:cBhvr>
                                        <p:cTn id="53" dur="1000"/>
                                        <p:tgtEl>
                                          <p:spTgt spid="301"/>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10" nodeType="clickEffect">
                                  <p:stCondLst>
                                    <p:cond delay="0"/>
                                  </p:stCondLst>
                                  <p:iterate>
                                    <p:tmAbs val="0"/>
                                  </p:iterate>
                                  <p:childTnLst>
                                    <p:set>
                                      <p:cBhvr>
                                        <p:cTn id="57" fill="hold"/>
                                        <p:tgtEl>
                                          <p:spTgt spid="326"/>
                                        </p:tgtEl>
                                        <p:attrNameLst>
                                          <p:attrName>style.visibility</p:attrName>
                                        </p:attrNameLst>
                                      </p:cBhvr>
                                      <p:to>
                                        <p:strVal val="visible"/>
                                      </p:to>
                                    </p:set>
                                    <p:animEffect transition="in" filter="wipe(left)">
                                      <p:cBhvr>
                                        <p:cTn id="58" dur="1000"/>
                                        <p:tgtEl>
                                          <p:spTgt spid="326"/>
                                        </p:tgtEl>
                                      </p:cBhvr>
                                    </p:animEffect>
                                  </p:childTnLst>
                                </p:cTn>
                              </p:par>
                            </p:childTnLst>
                          </p:cTn>
                        </p:par>
                      </p:childTnLst>
                    </p:cTn>
                  </p:par>
                  <p:par>
                    <p:cTn id="59" fill="hold">
                      <p:stCondLst>
                        <p:cond delay="indefinite"/>
                      </p:stCondLst>
                      <p:childTnLst>
                        <p:par>
                          <p:cTn id="60" fill="hold">
                            <p:stCondLst>
                              <p:cond delay="0"/>
                            </p:stCondLst>
                            <p:childTnLst>
                              <p:par>
                                <p:cTn id="61" presetID="9" presetClass="entr" fill="hold" grpId="11" nodeType="clickEffect">
                                  <p:stCondLst>
                                    <p:cond delay="0"/>
                                  </p:stCondLst>
                                  <p:iterate>
                                    <p:tmAbs val="0"/>
                                  </p:iterate>
                                  <p:childTnLst>
                                    <p:set>
                                      <p:cBhvr>
                                        <p:cTn id="62" fill="hold"/>
                                        <p:tgtEl>
                                          <p:spTgt spid="318">
                                            <p:bg/>
                                          </p:spTgt>
                                        </p:tgtEl>
                                        <p:attrNameLst>
                                          <p:attrName>style.visibility</p:attrName>
                                        </p:attrNameLst>
                                      </p:cBhvr>
                                      <p:to>
                                        <p:strVal val="visible"/>
                                      </p:to>
                                    </p:set>
                                    <p:animEffect transition="in" filter="dissolve">
                                      <p:cBhvr>
                                        <p:cTn id="63" dur="1000"/>
                                        <p:tgtEl>
                                          <p:spTgt spid="318">
                                            <p:bg/>
                                          </p:spTgt>
                                        </p:tgtEl>
                                      </p:cBhvr>
                                    </p:animEffect>
                                  </p:childTnLst>
                                </p:cTn>
                              </p:par>
                              <p:par>
                                <p:cTn id="64" presetID="9" presetClass="entr" presetSubtype="0" fill="hold" grpId="11" nodeType="withEffect">
                                  <p:stCondLst>
                                    <p:cond delay="0"/>
                                  </p:stCondLst>
                                  <p:iterate>
                                    <p:tmAbs val="0"/>
                                  </p:iterate>
                                  <p:childTnLst>
                                    <p:set>
                                      <p:cBhvr>
                                        <p:cTn id="65" fill="hold"/>
                                        <p:tgtEl>
                                          <p:spTgt spid="318">
                                            <p:txEl>
                                              <p:pRg st="0" end="0"/>
                                            </p:txEl>
                                          </p:spTgt>
                                        </p:tgtEl>
                                        <p:attrNameLst>
                                          <p:attrName>style.visibility</p:attrName>
                                        </p:attrNameLst>
                                      </p:cBhvr>
                                      <p:to>
                                        <p:strVal val="visible"/>
                                      </p:to>
                                    </p:set>
                                    <p:animEffect transition="in" filter="dissolve">
                                      <p:cBhvr>
                                        <p:cTn id="66" dur="1000"/>
                                        <p:tgtEl>
                                          <p:spTgt spid="3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9" grpId="6" animBg="1" advAuto="0"/>
      <p:bldP spid="301" grpId="9" animBg="1" advAuto="0"/>
      <p:bldP spid="303" grpId="1" animBg="1" advAuto="0"/>
      <p:bldP spid="317" grpId="8" build="p" bldLvl="5" animBg="1" advAuto="0"/>
      <p:bldP spid="318" grpId="11" build="p" bldLvl="5" animBg="1" advAuto="0"/>
      <p:bldP spid="319" grpId="3" build="p" bldLvl="5" animBg="1" advAuto="0"/>
      <p:bldP spid="320" grpId="2" animBg="1" advAuto="0"/>
      <p:bldP spid="325" grpId="7" animBg="1" advAuto="0"/>
      <p:bldP spid="326" grpId="10" animBg="1" advAuto="0"/>
      <p:bldP spid="329" grpId="4" animBg="1" advAuto="0"/>
      <p:bldP spid="330" grpId="5" animBg="1" advAuto="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 name="Shape 332"/>
          <p:cNvSpPr>
            <a:spLocks noGrp="1"/>
          </p:cNvSpPr>
          <p:nvPr>
            <p:ph type="sldNum" sz="quarter" idx="2"/>
          </p:nvPr>
        </p:nvSpPr>
        <p:spPr>
          <a:xfrm>
            <a:off x="8508403" y="6472385"/>
            <a:ext cx="330798" cy="314030"/>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15</a:t>
            </a:fld>
            <a:endParaRPr/>
          </a:p>
        </p:txBody>
      </p:sp>
      <p:sp>
        <p:nvSpPr>
          <p:cNvPr id="333" name="Shape 333"/>
          <p:cNvSpPr>
            <a:spLocks noGrp="1"/>
          </p:cNvSpPr>
          <p:nvPr>
            <p:ph type="title"/>
          </p:nvPr>
        </p:nvSpPr>
        <p:spPr>
          <a:prstGeom prst="rect">
            <a:avLst/>
          </a:prstGeom>
        </p:spPr>
        <p:txBody>
          <a:bodyPr>
            <a:normAutofit fontScale="90000"/>
          </a:bodyPr>
          <a:lstStyle>
            <a:lvl1pPr defTabSz="603504">
              <a:defRPr sz="2112"/>
            </a:lvl1pPr>
          </a:lstStyle>
          <a:p>
            <a:r>
              <a:t>Choose Minimum Temporary Label </a:t>
            </a:r>
          </a:p>
        </p:txBody>
      </p:sp>
      <p:sp>
        <p:nvSpPr>
          <p:cNvPr id="334" name="Shape 334"/>
          <p:cNvSpPr/>
          <p:nvPr/>
        </p:nvSpPr>
        <p:spPr>
          <a:xfrm>
            <a:off x="1676400" y="2701925"/>
            <a:ext cx="334963" cy="347663"/>
          </a:xfrm>
          <a:prstGeom prst="ellipse">
            <a:avLst/>
          </a:prstGeom>
          <a:solidFill>
            <a:srgbClr val="FF0000"/>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335" name="Shape 335"/>
          <p:cNvSpPr/>
          <p:nvPr/>
        </p:nvSpPr>
        <p:spPr>
          <a:xfrm>
            <a:off x="1801812" y="274478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1</a:t>
            </a:r>
          </a:p>
        </p:txBody>
      </p:sp>
      <p:sp>
        <p:nvSpPr>
          <p:cNvPr id="336" name="Shape 336"/>
          <p:cNvSpPr/>
          <p:nvPr/>
        </p:nvSpPr>
        <p:spPr>
          <a:xfrm>
            <a:off x="3263900" y="1806575"/>
            <a:ext cx="347663" cy="358775"/>
          </a:xfrm>
          <a:prstGeom prst="ellipse">
            <a:avLst/>
          </a:prstGeom>
          <a:solidFill>
            <a:srgbClr val="FF0000"/>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337" name="Shape 337"/>
          <p:cNvSpPr/>
          <p:nvPr/>
        </p:nvSpPr>
        <p:spPr>
          <a:xfrm>
            <a:off x="3402012" y="1847850"/>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338" name="Shape 338"/>
          <p:cNvSpPr/>
          <p:nvPr/>
        </p:nvSpPr>
        <p:spPr>
          <a:xfrm>
            <a:off x="3263900" y="3597275"/>
            <a:ext cx="347663" cy="347663"/>
          </a:xfrm>
          <a:prstGeom prst="ellipse">
            <a:avLst/>
          </a:prstGeom>
          <a:solidFill>
            <a:srgbClr val="66FF33"/>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339" name="Shape 339"/>
          <p:cNvSpPr/>
          <p:nvPr/>
        </p:nvSpPr>
        <p:spPr>
          <a:xfrm>
            <a:off x="4878387" y="1806575"/>
            <a:ext cx="346076" cy="358775"/>
          </a:xfrm>
          <a:prstGeom prst="ellipse">
            <a:avLst/>
          </a:prstGeom>
          <a:solidFill>
            <a:srgbClr val="66FF33"/>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340" name="Shape 340"/>
          <p:cNvSpPr/>
          <p:nvPr/>
        </p:nvSpPr>
        <p:spPr>
          <a:xfrm>
            <a:off x="5014912" y="1847850"/>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4</a:t>
            </a:r>
          </a:p>
        </p:txBody>
      </p:sp>
      <p:sp>
        <p:nvSpPr>
          <p:cNvPr id="341" name="Shape 341"/>
          <p:cNvSpPr/>
          <p:nvPr/>
        </p:nvSpPr>
        <p:spPr>
          <a:xfrm>
            <a:off x="4878387" y="3597275"/>
            <a:ext cx="346076" cy="347663"/>
          </a:xfrm>
          <a:prstGeom prst="ellipse">
            <a:avLst/>
          </a:prstGeom>
          <a:solidFill>
            <a:srgbClr val="66FF33"/>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342" name="Shape 342"/>
          <p:cNvSpPr/>
          <p:nvPr/>
        </p:nvSpPr>
        <p:spPr>
          <a:xfrm>
            <a:off x="5014912" y="364013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5</a:t>
            </a:r>
          </a:p>
        </p:txBody>
      </p:sp>
      <p:sp>
        <p:nvSpPr>
          <p:cNvPr id="343" name="Shape 343"/>
          <p:cNvSpPr/>
          <p:nvPr/>
        </p:nvSpPr>
        <p:spPr>
          <a:xfrm>
            <a:off x="6477000" y="2701925"/>
            <a:ext cx="347663" cy="347663"/>
          </a:xfrm>
          <a:prstGeom prst="ellipse">
            <a:avLst/>
          </a:prstGeom>
          <a:solidFill>
            <a:srgbClr val="66FF33"/>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344" name="Shape 344"/>
          <p:cNvSpPr/>
          <p:nvPr/>
        </p:nvSpPr>
        <p:spPr>
          <a:xfrm>
            <a:off x="6615112" y="274478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6</a:t>
            </a:r>
          </a:p>
        </p:txBody>
      </p:sp>
      <p:sp>
        <p:nvSpPr>
          <p:cNvPr id="345" name="Shape 345"/>
          <p:cNvSpPr/>
          <p:nvPr/>
        </p:nvSpPr>
        <p:spPr>
          <a:xfrm>
            <a:off x="1992312" y="207645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0210" y="1443"/>
                </a:lnTo>
                <a:lnTo>
                  <a:pt x="20611" y="2504"/>
                </a:lnTo>
                <a:lnTo>
                  <a:pt x="21600" y="0"/>
                </a:lnTo>
                <a:lnTo>
                  <a:pt x="19810" y="0"/>
                </a:lnTo>
                <a:lnTo>
                  <a:pt x="20210" y="1443"/>
                </a:lnTo>
                <a:lnTo>
                  <a:pt x="0" y="21600"/>
                </a:lnTo>
                <a:close/>
              </a:path>
            </a:pathLst>
          </a:custGeom>
          <a:ln w="38100">
            <a:solidFill>
              <a:srgbClr val="3333FF"/>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346" name="Shape 346"/>
          <p:cNvSpPr/>
          <p:nvPr/>
        </p:nvSpPr>
        <p:spPr>
          <a:xfrm>
            <a:off x="2601912" y="2193925"/>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347" name="Shape 347"/>
          <p:cNvSpPr/>
          <p:nvPr/>
        </p:nvSpPr>
        <p:spPr>
          <a:xfrm>
            <a:off x="3617912" y="1943100"/>
            <a:ext cx="1254126" cy="968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9953" y="10800"/>
                </a:lnTo>
                <a:lnTo>
                  <a:pt x="19953" y="21600"/>
                </a:lnTo>
                <a:lnTo>
                  <a:pt x="21600" y="10800"/>
                </a:lnTo>
                <a:lnTo>
                  <a:pt x="19953" y="0"/>
                </a:lnTo>
                <a:lnTo>
                  <a:pt x="19953" y="10800"/>
                </a:lnTo>
                <a:lnTo>
                  <a:pt x="0" y="10800"/>
                </a:lnTo>
                <a:close/>
              </a:path>
            </a:pathLst>
          </a:custGeom>
          <a:ln w="38100">
            <a:solidFill>
              <a:srgbClr val="3333FF"/>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348" name="Shape 348"/>
          <p:cNvSpPr/>
          <p:nvPr/>
        </p:nvSpPr>
        <p:spPr>
          <a:xfrm>
            <a:off x="4214812" y="1752600"/>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4</a:t>
            </a:r>
          </a:p>
        </p:txBody>
      </p:sp>
      <p:sp>
        <p:nvSpPr>
          <p:cNvPr id="349" name="Shape 349"/>
          <p:cNvSpPr/>
          <p:nvPr/>
        </p:nvSpPr>
        <p:spPr>
          <a:xfrm>
            <a:off x="3570287" y="2124075"/>
            <a:ext cx="1360488" cy="15033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462" y="20570"/>
                </a:lnTo>
                <a:lnTo>
                  <a:pt x="19904" y="21095"/>
                </a:lnTo>
                <a:lnTo>
                  <a:pt x="21600" y="21600"/>
                </a:lnTo>
                <a:lnTo>
                  <a:pt x="21020" y="20226"/>
                </a:lnTo>
                <a:lnTo>
                  <a:pt x="20462" y="20570"/>
                </a:lnTo>
                <a:lnTo>
                  <a:pt x="0" y="0"/>
                </a:lnTo>
                <a:close/>
              </a:path>
            </a:pathLst>
          </a:custGeom>
          <a:ln w="38100">
            <a:solidFill>
              <a:srgbClr val="3333FF"/>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350" name="Shape 350"/>
          <p:cNvSpPr/>
          <p:nvPr/>
        </p:nvSpPr>
        <p:spPr>
          <a:xfrm>
            <a:off x="4251325" y="2636837"/>
            <a:ext cx="146900"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351" name="Shape 351"/>
          <p:cNvSpPr/>
          <p:nvPr/>
        </p:nvSpPr>
        <p:spPr>
          <a:xfrm>
            <a:off x="3390900" y="2171700"/>
            <a:ext cx="95250" cy="142081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0800" y="20146"/>
                </a:lnTo>
                <a:lnTo>
                  <a:pt x="0" y="20146"/>
                </a:lnTo>
                <a:lnTo>
                  <a:pt x="10800" y="21600"/>
                </a:lnTo>
                <a:lnTo>
                  <a:pt x="21600" y="20146"/>
                </a:lnTo>
                <a:lnTo>
                  <a:pt x="10800" y="20146"/>
                </a:lnTo>
                <a:lnTo>
                  <a:pt x="10800" y="0"/>
                </a:lnTo>
                <a:close/>
              </a:path>
            </a:pathLst>
          </a:custGeom>
          <a:ln w="38100">
            <a:solidFill>
              <a:srgbClr val="3333FF"/>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352" name="Shape 352"/>
          <p:cNvSpPr/>
          <p:nvPr/>
        </p:nvSpPr>
        <p:spPr>
          <a:xfrm>
            <a:off x="3343275" y="2646362"/>
            <a:ext cx="280982"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  1</a:t>
            </a:r>
          </a:p>
        </p:txBody>
      </p:sp>
      <p:sp>
        <p:nvSpPr>
          <p:cNvPr id="353" name="Shape 353"/>
          <p:cNvSpPr/>
          <p:nvPr/>
        </p:nvSpPr>
        <p:spPr>
          <a:xfrm>
            <a:off x="3617912" y="3722687"/>
            <a:ext cx="1254126" cy="9525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9953" y="10800"/>
                </a:lnTo>
                <a:lnTo>
                  <a:pt x="19953" y="21600"/>
                </a:lnTo>
                <a:lnTo>
                  <a:pt x="21600" y="10800"/>
                </a:lnTo>
                <a:lnTo>
                  <a:pt x="19953" y="0"/>
                </a:lnTo>
                <a:lnTo>
                  <a:pt x="19953" y="10800"/>
                </a:lnTo>
                <a:lnTo>
                  <a:pt x="0" y="1080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354" name="Shape 354"/>
          <p:cNvSpPr/>
          <p:nvPr/>
        </p:nvSpPr>
        <p:spPr>
          <a:xfrm>
            <a:off x="4214812" y="353218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3</a:t>
            </a:r>
          </a:p>
        </p:txBody>
      </p:sp>
      <p:sp>
        <p:nvSpPr>
          <p:cNvPr id="355" name="Shape 355"/>
          <p:cNvSpPr/>
          <p:nvPr/>
        </p:nvSpPr>
        <p:spPr>
          <a:xfrm>
            <a:off x="1992312" y="295910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210" y="20157"/>
                </a:lnTo>
                <a:lnTo>
                  <a:pt x="19810" y="21600"/>
                </a:lnTo>
                <a:lnTo>
                  <a:pt x="21600" y="21600"/>
                </a:lnTo>
                <a:lnTo>
                  <a:pt x="20611" y="19096"/>
                </a:lnTo>
                <a:lnTo>
                  <a:pt x="20210" y="20157"/>
                </a:lnTo>
                <a:lnTo>
                  <a:pt x="0" y="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356" name="Shape 356"/>
          <p:cNvSpPr/>
          <p:nvPr/>
        </p:nvSpPr>
        <p:spPr>
          <a:xfrm>
            <a:off x="2601912" y="3078162"/>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4</a:t>
            </a:r>
          </a:p>
        </p:txBody>
      </p:sp>
      <p:sp>
        <p:nvSpPr>
          <p:cNvPr id="357" name="Shape 357"/>
          <p:cNvSpPr/>
          <p:nvPr/>
        </p:nvSpPr>
        <p:spPr>
          <a:xfrm>
            <a:off x="5205412" y="207645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210" y="20157"/>
                </a:lnTo>
                <a:lnTo>
                  <a:pt x="19810" y="21261"/>
                </a:lnTo>
                <a:lnTo>
                  <a:pt x="21600" y="21600"/>
                </a:lnTo>
                <a:lnTo>
                  <a:pt x="20611" y="18714"/>
                </a:lnTo>
                <a:lnTo>
                  <a:pt x="20210" y="20157"/>
                </a:lnTo>
                <a:lnTo>
                  <a:pt x="0" y="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358" name="Shape 358"/>
          <p:cNvSpPr/>
          <p:nvPr/>
        </p:nvSpPr>
        <p:spPr>
          <a:xfrm>
            <a:off x="5815012" y="2193925"/>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359" name="Shape 359"/>
          <p:cNvSpPr/>
          <p:nvPr/>
        </p:nvSpPr>
        <p:spPr>
          <a:xfrm>
            <a:off x="5003800" y="2171700"/>
            <a:ext cx="95250" cy="1420813"/>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10800" y="1454"/>
                </a:lnTo>
                <a:lnTo>
                  <a:pt x="21600" y="1454"/>
                </a:lnTo>
                <a:lnTo>
                  <a:pt x="10800" y="0"/>
                </a:lnTo>
                <a:lnTo>
                  <a:pt x="0" y="1454"/>
                </a:lnTo>
                <a:lnTo>
                  <a:pt x="10800" y="1454"/>
                </a:lnTo>
                <a:lnTo>
                  <a:pt x="10800" y="2160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360" name="Shape 360"/>
          <p:cNvSpPr/>
          <p:nvPr/>
        </p:nvSpPr>
        <p:spPr>
          <a:xfrm>
            <a:off x="4918075" y="2646362"/>
            <a:ext cx="348023"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   3</a:t>
            </a:r>
          </a:p>
        </p:txBody>
      </p:sp>
      <p:sp>
        <p:nvSpPr>
          <p:cNvPr id="361" name="Shape 361"/>
          <p:cNvSpPr/>
          <p:nvPr/>
        </p:nvSpPr>
        <p:spPr>
          <a:xfrm>
            <a:off x="5205412" y="295910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0210" y="1443"/>
                </a:lnTo>
                <a:lnTo>
                  <a:pt x="20611" y="2886"/>
                </a:lnTo>
                <a:lnTo>
                  <a:pt x="21600" y="0"/>
                </a:lnTo>
                <a:lnTo>
                  <a:pt x="19810" y="339"/>
                </a:lnTo>
                <a:lnTo>
                  <a:pt x="20210" y="1443"/>
                </a:lnTo>
                <a:lnTo>
                  <a:pt x="0" y="2160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362" name="Shape 362"/>
          <p:cNvSpPr/>
          <p:nvPr/>
        </p:nvSpPr>
        <p:spPr>
          <a:xfrm>
            <a:off x="5815012" y="3078162"/>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363" name="Shape 363"/>
          <p:cNvSpPr/>
          <p:nvPr/>
        </p:nvSpPr>
        <p:spPr>
          <a:xfrm>
            <a:off x="3276600" y="1371600"/>
            <a:ext cx="4572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2</a:t>
            </a:r>
          </a:p>
        </p:txBody>
      </p:sp>
      <p:sp>
        <p:nvSpPr>
          <p:cNvPr id="364" name="Shape 364"/>
          <p:cNvSpPr/>
          <p:nvPr/>
        </p:nvSpPr>
        <p:spPr>
          <a:xfrm>
            <a:off x="3276600" y="3962400"/>
            <a:ext cx="4572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3</a:t>
            </a:r>
          </a:p>
        </p:txBody>
      </p:sp>
      <p:sp>
        <p:nvSpPr>
          <p:cNvPr id="365" name="Shape 365"/>
          <p:cNvSpPr/>
          <p:nvPr/>
        </p:nvSpPr>
        <p:spPr>
          <a:xfrm>
            <a:off x="4876800" y="1371600"/>
            <a:ext cx="4572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6</a:t>
            </a:r>
          </a:p>
        </p:txBody>
      </p:sp>
      <p:sp>
        <p:nvSpPr>
          <p:cNvPr id="366" name="Shape 366"/>
          <p:cNvSpPr/>
          <p:nvPr/>
        </p:nvSpPr>
        <p:spPr>
          <a:xfrm>
            <a:off x="4876800" y="3962400"/>
            <a:ext cx="4572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4</a:t>
            </a:r>
          </a:p>
        </p:txBody>
      </p:sp>
      <p:sp>
        <p:nvSpPr>
          <p:cNvPr id="367" name="Shape 367"/>
          <p:cNvSpPr/>
          <p:nvPr/>
        </p:nvSpPr>
        <p:spPr>
          <a:xfrm>
            <a:off x="1676400" y="2286000"/>
            <a:ext cx="3810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lvl1pPr>
          </a:lstStyle>
          <a:p>
            <a:r>
              <a:t>0</a:t>
            </a:r>
          </a:p>
        </p:txBody>
      </p:sp>
      <p:sp>
        <p:nvSpPr>
          <p:cNvPr id="368" name="Shape 368"/>
          <p:cNvSpPr/>
          <p:nvPr/>
        </p:nvSpPr>
        <p:spPr>
          <a:xfrm>
            <a:off x="6781800" y="2667000"/>
            <a:ext cx="381000" cy="3962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a:latin typeface="Symbol"/>
                <a:ea typeface="Symbol"/>
                <a:cs typeface="Symbol"/>
                <a:sym typeface="Symbol"/>
              </a:defRPr>
            </a:lvl1pPr>
          </a:lstStyle>
          <a:p>
            <a:pPr>
              <a:defRPr b="1">
                <a:latin typeface="+mn-lt"/>
                <a:ea typeface="+mn-ea"/>
                <a:cs typeface="+mn-cs"/>
                <a:sym typeface="Arial"/>
              </a:defRPr>
            </a:pPr>
            <a:r>
              <a:rPr b="0">
                <a:latin typeface="Symbol"/>
                <a:ea typeface="Symbol"/>
                <a:cs typeface="Symbol"/>
                <a:sym typeface="Symbol"/>
              </a:rPr>
              <a:t>∞</a:t>
            </a:r>
          </a:p>
        </p:txBody>
      </p:sp>
      <p:sp>
        <p:nvSpPr>
          <p:cNvPr id="369" name="Shape 369"/>
          <p:cNvSpPr/>
          <p:nvPr/>
        </p:nvSpPr>
        <p:spPr>
          <a:xfrm>
            <a:off x="3276600" y="3595687"/>
            <a:ext cx="347663" cy="347663"/>
          </a:xfrm>
          <a:prstGeom prst="ellipse">
            <a:avLst/>
          </a:prstGeom>
          <a:solidFill>
            <a:srgbClr val="FFFF00"/>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370" name="Shape 370"/>
          <p:cNvSpPr/>
          <p:nvPr/>
        </p:nvSpPr>
        <p:spPr>
          <a:xfrm>
            <a:off x="3402012" y="364013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3</a:t>
            </a:r>
          </a:p>
        </p:txBody>
      </p:sp>
    </p:spTree>
  </p:cSld>
  <p:clrMapOvr>
    <a:masterClrMapping/>
  </p:clrMapOvr>
  <p:transition spd="slow">
    <p:dissolve/>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369"/>
                                        </p:tgtEl>
                                        <p:attrNameLst>
                                          <p:attrName>style.visibility</p:attrName>
                                        </p:attrNameLst>
                                      </p:cBhvr>
                                      <p:to>
                                        <p:strVal val="visible"/>
                                      </p:to>
                                    </p:set>
                                    <p:animEffect transition="in" filter="dissolve">
                                      <p:cBhvr>
                                        <p:cTn id="7" dur="1000"/>
                                        <p:tgtEl>
                                          <p:spTgt spid="3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9" grpId="1" animBg="1" advAuto="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 name="Shape 372"/>
          <p:cNvSpPr>
            <a:spLocks noGrp="1"/>
          </p:cNvSpPr>
          <p:nvPr>
            <p:ph type="sldNum" sz="quarter" idx="2"/>
          </p:nvPr>
        </p:nvSpPr>
        <p:spPr>
          <a:xfrm>
            <a:off x="8508403" y="6472385"/>
            <a:ext cx="330798" cy="314030"/>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16</a:t>
            </a:fld>
            <a:endParaRPr/>
          </a:p>
        </p:txBody>
      </p:sp>
      <p:sp>
        <p:nvSpPr>
          <p:cNvPr id="373" name="Shape 373"/>
          <p:cNvSpPr>
            <a:spLocks noGrp="1"/>
          </p:cNvSpPr>
          <p:nvPr>
            <p:ph type="title"/>
          </p:nvPr>
        </p:nvSpPr>
        <p:spPr>
          <a:prstGeom prst="rect">
            <a:avLst/>
          </a:prstGeom>
        </p:spPr>
        <p:txBody>
          <a:bodyPr>
            <a:normAutofit fontScale="90000"/>
          </a:bodyPr>
          <a:lstStyle>
            <a:lvl1pPr defTabSz="603504">
              <a:defRPr sz="2112"/>
            </a:lvl1pPr>
          </a:lstStyle>
          <a:p>
            <a:r>
              <a:t>Update </a:t>
            </a:r>
          </a:p>
        </p:txBody>
      </p:sp>
      <p:sp>
        <p:nvSpPr>
          <p:cNvPr id="374" name="Shape 374"/>
          <p:cNvSpPr/>
          <p:nvPr/>
        </p:nvSpPr>
        <p:spPr>
          <a:xfrm>
            <a:off x="1676400" y="2701925"/>
            <a:ext cx="334963" cy="347663"/>
          </a:xfrm>
          <a:prstGeom prst="ellipse">
            <a:avLst/>
          </a:prstGeom>
          <a:solidFill>
            <a:srgbClr val="FF0000"/>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375" name="Shape 375"/>
          <p:cNvSpPr/>
          <p:nvPr/>
        </p:nvSpPr>
        <p:spPr>
          <a:xfrm>
            <a:off x="1801812" y="274478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1</a:t>
            </a:r>
          </a:p>
        </p:txBody>
      </p:sp>
      <p:sp>
        <p:nvSpPr>
          <p:cNvPr id="376" name="Shape 376"/>
          <p:cNvSpPr/>
          <p:nvPr/>
        </p:nvSpPr>
        <p:spPr>
          <a:xfrm>
            <a:off x="3263900" y="1806575"/>
            <a:ext cx="347663" cy="358775"/>
          </a:xfrm>
          <a:prstGeom prst="ellipse">
            <a:avLst/>
          </a:prstGeom>
          <a:solidFill>
            <a:srgbClr val="FF0000"/>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377" name="Shape 377"/>
          <p:cNvSpPr/>
          <p:nvPr/>
        </p:nvSpPr>
        <p:spPr>
          <a:xfrm>
            <a:off x="3402012" y="1847850"/>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378" name="Shape 378"/>
          <p:cNvSpPr/>
          <p:nvPr/>
        </p:nvSpPr>
        <p:spPr>
          <a:xfrm>
            <a:off x="3263900" y="3597275"/>
            <a:ext cx="347663" cy="347663"/>
          </a:xfrm>
          <a:prstGeom prst="ellipse">
            <a:avLst/>
          </a:prstGeom>
          <a:solidFill>
            <a:srgbClr val="66FF33"/>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379" name="Shape 379"/>
          <p:cNvSpPr/>
          <p:nvPr/>
        </p:nvSpPr>
        <p:spPr>
          <a:xfrm>
            <a:off x="4878387" y="1806575"/>
            <a:ext cx="346076" cy="358775"/>
          </a:xfrm>
          <a:prstGeom prst="ellipse">
            <a:avLst/>
          </a:prstGeom>
          <a:solidFill>
            <a:srgbClr val="66FF33"/>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380" name="Shape 380"/>
          <p:cNvSpPr/>
          <p:nvPr/>
        </p:nvSpPr>
        <p:spPr>
          <a:xfrm>
            <a:off x="5014912" y="1847850"/>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4</a:t>
            </a:r>
          </a:p>
        </p:txBody>
      </p:sp>
      <p:sp>
        <p:nvSpPr>
          <p:cNvPr id="381" name="Shape 381"/>
          <p:cNvSpPr/>
          <p:nvPr/>
        </p:nvSpPr>
        <p:spPr>
          <a:xfrm>
            <a:off x="4878387" y="3597275"/>
            <a:ext cx="346076" cy="347663"/>
          </a:xfrm>
          <a:prstGeom prst="ellipse">
            <a:avLst/>
          </a:prstGeom>
          <a:solidFill>
            <a:srgbClr val="66FF33"/>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382" name="Shape 382"/>
          <p:cNvSpPr/>
          <p:nvPr/>
        </p:nvSpPr>
        <p:spPr>
          <a:xfrm>
            <a:off x="5014912" y="364013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5</a:t>
            </a:r>
          </a:p>
        </p:txBody>
      </p:sp>
      <p:sp>
        <p:nvSpPr>
          <p:cNvPr id="383" name="Shape 383"/>
          <p:cNvSpPr/>
          <p:nvPr/>
        </p:nvSpPr>
        <p:spPr>
          <a:xfrm>
            <a:off x="6477000" y="2701925"/>
            <a:ext cx="347663" cy="347663"/>
          </a:xfrm>
          <a:prstGeom prst="ellipse">
            <a:avLst/>
          </a:prstGeom>
          <a:solidFill>
            <a:srgbClr val="66FF33"/>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384" name="Shape 384"/>
          <p:cNvSpPr/>
          <p:nvPr/>
        </p:nvSpPr>
        <p:spPr>
          <a:xfrm>
            <a:off x="6615112" y="274478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6</a:t>
            </a:r>
          </a:p>
        </p:txBody>
      </p:sp>
      <p:sp>
        <p:nvSpPr>
          <p:cNvPr id="385" name="Shape 385"/>
          <p:cNvSpPr/>
          <p:nvPr/>
        </p:nvSpPr>
        <p:spPr>
          <a:xfrm>
            <a:off x="1992312" y="207645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0210" y="1443"/>
                </a:lnTo>
                <a:lnTo>
                  <a:pt x="20611" y="2504"/>
                </a:lnTo>
                <a:lnTo>
                  <a:pt x="21600" y="0"/>
                </a:lnTo>
                <a:lnTo>
                  <a:pt x="19810" y="0"/>
                </a:lnTo>
                <a:lnTo>
                  <a:pt x="20210" y="1443"/>
                </a:lnTo>
                <a:lnTo>
                  <a:pt x="0" y="21600"/>
                </a:lnTo>
                <a:close/>
              </a:path>
            </a:pathLst>
          </a:custGeom>
          <a:ln w="38100">
            <a:solidFill>
              <a:srgbClr val="3333FF"/>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386" name="Shape 386"/>
          <p:cNvSpPr/>
          <p:nvPr/>
        </p:nvSpPr>
        <p:spPr>
          <a:xfrm>
            <a:off x="2601912" y="2193925"/>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387" name="Shape 387"/>
          <p:cNvSpPr/>
          <p:nvPr/>
        </p:nvSpPr>
        <p:spPr>
          <a:xfrm>
            <a:off x="3617912" y="1943100"/>
            <a:ext cx="1254126" cy="968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9953" y="10800"/>
                </a:lnTo>
                <a:lnTo>
                  <a:pt x="19953" y="21600"/>
                </a:lnTo>
                <a:lnTo>
                  <a:pt x="21600" y="10800"/>
                </a:lnTo>
                <a:lnTo>
                  <a:pt x="19953" y="0"/>
                </a:lnTo>
                <a:lnTo>
                  <a:pt x="19953" y="10800"/>
                </a:lnTo>
                <a:lnTo>
                  <a:pt x="0" y="10800"/>
                </a:lnTo>
                <a:close/>
              </a:path>
            </a:pathLst>
          </a:custGeom>
          <a:ln w="38100">
            <a:solidFill>
              <a:srgbClr val="3333FF"/>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388" name="Shape 388"/>
          <p:cNvSpPr/>
          <p:nvPr/>
        </p:nvSpPr>
        <p:spPr>
          <a:xfrm>
            <a:off x="4214812" y="1752600"/>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4</a:t>
            </a:r>
          </a:p>
        </p:txBody>
      </p:sp>
      <p:sp>
        <p:nvSpPr>
          <p:cNvPr id="389" name="Shape 389"/>
          <p:cNvSpPr/>
          <p:nvPr/>
        </p:nvSpPr>
        <p:spPr>
          <a:xfrm>
            <a:off x="3570287" y="2124075"/>
            <a:ext cx="1360488" cy="15033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462" y="20570"/>
                </a:lnTo>
                <a:lnTo>
                  <a:pt x="19904" y="21095"/>
                </a:lnTo>
                <a:lnTo>
                  <a:pt x="21600" y="21600"/>
                </a:lnTo>
                <a:lnTo>
                  <a:pt x="21020" y="20226"/>
                </a:lnTo>
                <a:lnTo>
                  <a:pt x="20462" y="20570"/>
                </a:lnTo>
                <a:lnTo>
                  <a:pt x="0" y="0"/>
                </a:lnTo>
                <a:close/>
              </a:path>
            </a:pathLst>
          </a:custGeom>
          <a:ln w="38100">
            <a:solidFill>
              <a:srgbClr val="3333FF"/>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390" name="Shape 390"/>
          <p:cNvSpPr/>
          <p:nvPr/>
        </p:nvSpPr>
        <p:spPr>
          <a:xfrm>
            <a:off x="4251325" y="2636837"/>
            <a:ext cx="146900"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391" name="Shape 391"/>
          <p:cNvSpPr/>
          <p:nvPr/>
        </p:nvSpPr>
        <p:spPr>
          <a:xfrm>
            <a:off x="3390900" y="2171700"/>
            <a:ext cx="95250" cy="142081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0800" y="20146"/>
                </a:lnTo>
                <a:lnTo>
                  <a:pt x="0" y="20146"/>
                </a:lnTo>
                <a:lnTo>
                  <a:pt x="10800" y="21600"/>
                </a:lnTo>
                <a:lnTo>
                  <a:pt x="21600" y="20146"/>
                </a:lnTo>
                <a:lnTo>
                  <a:pt x="10800" y="20146"/>
                </a:lnTo>
                <a:lnTo>
                  <a:pt x="10800" y="0"/>
                </a:lnTo>
                <a:close/>
              </a:path>
            </a:pathLst>
          </a:custGeom>
          <a:ln w="38100">
            <a:solidFill>
              <a:srgbClr val="3333FF"/>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392" name="Shape 392"/>
          <p:cNvSpPr/>
          <p:nvPr/>
        </p:nvSpPr>
        <p:spPr>
          <a:xfrm>
            <a:off x="3343275" y="2646362"/>
            <a:ext cx="280982"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  1</a:t>
            </a:r>
          </a:p>
        </p:txBody>
      </p:sp>
      <p:sp>
        <p:nvSpPr>
          <p:cNvPr id="393" name="Shape 393"/>
          <p:cNvSpPr/>
          <p:nvPr/>
        </p:nvSpPr>
        <p:spPr>
          <a:xfrm>
            <a:off x="3617912" y="3722687"/>
            <a:ext cx="1254126" cy="9525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9953" y="10800"/>
                </a:lnTo>
                <a:lnTo>
                  <a:pt x="19953" y="21600"/>
                </a:lnTo>
                <a:lnTo>
                  <a:pt x="21600" y="10800"/>
                </a:lnTo>
                <a:lnTo>
                  <a:pt x="19953" y="0"/>
                </a:lnTo>
                <a:lnTo>
                  <a:pt x="19953" y="10800"/>
                </a:lnTo>
                <a:lnTo>
                  <a:pt x="0" y="1080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394" name="Shape 394"/>
          <p:cNvSpPr/>
          <p:nvPr/>
        </p:nvSpPr>
        <p:spPr>
          <a:xfrm>
            <a:off x="4214812" y="353218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3</a:t>
            </a:r>
          </a:p>
        </p:txBody>
      </p:sp>
      <p:sp>
        <p:nvSpPr>
          <p:cNvPr id="395" name="Shape 395"/>
          <p:cNvSpPr/>
          <p:nvPr/>
        </p:nvSpPr>
        <p:spPr>
          <a:xfrm>
            <a:off x="1992312" y="295910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210" y="20157"/>
                </a:lnTo>
                <a:lnTo>
                  <a:pt x="19810" y="21600"/>
                </a:lnTo>
                <a:lnTo>
                  <a:pt x="21600" y="21600"/>
                </a:lnTo>
                <a:lnTo>
                  <a:pt x="20611" y="19096"/>
                </a:lnTo>
                <a:lnTo>
                  <a:pt x="20210" y="20157"/>
                </a:lnTo>
                <a:lnTo>
                  <a:pt x="0" y="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396" name="Shape 396"/>
          <p:cNvSpPr/>
          <p:nvPr/>
        </p:nvSpPr>
        <p:spPr>
          <a:xfrm>
            <a:off x="2601912" y="3078162"/>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4</a:t>
            </a:r>
          </a:p>
        </p:txBody>
      </p:sp>
      <p:sp>
        <p:nvSpPr>
          <p:cNvPr id="397" name="Shape 397"/>
          <p:cNvSpPr/>
          <p:nvPr/>
        </p:nvSpPr>
        <p:spPr>
          <a:xfrm>
            <a:off x="5205412" y="207645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210" y="20157"/>
                </a:lnTo>
                <a:lnTo>
                  <a:pt x="19810" y="21261"/>
                </a:lnTo>
                <a:lnTo>
                  <a:pt x="21600" y="21600"/>
                </a:lnTo>
                <a:lnTo>
                  <a:pt x="20611" y="18714"/>
                </a:lnTo>
                <a:lnTo>
                  <a:pt x="20210" y="20157"/>
                </a:lnTo>
                <a:lnTo>
                  <a:pt x="0" y="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398" name="Shape 398"/>
          <p:cNvSpPr/>
          <p:nvPr/>
        </p:nvSpPr>
        <p:spPr>
          <a:xfrm>
            <a:off x="5815012" y="2193925"/>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399" name="Shape 399"/>
          <p:cNvSpPr/>
          <p:nvPr/>
        </p:nvSpPr>
        <p:spPr>
          <a:xfrm>
            <a:off x="5003800" y="2171700"/>
            <a:ext cx="95250" cy="1420813"/>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10800" y="1454"/>
                </a:lnTo>
                <a:lnTo>
                  <a:pt x="21600" y="1454"/>
                </a:lnTo>
                <a:lnTo>
                  <a:pt x="10800" y="0"/>
                </a:lnTo>
                <a:lnTo>
                  <a:pt x="0" y="1454"/>
                </a:lnTo>
                <a:lnTo>
                  <a:pt x="10800" y="1454"/>
                </a:lnTo>
                <a:lnTo>
                  <a:pt x="10800" y="2160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400" name="Shape 400"/>
          <p:cNvSpPr/>
          <p:nvPr/>
        </p:nvSpPr>
        <p:spPr>
          <a:xfrm>
            <a:off x="4918075" y="2646362"/>
            <a:ext cx="348023"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   3</a:t>
            </a:r>
          </a:p>
        </p:txBody>
      </p:sp>
      <p:sp>
        <p:nvSpPr>
          <p:cNvPr id="401" name="Shape 401"/>
          <p:cNvSpPr/>
          <p:nvPr/>
        </p:nvSpPr>
        <p:spPr>
          <a:xfrm>
            <a:off x="5205412" y="295910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0210" y="1443"/>
                </a:lnTo>
                <a:lnTo>
                  <a:pt x="20611" y="2886"/>
                </a:lnTo>
                <a:lnTo>
                  <a:pt x="21600" y="0"/>
                </a:lnTo>
                <a:lnTo>
                  <a:pt x="19810" y="339"/>
                </a:lnTo>
                <a:lnTo>
                  <a:pt x="20210" y="1443"/>
                </a:lnTo>
                <a:lnTo>
                  <a:pt x="0" y="2160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402" name="Shape 402"/>
          <p:cNvSpPr/>
          <p:nvPr/>
        </p:nvSpPr>
        <p:spPr>
          <a:xfrm>
            <a:off x="5815012" y="3078162"/>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403" name="Shape 403"/>
          <p:cNvSpPr/>
          <p:nvPr/>
        </p:nvSpPr>
        <p:spPr>
          <a:xfrm>
            <a:off x="1676400" y="2286000"/>
            <a:ext cx="3810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lvl1pPr>
          </a:lstStyle>
          <a:p>
            <a:r>
              <a:t>0</a:t>
            </a:r>
          </a:p>
        </p:txBody>
      </p:sp>
      <p:sp>
        <p:nvSpPr>
          <p:cNvPr id="404" name="Shape 404"/>
          <p:cNvSpPr/>
          <p:nvPr/>
        </p:nvSpPr>
        <p:spPr>
          <a:xfrm>
            <a:off x="3609975" y="3733800"/>
            <a:ext cx="1254125" cy="95250"/>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9953" y="10800"/>
                </a:lnTo>
                <a:lnTo>
                  <a:pt x="19953" y="21600"/>
                </a:lnTo>
                <a:lnTo>
                  <a:pt x="21600" y="10800"/>
                </a:lnTo>
                <a:lnTo>
                  <a:pt x="19953" y="0"/>
                </a:lnTo>
                <a:lnTo>
                  <a:pt x="19953" y="10800"/>
                </a:lnTo>
                <a:lnTo>
                  <a:pt x="0" y="10800"/>
                </a:lnTo>
                <a:close/>
              </a:path>
            </a:pathLst>
          </a:custGeom>
          <a:ln w="38100">
            <a:solidFill>
              <a:srgbClr val="FF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405" name="Shape 405"/>
          <p:cNvSpPr/>
          <p:nvPr/>
        </p:nvSpPr>
        <p:spPr>
          <a:xfrm>
            <a:off x="838200" y="5334000"/>
            <a:ext cx="3581400" cy="437069"/>
          </a:xfrm>
          <a:prstGeom prst="rect">
            <a:avLst/>
          </a:prstGeom>
          <a:solidFill>
            <a:srgbClr val="FFFF99"/>
          </a:solidFill>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d(5) is not changed.</a:t>
            </a:r>
          </a:p>
        </p:txBody>
      </p:sp>
      <p:sp>
        <p:nvSpPr>
          <p:cNvPr id="406" name="Shape 406"/>
          <p:cNvSpPr/>
          <p:nvPr/>
        </p:nvSpPr>
        <p:spPr>
          <a:xfrm>
            <a:off x="3262312" y="3600450"/>
            <a:ext cx="347663" cy="347663"/>
          </a:xfrm>
          <a:prstGeom prst="ellipse">
            <a:avLst/>
          </a:prstGeom>
          <a:solidFill>
            <a:srgbClr val="FFFF00"/>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407" name="Shape 407"/>
          <p:cNvSpPr/>
          <p:nvPr/>
        </p:nvSpPr>
        <p:spPr>
          <a:xfrm>
            <a:off x="3402012" y="364013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3</a:t>
            </a:r>
          </a:p>
        </p:txBody>
      </p:sp>
      <p:sp>
        <p:nvSpPr>
          <p:cNvPr id="408" name="Shape 408"/>
          <p:cNvSpPr/>
          <p:nvPr/>
        </p:nvSpPr>
        <p:spPr>
          <a:xfrm>
            <a:off x="3276600" y="1371600"/>
            <a:ext cx="4572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2</a:t>
            </a:r>
          </a:p>
        </p:txBody>
      </p:sp>
      <p:sp>
        <p:nvSpPr>
          <p:cNvPr id="409" name="Shape 409"/>
          <p:cNvSpPr/>
          <p:nvPr/>
        </p:nvSpPr>
        <p:spPr>
          <a:xfrm>
            <a:off x="3276600" y="3962400"/>
            <a:ext cx="4572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3</a:t>
            </a:r>
          </a:p>
        </p:txBody>
      </p:sp>
      <p:sp>
        <p:nvSpPr>
          <p:cNvPr id="410" name="Shape 410"/>
          <p:cNvSpPr/>
          <p:nvPr/>
        </p:nvSpPr>
        <p:spPr>
          <a:xfrm>
            <a:off x="4876800" y="1371600"/>
            <a:ext cx="4572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6</a:t>
            </a:r>
          </a:p>
        </p:txBody>
      </p:sp>
      <p:sp>
        <p:nvSpPr>
          <p:cNvPr id="411" name="Shape 411"/>
          <p:cNvSpPr/>
          <p:nvPr/>
        </p:nvSpPr>
        <p:spPr>
          <a:xfrm>
            <a:off x="4876800" y="3962400"/>
            <a:ext cx="4572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4</a:t>
            </a:r>
          </a:p>
        </p:txBody>
      </p:sp>
      <p:sp>
        <p:nvSpPr>
          <p:cNvPr id="412" name="Shape 412"/>
          <p:cNvSpPr/>
          <p:nvPr/>
        </p:nvSpPr>
        <p:spPr>
          <a:xfrm>
            <a:off x="6781800" y="2667000"/>
            <a:ext cx="381000" cy="3962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a:latin typeface="Symbol"/>
                <a:ea typeface="Symbol"/>
                <a:cs typeface="Symbol"/>
                <a:sym typeface="Symbol"/>
              </a:defRPr>
            </a:lvl1pPr>
          </a:lstStyle>
          <a:p>
            <a:pPr>
              <a:defRPr b="1">
                <a:latin typeface="+mn-lt"/>
                <a:ea typeface="+mn-ea"/>
                <a:cs typeface="+mn-cs"/>
                <a:sym typeface="Arial"/>
              </a:defRPr>
            </a:pPr>
            <a:r>
              <a:rPr b="0">
                <a:latin typeface="Symbol"/>
                <a:ea typeface="Symbol"/>
                <a:cs typeface="Symbol"/>
                <a:sym typeface="Symbol"/>
              </a:rPr>
              <a:t>∞</a:t>
            </a:r>
          </a:p>
        </p:txBody>
      </p:sp>
    </p:spTree>
  </p:cSld>
  <p:clrMapOvr>
    <a:masterClrMapping/>
  </p:clrMapOvr>
  <p:transition spd="slow">
    <p:dissolve/>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1" nodeType="clickEffect">
                                  <p:stCondLst>
                                    <p:cond delay="0"/>
                                  </p:stCondLst>
                                  <p:iterate>
                                    <p:tmAbs val="0"/>
                                  </p:iterate>
                                  <p:childTnLst>
                                    <p:set>
                                      <p:cBhvr>
                                        <p:cTn id="6" fill="hold"/>
                                        <p:tgtEl>
                                          <p:spTgt spid="404"/>
                                        </p:tgtEl>
                                        <p:attrNameLst>
                                          <p:attrName>style.visibility</p:attrName>
                                        </p:attrNameLst>
                                      </p:cBhvr>
                                      <p:to>
                                        <p:strVal val="visible"/>
                                      </p:to>
                                    </p:set>
                                    <p:animEffect transition="in" filter="wipe(left)">
                                      <p:cBhvr>
                                        <p:cTn id="7" dur="1000"/>
                                        <p:tgtEl>
                                          <p:spTgt spid="40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2" nodeType="clickEffect">
                                  <p:stCondLst>
                                    <p:cond delay="0"/>
                                  </p:stCondLst>
                                  <p:iterate>
                                    <p:tmAbs val="0"/>
                                  </p:iterate>
                                  <p:childTnLst>
                                    <p:set>
                                      <p:cBhvr>
                                        <p:cTn id="11" fill="hold"/>
                                        <p:tgtEl>
                                          <p:spTgt spid="405"/>
                                        </p:tgtEl>
                                        <p:attrNameLst>
                                          <p:attrName>style.visibility</p:attrName>
                                        </p:attrNameLst>
                                      </p:cBhvr>
                                      <p:to>
                                        <p:strVal val="visible"/>
                                      </p:to>
                                    </p:set>
                                    <p:animEffect transition="in" filter="wipe(left)">
                                      <p:cBhvr>
                                        <p:cTn id="12" dur="1000"/>
                                        <p:tgtEl>
                                          <p:spTgt spid="4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4" grpId="1" animBg="1" advAuto="0"/>
      <p:bldP spid="405" grpId="2" animBg="1" advAuto="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 name="Shape 414"/>
          <p:cNvSpPr>
            <a:spLocks noGrp="1"/>
          </p:cNvSpPr>
          <p:nvPr>
            <p:ph type="sldNum" sz="quarter" idx="2"/>
          </p:nvPr>
        </p:nvSpPr>
        <p:spPr>
          <a:xfrm>
            <a:off x="8508403" y="6472385"/>
            <a:ext cx="330798" cy="314030"/>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17</a:t>
            </a:fld>
            <a:endParaRPr/>
          </a:p>
        </p:txBody>
      </p:sp>
      <p:sp>
        <p:nvSpPr>
          <p:cNvPr id="415" name="Shape 415"/>
          <p:cNvSpPr>
            <a:spLocks noGrp="1"/>
          </p:cNvSpPr>
          <p:nvPr>
            <p:ph type="title"/>
          </p:nvPr>
        </p:nvSpPr>
        <p:spPr>
          <a:prstGeom prst="rect">
            <a:avLst/>
          </a:prstGeom>
        </p:spPr>
        <p:txBody>
          <a:bodyPr>
            <a:normAutofit fontScale="90000"/>
          </a:bodyPr>
          <a:lstStyle>
            <a:lvl1pPr defTabSz="603504">
              <a:defRPr sz="2112"/>
            </a:lvl1pPr>
          </a:lstStyle>
          <a:p>
            <a:r>
              <a:t>Choose Minimum Temporary Label </a:t>
            </a:r>
          </a:p>
        </p:txBody>
      </p:sp>
      <p:sp>
        <p:nvSpPr>
          <p:cNvPr id="416" name="Shape 416"/>
          <p:cNvSpPr/>
          <p:nvPr/>
        </p:nvSpPr>
        <p:spPr>
          <a:xfrm>
            <a:off x="1676400" y="2701925"/>
            <a:ext cx="334963" cy="347663"/>
          </a:xfrm>
          <a:prstGeom prst="ellipse">
            <a:avLst/>
          </a:prstGeom>
          <a:solidFill>
            <a:srgbClr val="FF0000"/>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417" name="Shape 417"/>
          <p:cNvSpPr/>
          <p:nvPr/>
        </p:nvSpPr>
        <p:spPr>
          <a:xfrm>
            <a:off x="1801812" y="274478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1</a:t>
            </a:r>
          </a:p>
        </p:txBody>
      </p:sp>
      <p:sp>
        <p:nvSpPr>
          <p:cNvPr id="418" name="Shape 418"/>
          <p:cNvSpPr/>
          <p:nvPr/>
        </p:nvSpPr>
        <p:spPr>
          <a:xfrm>
            <a:off x="3263900" y="1806575"/>
            <a:ext cx="347663" cy="358775"/>
          </a:xfrm>
          <a:prstGeom prst="ellipse">
            <a:avLst/>
          </a:prstGeom>
          <a:solidFill>
            <a:srgbClr val="FF0000"/>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419" name="Shape 419"/>
          <p:cNvSpPr/>
          <p:nvPr/>
        </p:nvSpPr>
        <p:spPr>
          <a:xfrm>
            <a:off x="3402012" y="1847850"/>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420" name="Shape 420"/>
          <p:cNvSpPr/>
          <p:nvPr/>
        </p:nvSpPr>
        <p:spPr>
          <a:xfrm>
            <a:off x="3263900" y="3597275"/>
            <a:ext cx="347663" cy="347663"/>
          </a:xfrm>
          <a:prstGeom prst="ellipse">
            <a:avLst/>
          </a:prstGeom>
          <a:solidFill>
            <a:srgbClr val="66FF33"/>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421" name="Shape 421"/>
          <p:cNvSpPr/>
          <p:nvPr/>
        </p:nvSpPr>
        <p:spPr>
          <a:xfrm>
            <a:off x="4878387" y="1806575"/>
            <a:ext cx="346076" cy="358775"/>
          </a:xfrm>
          <a:prstGeom prst="ellipse">
            <a:avLst/>
          </a:prstGeom>
          <a:solidFill>
            <a:srgbClr val="66FF33"/>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422" name="Shape 422"/>
          <p:cNvSpPr/>
          <p:nvPr/>
        </p:nvSpPr>
        <p:spPr>
          <a:xfrm>
            <a:off x="5014912" y="1847850"/>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4</a:t>
            </a:r>
          </a:p>
        </p:txBody>
      </p:sp>
      <p:sp>
        <p:nvSpPr>
          <p:cNvPr id="423" name="Shape 423"/>
          <p:cNvSpPr/>
          <p:nvPr/>
        </p:nvSpPr>
        <p:spPr>
          <a:xfrm>
            <a:off x="4878387" y="3597275"/>
            <a:ext cx="346076" cy="347663"/>
          </a:xfrm>
          <a:prstGeom prst="ellipse">
            <a:avLst/>
          </a:prstGeom>
          <a:solidFill>
            <a:srgbClr val="66FF33"/>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424" name="Shape 424"/>
          <p:cNvSpPr/>
          <p:nvPr/>
        </p:nvSpPr>
        <p:spPr>
          <a:xfrm>
            <a:off x="6477000" y="2701925"/>
            <a:ext cx="347663" cy="347663"/>
          </a:xfrm>
          <a:prstGeom prst="ellipse">
            <a:avLst/>
          </a:prstGeom>
          <a:solidFill>
            <a:srgbClr val="66FF33"/>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425" name="Shape 425"/>
          <p:cNvSpPr/>
          <p:nvPr/>
        </p:nvSpPr>
        <p:spPr>
          <a:xfrm>
            <a:off x="6615112" y="274478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6</a:t>
            </a:r>
          </a:p>
        </p:txBody>
      </p:sp>
      <p:sp>
        <p:nvSpPr>
          <p:cNvPr id="426" name="Shape 426"/>
          <p:cNvSpPr/>
          <p:nvPr/>
        </p:nvSpPr>
        <p:spPr>
          <a:xfrm>
            <a:off x="1992312" y="207645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0210" y="1443"/>
                </a:lnTo>
                <a:lnTo>
                  <a:pt x="20611" y="2504"/>
                </a:lnTo>
                <a:lnTo>
                  <a:pt x="21600" y="0"/>
                </a:lnTo>
                <a:lnTo>
                  <a:pt x="19810" y="0"/>
                </a:lnTo>
                <a:lnTo>
                  <a:pt x="20210" y="1443"/>
                </a:lnTo>
                <a:lnTo>
                  <a:pt x="0" y="21600"/>
                </a:lnTo>
                <a:close/>
              </a:path>
            </a:pathLst>
          </a:custGeom>
          <a:ln w="38100">
            <a:solidFill>
              <a:srgbClr val="3333FF"/>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427" name="Shape 427"/>
          <p:cNvSpPr/>
          <p:nvPr/>
        </p:nvSpPr>
        <p:spPr>
          <a:xfrm>
            <a:off x="2601912" y="2193925"/>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428" name="Shape 428"/>
          <p:cNvSpPr/>
          <p:nvPr/>
        </p:nvSpPr>
        <p:spPr>
          <a:xfrm>
            <a:off x="3617912" y="1943100"/>
            <a:ext cx="1254126" cy="968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9953" y="10800"/>
                </a:lnTo>
                <a:lnTo>
                  <a:pt x="19953" y="21600"/>
                </a:lnTo>
                <a:lnTo>
                  <a:pt x="21600" y="10800"/>
                </a:lnTo>
                <a:lnTo>
                  <a:pt x="19953" y="0"/>
                </a:lnTo>
                <a:lnTo>
                  <a:pt x="19953" y="10800"/>
                </a:lnTo>
                <a:lnTo>
                  <a:pt x="0" y="10800"/>
                </a:lnTo>
                <a:close/>
              </a:path>
            </a:pathLst>
          </a:custGeom>
          <a:ln w="38100">
            <a:solidFill>
              <a:srgbClr val="3333FF"/>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429" name="Shape 429"/>
          <p:cNvSpPr/>
          <p:nvPr/>
        </p:nvSpPr>
        <p:spPr>
          <a:xfrm>
            <a:off x="4214812" y="1752600"/>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4</a:t>
            </a:r>
          </a:p>
        </p:txBody>
      </p:sp>
      <p:sp>
        <p:nvSpPr>
          <p:cNvPr id="430" name="Shape 430"/>
          <p:cNvSpPr/>
          <p:nvPr/>
        </p:nvSpPr>
        <p:spPr>
          <a:xfrm>
            <a:off x="3570287" y="2124075"/>
            <a:ext cx="1360488" cy="15033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462" y="20570"/>
                </a:lnTo>
                <a:lnTo>
                  <a:pt x="19904" y="21095"/>
                </a:lnTo>
                <a:lnTo>
                  <a:pt x="21600" y="21600"/>
                </a:lnTo>
                <a:lnTo>
                  <a:pt x="21020" y="20226"/>
                </a:lnTo>
                <a:lnTo>
                  <a:pt x="20462" y="20570"/>
                </a:lnTo>
                <a:lnTo>
                  <a:pt x="0" y="0"/>
                </a:lnTo>
                <a:close/>
              </a:path>
            </a:pathLst>
          </a:custGeom>
          <a:ln w="38100">
            <a:solidFill>
              <a:srgbClr val="3333FF"/>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431" name="Shape 431"/>
          <p:cNvSpPr/>
          <p:nvPr/>
        </p:nvSpPr>
        <p:spPr>
          <a:xfrm>
            <a:off x="4251325" y="2636837"/>
            <a:ext cx="146900"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432" name="Shape 432"/>
          <p:cNvSpPr/>
          <p:nvPr/>
        </p:nvSpPr>
        <p:spPr>
          <a:xfrm>
            <a:off x="3390900" y="2171700"/>
            <a:ext cx="95250" cy="142081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0800" y="20146"/>
                </a:lnTo>
                <a:lnTo>
                  <a:pt x="0" y="20146"/>
                </a:lnTo>
                <a:lnTo>
                  <a:pt x="10800" y="21600"/>
                </a:lnTo>
                <a:lnTo>
                  <a:pt x="21600" y="20146"/>
                </a:lnTo>
                <a:lnTo>
                  <a:pt x="10800" y="20146"/>
                </a:lnTo>
                <a:lnTo>
                  <a:pt x="10800" y="0"/>
                </a:lnTo>
                <a:close/>
              </a:path>
            </a:pathLst>
          </a:custGeom>
          <a:ln w="38100">
            <a:solidFill>
              <a:srgbClr val="3333FF"/>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433" name="Shape 433"/>
          <p:cNvSpPr/>
          <p:nvPr/>
        </p:nvSpPr>
        <p:spPr>
          <a:xfrm>
            <a:off x="3343275" y="2646362"/>
            <a:ext cx="280982"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  1</a:t>
            </a:r>
          </a:p>
        </p:txBody>
      </p:sp>
      <p:sp>
        <p:nvSpPr>
          <p:cNvPr id="434" name="Shape 434"/>
          <p:cNvSpPr/>
          <p:nvPr/>
        </p:nvSpPr>
        <p:spPr>
          <a:xfrm>
            <a:off x="3617912" y="3722687"/>
            <a:ext cx="1254126" cy="9525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9953" y="10800"/>
                </a:lnTo>
                <a:lnTo>
                  <a:pt x="19953" y="21600"/>
                </a:lnTo>
                <a:lnTo>
                  <a:pt x="21600" y="10800"/>
                </a:lnTo>
                <a:lnTo>
                  <a:pt x="19953" y="0"/>
                </a:lnTo>
                <a:lnTo>
                  <a:pt x="19953" y="10800"/>
                </a:lnTo>
                <a:lnTo>
                  <a:pt x="0" y="1080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435" name="Shape 435"/>
          <p:cNvSpPr/>
          <p:nvPr/>
        </p:nvSpPr>
        <p:spPr>
          <a:xfrm>
            <a:off x="4214812" y="353218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3</a:t>
            </a:r>
          </a:p>
        </p:txBody>
      </p:sp>
      <p:sp>
        <p:nvSpPr>
          <p:cNvPr id="436" name="Shape 436"/>
          <p:cNvSpPr/>
          <p:nvPr/>
        </p:nvSpPr>
        <p:spPr>
          <a:xfrm>
            <a:off x="1992312" y="295910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210" y="20157"/>
                </a:lnTo>
                <a:lnTo>
                  <a:pt x="19810" y="21600"/>
                </a:lnTo>
                <a:lnTo>
                  <a:pt x="21600" y="21600"/>
                </a:lnTo>
                <a:lnTo>
                  <a:pt x="20611" y="19096"/>
                </a:lnTo>
                <a:lnTo>
                  <a:pt x="20210" y="20157"/>
                </a:lnTo>
                <a:lnTo>
                  <a:pt x="0" y="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437" name="Shape 437"/>
          <p:cNvSpPr/>
          <p:nvPr/>
        </p:nvSpPr>
        <p:spPr>
          <a:xfrm>
            <a:off x="2601912" y="3078162"/>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4</a:t>
            </a:r>
          </a:p>
        </p:txBody>
      </p:sp>
      <p:sp>
        <p:nvSpPr>
          <p:cNvPr id="438" name="Shape 438"/>
          <p:cNvSpPr/>
          <p:nvPr/>
        </p:nvSpPr>
        <p:spPr>
          <a:xfrm>
            <a:off x="5205412" y="207645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210" y="20157"/>
                </a:lnTo>
                <a:lnTo>
                  <a:pt x="19810" y="21261"/>
                </a:lnTo>
                <a:lnTo>
                  <a:pt x="21600" y="21600"/>
                </a:lnTo>
                <a:lnTo>
                  <a:pt x="20611" y="18714"/>
                </a:lnTo>
                <a:lnTo>
                  <a:pt x="20210" y="20157"/>
                </a:lnTo>
                <a:lnTo>
                  <a:pt x="0" y="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439" name="Shape 439"/>
          <p:cNvSpPr/>
          <p:nvPr/>
        </p:nvSpPr>
        <p:spPr>
          <a:xfrm>
            <a:off x="5815012" y="2193925"/>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440" name="Shape 440"/>
          <p:cNvSpPr/>
          <p:nvPr/>
        </p:nvSpPr>
        <p:spPr>
          <a:xfrm>
            <a:off x="5003800" y="2171700"/>
            <a:ext cx="95250" cy="1420813"/>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10800" y="1454"/>
                </a:lnTo>
                <a:lnTo>
                  <a:pt x="21600" y="1454"/>
                </a:lnTo>
                <a:lnTo>
                  <a:pt x="10800" y="0"/>
                </a:lnTo>
                <a:lnTo>
                  <a:pt x="0" y="1454"/>
                </a:lnTo>
                <a:lnTo>
                  <a:pt x="10800" y="1454"/>
                </a:lnTo>
                <a:lnTo>
                  <a:pt x="10800" y="2160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441" name="Shape 441"/>
          <p:cNvSpPr/>
          <p:nvPr/>
        </p:nvSpPr>
        <p:spPr>
          <a:xfrm>
            <a:off x="4918075" y="2646362"/>
            <a:ext cx="348023"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   3</a:t>
            </a:r>
          </a:p>
        </p:txBody>
      </p:sp>
      <p:sp>
        <p:nvSpPr>
          <p:cNvPr id="442" name="Shape 442"/>
          <p:cNvSpPr/>
          <p:nvPr/>
        </p:nvSpPr>
        <p:spPr>
          <a:xfrm>
            <a:off x="5205412" y="295910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0210" y="1443"/>
                </a:lnTo>
                <a:lnTo>
                  <a:pt x="20611" y="2886"/>
                </a:lnTo>
                <a:lnTo>
                  <a:pt x="21600" y="0"/>
                </a:lnTo>
                <a:lnTo>
                  <a:pt x="19810" y="339"/>
                </a:lnTo>
                <a:lnTo>
                  <a:pt x="20210" y="1443"/>
                </a:lnTo>
                <a:lnTo>
                  <a:pt x="0" y="2160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443" name="Shape 443"/>
          <p:cNvSpPr/>
          <p:nvPr/>
        </p:nvSpPr>
        <p:spPr>
          <a:xfrm>
            <a:off x="5815012" y="3078162"/>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444" name="Shape 444"/>
          <p:cNvSpPr/>
          <p:nvPr/>
        </p:nvSpPr>
        <p:spPr>
          <a:xfrm>
            <a:off x="1676400" y="2286000"/>
            <a:ext cx="3810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lvl1pPr>
          </a:lstStyle>
          <a:p>
            <a:r>
              <a:t>0</a:t>
            </a:r>
          </a:p>
        </p:txBody>
      </p:sp>
      <p:sp>
        <p:nvSpPr>
          <p:cNvPr id="445" name="Shape 445"/>
          <p:cNvSpPr/>
          <p:nvPr/>
        </p:nvSpPr>
        <p:spPr>
          <a:xfrm>
            <a:off x="3262312" y="3600450"/>
            <a:ext cx="347663" cy="347663"/>
          </a:xfrm>
          <a:prstGeom prst="ellipse">
            <a:avLst/>
          </a:prstGeom>
          <a:solidFill>
            <a:srgbClr val="FF0000"/>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446" name="Shape 446"/>
          <p:cNvSpPr/>
          <p:nvPr/>
        </p:nvSpPr>
        <p:spPr>
          <a:xfrm>
            <a:off x="3402012" y="364013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3</a:t>
            </a:r>
          </a:p>
        </p:txBody>
      </p:sp>
      <p:sp>
        <p:nvSpPr>
          <p:cNvPr id="447" name="Shape 447"/>
          <p:cNvSpPr/>
          <p:nvPr/>
        </p:nvSpPr>
        <p:spPr>
          <a:xfrm>
            <a:off x="3276600" y="1371600"/>
            <a:ext cx="4572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2</a:t>
            </a:r>
          </a:p>
        </p:txBody>
      </p:sp>
      <p:sp>
        <p:nvSpPr>
          <p:cNvPr id="448" name="Shape 448"/>
          <p:cNvSpPr/>
          <p:nvPr/>
        </p:nvSpPr>
        <p:spPr>
          <a:xfrm>
            <a:off x="3276600" y="3962400"/>
            <a:ext cx="4572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3</a:t>
            </a:r>
          </a:p>
        </p:txBody>
      </p:sp>
      <p:sp>
        <p:nvSpPr>
          <p:cNvPr id="449" name="Shape 449"/>
          <p:cNvSpPr/>
          <p:nvPr/>
        </p:nvSpPr>
        <p:spPr>
          <a:xfrm>
            <a:off x="4876800" y="1371600"/>
            <a:ext cx="4572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6</a:t>
            </a:r>
          </a:p>
        </p:txBody>
      </p:sp>
      <p:sp>
        <p:nvSpPr>
          <p:cNvPr id="450" name="Shape 450"/>
          <p:cNvSpPr/>
          <p:nvPr/>
        </p:nvSpPr>
        <p:spPr>
          <a:xfrm>
            <a:off x="4876800" y="3962400"/>
            <a:ext cx="4572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4</a:t>
            </a:r>
          </a:p>
        </p:txBody>
      </p:sp>
      <p:sp>
        <p:nvSpPr>
          <p:cNvPr id="451" name="Shape 451"/>
          <p:cNvSpPr/>
          <p:nvPr/>
        </p:nvSpPr>
        <p:spPr>
          <a:xfrm>
            <a:off x="6781800" y="2667000"/>
            <a:ext cx="381000" cy="3962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a:latin typeface="Symbol"/>
                <a:ea typeface="Symbol"/>
                <a:cs typeface="Symbol"/>
                <a:sym typeface="Symbol"/>
              </a:defRPr>
            </a:lvl1pPr>
          </a:lstStyle>
          <a:p>
            <a:pPr>
              <a:defRPr b="1">
                <a:latin typeface="+mn-lt"/>
                <a:ea typeface="+mn-ea"/>
                <a:cs typeface="+mn-cs"/>
                <a:sym typeface="Arial"/>
              </a:defRPr>
            </a:pPr>
            <a:r>
              <a:rPr b="0">
                <a:latin typeface="Symbol"/>
                <a:ea typeface="Symbol"/>
                <a:cs typeface="Symbol"/>
                <a:sym typeface="Symbol"/>
              </a:rPr>
              <a:t>∞</a:t>
            </a:r>
          </a:p>
        </p:txBody>
      </p:sp>
      <p:sp>
        <p:nvSpPr>
          <p:cNvPr id="452" name="Shape 452"/>
          <p:cNvSpPr/>
          <p:nvPr/>
        </p:nvSpPr>
        <p:spPr>
          <a:xfrm>
            <a:off x="4876800" y="3595687"/>
            <a:ext cx="346075" cy="347663"/>
          </a:xfrm>
          <a:prstGeom prst="ellipse">
            <a:avLst/>
          </a:prstGeom>
          <a:solidFill>
            <a:srgbClr val="FFFF00"/>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453" name="Shape 453"/>
          <p:cNvSpPr/>
          <p:nvPr/>
        </p:nvSpPr>
        <p:spPr>
          <a:xfrm>
            <a:off x="5014912" y="364013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5</a:t>
            </a:r>
          </a:p>
        </p:txBody>
      </p:sp>
    </p:spTree>
  </p:cSld>
  <p:clrMapOvr>
    <a:masterClrMapping/>
  </p:clrMapOvr>
  <p:transition spd="slow">
    <p:dissolve/>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452"/>
                                        </p:tgtEl>
                                        <p:attrNameLst>
                                          <p:attrName>style.visibility</p:attrName>
                                        </p:attrNameLst>
                                      </p:cBhvr>
                                      <p:to>
                                        <p:strVal val="visible"/>
                                      </p:to>
                                    </p:set>
                                    <p:animEffect transition="in" filter="dissolve">
                                      <p:cBhvr>
                                        <p:cTn id="7" dur="1000"/>
                                        <p:tgtEl>
                                          <p:spTgt spid="4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2" grpId="1" animBg="1" advAuto="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5" name="Shape 455"/>
          <p:cNvSpPr>
            <a:spLocks noGrp="1"/>
          </p:cNvSpPr>
          <p:nvPr>
            <p:ph type="sldNum" sz="quarter" idx="2"/>
          </p:nvPr>
        </p:nvSpPr>
        <p:spPr>
          <a:xfrm>
            <a:off x="8508403" y="6472385"/>
            <a:ext cx="330798" cy="314030"/>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18</a:t>
            </a:fld>
            <a:endParaRPr/>
          </a:p>
        </p:txBody>
      </p:sp>
      <p:sp>
        <p:nvSpPr>
          <p:cNvPr id="456" name="Shape 456"/>
          <p:cNvSpPr>
            <a:spLocks noGrp="1"/>
          </p:cNvSpPr>
          <p:nvPr>
            <p:ph type="title"/>
          </p:nvPr>
        </p:nvSpPr>
        <p:spPr>
          <a:prstGeom prst="rect">
            <a:avLst/>
          </a:prstGeom>
        </p:spPr>
        <p:txBody>
          <a:bodyPr>
            <a:normAutofit fontScale="90000"/>
          </a:bodyPr>
          <a:lstStyle>
            <a:lvl1pPr defTabSz="603504">
              <a:defRPr sz="2112"/>
            </a:lvl1pPr>
          </a:lstStyle>
          <a:p>
            <a:r>
              <a:t>Update </a:t>
            </a:r>
          </a:p>
        </p:txBody>
      </p:sp>
      <p:sp>
        <p:nvSpPr>
          <p:cNvPr id="457" name="Shape 457"/>
          <p:cNvSpPr/>
          <p:nvPr/>
        </p:nvSpPr>
        <p:spPr>
          <a:xfrm>
            <a:off x="1676400" y="2701925"/>
            <a:ext cx="334963" cy="347663"/>
          </a:xfrm>
          <a:prstGeom prst="ellipse">
            <a:avLst/>
          </a:prstGeom>
          <a:solidFill>
            <a:srgbClr val="FF0000"/>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458" name="Shape 458"/>
          <p:cNvSpPr/>
          <p:nvPr/>
        </p:nvSpPr>
        <p:spPr>
          <a:xfrm>
            <a:off x="1801812" y="274478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1</a:t>
            </a:r>
          </a:p>
        </p:txBody>
      </p:sp>
      <p:sp>
        <p:nvSpPr>
          <p:cNvPr id="459" name="Shape 459"/>
          <p:cNvSpPr/>
          <p:nvPr/>
        </p:nvSpPr>
        <p:spPr>
          <a:xfrm>
            <a:off x="3263900" y="1806575"/>
            <a:ext cx="347663" cy="358775"/>
          </a:xfrm>
          <a:prstGeom prst="ellipse">
            <a:avLst/>
          </a:prstGeom>
          <a:solidFill>
            <a:srgbClr val="FF0000"/>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460" name="Shape 460"/>
          <p:cNvSpPr/>
          <p:nvPr/>
        </p:nvSpPr>
        <p:spPr>
          <a:xfrm>
            <a:off x="3402012" y="1847850"/>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461" name="Shape 461"/>
          <p:cNvSpPr/>
          <p:nvPr/>
        </p:nvSpPr>
        <p:spPr>
          <a:xfrm>
            <a:off x="3263900" y="3597275"/>
            <a:ext cx="347663" cy="347663"/>
          </a:xfrm>
          <a:prstGeom prst="ellipse">
            <a:avLst/>
          </a:prstGeom>
          <a:solidFill>
            <a:srgbClr val="66FF33"/>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462" name="Shape 462"/>
          <p:cNvSpPr/>
          <p:nvPr/>
        </p:nvSpPr>
        <p:spPr>
          <a:xfrm>
            <a:off x="4878387" y="1806575"/>
            <a:ext cx="346076" cy="358775"/>
          </a:xfrm>
          <a:prstGeom prst="ellipse">
            <a:avLst/>
          </a:prstGeom>
          <a:solidFill>
            <a:srgbClr val="66FF33"/>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463" name="Shape 463"/>
          <p:cNvSpPr/>
          <p:nvPr/>
        </p:nvSpPr>
        <p:spPr>
          <a:xfrm>
            <a:off x="5014912" y="1847850"/>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4</a:t>
            </a:r>
          </a:p>
        </p:txBody>
      </p:sp>
      <p:sp>
        <p:nvSpPr>
          <p:cNvPr id="464" name="Shape 464"/>
          <p:cNvSpPr/>
          <p:nvPr/>
        </p:nvSpPr>
        <p:spPr>
          <a:xfrm>
            <a:off x="4878387" y="3597275"/>
            <a:ext cx="346076" cy="347663"/>
          </a:xfrm>
          <a:prstGeom prst="ellipse">
            <a:avLst/>
          </a:prstGeom>
          <a:solidFill>
            <a:srgbClr val="66FF33"/>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465" name="Shape 465"/>
          <p:cNvSpPr/>
          <p:nvPr/>
        </p:nvSpPr>
        <p:spPr>
          <a:xfrm>
            <a:off x="6477000" y="2701925"/>
            <a:ext cx="347663" cy="347663"/>
          </a:xfrm>
          <a:prstGeom prst="ellipse">
            <a:avLst/>
          </a:prstGeom>
          <a:solidFill>
            <a:srgbClr val="66FF33"/>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466" name="Shape 466"/>
          <p:cNvSpPr/>
          <p:nvPr/>
        </p:nvSpPr>
        <p:spPr>
          <a:xfrm>
            <a:off x="6615112" y="274478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6</a:t>
            </a:r>
          </a:p>
        </p:txBody>
      </p:sp>
      <p:sp>
        <p:nvSpPr>
          <p:cNvPr id="467" name="Shape 467"/>
          <p:cNvSpPr/>
          <p:nvPr/>
        </p:nvSpPr>
        <p:spPr>
          <a:xfrm>
            <a:off x="1992312" y="207645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0210" y="1443"/>
                </a:lnTo>
                <a:lnTo>
                  <a:pt x="20611" y="2504"/>
                </a:lnTo>
                <a:lnTo>
                  <a:pt x="21600" y="0"/>
                </a:lnTo>
                <a:lnTo>
                  <a:pt x="19810" y="0"/>
                </a:lnTo>
                <a:lnTo>
                  <a:pt x="20210" y="1443"/>
                </a:lnTo>
                <a:lnTo>
                  <a:pt x="0" y="21600"/>
                </a:lnTo>
                <a:close/>
              </a:path>
            </a:pathLst>
          </a:custGeom>
          <a:ln w="38100">
            <a:solidFill>
              <a:srgbClr val="3333FF"/>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468" name="Shape 468"/>
          <p:cNvSpPr/>
          <p:nvPr/>
        </p:nvSpPr>
        <p:spPr>
          <a:xfrm>
            <a:off x="2601912" y="2193925"/>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469" name="Shape 469"/>
          <p:cNvSpPr/>
          <p:nvPr/>
        </p:nvSpPr>
        <p:spPr>
          <a:xfrm>
            <a:off x="3617912" y="1943100"/>
            <a:ext cx="1254126" cy="968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9953" y="10800"/>
                </a:lnTo>
                <a:lnTo>
                  <a:pt x="19953" y="21600"/>
                </a:lnTo>
                <a:lnTo>
                  <a:pt x="21600" y="10800"/>
                </a:lnTo>
                <a:lnTo>
                  <a:pt x="19953" y="0"/>
                </a:lnTo>
                <a:lnTo>
                  <a:pt x="19953" y="10800"/>
                </a:lnTo>
                <a:lnTo>
                  <a:pt x="0" y="10800"/>
                </a:lnTo>
                <a:close/>
              </a:path>
            </a:pathLst>
          </a:custGeom>
          <a:ln w="38100">
            <a:solidFill>
              <a:srgbClr val="3333FF"/>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470" name="Shape 470"/>
          <p:cNvSpPr/>
          <p:nvPr/>
        </p:nvSpPr>
        <p:spPr>
          <a:xfrm>
            <a:off x="4214812" y="1752600"/>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4</a:t>
            </a:r>
          </a:p>
        </p:txBody>
      </p:sp>
      <p:sp>
        <p:nvSpPr>
          <p:cNvPr id="471" name="Shape 471"/>
          <p:cNvSpPr/>
          <p:nvPr/>
        </p:nvSpPr>
        <p:spPr>
          <a:xfrm>
            <a:off x="3570287" y="2124075"/>
            <a:ext cx="1360488" cy="15033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462" y="20570"/>
                </a:lnTo>
                <a:lnTo>
                  <a:pt x="19904" y="21095"/>
                </a:lnTo>
                <a:lnTo>
                  <a:pt x="21600" y="21600"/>
                </a:lnTo>
                <a:lnTo>
                  <a:pt x="21020" y="20226"/>
                </a:lnTo>
                <a:lnTo>
                  <a:pt x="20462" y="20570"/>
                </a:lnTo>
                <a:lnTo>
                  <a:pt x="0" y="0"/>
                </a:lnTo>
                <a:close/>
              </a:path>
            </a:pathLst>
          </a:custGeom>
          <a:ln w="38100">
            <a:solidFill>
              <a:srgbClr val="3333FF"/>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472" name="Shape 472"/>
          <p:cNvSpPr/>
          <p:nvPr/>
        </p:nvSpPr>
        <p:spPr>
          <a:xfrm>
            <a:off x="4251325" y="2636837"/>
            <a:ext cx="146900"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473" name="Shape 473"/>
          <p:cNvSpPr/>
          <p:nvPr/>
        </p:nvSpPr>
        <p:spPr>
          <a:xfrm>
            <a:off x="3390900" y="2171700"/>
            <a:ext cx="95250" cy="142081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0800" y="20146"/>
                </a:lnTo>
                <a:lnTo>
                  <a:pt x="0" y="20146"/>
                </a:lnTo>
                <a:lnTo>
                  <a:pt x="10800" y="21600"/>
                </a:lnTo>
                <a:lnTo>
                  <a:pt x="21600" y="20146"/>
                </a:lnTo>
                <a:lnTo>
                  <a:pt x="10800" y="20146"/>
                </a:lnTo>
                <a:lnTo>
                  <a:pt x="10800" y="0"/>
                </a:lnTo>
                <a:close/>
              </a:path>
            </a:pathLst>
          </a:custGeom>
          <a:ln w="38100">
            <a:solidFill>
              <a:srgbClr val="3333FF"/>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474" name="Shape 474"/>
          <p:cNvSpPr/>
          <p:nvPr/>
        </p:nvSpPr>
        <p:spPr>
          <a:xfrm>
            <a:off x="3343275" y="2646362"/>
            <a:ext cx="280982"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  1</a:t>
            </a:r>
          </a:p>
        </p:txBody>
      </p:sp>
      <p:sp>
        <p:nvSpPr>
          <p:cNvPr id="475" name="Shape 475"/>
          <p:cNvSpPr/>
          <p:nvPr/>
        </p:nvSpPr>
        <p:spPr>
          <a:xfrm>
            <a:off x="3617912" y="3722687"/>
            <a:ext cx="1254126" cy="9525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9953" y="10800"/>
                </a:lnTo>
                <a:lnTo>
                  <a:pt x="19953" y="21600"/>
                </a:lnTo>
                <a:lnTo>
                  <a:pt x="21600" y="10800"/>
                </a:lnTo>
                <a:lnTo>
                  <a:pt x="19953" y="0"/>
                </a:lnTo>
                <a:lnTo>
                  <a:pt x="19953" y="10800"/>
                </a:lnTo>
                <a:lnTo>
                  <a:pt x="0" y="1080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476" name="Shape 476"/>
          <p:cNvSpPr/>
          <p:nvPr/>
        </p:nvSpPr>
        <p:spPr>
          <a:xfrm>
            <a:off x="4214812" y="353218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3</a:t>
            </a:r>
          </a:p>
        </p:txBody>
      </p:sp>
      <p:sp>
        <p:nvSpPr>
          <p:cNvPr id="477" name="Shape 477"/>
          <p:cNvSpPr/>
          <p:nvPr/>
        </p:nvSpPr>
        <p:spPr>
          <a:xfrm>
            <a:off x="1992312" y="295910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210" y="20157"/>
                </a:lnTo>
                <a:lnTo>
                  <a:pt x="19810" y="21600"/>
                </a:lnTo>
                <a:lnTo>
                  <a:pt x="21600" y="21600"/>
                </a:lnTo>
                <a:lnTo>
                  <a:pt x="20611" y="19096"/>
                </a:lnTo>
                <a:lnTo>
                  <a:pt x="20210" y="20157"/>
                </a:lnTo>
                <a:lnTo>
                  <a:pt x="0" y="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478" name="Shape 478"/>
          <p:cNvSpPr/>
          <p:nvPr/>
        </p:nvSpPr>
        <p:spPr>
          <a:xfrm>
            <a:off x="2601912" y="3078162"/>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4</a:t>
            </a:r>
          </a:p>
        </p:txBody>
      </p:sp>
      <p:sp>
        <p:nvSpPr>
          <p:cNvPr id="479" name="Shape 479"/>
          <p:cNvSpPr/>
          <p:nvPr/>
        </p:nvSpPr>
        <p:spPr>
          <a:xfrm>
            <a:off x="5205412" y="207645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210" y="20157"/>
                </a:lnTo>
                <a:lnTo>
                  <a:pt x="19810" y="21261"/>
                </a:lnTo>
                <a:lnTo>
                  <a:pt x="21600" y="21600"/>
                </a:lnTo>
                <a:lnTo>
                  <a:pt x="20611" y="18714"/>
                </a:lnTo>
                <a:lnTo>
                  <a:pt x="20210" y="20157"/>
                </a:lnTo>
                <a:lnTo>
                  <a:pt x="0" y="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480" name="Shape 480"/>
          <p:cNvSpPr/>
          <p:nvPr/>
        </p:nvSpPr>
        <p:spPr>
          <a:xfrm>
            <a:off x="5815012" y="2193925"/>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481" name="Shape 481"/>
          <p:cNvSpPr/>
          <p:nvPr/>
        </p:nvSpPr>
        <p:spPr>
          <a:xfrm>
            <a:off x="5003800" y="2171700"/>
            <a:ext cx="95250" cy="1420813"/>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10800" y="1454"/>
                </a:lnTo>
                <a:lnTo>
                  <a:pt x="21600" y="1454"/>
                </a:lnTo>
                <a:lnTo>
                  <a:pt x="10800" y="0"/>
                </a:lnTo>
                <a:lnTo>
                  <a:pt x="0" y="1454"/>
                </a:lnTo>
                <a:lnTo>
                  <a:pt x="10800" y="1454"/>
                </a:lnTo>
                <a:lnTo>
                  <a:pt x="10800" y="2160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482" name="Shape 482"/>
          <p:cNvSpPr/>
          <p:nvPr/>
        </p:nvSpPr>
        <p:spPr>
          <a:xfrm>
            <a:off x="4918075" y="2646362"/>
            <a:ext cx="348023"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   3</a:t>
            </a:r>
          </a:p>
        </p:txBody>
      </p:sp>
      <p:sp>
        <p:nvSpPr>
          <p:cNvPr id="483" name="Shape 483"/>
          <p:cNvSpPr/>
          <p:nvPr/>
        </p:nvSpPr>
        <p:spPr>
          <a:xfrm>
            <a:off x="5205412" y="295910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0210" y="1443"/>
                </a:lnTo>
                <a:lnTo>
                  <a:pt x="20611" y="2886"/>
                </a:lnTo>
                <a:lnTo>
                  <a:pt x="21600" y="0"/>
                </a:lnTo>
                <a:lnTo>
                  <a:pt x="19810" y="339"/>
                </a:lnTo>
                <a:lnTo>
                  <a:pt x="20210" y="1443"/>
                </a:lnTo>
                <a:lnTo>
                  <a:pt x="0" y="2160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484" name="Shape 484"/>
          <p:cNvSpPr/>
          <p:nvPr/>
        </p:nvSpPr>
        <p:spPr>
          <a:xfrm>
            <a:off x="5815012" y="3078162"/>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485" name="Shape 485"/>
          <p:cNvSpPr/>
          <p:nvPr/>
        </p:nvSpPr>
        <p:spPr>
          <a:xfrm>
            <a:off x="1676400" y="2286000"/>
            <a:ext cx="3810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lvl1pPr>
          </a:lstStyle>
          <a:p>
            <a:r>
              <a:t>0</a:t>
            </a:r>
          </a:p>
        </p:txBody>
      </p:sp>
      <p:sp>
        <p:nvSpPr>
          <p:cNvPr id="486" name="Shape 486"/>
          <p:cNvSpPr/>
          <p:nvPr/>
        </p:nvSpPr>
        <p:spPr>
          <a:xfrm>
            <a:off x="3262312" y="3600450"/>
            <a:ext cx="347663" cy="347663"/>
          </a:xfrm>
          <a:prstGeom prst="ellipse">
            <a:avLst/>
          </a:prstGeom>
          <a:solidFill>
            <a:srgbClr val="FF0000"/>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487" name="Shape 487"/>
          <p:cNvSpPr/>
          <p:nvPr/>
        </p:nvSpPr>
        <p:spPr>
          <a:xfrm>
            <a:off x="3402012" y="364013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3</a:t>
            </a:r>
          </a:p>
        </p:txBody>
      </p:sp>
      <p:sp>
        <p:nvSpPr>
          <p:cNvPr id="488" name="Shape 488"/>
          <p:cNvSpPr/>
          <p:nvPr/>
        </p:nvSpPr>
        <p:spPr>
          <a:xfrm>
            <a:off x="3276600" y="1371600"/>
            <a:ext cx="4572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2</a:t>
            </a:r>
          </a:p>
        </p:txBody>
      </p:sp>
      <p:sp>
        <p:nvSpPr>
          <p:cNvPr id="489" name="Shape 489"/>
          <p:cNvSpPr/>
          <p:nvPr/>
        </p:nvSpPr>
        <p:spPr>
          <a:xfrm>
            <a:off x="3276600" y="3962400"/>
            <a:ext cx="4572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3</a:t>
            </a:r>
          </a:p>
        </p:txBody>
      </p:sp>
      <p:sp>
        <p:nvSpPr>
          <p:cNvPr id="490" name="Shape 490"/>
          <p:cNvSpPr/>
          <p:nvPr/>
        </p:nvSpPr>
        <p:spPr>
          <a:xfrm>
            <a:off x="4876800" y="1371600"/>
            <a:ext cx="4572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6</a:t>
            </a:r>
          </a:p>
        </p:txBody>
      </p:sp>
      <p:sp>
        <p:nvSpPr>
          <p:cNvPr id="491" name="Shape 491"/>
          <p:cNvSpPr/>
          <p:nvPr/>
        </p:nvSpPr>
        <p:spPr>
          <a:xfrm>
            <a:off x="4876800" y="3962400"/>
            <a:ext cx="4572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4</a:t>
            </a:r>
          </a:p>
        </p:txBody>
      </p:sp>
      <p:sp>
        <p:nvSpPr>
          <p:cNvPr id="492" name="Shape 492"/>
          <p:cNvSpPr/>
          <p:nvPr/>
        </p:nvSpPr>
        <p:spPr>
          <a:xfrm>
            <a:off x="6781800" y="2667000"/>
            <a:ext cx="381000" cy="3962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a:latin typeface="Symbol"/>
                <a:ea typeface="Symbol"/>
                <a:cs typeface="Symbol"/>
                <a:sym typeface="Symbol"/>
              </a:defRPr>
            </a:lvl1pPr>
          </a:lstStyle>
          <a:p>
            <a:pPr>
              <a:defRPr b="1">
                <a:latin typeface="+mn-lt"/>
                <a:ea typeface="+mn-ea"/>
                <a:cs typeface="+mn-cs"/>
                <a:sym typeface="Arial"/>
              </a:defRPr>
            </a:pPr>
            <a:r>
              <a:rPr b="0">
                <a:latin typeface="Symbol"/>
                <a:ea typeface="Symbol"/>
                <a:cs typeface="Symbol"/>
                <a:sym typeface="Symbol"/>
              </a:rPr>
              <a:t>∞</a:t>
            </a:r>
          </a:p>
        </p:txBody>
      </p:sp>
      <p:sp>
        <p:nvSpPr>
          <p:cNvPr id="493" name="Shape 493"/>
          <p:cNvSpPr/>
          <p:nvPr/>
        </p:nvSpPr>
        <p:spPr>
          <a:xfrm>
            <a:off x="4876800" y="3595687"/>
            <a:ext cx="346075" cy="347663"/>
          </a:xfrm>
          <a:prstGeom prst="ellipse">
            <a:avLst/>
          </a:prstGeom>
          <a:solidFill>
            <a:srgbClr val="FFFF00"/>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494" name="Shape 494"/>
          <p:cNvSpPr/>
          <p:nvPr/>
        </p:nvSpPr>
        <p:spPr>
          <a:xfrm>
            <a:off x="5014912" y="364013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5</a:t>
            </a:r>
          </a:p>
        </p:txBody>
      </p:sp>
      <p:sp>
        <p:nvSpPr>
          <p:cNvPr id="495" name="Shape 495"/>
          <p:cNvSpPr/>
          <p:nvPr/>
        </p:nvSpPr>
        <p:spPr>
          <a:xfrm>
            <a:off x="5014912" y="2147887"/>
            <a:ext cx="95251" cy="1420813"/>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10800" y="1454"/>
                </a:lnTo>
                <a:lnTo>
                  <a:pt x="21600" y="1454"/>
                </a:lnTo>
                <a:lnTo>
                  <a:pt x="10800" y="0"/>
                </a:lnTo>
                <a:lnTo>
                  <a:pt x="0" y="1454"/>
                </a:lnTo>
                <a:lnTo>
                  <a:pt x="10800" y="1454"/>
                </a:lnTo>
                <a:lnTo>
                  <a:pt x="10800" y="21600"/>
                </a:lnTo>
                <a:close/>
              </a:path>
            </a:pathLst>
          </a:custGeom>
          <a:ln w="38100">
            <a:solidFill>
              <a:srgbClr val="FF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496" name="Shape 496"/>
          <p:cNvSpPr/>
          <p:nvPr/>
        </p:nvSpPr>
        <p:spPr>
          <a:xfrm>
            <a:off x="838200" y="5105400"/>
            <a:ext cx="3048000" cy="437069"/>
          </a:xfrm>
          <a:prstGeom prst="rect">
            <a:avLst/>
          </a:prstGeom>
          <a:solidFill>
            <a:srgbClr val="FFFF99"/>
          </a:solidFill>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d(4) is not changed</a:t>
            </a:r>
          </a:p>
        </p:txBody>
      </p:sp>
      <p:sp>
        <p:nvSpPr>
          <p:cNvPr id="497" name="Shape 497"/>
          <p:cNvSpPr/>
          <p:nvPr/>
        </p:nvSpPr>
        <p:spPr>
          <a:xfrm>
            <a:off x="5181600" y="297180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0210" y="1443"/>
                </a:lnTo>
                <a:lnTo>
                  <a:pt x="20611" y="2886"/>
                </a:lnTo>
                <a:lnTo>
                  <a:pt x="21600" y="0"/>
                </a:lnTo>
                <a:lnTo>
                  <a:pt x="19810" y="339"/>
                </a:lnTo>
                <a:lnTo>
                  <a:pt x="20210" y="1443"/>
                </a:lnTo>
                <a:lnTo>
                  <a:pt x="0" y="21600"/>
                </a:lnTo>
                <a:close/>
              </a:path>
            </a:pathLst>
          </a:custGeom>
          <a:ln w="38100">
            <a:solidFill>
              <a:srgbClr val="FF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498" name="Shape 498"/>
          <p:cNvSpPr/>
          <p:nvPr/>
        </p:nvSpPr>
        <p:spPr>
          <a:xfrm flipH="1">
            <a:off x="6843712" y="2938462"/>
            <a:ext cx="381001" cy="1"/>
          </a:xfrm>
          <a:prstGeom prst="line">
            <a:avLst/>
          </a:prstGeom>
          <a:ln w="38100">
            <a:solidFill>
              <a:srgbClr val="000066"/>
            </a:solidFill>
          </a:ln>
        </p:spPr>
        <p:txBody>
          <a:bodyPr lIns="45719" rIns="45719"/>
          <a:lstStyle/>
          <a:p>
            <a:pPr>
              <a:defRPr sz="2400">
                <a:solidFill>
                  <a:srgbClr val="000066"/>
                </a:solidFill>
              </a:defRPr>
            </a:pPr>
            <a:endParaRPr/>
          </a:p>
        </p:txBody>
      </p:sp>
      <p:sp>
        <p:nvSpPr>
          <p:cNvPr id="499" name="Shape 499"/>
          <p:cNvSpPr/>
          <p:nvPr/>
        </p:nvSpPr>
        <p:spPr>
          <a:xfrm>
            <a:off x="6781800" y="2438400"/>
            <a:ext cx="4572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6</a:t>
            </a:r>
          </a:p>
        </p:txBody>
      </p:sp>
    </p:spTree>
  </p:cSld>
  <p:clrMapOvr>
    <a:masterClrMapping/>
  </p:clrMapOvr>
  <p:transition spd="slow">
    <p:dissolve/>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4" fill="hold" grpId="1" nodeType="clickEffect">
                                  <p:stCondLst>
                                    <p:cond delay="0"/>
                                  </p:stCondLst>
                                  <p:iterate>
                                    <p:tmAbs val="0"/>
                                  </p:iterate>
                                  <p:childTnLst>
                                    <p:set>
                                      <p:cBhvr>
                                        <p:cTn id="6" fill="hold"/>
                                        <p:tgtEl>
                                          <p:spTgt spid="495"/>
                                        </p:tgtEl>
                                        <p:attrNameLst>
                                          <p:attrName>style.visibility</p:attrName>
                                        </p:attrNameLst>
                                      </p:cBhvr>
                                      <p:to>
                                        <p:strVal val="visible"/>
                                      </p:to>
                                    </p:set>
                                    <p:animEffect transition="in" filter="wipe(down)">
                                      <p:cBhvr>
                                        <p:cTn id="7" dur="1000"/>
                                        <p:tgtEl>
                                          <p:spTgt spid="49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2" nodeType="clickEffect">
                                  <p:stCondLst>
                                    <p:cond delay="0"/>
                                  </p:stCondLst>
                                  <p:iterate>
                                    <p:tmAbs val="0"/>
                                  </p:iterate>
                                  <p:childTnLst>
                                    <p:set>
                                      <p:cBhvr>
                                        <p:cTn id="11" fill="hold"/>
                                        <p:tgtEl>
                                          <p:spTgt spid="496"/>
                                        </p:tgtEl>
                                        <p:attrNameLst>
                                          <p:attrName>style.visibility</p:attrName>
                                        </p:attrNameLst>
                                      </p:cBhvr>
                                      <p:to>
                                        <p:strVal val="visible"/>
                                      </p:to>
                                    </p:set>
                                    <p:animEffect transition="in" filter="wipe(left)">
                                      <p:cBhvr>
                                        <p:cTn id="12" dur="1000"/>
                                        <p:tgtEl>
                                          <p:spTgt spid="49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3" nodeType="clickEffect">
                                  <p:stCondLst>
                                    <p:cond delay="0"/>
                                  </p:stCondLst>
                                  <p:iterate>
                                    <p:tmAbs val="0"/>
                                  </p:iterate>
                                  <p:childTnLst>
                                    <p:set>
                                      <p:cBhvr>
                                        <p:cTn id="16" fill="hold"/>
                                        <p:tgtEl>
                                          <p:spTgt spid="497"/>
                                        </p:tgtEl>
                                        <p:attrNameLst>
                                          <p:attrName>style.visibility</p:attrName>
                                        </p:attrNameLst>
                                      </p:cBhvr>
                                      <p:to>
                                        <p:strVal val="visible"/>
                                      </p:to>
                                    </p:set>
                                    <p:animEffect transition="in" filter="wipe(left)">
                                      <p:cBhvr>
                                        <p:cTn id="17" dur="1000"/>
                                        <p:tgtEl>
                                          <p:spTgt spid="49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4" nodeType="clickEffect">
                                  <p:stCondLst>
                                    <p:cond delay="0"/>
                                  </p:stCondLst>
                                  <p:iterate>
                                    <p:tmAbs val="0"/>
                                  </p:iterate>
                                  <p:childTnLst>
                                    <p:set>
                                      <p:cBhvr>
                                        <p:cTn id="21" fill="hold"/>
                                        <p:tgtEl>
                                          <p:spTgt spid="498"/>
                                        </p:tgtEl>
                                        <p:attrNameLst>
                                          <p:attrName>style.visibility</p:attrName>
                                        </p:attrNameLst>
                                      </p:cBhvr>
                                      <p:to>
                                        <p:strVal val="visible"/>
                                      </p:to>
                                    </p:set>
                                    <p:animEffect transition="in" filter="wipe(left)">
                                      <p:cBhvr>
                                        <p:cTn id="22" dur="1000"/>
                                        <p:tgtEl>
                                          <p:spTgt spid="498"/>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fill="hold" grpId="5" nodeType="clickEffect">
                                  <p:stCondLst>
                                    <p:cond delay="0"/>
                                  </p:stCondLst>
                                  <p:iterate>
                                    <p:tmAbs val="0"/>
                                  </p:iterate>
                                  <p:childTnLst>
                                    <p:set>
                                      <p:cBhvr>
                                        <p:cTn id="26" fill="hold"/>
                                        <p:tgtEl>
                                          <p:spTgt spid="499">
                                            <p:bg/>
                                          </p:spTgt>
                                        </p:tgtEl>
                                        <p:attrNameLst>
                                          <p:attrName>style.visibility</p:attrName>
                                        </p:attrNameLst>
                                      </p:cBhvr>
                                      <p:to>
                                        <p:strVal val="visible"/>
                                      </p:to>
                                    </p:set>
                                    <p:animEffect transition="in" filter="dissolve">
                                      <p:cBhvr>
                                        <p:cTn id="27" dur="1000"/>
                                        <p:tgtEl>
                                          <p:spTgt spid="499">
                                            <p:bg/>
                                          </p:spTgt>
                                        </p:tgtEl>
                                      </p:cBhvr>
                                    </p:animEffect>
                                  </p:childTnLst>
                                </p:cTn>
                              </p:par>
                              <p:par>
                                <p:cTn id="28" presetID="9" presetClass="entr" presetSubtype="0" fill="hold" grpId="5" nodeType="withEffect">
                                  <p:stCondLst>
                                    <p:cond delay="0"/>
                                  </p:stCondLst>
                                  <p:iterate>
                                    <p:tmAbs val="0"/>
                                  </p:iterate>
                                  <p:childTnLst>
                                    <p:set>
                                      <p:cBhvr>
                                        <p:cTn id="29" fill="hold"/>
                                        <p:tgtEl>
                                          <p:spTgt spid="499">
                                            <p:txEl>
                                              <p:pRg st="0" end="0"/>
                                            </p:txEl>
                                          </p:spTgt>
                                        </p:tgtEl>
                                        <p:attrNameLst>
                                          <p:attrName>style.visibility</p:attrName>
                                        </p:attrNameLst>
                                      </p:cBhvr>
                                      <p:to>
                                        <p:strVal val="visible"/>
                                      </p:to>
                                    </p:set>
                                    <p:animEffect transition="in" filter="dissolve">
                                      <p:cBhvr>
                                        <p:cTn id="30" dur="1000"/>
                                        <p:tgtEl>
                                          <p:spTgt spid="49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5" grpId="1" animBg="1" advAuto="0"/>
      <p:bldP spid="496" grpId="2" animBg="1" advAuto="0"/>
      <p:bldP spid="497" grpId="3" animBg="1" advAuto="0"/>
      <p:bldP spid="498" grpId="4" animBg="1" advAuto="0"/>
      <p:bldP spid="499" grpId="5" build="p" bldLvl="5" animBg="1" advAuto="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 name="Shape 501"/>
          <p:cNvSpPr>
            <a:spLocks noGrp="1"/>
          </p:cNvSpPr>
          <p:nvPr>
            <p:ph type="sldNum" sz="quarter" idx="2"/>
          </p:nvPr>
        </p:nvSpPr>
        <p:spPr>
          <a:xfrm>
            <a:off x="8508403" y="6472385"/>
            <a:ext cx="330798" cy="314030"/>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19</a:t>
            </a:fld>
            <a:endParaRPr/>
          </a:p>
        </p:txBody>
      </p:sp>
      <p:sp>
        <p:nvSpPr>
          <p:cNvPr id="502" name="Shape 502"/>
          <p:cNvSpPr>
            <a:spLocks noGrp="1"/>
          </p:cNvSpPr>
          <p:nvPr>
            <p:ph type="title"/>
          </p:nvPr>
        </p:nvSpPr>
        <p:spPr>
          <a:prstGeom prst="rect">
            <a:avLst/>
          </a:prstGeom>
        </p:spPr>
        <p:txBody>
          <a:bodyPr>
            <a:normAutofit fontScale="90000"/>
          </a:bodyPr>
          <a:lstStyle>
            <a:lvl1pPr defTabSz="603504">
              <a:defRPr sz="2112"/>
            </a:lvl1pPr>
          </a:lstStyle>
          <a:p>
            <a:r>
              <a:t>Choose Minimum Temporary Label </a:t>
            </a:r>
          </a:p>
        </p:txBody>
      </p:sp>
      <p:sp>
        <p:nvSpPr>
          <p:cNvPr id="503" name="Shape 503"/>
          <p:cNvSpPr/>
          <p:nvPr/>
        </p:nvSpPr>
        <p:spPr>
          <a:xfrm>
            <a:off x="1676400" y="2701925"/>
            <a:ext cx="334963" cy="347663"/>
          </a:xfrm>
          <a:prstGeom prst="ellipse">
            <a:avLst/>
          </a:prstGeom>
          <a:solidFill>
            <a:srgbClr val="FF0000"/>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504" name="Shape 504"/>
          <p:cNvSpPr/>
          <p:nvPr/>
        </p:nvSpPr>
        <p:spPr>
          <a:xfrm>
            <a:off x="1801812" y="274478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1</a:t>
            </a:r>
          </a:p>
        </p:txBody>
      </p:sp>
      <p:sp>
        <p:nvSpPr>
          <p:cNvPr id="505" name="Shape 505"/>
          <p:cNvSpPr/>
          <p:nvPr/>
        </p:nvSpPr>
        <p:spPr>
          <a:xfrm>
            <a:off x="3263900" y="1806575"/>
            <a:ext cx="347663" cy="358775"/>
          </a:xfrm>
          <a:prstGeom prst="ellipse">
            <a:avLst/>
          </a:prstGeom>
          <a:solidFill>
            <a:srgbClr val="FF0000"/>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506" name="Shape 506"/>
          <p:cNvSpPr/>
          <p:nvPr/>
        </p:nvSpPr>
        <p:spPr>
          <a:xfrm>
            <a:off x="3402012" y="1847850"/>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507" name="Shape 507"/>
          <p:cNvSpPr/>
          <p:nvPr/>
        </p:nvSpPr>
        <p:spPr>
          <a:xfrm>
            <a:off x="3263900" y="3597275"/>
            <a:ext cx="347663" cy="347663"/>
          </a:xfrm>
          <a:prstGeom prst="ellipse">
            <a:avLst/>
          </a:prstGeom>
          <a:solidFill>
            <a:srgbClr val="66FF33"/>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508" name="Shape 508"/>
          <p:cNvSpPr/>
          <p:nvPr/>
        </p:nvSpPr>
        <p:spPr>
          <a:xfrm>
            <a:off x="4878387" y="1806575"/>
            <a:ext cx="346076" cy="358775"/>
          </a:xfrm>
          <a:prstGeom prst="ellipse">
            <a:avLst/>
          </a:prstGeom>
          <a:solidFill>
            <a:srgbClr val="66FF33"/>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509" name="Shape 509"/>
          <p:cNvSpPr/>
          <p:nvPr/>
        </p:nvSpPr>
        <p:spPr>
          <a:xfrm>
            <a:off x="4878387" y="3597275"/>
            <a:ext cx="346076" cy="347663"/>
          </a:xfrm>
          <a:prstGeom prst="ellipse">
            <a:avLst/>
          </a:prstGeom>
          <a:solidFill>
            <a:srgbClr val="FF0000"/>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510" name="Shape 510"/>
          <p:cNvSpPr/>
          <p:nvPr/>
        </p:nvSpPr>
        <p:spPr>
          <a:xfrm>
            <a:off x="6477000" y="2701925"/>
            <a:ext cx="347663" cy="347663"/>
          </a:xfrm>
          <a:prstGeom prst="ellipse">
            <a:avLst/>
          </a:prstGeom>
          <a:solidFill>
            <a:srgbClr val="66FF33"/>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511" name="Shape 511"/>
          <p:cNvSpPr/>
          <p:nvPr/>
        </p:nvSpPr>
        <p:spPr>
          <a:xfrm>
            <a:off x="6615112" y="274478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6</a:t>
            </a:r>
          </a:p>
        </p:txBody>
      </p:sp>
      <p:sp>
        <p:nvSpPr>
          <p:cNvPr id="512" name="Shape 512"/>
          <p:cNvSpPr/>
          <p:nvPr/>
        </p:nvSpPr>
        <p:spPr>
          <a:xfrm>
            <a:off x="1992312" y="207645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0210" y="1443"/>
                </a:lnTo>
                <a:lnTo>
                  <a:pt x="20611" y="2504"/>
                </a:lnTo>
                <a:lnTo>
                  <a:pt x="21600" y="0"/>
                </a:lnTo>
                <a:lnTo>
                  <a:pt x="19810" y="0"/>
                </a:lnTo>
                <a:lnTo>
                  <a:pt x="20210" y="1443"/>
                </a:lnTo>
                <a:lnTo>
                  <a:pt x="0" y="21600"/>
                </a:lnTo>
                <a:close/>
              </a:path>
            </a:pathLst>
          </a:custGeom>
          <a:ln w="38100">
            <a:solidFill>
              <a:srgbClr val="3333FF"/>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513" name="Shape 513"/>
          <p:cNvSpPr/>
          <p:nvPr/>
        </p:nvSpPr>
        <p:spPr>
          <a:xfrm>
            <a:off x="2601912" y="2193925"/>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514" name="Shape 514"/>
          <p:cNvSpPr/>
          <p:nvPr/>
        </p:nvSpPr>
        <p:spPr>
          <a:xfrm>
            <a:off x="3617912" y="1943100"/>
            <a:ext cx="1254126" cy="968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9953" y="10800"/>
                </a:lnTo>
                <a:lnTo>
                  <a:pt x="19953" y="21600"/>
                </a:lnTo>
                <a:lnTo>
                  <a:pt x="21600" y="10800"/>
                </a:lnTo>
                <a:lnTo>
                  <a:pt x="19953" y="0"/>
                </a:lnTo>
                <a:lnTo>
                  <a:pt x="19953" y="10800"/>
                </a:lnTo>
                <a:lnTo>
                  <a:pt x="0" y="10800"/>
                </a:lnTo>
                <a:close/>
              </a:path>
            </a:pathLst>
          </a:custGeom>
          <a:ln w="38100">
            <a:solidFill>
              <a:srgbClr val="3333FF"/>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515" name="Shape 515"/>
          <p:cNvSpPr/>
          <p:nvPr/>
        </p:nvSpPr>
        <p:spPr>
          <a:xfrm>
            <a:off x="4214812" y="1752600"/>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4</a:t>
            </a:r>
          </a:p>
        </p:txBody>
      </p:sp>
      <p:sp>
        <p:nvSpPr>
          <p:cNvPr id="516" name="Shape 516"/>
          <p:cNvSpPr/>
          <p:nvPr/>
        </p:nvSpPr>
        <p:spPr>
          <a:xfrm>
            <a:off x="3570287" y="2124075"/>
            <a:ext cx="1360488" cy="15033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462" y="20570"/>
                </a:lnTo>
                <a:lnTo>
                  <a:pt x="19904" y="21095"/>
                </a:lnTo>
                <a:lnTo>
                  <a:pt x="21600" y="21600"/>
                </a:lnTo>
                <a:lnTo>
                  <a:pt x="21020" y="20226"/>
                </a:lnTo>
                <a:lnTo>
                  <a:pt x="20462" y="20570"/>
                </a:lnTo>
                <a:lnTo>
                  <a:pt x="0" y="0"/>
                </a:lnTo>
                <a:close/>
              </a:path>
            </a:pathLst>
          </a:custGeom>
          <a:ln w="38100">
            <a:solidFill>
              <a:srgbClr val="3333FF"/>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517" name="Shape 517"/>
          <p:cNvSpPr/>
          <p:nvPr/>
        </p:nvSpPr>
        <p:spPr>
          <a:xfrm>
            <a:off x="4251325" y="2636837"/>
            <a:ext cx="146900"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518" name="Shape 518"/>
          <p:cNvSpPr/>
          <p:nvPr/>
        </p:nvSpPr>
        <p:spPr>
          <a:xfrm>
            <a:off x="3390900" y="2171700"/>
            <a:ext cx="95250" cy="142081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0800" y="20146"/>
                </a:lnTo>
                <a:lnTo>
                  <a:pt x="0" y="20146"/>
                </a:lnTo>
                <a:lnTo>
                  <a:pt x="10800" y="21600"/>
                </a:lnTo>
                <a:lnTo>
                  <a:pt x="21600" y="20146"/>
                </a:lnTo>
                <a:lnTo>
                  <a:pt x="10800" y="20146"/>
                </a:lnTo>
                <a:lnTo>
                  <a:pt x="10800" y="0"/>
                </a:lnTo>
                <a:close/>
              </a:path>
            </a:pathLst>
          </a:custGeom>
          <a:ln w="38100">
            <a:solidFill>
              <a:srgbClr val="3333FF"/>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519" name="Shape 519"/>
          <p:cNvSpPr/>
          <p:nvPr/>
        </p:nvSpPr>
        <p:spPr>
          <a:xfrm>
            <a:off x="3343275" y="2646362"/>
            <a:ext cx="280982"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  1</a:t>
            </a:r>
          </a:p>
        </p:txBody>
      </p:sp>
      <p:sp>
        <p:nvSpPr>
          <p:cNvPr id="520" name="Shape 520"/>
          <p:cNvSpPr/>
          <p:nvPr/>
        </p:nvSpPr>
        <p:spPr>
          <a:xfrm>
            <a:off x="3617912" y="3722687"/>
            <a:ext cx="1254126" cy="9525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9953" y="10800"/>
                </a:lnTo>
                <a:lnTo>
                  <a:pt x="19953" y="21600"/>
                </a:lnTo>
                <a:lnTo>
                  <a:pt x="21600" y="10800"/>
                </a:lnTo>
                <a:lnTo>
                  <a:pt x="19953" y="0"/>
                </a:lnTo>
                <a:lnTo>
                  <a:pt x="19953" y="10800"/>
                </a:lnTo>
                <a:lnTo>
                  <a:pt x="0" y="1080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521" name="Shape 521"/>
          <p:cNvSpPr/>
          <p:nvPr/>
        </p:nvSpPr>
        <p:spPr>
          <a:xfrm>
            <a:off x="4214812" y="353218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3</a:t>
            </a:r>
          </a:p>
        </p:txBody>
      </p:sp>
      <p:sp>
        <p:nvSpPr>
          <p:cNvPr id="522" name="Shape 522"/>
          <p:cNvSpPr/>
          <p:nvPr/>
        </p:nvSpPr>
        <p:spPr>
          <a:xfrm>
            <a:off x="1992312" y="295910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210" y="20157"/>
                </a:lnTo>
                <a:lnTo>
                  <a:pt x="19810" y="21600"/>
                </a:lnTo>
                <a:lnTo>
                  <a:pt x="21600" y="21600"/>
                </a:lnTo>
                <a:lnTo>
                  <a:pt x="20611" y="19096"/>
                </a:lnTo>
                <a:lnTo>
                  <a:pt x="20210" y="20157"/>
                </a:lnTo>
                <a:lnTo>
                  <a:pt x="0" y="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523" name="Shape 523"/>
          <p:cNvSpPr/>
          <p:nvPr/>
        </p:nvSpPr>
        <p:spPr>
          <a:xfrm>
            <a:off x="2601912" y="3078162"/>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4</a:t>
            </a:r>
          </a:p>
        </p:txBody>
      </p:sp>
      <p:sp>
        <p:nvSpPr>
          <p:cNvPr id="524" name="Shape 524"/>
          <p:cNvSpPr/>
          <p:nvPr/>
        </p:nvSpPr>
        <p:spPr>
          <a:xfrm>
            <a:off x="5205412" y="207645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210" y="20157"/>
                </a:lnTo>
                <a:lnTo>
                  <a:pt x="19810" y="21261"/>
                </a:lnTo>
                <a:lnTo>
                  <a:pt x="21600" y="21600"/>
                </a:lnTo>
                <a:lnTo>
                  <a:pt x="20611" y="18714"/>
                </a:lnTo>
                <a:lnTo>
                  <a:pt x="20210" y="20157"/>
                </a:lnTo>
                <a:lnTo>
                  <a:pt x="0" y="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525" name="Shape 525"/>
          <p:cNvSpPr/>
          <p:nvPr/>
        </p:nvSpPr>
        <p:spPr>
          <a:xfrm>
            <a:off x="5815012" y="2193925"/>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526" name="Shape 526"/>
          <p:cNvSpPr/>
          <p:nvPr/>
        </p:nvSpPr>
        <p:spPr>
          <a:xfrm>
            <a:off x="5003800" y="2171700"/>
            <a:ext cx="95250" cy="1420813"/>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10800" y="1454"/>
                </a:lnTo>
                <a:lnTo>
                  <a:pt x="21600" y="1454"/>
                </a:lnTo>
                <a:lnTo>
                  <a:pt x="10800" y="0"/>
                </a:lnTo>
                <a:lnTo>
                  <a:pt x="0" y="1454"/>
                </a:lnTo>
                <a:lnTo>
                  <a:pt x="10800" y="1454"/>
                </a:lnTo>
                <a:lnTo>
                  <a:pt x="10800" y="2160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527" name="Shape 527"/>
          <p:cNvSpPr/>
          <p:nvPr/>
        </p:nvSpPr>
        <p:spPr>
          <a:xfrm>
            <a:off x="4918075" y="2646362"/>
            <a:ext cx="348023"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   3</a:t>
            </a:r>
          </a:p>
        </p:txBody>
      </p:sp>
      <p:sp>
        <p:nvSpPr>
          <p:cNvPr id="528" name="Shape 528"/>
          <p:cNvSpPr/>
          <p:nvPr/>
        </p:nvSpPr>
        <p:spPr>
          <a:xfrm>
            <a:off x="5205412" y="295910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0210" y="1443"/>
                </a:lnTo>
                <a:lnTo>
                  <a:pt x="20611" y="2886"/>
                </a:lnTo>
                <a:lnTo>
                  <a:pt x="21600" y="0"/>
                </a:lnTo>
                <a:lnTo>
                  <a:pt x="19810" y="339"/>
                </a:lnTo>
                <a:lnTo>
                  <a:pt x="20210" y="1443"/>
                </a:lnTo>
                <a:lnTo>
                  <a:pt x="0" y="2160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529" name="Shape 529"/>
          <p:cNvSpPr/>
          <p:nvPr/>
        </p:nvSpPr>
        <p:spPr>
          <a:xfrm>
            <a:off x="5815012" y="3078162"/>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530" name="Shape 530"/>
          <p:cNvSpPr/>
          <p:nvPr/>
        </p:nvSpPr>
        <p:spPr>
          <a:xfrm>
            <a:off x="1676400" y="2286000"/>
            <a:ext cx="3810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lvl1pPr>
          </a:lstStyle>
          <a:p>
            <a:r>
              <a:t>0</a:t>
            </a:r>
          </a:p>
        </p:txBody>
      </p:sp>
      <p:sp>
        <p:nvSpPr>
          <p:cNvPr id="531" name="Shape 531"/>
          <p:cNvSpPr/>
          <p:nvPr/>
        </p:nvSpPr>
        <p:spPr>
          <a:xfrm>
            <a:off x="3262312" y="3600450"/>
            <a:ext cx="347663" cy="347663"/>
          </a:xfrm>
          <a:prstGeom prst="ellipse">
            <a:avLst/>
          </a:prstGeom>
          <a:solidFill>
            <a:srgbClr val="FF0000"/>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532" name="Shape 532"/>
          <p:cNvSpPr/>
          <p:nvPr/>
        </p:nvSpPr>
        <p:spPr>
          <a:xfrm>
            <a:off x="3402012" y="364013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3</a:t>
            </a:r>
          </a:p>
        </p:txBody>
      </p:sp>
      <p:sp>
        <p:nvSpPr>
          <p:cNvPr id="533" name="Shape 533"/>
          <p:cNvSpPr/>
          <p:nvPr/>
        </p:nvSpPr>
        <p:spPr>
          <a:xfrm>
            <a:off x="3276600" y="1371600"/>
            <a:ext cx="4572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2</a:t>
            </a:r>
          </a:p>
        </p:txBody>
      </p:sp>
      <p:sp>
        <p:nvSpPr>
          <p:cNvPr id="534" name="Shape 534"/>
          <p:cNvSpPr/>
          <p:nvPr/>
        </p:nvSpPr>
        <p:spPr>
          <a:xfrm>
            <a:off x="3276600" y="3962400"/>
            <a:ext cx="4572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3</a:t>
            </a:r>
          </a:p>
        </p:txBody>
      </p:sp>
      <p:sp>
        <p:nvSpPr>
          <p:cNvPr id="535" name="Shape 535"/>
          <p:cNvSpPr/>
          <p:nvPr/>
        </p:nvSpPr>
        <p:spPr>
          <a:xfrm>
            <a:off x="4876800" y="1371600"/>
            <a:ext cx="4572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6</a:t>
            </a:r>
          </a:p>
        </p:txBody>
      </p:sp>
      <p:sp>
        <p:nvSpPr>
          <p:cNvPr id="536" name="Shape 536"/>
          <p:cNvSpPr/>
          <p:nvPr/>
        </p:nvSpPr>
        <p:spPr>
          <a:xfrm>
            <a:off x="4876800" y="3962400"/>
            <a:ext cx="4572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4</a:t>
            </a:r>
          </a:p>
        </p:txBody>
      </p:sp>
      <p:sp>
        <p:nvSpPr>
          <p:cNvPr id="537" name="Shape 537"/>
          <p:cNvSpPr/>
          <p:nvPr/>
        </p:nvSpPr>
        <p:spPr>
          <a:xfrm>
            <a:off x="5014912" y="364013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5</a:t>
            </a:r>
          </a:p>
        </p:txBody>
      </p:sp>
      <p:sp>
        <p:nvSpPr>
          <p:cNvPr id="538" name="Shape 538"/>
          <p:cNvSpPr/>
          <p:nvPr/>
        </p:nvSpPr>
        <p:spPr>
          <a:xfrm>
            <a:off x="5181600" y="297180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0210" y="1443"/>
                </a:lnTo>
                <a:lnTo>
                  <a:pt x="20611" y="2886"/>
                </a:lnTo>
                <a:lnTo>
                  <a:pt x="21600" y="0"/>
                </a:lnTo>
                <a:lnTo>
                  <a:pt x="19810" y="339"/>
                </a:lnTo>
                <a:lnTo>
                  <a:pt x="20210" y="1443"/>
                </a:lnTo>
                <a:lnTo>
                  <a:pt x="0" y="21600"/>
                </a:lnTo>
                <a:close/>
              </a:path>
            </a:pathLst>
          </a:custGeom>
          <a:ln w="38100">
            <a:solidFill>
              <a:srgbClr val="3333FF"/>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539" name="Shape 539"/>
          <p:cNvSpPr/>
          <p:nvPr/>
        </p:nvSpPr>
        <p:spPr>
          <a:xfrm>
            <a:off x="6858000" y="2667000"/>
            <a:ext cx="4572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6</a:t>
            </a:r>
          </a:p>
        </p:txBody>
      </p:sp>
      <p:sp>
        <p:nvSpPr>
          <p:cNvPr id="540" name="Shape 540"/>
          <p:cNvSpPr/>
          <p:nvPr/>
        </p:nvSpPr>
        <p:spPr>
          <a:xfrm>
            <a:off x="4876800" y="1803400"/>
            <a:ext cx="346075" cy="358775"/>
          </a:xfrm>
          <a:prstGeom prst="ellipse">
            <a:avLst/>
          </a:prstGeom>
          <a:solidFill>
            <a:srgbClr val="FFFF00"/>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541" name="Shape 541"/>
          <p:cNvSpPr/>
          <p:nvPr/>
        </p:nvSpPr>
        <p:spPr>
          <a:xfrm>
            <a:off x="5014912" y="1847850"/>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4</a:t>
            </a:r>
          </a:p>
        </p:txBody>
      </p:sp>
    </p:spTree>
  </p:cSld>
  <p:clrMapOvr>
    <a:masterClrMapping/>
  </p:clrMapOvr>
  <p:transition spd="slow">
    <p:dissolve/>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540"/>
                                        </p:tgtEl>
                                        <p:attrNameLst>
                                          <p:attrName>style.visibility</p:attrName>
                                        </p:attrNameLst>
                                      </p:cBhvr>
                                      <p:to>
                                        <p:strVal val="visible"/>
                                      </p:to>
                                    </p:set>
                                    <p:animEffect transition="in" filter="dissolve">
                                      <p:cBhvr>
                                        <p:cTn id="7" dur="1000"/>
                                        <p:tgtEl>
                                          <p:spTgt spid="5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0" grpId="1" animBg="1" advAuto="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Shape 67"/>
          <p:cNvSpPr>
            <a:spLocks noGrp="1"/>
          </p:cNvSpPr>
          <p:nvPr>
            <p:ph type="sldNum" sz="quarter" idx="2"/>
          </p:nvPr>
        </p:nvSpPr>
        <p:spPr>
          <a:xfrm>
            <a:off x="8483776" y="6245225"/>
            <a:ext cx="203024"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2</a:t>
            </a:fld>
            <a:endParaRPr/>
          </a:p>
        </p:txBody>
      </p:sp>
      <p:sp>
        <p:nvSpPr>
          <p:cNvPr id="68" name="Shape 68"/>
          <p:cNvSpPr>
            <a:spLocks noGrp="1"/>
          </p:cNvSpPr>
          <p:nvPr>
            <p:ph type="title" idx="4294967295"/>
          </p:nvPr>
        </p:nvSpPr>
        <p:spPr>
          <a:xfrm>
            <a:off x="457200" y="274637"/>
            <a:ext cx="8229600" cy="639763"/>
          </a:xfrm>
          <a:prstGeom prst="rect">
            <a:avLst/>
          </a:prstGeom>
        </p:spPr>
        <p:txBody>
          <a:bodyPr>
            <a:normAutofit fontScale="90000"/>
          </a:bodyPr>
          <a:lstStyle>
            <a:lvl1pPr defTabSz="896111">
              <a:defRPr sz="3920" b="1"/>
            </a:lvl1pPr>
          </a:lstStyle>
          <a:p>
            <a:r>
              <a:t>Hamiltonian Path Problem </a:t>
            </a:r>
          </a:p>
        </p:txBody>
      </p:sp>
      <p:sp>
        <p:nvSpPr>
          <p:cNvPr id="69" name="Shape 69"/>
          <p:cNvSpPr>
            <a:spLocks noGrp="1"/>
          </p:cNvSpPr>
          <p:nvPr>
            <p:ph type="body" idx="4294967295"/>
          </p:nvPr>
        </p:nvSpPr>
        <p:spPr>
          <a:xfrm>
            <a:off x="381000" y="990600"/>
            <a:ext cx="8229600" cy="5562600"/>
          </a:xfrm>
          <a:prstGeom prst="rect">
            <a:avLst/>
          </a:prstGeom>
        </p:spPr>
        <p:txBody>
          <a:bodyPr>
            <a:normAutofit/>
          </a:bodyPr>
          <a:lstStyle/>
          <a:p>
            <a:pPr>
              <a:spcBef>
                <a:spcPts val="300"/>
              </a:spcBef>
              <a:buChar char="•"/>
            </a:pPr>
            <a:r>
              <a:t>Assume a network with all possible arcs – called complete graph</a:t>
            </a:r>
          </a:p>
          <a:p>
            <a:pPr>
              <a:spcBef>
                <a:spcPts val="300"/>
              </a:spcBef>
              <a:buChar char="•"/>
            </a:pPr>
            <a:r>
              <a:t>Hamiltonian Circuit (path, graph) – a path that visits each node exactly once</a:t>
            </a:r>
          </a:p>
          <a:p>
            <a:pPr>
              <a:spcBef>
                <a:spcPts val="300"/>
              </a:spcBef>
              <a:buChar char="•"/>
            </a:pPr>
            <a:r>
              <a:t>Find the path that minimizes total “distance” written on the arcs.</a:t>
            </a:r>
          </a:p>
          <a:p>
            <a:pPr>
              <a:spcBef>
                <a:spcPts val="300"/>
              </a:spcBef>
              <a:buChar char="•"/>
            </a:pPr>
            <a:r>
              <a:t>An approach: Brute-force approach (total enumeration) Try every unique circuit</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 name="Shape 543"/>
          <p:cNvSpPr>
            <a:spLocks noGrp="1"/>
          </p:cNvSpPr>
          <p:nvPr>
            <p:ph type="sldNum" sz="quarter" idx="2"/>
          </p:nvPr>
        </p:nvSpPr>
        <p:spPr>
          <a:xfrm>
            <a:off x="8508403" y="6472385"/>
            <a:ext cx="330798" cy="314030"/>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20</a:t>
            </a:fld>
            <a:endParaRPr/>
          </a:p>
        </p:txBody>
      </p:sp>
      <p:sp>
        <p:nvSpPr>
          <p:cNvPr id="544" name="Shape 544"/>
          <p:cNvSpPr>
            <a:spLocks noGrp="1"/>
          </p:cNvSpPr>
          <p:nvPr>
            <p:ph type="title"/>
          </p:nvPr>
        </p:nvSpPr>
        <p:spPr>
          <a:prstGeom prst="rect">
            <a:avLst/>
          </a:prstGeom>
        </p:spPr>
        <p:txBody>
          <a:bodyPr>
            <a:normAutofit fontScale="90000"/>
          </a:bodyPr>
          <a:lstStyle>
            <a:lvl1pPr defTabSz="603504">
              <a:defRPr sz="2112"/>
            </a:lvl1pPr>
          </a:lstStyle>
          <a:p>
            <a:r>
              <a:t>Update </a:t>
            </a:r>
          </a:p>
        </p:txBody>
      </p:sp>
      <p:sp>
        <p:nvSpPr>
          <p:cNvPr id="545" name="Shape 545"/>
          <p:cNvSpPr/>
          <p:nvPr/>
        </p:nvSpPr>
        <p:spPr>
          <a:xfrm>
            <a:off x="1676400" y="2701925"/>
            <a:ext cx="334963" cy="347663"/>
          </a:xfrm>
          <a:prstGeom prst="ellipse">
            <a:avLst/>
          </a:prstGeom>
          <a:solidFill>
            <a:srgbClr val="FF0000"/>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546" name="Shape 546"/>
          <p:cNvSpPr/>
          <p:nvPr/>
        </p:nvSpPr>
        <p:spPr>
          <a:xfrm>
            <a:off x="1801812" y="274478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1</a:t>
            </a:r>
          </a:p>
        </p:txBody>
      </p:sp>
      <p:sp>
        <p:nvSpPr>
          <p:cNvPr id="547" name="Shape 547"/>
          <p:cNvSpPr/>
          <p:nvPr/>
        </p:nvSpPr>
        <p:spPr>
          <a:xfrm>
            <a:off x="3263900" y="1806575"/>
            <a:ext cx="347663" cy="358775"/>
          </a:xfrm>
          <a:prstGeom prst="ellipse">
            <a:avLst/>
          </a:prstGeom>
          <a:solidFill>
            <a:srgbClr val="FF0000"/>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548" name="Shape 548"/>
          <p:cNvSpPr/>
          <p:nvPr/>
        </p:nvSpPr>
        <p:spPr>
          <a:xfrm>
            <a:off x="3402012" y="1847850"/>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549" name="Shape 549"/>
          <p:cNvSpPr/>
          <p:nvPr/>
        </p:nvSpPr>
        <p:spPr>
          <a:xfrm>
            <a:off x="3263900" y="3597275"/>
            <a:ext cx="347663" cy="347663"/>
          </a:xfrm>
          <a:prstGeom prst="ellipse">
            <a:avLst/>
          </a:prstGeom>
          <a:solidFill>
            <a:srgbClr val="66FF33"/>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550" name="Shape 550"/>
          <p:cNvSpPr/>
          <p:nvPr/>
        </p:nvSpPr>
        <p:spPr>
          <a:xfrm>
            <a:off x="4878387" y="1806575"/>
            <a:ext cx="346076" cy="358775"/>
          </a:xfrm>
          <a:prstGeom prst="ellipse">
            <a:avLst/>
          </a:prstGeom>
          <a:solidFill>
            <a:srgbClr val="66FF33"/>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551" name="Shape 551"/>
          <p:cNvSpPr/>
          <p:nvPr/>
        </p:nvSpPr>
        <p:spPr>
          <a:xfrm>
            <a:off x="4878387" y="3597275"/>
            <a:ext cx="346076" cy="347663"/>
          </a:xfrm>
          <a:prstGeom prst="ellipse">
            <a:avLst/>
          </a:prstGeom>
          <a:solidFill>
            <a:srgbClr val="FF0000"/>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552" name="Shape 552"/>
          <p:cNvSpPr/>
          <p:nvPr/>
        </p:nvSpPr>
        <p:spPr>
          <a:xfrm>
            <a:off x="6477000" y="2701925"/>
            <a:ext cx="347663" cy="347663"/>
          </a:xfrm>
          <a:prstGeom prst="ellipse">
            <a:avLst/>
          </a:prstGeom>
          <a:solidFill>
            <a:srgbClr val="66FF33"/>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553" name="Shape 553"/>
          <p:cNvSpPr/>
          <p:nvPr/>
        </p:nvSpPr>
        <p:spPr>
          <a:xfrm>
            <a:off x="6615112" y="274478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6</a:t>
            </a:r>
          </a:p>
        </p:txBody>
      </p:sp>
      <p:sp>
        <p:nvSpPr>
          <p:cNvPr id="554" name="Shape 554"/>
          <p:cNvSpPr/>
          <p:nvPr/>
        </p:nvSpPr>
        <p:spPr>
          <a:xfrm>
            <a:off x="1992312" y="207645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0210" y="1443"/>
                </a:lnTo>
                <a:lnTo>
                  <a:pt x="20611" y="2504"/>
                </a:lnTo>
                <a:lnTo>
                  <a:pt x="21600" y="0"/>
                </a:lnTo>
                <a:lnTo>
                  <a:pt x="19810" y="0"/>
                </a:lnTo>
                <a:lnTo>
                  <a:pt x="20210" y="1443"/>
                </a:lnTo>
                <a:lnTo>
                  <a:pt x="0" y="21600"/>
                </a:lnTo>
                <a:close/>
              </a:path>
            </a:pathLst>
          </a:custGeom>
          <a:ln w="38100">
            <a:solidFill>
              <a:srgbClr val="3333FF"/>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555" name="Shape 555"/>
          <p:cNvSpPr/>
          <p:nvPr/>
        </p:nvSpPr>
        <p:spPr>
          <a:xfrm>
            <a:off x="2601912" y="2193925"/>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556" name="Shape 556"/>
          <p:cNvSpPr/>
          <p:nvPr/>
        </p:nvSpPr>
        <p:spPr>
          <a:xfrm>
            <a:off x="3617912" y="1943100"/>
            <a:ext cx="1254126" cy="968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9953" y="10800"/>
                </a:lnTo>
                <a:lnTo>
                  <a:pt x="19953" y="21600"/>
                </a:lnTo>
                <a:lnTo>
                  <a:pt x="21600" y="10800"/>
                </a:lnTo>
                <a:lnTo>
                  <a:pt x="19953" y="0"/>
                </a:lnTo>
                <a:lnTo>
                  <a:pt x="19953" y="10800"/>
                </a:lnTo>
                <a:lnTo>
                  <a:pt x="0" y="10800"/>
                </a:lnTo>
                <a:close/>
              </a:path>
            </a:pathLst>
          </a:custGeom>
          <a:ln w="38100">
            <a:solidFill>
              <a:srgbClr val="3333FF"/>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557" name="Shape 557"/>
          <p:cNvSpPr/>
          <p:nvPr/>
        </p:nvSpPr>
        <p:spPr>
          <a:xfrm>
            <a:off x="4214812" y="1752600"/>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4</a:t>
            </a:r>
          </a:p>
        </p:txBody>
      </p:sp>
      <p:sp>
        <p:nvSpPr>
          <p:cNvPr id="558" name="Shape 558"/>
          <p:cNvSpPr/>
          <p:nvPr/>
        </p:nvSpPr>
        <p:spPr>
          <a:xfrm>
            <a:off x="3570287" y="2124075"/>
            <a:ext cx="1360488" cy="15033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462" y="20570"/>
                </a:lnTo>
                <a:lnTo>
                  <a:pt x="19904" y="21095"/>
                </a:lnTo>
                <a:lnTo>
                  <a:pt x="21600" y="21600"/>
                </a:lnTo>
                <a:lnTo>
                  <a:pt x="21020" y="20226"/>
                </a:lnTo>
                <a:lnTo>
                  <a:pt x="20462" y="20570"/>
                </a:lnTo>
                <a:lnTo>
                  <a:pt x="0" y="0"/>
                </a:lnTo>
                <a:close/>
              </a:path>
            </a:pathLst>
          </a:custGeom>
          <a:ln w="38100">
            <a:solidFill>
              <a:srgbClr val="3333FF"/>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559" name="Shape 559"/>
          <p:cNvSpPr/>
          <p:nvPr/>
        </p:nvSpPr>
        <p:spPr>
          <a:xfrm>
            <a:off x="4251325" y="2636837"/>
            <a:ext cx="146900"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560" name="Shape 560"/>
          <p:cNvSpPr/>
          <p:nvPr/>
        </p:nvSpPr>
        <p:spPr>
          <a:xfrm>
            <a:off x="3390900" y="2171700"/>
            <a:ext cx="95250" cy="142081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0800" y="20146"/>
                </a:lnTo>
                <a:lnTo>
                  <a:pt x="0" y="20146"/>
                </a:lnTo>
                <a:lnTo>
                  <a:pt x="10800" y="21600"/>
                </a:lnTo>
                <a:lnTo>
                  <a:pt x="21600" y="20146"/>
                </a:lnTo>
                <a:lnTo>
                  <a:pt x="10800" y="20146"/>
                </a:lnTo>
                <a:lnTo>
                  <a:pt x="10800" y="0"/>
                </a:lnTo>
                <a:close/>
              </a:path>
            </a:pathLst>
          </a:custGeom>
          <a:ln w="38100">
            <a:solidFill>
              <a:srgbClr val="3333FF"/>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561" name="Shape 561"/>
          <p:cNvSpPr/>
          <p:nvPr/>
        </p:nvSpPr>
        <p:spPr>
          <a:xfrm>
            <a:off x="3343275" y="2646362"/>
            <a:ext cx="280982"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  1</a:t>
            </a:r>
          </a:p>
        </p:txBody>
      </p:sp>
      <p:sp>
        <p:nvSpPr>
          <p:cNvPr id="562" name="Shape 562"/>
          <p:cNvSpPr/>
          <p:nvPr/>
        </p:nvSpPr>
        <p:spPr>
          <a:xfrm>
            <a:off x="3617912" y="3722687"/>
            <a:ext cx="1254126" cy="9525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9953" y="10800"/>
                </a:lnTo>
                <a:lnTo>
                  <a:pt x="19953" y="21600"/>
                </a:lnTo>
                <a:lnTo>
                  <a:pt x="21600" y="10800"/>
                </a:lnTo>
                <a:lnTo>
                  <a:pt x="19953" y="0"/>
                </a:lnTo>
                <a:lnTo>
                  <a:pt x="19953" y="10800"/>
                </a:lnTo>
                <a:lnTo>
                  <a:pt x="0" y="1080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563" name="Shape 563"/>
          <p:cNvSpPr/>
          <p:nvPr/>
        </p:nvSpPr>
        <p:spPr>
          <a:xfrm>
            <a:off x="4214812" y="353218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3</a:t>
            </a:r>
          </a:p>
        </p:txBody>
      </p:sp>
      <p:sp>
        <p:nvSpPr>
          <p:cNvPr id="564" name="Shape 564"/>
          <p:cNvSpPr/>
          <p:nvPr/>
        </p:nvSpPr>
        <p:spPr>
          <a:xfrm>
            <a:off x="1992312" y="295910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210" y="20157"/>
                </a:lnTo>
                <a:lnTo>
                  <a:pt x="19810" y="21600"/>
                </a:lnTo>
                <a:lnTo>
                  <a:pt x="21600" y="21600"/>
                </a:lnTo>
                <a:lnTo>
                  <a:pt x="20611" y="19096"/>
                </a:lnTo>
                <a:lnTo>
                  <a:pt x="20210" y="20157"/>
                </a:lnTo>
                <a:lnTo>
                  <a:pt x="0" y="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565" name="Shape 565"/>
          <p:cNvSpPr/>
          <p:nvPr/>
        </p:nvSpPr>
        <p:spPr>
          <a:xfrm>
            <a:off x="2601912" y="3078162"/>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4</a:t>
            </a:r>
          </a:p>
        </p:txBody>
      </p:sp>
      <p:sp>
        <p:nvSpPr>
          <p:cNvPr id="566" name="Shape 566"/>
          <p:cNvSpPr/>
          <p:nvPr/>
        </p:nvSpPr>
        <p:spPr>
          <a:xfrm>
            <a:off x="5205412" y="207645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210" y="20157"/>
                </a:lnTo>
                <a:lnTo>
                  <a:pt x="19810" y="21261"/>
                </a:lnTo>
                <a:lnTo>
                  <a:pt x="21600" y="21600"/>
                </a:lnTo>
                <a:lnTo>
                  <a:pt x="20611" y="18714"/>
                </a:lnTo>
                <a:lnTo>
                  <a:pt x="20210" y="20157"/>
                </a:lnTo>
                <a:lnTo>
                  <a:pt x="0" y="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567" name="Shape 567"/>
          <p:cNvSpPr/>
          <p:nvPr/>
        </p:nvSpPr>
        <p:spPr>
          <a:xfrm>
            <a:off x="5815012" y="2193925"/>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568" name="Shape 568"/>
          <p:cNvSpPr/>
          <p:nvPr/>
        </p:nvSpPr>
        <p:spPr>
          <a:xfrm>
            <a:off x="5003800" y="2171700"/>
            <a:ext cx="95250" cy="1420813"/>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10800" y="1454"/>
                </a:lnTo>
                <a:lnTo>
                  <a:pt x="21600" y="1454"/>
                </a:lnTo>
                <a:lnTo>
                  <a:pt x="10800" y="0"/>
                </a:lnTo>
                <a:lnTo>
                  <a:pt x="0" y="1454"/>
                </a:lnTo>
                <a:lnTo>
                  <a:pt x="10800" y="1454"/>
                </a:lnTo>
                <a:lnTo>
                  <a:pt x="10800" y="2160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569" name="Shape 569"/>
          <p:cNvSpPr/>
          <p:nvPr/>
        </p:nvSpPr>
        <p:spPr>
          <a:xfrm>
            <a:off x="4918075" y="2646362"/>
            <a:ext cx="348023"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   3</a:t>
            </a:r>
          </a:p>
        </p:txBody>
      </p:sp>
      <p:sp>
        <p:nvSpPr>
          <p:cNvPr id="570" name="Shape 570"/>
          <p:cNvSpPr/>
          <p:nvPr/>
        </p:nvSpPr>
        <p:spPr>
          <a:xfrm>
            <a:off x="5205412" y="295910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0210" y="1443"/>
                </a:lnTo>
                <a:lnTo>
                  <a:pt x="20611" y="2886"/>
                </a:lnTo>
                <a:lnTo>
                  <a:pt x="21600" y="0"/>
                </a:lnTo>
                <a:lnTo>
                  <a:pt x="19810" y="339"/>
                </a:lnTo>
                <a:lnTo>
                  <a:pt x="20210" y="1443"/>
                </a:lnTo>
                <a:lnTo>
                  <a:pt x="0" y="2160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571" name="Shape 571"/>
          <p:cNvSpPr/>
          <p:nvPr/>
        </p:nvSpPr>
        <p:spPr>
          <a:xfrm>
            <a:off x="5815012" y="3078162"/>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572" name="Shape 572"/>
          <p:cNvSpPr/>
          <p:nvPr/>
        </p:nvSpPr>
        <p:spPr>
          <a:xfrm>
            <a:off x="1676400" y="2286000"/>
            <a:ext cx="3810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lvl1pPr>
          </a:lstStyle>
          <a:p>
            <a:r>
              <a:t>0</a:t>
            </a:r>
          </a:p>
        </p:txBody>
      </p:sp>
      <p:sp>
        <p:nvSpPr>
          <p:cNvPr id="573" name="Shape 573"/>
          <p:cNvSpPr/>
          <p:nvPr/>
        </p:nvSpPr>
        <p:spPr>
          <a:xfrm>
            <a:off x="3262312" y="3600450"/>
            <a:ext cx="347663" cy="347663"/>
          </a:xfrm>
          <a:prstGeom prst="ellipse">
            <a:avLst/>
          </a:prstGeom>
          <a:solidFill>
            <a:srgbClr val="FF0000"/>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574" name="Shape 574"/>
          <p:cNvSpPr/>
          <p:nvPr/>
        </p:nvSpPr>
        <p:spPr>
          <a:xfrm>
            <a:off x="3402012" y="364013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3</a:t>
            </a:r>
          </a:p>
        </p:txBody>
      </p:sp>
      <p:sp>
        <p:nvSpPr>
          <p:cNvPr id="575" name="Shape 575"/>
          <p:cNvSpPr/>
          <p:nvPr/>
        </p:nvSpPr>
        <p:spPr>
          <a:xfrm>
            <a:off x="3276600" y="1371600"/>
            <a:ext cx="4572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2</a:t>
            </a:r>
          </a:p>
        </p:txBody>
      </p:sp>
      <p:sp>
        <p:nvSpPr>
          <p:cNvPr id="576" name="Shape 576"/>
          <p:cNvSpPr/>
          <p:nvPr/>
        </p:nvSpPr>
        <p:spPr>
          <a:xfrm>
            <a:off x="3276600" y="3962400"/>
            <a:ext cx="4572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3</a:t>
            </a:r>
          </a:p>
        </p:txBody>
      </p:sp>
      <p:sp>
        <p:nvSpPr>
          <p:cNvPr id="577" name="Shape 577"/>
          <p:cNvSpPr/>
          <p:nvPr/>
        </p:nvSpPr>
        <p:spPr>
          <a:xfrm>
            <a:off x="4876800" y="1371600"/>
            <a:ext cx="4572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6</a:t>
            </a:r>
          </a:p>
        </p:txBody>
      </p:sp>
      <p:sp>
        <p:nvSpPr>
          <p:cNvPr id="578" name="Shape 578"/>
          <p:cNvSpPr/>
          <p:nvPr/>
        </p:nvSpPr>
        <p:spPr>
          <a:xfrm>
            <a:off x="4876800" y="3962400"/>
            <a:ext cx="4572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4</a:t>
            </a:r>
          </a:p>
        </p:txBody>
      </p:sp>
      <p:sp>
        <p:nvSpPr>
          <p:cNvPr id="579" name="Shape 579"/>
          <p:cNvSpPr/>
          <p:nvPr/>
        </p:nvSpPr>
        <p:spPr>
          <a:xfrm>
            <a:off x="5014912" y="364013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5</a:t>
            </a:r>
          </a:p>
        </p:txBody>
      </p:sp>
      <p:sp>
        <p:nvSpPr>
          <p:cNvPr id="580" name="Shape 580"/>
          <p:cNvSpPr/>
          <p:nvPr/>
        </p:nvSpPr>
        <p:spPr>
          <a:xfrm>
            <a:off x="5181600" y="297180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0210" y="1443"/>
                </a:lnTo>
                <a:lnTo>
                  <a:pt x="20611" y="2886"/>
                </a:lnTo>
                <a:lnTo>
                  <a:pt x="21600" y="0"/>
                </a:lnTo>
                <a:lnTo>
                  <a:pt x="19810" y="339"/>
                </a:lnTo>
                <a:lnTo>
                  <a:pt x="20210" y="1443"/>
                </a:lnTo>
                <a:lnTo>
                  <a:pt x="0" y="21600"/>
                </a:lnTo>
                <a:close/>
              </a:path>
            </a:pathLst>
          </a:custGeom>
          <a:ln w="38100">
            <a:solidFill>
              <a:srgbClr val="3333FF"/>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581" name="Shape 581"/>
          <p:cNvSpPr/>
          <p:nvPr/>
        </p:nvSpPr>
        <p:spPr>
          <a:xfrm>
            <a:off x="6858000" y="2667000"/>
            <a:ext cx="4572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6</a:t>
            </a:r>
          </a:p>
        </p:txBody>
      </p:sp>
      <p:sp>
        <p:nvSpPr>
          <p:cNvPr id="582" name="Shape 582"/>
          <p:cNvSpPr/>
          <p:nvPr/>
        </p:nvSpPr>
        <p:spPr>
          <a:xfrm>
            <a:off x="4876800" y="1803400"/>
            <a:ext cx="346075" cy="358775"/>
          </a:xfrm>
          <a:prstGeom prst="ellipse">
            <a:avLst/>
          </a:prstGeom>
          <a:solidFill>
            <a:srgbClr val="FFFF00"/>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583" name="Shape 583"/>
          <p:cNvSpPr/>
          <p:nvPr/>
        </p:nvSpPr>
        <p:spPr>
          <a:xfrm>
            <a:off x="5014912" y="1847850"/>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4</a:t>
            </a:r>
          </a:p>
        </p:txBody>
      </p:sp>
      <p:sp>
        <p:nvSpPr>
          <p:cNvPr id="584" name="Shape 584"/>
          <p:cNvSpPr/>
          <p:nvPr/>
        </p:nvSpPr>
        <p:spPr>
          <a:xfrm>
            <a:off x="5181600" y="205740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210" y="20157"/>
                </a:lnTo>
                <a:lnTo>
                  <a:pt x="19810" y="21261"/>
                </a:lnTo>
                <a:lnTo>
                  <a:pt x="21600" y="21600"/>
                </a:lnTo>
                <a:lnTo>
                  <a:pt x="20611" y="18714"/>
                </a:lnTo>
                <a:lnTo>
                  <a:pt x="20210" y="20157"/>
                </a:lnTo>
                <a:lnTo>
                  <a:pt x="0" y="0"/>
                </a:lnTo>
                <a:close/>
              </a:path>
            </a:pathLst>
          </a:custGeom>
          <a:ln w="38100">
            <a:solidFill>
              <a:srgbClr val="FF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585" name="Shape 585"/>
          <p:cNvSpPr/>
          <p:nvPr/>
        </p:nvSpPr>
        <p:spPr>
          <a:xfrm>
            <a:off x="914400" y="5181600"/>
            <a:ext cx="3733800" cy="437069"/>
          </a:xfrm>
          <a:prstGeom prst="rect">
            <a:avLst/>
          </a:prstGeom>
          <a:solidFill>
            <a:srgbClr val="FFFF99"/>
          </a:solidFill>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d(6) is not updated</a:t>
            </a:r>
          </a:p>
        </p:txBody>
      </p:sp>
    </p:spTree>
  </p:cSld>
  <p:clrMapOvr>
    <a:masterClrMapping/>
  </p:clrMapOvr>
  <p:transition spd="slow">
    <p:dissolve/>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1" nodeType="clickEffect">
                                  <p:stCondLst>
                                    <p:cond delay="0"/>
                                  </p:stCondLst>
                                  <p:iterate>
                                    <p:tmAbs val="0"/>
                                  </p:iterate>
                                  <p:childTnLst>
                                    <p:set>
                                      <p:cBhvr>
                                        <p:cTn id="6" fill="hold"/>
                                        <p:tgtEl>
                                          <p:spTgt spid="584"/>
                                        </p:tgtEl>
                                        <p:attrNameLst>
                                          <p:attrName>style.visibility</p:attrName>
                                        </p:attrNameLst>
                                      </p:cBhvr>
                                      <p:to>
                                        <p:strVal val="visible"/>
                                      </p:to>
                                    </p:set>
                                    <p:animEffect transition="in" filter="wipe(left)">
                                      <p:cBhvr>
                                        <p:cTn id="7" dur="1000"/>
                                        <p:tgtEl>
                                          <p:spTgt spid="58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2" nodeType="clickEffect">
                                  <p:stCondLst>
                                    <p:cond delay="0"/>
                                  </p:stCondLst>
                                  <p:iterate>
                                    <p:tmAbs val="0"/>
                                  </p:iterate>
                                  <p:childTnLst>
                                    <p:set>
                                      <p:cBhvr>
                                        <p:cTn id="11" fill="hold"/>
                                        <p:tgtEl>
                                          <p:spTgt spid="585"/>
                                        </p:tgtEl>
                                        <p:attrNameLst>
                                          <p:attrName>style.visibility</p:attrName>
                                        </p:attrNameLst>
                                      </p:cBhvr>
                                      <p:to>
                                        <p:strVal val="visible"/>
                                      </p:to>
                                    </p:set>
                                    <p:animEffect transition="in" filter="wipe(left)">
                                      <p:cBhvr>
                                        <p:cTn id="12" dur="1000"/>
                                        <p:tgtEl>
                                          <p:spTgt spid="5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4" grpId="1" animBg="1" advAuto="0"/>
      <p:bldP spid="585" grpId="2" animBg="1" advAuto="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7" name="Shape 587"/>
          <p:cNvSpPr>
            <a:spLocks noGrp="1"/>
          </p:cNvSpPr>
          <p:nvPr>
            <p:ph type="sldNum" sz="quarter" idx="2"/>
          </p:nvPr>
        </p:nvSpPr>
        <p:spPr>
          <a:xfrm>
            <a:off x="8508403" y="6472385"/>
            <a:ext cx="330798" cy="314030"/>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21</a:t>
            </a:fld>
            <a:endParaRPr/>
          </a:p>
        </p:txBody>
      </p:sp>
      <p:sp>
        <p:nvSpPr>
          <p:cNvPr id="588" name="Shape 588"/>
          <p:cNvSpPr>
            <a:spLocks noGrp="1"/>
          </p:cNvSpPr>
          <p:nvPr>
            <p:ph type="title"/>
          </p:nvPr>
        </p:nvSpPr>
        <p:spPr>
          <a:prstGeom prst="rect">
            <a:avLst/>
          </a:prstGeom>
        </p:spPr>
        <p:txBody>
          <a:bodyPr>
            <a:normAutofit fontScale="90000"/>
          </a:bodyPr>
          <a:lstStyle>
            <a:lvl1pPr defTabSz="603504">
              <a:defRPr sz="2112"/>
            </a:lvl1pPr>
          </a:lstStyle>
          <a:p>
            <a:r>
              <a:t>Choose Minimum Temporary Label </a:t>
            </a:r>
          </a:p>
        </p:txBody>
      </p:sp>
      <p:sp>
        <p:nvSpPr>
          <p:cNvPr id="589" name="Shape 589"/>
          <p:cNvSpPr/>
          <p:nvPr/>
        </p:nvSpPr>
        <p:spPr>
          <a:xfrm>
            <a:off x="1676400" y="2701925"/>
            <a:ext cx="334963" cy="347663"/>
          </a:xfrm>
          <a:prstGeom prst="ellipse">
            <a:avLst/>
          </a:prstGeom>
          <a:solidFill>
            <a:srgbClr val="FF0000"/>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590" name="Shape 590"/>
          <p:cNvSpPr/>
          <p:nvPr/>
        </p:nvSpPr>
        <p:spPr>
          <a:xfrm>
            <a:off x="1801812" y="274478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1</a:t>
            </a:r>
          </a:p>
        </p:txBody>
      </p:sp>
      <p:sp>
        <p:nvSpPr>
          <p:cNvPr id="591" name="Shape 591"/>
          <p:cNvSpPr/>
          <p:nvPr/>
        </p:nvSpPr>
        <p:spPr>
          <a:xfrm>
            <a:off x="3263900" y="1806575"/>
            <a:ext cx="347663" cy="358775"/>
          </a:xfrm>
          <a:prstGeom prst="ellipse">
            <a:avLst/>
          </a:prstGeom>
          <a:solidFill>
            <a:srgbClr val="FF0000"/>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592" name="Shape 592"/>
          <p:cNvSpPr/>
          <p:nvPr/>
        </p:nvSpPr>
        <p:spPr>
          <a:xfrm>
            <a:off x="3402012" y="1847850"/>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593" name="Shape 593"/>
          <p:cNvSpPr/>
          <p:nvPr/>
        </p:nvSpPr>
        <p:spPr>
          <a:xfrm>
            <a:off x="3263900" y="3597275"/>
            <a:ext cx="347663" cy="347663"/>
          </a:xfrm>
          <a:prstGeom prst="ellipse">
            <a:avLst/>
          </a:prstGeom>
          <a:solidFill>
            <a:srgbClr val="66FF33"/>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594" name="Shape 594"/>
          <p:cNvSpPr/>
          <p:nvPr/>
        </p:nvSpPr>
        <p:spPr>
          <a:xfrm>
            <a:off x="4878387" y="1806575"/>
            <a:ext cx="346076" cy="358775"/>
          </a:xfrm>
          <a:prstGeom prst="ellipse">
            <a:avLst/>
          </a:prstGeom>
          <a:solidFill>
            <a:srgbClr val="66FF33"/>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595" name="Shape 595"/>
          <p:cNvSpPr/>
          <p:nvPr/>
        </p:nvSpPr>
        <p:spPr>
          <a:xfrm>
            <a:off x="4878387" y="3597275"/>
            <a:ext cx="346076" cy="347663"/>
          </a:xfrm>
          <a:prstGeom prst="ellipse">
            <a:avLst/>
          </a:prstGeom>
          <a:solidFill>
            <a:srgbClr val="FF0000"/>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596" name="Shape 596"/>
          <p:cNvSpPr/>
          <p:nvPr/>
        </p:nvSpPr>
        <p:spPr>
          <a:xfrm>
            <a:off x="6477000" y="2701925"/>
            <a:ext cx="347663" cy="347663"/>
          </a:xfrm>
          <a:prstGeom prst="ellipse">
            <a:avLst/>
          </a:prstGeom>
          <a:solidFill>
            <a:srgbClr val="66FF33"/>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597" name="Shape 597"/>
          <p:cNvSpPr/>
          <p:nvPr/>
        </p:nvSpPr>
        <p:spPr>
          <a:xfrm>
            <a:off x="1992312" y="207645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0210" y="1443"/>
                </a:lnTo>
                <a:lnTo>
                  <a:pt x="20611" y="2504"/>
                </a:lnTo>
                <a:lnTo>
                  <a:pt x="21600" y="0"/>
                </a:lnTo>
                <a:lnTo>
                  <a:pt x="19810" y="0"/>
                </a:lnTo>
                <a:lnTo>
                  <a:pt x="20210" y="1443"/>
                </a:lnTo>
                <a:lnTo>
                  <a:pt x="0" y="21600"/>
                </a:lnTo>
                <a:close/>
              </a:path>
            </a:pathLst>
          </a:custGeom>
          <a:ln w="38100">
            <a:solidFill>
              <a:srgbClr val="3333FF"/>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598" name="Shape 598"/>
          <p:cNvSpPr/>
          <p:nvPr/>
        </p:nvSpPr>
        <p:spPr>
          <a:xfrm>
            <a:off x="2601912" y="2193925"/>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599" name="Shape 599"/>
          <p:cNvSpPr/>
          <p:nvPr/>
        </p:nvSpPr>
        <p:spPr>
          <a:xfrm>
            <a:off x="3617912" y="1943100"/>
            <a:ext cx="1254126" cy="968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9953" y="10800"/>
                </a:lnTo>
                <a:lnTo>
                  <a:pt x="19953" y="21600"/>
                </a:lnTo>
                <a:lnTo>
                  <a:pt x="21600" y="10800"/>
                </a:lnTo>
                <a:lnTo>
                  <a:pt x="19953" y="0"/>
                </a:lnTo>
                <a:lnTo>
                  <a:pt x="19953" y="10800"/>
                </a:lnTo>
                <a:lnTo>
                  <a:pt x="0" y="10800"/>
                </a:lnTo>
                <a:close/>
              </a:path>
            </a:pathLst>
          </a:custGeom>
          <a:ln w="38100">
            <a:solidFill>
              <a:srgbClr val="3333FF"/>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600" name="Shape 600"/>
          <p:cNvSpPr/>
          <p:nvPr/>
        </p:nvSpPr>
        <p:spPr>
          <a:xfrm>
            <a:off x="4214812" y="1752600"/>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4</a:t>
            </a:r>
          </a:p>
        </p:txBody>
      </p:sp>
      <p:sp>
        <p:nvSpPr>
          <p:cNvPr id="601" name="Shape 601"/>
          <p:cNvSpPr/>
          <p:nvPr/>
        </p:nvSpPr>
        <p:spPr>
          <a:xfrm>
            <a:off x="3570287" y="2124075"/>
            <a:ext cx="1360488" cy="15033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462" y="20570"/>
                </a:lnTo>
                <a:lnTo>
                  <a:pt x="19904" y="21095"/>
                </a:lnTo>
                <a:lnTo>
                  <a:pt x="21600" y="21600"/>
                </a:lnTo>
                <a:lnTo>
                  <a:pt x="21020" y="20226"/>
                </a:lnTo>
                <a:lnTo>
                  <a:pt x="20462" y="20570"/>
                </a:lnTo>
                <a:lnTo>
                  <a:pt x="0" y="0"/>
                </a:lnTo>
                <a:close/>
              </a:path>
            </a:pathLst>
          </a:custGeom>
          <a:ln w="38100">
            <a:solidFill>
              <a:srgbClr val="3333FF"/>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602" name="Shape 602"/>
          <p:cNvSpPr/>
          <p:nvPr/>
        </p:nvSpPr>
        <p:spPr>
          <a:xfrm>
            <a:off x="4251325" y="2636837"/>
            <a:ext cx="146900"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603" name="Shape 603"/>
          <p:cNvSpPr/>
          <p:nvPr/>
        </p:nvSpPr>
        <p:spPr>
          <a:xfrm>
            <a:off x="3390900" y="2171700"/>
            <a:ext cx="95250" cy="142081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0800" y="20146"/>
                </a:lnTo>
                <a:lnTo>
                  <a:pt x="0" y="20146"/>
                </a:lnTo>
                <a:lnTo>
                  <a:pt x="10800" y="21600"/>
                </a:lnTo>
                <a:lnTo>
                  <a:pt x="21600" y="20146"/>
                </a:lnTo>
                <a:lnTo>
                  <a:pt x="10800" y="20146"/>
                </a:lnTo>
                <a:lnTo>
                  <a:pt x="10800" y="0"/>
                </a:lnTo>
                <a:close/>
              </a:path>
            </a:pathLst>
          </a:custGeom>
          <a:ln w="38100">
            <a:solidFill>
              <a:srgbClr val="3333FF"/>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604" name="Shape 604"/>
          <p:cNvSpPr/>
          <p:nvPr/>
        </p:nvSpPr>
        <p:spPr>
          <a:xfrm>
            <a:off x="3343275" y="2646362"/>
            <a:ext cx="280982"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  1</a:t>
            </a:r>
          </a:p>
        </p:txBody>
      </p:sp>
      <p:sp>
        <p:nvSpPr>
          <p:cNvPr id="605" name="Shape 605"/>
          <p:cNvSpPr/>
          <p:nvPr/>
        </p:nvSpPr>
        <p:spPr>
          <a:xfrm>
            <a:off x="3617912" y="3722687"/>
            <a:ext cx="1254126" cy="9525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9953" y="10800"/>
                </a:lnTo>
                <a:lnTo>
                  <a:pt x="19953" y="21600"/>
                </a:lnTo>
                <a:lnTo>
                  <a:pt x="21600" y="10800"/>
                </a:lnTo>
                <a:lnTo>
                  <a:pt x="19953" y="0"/>
                </a:lnTo>
                <a:lnTo>
                  <a:pt x="19953" y="10800"/>
                </a:lnTo>
                <a:lnTo>
                  <a:pt x="0" y="1080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606" name="Shape 606"/>
          <p:cNvSpPr/>
          <p:nvPr/>
        </p:nvSpPr>
        <p:spPr>
          <a:xfrm>
            <a:off x="4214812" y="353218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3</a:t>
            </a:r>
          </a:p>
        </p:txBody>
      </p:sp>
      <p:sp>
        <p:nvSpPr>
          <p:cNvPr id="607" name="Shape 607"/>
          <p:cNvSpPr/>
          <p:nvPr/>
        </p:nvSpPr>
        <p:spPr>
          <a:xfrm>
            <a:off x="1992312" y="295910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210" y="20157"/>
                </a:lnTo>
                <a:lnTo>
                  <a:pt x="19810" y="21600"/>
                </a:lnTo>
                <a:lnTo>
                  <a:pt x="21600" y="21600"/>
                </a:lnTo>
                <a:lnTo>
                  <a:pt x="20611" y="19096"/>
                </a:lnTo>
                <a:lnTo>
                  <a:pt x="20210" y="20157"/>
                </a:lnTo>
                <a:lnTo>
                  <a:pt x="0" y="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608" name="Shape 608"/>
          <p:cNvSpPr/>
          <p:nvPr/>
        </p:nvSpPr>
        <p:spPr>
          <a:xfrm>
            <a:off x="2601912" y="3078162"/>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4</a:t>
            </a:r>
          </a:p>
        </p:txBody>
      </p:sp>
      <p:sp>
        <p:nvSpPr>
          <p:cNvPr id="609" name="Shape 609"/>
          <p:cNvSpPr/>
          <p:nvPr/>
        </p:nvSpPr>
        <p:spPr>
          <a:xfrm>
            <a:off x="5205412" y="207645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210" y="20157"/>
                </a:lnTo>
                <a:lnTo>
                  <a:pt x="19810" y="21261"/>
                </a:lnTo>
                <a:lnTo>
                  <a:pt x="21600" y="21600"/>
                </a:lnTo>
                <a:lnTo>
                  <a:pt x="20611" y="18714"/>
                </a:lnTo>
                <a:lnTo>
                  <a:pt x="20210" y="20157"/>
                </a:lnTo>
                <a:lnTo>
                  <a:pt x="0" y="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610" name="Shape 610"/>
          <p:cNvSpPr/>
          <p:nvPr/>
        </p:nvSpPr>
        <p:spPr>
          <a:xfrm>
            <a:off x="5815012" y="2193925"/>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611" name="Shape 611"/>
          <p:cNvSpPr/>
          <p:nvPr/>
        </p:nvSpPr>
        <p:spPr>
          <a:xfrm>
            <a:off x="5003800" y="2171700"/>
            <a:ext cx="95250" cy="1420813"/>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10800" y="1454"/>
                </a:lnTo>
                <a:lnTo>
                  <a:pt x="21600" y="1454"/>
                </a:lnTo>
                <a:lnTo>
                  <a:pt x="10800" y="0"/>
                </a:lnTo>
                <a:lnTo>
                  <a:pt x="0" y="1454"/>
                </a:lnTo>
                <a:lnTo>
                  <a:pt x="10800" y="1454"/>
                </a:lnTo>
                <a:lnTo>
                  <a:pt x="10800" y="2160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612" name="Shape 612"/>
          <p:cNvSpPr/>
          <p:nvPr/>
        </p:nvSpPr>
        <p:spPr>
          <a:xfrm>
            <a:off x="4918075" y="2646362"/>
            <a:ext cx="348023"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   3</a:t>
            </a:r>
          </a:p>
        </p:txBody>
      </p:sp>
      <p:sp>
        <p:nvSpPr>
          <p:cNvPr id="613" name="Shape 613"/>
          <p:cNvSpPr/>
          <p:nvPr/>
        </p:nvSpPr>
        <p:spPr>
          <a:xfrm>
            <a:off x="5205412" y="295910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0210" y="1443"/>
                </a:lnTo>
                <a:lnTo>
                  <a:pt x="20611" y="2886"/>
                </a:lnTo>
                <a:lnTo>
                  <a:pt x="21600" y="0"/>
                </a:lnTo>
                <a:lnTo>
                  <a:pt x="19810" y="339"/>
                </a:lnTo>
                <a:lnTo>
                  <a:pt x="20210" y="1443"/>
                </a:lnTo>
                <a:lnTo>
                  <a:pt x="0" y="2160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614" name="Shape 614"/>
          <p:cNvSpPr/>
          <p:nvPr/>
        </p:nvSpPr>
        <p:spPr>
          <a:xfrm>
            <a:off x="5815012" y="3078162"/>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615" name="Shape 615"/>
          <p:cNvSpPr/>
          <p:nvPr/>
        </p:nvSpPr>
        <p:spPr>
          <a:xfrm>
            <a:off x="1676400" y="2286000"/>
            <a:ext cx="3810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lvl1pPr>
          </a:lstStyle>
          <a:p>
            <a:r>
              <a:t>0</a:t>
            </a:r>
          </a:p>
        </p:txBody>
      </p:sp>
      <p:sp>
        <p:nvSpPr>
          <p:cNvPr id="616" name="Shape 616"/>
          <p:cNvSpPr/>
          <p:nvPr/>
        </p:nvSpPr>
        <p:spPr>
          <a:xfrm>
            <a:off x="3262312" y="3600450"/>
            <a:ext cx="347663" cy="347663"/>
          </a:xfrm>
          <a:prstGeom prst="ellipse">
            <a:avLst/>
          </a:prstGeom>
          <a:solidFill>
            <a:srgbClr val="FF0000"/>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617" name="Shape 617"/>
          <p:cNvSpPr/>
          <p:nvPr/>
        </p:nvSpPr>
        <p:spPr>
          <a:xfrm>
            <a:off x="3402012" y="364013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3</a:t>
            </a:r>
          </a:p>
        </p:txBody>
      </p:sp>
      <p:sp>
        <p:nvSpPr>
          <p:cNvPr id="618" name="Shape 618"/>
          <p:cNvSpPr/>
          <p:nvPr/>
        </p:nvSpPr>
        <p:spPr>
          <a:xfrm>
            <a:off x="3276600" y="1371600"/>
            <a:ext cx="4572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2</a:t>
            </a:r>
          </a:p>
        </p:txBody>
      </p:sp>
      <p:sp>
        <p:nvSpPr>
          <p:cNvPr id="619" name="Shape 619"/>
          <p:cNvSpPr/>
          <p:nvPr/>
        </p:nvSpPr>
        <p:spPr>
          <a:xfrm>
            <a:off x="3276600" y="3962400"/>
            <a:ext cx="4572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3</a:t>
            </a:r>
          </a:p>
        </p:txBody>
      </p:sp>
      <p:sp>
        <p:nvSpPr>
          <p:cNvPr id="620" name="Shape 620"/>
          <p:cNvSpPr/>
          <p:nvPr/>
        </p:nvSpPr>
        <p:spPr>
          <a:xfrm>
            <a:off x="4876800" y="1371600"/>
            <a:ext cx="4572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6</a:t>
            </a:r>
          </a:p>
        </p:txBody>
      </p:sp>
      <p:sp>
        <p:nvSpPr>
          <p:cNvPr id="621" name="Shape 621"/>
          <p:cNvSpPr/>
          <p:nvPr/>
        </p:nvSpPr>
        <p:spPr>
          <a:xfrm>
            <a:off x="4876800" y="3962400"/>
            <a:ext cx="4572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4</a:t>
            </a:r>
          </a:p>
        </p:txBody>
      </p:sp>
      <p:sp>
        <p:nvSpPr>
          <p:cNvPr id="622" name="Shape 622"/>
          <p:cNvSpPr/>
          <p:nvPr/>
        </p:nvSpPr>
        <p:spPr>
          <a:xfrm>
            <a:off x="5014912" y="364013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5</a:t>
            </a:r>
          </a:p>
        </p:txBody>
      </p:sp>
      <p:sp>
        <p:nvSpPr>
          <p:cNvPr id="623" name="Shape 623"/>
          <p:cNvSpPr/>
          <p:nvPr/>
        </p:nvSpPr>
        <p:spPr>
          <a:xfrm>
            <a:off x="5181600" y="297180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0210" y="1443"/>
                </a:lnTo>
                <a:lnTo>
                  <a:pt x="20611" y="2886"/>
                </a:lnTo>
                <a:lnTo>
                  <a:pt x="21600" y="0"/>
                </a:lnTo>
                <a:lnTo>
                  <a:pt x="19810" y="339"/>
                </a:lnTo>
                <a:lnTo>
                  <a:pt x="20210" y="1443"/>
                </a:lnTo>
                <a:lnTo>
                  <a:pt x="0" y="21600"/>
                </a:lnTo>
                <a:close/>
              </a:path>
            </a:pathLst>
          </a:custGeom>
          <a:ln w="38100">
            <a:solidFill>
              <a:srgbClr val="3333FF"/>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624" name="Shape 624"/>
          <p:cNvSpPr/>
          <p:nvPr/>
        </p:nvSpPr>
        <p:spPr>
          <a:xfrm>
            <a:off x="6858000" y="2667000"/>
            <a:ext cx="4572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6</a:t>
            </a:r>
          </a:p>
        </p:txBody>
      </p:sp>
      <p:sp>
        <p:nvSpPr>
          <p:cNvPr id="625" name="Shape 625"/>
          <p:cNvSpPr/>
          <p:nvPr/>
        </p:nvSpPr>
        <p:spPr>
          <a:xfrm>
            <a:off x="4876800" y="1803400"/>
            <a:ext cx="346075" cy="358775"/>
          </a:xfrm>
          <a:prstGeom prst="ellipse">
            <a:avLst/>
          </a:prstGeom>
          <a:solidFill>
            <a:srgbClr val="FF0000"/>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626" name="Shape 626"/>
          <p:cNvSpPr/>
          <p:nvPr/>
        </p:nvSpPr>
        <p:spPr>
          <a:xfrm>
            <a:off x="5014912" y="1847850"/>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4</a:t>
            </a:r>
          </a:p>
        </p:txBody>
      </p:sp>
      <p:sp>
        <p:nvSpPr>
          <p:cNvPr id="627" name="Shape 627"/>
          <p:cNvSpPr/>
          <p:nvPr/>
        </p:nvSpPr>
        <p:spPr>
          <a:xfrm>
            <a:off x="6491287" y="2695575"/>
            <a:ext cx="347663" cy="347663"/>
          </a:xfrm>
          <a:prstGeom prst="ellipse">
            <a:avLst/>
          </a:prstGeom>
          <a:solidFill>
            <a:srgbClr val="FFFF00"/>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628" name="Shape 628"/>
          <p:cNvSpPr/>
          <p:nvPr/>
        </p:nvSpPr>
        <p:spPr>
          <a:xfrm>
            <a:off x="6615112" y="274478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6</a:t>
            </a:r>
          </a:p>
        </p:txBody>
      </p:sp>
      <p:sp>
        <p:nvSpPr>
          <p:cNvPr id="629" name="Shape 629"/>
          <p:cNvSpPr/>
          <p:nvPr/>
        </p:nvSpPr>
        <p:spPr>
          <a:xfrm>
            <a:off x="1066800" y="5486400"/>
            <a:ext cx="4648200" cy="437069"/>
          </a:xfrm>
          <a:prstGeom prst="rect">
            <a:avLst/>
          </a:prstGeom>
          <a:solidFill>
            <a:srgbClr val="FFFF99"/>
          </a:solidFill>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There is nothing to update</a:t>
            </a:r>
          </a:p>
        </p:txBody>
      </p:sp>
    </p:spTree>
  </p:cSld>
  <p:clrMapOvr>
    <a:masterClrMapping/>
  </p:clrMapOvr>
  <p:transition spd="slow">
    <p:dissolve/>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627"/>
                                        </p:tgtEl>
                                        <p:attrNameLst>
                                          <p:attrName>style.visibility</p:attrName>
                                        </p:attrNameLst>
                                      </p:cBhvr>
                                      <p:to>
                                        <p:strVal val="visible"/>
                                      </p:to>
                                    </p:set>
                                    <p:animEffect transition="in" filter="dissolve">
                                      <p:cBhvr>
                                        <p:cTn id="7" dur="1000"/>
                                        <p:tgtEl>
                                          <p:spTgt spid="62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2" nodeType="clickEffect">
                                  <p:stCondLst>
                                    <p:cond delay="0"/>
                                  </p:stCondLst>
                                  <p:iterate>
                                    <p:tmAbs val="0"/>
                                  </p:iterate>
                                  <p:childTnLst>
                                    <p:set>
                                      <p:cBhvr>
                                        <p:cTn id="11" fill="hold"/>
                                        <p:tgtEl>
                                          <p:spTgt spid="629"/>
                                        </p:tgtEl>
                                        <p:attrNameLst>
                                          <p:attrName>style.visibility</p:attrName>
                                        </p:attrNameLst>
                                      </p:cBhvr>
                                      <p:to>
                                        <p:strVal val="visible"/>
                                      </p:to>
                                    </p:set>
                                    <p:animEffect transition="in" filter="wipe(left)">
                                      <p:cBhvr>
                                        <p:cTn id="12" dur="1000"/>
                                        <p:tgtEl>
                                          <p:spTgt spid="6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7" grpId="1" animBg="1" advAuto="0"/>
      <p:bldP spid="629" grpId="2" animBg="1" advAuto="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1" name="Shape 631"/>
          <p:cNvSpPr>
            <a:spLocks noGrp="1"/>
          </p:cNvSpPr>
          <p:nvPr>
            <p:ph type="sldNum" sz="quarter" idx="2"/>
          </p:nvPr>
        </p:nvSpPr>
        <p:spPr>
          <a:xfrm>
            <a:off x="8508403" y="6472385"/>
            <a:ext cx="330798" cy="314030"/>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22</a:t>
            </a:fld>
            <a:endParaRPr/>
          </a:p>
        </p:txBody>
      </p:sp>
      <p:sp>
        <p:nvSpPr>
          <p:cNvPr id="632" name="Shape 632"/>
          <p:cNvSpPr>
            <a:spLocks noGrp="1"/>
          </p:cNvSpPr>
          <p:nvPr>
            <p:ph type="title"/>
          </p:nvPr>
        </p:nvSpPr>
        <p:spPr>
          <a:prstGeom prst="rect">
            <a:avLst/>
          </a:prstGeom>
        </p:spPr>
        <p:txBody>
          <a:bodyPr>
            <a:normAutofit fontScale="90000"/>
          </a:bodyPr>
          <a:lstStyle>
            <a:lvl1pPr defTabSz="603504">
              <a:defRPr sz="2112"/>
            </a:lvl1pPr>
          </a:lstStyle>
          <a:p>
            <a:r>
              <a:t>End of Algorithm </a:t>
            </a:r>
          </a:p>
        </p:txBody>
      </p:sp>
      <p:sp>
        <p:nvSpPr>
          <p:cNvPr id="633" name="Shape 633"/>
          <p:cNvSpPr/>
          <p:nvPr/>
        </p:nvSpPr>
        <p:spPr>
          <a:xfrm>
            <a:off x="1676400" y="2701925"/>
            <a:ext cx="334963" cy="347663"/>
          </a:xfrm>
          <a:prstGeom prst="ellipse">
            <a:avLst/>
          </a:prstGeom>
          <a:solidFill>
            <a:srgbClr val="FF0000"/>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634" name="Shape 634"/>
          <p:cNvSpPr/>
          <p:nvPr/>
        </p:nvSpPr>
        <p:spPr>
          <a:xfrm>
            <a:off x="1801812" y="274478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1</a:t>
            </a:r>
          </a:p>
        </p:txBody>
      </p:sp>
      <p:sp>
        <p:nvSpPr>
          <p:cNvPr id="635" name="Shape 635"/>
          <p:cNvSpPr/>
          <p:nvPr/>
        </p:nvSpPr>
        <p:spPr>
          <a:xfrm>
            <a:off x="3263900" y="1806575"/>
            <a:ext cx="347663" cy="358775"/>
          </a:xfrm>
          <a:prstGeom prst="ellipse">
            <a:avLst/>
          </a:prstGeom>
          <a:solidFill>
            <a:srgbClr val="FF0000"/>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636" name="Shape 636"/>
          <p:cNvSpPr/>
          <p:nvPr/>
        </p:nvSpPr>
        <p:spPr>
          <a:xfrm>
            <a:off x="3402012" y="1847850"/>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637" name="Shape 637"/>
          <p:cNvSpPr/>
          <p:nvPr/>
        </p:nvSpPr>
        <p:spPr>
          <a:xfrm>
            <a:off x="3263900" y="3597275"/>
            <a:ext cx="347663" cy="347663"/>
          </a:xfrm>
          <a:prstGeom prst="ellipse">
            <a:avLst/>
          </a:prstGeom>
          <a:solidFill>
            <a:srgbClr val="66FF33"/>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638" name="Shape 638"/>
          <p:cNvSpPr/>
          <p:nvPr/>
        </p:nvSpPr>
        <p:spPr>
          <a:xfrm>
            <a:off x="4878387" y="1806575"/>
            <a:ext cx="346076" cy="358775"/>
          </a:xfrm>
          <a:prstGeom prst="ellipse">
            <a:avLst/>
          </a:prstGeom>
          <a:solidFill>
            <a:srgbClr val="66FF33"/>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639" name="Shape 639"/>
          <p:cNvSpPr/>
          <p:nvPr/>
        </p:nvSpPr>
        <p:spPr>
          <a:xfrm>
            <a:off x="4878387" y="3597275"/>
            <a:ext cx="346076" cy="347663"/>
          </a:xfrm>
          <a:prstGeom prst="ellipse">
            <a:avLst/>
          </a:prstGeom>
          <a:solidFill>
            <a:srgbClr val="FF0000"/>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640" name="Shape 640"/>
          <p:cNvSpPr/>
          <p:nvPr/>
        </p:nvSpPr>
        <p:spPr>
          <a:xfrm>
            <a:off x="6477000" y="2701925"/>
            <a:ext cx="347663" cy="347663"/>
          </a:xfrm>
          <a:prstGeom prst="ellipse">
            <a:avLst/>
          </a:prstGeom>
          <a:solidFill>
            <a:srgbClr val="FF0000"/>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641" name="Shape 641"/>
          <p:cNvSpPr/>
          <p:nvPr/>
        </p:nvSpPr>
        <p:spPr>
          <a:xfrm>
            <a:off x="1992312" y="207645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0210" y="1443"/>
                </a:lnTo>
                <a:lnTo>
                  <a:pt x="20611" y="2504"/>
                </a:lnTo>
                <a:lnTo>
                  <a:pt x="21600" y="0"/>
                </a:lnTo>
                <a:lnTo>
                  <a:pt x="19810" y="0"/>
                </a:lnTo>
                <a:lnTo>
                  <a:pt x="20210" y="1443"/>
                </a:lnTo>
                <a:lnTo>
                  <a:pt x="0" y="21600"/>
                </a:lnTo>
                <a:close/>
              </a:path>
            </a:pathLst>
          </a:custGeom>
          <a:ln w="38100">
            <a:solidFill>
              <a:srgbClr val="3333FF"/>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642" name="Shape 642"/>
          <p:cNvSpPr/>
          <p:nvPr/>
        </p:nvSpPr>
        <p:spPr>
          <a:xfrm>
            <a:off x="2601912" y="2193925"/>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643" name="Shape 643"/>
          <p:cNvSpPr/>
          <p:nvPr/>
        </p:nvSpPr>
        <p:spPr>
          <a:xfrm>
            <a:off x="3617912" y="1943100"/>
            <a:ext cx="1254126" cy="968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9953" y="10800"/>
                </a:lnTo>
                <a:lnTo>
                  <a:pt x="19953" y="21600"/>
                </a:lnTo>
                <a:lnTo>
                  <a:pt x="21600" y="10800"/>
                </a:lnTo>
                <a:lnTo>
                  <a:pt x="19953" y="0"/>
                </a:lnTo>
                <a:lnTo>
                  <a:pt x="19953" y="10800"/>
                </a:lnTo>
                <a:lnTo>
                  <a:pt x="0" y="10800"/>
                </a:lnTo>
                <a:close/>
              </a:path>
            </a:pathLst>
          </a:custGeom>
          <a:ln w="38100">
            <a:solidFill>
              <a:srgbClr val="3333FF"/>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644" name="Shape 644"/>
          <p:cNvSpPr/>
          <p:nvPr/>
        </p:nvSpPr>
        <p:spPr>
          <a:xfrm>
            <a:off x="4214812" y="1752600"/>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4</a:t>
            </a:r>
          </a:p>
        </p:txBody>
      </p:sp>
      <p:sp>
        <p:nvSpPr>
          <p:cNvPr id="645" name="Shape 645"/>
          <p:cNvSpPr/>
          <p:nvPr/>
        </p:nvSpPr>
        <p:spPr>
          <a:xfrm>
            <a:off x="3570287" y="2124075"/>
            <a:ext cx="1360488" cy="15033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462" y="20570"/>
                </a:lnTo>
                <a:lnTo>
                  <a:pt x="19904" y="21095"/>
                </a:lnTo>
                <a:lnTo>
                  <a:pt x="21600" y="21600"/>
                </a:lnTo>
                <a:lnTo>
                  <a:pt x="21020" y="20226"/>
                </a:lnTo>
                <a:lnTo>
                  <a:pt x="20462" y="20570"/>
                </a:lnTo>
                <a:lnTo>
                  <a:pt x="0" y="0"/>
                </a:lnTo>
                <a:close/>
              </a:path>
            </a:pathLst>
          </a:custGeom>
          <a:ln w="38100">
            <a:solidFill>
              <a:srgbClr val="3333FF"/>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646" name="Shape 646"/>
          <p:cNvSpPr/>
          <p:nvPr/>
        </p:nvSpPr>
        <p:spPr>
          <a:xfrm>
            <a:off x="4251325" y="2636837"/>
            <a:ext cx="146900"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647" name="Shape 647"/>
          <p:cNvSpPr/>
          <p:nvPr/>
        </p:nvSpPr>
        <p:spPr>
          <a:xfrm>
            <a:off x="3390900" y="2171700"/>
            <a:ext cx="95250" cy="142081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0800" y="20146"/>
                </a:lnTo>
                <a:lnTo>
                  <a:pt x="0" y="20146"/>
                </a:lnTo>
                <a:lnTo>
                  <a:pt x="10800" y="21600"/>
                </a:lnTo>
                <a:lnTo>
                  <a:pt x="21600" y="20146"/>
                </a:lnTo>
                <a:lnTo>
                  <a:pt x="10800" y="20146"/>
                </a:lnTo>
                <a:lnTo>
                  <a:pt x="10800" y="0"/>
                </a:lnTo>
                <a:close/>
              </a:path>
            </a:pathLst>
          </a:custGeom>
          <a:ln w="38100">
            <a:solidFill>
              <a:srgbClr val="3333FF"/>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648" name="Shape 648"/>
          <p:cNvSpPr/>
          <p:nvPr/>
        </p:nvSpPr>
        <p:spPr>
          <a:xfrm>
            <a:off x="3343275" y="2646362"/>
            <a:ext cx="280982"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  1</a:t>
            </a:r>
          </a:p>
        </p:txBody>
      </p:sp>
      <p:sp>
        <p:nvSpPr>
          <p:cNvPr id="649" name="Shape 649"/>
          <p:cNvSpPr/>
          <p:nvPr/>
        </p:nvSpPr>
        <p:spPr>
          <a:xfrm>
            <a:off x="3617912" y="3722687"/>
            <a:ext cx="1254126" cy="9525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9953" y="10800"/>
                </a:lnTo>
                <a:lnTo>
                  <a:pt x="19953" y="21600"/>
                </a:lnTo>
                <a:lnTo>
                  <a:pt x="21600" y="10800"/>
                </a:lnTo>
                <a:lnTo>
                  <a:pt x="19953" y="0"/>
                </a:lnTo>
                <a:lnTo>
                  <a:pt x="19953" y="10800"/>
                </a:lnTo>
                <a:lnTo>
                  <a:pt x="0" y="1080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650" name="Shape 650"/>
          <p:cNvSpPr/>
          <p:nvPr/>
        </p:nvSpPr>
        <p:spPr>
          <a:xfrm>
            <a:off x="4214812" y="353218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3</a:t>
            </a:r>
          </a:p>
        </p:txBody>
      </p:sp>
      <p:sp>
        <p:nvSpPr>
          <p:cNvPr id="651" name="Shape 651"/>
          <p:cNvSpPr/>
          <p:nvPr/>
        </p:nvSpPr>
        <p:spPr>
          <a:xfrm>
            <a:off x="1992312" y="295910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210" y="20157"/>
                </a:lnTo>
                <a:lnTo>
                  <a:pt x="19810" y="21600"/>
                </a:lnTo>
                <a:lnTo>
                  <a:pt x="21600" y="21600"/>
                </a:lnTo>
                <a:lnTo>
                  <a:pt x="20611" y="19096"/>
                </a:lnTo>
                <a:lnTo>
                  <a:pt x="20210" y="20157"/>
                </a:lnTo>
                <a:lnTo>
                  <a:pt x="0" y="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652" name="Shape 652"/>
          <p:cNvSpPr/>
          <p:nvPr/>
        </p:nvSpPr>
        <p:spPr>
          <a:xfrm>
            <a:off x="2601912" y="3078162"/>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4</a:t>
            </a:r>
          </a:p>
        </p:txBody>
      </p:sp>
      <p:sp>
        <p:nvSpPr>
          <p:cNvPr id="653" name="Shape 653"/>
          <p:cNvSpPr/>
          <p:nvPr/>
        </p:nvSpPr>
        <p:spPr>
          <a:xfrm>
            <a:off x="5205412" y="207645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210" y="20157"/>
                </a:lnTo>
                <a:lnTo>
                  <a:pt x="19810" y="21261"/>
                </a:lnTo>
                <a:lnTo>
                  <a:pt x="21600" y="21600"/>
                </a:lnTo>
                <a:lnTo>
                  <a:pt x="20611" y="18714"/>
                </a:lnTo>
                <a:lnTo>
                  <a:pt x="20210" y="20157"/>
                </a:lnTo>
                <a:lnTo>
                  <a:pt x="0" y="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654" name="Shape 654"/>
          <p:cNvSpPr/>
          <p:nvPr/>
        </p:nvSpPr>
        <p:spPr>
          <a:xfrm>
            <a:off x="5815012" y="2193925"/>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655" name="Shape 655"/>
          <p:cNvSpPr/>
          <p:nvPr/>
        </p:nvSpPr>
        <p:spPr>
          <a:xfrm>
            <a:off x="5003800" y="2171700"/>
            <a:ext cx="95250" cy="1420813"/>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10800" y="1454"/>
                </a:lnTo>
                <a:lnTo>
                  <a:pt x="21600" y="1454"/>
                </a:lnTo>
                <a:lnTo>
                  <a:pt x="10800" y="0"/>
                </a:lnTo>
                <a:lnTo>
                  <a:pt x="0" y="1454"/>
                </a:lnTo>
                <a:lnTo>
                  <a:pt x="10800" y="1454"/>
                </a:lnTo>
                <a:lnTo>
                  <a:pt x="10800" y="2160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656" name="Shape 656"/>
          <p:cNvSpPr/>
          <p:nvPr/>
        </p:nvSpPr>
        <p:spPr>
          <a:xfrm>
            <a:off x="4918075" y="2646362"/>
            <a:ext cx="348023"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   3</a:t>
            </a:r>
          </a:p>
        </p:txBody>
      </p:sp>
      <p:sp>
        <p:nvSpPr>
          <p:cNvPr id="657" name="Shape 657"/>
          <p:cNvSpPr/>
          <p:nvPr/>
        </p:nvSpPr>
        <p:spPr>
          <a:xfrm>
            <a:off x="5205412" y="295910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0210" y="1443"/>
                </a:lnTo>
                <a:lnTo>
                  <a:pt x="20611" y="2886"/>
                </a:lnTo>
                <a:lnTo>
                  <a:pt x="21600" y="0"/>
                </a:lnTo>
                <a:lnTo>
                  <a:pt x="19810" y="339"/>
                </a:lnTo>
                <a:lnTo>
                  <a:pt x="20210" y="1443"/>
                </a:lnTo>
                <a:lnTo>
                  <a:pt x="0" y="21600"/>
                </a:lnTo>
                <a:close/>
              </a:path>
            </a:pathLst>
          </a:custGeom>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658" name="Shape 658"/>
          <p:cNvSpPr/>
          <p:nvPr/>
        </p:nvSpPr>
        <p:spPr>
          <a:xfrm>
            <a:off x="5815012" y="3078162"/>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2</a:t>
            </a:r>
          </a:p>
        </p:txBody>
      </p:sp>
      <p:sp>
        <p:nvSpPr>
          <p:cNvPr id="659" name="Shape 659"/>
          <p:cNvSpPr/>
          <p:nvPr/>
        </p:nvSpPr>
        <p:spPr>
          <a:xfrm>
            <a:off x="1676400" y="2286000"/>
            <a:ext cx="3810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lvl1pPr>
          </a:lstStyle>
          <a:p>
            <a:r>
              <a:t>0</a:t>
            </a:r>
          </a:p>
        </p:txBody>
      </p:sp>
      <p:sp>
        <p:nvSpPr>
          <p:cNvPr id="660" name="Shape 660"/>
          <p:cNvSpPr/>
          <p:nvPr/>
        </p:nvSpPr>
        <p:spPr>
          <a:xfrm>
            <a:off x="3262312" y="3600450"/>
            <a:ext cx="347663" cy="347663"/>
          </a:xfrm>
          <a:prstGeom prst="ellipse">
            <a:avLst/>
          </a:prstGeom>
          <a:solidFill>
            <a:srgbClr val="FF0000"/>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661" name="Shape 661"/>
          <p:cNvSpPr/>
          <p:nvPr/>
        </p:nvSpPr>
        <p:spPr>
          <a:xfrm>
            <a:off x="3402012" y="364013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3</a:t>
            </a:r>
          </a:p>
        </p:txBody>
      </p:sp>
      <p:sp>
        <p:nvSpPr>
          <p:cNvPr id="662" name="Shape 662"/>
          <p:cNvSpPr/>
          <p:nvPr/>
        </p:nvSpPr>
        <p:spPr>
          <a:xfrm>
            <a:off x="3276600" y="1371600"/>
            <a:ext cx="4572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2</a:t>
            </a:r>
          </a:p>
        </p:txBody>
      </p:sp>
      <p:sp>
        <p:nvSpPr>
          <p:cNvPr id="663" name="Shape 663"/>
          <p:cNvSpPr/>
          <p:nvPr/>
        </p:nvSpPr>
        <p:spPr>
          <a:xfrm>
            <a:off x="3276600" y="3962400"/>
            <a:ext cx="4572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3</a:t>
            </a:r>
          </a:p>
        </p:txBody>
      </p:sp>
      <p:sp>
        <p:nvSpPr>
          <p:cNvPr id="664" name="Shape 664"/>
          <p:cNvSpPr/>
          <p:nvPr/>
        </p:nvSpPr>
        <p:spPr>
          <a:xfrm>
            <a:off x="4876800" y="1371600"/>
            <a:ext cx="4572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6</a:t>
            </a:r>
          </a:p>
        </p:txBody>
      </p:sp>
      <p:sp>
        <p:nvSpPr>
          <p:cNvPr id="665" name="Shape 665"/>
          <p:cNvSpPr/>
          <p:nvPr/>
        </p:nvSpPr>
        <p:spPr>
          <a:xfrm>
            <a:off x="4876800" y="3962400"/>
            <a:ext cx="4572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4</a:t>
            </a:r>
          </a:p>
        </p:txBody>
      </p:sp>
      <p:sp>
        <p:nvSpPr>
          <p:cNvPr id="666" name="Shape 666"/>
          <p:cNvSpPr/>
          <p:nvPr/>
        </p:nvSpPr>
        <p:spPr>
          <a:xfrm>
            <a:off x="5014912" y="364013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5</a:t>
            </a:r>
          </a:p>
        </p:txBody>
      </p:sp>
      <p:sp>
        <p:nvSpPr>
          <p:cNvPr id="667" name="Shape 667"/>
          <p:cNvSpPr/>
          <p:nvPr/>
        </p:nvSpPr>
        <p:spPr>
          <a:xfrm>
            <a:off x="5181600" y="2971800"/>
            <a:ext cx="1290638" cy="71596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0210" y="1443"/>
                </a:lnTo>
                <a:lnTo>
                  <a:pt x="20611" y="2886"/>
                </a:lnTo>
                <a:lnTo>
                  <a:pt x="21600" y="0"/>
                </a:lnTo>
                <a:lnTo>
                  <a:pt x="19810" y="339"/>
                </a:lnTo>
                <a:lnTo>
                  <a:pt x="20210" y="1443"/>
                </a:lnTo>
                <a:lnTo>
                  <a:pt x="0" y="21600"/>
                </a:lnTo>
                <a:close/>
              </a:path>
            </a:pathLst>
          </a:custGeom>
          <a:ln w="38100">
            <a:solidFill>
              <a:srgbClr val="3333FF"/>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668" name="Shape 668"/>
          <p:cNvSpPr/>
          <p:nvPr/>
        </p:nvSpPr>
        <p:spPr>
          <a:xfrm>
            <a:off x="6858000" y="2667000"/>
            <a:ext cx="4572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6</a:t>
            </a:r>
          </a:p>
        </p:txBody>
      </p:sp>
      <p:sp>
        <p:nvSpPr>
          <p:cNvPr id="669" name="Shape 669"/>
          <p:cNvSpPr/>
          <p:nvPr/>
        </p:nvSpPr>
        <p:spPr>
          <a:xfrm>
            <a:off x="4876800" y="1803400"/>
            <a:ext cx="346075" cy="358775"/>
          </a:xfrm>
          <a:prstGeom prst="ellipse">
            <a:avLst/>
          </a:prstGeom>
          <a:solidFill>
            <a:srgbClr val="FF0000"/>
          </a:solidFill>
          <a:ln w="12700">
            <a:solidFill>
              <a:srgbClr val="000000"/>
            </a:solidFill>
          </a:ln>
        </p:spPr>
        <p:txBody>
          <a:bodyPr lIns="45719" rIns="45719"/>
          <a:lstStyle/>
          <a:p>
            <a:pPr>
              <a:defRPr sz="2400">
                <a:solidFill>
                  <a:srgbClr val="000066"/>
                </a:solidFill>
                <a:latin typeface="Times New Roman"/>
                <a:ea typeface="Times New Roman"/>
                <a:cs typeface="Times New Roman"/>
                <a:sym typeface="Times New Roman"/>
              </a:defRPr>
            </a:pPr>
            <a:endParaRPr/>
          </a:p>
        </p:txBody>
      </p:sp>
      <p:sp>
        <p:nvSpPr>
          <p:cNvPr id="670" name="Shape 670"/>
          <p:cNvSpPr/>
          <p:nvPr/>
        </p:nvSpPr>
        <p:spPr>
          <a:xfrm>
            <a:off x="5014912" y="1847850"/>
            <a:ext cx="146901" cy="27150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4</a:t>
            </a:r>
          </a:p>
        </p:txBody>
      </p:sp>
      <p:sp>
        <p:nvSpPr>
          <p:cNvPr id="671" name="Shape 671"/>
          <p:cNvSpPr/>
          <p:nvPr/>
        </p:nvSpPr>
        <p:spPr>
          <a:xfrm>
            <a:off x="6615112" y="2744787"/>
            <a:ext cx="146901" cy="27150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900" b="1"/>
            </a:lvl1pPr>
          </a:lstStyle>
          <a:p>
            <a:r>
              <a:t>6</a:t>
            </a:r>
          </a:p>
        </p:txBody>
      </p:sp>
      <p:sp>
        <p:nvSpPr>
          <p:cNvPr id="672" name="Shape 672"/>
          <p:cNvSpPr/>
          <p:nvPr/>
        </p:nvSpPr>
        <p:spPr>
          <a:xfrm>
            <a:off x="990600" y="4953000"/>
            <a:ext cx="6858000" cy="437069"/>
          </a:xfrm>
          <a:prstGeom prst="rect">
            <a:avLst/>
          </a:prstGeom>
          <a:solidFill>
            <a:srgbClr val="FFFF99"/>
          </a:solidFill>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All nodes are now permanent</a:t>
            </a:r>
          </a:p>
        </p:txBody>
      </p:sp>
      <p:sp>
        <p:nvSpPr>
          <p:cNvPr id="673" name="Shape 673"/>
          <p:cNvSpPr/>
          <p:nvPr/>
        </p:nvSpPr>
        <p:spPr>
          <a:xfrm>
            <a:off x="990600" y="5410200"/>
            <a:ext cx="6858000" cy="437069"/>
          </a:xfrm>
          <a:prstGeom prst="rect">
            <a:avLst/>
          </a:prstGeom>
          <a:solidFill>
            <a:srgbClr val="FFFF99"/>
          </a:solidFill>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The predecessors form a tree</a:t>
            </a:r>
          </a:p>
        </p:txBody>
      </p:sp>
      <p:sp>
        <p:nvSpPr>
          <p:cNvPr id="674" name="Shape 674"/>
          <p:cNvSpPr/>
          <p:nvPr/>
        </p:nvSpPr>
        <p:spPr>
          <a:xfrm>
            <a:off x="990600" y="5867400"/>
            <a:ext cx="6858000" cy="792669"/>
          </a:xfrm>
          <a:prstGeom prst="rect">
            <a:avLst/>
          </a:prstGeom>
          <a:solidFill>
            <a:srgbClr val="FFFF99"/>
          </a:solidFill>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The shortest path from node 1 to node 6 can be found by tracing back predecessors</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1" nodeType="clickEffect">
                                  <p:stCondLst>
                                    <p:cond delay="0"/>
                                  </p:stCondLst>
                                  <p:iterate>
                                    <p:tmAbs val="0"/>
                                  </p:iterate>
                                  <p:childTnLst>
                                    <p:set>
                                      <p:cBhvr>
                                        <p:cTn id="6" fill="hold"/>
                                        <p:tgtEl>
                                          <p:spTgt spid="672">
                                            <p:bg/>
                                          </p:spTgt>
                                        </p:tgtEl>
                                        <p:attrNameLst>
                                          <p:attrName>style.visibility</p:attrName>
                                        </p:attrNameLst>
                                      </p:cBhvr>
                                      <p:to>
                                        <p:strVal val="visible"/>
                                      </p:to>
                                    </p:set>
                                    <p:animEffect transition="in" filter="wipe(left)">
                                      <p:cBhvr>
                                        <p:cTn id="7" dur="1000"/>
                                        <p:tgtEl>
                                          <p:spTgt spid="672">
                                            <p:bg/>
                                          </p:spTgt>
                                        </p:tgtEl>
                                      </p:cBhvr>
                                    </p:animEffect>
                                  </p:childTnLst>
                                </p:cTn>
                              </p:par>
                              <p:par>
                                <p:cTn id="8" presetID="22" presetClass="entr" presetSubtype="8" fill="hold" grpId="1" nodeType="withEffect">
                                  <p:stCondLst>
                                    <p:cond delay="0"/>
                                  </p:stCondLst>
                                  <p:iterate>
                                    <p:tmAbs val="0"/>
                                  </p:iterate>
                                  <p:childTnLst>
                                    <p:set>
                                      <p:cBhvr>
                                        <p:cTn id="9" fill="hold"/>
                                        <p:tgtEl>
                                          <p:spTgt spid="672">
                                            <p:txEl>
                                              <p:pRg st="0" end="0"/>
                                            </p:txEl>
                                          </p:spTgt>
                                        </p:tgtEl>
                                        <p:attrNameLst>
                                          <p:attrName>style.visibility</p:attrName>
                                        </p:attrNameLst>
                                      </p:cBhvr>
                                      <p:to>
                                        <p:strVal val="visible"/>
                                      </p:to>
                                    </p:set>
                                    <p:animEffect transition="in" filter="wipe(left)">
                                      <p:cBhvr>
                                        <p:cTn id="10" dur="1000"/>
                                        <p:tgtEl>
                                          <p:spTgt spid="67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2" nodeType="clickEffect">
                                  <p:stCondLst>
                                    <p:cond delay="0"/>
                                  </p:stCondLst>
                                  <p:iterate>
                                    <p:tmAbs val="0"/>
                                  </p:iterate>
                                  <p:childTnLst>
                                    <p:set>
                                      <p:cBhvr>
                                        <p:cTn id="14" fill="hold"/>
                                        <p:tgtEl>
                                          <p:spTgt spid="673">
                                            <p:bg/>
                                          </p:spTgt>
                                        </p:tgtEl>
                                        <p:attrNameLst>
                                          <p:attrName>style.visibility</p:attrName>
                                        </p:attrNameLst>
                                      </p:cBhvr>
                                      <p:to>
                                        <p:strVal val="visible"/>
                                      </p:to>
                                    </p:set>
                                    <p:animEffect transition="in" filter="wipe(left)">
                                      <p:cBhvr>
                                        <p:cTn id="15" dur="1000"/>
                                        <p:tgtEl>
                                          <p:spTgt spid="673">
                                            <p:bg/>
                                          </p:spTgt>
                                        </p:tgtEl>
                                      </p:cBhvr>
                                    </p:animEffect>
                                  </p:childTnLst>
                                </p:cTn>
                              </p:par>
                              <p:par>
                                <p:cTn id="16" presetID="22" presetClass="entr" presetSubtype="8" fill="hold" grpId="2" nodeType="withEffect">
                                  <p:stCondLst>
                                    <p:cond delay="0"/>
                                  </p:stCondLst>
                                  <p:iterate>
                                    <p:tmAbs val="0"/>
                                  </p:iterate>
                                  <p:childTnLst>
                                    <p:set>
                                      <p:cBhvr>
                                        <p:cTn id="17" fill="hold"/>
                                        <p:tgtEl>
                                          <p:spTgt spid="673">
                                            <p:txEl>
                                              <p:pRg st="0" end="0"/>
                                            </p:txEl>
                                          </p:spTgt>
                                        </p:tgtEl>
                                        <p:attrNameLst>
                                          <p:attrName>style.visibility</p:attrName>
                                        </p:attrNameLst>
                                      </p:cBhvr>
                                      <p:to>
                                        <p:strVal val="visible"/>
                                      </p:to>
                                    </p:set>
                                    <p:animEffect transition="in" filter="wipe(left)">
                                      <p:cBhvr>
                                        <p:cTn id="18" dur="1000"/>
                                        <p:tgtEl>
                                          <p:spTgt spid="67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3" nodeType="clickEffect">
                                  <p:stCondLst>
                                    <p:cond delay="0"/>
                                  </p:stCondLst>
                                  <p:iterate>
                                    <p:tmAbs val="0"/>
                                  </p:iterate>
                                  <p:childTnLst>
                                    <p:set>
                                      <p:cBhvr>
                                        <p:cTn id="22" fill="hold"/>
                                        <p:tgtEl>
                                          <p:spTgt spid="674">
                                            <p:bg/>
                                          </p:spTgt>
                                        </p:tgtEl>
                                        <p:attrNameLst>
                                          <p:attrName>style.visibility</p:attrName>
                                        </p:attrNameLst>
                                      </p:cBhvr>
                                      <p:to>
                                        <p:strVal val="visible"/>
                                      </p:to>
                                    </p:set>
                                    <p:animEffect transition="in" filter="wipe(left)">
                                      <p:cBhvr>
                                        <p:cTn id="23" dur="1000"/>
                                        <p:tgtEl>
                                          <p:spTgt spid="674">
                                            <p:bg/>
                                          </p:spTgt>
                                        </p:tgtEl>
                                      </p:cBhvr>
                                    </p:animEffect>
                                  </p:childTnLst>
                                </p:cTn>
                              </p:par>
                              <p:par>
                                <p:cTn id="24" presetID="22" presetClass="entr" presetSubtype="8" fill="hold" grpId="3" nodeType="withEffect">
                                  <p:stCondLst>
                                    <p:cond delay="0"/>
                                  </p:stCondLst>
                                  <p:iterate>
                                    <p:tmAbs val="0"/>
                                  </p:iterate>
                                  <p:childTnLst>
                                    <p:set>
                                      <p:cBhvr>
                                        <p:cTn id="25" fill="hold"/>
                                        <p:tgtEl>
                                          <p:spTgt spid="674">
                                            <p:txEl>
                                              <p:pRg st="0" end="0"/>
                                            </p:txEl>
                                          </p:spTgt>
                                        </p:tgtEl>
                                        <p:attrNameLst>
                                          <p:attrName>style.visibility</p:attrName>
                                        </p:attrNameLst>
                                      </p:cBhvr>
                                      <p:to>
                                        <p:strVal val="visible"/>
                                      </p:to>
                                    </p:set>
                                    <p:animEffect transition="in" filter="wipe(left)">
                                      <p:cBhvr>
                                        <p:cTn id="26" dur="1000"/>
                                        <p:tgtEl>
                                          <p:spTgt spid="67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2" grpId="1" build="p" bldLvl="5" animBg="1" advAuto="0"/>
      <p:bldP spid="673" grpId="2" build="p" bldLvl="5" animBg="1" advAuto="0"/>
      <p:bldP spid="674" grpId="3" build="p" bldLvl="5" animBg="1" advAuto="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6" name="Shape 676"/>
          <p:cNvSpPr>
            <a:spLocks noGrp="1"/>
          </p:cNvSpPr>
          <p:nvPr>
            <p:ph type="sldNum" sz="quarter" idx="2"/>
          </p:nvPr>
        </p:nvSpPr>
        <p:spPr>
          <a:xfrm>
            <a:off x="8384892" y="6245225"/>
            <a:ext cx="301909"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23</a:t>
            </a:fld>
            <a:endParaRPr/>
          </a:p>
        </p:txBody>
      </p:sp>
      <p:sp>
        <p:nvSpPr>
          <p:cNvPr id="677" name="Shape 677"/>
          <p:cNvSpPr>
            <a:spLocks noGrp="1"/>
          </p:cNvSpPr>
          <p:nvPr>
            <p:ph type="title" idx="4294967295"/>
          </p:nvPr>
        </p:nvSpPr>
        <p:spPr>
          <a:xfrm>
            <a:off x="457200" y="274637"/>
            <a:ext cx="8229600" cy="1143001"/>
          </a:xfrm>
          <a:prstGeom prst="rect">
            <a:avLst/>
          </a:prstGeom>
        </p:spPr>
        <p:txBody>
          <a:bodyPr>
            <a:normAutofit fontScale="90000"/>
          </a:bodyPr>
          <a:lstStyle>
            <a:lvl1pPr defTabSz="886968">
              <a:defRPr sz="4268"/>
            </a:lvl1pPr>
          </a:lstStyle>
          <a:p>
            <a:r>
              <a:t>Exercise for Tomorrow and Friday</a:t>
            </a:r>
          </a:p>
        </p:txBody>
      </p:sp>
      <p:pic>
        <p:nvPicPr>
          <p:cNvPr id="678" name="image.png"/>
          <p:cNvPicPr>
            <a:picLocks noChangeAspect="1"/>
          </p:cNvPicPr>
          <p:nvPr/>
        </p:nvPicPr>
        <p:blipFill>
          <a:blip r:embed="rId2">
            <a:extLst/>
          </a:blip>
          <a:stretch>
            <a:fillRect/>
          </a:stretch>
        </p:blipFill>
        <p:spPr>
          <a:xfrm>
            <a:off x="1676400" y="1882775"/>
            <a:ext cx="5638800" cy="3857625"/>
          </a:xfrm>
          <a:prstGeom prst="rect">
            <a:avLst/>
          </a:prstGeom>
          <a:ln w="12700">
            <a:miter lim="400000"/>
          </a:ln>
        </p:spPr>
      </p:pic>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0" name="Shape 680"/>
          <p:cNvSpPr>
            <a:spLocks noGrp="1"/>
          </p:cNvSpPr>
          <p:nvPr>
            <p:ph type="sldNum" sz="quarter" idx="2"/>
          </p:nvPr>
        </p:nvSpPr>
        <p:spPr>
          <a:xfrm>
            <a:off x="8384892" y="6245225"/>
            <a:ext cx="301909"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24</a:t>
            </a:fld>
            <a:endParaRPr/>
          </a:p>
        </p:txBody>
      </p:sp>
      <p:sp>
        <p:nvSpPr>
          <p:cNvPr id="681" name="Shape 681"/>
          <p:cNvSpPr>
            <a:spLocks noGrp="1"/>
          </p:cNvSpPr>
          <p:nvPr>
            <p:ph type="title" idx="4294967295"/>
          </p:nvPr>
        </p:nvSpPr>
        <p:spPr>
          <a:xfrm>
            <a:off x="457200" y="274637"/>
            <a:ext cx="8229600" cy="715963"/>
          </a:xfrm>
          <a:prstGeom prst="rect">
            <a:avLst/>
          </a:prstGeom>
        </p:spPr>
        <p:txBody>
          <a:bodyPr>
            <a:normAutofit/>
          </a:bodyPr>
          <a:lstStyle>
            <a:lvl1pPr>
              <a:defRPr sz="4000" b="1"/>
            </a:lvl1pPr>
          </a:lstStyle>
          <a:p>
            <a:r>
              <a:t>Assignment Problem</a:t>
            </a:r>
          </a:p>
        </p:txBody>
      </p:sp>
      <p:sp>
        <p:nvSpPr>
          <p:cNvPr id="682" name="Shape 682"/>
          <p:cNvSpPr>
            <a:spLocks noGrp="1"/>
          </p:cNvSpPr>
          <p:nvPr>
            <p:ph type="body" idx="4294967295"/>
          </p:nvPr>
        </p:nvSpPr>
        <p:spPr>
          <a:xfrm>
            <a:off x="381000" y="990600"/>
            <a:ext cx="8534400" cy="5562600"/>
          </a:xfrm>
          <a:prstGeom prst="rect">
            <a:avLst/>
          </a:prstGeom>
        </p:spPr>
        <p:txBody>
          <a:bodyPr>
            <a:normAutofit/>
          </a:bodyPr>
          <a:lstStyle/>
          <a:p>
            <a:pPr>
              <a:spcBef>
                <a:spcPts val="300"/>
              </a:spcBef>
              <a:buChar char="•"/>
            </a:pPr>
            <a:r>
              <a:t>n tasks – n workers </a:t>
            </a:r>
          </a:p>
          <a:p>
            <a:pPr>
              <a:spcBef>
                <a:spcPts val="300"/>
              </a:spcBef>
              <a:buChar char="•"/>
            </a:pPr>
            <a:r>
              <a:t>A worker is assigned only one task</a:t>
            </a:r>
          </a:p>
          <a:p>
            <a:pPr>
              <a:spcBef>
                <a:spcPts val="300"/>
              </a:spcBef>
              <a:buChar char="•"/>
            </a:pPr>
            <a:r>
              <a:t>Each task is assigned to a single worker</a:t>
            </a:r>
          </a:p>
          <a:p>
            <a:pPr>
              <a:spcBef>
                <a:spcPts val="300"/>
              </a:spcBef>
              <a:buChar char="•"/>
            </a:pPr>
            <a:r>
              <a:t>“Cost” of performing a task is a function of the worker and task.</a:t>
            </a:r>
          </a:p>
          <a:p>
            <a:pPr>
              <a:spcBef>
                <a:spcPts val="300"/>
              </a:spcBef>
              <a:buChar char="•"/>
            </a:pPr>
            <a:r>
              <a:t>Examples: </a:t>
            </a:r>
          </a:p>
          <a:p>
            <a:pPr marL="742950" lvl="1" indent="-285750">
              <a:spcBef>
                <a:spcPts val="300"/>
              </a:spcBef>
              <a:buFont typeface="Wingdings"/>
              <a:buChar char="➢"/>
              <a:defRPr sz="2800"/>
            </a:pPr>
            <a:r>
              <a:t>tasks / workers at Mini </a:t>
            </a:r>
          </a:p>
          <a:p>
            <a:pPr marL="742950" lvl="1" indent="-285750">
              <a:spcBef>
                <a:spcPts val="300"/>
              </a:spcBef>
              <a:buFont typeface="Wingdings"/>
              <a:buChar char="➢"/>
              <a:defRPr sz="2800"/>
            </a:pPr>
            <a:r>
              <a:t>jobs/employees at airport </a:t>
            </a:r>
          </a:p>
          <a:p>
            <a:pPr marL="742950" lvl="1" indent="-285750">
              <a:spcBef>
                <a:spcPts val="300"/>
              </a:spcBef>
              <a:buFont typeface="Wingdings"/>
              <a:buChar char="➢"/>
              <a:defRPr sz="2800"/>
            </a:pPr>
            <a:r>
              <a:t>lawyers/cases</a:t>
            </a:r>
          </a:p>
          <a:p>
            <a:pPr marL="742950" lvl="1" indent="-285750">
              <a:spcBef>
                <a:spcPts val="300"/>
              </a:spcBef>
              <a:buFont typeface="Wingdings"/>
              <a:buChar char="➢"/>
              <a:defRPr sz="2800"/>
            </a:pPr>
            <a:r>
              <a:t>students/topics</a:t>
            </a:r>
          </a:p>
          <a:p>
            <a:pPr marL="742950" lvl="1" indent="-285750">
              <a:spcBef>
                <a:spcPts val="300"/>
              </a:spcBef>
              <a:buFont typeface="Wingdings"/>
              <a:buChar char="➢"/>
              <a:defRPr sz="2800"/>
            </a:pPr>
            <a:r>
              <a:t>swimmers/strokes for medley</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4" name="Shape 684"/>
          <p:cNvSpPr>
            <a:spLocks noGrp="1"/>
          </p:cNvSpPr>
          <p:nvPr>
            <p:ph type="sldNum" sz="quarter" idx="2"/>
          </p:nvPr>
        </p:nvSpPr>
        <p:spPr>
          <a:xfrm>
            <a:off x="8384892" y="6245225"/>
            <a:ext cx="301909"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25</a:t>
            </a:fld>
            <a:endParaRPr/>
          </a:p>
        </p:txBody>
      </p:sp>
      <p:sp>
        <p:nvSpPr>
          <p:cNvPr id="685" name="Shape 685"/>
          <p:cNvSpPr>
            <a:spLocks noGrp="1"/>
          </p:cNvSpPr>
          <p:nvPr>
            <p:ph type="title" idx="4294967295"/>
          </p:nvPr>
        </p:nvSpPr>
        <p:spPr>
          <a:xfrm>
            <a:off x="457200" y="274637"/>
            <a:ext cx="8229600" cy="1143001"/>
          </a:xfrm>
          <a:prstGeom prst="rect">
            <a:avLst/>
          </a:prstGeom>
        </p:spPr>
        <p:txBody>
          <a:bodyPr>
            <a:normAutofit fontScale="90000"/>
          </a:bodyPr>
          <a:lstStyle/>
          <a:p>
            <a:pPr defTabSz="877823">
              <a:defRPr sz="4224"/>
            </a:pPr>
            <a:r>
              <a:t>Assignment Problem – </a:t>
            </a:r>
            <a:br/>
            <a:r>
              <a:rPr sz="3072"/>
              <a:t>as a network</a:t>
            </a:r>
          </a:p>
        </p:txBody>
      </p:sp>
      <p:sp>
        <p:nvSpPr>
          <p:cNvPr id="686" name="Shape 686"/>
          <p:cNvSpPr>
            <a:spLocks noGrp="1"/>
          </p:cNvSpPr>
          <p:nvPr>
            <p:ph type="body" idx="4294967295"/>
          </p:nvPr>
        </p:nvSpPr>
        <p:spPr>
          <a:xfrm>
            <a:off x="533400" y="1600200"/>
            <a:ext cx="8229600" cy="4525963"/>
          </a:xfrm>
          <a:prstGeom prst="rect">
            <a:avLst/>
          </a:prstGeom>
        </p:spPr>
        <p:txBody>
          <a:bodyPr>
            <a:normAutofit/>
          </a:bodyPr>
          <a:lstStyle/>
          <a:p>
            <a:pPr>
              <a:spcBef>
                <a:spcPts val="300"/>
              </a:spcBef>
              <a:buSzTx/>
              <a:buNone/>
            </a:pPr>
            <a:r>
              <a:t>            tasks				worker</a:t>
            </a:r>
            <a:r>
              <a:rPr>
                <a:solidFill>
                  <a:srgbClr val="FFFFFF"/>
                </a:solidFill>
              </a:rPr>
              <a:t>                		</a:t>
            </a:r>
            <a:r>
              <a:t>cost</a:t>
            </a:r>
          </a:p>
        </p:txBody>
      </p:sp>
      <p:grpSp>
        <p:nvGrpSpPr>
          <p:cNvPr id="689" name="Group 689"/>
          <p:cNvGrpSpPr/>
          <p:nvPr/>
        </p:nvGrpSpPr>
        <p:grpSpPr>
          <a:xfrm>
            <a:off x="1524000" y="2209800"/>
            <a:ext cx="457200" cy="457200"/>
            <a:chOff x="0" y="0"/>
            <a:chExt cx="457200" cy="457200"/>
          </a:xfrm>
        </p:grpSpPr>
        <p:sp>
          <p:nvSpPr>
            <p:cNvPr id="687" name="Shape 687"/>
            <p:cNvSpPr/>
            <p:nvPr/>
          </p:nvSpPr>
          <p:spPr>
            <a:xfrm>
              <a:off x="0" y="0"/>
              <a:ext cx="457200" cy="457200"/>
            </a:xfrm>
            <a:prstGeom prst="ellipse">
              <a:avLst/>
            </a:prstGeom>
            <a:solidFill>
              <a:schemeClr val="accent1"/>
            </a:solidFill>
            <a:ln w="25400" cap="flat">
              <a:solidFill>
                <a:schemeClr val="accent1"/>
              </a:solidFill>
              <a:prstDash val="solid"/>
              <a:round/>
            </a:ln>
            <a:effectLst/>
          </p:spPr>
          <p:txBody>
            <a:bodyPr wrap="square" lIns="45719" tIns="45719" rIns="45719" bIns="45719" numCol="1" anchor="ctr">
              <a:noAutofit/>
            </a:bodyPr>
            <a:lstStyle/>
            <a:p>
              <a:pPr algn="ctr">
                <a:defRPr>
                  <a:solidFill>
                    <a:srgbClr val="FFFFFF"/>
                  </a:solidFill>
                </a:defRPr>
              </a:pPr>
              <a:endParaRPr/>
            </a:p>
          </p:txBody>
        </p:sp>
        <p:sp>
          <p:nvSpPr>
            <p:cNvPr id="688" name="Shape 688"/>
            <p:cNvSpPr/>
            <p:nvPr/>
          </p:nvSpPr>
          <p:spPr>
            <a:xfrm>
              <a:off x="66950" y="53269"/>
              <a:ext cx="323300" cy="35066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a:solidFill>
                    <a:srgbClr val="FFFFFF"/>
                  </a:solidFill>
                </a:defRPr>
              </a:lvl1pPr>
            </a:lstStyle>
            <a:p>
              <a:r>
                <a:t>1</a:t>
              </a:r>
            </a:p>
          </p:txBody>
        </p:sp>
      </p:grpSp>
      <p:grpSp>
        <p:nvGrpSpPr>
          <p:cNvPr id="692" name="Group 692"/>
          <p:cNvGrpSpPr/>
          <p:nvPr/>
        </p:nvGrpSpPr>
        <p:grpSpPr>
          <a:xfrm>
            <a:off x="1143000" y="3048000"/>
            <a:ext cx="914400" cy="914400"/>
            <a:chOff x="0" y="0"/>
            <a:chExt cx="914400" cy="914400"/>
          </a:xfrm>
        </p:grpSpPr>
        <p:sp>
          <p:nvSpPr>
            <p:cNvPr id="690" name="Shape 690"/>
            <p:cNvSpPr/>
            <p:nvPr/>
          </p:nvSpPr>
          <p:spPr>
            <a:xfrm>
              <a:off x="0" y="0"/>
              <a:ext cx="914400" cy="914400"/>
            </a:xfrm>
            <a:prstGeom prst="ellipse">
              <a:avLst/>
            </a:prstGeom>
            <a:solidFill>
              <a:schemeClr val="accent1"/>
            </a:solidFill>
            <a:ln w="25400" cap="flat">
              <a:solidFill>
                <a:schemeClr val="accent1"/>
              </a:solidFill>
              <a:prstDash val="solid"/>
              <a:round/>
            </a:ln>
            <a:effectLst/>
          </p:spPr>
          <p:txBody>
            <a:bodyPr wrap="square" lIns="45719" tIns="45719" rIns="45719" bIns="45719" numCol="1" anchor="ctr">
              <a:noAutofit/>
            </a:bodyPr>
            <a:lstStyle/>
            <a:p>
              <a:pPr algn="ctr">
                <a:defRPr>
                  <a:solidFill>
                    <a:srgbClr val="FFFFFF"/>
                  </a:solidFill>
                </a:defRPr>
              </a:pPr>
              <a:endParaRPr/>
            </a:p>
          </p:txBody>
        </p:sp>
        <p:sp>
          <p:nvSpPr>
            <p:cNvPr id="691" name="Shape 691"/>
            <p:cNvSpPr/>
            <p:nvPr/>
          </p:nvSpPr>
          <p:spPr>
            <a:xfrm>
              <a:off x="133900" y="281869"/>
              <a:ext cx="646600" cy="35066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a:solidFill>
                    <a:srgbClr val="FFFFFF"/>
                  </a:solidFill>
                </a:defRPr>
              </a:lvl1pPr>
            </a:lstStyle>
            <a:p>
              <a:r>
                <a:t>2</a:t>
              </a:r>
            </a:p>
          </p:txBody>
        </p:sp>
      </p:grpSp>
      <p:grpSp>
        <p:nvGrpSpPr>
          <p:cNvPr id="695" name="Group 695"/>
          <p:cNvGrpSpPr/>
          <p:nvPr/>
        </p:nvGrpSpPr>
        <p:grpSpPr>
          <a:xfrm>
            <a:off x="1143000" y="4876800"/>
            <a:ext cx="914400" cy="914400"/>
            <a:chOff x="0" y="0"/>
            <a:chExt cx="914400" cy="914400"/>
          </a:xfrm>
        </p:grpSpPr>
        <p:sp>
          <p:nvSpPr>
            <p:cNvPr id="693" name="Shape 693"/>
            <p:cNvSpPr/>
            <p:nvPr/>
          </p:nvSpPr>
          <p:spPr>
            <a:xfrm>
              <a:off x="0" y="0"/>
              <a:ext cx="914400" cy="914400"/>
            </a:xfrm>
            <a:prstGeom prst="ellipse">
              <a:avLst/>
            </a:prstGeom>
            <a:solidFill>
              <a:schemeClr val="accent1"/>
            </a:solidFill>
            <a:ln w="25400" cap="flat">
              <a:solidFill>
                <a:schemeClr val="accent1"/>
              </a:solidFill>
              <a:prstDash val="solid"/>
              <a:round/>
            </a:ln>
            <a:effectLst/>
          </p:spPr>
          <p:txBody>
            <a:bodyPr wrap="square" lIns="45719" tIns="45719" rIns="45719" bIns="45719" numCol="1" anchor="ctr">
              <a:noAutofit/>
            </a:bodyPr>
            <a:lstStyle/>
            <a:p>
              <a:pPr algn="ctr">
                <a:defRPr>
                  <a:solidFill>
                    <a:srgbClr val="FFFFFF"/>
                  </a:solidFill>
                </a:defRPr>
              </a:pPr>
              <a:endParaRPr/>
            </a:p>
          </p:txBody>
        </p:sp>
        <p:sp>
          <p:nvSpPr>
            <p:cNvPr id="694" name="Shape 694"/>
            <p:cNvSpPr/>
            <p:nvPr/>
          </p:nvSpPr>
          <p:spPr>
            <a:xfrm>
              <a:off x="133900" y="281869"/>
              <a:ext cx="646600" cy="35066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a:solidFill>
                    <a:srgbClr val="FFFFFF"/>
                  </a:solidFill>
                </a:defRPr>
              </a:lvl1pPr>
            </a:lstStyle>
            <a:p>
              <a:r>
                <a:t>n</a:t>
              </a:r>
            </a:p>
          </p:txBody>
        </p:sp>
      </p:grpSp>
      <p:grpSp>
        <p:nvGrpSpPr>
          <p:cNvPr id="698" name="Group 698"/>
          <p:cNvGrpSpPr/>
          <p:nvPr/>
        </p:nvGrpSpPr>
        <p:grpSpPr>
          <a:xfrm>
            <a:off x="1219200" y="1981200"/>
            <a:ext cx="914400" cy="914400"/>
            <a:chOff x="0" y="0"/>
            <a:chExt cx="914400" cy="914400"/>
          </a:xfrm>
        </p:grpSpPr>
        <p:sp>
          <p:nvSpPr>
            <p:cNvPr id="696" name="Shape 696"/>
            <p:cNvSpPr/>
            <p:nvPr/>
          </p:nvSpPr>
          <p:spPr>
            <a:xfrm>
              <a:off x="0" y="0"/>
              <a:ext cx="914400" cy="914400"/>
            </a:xfrm>
            <a:prstGeom prst="ellipse">
              <a:avLst/>
            </a:prstGeom>
            <a:solidFill>
              <a:schemeClr val="accent1"/>
            </a:solidFill>
            <a:ln w="25400" cap="flat">
              <a:solidFill>
                <a:srgbClr val="FFFFFF"/>
              </a:solidFill>
              <a:prstDash val="solid"/>
              <a:round/>
            </a:ln>
            <a:effectLst/>
          </p:spPr>
          <p:txBody>
            <a:bodyPr wrap="square" lIns="45719" tIns="45719" rIns="45719" bIns="45719" numCol="1" anchor="ctr">
              <a:noAutofit/>
            </a:bodyPr>
            <a:lstStyle/>
            <a:p>
              <a:pPr algn="ctr">
                <a:defRPr>
                  <a:solidFill>
                    <a:srgbClr val="FFFFFF"/>
                  </a:solidFill>
                </a:defRPr>
              </a:pPr>
              <a:endParaRPr/>
            </a:p>
          </p:txBody>
        </p:sp>
        <p:sp>
          <p:nvSpPr>
            <p:cNvPr id="697" name="Shape 697"/>
            <p:cNvSpPr/>
            <p:nvPr/>
          </p:nvSpPr>
          <p:spPr>
            <a:xfrm>
              <a:off x="133900" y="281869"/>
              <a:ext cx="646600" cy="35066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a:solidFill>
                    <a:srgbClr val="FFFFFF"/>
                  </a:solidFill>
                </a:defRPr>
              </a:lvl1pPr>
            </a:lstStyle>
            <a:p>
              <a:r>
                <a:t>1</a:t>
              </a:r>
            </a:p>
          </p:txBody>
        </p:sp>
      </p:grpSp>
      <p:grpSp>
        <p:nvGrpSpPr>
          <p:cNvPr id="701" name="Group 701"/>
          <p:cNvGrpSpPr/>
          <p:nvPr/>
        </p:nvGrpSpPr>
        <p:grpSpPr>
          <a:xfrm>
            <a:off x="6629400" y="2209800"/>
            <a:ext cx="914400" cy="914400"/>
            <a:chOff x="0" y="0"/>
            <a:chExt cx="914400" cy="914400"/>
          </a:xfrm>
        </p:grpSpPr>
        <p:sp>
          <p:nvSpPr>
            <p:cNvPr id="699" name="Shape 699"/>
            <p:cNvSpPr/>
            <p:nvPr/>
          </p:nvSpPr>
          <p:spPr>
            <a:xfrm>
              <a:off x="0" y="0"/>
              <a:ext cx="914400" cy="914400"/>
            </a:xfrm>
            <a:prstGeom prst="ellipse">
              <a:avLst/>
            </a:prstGeom>
            <a:solidFill>
              <a:schemeClr val="accent1"/>
            </a:solidFill>
            <a:ln w="25400" cap="flat">
              <a:solidFill>
                <a:srgbClr val="89A4A7"/>
              </a:solidFill>
              <a:prstDash val="solid"/>
              <a:round/>
            </a:ln>
            <a:effectLst/>
          </p:spPr>
          <p:txBody>
            <a:bodyPr wrap="square" lIns="45719" tIns="45719" rIns="45719" bIns="45719" numCol="1" anchor="ctr">
              <a:noAutofit/>
            </a:bodyPr>
            <a:lstStyle/>
            <a:p>
              <a:pPr algn="ctr">
                <a:defRPr>
                  <a:solidFill>
                    <a:srgbClr val="FFFFFF"/>
                  </a:solidFill>
                </a:defRPr>
              </a:pPr>
              <a:endParaRPr/>
            </a:p>
          </p:txBody>
        </p:sp>
        <p:sp>
          <p:nvSpPr>
            <p:cNvPr id="700" name="Shape 700"/>
            <p:cNvSpPr/>
            <p:nvPr/>
          </p:nvSpPr>
          <p:spPr>
            <a:xfrm>
              <a:off x="133900" y="281869"/>
              <a:ext cx="646600" cy="35066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a:solidFill>
                    <a:srgbClr val="FFFFFF"/>
                  </a:solidFill>
                </a:defRPr>
              </a:lvl1pPr>
            </a:lstStyle>
            <a:p>
              <a:r>
                <a:t>1</a:t>
              </a:r>
            </a:p>
          </p:txBody>
        </p:sp>
      </p:grpSp>
      <p:grpSp>
        <p:nvGrpSpPr>
          <p:cNvPr id="704" name="Group 704"/>
          <p:cNvGrpSpPr/>
          <p:nvPr/>
        </p:nvGrpSpPr>
        <p:grpSpPr>
          <a:xfrm>
            <a:off x="6629400" y="4648200"/>
            <a:ext cx="914400" cy="914400"/>
            <a:chOff x="0" y="0"/>
            <a:chExt cx="914400" cy="914400"/>
          </a:xfrm>
        </p:grpSpPr>
        <p:sp>
          <p:nvSpPr>
            <p:cNvPr id="702" name="Shape 702"/>
            <p:cNvSpPr/>
            <p:nvPr/>
          </p:nvSpPr>
          <p:spPr>
            <a:xfrm>
              <a:off x="0" y="0"/>
              <a:ext cx="914400" cy="914400"/>
            </a:xfrm>
            <a:prstGeom prst="ellipse">
              <a:avLst/>
            </a:prstGeom>
            <a:solidFill>
              <a:schemeClr val="accent1"/>
            </a:solidFill>
            <a:ln w="25400" cap="flat">
              <a:solidFill>
                <a:schemeClr val="accent1"/>
              </a:solidFill>
              <a:prstDash val="solid"/>
              <a:round/>
            </a:ln>
            <a:effectLst/>
          </p:spPr>
          <p:txBody>
            <a:bodyPr wrap="square" lIns="45719" tIns="45719" rIns="45719" bIns="45719" numCol="1" anchor="ctr">
              <a:noAutofit/>
            </a:bodyPr>
            <a:lstStyle/>
            <a:p>
              <a:pPr algn="ctr">
                <a:defRPr>
                  <a:solidFill>
                    <a:srgbClr val="FFFFFF"/>
                  </a:solidFill>
                </a:defRPr>
              </a:pPr>
              <a:endParaRPr/>
            </a:p>
          </p:txBody>
        </p:sp>
        <p:sp>
          <p:nvSpPr>
            <p:cNvPr id="703" name="Shape 703"/>
            <p:cNvSpPr/>
            <p:nvPr/>
          </p:nvSpPr>
          <p:spPr>
            <a:xfrm>
              <a:off x="133900" y="281869"/>
              <a:ext cx="646600" cy="35066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a:solidFill>
                    <a:srgbClr val="FFFFFF"/>
                  </a:solidFill>
                </a:defRPr>
              </a:lvl1pPr>
            </a:lstStyle>
            <a:p>
              <a:r>
                <a:t>n</a:t>
              </a:r>
            </a:p>
          </p:txBody>
        </p:sp>
      </p:grpSp>
      <p:sp>
        <p:nvSpPr>
          <p:cNvPr id="705" name="Shape 705"/>
          <p:cNvSpPr/>
          <p:nvPr/>
        </p:nvSpPr>
        <p:spPr>
          <a:xfrm>
            <a:off x="2133599" y="2362200"/>
            <a:ext cx="4495802" cy="304800"/>
          </a:xfrm>
          <a:prstGeom prst="line">
            <a:avLst/>
          </a:prstGeom>
          <a:ln>
            <a:solidFill>
              <a:srgbClr val="B6DCDF"/>
            </a:solidFill>
            <a:tailEnd type="triangle"/>
          </a:ln>
        </p:spPr>
        <p:txBody>
          <a:bodyPr lIns="45719" rIns="45719"/>
          <a:lstStyle/>
          <a:p>
            <a:endParaRPr/>
          </a:p>
        </p:txBody>
      </p:sp>
      <p:sp>
        <p:nvSpPr>
          <p:cNvPr id="706" name="Shape 706"/>
          <p:cNvSpPr/>
          <p:nvPr/>
        </p:nvSpPr>
        <p:spPr>
          <a:xfrm>
            <a:off x="2133600" y="3581399"/>
            <a:ext cx="4495800" cy="1371602"/>
          </a:xfrm>
          <a:prstGeom prst="line">
            <a:avLst/>
          </a:prstGeom>
          <a:ln>
            <a:solidFill>
              <a:srgbClr val="B6DCDF"/>
            </a:solidFill>
            <a:tailEnd type="triangle"/>
          </a:ln>
        </p:spPr>
        <p:txBody>
          <a:bodyPr lIns="45719" rIns="45719"/>
          <a:lstStyle/>
          <a:p>
            <a:endParaRPr/>
          </a:p>
        </p:txBody>
      </p:sp>
      <p:sp>
        <p:nvSpPr>
          <p:cNvPr id="707" name="Shape 707"/>
          <p:cNvSpPr/>
          <p:nvPr/>
        </p:nvSpPr>
        <p:spPr>
          <a:xfrm flipV="1">
            <a:off x="2057399" y="3962399"/>
            <a:ext cx="4953002" cy="1447802"/>
          </a:xfrm>
          <a:prstGeom prst="line">
            <a:avLst/>
          </a:prstGeom>
          <a:ln>
            <a:solidFill>
              <a:srgbClr val="B6DCDF"/>
            </a:solidFill>
            <a:tailEnd type="triangle"/>
          </a:ln>
        </p:spPr>
        <p:txBody>
          <a:bodyPr lIns="45719" rIns="45719"/>
          <a:lstStyle/>
          <a:p>
            <a:endParaRPr/>
          </a:p>
        </p:txBody>
      </p:sp>
      <p:sp>
        <p:nvSpPr>
          <p:cNvPr id="708" name="Shape 708"/>
          <p:cNvSpPr/>
          <p:nvPr/>
        </p:nvSpPr>
        <p:spPr>
          <a:xfrm>
            <a:off x="2133599" y="2590800"/>
            <a:ext cx="4629152" cy="2190750"/>
          </a:xfrm>
          <a:prstGeom prst="line">
            <a:avLst/>
          </a:prstGeom>
          <a:ln>
            <a:solidFill>
              <a:srgbClr val="B6DCDF"/>
            </a:solidFill>
            <a:tailEnd type="triangle"/>
          </a:ln>
        </p:spPr>
        <p:txBody>
          <a:bodyPr lIns="45719" rIns="45719"/>
          <a:lstStyle/>
          <a:p>
            <a:endParaRPr/>
          </a:p>
        </p:txBody>
      </p:sp>
      <p:sp>
        <p:nvSpPr>
          <p:cNvPr id="709" name="Shape 709"/>
          <p:cNvSpPr/>
          <p:nvPr/>
        </p:nvSpPr>
        <p:spPr>
          <a:xfrm flipV="1">
            <a:off x="2133600" y="2990850"/>
            <a:ext cx="4629151" cy="590550"/>
          </a:xfrm>
          <a:prstGeom prst="line">
            <a:avLst/>
          </a:prstGeom>
          <a:ln>
            <a:solidFill>
              <a:srgbClr val="B6DCDF"/>
            </a:solidFill>
            <a:tailEnd type="triangle"/>
          </a:ln>
        </p:spPr>
        <p:txBody>
          <a:bodyPr lIns="45719" rIns="45719"/>
          <a:lstStyle/>
          <a:p>
            <a:endParaRPr/>
          </a:p>
        </p:txBody>
      </p:sp>
      <p:sp>
        <p:nvSpPr>
          <p:cNvPr id="710" name="Shape 710"/>
          <p:cNvSpPr/>
          <p:nvPr/>
        </p:nvSpPr>
        <p:spPr>
          <a:xfrm flipV="1">
            <a:off x="2057399" y="3200399"/>
            <a:ext cx="4953002" cy="2133602"/>
          </a:xfrm>
          <a:prstGeom prst="line">
            <a:avLst/>
          </a:prstGeom>
          <a:ln>
            <a:solidFill>
              <a:srgbClr val="B6DCDF"/>
            </a:solidFill>
            <a:tailEnd type="triangle"/>
          </a:ln>
        </p:spPr>
        <p:txBody>
          <a:bodyPr lIns="45719" rIns="45719"/>
          <a:lstStyle/>
          <a:p>
            <a:endParaRP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2" name="Shape 712"/>
          <p:cNvSpPr>
            <a:spLocks noGrp="1"/>
          </p:cNvSpPr>
          <p:nvPr>
            <p:ph type="sldNum" sz="quarter" idx="2"/>
          </p:nvPr>
        </p:nvSpPr>
        <p:spPr>
          <a:xfrm>
            <a:off x="8384892" y="6245225"/>
            <a:ext cx="301909"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26</a:t>
            </a:fld>
            <a:endParaRPr/>
          </a:p>
        </p:txBody>
      </p:sp>
      <p:sp>
        <p:nvSpPr>
          <p:cNvPr id="713" name="Shape 713"/>
          <p:cNvSpPr>
            <a:spLocks noGrp="1"/>
          </p:cNvSpPr>
          <p:nvPr>
            <p:ph type="body" idx="4294967295"/>
          </p:nvPr>
        </p:nvSpPr>
        <p:spPr>
          <a:xfrm>
            <a:off x="685800" y="1066800"/>
            <a:ext cx="8077200" cy="5410200"/>
          </a:xfrm>
          <a:prstGeom prst="rect">
            <a:avLst/>
          </a:prstGeom>
        </p:spPr>
        <p:txBody>
          <a:bodyPr>
            <a:normAutofit/>
          </a:bodyPr>
          <a:lstStyle/>
          <a:p>
            <a:pPr>
              <a:lnSpc>
                <a:spcPct val="90000"/>
              </a:lnSpc>
              <a:spcBef>
                <a:spcPts val="800"/>
              </a:spcBef>
              <a:buChar char="•"/>
              <a:defRPr sz="3600"/>
            </a:pPr>
            <a:r>
              <a:t>Matrix representation of costs</a:t>
            </a:r>
          </a:p>
          <a:p>
            <a:pPr>
              <a:lnSpc>
                <a:spcPct val="90000"/>
              </a:lnSpc>
              <a:buChar char="•"/>
              <a:defRPr sz="3600"/>
            </a:pPr>
            <a:endParaRPr/>
          </a:p>
          <a:p>
            <a:pPr>
              <a:lnSpc>
                <a:spcPct val="90000"/>
              </a:lnSpc>
              <a:buChar char="•"/>
              <a:defRPr sz="3600"/>
            </a:pPr>
            <a:endParaRPr/>
          </a:p>
          <a:p>
            <a:pPr>
              <a:lnSpc>
                <a:spcPct val="90000"/>
              </a:lnSpc>
              <a:buChar char="•"/>
              <a:defRPr sz="3600"/>
            </a:pPr>
            <a:endParaRPr/>
          </a:p>
          <a:p>
            <a:pPr>
              <a:lnSpc>
                <a:spcPct val="90000"/>
              </a:lnSpc>
              <a:buChar char="•"/>
              <a:defRPr sz="3600"/>
            </a:pPr>
            <a:endParaRPr/>
          </a:p>
          <a:p>
            <a:pPr>
              <a:lnSpc>
                <a:spcPct val="90000"/>
              </a:lnSpc>
              <a:spcBef>
                <a:spcPts val="800"/>
              </a:spcBef>
              <a:buChar char="•"/>
              <a:defRPr sz="3600"/>
            </a:pPr>
            <a:r>
              <a:t>One of the lucky cases</a:t>
            </a:r>
          </a:p>
          <a:p>
            <a:pPr>
              <a:lnSpc>
                <a:spcPct val="90000"/>
              </a:lnSpc>
              <a:spcBef>
                <a:spcPts val="800"/>
              </a:spcBef>
              <a:buChar char="•"/>
              <a:defRPr sz="3600"/>
            </a:pPr>
            <a:r>
              <a:t>Hungarian Algorithm </a:t>
            </a:r>
          </a:p>
          <a:p>
            <a:pPr>
              <a:lnSpc>
                <a:spcPct val="90000"/>
              </a:lnSpc>
              <a:spcBef>
                <a:spcPts val="800"/>
              </a:spcBef>
              <a:buChar char="•"/>
              <a:defRPr sz="3600"/>
            </a:pPr>
            <a:r>
              <a:t>We’ll see tomorrow and Friday in class</a:t>
            </a:r>
          </a:p>
        </p:txBody>
      </p:sp>
      <p:sp>
        <p:nvSpPr>
          <p:cNvPr id="714" name="Shape 714"/>
          <p:cNvSpPr>
            <a:spLocks noGrp="1"/>
          </p:cNvSpPr>
          <p:nvPr>
            <p:ph type="title" idx="4294967295"/>
          </p:nvPr>
        </p:nvSpPr>
        <p:spPr>
          <a:xfrm>
            <a:off x="457200" y="274637"/>
            <a:ext cx="8229600" cy="715963"/>
          </a:xfrm>
          <a:prstGeom prst="rect">
            <a:avLst/>
          </a:prstGeom>
        </p:spPr>
        <p:txBody>
          <a:bodyPr>
            <a:normAutofit/>
          </a:bodyPr>
          <a:lstStyle>
            <a:lvl1pPr>
              <a:defRPr sz="4000" b="1"/>
            </a:lvl1pPr>
          </a:lstStyle>
          <a:p>
            <a:r>
              <a:t>Solution </a:t>
            </a:r>
          </a:p>
        </p:txBody>
      </p:sp>
      <p:graphicFrame>
        <p:nvGraphicFramePr>
          <p:cNvPr id="715" name="Table 715"/>
          <p:cNvGraphicFramePr/>
          <p:nvPr/>
        </p:nvGraphicFramePr>
        <p:xfrm>
          <a:off x="1447800" y="2057400"/>
          <a:ext cx="6096000" cy="1752917"/>
        </p:xfrm>
        <a:graphic>
          <a:graphicData uri="http://schemas.openxmlformats.org/drawingml/2006/table">
            <a:tbl>
              <a:tblPr>
                <a:tableStyleId>{4C3C2611-4C71-4FC5-86AE-919BDF0F9419}</a:tableStyleId>
              </a:tblPr>
              <a:tblGrid>
                <a:gridCol w="1219200"/>
                <a:gridCol w="1219200"/>
                <a:gridCol w="1219200"/>
                <a:gridCol w="1219200"/>
                <a:gridCol w="1219200"/>
              </a:tblGrid>
              <a:tr h="639762">
                <a:tc>
                  <a:txBody>
                    <a:bodyPr/>
                    <a:lstStyle/>
                    <a:p>
                      <a:pPr>
                        <a:defRPr sz="1800" b="1">
                          <a:solidFill>
                            <a:srgbClr val="FFFFFF"/>
                          </a:solidFill>
                        </a:defRPr>
                      </a:pPr>
                      <a:r>
                        <a:t>Workers</a:t>
                      </a:r>
                    </a:p>
                    <a:p>
                      <a:pPr algn="l">
                        <a:defRPr sz="1800" b="1">
                          <a:solidFill>
                            <a:srgbClr val="FFFFFF"/>
                          </a:solidFill>
                        </a:defRPr>
                      </a:pPr>
                      <a:r>
                        <a:t>Tasks</a:t>
                      </a:r>
                    </a:p>
                  </a:txBody>
                  <a:tcPr marL="45720" marR="45720" horzOverflow="overflow">
                    <a:lnB w="38100">
                      <a:solidFill>
                        <a:srgbClr val="FFFFFF"/>
                      </a:solidFill>
                    </a:lnB>
                    <a:solidFill>
                      <a:schemeClr val="accent1"/>
                    </a:solidFill>
                  </a:tcPr>
                </a:tc>
                <a:tc>
                  <a:txBody>
                    <a:bodyPr/>
                    <a:lstStyle/>
                    <a:p>
                      <a:pPr algn="ctr">
                        <a:defRPr sz="1800"/>
                      </a:pPr>
                      <a:r>
                        <a:rPr b="1">
                          <a:solidFill>
                            <a:srgbClr val="FFFFFF"/>
                          </a:solidFill>
                        </a:rPr>
                        <a:t>1</a:t>
                      </a:r>
                    </a:p>
                  </a:txBody>
                  <a:tcPr marL="45720" marR="45720" horzOverflow="overflow">
                    <a:lnB w="38100">
                      <a:solidFill>
                        <a:srgbClr val="FFFFFF"/>
                      </a:solidFill>
                    </a:lnB>
                    <a:solidFill>
                      <a:schemeClr val="accent1"/>
                    </a:solidFill>
                  </a:tcPr>
                </a:tc>
                <a:tc>
                  <a:txBody>
                    <a:bodyPr/>
                    <a:lstStyle/>
                    <a:p>
                      <a:pPr algn="ctr">
                        <a:defRPr sz="1800"/>
                      </a:pPr>
                      <a:r>
                        <a:rPr b="1">
                          <a:solidFill>
                            <a:srgbClr val="FFFFFF"/>
                          </a:solidFill>
                        </a:rPr>
                        <a:t>2</a:t>
                      </a:r>
                    </a:p>
                  </a:txBody>
                  <a:tcPr marL="45720" marR="45720" horzOverflow="overflow">
                    <a:lnB w="38100">
                      <a:solidFill>
                        <a:srgbClr val="FFFFFF"/>
                      </a:solidFill>
                    </a:lnB>
                    <a:solidFill>
                      <a:schemeClr val="accent1"/>
                    </a:solidFill>
                  </a:tcPr>
                </a:tc>
                <a:tc>
                  <a:txBody>
                    <a:bodyPr/>
                    <a:lstStyle/>
                    <a:p>
                      <a:pPr algn="ctr">
                        <a:defRPr sz="1800"/>
                      </a:pPr>
                      <a:r>
                        <a:rPr b="1">
                          <a:solidFill>
                            <a:srgbClr val="FFFFFF"/>
                          </a:solidFill>
                        </a:rPr>
                        <a:t>...</a:t>
                      </a:r>
                    </a:p>
                  </a:txBody>
                  <a:tcPr marL="45720" marR="45720" horzOverflow="overflow">
                    <a:lnB w="38100">
                      <a:solidFill>
                        <a:srgbClr val="FFFFFF"/>
                      </a:solidFill>
                    </a:lnB>
                    <a:solidFill>
                      <a:schemeClr val="accent1"/>
                    </a:solidFill>
                  </a:tcPr>
                </a:tc>
                <a:tc>
                  <a:txBody>
                    <a:bodyPr/>
                    <a:lstStyle/>
                    <a:p>
                      <a:pPr algn="ctr">
                        <a:defRPr sz="1800"/>
                      </a:pPr>
                      <a:r>
                        <a:rPr b="1">
                          <a:solidFill>
                            <a:srgbClr val="FFFFFF"/>
                          </a:solidFill>
                        </a:rPr>
                        <a:t>n</a:t>
                      </a:r>
                    </a:p>
                  </a:txBody>
                  <a:tcPr marL="45720" marR="45720" horzOverflow="overflow">
                    <a:lnB w="38100">
                      <a:solidFill>
                        <a:srgbClr val="FFFFFF"/>
                      </a:solidFill>
                    </a:lnB>
                    <a:solidFill>
                      <a:schemeClr val="accent1"/>
                    </a:solidFill>
                  </a:tcPr>
                </a:tc>
              </a:tr>
              <a:tr h="371475">
                <a:tc>
                  <a:txBody>
                    <a:bodyPr/>
                    <a:lstStyle/>
                    <a:p>
                      <a:pPr algn="ctr">
                        <a:defRPr sz="1800"/>
                      </a:pPr>
                      <a:r>
                        <a:t>1</a:t>
                      </a:r>
                    </a:p>
                  </a:txBody>
                  <a:tcPr marL="45720" marR="45720" horzOverflow="overflow">
                    <a:lnT w="38100">
                      <a:solidFill>
                        <a:srgbClr val="FFFFFF"/>
                      </a:solidFill>
                    </a:lnT>
                  </a:tcPr>
                </a:tc>
                <a:tc>
                  <a:txBody>
                    <a:bodyPr/>
                    <a:lstStyle/>
                    <a:p>
                      <a:pPr algn="l">
                        <a:defRPr sz="1800"/>
                      </a:pPr>
                      <a:r>
                        <a:t>c</a:t>
                      </a:r>
                      <a:r>
                        <a:rPr baseline="-25000"/>
                        <a:t>11</a:t>
                      </a:r>
                    </a:p>
                  </a:txBody>
                  <a:tcPr marL="45720" marR="45720" horzOverflow="overflow">
                    <a:lnT w="38100">
                      <a:solidFill>
                        <a:srgbClr val="FFFFFF"/>
                      </a:solidFill>
                    </a:lnT>
                  </a:tcPr>
                </a:tc>
                <a:tc>
                  <a:txBody>
                    <a:bodyPr/>
                    <a:lstStyle/>
                    <a:p>
                      <a:pPr algn="l">
                        <a:defRPr sz="1800"/>
                      </a:pPr>
                      <a:r>
                        <a:t>c</a:t>
                      </a:r>
                      <a:r>
                        <a:rPr baseline="-25000"/>
                        <a:t>12</a:t>
                      </a:r>
                    </a:p>
                  </a:txBody>
                  <a:tcPr marL="45720" marR="45720" horzOverflow="overflow">
                    <a:lnT w="38100">
                      <a:solidFill>
                        <a:srgbClr val="FFFFFF"/>
                      </a:solidFill>
                    </a:lnT>
                  </a:tcPr>
                </a:tc>
                <a:tc>
                  <a:txBody>
                    <a:bodyPr/>
                    <a:lstStyle/>
                    <a:p>
                      <a:pPr algn="l">
                        <a:defRPr sz="1800"/>
                      </a:pPr>
                      <a:endParaRPr/>
                    </a:p>
                  </a:txBody>
                  <a:tcPr marL="45720" marR="45720" horzOverflow="overflow">
                    <a:lnT w="38100">
                      <a:solidFill>
                        <a:srgbClr val="FFFFFF"/>
                      </a:solidFill>
                    </a:lnT>
                  </a:tcPr>
                </a:tc>
                <a:tc>
                  <a:txBody>
                    <a:bodyPr/>
                    <a:lstStyle/>
                    <a:p>
                      <a:pPr algn="l">
                        <a:defRPr sz="1800"/>
                      </a:pPr>
                      <a:r>
                        <a:t>c</a:t>
                      </a:r>
                      <a:r>
                        <a:rPr baseline="-25000"/>
                        <a:t>1n</a:t>
                      </a:r>
                    </a:p>
                  </a:txBody>
                  <a:tcPr marL="45720" marR="45720" horzOverflow="overflow">
                    <a:lnT w="38100">
                      <a:solidFill>
                        <a:srgbClr val="FFFFFF"/>
                      </a:solidFill>
                    </a:lnT>
                  </a:tcPr>
                </a:tc>
              </a:tr>
              <a:tr h="369887">
                <a:tc>
                  <a:txBody>
                    <a:bodyPr/>
                    <a:lstStyle/>
                    <a:p>
                      <a:pPr algn="ctr">
                        <a:defRPr sz="1800"/>
                      </a:pPr>
                      <a:r>
                        <a:t>...</a:t>
                      </a:r>
                    </a:p>
                  </a:txBody>
                  <a:tcPr marL="45720" marR="45720" horzOverflow="overflow">
                    <a:solidFill>
                      <a:srgbClr val="F3F9FA"/>
                    </a:solidFill>
                  </a:tcPr>
                </a:tc>
                <a:tc>
                  <a:txBody>
                    <a:bodyPr/>
                    <a:lstStyle/>
                    <a:p>
                      <a:pPr algn="l">
                        <a:defRPr sz="1800"/>
                      </a:pPr>
                      <a:endParaRPr/>
                    </a:p>
                  </a:txBody>
                  <a:tcPr marL="45720" marR="45720" horzOverflow="overflow">
                    <a:solidFill>
                      <a:srgbClr val="F3F9FA"/>
                    </a:solidFill>
                  </a:tcPr>
                </a:tc>
                <a:tc>
                  <a:txBody>
                    <a:bodyPr/>
                    <a:lstStyle/>
                    <a:p>
                      <a:pPr algn="l">
                        <a:defRPr sz="1800"/>
                      </a:pPr>
                      <a:endParaRPr/>
                    </a:p>
                  </a:txBody>
                  <a:tcPr marL="45720" marR="45720" horzOverflow="overflow">
                    <a:solidFill>
                      <a:srgbClr val="F3F9FA"/>
                    </a:solidFill>
                  </a:tcPr>
                </a:tc>
                <a:tc>
                  <a:txBody>
                    <a:bodyPr/>
                    <a:lstStyle/>
                    <a:p>
                      <a:pPr algn="l">
                        <a:defRPr sz="1800"/>
                      </a:pPr>
                      <a:endParaRPr/>
                    </a:p>
                  </a:txBody>
                  <a:tcPr marL="45720" marR="45720" horzOverflow="overflow">
                    <a:solidFill>
                      <a:srgbClr val="F3F9FA"/>
                    </a:solidFill>
                  </a:tcPr>
                </a:tc>
                <a:tc>
                  <a:txBody>
                    <a:bodyPr/>
                    <a:lstStyle/>
                    <a:p>
                      <a:pPr algn="l">
                        <a:defRPr sz="1800"/>
                      </a:pPr>
                      <a:endParaRPr/>
                    </a:p>
                  </a:txBody>
                  <a:tcPr marL="45720" marR="45720" horzOverflow="overflow">
                    <a:solidFill>
                      <a:srgbClr val="F3F9FA"/>
                    </a:solidFill>
                  </a:tcPr>
                </a:tc>
              </a:tr>
              <a:tr h="371475">
                <a:tc>
                  <a:txBody>
                    <a:bodyPr/>
                    <a:lstStyle/>
                    <a:p>
                      <a:pPr algn="ctr">
                        <a:defRPr sz="1800"/>
                      </a:pPr>
                      <a:r>
                        <a:t>n</a:t>
                      </a:r>
                    </a:p>
                  </a:txBody>
                  <a:tcPr marL="45720" marR="45720" horzOverflow="overflow"/>
                </a:tc>
                <a:tc>
                  <a:txBody>
                    <a:bodyPr/>
                    <a:lstStyle/>
                    <a:p>
                      <a:pPr algn="l">
                        <a:defRPr sz="1800"/>
                      </a:pPr>
                      <a:r>
                        <a:t>c</a:t>
                      </a:r>
                      <a:r>
                        <a:rPr baseline="-25000"/>
                        <a:t>n1</a:t>
                      </a:r>
                    </a:p>
                  </a:txBody>
                  <a:tcPr marL="45720" marR="45720" horzOverflow="overflow"/>
                </a:tc>
                <a:tc>
                  <a:txBody>
                    <a:bodyPr/>
                    <a:lstStyle/>
                    <a:p>
                      <a:pPr algn="l">
                        <a:defRPr sz="1800"/>
                      </a:pPr>
                      <a:r>
                        <a:t>c</a:t>
                      </a:r>
                      <a:r>
                        <a:rPr baseline="-25000"/>
                        <a:t>n2</a:t>
                      </a:r>
                    </a:p>
                  </a:txBody>
                  <a:tcPr marL="45720" marR="45720" horzOverflow="overflow"/>
                </a:tc>
                <a:tc>
                  <a:txBody>
                    <a:bodyPr/>
                    <a:lstStyle/>
                    <a:p>
                      <a:pPr algn="l">
                        <a:defRPr sz="1800"/>
                      </a:pPr>
                      <a:endParaRPr/>
                    </a:p>
                  </a:txBody>
                  <a:tcPr marL="45720" marR="45720" horzOverflow="overflow"/>
                </a:tc>
                <a:tc>
                  <a:txBody>
                    <a:bodyPr/>
                    <a:lstStyle/>
                    <a:p>
                      <a:pPr algn="l">
                        <a:defRPr sz="1800"/>
                      </a:pPr>
                      <a:r>
                        <a:t>c</a:t>
                      </a:r>
                      <a:r>
                        <a:rPr baseline="-25000"/>
                        <a:t>nn</a:t>
                      </a:r>
                    </a:p>
                  </a:txBody>
                  <a:tcPr marL="45720" marR="45720" horzOverflow="overflow"/>
                </a:tc>
              </a:tr>
            </a:tbl>
          </a:graphicData>
        </a:graphic>
      </p:graphicFrame>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 name="Shape 717"/>
          <p:cNvSpPr>
            <a:spLocks noGrp="1"/>
          </p:cNvSpPr>
          <p:nvPr>
            <p:ph type="title" idx="4294967295"/>
          </p:nvPr>
        </p:nvSpPr>
        <p:spPr>
          <a:xfrm>
            <a:off x="457200" y="274637"/>
            <a:ext cx="8229600" cy="792163"/>
          </a:xfrm>
          <a:prstGeom prst="rect">
            <a:avLst/>
          </a:prstGeom>
        </p:spPr>
        <p:txBody>
          <a:bodyPr>
            <a:normAutofit/>
          </a:bodyPr>
          <a:lstStyle/>
          <a:p>
            <a:r>
              <a:t>A few ideas on the problem</a:t>
            </a:r>
          </a:p>
        </p:txBody>
      </p:sp>
      <p:sp>
        <p:nvSpPr>
          <p:cNvPr id="718" name="Shape 718"/>
          <p:cNvSpPr>
            <a:spLocks noGrp="1"/>
          </p:cNvSpPr>
          <p:nvPr>
            <p:ph type="body" idx="4294967295"/>
          </p:nvPr>
        </p:nvSpPr>
        <p:spPr>
          <a:xfrm>
            <a:off x="457200" y="1066800"/>
            <a:ext cx="8229600" cy="5410200"/>
          </a:xfrm>
          <a:prstGeom prst="rect">
            <a:avLst/>
          </a:prstGeom>
        </p:spPr>
        <p:txBody>
          <a:bodyPr>
            <a:normAutofit/>
          </a:bodyPr>
          <a:lstStyle/>
          <a:p>
            <a:pPr>
              <a:buChar char="•"/>
            </a:pPr>
            <a:r>
              <a:t>Minimize total cost </a:t>
            </a:r>
          </a:p>
          <a:p>
            <a:pPr>
              <a:buChar char="•"/>
            </a:pPr>
            <a:r>
              <a:t>Only one worker for a task, one task for a worker</a:t>
            </a:r>
          </a:p>
          <a:p>
            <a:pPr marL="285750" lvl="1" indent="171450">
              <a:spcBef>
                <a:spcPts val="0"/>
              </a:spcBef>
              <a:buSzTx/>
              <a:buNone/>
              <a:defRPr sz="2800"/>
            </a:pPr>
            <a:r>
              <a:t>(1) Find the minimum for each row and add – Is it possible to have total cost less than that?</a:t>
            </a:r>
          </a:p>
          <a:p>
            <a:pPr marL="285750" lvl="1" indent="171450">
              <a:spcBef>
                <a:spcPts val="0"/>
              </a:spcBef>
              <a:buSzTx/>
              <a:buNone/>
              <a:defRPr sz="2800"/>
            </a:pPr>
            <a:r>
              <a:t>(2) Find the minimum in each column and add - Is it possible to have total cost less than that?</a:t>
            </a:r>
          </a:p>
          <a:p>
            <a:pPr>
              <a:buChar char="•"/>
            </a:pPr>
            <a:r>
              <a:t>Both are lower bounds on the optimal cost</a:t>
            </a:r>
          </a:p>
        </p:txBody>
      </p:sp>
      <p:sp>
        <p:nvSpPr>
          <p:cNvPr id="719" name="Shape 719"/>
          <p:cNvSpPr>
            <a:spLocks noGrp="1"/>
          </p:cNvSpPr>
          <p:nvPr>
            <p:ph type="sldNum" sz="quarter" idx="2"/>
          </p:nvPr>
        </p:nvSpPr>
        <p:spPr>
          <a:xfrm>
            <a:off x="8384892" y="6245225"/>
            <a:ext cx="301909"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27</a:t>
            </a:fld>
            <a:endParaRP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hape 26"/>
          <p:cNvSpPr>
            <a:spLocks noGrp="1"/>
          </p:cNvSpPr>
          <p:nvPr>
            <p:ph type="sldNum" sz="quarter" idx="2"/>
          </p:nvPr>
        </p:nvSpPr>
        <p:spPr>
          <a:xfrm>
            <a:off x="8483776" y="6245225"/>
            <a:ext cx="203024"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28</a:t>
            </a:fld>
            <a:endParaRPr/>
          </a:p>
        </p:txBody>
      </p:sp>
      <p:sp>
        <p:nvSpPr>
          <p:cNvPr id="27" name="Shape 27"/>
          <p:cNvSpPr>
            <a:spLocks noGrp="1"/>
          </p:cNvSpPr>
          <p:nvPr>
            <p:ph type="title" idx="4294967295"/>
          </p:nvPr>
        </p:nvSpPr>
        <p:spPr>
          <a:xfrm>
            <a:off x="2195736" y="260648"/>
            <a:ext cx="4834880" cy="1020763"/>
          </a:xfrm>
          <a:prstGeom prst="rect">
            <a:avLst/>
          </a:prstGeom>
        </p:spPr>
        <p:txBody>
          <a:bodyPr>
            <a:normAutofit/>
          </a:bodyPr>
          <a:lstStyle>
            <a:lvl1pPr defTabSz="868680">
              <a:defRPr sz="3800" b="1"/>
            </a:lvl1pPr>
          </a:lstStyle>
          <a:p>
            <a:pPr algn="ctr"/>
            <a:r>
              <a:rPr lang="tr-TR" dirty="0" smtClean="0"/>
              <a:t>Networks II</a:t>
            </a:r>
            <a:endParaRPr dirty="0"/>
          </a:p>
        </p:txBody>
      </p:sp>
      <p:sp>
        <p:nvSpPr>
          <p:cNvPr id="28" name="Shape 28"/>
          <p:cNvSpPr>
            <a:spLocks noGrp="1"/>
          </p:cNvSpPr>
          <p:nvPr>
            <p:ph type="body" idx="4294967295"/>
          </p:nvPr>
        </p:nvSpPr>
        <p:spPr>
          <a:xfrm>
            <a:off x="381000" y="990600"/>
            <a:ext cx="8534400" cy="5562600"/>
          </a:xfrm>
          <a:prstGeom prst="rect">
            <a:avLst/>
          </a:prstGeom>
        </p:spPr>
        <p:txBody>
          <a:bodyPr>
            <a:normAutofit/>
          </a:bodyPr>
          <a:lstStyle/>
          <a:p>
            <a:pPr marL="257175" indent="-257175" algn="ctr" defTabSz="685800">
              <a:spcBef>
                <a:spcPts val="200"/>
              </a:spcBef>
              <a:buSzTx/>
              <a:buNone/>
              <a:defRPr sz="2400"/>
            </a:pPr>
            <a:endParaRPr lang="tr-TR" sz="6000" b="1" dirty="0" smtClean="0"/>
          </a:p>
          <a:p>
            <a:pPr marL="257175" indent="-257175" algn="ctr" defTabSz="685800">
              <a:spcBef>
                <a:spcPts val="200"/>
              </a:spcBef>
              <a:buSzTx/>
              <a:buNone/>
              <a:defRPr sz="2400"/>
            </a:pPr>
            <a:r>
              <a:rPr lang="tr-TR" sz="6000" b="1" dirty="0" smtClean="0">
                <a:solidFill>
                  <a:schemeClr val="tx1"/>
                </a:solidFill>
                <a:effectLst>
                  <a:outerShdw blurRad="38100" dist="38100" dir="2700000" algn="tl">
                    <a:srgbClr val="000000">
                      <a:alpha val="43137"/>
                    </a:srgbClr>
                  </a:outerShdw>
                </a:effectLst>
              </a:rPr>
              <a:t>QUIZ!</a:t>
            </a:r>
          </a:p>
          <a:p>
            <a:pPr marL="257175" indent="-257175" algn="ctr" defTabSz="685800">
              <a:spcBef>
                <a:spcPts val="200"/>
              </a:spcBef>
              <a:buSzTx/>
              <a:buNone/>
              <a:defRPr sz="2400"/>
            </a:pPr>
            <a:r>
              <a:rPr lang="tr-TR" sz="3000" b="1" dirty="0" smtClean="0">
                <a:solidFill>
                  <a:srgbClr val="FF0000"/>
                </a:solidFill>
                <a:effectLst>
                  <a:outerShdw blurRad="38100" dist="38100" dir="2700000" algn="tl">
                    <a:srgbClr val="000000">
                      <a:alpha val="43137"/>
                    </a:srgbClr>
                  </a:outerShdw>
                </a:effectLst>
                <a:hlinkClick r:id="rId2"/>
              </a:rPr>
              <a:t>www.getkahoot.com</a:t>
            </a:r>
            <a:endParaRPr lang="tr-TR" sz="3000" b="1" dirty="0" smtClean="0">
              <a:solidFill>
                <a:srgbClr val="FF0000"/>
              </a:solidFill>
              <a:effectLst>
                <a:outerShdw blurRad="38100" dist="38100" dir="2700000" algn="tl">
                  <a:srgbClr val="000000">
                    <a:alpha val="43137"/>
                  </a:srgbClr>
                </a:outerShdw>
              </a:effectLst>
            </a:endParaRPr>
          </a:p>
          <a:p>
            <a:pPr marL="257175" indent="-257175" algn="ctr" defTabSz="685800">
              <a:spcBef>
                <a:spcPts val="200"/>
              </a:spcBef>
              <a:buSzTx/>
              <a:buNone/>
              <a:defRPr sz="2400"/>
            </a:pPr>
            <a:endParaRPr lang="tr-TR" sz="3000" b="1" dirty="0" smtClean="0">
              <a:solidFill>
                <a:srgbClr val="FF0000"/>
              </a:solidFill>
              <a:effectLst>
                <a:outerShdw blurRad="38100" dist="38100" dir="2700000" algn="tl">
                  <a:srgbClr val="000000">
                    <a:alpha val="43137"/>
                  </a:srgbClr>
                </a:outerShdw>
              </a:effectLst>
            </a:endParaRPr>
          </a:p>
          <a:p>
            <a:pPr marL="257175" indent="-257175" algn="ctr" defTabSz="685800">
              <a:spcBef>
                <a:spcPts val="200"/>
              </a:spcBef>
              <a:buSzTx/>
              <a:buNone/>
              <a:defRPr sz="2400"/>
            </a:pPr>
            <a:r>
              <a:rPr lang="tr-TR" sz="3000" b="1" dirty="0" smtClean="0">
                <a:solidFill>
                  <a:srgbClr val="FF0000"/>
                </a:solidFill>
                <a:effectLst>
                  <a:outerShdw blurRad="38100" dist="38100" dir="2700000" algn="tl">
                    <a:srgbClr val="000000">
                      <a:alpha val="43137"/>
                    </a:srgbClr>
                  </a:outerShdw>
                </a:effectLst>
              </a:rPr>
              <a:t>Don’t forget to </a:t>
            </a:r>
            <a:r>
              <a:rPr lang="tr-TR" sz="3000" b="1" u="sng" dirty="0" smtClean="0">
                <a:solidFill>
                  <a:srgbClr val="FF0000"/>
                </a:solidFill>
                <a:effectLst>
                  <a:outerShdw blurRad="38100" dist="38100" dir="2700000" algn="tl">
                    <a:srgbClr val="000000">
                      <a:alpha val="43137"/>
                    </a:srgbClr>
                  </a:outerShdw>
                </a:effectLst>
              </a:rPr>
              <a:t>enter nicknames as your ID’s</a:t>
            </a:r>
            <a:r>
              <a:rPr lang="tr-TR" sz="3000" b="1" dirty="0" smtClean="0">
                <a:solidFill>
                  <a:srgbClr val="FF0000"/>
                </a:solidFill>
                <a:effectLst>
                  <a:outerShdw blurRad="38100" dist="38100" dir="2700000" algn="tl">
                    <a:srgbClr val="000000">
                      <a:alpha val="43137"/>
                    </a:srgbClr>
                  </a:outerShdw>
                </a:effectLst>
              </a:rPr>
              <a:t>.</a:t>
            </a:r>
            <a:endParaRPr sz="3000" b="1" dirty="0">
              <a:solidFill>
                <a:srgbClr val="FF0000"/>
              </a:solidFill>
            </a:endParaRPr>
          </a:p>
        </p:txBody>
      </p:sp>
    </p:spTree>
    <p:extLst>
      <p:ext uri="{BB962C8B-B14F-4D97-AF65-F5344CB8AC3E}">
        <p14:creationId xmlns:p14="http://schemas.microsoft.com/office/powerpoint/2010/main" val="1615467235"/>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Shape 71"/>
          <p:cNvSpPr>
            <a:spLocks noGrp="1"/>
          </p:cNvSpPr>
          <p:nvPr>
            <p:ph type="sldNum" sz="quarter" idx="2"/>
          </p:nvPr>
        </p:nvSpPr>
        <p:spPr>
          <a:xfrm>
            <a:off x="8483776" y="6245225"/>
            <a:ext cx="203024"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3</a:t>
            </a:fld>
            <a:endParaRPr/>
          </a:p>
        </p:txBody>
      </p:sp>
      <p:sp>
        <p:nvSpPr>
          <p:cNvPr id="72" name="Shape 72"/>
          <p:cNvSpPr>
            <a:spLocks noGrp="1"/>
          </p:cNvSpPr>
          <p:nvPr>
            <p:ph type="title" idx="4294967295"/>
          </p:nvPr>
        </p:nvSpPr>
        <p:spPr>
          <a:xfrm>
            <a:off x="457200" y="274637"/>
            <a:ext cx="8229600" cy="1143001"/>
          </a:xfrm>
          <a:prstGeom prst="rect">
            <a:avLst/>
          </a:prstGeom>
        </p:spPr>
        <p:txBody>
          <a:bodyPr>
            <a:normAutofit/>
          </a:bodyPr>
          <a:lstStyle/>
          <a:p>
            <a:r>
              <a:t>Eulerian Cycle Problem</a:t>
            </a:r>
          </a:p>
        </p:txBody>
      </p:sp>
      <p:sp>
        <p:nvSpPr>
          <p:cNvPr id="73" name="Shape 73"/>
          <p:cNvSpPr>
            <a:spLocks noGrp="1"/>
          </p:cNvSpPr>
          <p:nvPr>
            <p:ph type="body" idx="4294967295"/>
          </p:nvPr>
        </p:nvSpPr>
        <p:spPr>
          <a:xfrm>
            <a:off x="457200" y="1600199"/>
            <a:ext cx="8229600" cy="4953002"/>
          </a:xfrm>
          <a:prstGeom prst="rect">
            <a:avLst/>
          </a:prstGeom>
        </p:spPr>
        <p:txBody>
          <a:bodyPr>
            <a:normAutofit/>
          </a:bodyPr>
          <a:lstStyle>
            <a:lvl1pPr>
              <a:spcBef>
                <a:spcPts val="300"/>
              </a:spcBef>
              <a:buChar char="•"/>
            </a:lvl1pPr>
          </a:lstStyle>
          <a:p>
            <a:r>
              <a:t>Eulerian Circuit (path, graph) – a path that visits each edge exactly once</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Shape 75"/>
          <p:cNvSpPr>
            <a:spLocks noGrp="1"/>
          </p:cNvSpPr>
          <p:nvPr>
            <p:ph type="title"/>
          </p:nvPr>
        </p:nvSpPr>
        <p:spPr>
          <a:xfrm>
            <a:off x="381000" y="0"/>
            <a:ext cx="7772400" cy="533400"/>
          </a:xfrm>
          <a:prstGeom prst="rect">
            <a:avLst/>
          </a:prstGeom>
        </p:spPr>
        <p:txBody>
          <a:bodyPr>
            <a:normAutofit fontScale="90000"/>
          </a:bodyPr>
          <a:lstStyle>
            <a:lvl1pPr defTabSz="896111">
              <a:defRPr sz="3136"/>
            </a:lvl1pPr>
          </a:lstStyle>
          <a:p>
            <a:r>
              <a:t>On Eulerian Cycles</a:t>
            </a:r>
          </a:p>
        </p:txBody>
      </p:sp>
      <p:grpSp>
        <p:nvGrpSpPr>
          <p:cNvPr id="116" name="Group 116"/>
          <p:cNvGrpSpPr/>
          <p:nvPr/>
        </p:nvGrpSpPr>
        <p:grpSpPr>
          <a:xfrm>
            <a:off x="1143000" y="990599"/>
            <a:ext cx="5029200" cy="3295651"/>
            <a:chOff x="0" y="0"/>
            <a:chExt cx="5029200" cy="3295650"/>
          </a:xfrm>
        </p:grpSpPr>
        <p:sp>
          <p:nvSpPr>
            <p:cNvPr id="76" name="Shape 76"/>
            <p:cNvSpPr/>
            <p:nvPr/>
          </p:nvSpPr>
          <p:spPr>
            <a:xfrm>
              <a:off x="0" y="0"/>
              <a:ext cx="5029200" cy="3295650"/>
            </a:xfrm>
            <a:prstGeom prst="rect">
              <a:avLst/>
            </a:prstGeom>
            <a:solidFill>
              <a:srgbClr val="FFFFCC"/>
            </a:solidFill>
            <a:ln w="9525" cap="flat">
              <a:solidFill>
                <a:srgbClr val="000066"/>
              </a:solidFill>
              <a:prstDash val="solid"/>
              <a:miter lim="800000"/>
            </a:ln>
            <a:effectLst/>
          </p:spPr>
          <p:txBody>
            <a:bodyPr wrap="square" lIns="45719" tIns="45719" rIns="45719" bIns="45719" numCol="1" anchor="ctr">
              <a:noAutofit/>
            </a:bodyPr>
            <a:lstStyle/>
            <a:p>
              <a:pPr>
                <a:defRPr sz="2400">
                  <a:solidFill>
                    <a:srgbClr val="000066"/>
                  </a:solidFill>
                  <a:latin typeface="Times New Roman"/>
                  <a:ea typeface="Times New Roman"/>
                  <a:cs typeface="Times New Roman"/>
                  <a:sym typeface="Times New Roman"/>
                </a:defRPr>
              </a:pPr>
              <a:endParaRPr/>
            </a:p>
          </p:txBody>
        </p:sp>
        <p:sp>
          <p:nvSpPr>
            <p:cNvPr id="77" name="Shape 77"/>
            <p:cNvSpPr/>
            <p:nvPr/>
          </p:nvSpPr>
          <p:spPr>
            <a:xfrm>
              <a:off x="1479550" y="720725"/>
              <a:ext cx="450850" cy="48273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lvl1pPr>
                <a:spcBef>
                  <a:spcPts val="1600"/>
                </a:spcBef>
                <a:defRPr sz="2800" b="1">
                  <a:solidFill>
                    <a:srgbClr val="0000FF"/>
                  </a:solidFill>
                  <a:latin typeface="Times New Roman"/>
                  <a:ea typeface="Times New Roman"/>
                  <a:cs typeface="Times New Roman"/>
                  <a:sym typeface="Times New Roman"/>
                </a:defRPr>
              </a:lvl1pPr>
            </a:lstStyle>
            <a:p>
              <a:r>
                <a:t>1</a:t>
              </a:r>
            </a:p>
          </p:txBody>
        </p:sp>
        <p:sp>
          <p:nvSpPr>
            <p:cNvPr id="78" name="Shape 78"/>
            <p:cNvSpPr/>
            <p:nvPr/>
          </p:nvSpPr>
          <p:spPr>
            <a:xfrm>
              <a:off x="2328862" y="720725"/>
              <a:ext cx="452438" cy="48273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lvl1pPr>
                <a:spcBef>
                  <a:spcPts val="1600"/>
                </a:spcBef>
                <a:defRPr sz="2800" b="1">
                  <a:solidFill>
                    <a:srgbClr val="0000FF"/>
                  </a:solidFill>
                  <a:latin typeface="Times New Roman"/>
                  <a:ea typeface="Times New Roman"/>
                  <a:cs typeface="Times New Roman"/>
                  <a:sym typeface="Times New Roman"/>
                </a:defRPr>
              </a:lvl1pPr>
            </a:lstStyle>
            <a:p>
              <a:r>
                <a:t>2</a:t>
              </a:r>
            </a:p>
          </p:txBody>
        </p:sp>
        <p:sp>
          <p:nvSpPr>
            <p:cNvPr id="79" name="Shape 79"/>
            <p:cNvSpPr/>
            <p:nvPr/>
          </p:nvSpPr>
          <p:spPr>
            <a:xfrm>
              <a:off x="2801937" y="1312862"/>
              <a:ext cx="452438" cy="482735"/>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lvl1pPr>
                <a:spcBef>
                  <a:spcPts val="1600"/>
                </a:spcBef>
                <a:defRPr sz="2800" b="1">
                  <a:solidFill>
                    <a:srgbClr val="0000FF"/>
                  </a:solidFill>
                  <a:latin typeface="Times New Roman"/>
                  <a:ea typeface="Times New Roman"/>
                  <a:cs typeface="Times New Roman"/>
                  <a:sym typeface="Times New Roman"/>
                </a:defRPr>
              </a:lvl1pPr>
            </a:lstStyle>
            <a:p>
              <a:r>
                <a:t>4</a:t>
              </a:r>
            </a:p>
          </p:txBody>
        </p:sp>
        <p:sp>
          <p:nvSpPr>
            <p:cNvPr id="80" name="Shape 80"/>
            <p:cNvSpPr/>
            <p:nvPr/>
          </p:nvSpPr>
          <p:spPr>
            <a:xfrm>
              <a:off x="3810000" y="304800"/>
              <a:ext cx="450850" cy="48273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lvl1pPr>
                <a:spcBef>
                  <a:spcPts val="1600"/>
                </a:spcBef>
                <a:defRPr sz="2800" b="1">
                  <a:solidFill>
                    <a:srgbClr val="0000FF"/>
                  </a:solidFill>
                  <a:latin typeface="Times New Roman"/>
                  <a:ea typeface="Times New Roman"/>
                  <a:cs typeface="Times New Roman"/>
                  <a:sym typeface="Times New Roman"/>
                </a:defRPr>
              </a:lvl1pPr>
            </a:lstStyle>
            <a:p>
              <a:r>
                <a:t>3</a:t>
              </a:r>
            </a:p>
          </p:txBody>
        </p:sp>
        <p:sp>
          <p:nvSpPr>
            <p:cNvPr id="81" name="Shape 81"/>
            <p:cNvSpPr/>
            <p:nvPr/>
          </p:nvSpPr>
          <p:spPr>
            <a:xfrm>
              <a:off x="3814762" y="2617787"/>
              <a:ext cx="452438" cy="482735"/>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lvl1pPr>
                <a:spcBef>
                  <a:spcPts val="1600"/>
                </a:spcBef>
                <a:defRPr sz="2800" b="1">
                  <a:solidFill>
                    <a:srgbClr val="0000FF"/>
                  </a:solidFill>
                  <a:latin typeface="Times New Roman"/>
                  <a:ea typeface="Times New Roman"/>
                  <a:cs typeface="Times New Roman"/>
                  <a:sym typeface="Times New Roman"/>
                </a:defRPr>
              </a:lvl1pPr>
            </a:lstStyle>
            <a:p>
              <a:r>
                <a:t>7</a:t>
              </a:r>
            </a:p>
          </p:txBody>
        </p:sp>
        <p:sp>
          <p:nvSpPr>
            <p:cNvPr id="82" name="Shape 82"/>
            <p:cNvSpPr/>
            <p:nvPr/>
          </p:nvSpPr>
          <p:spPr>
            <a:xfrm>
              <a:off x="2057400" y="1751012"/>
              <a:ext cx="450850" cy="482735"/>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lvl1pPr>
                <a:spcBef>
                  <a:spcPts val="1600"/>
                </a:spcBef>
                <a:defRPr sz="2800" b="1">
                  <a:solidFill>
                    <a:srgbClr val="0000FF"/>
                  </a:solidFill>
                  <a:latin typeface="Times New Roman"/>
                  <a:ea typeface="Times New Roman"/>
                  <a:cs typeface="Times New Roman"/>
                  <a:sym typeface="Times New Roman"/>
                </a:defRPr>
              </a:lvl1pPr>
            </a:lstStyle>
            <a:p>
              <a:r>
                <a:t>6</a:t>
              </a:r>
            </a:p>
          </p:txBody>
        </p:sp>
        <p:sp>
          <p:nvSpPr>
            <p:cNvPr id="83" name="Shape 83"/>
            <p:cNvSpPr/>
            <p:nvPr/>
          </p:nvSpPr>
          <p:spPr>
            <a:xfrm>
              <a:off x="1676400" y="1774825"/>
              <a:ext cx="452438" cy="48273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lvl1pPr>
                <a:spcBef>
                  <a:spcPts val="1600"/>
                </a:spcBef>
                <a:defRPr sz="2800" b="1">
                  <a:solidFill>
                    <a:srgbClr val="0000FF"/>
                  </a:solidFill>
                  <a:latin typeface="Times New Roman"/>
                  <a:ea typeface="Times New Roman"/>
                  <a:cs typeface="Times New Roman"/>
                  <a:sym typeface="Times New Roman"/>
                </a:defRPr>
              </a:lvl1pPr>
            </a:lstStyle>
            <a:p>
              <a:r>
                <a:t>5</a:t>
              </a:r>
            </a:p>
          </p:txBody>
        </p:sp>
        <p:grpSp>
          <p:nvGrpSpPr>
            <p:cNvPr id="86" name="Group 86"/>
            <p:cNvGrpSpPr/>
            <p:nvPr/>
          </p:nvGrpSpPr>
          <p:grpSpPr>
            <a:xfrm>
              <a:off x="2544762" y="-1"/>
              <a:ext cx="768351" cy="531814"/>
              <a:chOff x="0" y="0"/>
              <a:chExt cx="768349" cy="531812"/>
            </a:xfrm>
          </p:grpSpPr>
          <p:sp>
            <p:nvSpPr>
              <p:cNvPr id="84" name="Shape 84"/>
              <p:cNvSpPr/>
              <p:nvPr/>
            </p:nvSpPr>
            <p:spPr>
              <a:xfrm>
                <a:off x="162535" y="59090"/>
                <a:ext cx="605815" cy="42139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lvl1pPr>
                  <a:spcBef>
                    <a:spcPts val="1400"/>
                  </a:spcBef>
                  <a:defRPr sz="2400" b="1">
                    <a:solidFill>
                      <a:srgbClr val="000066"/>
                    </a:solidFill>
                    <a:latin typeface="Times New Roman"/>
                    <a:ea typeface="Times New Roman"/>
                    <a:cs typeface="Times New Roman"/>
                    <a:sym typeface="Times New Roman"/>
                  </a:defRPr>
                </a:lvl1pPr>
              </a:lstStyle>
              <a:p>
                <a:r>
                  <a:t>A</a:t>
                </a:r>
              </a:p>
            </p:txBody>
          </p:sp>
          <p:sp>
            <p:nvSpPr>
              <p:cNvPr id="85" name="Shape 85"/>
              <p:cNvSpPr/>
              <p:nvPr/>
            </p:nvSpPr>
            <p:spPr>
              <a:xfrm>
                <a:off x="0" y="-1"/>
                <a:ext cx="650143" cy="531814"/>
              </a:xfrm>
              <a:prstGeom prst="ellipse">
                <a:avLst/>
              </a:prstGeom>
              <a:noFill/>
              <a:ln w="57150" cap="sq">
                <a:solidFill>
                  <a:srgbClr val="000066"/>
                </a:solidFill>
                <a:prstDash val="solid"/>
                <a:round/>
              </a:ln>
              <a:effectLst/>
            </p:spPr>
            <p:txBody>
              <a:bodyPr wrap="square" lIns="45719" tIns="45719" rIns="45719" bIns="45719" numCol="1" anchor="ctr">
                <a:noAutofit/>
              </a:bodyPr>
              <a:lstStyle/>
              <a:p>
                <a:pPr>
                  <a:defRPr sz="2400">
                    <a:solidFill>
                      <a:srgbClr val="000066"/>
                    </a:solidFill>
                    <a:latin typeface="Times New Roman"/>
                    <a:ea typeface="Times New Roman"/>
                    <a:cs typeface="Times New Roman"/>
                    <a:sym typeface="Times New Roman"/>
                  </a:defRPr>
                </a:pPr>
                <a:endParaRPr/>
              </a:p>
            </p:txBody>
          </p:sp>
        </p:grpSp>
        <p:grpSp>
          <p:nvGrpSpPr>
            <p:cNvPr id="89" name="Group 89"/>
            <p:cNvGrpSpPr/>
            <p:nvPr/>
          </p:nvGrpSpPr>
          <p:grpSpPr>
            <a:xfrm>
              <a:off x="3490912" y="1420812"/>
              <a:ext cx="757238" cy="561695"/>
              <a:chOff x="0" y="0"/>
              <a:chExt cx="757236" cy="561694"/>
            </a:xfrm>
          </p:grpSpPr>
          <p:sp>
            <p:nvSpPr>
              <p:cNvPr id="87" name="Shape 87"/>
              <p:cNvSpPr/>
              <p:nvPr/>
            </p:nvSpPr>
            <p:spPr>
              <a:xfrm>
                <a:off x="150460" y="140302"/>
                <a:ext cx="606777" cy="42139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lvl1pPr>
                  <a:spcBef>
                    <a:spcPts val="1400"/>
                  </a:spcBef>
                  <a:defRPr sz="2400" b="1">
                    <a:solidFill>
                      <a:srgbClr val="000066"/>
                    </a:solidFill>
                    <a:latin typeface="Times New Roman"/>
                    <a:ea typeface="Times New Roman"/>
                    <a:cs typeface="Times New Roman"/>
                    <a:sym typeface="Times New Roman"/>
                  </a:defRPr>
                </a:lvl1pPr>
              </a:lstStyle>
              <a:p>
                <a:r>
                  <a:t>C</a:t>
                </a:r>
              </a:p>
            </p:txBody>
          </p:sp>
          <p:sp>
            <p:nvSpPr>
              <p:cNvPr id="88" name="Shape 88"/>
              <p:cNvSpPr/>
              <p:nvPr/>
            </p:nvSpPr>
            <p:spPr>
              <a:xfrm>
                <a:off x="0" y="0"/>
                <a:ext cx="651175" cy="531673"/>
              </a:xfrm>
              <a:prstGeom prst="ellipse">
                <a:avLst/>
              </a:prstGeom>
              <a:noFill/>
              <a:ln w="57150" cap="sq">
                <a:solidFill>
                  <a:srgbClr val="000066"/>
                </a:solidFill>
                <a:prstDash val="solid"/>
                <a:round/>
              </a:ln>
              <a:effectLst/>
            </p:spPr>
            <p:txBody>
              <a:bodyPr wrap="square" lIns="45719" tIns="45719" rIns="45719" bIns="45719" numCol="1" anchor="ctr">
                <a:noAutofit/>
              </a:bodyPr>
              <a:lstStyle/>
              <a:p>
                <a:pPr>
                  <a:defRPr sz="2400">
                    <a:solidFill>
                      <a:srgbClr val="000066"/>
                    </a:solidFill>
                    <a:latin typeface="Times New Roman"/>
                    <a:ea typeface="Times New Roman"/>
                    <a:cs typeface="Times New Roman"/>
                    <a:sym typeface="Times New Roman"/>
                  </a:defRPr>
                </a:pPr>
                <a:endParaRPr/>
              </a:p>
            </p:txBody>
          </p:sp>
        </p:grpSp>
        <p:grpSp>
          <p:nvGrpSpPr>
            <p:cNvPr id="92" name="Group 92"/>
            <p:cNvGrpSpPr/>
            <p:nvPr/>
          </p:nvGrpSpPr>
          <p:grpSpPr>
            <a:xfrm>
              <a:off x="2308225" y="2663825"/>
              <a:ext cx="784225" cy="539527"/>
              <a:chOff x="0" y="0"/>
              <a:chExt cx="784224" cy="539526"/>
            </a:xfrm>
          </p:grpSpPr>
          <p:sp>
            <p:nvSpPr>
              <p:cNvPr id="90" name="Shape 90"/>
              <p:cNvSpPr/>
              <p:nvPr/>
            </p:nvSpPr>
            <p:spPr>
              <a:xfrm>
                <a:off x="178512" y="118134"/>
                <a:ext cx="605713" cy="42139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lvl1pPr>
                  <a:spcBef>
                    <a:spcPts val="1400"/>
                  </a:spcBef>
                  <a:defRPr sz="2400" b="1">
                    <a:solidFill>
                      <a:srgbClr val="000066"/>
                    </a:solidFill>
                    <a:latin typeface="Times New Roman"/>
                    <a:ea typeface="Times New Roman"/>
                    <a:cs typeface="Times New Roman"/>
                    <a:sym typeface="Times New Roman"/>
                  </a:defRPr>
                </a:lvl1pPr>
              </a:lstStyle>
              <a:p>
                <a:r>
                  <a:t>D</a:t>
                </a:r>
              </a:p>
            </p:txBody>
          </p:sp>
          <p:sp>
            <p:nvSpPr>
              <p:cNvPr id="91" name="Shape 91"/>
              <p:cNvSpPr/>
              <p:nvPr/>
            </p:nvSpPr>
            <p:spPr>
              <a:xfrm>
                <a:off x="0" y="0"/>
                <a:ext cx="650032" cy="531607"/>
              </a:xfrm>
              <a:prstGeom prst="ellipse">
                <a:avLst/>
              </a:prstGeom>
              <a:noFill/>
              <a:ln w="57150" cap="sq">
                <a:solidFill>
                  <a:srgbClr val="000066"/>
                </a:solidFill>
                <a:prstDash val="solid"/>
                <a:round/>
              </a:ln>
              <a:effectLst/>
            </p:spPr>
            <p:txBody>
              <a:bodyPr wrap="square" lIns="45719" tIns="45719" rIns="45719" bIns="45719" numCol="1" anchor="ctr">
                <a:noAutofit/>
              </a:bodyPr>
              <a:lstStyle/>
              <a:p>
                <a:pPr>
                  <a:defRPr sz="2400">
                    <a:solidFill>
                      <a:srgbClr val="000066"/>
                    </a:solidFill>
                    <a:latin typeface="Times New Roman"/>
                    <a:ea typeface="Times New Roman"/>
                    <a:cs typeface="Times New Roman"/>
                    <a:sym typeface="Times New Roman"/>
                  </a:defRPr>
                </a:pPr>
                <a:endParaRPr/>
              </a:p>
            </p:txBody>
          </p:sp>
        </p:grpSp>
        <p:grpSp>
          <p:nvGrpSpPr>
            <p:cNvPr id="95" name="Group 95"/>
            <p:cNvGrpSpPr/>
            <p:nvPr/>
          </p:nvGrpSpPr>
          <p:grpSpPr>
            <a:xfrm>
              <a:off x="1657350" y="1123950"/>
              <a:ext cx="771525" cy="532887"/>
              <a:chOff x="0" y="0"/>
              <a:chExt cx="771524" cy="532886"/>
            </a:xfrm>
          </p:grpSpPr>
          <p:sp>
            <p:nvSpPr>
              <p:cNvPr id="93" name="Shape 93"/>
              <p:cNvSpPr/>
              <p:nvPr/>
            </p:nvSpPr>
            <p:spPr>
              <a:xfrm>
                <a:off x="163918" y="90047"/>
                <a:ext cx="607607" cy="42139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lvl1pPr>
                  <a:spcBef>
                    <a:spcPts val="1400"/>
                  </a:spcBef>
                  <a:defRPr sz="2400" b="1">
                    <a:solidFill>
                      <a:srgbClr val="000066"/>
                    </a:solidFill>
                    <a:latin typeface="Times New Roman"/>
                    <a:ea typeface="Times New Roman"/>
                    <a:cs typeface="Times New Roman"/>
                    <a:sym typeface="Times New Roman"/>
                  </a:defRPr>
                </a:lvl1pPr>
              </a:lstStyle>
              <a:p>
                <a:r>
                  <a:t>B</a:t>
                </a:r>
              </a:p>
            </p:txBody>
          </p:sp>
          <p:sp>
            <p:nvSpPr>
              <p:cNvPr id="94" name="Shape 94"/>
              <p:cNvSpPr/>
              <p:nvPr/>
            </p:nvSpPr>
            <p:spPr>
              <a:xfrm>
                <a:off x="0" y="0"/>
                <a:ext cx="650745" cy="532887"/>
              </a:xfrm>
              <a:prstGeom prst="ellipse">
                <a:avLst/>
              </a:prstGeom>
              <a:noFill/>
              <a:ln w="57150" cap="sq">
                <a:solidFill>
                  <a:srgbClr val="000066"/>
                </a:solidFill>
                <a:prstDash val="solid"/>
                <a:round/>
              </a:ln>
              <a:effectLst/>
            </p:spPr>
            <p:txBody>
              <a:bodyPr wrap="square" lIns="45719" tIns="45719" rIns="45719" bIns="45719" numCol="1" anchor="ctr">
                <a:noAutofit/>
              </a:bodyPr>
              <a:lstStyle/>
              <a:p>
                <a:pPr>
                  <a:defRPr sz="2400">
                    <a:solidFill>
                      <a:srgbClr val="000066"/>
                    </a:solidFill>
                    <a:latin typeface="Times New Roman"/>
                    <a:ea typeface="Times New Roman"/>
                    <a:cs typeface="Times New Roman"/>
                    <a:sym typeface="Times New Roman"/>
                  </a:defRPr>
                </a:pPr>
                <a:endParaRPr/>
              </a:p>
            </p:txBody>
          </p:sp>
        </p:grpSp>
        <p:sp>
          <p:nvSpPr>
            <p:cNvPr id="96" name="Shape 96"/>
            <p:cNvSpPr/>
            <p:nvPr/>
          </p:nvSpPr>
          <p:spPr>
            <a:xfrm rot="16200000">
              <a:off x="1681162" y="338137"/>
              <a:ext cx="906463" cy="76358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10800" y="0"/>
                    <a:pt x="21600" y="10800"/>
                    <a:pt x="21600" y="21600"/>
                  </a:cubicBezTo>
                </a:path>
              </a:pathLst>
            </a:custGeom>
            <a:noFill/>
            <a:ln w="57150" cap="sq">
              <a:solidFill>
                <a:srgbClr val="000066"/>
              </a:solidFill>
              <a:prstDash val="solid"/>
              <a:round/>
            </a:ln>
            <a:effectLst/>
          </p:spPr>
          <p:txBody>
            <a:bodyPr wrap="square" lIns="45719" tIns="45719" rIns="45719" bIns="45719" numCol="1" anchor="t">
              <a:noAutofit/>
            </a:bodyPr>
            <a:lstStyle/>
            <a:p>
              <a:pPr>
                <a:defRPr sz="2400">
                  <a:solidFill>
                    <a:srgbClr val="000066"/>
                  </a:solidFill>
                </a:defRPr>
              </a:pPr>
              <a:endParaRPr/>
            </a:p>
          </p:txBody>
        </p:sp>
        <p:sp>
          <p:nvSpPr>
            <p:cNvPr id="97" name="Shape 97"/>
            <p:cNvSpPr/>
            <p:nvPr/>
          </p:nvSpPr>
          <p:spPr>
            <a:xfrm rot="10800000" flipH="1">
              <a:off x="2336800" y="482600"/>
              <a:ext cx="303213" cy="90805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10800" y="0"/>
                    <a:pt x="21600" y="10800"/>
                    <a:pt x="21600" y="21600"/>
                  </a:cubicBezTo>
                </a:path>
              </a:pathLst>
            </a:custGeom>
            <a:noFill/>
            <a:ln w="57150" cap="sq">
              <a:solidFill>
                <a:srgbClr val="000066"/>
              </a:solidFill>
              <a:prstDash val="solid"/>
              <a:round/>
            </a:ln>
            <a:effectLst/>
          </p:spPr>
          <p:txBody>
            <a:bodyPr wrap="square" lIns="45719" tIns="45719" rIns="45719" bIns="45719" numCol="1" anchor="t">
              <a:noAutofit/>
            </a:bodyPr>
            <a:lstStyle/>
            <a:p>
              <a:pPr>
                <a:defRPr sz="2400">
                  <a:solidFill>
                    <a:srgbClr val="000066"/>
                  </a:solidFill>
                </a:defRPr>
              </a:pPr>
              <a:endParaRPr/>
            </a:p>
          </p:txBody>
        </p:sp>
        <p:sp>
          <p:nvSpPr>
            <p:cNvPr id="98" name="Shape 98"/>
            <p:cNvSpPr/>
            <p:nvPr/>
          </p:nvSpPr>
          <p:spPr>
            <a:xfrm>
              <a:off x="2330450" y="1390650"/>
              <a:ext cx="71438" cy="132873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10800" y="0"/>
                    <a:pt x="21600" y="10800"/>
                    <a:pt x="21600" y="21600"/>
                  </a:cubicBezTo>
                </a:path>
              </a:pathLst>
            </a:custGeom>
            <a:noFill/>
            <a:ln w="57150" cap="sq">
              <a:solidFill>
                <a:srgbClr val="000066"/>
              </a:solidFill>
              <a:prstDash val="solid"/>
              <a:round/>
            </a:ln>
            <a:effectLst/>
          </p:spPr>
          <p:txBody>
            <a:bodyPr wrap="square" lIns="45719" tIns="45719" rIns="45719" bIns="45719" numCol="1" anchor="t">
              <a:noAutofit/>
            </a:bodyPr>
            <a:lstStyle/>
            <a:p>
              <a:pPr>
                <a:defRPr sz="2400">
                  <a:solidFill>
                    <a:srgbClr val="000066"/>
                  </a:solidFill>
                </a:defRPr>
              </a:pPr>
              <a:endParaRPr/>
            </a:p>
          </p:txBody>
        </p:sp>
        <p:sp>
          <p:nvSpPr>
            <p:cNvPr id="99" name="Shape 99"/>
            <p:cNvSpPr/>
            <p:nvPr/>
          </p:nvSpPr>
          <p:spPr>
            <a:xfrm>
              <a:off x="2330450" y="1390649"/>
              <a:ext cx="1255713" cy="85727"/>
            </a:xfrm>
            <a:prstGeom prst="line">
              <a:avLst/>
            </a:prstGeom>
            <a:noFill/>
            <a:ln w="57150" cap="sq">
              <a:solidFill>
                <a:srgbClr val="000066"/>
              </a:solidFill>
              <a:prstDash val="solid"/>
              <a:round/>
            </a:ln>
            <a:effectLst/>
          </p:spPr>
          <p:txBody>
            <a:bodyPr wrap="square" lIns="45719" tIns="45719" rIns="45719" bIns="45719" numCol="1" anchor="t">
              <a:noAutofit/>
            </a:bodyPr>
            <a:lstStyle/>
            <a:p>
              <a:pPr>
                <a:defRPr sz="2400">
                  <a:solidFill>
                    <a:srgbClr val="000066"/>
                  </a:solidFill>
                </a:defRPr>
              </a:pPr>
              <a:endParaRPr/>
            </a:p>
          </p:txBody>
        </p:sp>
        <p:sp>
          <p:nvSpPr>
            <p:cNvPr id="100" name="Shape 100"/>
            <p:cNvSpPr/>
            <p:nvPr/>
          </p:nvSpPr>
          <p:spPr>
            <a:xfrm rot="16200000" flipH="1">
              <a:off x="1509712" y="2152650"/>
              <a:ext cx="1249363" cy="30321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10800" y="0"/>
                    <a:pt x="21600" y="10800"/>
                    <a:pt x="21600" y="21600"/>
                  </a:cubicBezTo>
                </a:path>
              </a:pathLst>
            </a:custGeom>
            <a:noFill/>
            <a:ln w="57150" cap="sq">
              <a:solidFill>
                <a:srgbClr val="000066"/>
              </a:solidFill>
              <a:prstDash val="solid"/>
              <a:round/>
            </a:ln>
            <a:effectLst/>
          </p:spPr>
          <p:txBody>
            <a:bodyPr wrap="square" lIns="45719" tIns="45719" rIns="45719" bIns="45719" numCol="1" anchor="t">
              <a:noAutofit/>
            </a:bodyPr>
            <a:lstStyle/>
            <a:p>
              <a:pPr>
                <a:defRPr sz="2400">
                  <a:solidFill>
                    <a:srgbClr val="000066"/>
                  </a:solidFill>
                </a:defRPr>
              </a:pPr>
              <a:endParaRPr/>
            </a:p>
          </p:txBody>
        </p:sp>
        <p:sp>
          <p:nvSpPr>
            <p:cNvPr id="101" name="Shape 101"/>
            <p:cNvSpPr/>
            <p:nvPr/>
          </p:nvSpPr>
          <p:spPr>
            <a:xfrm rot="10800000" flipH="1">
              <a:off x="2981325" y="1897062"/>
              <a:ext cx="1065213" cy="103187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10800" y="0"/>
                    <a:pt x="21600" y="10800"/>
                    <a:pt x="21600" y="21600"/>
                  </a:cubicBezTo>
                </a:path>
              </a:pathLst>
            </a:custGeom>
            <a:noFill/>
            <a:ln w="57150" cap="sq">
              <a:solidFill>
                <a:srgbClr val="000066"/>
              </a:solidFill>
              <a:prstDash val="solid"/>
              <a:round/>
            </a:ln>
            <a:effectLst/>
          </p:spPr>
          <p:txBody>
            <a:bodyPr wrap="square" lIns="45719" tIns="45719" rIns="45719" bIns="45719" numCol="1" anchor="t">
              <a:noAutofit/>
            </a:bodyPr>
            <a:lstStyle/>
            <a:p>
              <a:pPr>
                <a:defRPr sz="2400">
                  <a:solidFill>
                    <a:srgbClr val="000066"/>
                  </a:solidFill>
                </a:defRPr>
              </a:pPr>
              <a:endParaRPr/>
            </a:p>
          </p:txBody>
        </p:sp>
        <p:sp>
          <p:nvSpPr>
            <p:cNvPr id="102" name="Shape 102"/>
            <p:cNvSpPr/>
            <p:nvPr/>
          </p:nvSpPr>
          <p:spPr>
            <a:xfrm rot="5400000" flipH="1">
              <a:off x="3033712" y="457200"/>
              <a:ext cx="1203326" cy="82232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10800" y="0"/>
                    <a:pt x="21600" y="10800"/>
                    <a:pt x="21600" y="21600"/>
                  </a:cubicBezTo>
                </a:path>
              </a:pathLst>
            </a:custGeom>
            <a:noFill/>
            <a:ln w="57150" cap="sq">
              <a:solidFill>
                <a:srgbClr val="000066"/>
              </a:solidFill>
              <a:prstDash val="solid"/>
              <a:round/>
            </a:ln>
            <a:effectLst/>
          </p:spPr>
          <p:txBody>
            <a:bodyPr wrap="square" lIns="45719" tIns="45719" rIns="45719" bIns="45719" numCol="1" anchor="t">
              <a:noAutofit/>
            </a:bodyPr>
            <a:lstStyle/>
            <a:p>
              <a:pPr>
                <a:defRPr sz="2400">
                  <a:solidFill>
                    <a:srgbClr val="000066"/>
                  </a:solidFill>
                </a:defRPr>
              </a:pPr>
              <a:endParaRPr/>
            </a:p>
          </p:txBody>
        </p:sp>
        <p:sp>
          <p:nvSpPr>
            <p:cNvPr id="103" name="Shape 103"/>
            <p:cNvSpPr/>
            <p:nvPr/>
          </p:nvSpPr>
          <p:spPr>
            <a:xfrm rot="16200000" flipH="1">
              <a:off x="2843212" y="735012"/>
              <a:ext cx="998538" cy="48577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5400" y="0"/>
                    <a:pt x="10800" y="5400"/>
                    <a:pt x="10800" y="10800"/>
                  </a:cubicBezTo>
                  <a:cubicBezTo>
                    <a:pt x="10800" y="16200"/>
                    <a:pt x="16200" y="21600"/>
                    <a:pt x="21600" y="21600"/>
                  </a:cubicBezTo>
                </a:path>
              </a:pathLst>
            </a:custGeom>
            <a:noFill/>
            <a:ln w="57150" cap="sq">
              <a:solidFill>
                <a:srgbClr val="0000FF"/>
              </a:solidFill>
              <a:prstDash val="solid"/>
              <a:round/>
            </a:ln>
            <a:effectLst/>
          </p:spPr>
          <p:txBody>
            <a:bodyPr wrap="square" lIns="45719" tIns="45719" rIns="45719" bIns="45719" numCol="1" anchor="t">
              <a:noAutofit/>
            </a:bodyPr>
            <a:lstStyle/>
            <a:p>
              <a:pPr>
                <a:defRPr sz="2400">
                  <a:solidFill>
                    <a:srgbClr val="000066"/>
                  </a:solidFill>
                </a:defRPr>
              </a:pPr>
              <a:endParaRPr/>
            </a:p>
          </p:txBody>
        </p:sp>
        <p:sp>
          <p:nvSpPr>
            <p:cNvPr id="104" name="Shape 104"/>
            <p:cNvSpPr/>
            <p:nvPr/>
          </p:nvSpPr>
          <p:spPr>
            <a:xfrm>
              <a:off x="2428875" y="1443037"/>
              <a:ext cx="434975" cy="127635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10800" y="0"/>
                    <a:pt x="21600" y="10800"/>
                    <a:pt x="21600" y="21600"/>
                  </a:cubicBezTo>
                </a:path>
              </a:pathLst>
            </a:custGeom>
            <a:noFill/>
            <a:ln w="57150" cap="sq">
              <a:solidFill>
                <a:srgbClr val="0000FF"/>
              </a:solidFill>
              <a:prstDash val="solid"/>
              <a:round/>
            </a:ln>
            <a:effectLst/>
          </p:spPr>
          <p:txBody>
            <a:bodyPr wrap="square" lIns="45719" tIns="45719" rIns="45719" bIns="45719" numCol="1" anchor="t">
              <a:noAutofit/>
            </a:bodyPr>
            <a:lstStyle/>
            <a:p>
              <a:pPr>
                <a:defRPr sz="2400">
                  <a:solidFill>
                    <a:srgbClr val="000066"/>
                  </a:solidFill>
                </a:defRPr>
              </a:pPr>
              <a:endParaRPr/>
            </a:p>
          </p:txBody>
        </p:sp>
        <p:sp>
          <p:nvSpPr>
            <p:cNvPr id="105" name="Shape 105"/>
            <p:cNvSpPr/>
            <p:nvPr/>
          </p:nvSpPr>
          <p:spPr>
            <a:xfrm>
              <a:off x="3200400" y="533400"/>
              <a:ext cx="452438" cy="48273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lvl1pPr>
                <a:spcBef>
                  <a:spcPts val="1600"/>
                </a:spcBef>
                <a:defRPr sz="2800" b="1">
                  <a:solidFill>
                    <a:srgbClr val="0000FF"/>
                  </a:solidFill>
                  <a:latin typeface="Times New Roman"/>
                  <a:ea typeface="Times New Roman"/>
                  <a:cs typeface="Times New Roman"/>
                  <a:sym typeface="Times New Roman"/>
                </a:defRPr>
              </a:lvl1pPr>
            </a:lstStyle>
            <a:p>
              <a:r>
                <a:t>8</a:t>
              </a:r>
            </a:p>
          </p:txBody>
        </p:sp>
        <p:sp>
          <p:nvSpPr>
            <p:cNvPr id="106" name="Shape 106"/>
            <p:cNvSpPr/>
            <p:nvPr/>
          </p:nvSpPr>
          <p:spPr>
            <a:xfrm>
              <a:off x="2819400" y="1981200"/>
              <a:ext cx="452438" cy="48273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lvl1pPr>
                <a:spcBef>
                  <a:spcPts val="1600"/>
                </a:spcBef>
                <a:defRPr sz="2800" b="1">
                  <a:solidFill>
                    <a:srgbClr val="0000FF"/>
                  </a:solidFill>
                  <a:latin typeface="Times New Roman"/>
                  <a:ea typeface="Times New Roman"/>
                  <a:cs typeface="Times New Roman"/>
                  <a:sym typeface="Times New Roman"/>
                </a:defRPr>
              </a:lvl1pPr>
            </a:lstStyle>
            <a:p>
              <a:r>
                <a:t>9</a:t>
              </a:r>
            </a:p>
          </p:txBody>
        </p:sp>
        <p:sp>
          <p:nvSpPr>
            <p:cNvPr id="107" name="Shape 107"/>
            <p:cNvSpPr/>
            <p:nvPr/>
          </p:nvSpPr>
          <p:spPr>
            <a:xfrm rot="16200000">
              <a:off x="1681162" y="376237"/>
              <a:ext cx="906463" cy="76358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10800" y="0"/>
                    <a:pt x="21600" y="10800"/>
                    <a:pt x="21600" y="21600"/>
                  </a:cubicBezTo>
                </a:path>
              </a:pathLst>
            </a:custGeom>
            <a:noFill/>
            <a:ln w="57150" cap="sq">
              <a:solidFill>
                <a:srgbClr val="FF0000"/>
              </a:solidFill>
              <a:prstDash val="solid"/>
              <a:round/>
            </a:ln>
            <a:effectLst/>
          </p:spPr>
          <p:txBody>
            <a:bodyPr wrap="square" lIns="45719" tIns="45719" rIns="45719" bIns="45719" numCol="1" anchor="t">
              <a:noAutofit/>
            </a:bodyPr>
            <a:lstStyle/>
            <a:p>
              <a:pPr>
                <a:defRPr sz="2400">
                  <a:solidFill>
                    <a:srgbClr val="000066"/>
                  </a:solidFill>
                </a:defRPr>
              </a:pPr>
              <a:endParaRPr/>
            </a:p>
          </p:txBody>
        </p:sp>
        <p:sp>
          <p:nvSpPr>
            <p:cNvPr id="108" name="Shape 108"/>
            <p:cNvSpPr/>
            <p:nvPr/>
          </p:nvSpPr>
          <p:spPr>
            <a:xfrm rot="10800000" flipH="1">
              <a:off x="2336800" y="520700"/>
              <a:ext cx="303213" cy="90805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10800" y="0"/>
                    <a:pt x="21600" y="10800"/>
                    <a:pt x="21600" y="21600"/>
                  </a:cubicBezTo>
                </a:path>
              </a:pathLst>
            </a:custGeom>
            <a:noFill/>
            <a:ln w="57150" cap="sq">
              <a:solidFill>
                <a:srgbClr val="FF0000"/>
              </a:solidFill>
              <a:prstDash val="solid"/>
              <a:round/>
            </a:ln>
            <a:effectLst/>
          </p:spPr>
          <p:txBody>
            <a:bodyPr wrap="square" lIns="45719" tIns="45719" rIns="45719" bIns="45719" numCol="1" anchor="t">
              <a:noAutofit/>
            </a:bodyPr>
            <a:lstStyle/>
            <a:p>
              <a:pPr>
                <a:defRPr sz="2400">
                  <a:solidFill>
                    <a:srgbClr val="000066"/>
                  </a:solidFill>
                </a:defRPr>
              </a:pPr>
              <a:endParaRPr/>
            </a:p>
          </p:txBody>
        </p:sp>
        <p:sp>
          <p:nvSpPr>
            <p:cNvPr id="109" name="Shape 109"/>
            <p:cNvSpPr/>
            <p:nvPr/>
          </p:nvSpPr>
          <p:spPr>
            <a:xfrm>
              <a:off x="2330450" y="1428750"/>
              <a:ext cx="71438" cy="132873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10800" y="0"/>
                    <a:pt x="21600" y="10800"/>
                    <a:pt x="21600" y="21600"/>
                  </a:cubicBezTo>
                </a:path>
              </a:pathLst>
            </a:custGeom>
            <a:noFill/>
            <a:ln w="57150" cap="sq">
              <a:solidFill>
                <a:srgbClr val="FF0000"/>
              </a:solidFill>
              <a:prstDash val="solid"/>
              <a:round/>
            </a:ln>
            <a:effectLst/>
          </p:spPr>
          <p:txBody>
            <a:bodyPr wrap="square" lIns="45719" tIns="45719" rIns="45719" bIns="45719" numCol="1" anchor="t">
              <a:noAutofit/>
            </a:bodyPr>
            <a:lstStyle/>
            <a:p>
              <a:pPr>
                <a:defRPr sz="2400">
                  <a:solidFill>
                    <a:srgbClr val="000066"/>
                  </a:solidFill>
                </a:defRPr>
              </a:pPr>
              <a:endParaRPr/>
            </a:p>
          </p:txBody>
        </p:sp>
        <p:sp>
          <p:nvSpPr>
            <p:cNvPr id="110" name="Shape 110"/>
            <p:cNvSpPr/>
            <p:nvPr/>
          </p:nvSpPr>
          <p:spPr>
            <a:xfrm>
              <a:off x="2330450" y="1428749"/>
              <a:ext cx="1255713" cy="85727"/>
            </a:xfrm>
            <a:prstGeom prst="line">
              <a:avLst/>
            </a:prstGeom>
            <a:noFill/>
            <a:ln w="57150" cap="sq">
              <a:solidFill>
                <a:srgbClr val="FF0000"/>
              </a:solidFill>
              <a:prstDash val="solid"/>
              <a:round/>
            </a:ln>
            <a:effectLst/>
          </p:spPr>
          <p:txBody>
            <a:bodyPr wrap="square" lIns="45719" tIns="45719" rIns="45719" bIns="45719" numCol="1" anchor="t">
              <a:noAutofit/>
            </a:bodyPr>
            <a:lstStyle/>
            <a:p>
              <a:pPr>
                <a:defRPr sz="2400">
                  <a:solidFill>
                    <a:srgbClr val="000066"/>
                  </a:solidFill>
                </a:defRPr>
              </a:pPr>
              <a:endParaRPr/>
            </a:p>
          </p:txBody>
        </p:sp>
        <p:sp>
          <p:nvSpPr>
            <p:cNvPr id="111" name="Shape 111"/>
            <p:cNvSpPr/>
            <p:nvPr/>
          </p:nvSpPr>
          <p:spPr>
            <a:xfrm rot="16200000" flipH="1">
              <a:off x="1509712" y="2190750"/>
              <a:ext cx="1249363" cy="30321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10800" y="0"/>
                    <a:pt x="21600" y="10800"/>
                    <a:pt x="21600" y="21600"/>
                  </a:cubicBezTo>
                </a:path>
              </a:pathLst>
            </a:custGeom>
            <a:noFill/>
            <a:ln w="57150" cap="sq">
              <a:solidFill>
                <a:srgbClr val="FF0000"/>
              </a:solidFill>
              <a:prstDash val="solid"/>
              <a:round/>
            </a:ln>
            <a:effectLst/>
          </p:spPr>
          <p:txBody>
            <a:bodyPr wrap="square" lIns="45719" tIns="45719" rIns="45719" bIns="45719" numCol="1" anchor="t">
              <a:noAutofit/>
            </a:bodyPr>
            <a:lstStyle/>
            <a:p>
              <a:pPr>
                <a:defRPr sz="2400">
                  <a:solidFill>
                    <a:srgbClr val="000066"/>
                  </a:solidFill>
                </a:defRPr>
              </a:pPr>
              <a:endParaRPr/>
            </a:p>
          </p:txBody>
        </p:sp>
        <p:sp>
          <p:nvSpPr>
            <p:cNvPr id="112" name="Shape 112"/>
            <p:cNvSpPr/>
            <p:nvPr/>
          </p:nvSpPr>
          <p:spPr>
            <a:xfrm rot="10800000" flipH="1">
              <a:off x="2981325" y="1935162"/>
              <a:ext cx="1065213" cy="103187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10800" y="0"/>
                    <a:pt x="21600" y="10800"/>
                    <a:pt x="21600" y="21600"/>
                  </a:cubicBezTo>
                </a:path>
              </a:pathLst>
            </a:custGeom>
            <a:noFill/>
            <a:ln w="57150" cap="sq">
              <a:solidFill>
                <a:srgbClr val="FF0000"/>
              </a:solidFill>
              <a:prstDash val="solid"/>
              <a:round/>
            </a:ln>
            <a:effectLst/>
          </p:spPr>
          <p:txBody>
            <a:bodyPr wrap="square" lIns="45719" tIns="45719" rIns="45719" bIns="45719" numCol="1" anchor="t">
              <a:noAutofit/>
            </a:bodyPr>
            <a:lstStyle/>
            <a:p>
              <a:pPr>
                <a:defRPr sz="2400">
                  <a:solidFill>
                    <a:srgbClr val="000066"/>
                  </a:solidFill>
                </a:defRPr>
              </a:pPr>
              <a:endParaRPr/>
            </a:p>
          </p:txBody>
        </p:sp>
        <p:sp>
          <p:nvSpPr>
            <p:cNvPr id="113" name="Shape 113"/>
            <p:cNvSpPr/>
            <p:nvPr/>
          </p:nvSpPr>
          <p:spPr>
            <a:xfrm rot="5400000" flipH="1">
              <a:off x="3033712" y="495300"/>
              <a:ext cx="1203326" cy="82232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10800" y="0"/>
                    <a:pt x="21600" y="10800"/>
                    <a:pt x="21600" y="21600"/>
                  </a:cubicBezTo>
                </a:path>
              </a:pathLst>
            </a:custGeom>
            <a:noFill/>
            <a:ln w="57150" cap="sq">
              <a:solidFill>
                <a:srgbClr val="FF0000"/>
              </a:solidFill>
              <a:prstDash val="solid"/>
              <a:round/>
            </a:ln>
            <a:effectLst/>
          </p:spPr>
          <p:txBody>
            <a:bodyPr wrap="square" lIns="45719" tIns="45719" rIns="45719" bIns="45719" numCol="1" anchor="t">
              <a:noAutofit/>
            </a:bodyPr>
            <a:lstStyle/>
            <a:p>
              <a:pPr>
                <a:defRPr sz="2400">
                  <a:solidFill>
                    <a:srgbClr val="000066"/>
                  </a:solidFill>
                </a:defRPr>
              </a:pPr>
              <a:endParaRPr/>
            </a:p>
          </p:txBody>
        </p:sp>
        <p:sp>
          <p:nvSpPr>
            <p:cNvPr id="114" name="Shape 114"/>
            <p:cNvSpPr/>
            <p:nvPr/>
          </p:nvSpPr>
          <p:spPr>
            <a:xfrm rot="16200000" flipH="1">
              <a:off x="2843212" y="773112"/>
              <a:ext cx="998538" cy="48577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5400" y="0"/>
                    <a:pt x="10800" y="5400"/>
                    <a:pt x="10800" y="10800"/>
                  </a:cubicBezTo>
                  <a:cubicBezTo>
                    <a:pt x="10800" y="16200"/>
                    <a:pt x="16200" y="21600"/>
                    <a:pt x="21600" y="21600"/>
                  </a:cubicBezTo>
                </a:path>
              </a:pathLst>
            </a:custGeom>
            <a:noFill/>
            <a:ln w="57150" cap="sq">
              <a:solidFill>
                <a:srgbClr val="FF0000"/>
              </a:solidFill>
              <a:prstDash val="solid"/>
              <a:round/>
            </a:ln>
            <a:effectLst/>
          </p:spPr>
          <p:txBody>
            <a:bodyPr wrap="square" lIns="45719" tIns="45719" rIns="45719" bIns="45719" numCol="1" anchor="t">
              <a:noAutofit/>
            </a:bodyPr>
            <a:lstStyle/>
            <a:p>
              <a:pPr>
                <a:defRPr sz="2400">
                  <a:solidFill>
                    <a:srgbClr val="000066"/>
                  </a:solidFill>
                </a:defRPr>
              </a:pPr>
              <a:endParaRPr/>
            </a:p>
          </p:txBody>
        </p:sp>
        <p:sp>
          <p:nvSpPr>
            <p:cNvPr id="115" name="Shape 115"/>
            <p:cNvSpPr/>
            <p:nvPr/>
          </p:nvSpPr>
          <p:spPr>
            <a:xfrm>
              <a:off x="2428875" y="1481137"/>
              <a:ext cx="434975" cy="127635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10800" y="0"/>
                    <a:pt x="21600" y="10800"/>
                    <a:pt x="21600" y="21600"/>
                  </a:cubicBezTo>
                </a:path>
              </a:pathLst>
            </a:custGeom>
            <a:noFill/>
            <a:ln w="57150" cap="sq">
              <a:solidFill>
                <a:srgbClr val="FF0000"/>
              </a:solidFill>
              <a:prstDash val="solid"/>
              <a:round/>
            </a:ln>
            <a:effectLst/>
          </p:spPr>
          <p:txBody>
            <a:bodyPr wrap="square" lIns="45719" tIns="45719" rIns="45719" bIns="45719" numCol="1" anchor="t">
              <a:noAutofit/>
            </a:bodyPr>
            <a:lstStyle/>
            <a:p>
              <a:pPr>
                <a:defRPr sz="2400">
                  <a:solidFill>
                    <a:srgbClr val="000066"/>
                  </a:solidFill>
                </a:defRPr>
              </a:pPr>
              <a:endParaRPr/>
            </a:p>
          </p:txBody>
        </p:sp>
      </p:grpSp>
      <p:sp>
        <p:nvSpPr>
          <p:cNvPr id="117" name="Shape 117"/>
          <p:cNvSpPr/>
          <p:nvPr/>
        </p:nvSpPr>
        <p:spPr>
          <a:xfrm>
            <a:off x="6553200" y="1371600"/>
            <a:ext cx="2286000" cy="2215069"/>
          </a:xfrm>
          <a:prstGeom prst="rect">
            <a:avLst/>
          </a:prstGeom>
          <a:solidFill>
            <a:srgbClr val="FFFF99"/>
          </a:solidFill>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solidFill>
                  <a:srgbClr val="000066"/>
                </a:solidFill>
              </a:defRPr>
            </a:lvl1pPr>
          </a:lstStyle>
          <a:p>
            <a:r>
              <a:t>The degree of a node in an undirected graph is the number of incident arcs</a:t>
            </a:r>
          </a:p>
        </p:txBody>
      </p:sp>
      <p:sp>
        <p:nvSpPr>
          <p:cNvPr id="118" name="Shape 118"/>
          <p:cNvSpPr/>
          <p:nvPr/>
        </p:nvSpPr>
        <p:spPr>
          <a:xfrm>
            <a:off x="2438400" y="2133600"/>
            <a:ext cx="3810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lvl1pPr>
          </a:lstStyle>
          <a:p>
            <a:r>
              <a:t>6</a:t>
            </a:r>
          </a:p>
        </p:txBody>
      </p:sp>
      <p:sp>
        <p:nvSpPr>
          <p:cNvPr id="119" name="Shape 119"/>
          <p:cNvSpPr/>
          <p:nvPr/>
        </p:nvSpPr>
        <p:spPr>
          <a:xfrm>
            <a:off x="3886200" y="533400"/>
            <a:ext cx="3810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lvl1pPr>
          </a:lstStyle>
          <a:p>
            <a:r>
              <a:t>4</a:t>
            </a:r>
          </a:p>
        </p:txBody>
      </p:sp>
      <p:sp>
        <p:nvSpPr>
          <p:cNvPr id="120" name="Shape 120"/>
          <p:cNvSpPr/>
          <p:nvPr/>
        </p:nvSpPr>
        <p:spPr>
          <a:xfrm>
            <a:off x="5334000" y="2438400"/>
            <a:ext cx="3810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lvl1pPr>
          </a:lstStyle>
          <a:p>
            <a:r>
              <a:t>4</a:t>
            </a:r>
          </a:p>
        </p:txBody>
      </p:sp>
      <p:sp>
        <p:nvSpPr>
          <p:cNvPr id="121" name="Shape 121"/>
          <p:cNvSpPr/>
          <p:nvPr/>
        </p:nvSpPr>
        <p:spPr>
          <a:xfrm>
            <a:off x="3657600" y="4267200"/>
            <a:ext cx="381000"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400"/>
              </a:spcBef>
              <a:defRPr sz="2400" b="1"/>
            </a:lvl1pPr>
          </a:lstStyle>
          <a:p>
            <a:r>
              <a:t>4</a:t>
            </a:r>
          </a:p>
        </p:txBody>
      </p:sp>
      <p:sp>
        <p:nvSpPr>
          <p:cNvPr id="122" name="Shape 122"/>
          <p:cNvSpPr/>
          <p:nvPr/>
        </p:nvSpPr>
        <p:spPr>
          <a:xfrm>
            <a:off x="914400" y="4800600"/>
            <a:ext cx="7696200" cy="18594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spcBef>
                <a:spcPts val="1400"/>
              </a:spcBef>
              <a:defRPr sz="2400" b="1">
                <a:solidFill>
                  <a:srgbClr val="FF0000"/>
                </a:solidFill>
              </a:defRPr>
            </a:pPr>
            <a:r>
              <a:t>Theorem</a:t>
            </a:r>
            <a:r>
              <a:rPr>
                <a:solidFill>
                  <a:srgbClr val="000066"/>
                </a:solidFill>
              </a:rPr>
              <a:t>.  An undirected graph has an eulerian cycle if and only if </a:t>
            </a:r>
            <a:br>
              <a:rPr>
                <a:solidFill>
                  <a:srgbClr val="000066"/>
                </a:solidFill>
              </a:rPr>
            </a:br>
            <a:r>
              <a:rPr>
                <a:solidFill>
                  <a:srgbClr val="000066"/>
                </a:solidFill>
              </a:rPr>
              <a:t>    (1) every node degree is even and </a:t>
            </a:r>
            <a:br>
              <a:rPr>
                <a:solidFill>
                  <a:srgbClr val="000066"/>
                </a:solidFill>
              </a:rPr>
            </a:br>
            <a:r>
              <a:rPr>
                <a:solidFill>
                  <a:srgbClr val="000066"/>
                </a:solidFill>
              </a:rPr>
              <a:t>    (2) the graph is connected (that is, there is a path  </a:t>
            </a:r>
            <a:br>
              <a:rPr>
                <a:solidFill>
                  <a:srgbClr val="000066"/>
                </a:solidFill>
              </a:rPr>
            </a:br>
            <a:r>
              <a:rPr>
                <a:solidFill>
                  <a:srgbClr val="000066"/>
                </a:solidFill>
              </a:rPr>
              <a:t>          from each node to each other node).</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1" nodeType="clickEffect">
                                  <p:stCondLst>
                                    <p:cond delay="0"/>
                                  </p:stCondLst>
                                  <p:iterate>
                                    <p:tmAbs val="0"/>
                                  </p:iterate>
                                  <p:childTnLst>
                                    <p:set>
                                      <p:cBhvr>
                                        <p:cTn id="6" fill="hold"/>
                                        <p:tgtEl>
                                          <p:spTgt spid="116"/>
                                        </p:tgtEl>
                                        <p:attrNameLst>
                                          <p:attrName>style.visibility</p:attrName>
                                        </p:attrNameLst>
                                      </p:cBhvr>
                                      <p:to>
                                        <p:strVal val="visible"/>
                                      </p:to>
                                    </p:set>
                                    <p:animEffect transition="in" filter="wipe(left)">
                                      <p:cBhvr>
                                        <p:cTn id="7" dur="500"/>
                                        <p:tgtEl>
                                          <p:spTgt spid="1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2" nodeType="clickEffect">
                                  <p:stCondLst>
                                    <p:cond delay="0"/>
                                  </p:stCondLst>
                                  <p:iterate>
                                    <p:tmAbs val="0"/>
                                  </p:iterate>
                                  <p:childTnLst>
                                    <p:set>
                                      <p:cBhvr>
                                        <p:cTn id="11" fill="hold"/>
                                        <p:tgtEl>
                                          <p:spTgt spid="117"/>
                                        </p:tgtEl>
                                        <p:attrNameLst>
                                          <p:attrName>style.visibility</p:attrName>
                                        </p:attrNameLst>
                                      </p:cBhvr>
                                      <p:to>
                                        <p:strVal val="visible"/>
                                      </p:to>
                                    </p:set>
                                    <p:animEffect transition="in" filter="wipe(left)">
                                      <p:cBhvr>
                                        <p:cTn id="12" dur="500"/>
                                        <p:tgtEl>
                                          <p:spTgt spid="1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3" nodeType="clickEffect">
                                  <p:stCondLst>
                                    <p:cond delay="0"/>
                                  </p:stCondLst>
                                  <p:iterate>
                                    <p:tmAbs val="0"/>
                                  </p:iterate>
                                  <p:childTnLst>
                                    <p:set>
                                      <p:cBhvr>
                                        <p:cTn id="16" fill="hold"/>
                                        <p:tgtEl>
                                          <p:spTgt spid="119">
                                            <p:bg/>
                                          </p:spTgt>
                                        </p:tgtEl>
                                        <p:attrNameLst>
                                          <p:attrName>style.visibility</p:attrName>
                                        </p:attrNameLst>
                                      </p:cBhvr>
                                      <p:to>
                                        <p:strVal val="visible"/>
                                      </p:to>
                                    </p:set>
                                    <p:animEffect transition="in" filter="wipe(left)">
                                      <p:cBhvr>
                                        <p:cTn id="17" dur="500"/>
                                        <p:tgtEl>
                                          <p:spTgt spid="119">
                                            <p:bg/>
                                          </p:spTgt>
                                        </p:tgtEl>
                                      </p:cBhvr>
                                    </p:animEffect>
                                  </p:childTnLst>
                                </p:cTn>
                              </p:par>
                              <p:par>
                                <p:cTn id="18" presetID="22" presetClass="entr" presetSubtype="8" fill="hold" grpId="3" nodeType="withEffect">
                                  <p:stCondLst>
                                    <p:cond delay="0"/>
                                  </p:stCondLst>
                                  <p:iterate>
                                    <p:tmAbs val="0"/>
                                  </p:iterate>
                                  <p:childTnLst>
                                    <p:set>
                                      <p:cBhvr>
                                        <p:cTn id="19" fill="hold"/>
                                        <p:tgtEl>
                                          <p:spTgt spid="119">
                                            <p:txEl>
                                              <p:pRg st="0" end="0"/>
                                            </p:txEl>
                                          </p:spTgt>
                                        </p:tgtEl>
                                        <p:attrNameLst>
                                          <p:attrName>style.visibility</p:attrName>
                                        </p:attrNameLst>
                                      </p:cBhvr>
                                      <p:to>
                                        <p:strVal val="visible"/>
                                      </p:to>
                                    </p:set>
                                    <p:animEffect transition="in" filter="wipe(left)">
                                      <p:cBhvr>
                                        <p:cTn id="20" dur="500"/>
                                        <p:tgtEl>
                                          <p:spTgt spid="119">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4" nodeType="clickEffect">
                                  <p:stCondLst>
                                    <p:cond delay="0"/>
                                  </p:stCondLst>
                                  <p:iterate>
                                    <p:tmAbs val="0"/>
                                  </p:iterate>
                                  <p:childTnLst>
                                    <p:set>
                                      <p:cBhvr>
                                        <p:cTn id="24" fill="hold"/>
                                        <p:tgtEl>
                                          <p:spTgt spid="118">
                                            <p:bg/>
                                          </p:spTgt>
                                        </p:tgtEl>
                                        <p:attrNameLst>
                                          <p:attrName>style.visibility</p:attrName>
                                        </p:attrNameLst>
                                      </p:cBhvr>
                                      <p:to>
                                        <p:strVal val="visible"/>
                                      </p:to>
                                    </p:set>
                                    <p:animEffect transition="in" filter="wipe(left)">
                                      <p:cBhvr>
                                        <p:cTn id="25" dur="500"/>
                                        <p:tgtEl>
                                          <p:spTgt spid="118">
                                            <p:bg/>
                                          </p:spTgt>
                                        </p:tgtEl>
                                      </p:cBhvr>
                                    </p:animEffect>
                                  </p:childTnLst>
                                </p:cTn>
                              </p:par>
                              <p:par>
                                <p:cTn id="26" presetID="22" presetClass="entr" presetSubtype="8" fill="hold" grpId="4" nodeType="withEffect">
                                  <p:stCondLst>
                                    <p:cond delay="0"/>
                                  </p:stCondLst>
                                  <p:iterate>
                                    <p:tmAbs val="0"/>
                                  </p:iterate>
                                  <p:childTnLst>
                                    <p:set>
                                      <p:cBhvr>
                                        <p:cTn id="27" fill="hold"/>
                                        <p:tgtEl>
                                          <p:spTgt spid="118">
                                            <p:txEl>
                                              <p:pRg st="0" end="0"/>
                                            </p:txEl>
                                          </p:spTgt>
                                        </p:tgtEl>
                                        <p:attrNameLst>
                                          <p:attrName>style.visibility</p:attrName>
                                        </p:attrNameLst>
                                      </p:cBhvr>
                                      <p:to>
                                        <p:strVal val="visible"/>
                                      </p:to>
                                    </p:set>
                                    <p:animEffect transition="in" filter="wipe(left)">
                                      <p:cBhvr>
                                        <p:cTn id="28" dur="500"/>
                                        <p:tgtEl>
                                          <p:spTgt spid="118">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5" nodeType="clickEffect">
                                  <p:stCondLst>
                                    <p:cond delay="0"/>
                                  </p:stCondLst>
                                  <p:iterate>
                                    <p:tmAbs val="0"/>
                                  </p:iterate>
                                  <p:childTnLst>
                                    <p:set>
                                      <p:cBhvr>
                                        <p:cTn id="32" fill="hold"/>
                                        <p:tgtEl>
                                          <p:spTgt spid="120">
                                            <p:bg/>
                                          </p:spTgt>
                                        </p:tgtEl>
                                        <p:attrNameLst>
                                          <p:attrName>style.visibility</p:attrName>
                                        </p:attrNameLst>
                                      </p:cBhvr>
                                      <p:to>
                                        <p:strVal val="visible"/>
                                      </p:to>
                                    </p:set>
                                    <p:animEffect transition="in" filter="wipe(left)">
                                      <p:cBhvr>
                                        <p:cTn id="33" dur="500"/>
                                        <p:tgtEl>
                                          <p:spTgt spid="120">
                                            <p:bg/>
                                          </p:spTgt>
                                        </p:tgtEl>
                                      </p:cBhvr>
                                    </p:animEffect>
                                  </p:childTnLst>
                                </p:cTn>
                              </p:par>
                              <p:par>
                                <p:cTn id="34" presetID="22" presetClass="entr" presetSubtype="8" fill="hold" grpId="5" nodeType="withEffect">
                                  <p:stCondLst>
                                    <p:cond delay="0"/>
                                  </p:stCondLst>
                                  <p:iterate>
                                    <p:tmAbs val="0"/>
                                  </p:iterate>
                                  <p:childTnLst>
                                    <p:set>
                                      <p:cBhvr>
                                        <p:cTn id="35" fill="hold"/>
                                        <p:tgtEl>
                                          <p:spTgt spid="120">
                                            <p:txEl>
                                              <p:pRg st="0" end="0"/>
                                            </p:txEl>
                                          </p:spTgt>
                                        </p:tgtEl>
                                        <p:attrNameLst>
                                          <p:attrName>style.visibility</p:attrName>
                                        </p:attrNameLst>
                                      </p:cBhvr>
                                      <p:to>
                                        <p:strVal val="visible"/>
                                      </p:to>
                                    </p:set>
                                    <p:animEffect transition="in" filter="wipe(left)">
                                      <p:cBhvr>
                                        <p:cTn id="36" dur="500"/>
                                        <p:tgtEl>
                                          <p:spTgt spid="120">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6" nodeType="clickEffect">
                                  <p:stCondLst>
                                    <p:cond delay="0"/>
                                  </p:stCondLst>
                                  <p:iterate>
                                    <p:tmAbs val="0"/>
                                  </p:iterate>
                                  <p:childTnLst>
                                    <p:set>
                                      <p:cBhvr>
                                        <p:cTn id="40" fill="hold"/>
                                        <p:tgtEl>
                                          <p:spTgt spid="121">
                                            <p:bg/>
                                          </p:spTgt>
                                        </p:tgtEl>
                                        <p:attrNameLst>
                                          <p:attrName>style.visibility</p:attrName>
                                        </p:attrNameLst>
                                      </p:cBhvr>
                                      <p:to>
                                        <p:strVal val="visible"/>
                                      </p:to>
                                    </p:set>
                                    <p:animEffect transition="in" filter="wipe(left)">
                                      <p:cBhvr>
                                        <p:cTn id="41" dur="500"/>
                                        <p:tgtEl>
                                          <p:spTgt spid="121">
                                            <p:bg/>
                                          </p:spTgt>
                                        </p:tgtEl>
                                      </p:cBhvr>
                                    </p:animEffect>
                                  </p:childTnLst>
                                </p:cTn>
                              </p:par>
                              <p:par>
                                <p:cTn id="42" presetID="22" presetClass="entr" presetSubtype="8" fill="hold" grpId="6" nodeType="withEffect">
                                  <p:stCondLst>
                                    <p:cond delay="0"/>
                                  </p:stCondLst>
                                  <p:iterate>
                                    <p:tmAbs val="0"/>
                                  </p:iterate>
                                  <p:childTnLst>
                                    <p:set>
                                      <p:cBhvr>
                                        <p:cTn id="43" fill="hold"/>
                                        <p:tgtEl>
                                          <p:spTgt spid="121">
                                            <p:txEl>
                                              <p:pRg st="0" end="0"/>
                                            </p:txEl>
                                          </p:spTgt>
                                        </p:tgtEl>
                                        <p:attrNameLst>
                                          <p:attrName>style.visibility</p:attrName>
                                        </p:attrNameLst>
                                      </p:cBhvr>
                                      <p:to>
                                        <p:strVal val="visible"/>
                                      </p:to>
                                    </p:set>
                                    <p:animEffect transition="in" filter="wipe(left)">
                                      <p:cBhvr>
                                        <p:cTn id="44" dur="500"/>
                                        <p:tgtEl>
                                          <p:spTgt spid="121">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7" nodeType="clickEffect">
                                  <p:stCondLst>
                                    <p:cond delay="0"/>
                                  </p:stCondLst>
                                  <p:iterate>
                                    <p:tmAbs val="0"/>
                                  </p:iterate>
                                  <p:childTnLst>
                                    <p:set>
                                      <p:cBhvr>
                                        <p:cTn id="48" fill="hold"/>
                                        <p:tgtEl>
                                          <p:spTgt spid="122">
                                            <p:bg/>
                                          </p:spTgt>
                                        </p:tgtEl>
                                        <p:attrNameLst>
                                          <p:attrName>style.visibility</p:attrName>
                                        </p:attrNameLst>
                                      </p:cBhvr>
                                      <p:to>
                                        <p:strVal val="visible"/>
                                      </p:to>
                                    </p:set>
                                    <p:animEffect transition="in" filter="wipe(left)">
                                      <p:cBhvr>
                                        <p:cTn id="49" dur="500"/>
                                        <p:tgtEl>
                                          <p:spTgt spid="122">
                                            <p:bg/>
                                          </p:spTgt>
                                        </p:tgtEl>
                                      </p:cBhvr>
                                    </p:animEffect>
                                  </p:childTnLst>
                                </p:cTn>
                              </p:par>
                              <p:par>
                                <p:cTn id="50" presetID="22" presetClass="entr" presetSubtype="8" fill="hold" grpId="7" nodeType="withEffect">
                                  <p:stCondLst>
                                    <p:cond delay="0"/>
                                  </p:stCondLst>
                                  <p:iterate>
                                    <p:tmAbs val="0"/>
                                  </p:iterate>
                                  <p:childTnLst>
                                    <p:set>
                                      <p:cBhvr>
                                        <p:cTn id="51" fill="hold"/>
                                        <p:tgtEl>
                                          <p:spTgt spid="122">
                                            <p:txEl>
                                              <p:pRg st="0" end="0"/>
                                            </p:txEl>
                                          </p:spTgt>
                                        </p:tgtEl>
                                        <p:attrNameLst>
                                          <p:attrName>style.visibility</p:attrName>
                                        </p:attrNameLst>
                                      </p:cBhvr>
                                      <p:to>
                                        <p:strVal val="visible"/>
                                      </p:to>
                                    </p:set>
                                    <p:animEffect transition="in" filter="wipe(left)">
                                      <p:cBhvr>
                                        <p:cTn id="52" dur="500"/>
                                        <p:tgtEl>
                                          <p:spTgt spid="1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1" animBg="1" advAuto="0"/>
      <p:bldP spid="117" grpId="2" animBg="1" advAuto="0"/>
      <p:bldP spid="118" grpId="4" build="p" bldLvl="5" animBg="1" advAuto="0"/>
      <p:bldP spid="119" grpId="3" build="p" bldLvl="5" animBg="1" advAuto="0"/>
      <p:bldP spid="120" grpId="5" build="p" bldLvl="5" animBg="1" advAuto="0"/>
      <p:bldP spid="121" grpId="6" build="p" bldLvl="5" animBg="1" advAuto="0"/>
      <p:bldP spid="122" grpId="7" build="p" bldLvl="5"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Shape 124"/>
          <p:cNvSpPr>
            <a:spLocks noGrp="1"/>
          </p:cNvSpPr>
          <p:nvPr>
            <p:ph type="sldNum" sz="quarter" idx="2"/>
          </p:nvPr>
        </p:nvSpPr>
        <p:spPr>
          <a:xfrm>
            <a:off x="8483776" y="6245225"/>
            <a:ext cx="203024"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5</a:t>
            </a:fld>
            <a:endParaRPr/>
          </a:p>
        </p:txBody>
      </p:sp>
      <p:sp>
        <p:nvSpPr>
          <p:cNvPr id="125" name="Shape 125"/>
          <p:cNvSpPr>
            <a:spLocks noGrp="1"/>
          </p:cNvSpPr>
          <p:nvPr>
            <p:ph type="title" idx="4294967295"/>
          </p:nvPr>
        </p:nvSpPr>
        <p:spPr>
          <a:xfrm>
            <a:off x="457200" y="274637"/>
            <a:ext cx="8229600" cy="1143001"/>
          </a:xfrm>
          <a:prstGeom prst="rect">
            <a:avLst/>
          </a:prstGeom>
        </p:spPr>
        <p:txBody>
          <a:bodyPr>
            <a:normAutofit/>
          </a:bodyPr>
          <a:lstStyle/>
          <a:p>
            <a:r>
              <a:t>Eulerian Cycle Problem</a:t>
            </a:r>
          </a:p>
        </p:txBody>
      </p:sp>
      <p:sp>
        <p:nvSpPr>
          <p:cNvPr id="126" name="Shape 126"/>
          <p:cNvSpPr>
            <a:spLocks noGrp="1"/>
          </p:cNvSpPr>
          <p:nvPr>
            <p:ph type="body" idx="4294967295"/>
          </p:nvPr>
        </p:nvSpPr>
        <p:spPr>
          <a:xfrm>
            <a:off x="457200" y="1600199"/>
            <a:ext cx="8229600" cy="4953002"/>
          </a:xfrm>
          <a:prstGeom prst="rect">
            <a:avLst/>
          </a:prstGeom>
        </p:spPr>
        <p:txBody>
          <a:bodyPr>
            <a:normAutofit/>
          </a:bodyPr>
          <a:lstStyle/>
          <a:p>
            <a:pPr>
              <a:spcBef>
                <a:spcPts val="300"/>
              </a:spcBef>
              <a:buChar char="•"/>
            </a:pPr>
            <a:endParaRPr dirty="0"/>
          </a:p>
          <a:p>
            <a:pPr>
              <a:spcBef>
                <a:spcPts val="300"/>
              </a:spcBef>
              <a:buChar char="•"/>
            </a:pPr>
            <a:r>
              <a:rPr dirty="0"/>
              <a:t>Fleury’s algorithm</a:t>
            </a:r>
          </a:p>
          <a:p>
            <a:pPr>
              <a:spcBef>
                <a:spcPts val="300"/>
              </a:spcBef>
              <a:buChar char="•"/>
            </a:pPr>
            <a:endParaRPr dirty="0"/>
          </a:p>
          <a:p>
            <a:pPr marL="0" indent="0">
              <a:spcBef>
                <a:spcPts val="300"/>
              </a:spcBef>
              <a:buSzTx/>
              <a:buNone/>
            </a:pPr>
            <a:r>
              <a:rPr dirty="0"/>
              <a:t>Video: 4,55 min </a:t>
            </a:r>
            <a:r>
              <a:rPr u="sng" dirty="0">
                <a:solidFill>
                  <a:srgbClr val="009999"/>
                </a:solidFill>
                <a:uFill>
                  <a:solidFill>
                    <a:srgbClr val="009999"/>
                  </a:solidFill>
                </a:uFill>
                <a:hlinkClick r:id="rId2"/>
              </a:rPr>
              <a:t>https://www.youtube.com/watch?v=Lr6C8u-FDL8</a:t>
            </a:r>
            <a:r>
              <a:rPr dirty="0"/>
              <a:t> </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Shape 128"/>
          <p:cNvSpPr>
            <a:spLocks noGrp="1"/>
          </p:cNvSpPr>
          <p:nvPr>
            <p:ph type="sldNum" sz="quarter" idx="2"/>
          </p:nvPr>
        </p:nvSpPr>
        <p:spPr>
          <a:xfrm>
            <a:off x="8483776" y="6245225"/>
            <a:ext cx="203024"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6</a:t>
            </a:fld>
            <a:endParaRPr/>
          </a:p>
        </p:txBody>
      </p:sp>
      <p:sp>
        <p:nvSpPr>
          <p:cNvPr id="129" name="Shape 129"/>
          <p:cNvSpPr>
            <a:spLocks noGrp="1"/>
          </p:cNvSpPr>
          <p:nvPr>
            <p:ph type="title" idx="4294967295"/>
          </p:nvPr>
        </p:nvSpPr>
        <p:spPr>
          <a:xfrm>
            <a:off x="457200" y="274637"/>
            <a:ext cx="8229600" cy="1143001"/>
          </a:xfrm>
          <a:prstGeom prst="rect">
            <a:avLst/>
          </a:prstGeom>
        </p:spPr>
        <p:txBody>
          <a:bodyPr>
            <a:normAutofit/>
          </a:bodyPr>
          <a:lstStyle/>
          <a:p>
            <a:r>
              <a:t>Shortest Path Problem</a:t>
            </a:r>
          </a:p>
        </p:txBody>
      </p:sp>
      <p:sp>
        <p:nvSpPr>
          <p:cNvPr id="130" name="Shape 130"/>
          <p:cNvSpPr>
            <a:spLocks noGrp="1"/>
          </p:cNvSpPr>
          <p:nvPr>
            <p:ph type="body" idx="4294967295"/>
          </p:nvPr>
        </p:nvSpPr>
        <p:spPr>
          <a:xfrm>
            <a:off x="457200" y="1600199"/>
            <a:ext cx="8229600" cy="4953002"/>
          </a:xfrm>
          <a:prstGeom prst="rect">
            <a:avLst/>
          </a:prstGeom>
        </p:spPr>
        <p:txBody>
          <a:bodyPr>
            <a:normAutofit/>
          </a:bodyPr>
          <a:lstStyle/>
          <a:p>
            <a:pPr>
              <a:buSzTx/>
              <a:buNone/>
            </a:pPr>
            <a:r>
              <a:t>Performance measure that can be used: </a:t>
            </a:r>
          </a:p>
          <a:p>
            <a:pPr>
              <a:buChar char="•"/>
            </a:pPr>
            <a:r>
              <a:t>distance traveled</a:t>
            </a:r>
          </a:p>
          <a:p>
            <a:pPr>
              <a:buChar char="•"/>
            </a:pPr>
            <a:r>
              <a:t>cost</a:t>
            </a:r>
          </a:p>
          <a:p>
            <a:pPr>
              <a:buChar char="•"/>
            </a:pPr>
            <a:r>
              <a:t>time</a:t>
            </a:r>
          </a:p>
          <a:p>
            <a:pPr>
              <a:buChar char="•"/>
            </a:pPr>
            <a:r>
              <a:t>....</a:t>
            </a:r>
          </a:p>
          <a:p>
            <a:pPr>
              <a:buSzTx/>
              <a:buNone/>
            </a:pPr>
            <a:r>
              <a:t>Performance measure is whatever the number on the arc represents.</a:t>
            </a:r>
          </a:p>
          <a:p>
            <a:pPr>
              <a:buSzTx/>
              <a:buNone/>
            </a:pPr>
            <a:r>
              <a:t>Minimize one of the above</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Shape 132"/>
          <p:cNvSpPr>
            <a:spLocks noGrp="1"/>
          </p:cNvSpPr>
          <p:nvPr>
            <p:ph type="sldNum" sz="quarter" idx="2"/>
          </p:nvPr>
        </p:nvSpPr>
        <p:spPr>
          <a:xfrm>
            <a:off x="8483776" y="6245225"/>
            <a:ext cx="203024"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7</a:t>
            </a:fld>
            <a:endParaRPr/>
          </a:p>
        </p:txBody>
      </p:sp>
      <p:sp>
        <p:nvSpPr>
          <p:cNvPr id="133" name="Shape 133"/>
          <p:cNvSpPr>
            <a:spLocks noGrp="1"/>
          </p:cNvSpPr>
          <p:nvPr>
            <p:ph type="title" idx="4294967295"/>
          </p:nvPr>
        </p:nvSpPr>
        <p:spPr>
          <a:xfrm>
            <a:off x="457200" y="274637"/>
            <a:ext cx="8229600" cy="868363"/>
          </a:xfrm>
          <a:prstGeom prst="rect">
            <a:avLst/>
          </a:prstGeom>
        </p:spPr>
        <p:txBody>
          <a:bodyPr>
            <a:normAutofit/>
          </a:bodyPr>
          <a:lstStyle/>
          <a:p>
            <a:r>
              <a:t>Shortest Path Problem</a:t>
            </a:r>
          </a:p>
        </p:txBody>
      </p:sp>
      <p:sp>
        <p:nvSpPr>
          <p:cNvPr id="134" name="Shape 134"/>
          <p:cNvSpPr>
            <a:spLocks noGrp="1"/>
          </p:cNvSpPr>
          <p:nvPr>
            <p:ph type="body" idx="4294967295"/>
          </p:nvPr>
        </p:nvSpPr>
        <p:spPr>
          <a:xfrm>
            <a:off x="457200" y="1143000"/>
            <a:ext cx="8229600" cy="5334000"/>
          </a:xfrm>
          <a:prstGeom prst="rect">
            <a:avLst/>
          </a:prstGeom>
        </p:spPr>
        <p:txBody>
          <a:bodyPr>
            <a:normAutofit/>
          </a:bodyPr>
          <a:lstStyle/>
          <a:p>
            <a:pPr>
              <a:lnSpc>
                <a:spcPct val="90000"/>
              </a:lnSpc>
              <a:buChar char="o"/>
            </a:pPr>
            <a:r>
              <a:t>We have a systematic method to solve the problem, an algorithm (a detailed procedure – Dijkstra’a Algorithm)</a:t>
            </a:r>
          </a:p>
          <a:p>
            <a:pPr>
              <a:lnSpc>
                <a:spcPct val="90000"/>
              </a:lnSpc>
              <a:buChar char="o"/>
            </a:pPr>
            <a:r>
              <a:t>What is the meaning of optimal solution? </a:t>
            </a:r>
          </a:p>
          <a:p>
            <a:pPr>
              <a:lnSpc>
                <a:spcPct val="90000"/>
              </a:lnSpc>
              <a:buSzTx/>
              <a:buNone/>
            </a:pPr>
            <a:r>
              <a:t>	A solution that yields the minimum value of the performance measure considered</a:t>
            </a:r>
          </a:p>
          <a:p>
            <a:pPr>
              <a:lnSpc>
                <a:spcPct val="90000"/>
              </a:lnSpc>
              <a:buSzTx/>
              <a:buNone/>
            </a:pPr>
            <a:r>
              <a:t>VERY LUCKY TO KNOW/PROVE IF THE ALGORITHM YIELDS AN OPTIMAL SOLUTION</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Shape 136"/>
          <p:cNvSpPr>
            <a:spLocks noGrp="1"/>
          </p:cNvSpPr>
          <p:nvPr>
            <p:ph type="body" sz="quarter" idx="1"/>
          </p:nvPr>
        </p:nvSpPr>
        <p:spPr>
          <a:xfrm>
            <a:off x="1371600" y="2667000"/>
            <a:ext cx="6400800" cy="1752600"/>
          </a:xfrm>
          <a:prstGeom prst="rect">
            <a:avLst/>
          </a:prstGeom>
        </p:spPr>
        <p:txBody>
          <a:bodyPr/>
          <a:lstStyle>
            <a:lvl1pPr>
              <a:spcBef>
                <a:spcPts val="600"/>
              </a:spcBef>
              <a:defRPr sz="2800">
                <a:solidFill>
                  <a:srgbClr val="000066"/>
                </a:solidFill>
              </a:defRPr>
            </a:lvl1pPr>
          </a:lstStyle>
          <a:p>
            <a:r>
              <a:t>Dijkstra’s Algorithm</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1" nodeType="clickEffect">
                                  <p:stCondLst>
                                    <p:cond delay="0"/>
                                  </p:stCondLst>
                                  <p:iterate>
                                    <p:tmAbs val="0"/>
                                  </p:iterate>
                                  <p:childTnLst>
                                    <p:set>
                                      <p:cBhvr>
                                        <p:cTn id="6" fill="hold"/>
                                        <p:tgtEl>
                                          <p:spTgt spid="136">
                                            <p:bg/>
                                          </p:spTgt>
                                        </p:tgtEl>
                                        <p:attrNameLst>
                                          <p:attrName>style.visibility</p:attrName>
                                        </p:attrNameLst>
                                      </p:cBhvr>
                                      <p:to>
                                        <p:strVal val="visible"/>
                                      </p:to>
                                    </p:set>
                                    <p:animEffect transition="in" filter="wipe(left)">
                                      <p:cBhvr>
                                        <p:cTn id="7" dur="1000"/>
                                        <p:tgtEl>
                                          <p:spTgt spid="136">
                                            <p:bg/>
                                          </p:spTgt>
                                        </p:tgtEl>
                                      </p:cBhvr>
                                    </p:animEffect>
                                  </p:childTnLst>
                                </p:cTn>
                              </p:par>
                              <p:par>
                                <p:cTn id="8" presetID="22" presetClass="entr" presetSubtype="8" fill="hold" grpId="1" nodeType="withEffect">
                                  <p:stCondLst>
                                    <p:cond delay="0"/>
                                  </p:stCondLst>
                                  <p:iterate>
                                    <p:tmAbs val="0"/>
                                  </p:iterate>
                                  <p:childTnLst>
                                    <p:set>
                                      <p:cBhvr>
                                        <p:cTn id="9" fill="hold"/>
                                        <p:tgtEl>
                                          <p:spTgt spid="136">
                                            <p:txEl>
                                              <p:pRg st="0" end="0"/>
                                            </p:txEl>
                                          </p:spTgt>
                                        </p:tgtEl>
                                        <p:attrNameLst>
                                          <p:attrName>style.visibility</p:attrName>
                                        </p:attrNameLst>
                                      </p:cBhvr>
                                      <p:to>
                                        <p:strVal val="visible"/>
                                      </p:to>
                                    </p:set>
                                    <p:animEffect transition="in" filter="wipe(left)">
                                      <p:cBhvr>
                                        <p:cTn id="10" dur="1000"/>
                                        <p:tgtEl>
                                          <p:spTgt spid="13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 grpId="1" build="p" bldLvl="5" animBg="1" advAuto="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Shape 140"/>
          <p:cNvSpPr>
            <a:spLocks noGrp="1"/>
          </p:cNvSpPr>
          <p:nvPr>
            <p:ph type="title"/>
          </p:nvPr>
        </p:nvSpPr>
        <p:spPr>
          <a:prstGeom prst="rect">
            <a:avLst/>
          </a:prstGeom>
        </p:spPr>
        <p:txBody>
          <a:bodyPr/>
          <a:lstStyle/>
          <a:p>
            <a:endParaRPr/>
          </a:p>
        </p:txBody>
      </p:sp>
      <p:sp>
        <p:nvSpPr>
          <p:cNvPr id="141" name="Shape 141"/>
          <p:cNvSpPr>
            <a:spLocks noGrp="1"/>
          </p:cNvSpPr>
          <p:nvPr>
            <p:ph type="body" sz="quarter" idx="1"/>
          </p:nvPr>
        </p:nvSpPr>
        <p:spPr>
          <a:prstGeom prst="rect">
            <a:avLst/>
          </a:prstGeom>
        </p:spPr>
        <p:txBody>
          <a:bodyPr/>
          <a:lstStyle/>
          <a:p>
            <a:endParaRPr/>
          </a:p>
        </p:txBody>
      </p:sp>
      <p:pic>
        <p:nvPicPr>
          <p:cNvPr id="142" name="pasted-image.pdf"/>
          <p:cNvPicPr>
            <a:picLocks noChangeAspect="1"/>
          </p:cNvPicPr>
          <p:nvPr/>
        </p:nvPicPr>
        <p:blipFill>
          <a:blip r:embed="rId2">
            <a:extLst/>
          </a:blip>
          <a:stretch>
            <a:fillRect/>
          </a:stretch>
        </p:blipFill>
        <p:spPr>
          <a:xfrm>
            <a:off x="150899" y="169113"/>
            <a:ext cx="8842202" cy="6519774"/>
          </a:xfrm>
          <a:prstGeom prst="rect">
            <a:avLst/>
          </a:prstGeom>
          <a:ln w="12700">
            <a:miter lim="400000"/>
          </a:ln>
        </p:spPr>
      </p:pic>
    </p:spTree>
  </p:cSld>
  <p:clrMapOvr>
    <a:masterClrMapping/>
  </p:clrMapOvr>
  <p:transition spd="med"/>
</p:sld>
</file>

<file path=ppt/theme/theme1.xml><?xml version="1.0" encoding="utf-8"?>
<a:theme xmlns:a="http://schemas.openxmlformats.org/drawingml/2006/main" name="Default Design">
  <a:themeElements>
    <a:clrScheme name="Default Design">
      <a:dk1>
        <a:srgbClr val="000000"/>
      </a:dk1>
      <a:lt1>
        <a:srgbClr val="FFFFFF"/>
      </a:lt1>
      <a:dk2>
        <a:srgbClr val="A7A7A7"/>
      </a:dk2>
      <a:lt2>
        <a:srgbClr val="535353"/>
      </a:lt2>
      <a:accent1>
        <a:srgbClr val="BBE0E3"/>
      </a:accent1>
      <a:accent2>
        <a:srgbClr val="333399"/>
      </a:accent2>
      <a:accent3>
        <a:srgbClr val="9BBB59"/>
      </a:accent3>
      <a:accent4>
        <a:srgbClr val="8064A2"/>
      </a:accent4>
      <a:accent5>
        <a:srgbClr val="4BACC6"/>
      </a:accent5>
      <a:accent6>
        <a:srgbClr val="F79646"/>
      </a:accent6>
      <a:hlink>
        <a:srgbClr val="0000FF"/>
      </a:hlink>
      <a:folHlink>
        <a:srgbClr val="FF00FF"/>
      </a:folHlink>
    </a:clrScheme>
    <a:fontScheme name="Default Design">
      <a:majorFont>
        <a:latin typeface="Helvetica"/>
        <a:ea typeface="Helvetica"/>
        <a:cs typeface="Helvetica"/>
      </a:majorFont>
      <a:minorFont>
        <a:latin typeface="Arial"/>
        <a:ea typeface="Arial"/>
        <a:cs typeface="Arial"/>
      </a:minorFont>
    </a:fontScheme>
    <a:fmtScheme name="Default Desig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Default Design">
  <a:themeElements>
    <a:clrScheme name="Default Design">
      <a:dk1>
        <a:srgbClr val="000000"/>
      </a:dk1>
      <a:lt1>
        <a:srgbClr val="FFFFFF"/>
      </a:lt1>
      <a:dk2>
        <a:srgbClr val="A7A7A7"/>
      </a:dk2>
      <a:lt2>
        <a:srgbClr val="535353"/>
      </a:lt2>
      <a:accent1>
        <a:srgbClr val="BBE0E3"/>
      </a:accent1>
      <a:accent2>
        <a:srgbClr val="333399"/>
      </a:accent2>
      <a:accent3>
        <a:srgbClr val="9BBB59"/>
      </a:accent3>
      <a:accent4>
        <a:srgbClr val="8064A2"/>
      </a:accent4>
      <a:accent5>
        <a:srgbClr val="4BACC6"/>
      </a:accent5>
      <a:accent6>
        <a:srgbClr val="F79646"/>
      </a:accent6>
      <a:hlink>
        <a:srgbClr val="0000FF"/>
      </a:hlink>
      <a:folHlink>
        <a:srgbClr val="FF00FF"/>
      </a:folHlink>
    </a:clrScheme>
    <a:fontScheme name="Default Design">
      <a:majorFont>
        <a:latin typeface="Helvetica"/>
        <a:ea typeface="Helvetica"/>
        <a:cs typeface="Helvetica"/>
      </a:majorFont>
      <a:minorFont>
        <a:latin typeface="Arial"/>
        <a:ea typeface="Arial"/>
        <a:cs typeface="Arial"/>
      </a:minorFont>
    </a:fontScheme>
    <a:fmtScheme name="Default Desig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962</Words>
  <Application>Microsoft Office PowerPoint</Application>
  <PresentationFormat>On-screen Show (4:3)</PresentationFormat>
  <Paragraphs>422</Paragraphs>
  <Slides>28</Slides>
  <Notes>1</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Default Design</vt:lpstr>
      <vt:lpstr>IE 102 Spring 2017   </vt:lpstr>
      <vt:lpstr>Hamiltonian Path Problem </vt:lpstr>
      <vt:lpstr>Eulerian Cycle Problem</vt:lpstr>
      <vt:lpstr>On Eulerian Cycles</vt:lpstr>
      <vt:lpstr>Eulerian Cycle Problem</vt:lpstr>
      <vt:lpstr>Shortest Path Problem</vt:lpstr>
      <vt:lpstr>Shortest Path Problem</vt:lpstr>
      <vt:lpstr>PowerPoint Presentation</vt:lpstr>
      <vt:lpstr>PowerPoint Presentation</vt:lpstr>
      <vt:lpstr>Dijsktra’s Algorithm</vt:lpstr>
      <vt:lpstr>An Example</vt:lpstr>
      <vt:lpstr>Update Step</vt:lpstr>
      <vt:lpstr>Choose Minimum Temporary Label</vt:lpstr>
      <vt:lpstr>Update Step</vt:lpstr>
      <vt:lpstr>Choose Minimum Temporary Label </vt:lpstr>
      <vt:lpstr>Update </vt:lpstr>
      <vt:lpstr>Choose Minimum Temporary Label </vt:lpstr>
      <vt:lpstr>Update </vt:lpstr>
      <vt:lpstr>Choose Minimum Temporary Label </vt:lpstr>
      <vt:lpstr>Update </vt:lpstr>
      <vt:lpstr>Choose Minimum Temporary Label </vt:lpstr>
      <vt:lpstr>End of Algorithm </vt:lpstr>
      <vt:lpstr>Exercise for Tomorrow and Friday</vt:lpstr>
      <vt:lpstr>Assignment Problem</vt:lpstr>
      <vt:lpstr>Assignment Problem –  as a network</vt:lpstr>
      <vt:lpstr>Solution </vt:lpstr>
      <vt:lpstr>A few ideas on the problem</vt:lpstr>
      <vt:lpstr>Networks II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IE 102 Spring 2017   </dc:title>
  <cp:lastModifiedBy>Ömer Burak Kınay</cp:lastModifiedBy>
  <cp:revision>1</cp:revision>
  <dcterms:modified xsi:type="dcterms:W3CDTF">2017-03-16T13:52:12Z</dcterms:modified>
</cp:coreProperties>
</file>