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307" y="-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641446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1pPr>
            <a:lvl2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2pPr>
            <a:lvl3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3pPr>
            <a:lvl4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4pPr>
            <a:lvl5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tkahoot.com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 idx="4294967295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b="1"/>
            </a:pPr>
            <a:r>
              <a:t>Spring 2017 IE 102</a:t>
            </a:r>
          </a:p>
          <a:p>
            <a:pPr>
              <a:defRPr b="1"/>
            </a:pPr>
            <a:r>
              <a:t>Part 1 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None/>
            </a:lvl1pPr>
          </a:lstStyle>
          <a:p>
            <a:r>
              <a:t>Mathematical Programming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t>High Step Sports Shoe - Solution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3820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Any point in the feasible region is a solution</a:t>
            </a:r>
          </a:p>
          <a:p>
            <a:pPr>
              <a:buChar char="•"/>
            </a:pPr>
            <a:r>
              <a:t>One can compute the profit of each solution</a:t>
            </a:r>
          </a:p>
          <a:p>
            <a:pPr>
              <a:buChar char="•"/>
            </a:pPr>
            <a:r>
              <a:t>Optimization: We want the solution that will yield the maximum profit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t>High Step Sports Shoe - Solution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xfrm>
            <a:off x="8398088" y="6245225"/>
            <a:ext cx="288712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pic>
        <p:nvPicPr>
          <p:cNvPr id="71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0" y="1136650"/>
            <a:ext cx="5943600" cy="53165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t>High Step Sports Shoe - Solution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pic>
        <p:nvPicPr>
          <p:cNvPr id="75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6800" y="1274762"/>
            <a:ext cx="6240463" cy="5583238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Shape 76"/>
          <p:cNvSpPr/>
          <p:nvPr/>
        </p:nvSpPr>
        <p:spPr>
          <a:xfrm>
            <a:off x="5105400" y="2286000"/>
            <a:ext cx="548727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       </a:t>
            </a:r>
          </a:p>
        </p:txBody>
      </p:sp>
      <p:sp>
        <p:nvSpPr>
          <p:cNvPr id="77" name="Shape 77"/>
          <p:cNvSpPr/>
          <p:nvPr/>
        </p:nvSpPr>
        <p:spPr>
          <a:xfrm>
            <a:off x="4648200" y="1828800"/>
            <a:ext cx="3200400" cy="884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profit = 10A + 8.5G</a:t>
            </a:r>
          </a:p>
          <a:p>
            <a:r>
              <a:t>Let profit = 42500</a:t>
            </a:r>
          </a:p>
          <a:p>
            <a:r>
              <a:t>Can you draw the line?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t>High Step Sports Shoe - Solution</a:t>
            </a:r>
          </a:p>
        </p:txBody>
      </p:sp>
      <p:sp>
        <p:nvSpPr>
          <p:cNvPr id="80" name="Shape 80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pic>
        <p:nvPicPr>
          <p:cNvPr id="81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0200" y="1143000"/>
            <a:ext cx="5881688" cy="5262563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hape 82"/>
          <p:cNvSpPr/>
          <p:nvPr/>
        </p:nvSpPr>
        <p:spPr>
          <a:xfrm>
            <a:off x="1981200" y="2666999"/>
            <a:ext cx="3048000" cy="3352802"/>
          </a:xfrm>
          <a:prstGeom prst="line">
            <a:avLst/>
          </a:prstGeom>
          <a:ln w="34925"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3" name="Shape 83"/>
          <p:cNvSpPr/>
          <p:nvPr/>
        </p:nvSpPr>
        <p:spPr>
          <a:xfrm>
            <a:off x="3124200" y="1447800"/>
            <a:ext cx="5965141" cy="1503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buSzPct val="100000"/>
              <a:buFont typeface="Arial"/>
              <a:buChar char="•"/>
              <a:defRPr sz="2400"/>
            </a:pPr>
            <a:r>
              <a:t>Line contains all solutions with the </a:t>
            </a:r>
          </a:p>
          <a:p>
            <a:pPr>
              <a:defRPr sz="2400"/>
            </a:pPr>
            <a:r>
              <a:t>	same objective value (iso-profit line)</a:t>
            </a:r>
          </a:p>
          <a:p>
            <a:pPr>
              <a:buSzPct val="100000"/>
              <a:buFont typeface="Arial"/>
              <a:buChar char="•"/>
              <a:defRPr sz="2400"/>
            </a:pPr>
            <a:r>
              <a:t>Move the added line away from (0.0) </a:t>
            </a:r>
          </a:p>
          <a:p>
            <a:pPr>
              <a:defRPr sz="2400"/>
            </a:pPr>
            <a:r>
              <a:t>	objective will increase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Two-dimensional Problem </a:t>
            </a:r>
          </a:p>
        </p:txBody>
      </p:sp>
      <p:sp>
        <p:nvSpPr>
          <p:cNvPr id="86" name="Shape 86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har char="•"/>
            </a:pPr>
            <a:r>
              <a:t>Geometric Intuition: </a:t>
            </a:r>
          </a:p>
          <a:p>
            <a:pPr>
              <a:lnSpc>
                <a:spcPct val="90000"/>
              </a:lnSpc>
              <a:buFont typeface="Wingdings"/>
              <a:buChar char="➢"/>
            </a:pPr>
            <a:r>
              <a:t>Observe the specific objective function</a:t>
            </a:r>
          </a:p>
          <a:p>
            <a:pPr>
              <a:lnSpc>
                <a:spcPct val="90000"/>
              </a:lnSpc>
              <a:buFont typeface="Wingdings"/>
              <a:buChar char="➢"/>
            </a:pPr>
            <a:r>
              <a:t>Place it over the feasible region, and move the function so to increase the profit (north east direction)</a:t>
            </a:r>
          </a:p>
          <a:p>
            <a:pPr>
              <a:lnSpc>
                <a:spcPct val="90000"/>
              </a:lnSpc>
              <a:buFont typeface="Wingdings"/>
              <a:buChar char="➢"/>
            </a:pPr>
            <a:r>
              <a:t>Eventually, will be out of the feasible region – just stop in the last possible point</a:t>
            </a:r>
          </a:p>
        </p:txBody>
      </p:sp>
      <p:sp>
        <p:nvSpPr>
          <p:cNvPr id="87" name="Shape 87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90" name="Shape 90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t>High Step Sports Shoe - Solution</a:t>
            </a:r>
          </a:p>
        </p:txBody>
      </p:sp>
      <p:sp>
        <p:nvSpPr>
          <p:cNvPr id="91" name="Shape 91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0010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har char="•"/>
              <a:defRPr sz="2800"/>
            </a:pPr>
            <a:r>
              <a:t>One property – Corner principle – Extreme point: One optimal solution of an LP always occurs at a corner point (</a:t>
            </a:r>
            <a:r>
              <a:rPr b="1"/>
              <a:t>extreme point</a:t>
            </a:r>
            <a:r>
              <a:t>) of the feasible region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General Problem </a:t>
            </a:r>
          </a:p>
        </p:txBody>
      </p:sp>
      <p:sp>
        <p:nvSpPr>
          <p:cNvPr id="95" name="Shape 95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For the time being search for all extreme points</a:t>
            </a:r>
          </a:p>
          <a:p>
            <a:pPr>
              <a:buChar char="•"/>
            </a:pPr>
            <a:r>
              <a:t>Our example: </a:t>
            </a:r>
          </a:p>
          <a:p>
            <a:pPr>
              <a:buChar char="•"/>
            </a:pPr>
            <a:r>
              <a:t>Extreme Point (A,G), O= Objective Value</a:t>
            </a:r>
          </a:p>
          <a:p>
            <a:pPr>
              <a:buSzTx/>
              <a:buNone/>
            </a:pPr>
            <a:r>
              <a:t>		Move in a clock-wise direction</a:t>
            </a:r>
          </a:p>
          <a:p>
            <a:pPr>
              <a:buSzTx/>
              <a:buNone/>
            </a:pPr>
            <a:r>
              <a:t>		(0,0) –– O = $0</a:t>
            </a:r>
          </a:p>
          <a:p>
            <a:pPr>
              <a:buSzTx/>
              <a:buNone/>
            </a:pPr>
            <a:r>
              <a:t>		(0,34000/8) –– O = $36125 </a:t>
            </a:r>
          </a:p>
          <a:p>
            <a:pPr>
              <a:buSzTx/>
              <a:buNone/>
            </a:pPr>
            <a:r>
              <a:t>		(14000/5,9000/5) –– O = $43300</a:t>
            </a:r>
          </a:p>
          <a:p>
            <a:pPr>
              <a:buSzTx/>
              <a:buNone/>
            </a:pPr>
            <a:r>
              <a:t>		( 4000, 0) –– O = $40000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 idx="4294967295"/>
          </p:nvPr>
        </p:nvSpPr>
        <p:spPr>
          <a:xfrm>
            <a:off x="457200" y="87312"/>
            <a:ext cx="8229600" cy="884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98" name="Shape 98"/>
          <p:cNvSpPr>
            <a:spLocks noGrp="1"/>
          </p:cNvSpPr>
          <p:nvPr>
            <p:ph type="body" idx="4294967295"/>
          </p:nvPr>
        </p:nvSpPr>
        <p:spPr>
          <a:xfrm>
            <a:off x="503237" y="1808162"/>
            <a:ext cx="8229601" cy="41417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6042" indent="-336042" defTabSz="896111">
              <a:buSzTx/>
              <a:buFont typeface="Arial"/>
              <a:buNone/>
              <a:defRPr sz="3136">
                <a:latin typeface="Calibri"/>
                <a:ea typeface="Calibri"/>
                <a:cs typeface="Calibri"/>
                <a:sym typeface="Calibri"/>
              </a:defRPr>
            </a:pPr>
            <a:r>
              <a:t> max    x</a:t>
            </a:r>
            <a:r>
              <a:rPr sz="2744" baseline="-25387"/>
              <a:t>1</a:t>
            </a:r>
            <a:r>
              <a:rPr baseline="-25387"/>
              <a:t> </a:t>
            </a:r>
            <a:r>
              <a:t>+ 3 x</a:t>
            </a:r>
            <a:r>
              <a:rPr sz="2744" baseline="-25387"/>
              <a:t>2</a:t>
            </a:r>
          </a:p>
          <a:p>
            <a:pPr marL="336042" indent="-336042" defTabSz="896111">
              <a:buSzTx/>
              <a:buFont typeface="Arial"/>
              <a:buNone/>
              <a:defRPr sz="3136" baseline="-25387">
                <a:latin typeface="Calibri"/>
                <a:ea typeface="Calibri"/>
                <a:cs typeface="Calibri"/>
                <a:sym typeface="Calibri"/>
              </a:defRPr>
            </a:pPr>
            <a:r>
              <a:t>      </a:t>
            </a:r>
            <a:r>
              <a:rPr baseline="0"/>
              <a:t>s.t.</a:t>
            </a:r>
          </a:p>
          <a:p>
            <a:pPr marL="336042" indent="-336042" defTabSz="896111">
              <a:buSzTx/>
              <a:buFont typeface="Arial"/>
              <a:buNone/>
              <a:defRPr sz="3136">
                <a:latin typeface="Calibri"/>
                <a:ea typeface="Calibri"/>
                <a:cs typeface="Calibri"/>
                <a:sym typeface="Calibri"/>
              </a:defRPr>
            </a:pPr>
            <a:r>
              <a:t>             </a:t>
            </a:r>
            <a:r>
              <a:rPr sz="2940"/>
              <a:t>x</a:t>
            </a:r>
            <a:r>
              <a:rPr sz="2940" baseline="-25387"/>
              <a:t>1 </a:t>
            </a:r>
            <a:r>
              <a:rPr sz="2940"/>
              <a:t>+     x</a:t>
            </a:r>
            <a:r>
              <a:rPr sz="2940" baseline="-25387"/>
              <a:t>2 </a:t>
            </a:r>
            <a:r>
              <a:rPr sz="2940"/>
              <a:t> ≤ 6         </a:t>
            </a:r>
            <a:r>
              <a:rPr sz="2352"/>
              <a:t>(1)</a:t>
            </a:r>
          </a:p>
          <a:p>
            <a:pPr marL="336042" indent="-336042" defTabSz="896111">
              <a:buSzTx/>
              <a:buFont typeface="Arial"/>
              <a:buNone/>
              <a:defRPr sz="2352">
                <a:latin typeface="Calibri"/>
                <a:ea typeface="Calibri"/>
                <a:cs typeface="Calibri"/>
                <a:sym typeface="Calibri"/>
              </a:defRPr>
            </a:pPr>
            <a:endParaRPr sz="2352"/>
          </a:p>
          <a:p>
            <a:pPr marL="336042" indent="-336042" defTabSz="896111">
              <a:buSzTx/>
              <a:buFont typeface="Arial"/>
              <a:buNone/>
              <a:defRPr sz="2352">
                <a:latin typeface="Calibri"/>
                <a:ea typeface="Calibri"/>
                <a:cs typeface="Calibri"/>
                <a:sym typeface="Calibri"/>
              </a:defRPr>
            </a:pPr>
            <a:r>
              <a:t>                - </a:t>
            </a:r>
            <a:r>
              <a:rPr sz="2940"/>
              <a:t>x</a:t>
            </a:r>
            <a:r>
              <a:rPr sz="2940" baseline="-25387"/>
              <a:t>1 </a:t>
            </a:r>
            <a:r>
              <a:rPr sz="2940"/>
              <a:t>+  2x</a:t>
            </a:r>
            <a:r>
              <a:rPr sz="2940" baseline="-25387"/>
              <a:t>2 </a:t>
            </a:r>
            <a:r>
              <a:rPr sz="2940"/>
              <a:t> ≤ 8         </a:t>
            </a:r>
            <a:r>
              <a:t>(2)</a:t>
            </a:r>
          </a:p>
          <a:p>
            <a:pPr marL="336042" indent="-336042" defTabSz="896111">
              <a:buSzTx/>
              <a:buFont typeface="Arial"/>
              <a:buNone/>
              <a:defRPr sz="2352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336042" indent="-336042" defTabSz="896111">
              <a:buSzTx/>
              <a:buFont typeface="Arial"/>
              <a:buNone/>
              <a:defRPr sz="2352">
                <a:latin typeface="Calibri"/>
                <a:ea typeface="Calibri"/>
                <a:cs typeface="Calibri"/>
                <a:sym typeface="Calibri"/>
              </a:defRPr>
            </a:pPr>
            <a:r>
              <a:t>                    </a:t>
            </a:r>
            <a:r>
              <a:rPr sz="2940"/>
              <a:t>x</a:t>
            </a:r>
            <a:r>
              <a:rPr sz="2940" baseline="-25387"/>
              <a:t>1</a:t>
            </a:r>
            <a:r>
              <a:rPr sz="2940"/>
              <a:t>, x</a:t>
            </a:r>
            <a:r>
              <a:rPr sz="2940" baseline="-25387"/>
              <a:t>2</a:t>
            </a:r>
            <a:r>
              <a:rPr sz="2940"/>
              <a:t> ≥ 0             </a:t>
            </a:r>
            <a:r>
              <a:t>(3), (4)</a:t>
            </a:r>
          </a:p>
        </p:txBody>
      </p:sp>
      <p:sp>
        <p:nvSpPr>
          <p:cNvPr id="99" name="Shape 99"/>
          <p:cNvSpPr/>
          <p:nvPr/>
        </p:nvSpPr>
        <p:spPr>
          <a:xfrm>
            <a:off x="358775" y="1152525"/>
            <a:ext cx="2945567" cy="586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Another example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/>
        </p:nvSpPr>
        <p:spPr>
          <a:xfrm>
            <a:off x="26987" y="19050"/>
            <a:ext cx="8467726" cy="6829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60" y="6940"/>
                </a:moveTo>
                <a:lnTo>
                  <a:pt x="3499" y="0"/>
                </a:lnTo>
                <a:lnTo>
                  <a:pt x="0" y="0"/>
                </a:lnTo>
                <a:lnTo>
                  <a:pt x="23" y="21542"/>
                </a:lnTo>
                <a:lnTo>
                  <a:pt x="21600" y="21600"/>
                </a:lnTo>
                <a:lnTo>
                  <a:pt x="9260" y="694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-9525" y="2636837"/>
            <a:ext cx="8469313" cy="4240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95" y="0"/>
                </a:moveTo>
                <a:lnTo>
                  <a:pt x="0" y="10589"/>
                </a:lnTo>
                <a:lnTo>
                  <a:pt x="70" y="21459"/>
                </a:lnTo>
                <a:lnTo>
                  <a:pt x="21600" y="21600"/>
                </a:lnTo>
                <a:lnTo>
                  <a:pt x="1049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3630612" y="2660650"/>
            <a:ext cx="4821238" cy="4229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" y="0"/>
                </a:moveTo>
                <a:lnTo>
                  <a:pt x="0" y="1132"/>
                </a:lnTo>
                <a:lnTo>
                  <a:pt x="166" y="21411"/>
                </a:lnTo>
                <a:lnTo>
                  <a:pt x="21600" y="21600"/>
                </a:lnTo>
                <a:lnTo>
                  <a:pt x="2110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3635375" y="2636837"/>
            <a:ext cx="2235200" cy="17065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63" y="0"/>
                </a:moveTo>
                <a:lnTo>
                  <a:pt x="0" y="2700"/>
                </a:lnTo>
                <a:lnTo>
                  <a:pt x="0" y="21600"/>
                </a:lnTo>
                <a:lnTo>
                  <a:pt x="21600" y="21483"/>
                </a:lnTo>
                <a:lnTo>
                  <a:pt x="4463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106" name="Shape 106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107" name="Shape 107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8" name="Shape 108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9" name="Shape 109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115" name="Shape 115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116" name="Shape 116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117" name="Shape 117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119" name="Shape 119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0" name="Shape 120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1" name="Shape 121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122" name="Shape 122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24" name="Shape 124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25" name="Shape 125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26" name="Shape 126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27" name="Shape 127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28" name="Shape 128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29" name="Shape 129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30" name="Shape 130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31" name="Shape 131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3" name="Shape 133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4" name="Shape 134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137" name="Shape 137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138" name="Shape 138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9" name="Shape 139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2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2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2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fill="hold" grpId="2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8" dur="500" fill="hold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grpId="2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2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2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2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2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5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xit" fill="hold" grpId="3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99" dur="500" fill="hold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ntr" presetSubtype="0" fill="hold" grpId="3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3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3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7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3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3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3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3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xit" fill="hold" grpId="3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20" dur="500" fill="hold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" presetClass="entr" presetSubtype="0" fill="hold" grpId="3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11" animBg="1" advAuto="0"/>
      <p:bldP spid="101" grpId="24" animBg="1" advAuto="0"/>
      <p:bldP spid="102" grpId="25" animBg="1" advAuto="0"/>
      <p:bldP spid="102" grpId="30" animBg="1" advAuto="0"/>
      <p:bldP spid="103" grpId="31" animBg="1" advAuto="0"/>
      <p:bldP spid="103" grpId="36" animBg="1" advAuto="0"/>
      <p:bldP spid="104" grpId="37" animBg="1" advAuto="0"/>
      <p:bldP spid="105" grpId="23" animBg="1" advAuto="0"/>
      <p:bldP spid="106" grpId="21" animBg="1" advAuto="0"/>
      <p:bldP spid="109" grpId="12" animBg="1" advAuto="0"/>
      <p:bldP spid="110" grpId="20" animBg="1" advAuto="0"/>
      <p:bldP spid="111" grpId="15" animBg="1" advAuto="0"/>
      <p:bldP spid="112" grpId="17" animBg="1" advAuto="0"/>
      <p:bldP spid="113" grpId="22" animBg="1" advAuto="0"/>
      <p:bldP spid="114" grpId="14" animBg="1" advAuto="0"/>
      <p:bldP spid="117" grpId="1" animBg="1" advAuto="0"/>
      <p:bldP spid="118" grpId="4" animBg="1" advAuto="0"/>
      <p:bldP spid="119" grpId="6" animBg="1" advAuto="0"/>
      <p:bldP spid="120" grpId="2" animBg="1" advAuto="0"/>
      <p:bldP spid="123" grpId="3" animBg="1" advAuto="0"/>
      <p:bldP spid="124" grpId="5" animBg="1" advAuto="0"/>
      <p:bldP spid="125" grpId="16" animBg="1" advAuto="0"/>
      <p:bldP spid="126" grpId="18" animBg="1" advAuto="0"/>
      <p:bldP spid="127" grpId="27" animBg="1" advAuto="0"/>
      <p:bldP spid="128" grpId="29" animBg="1" advAuto="0"/>
      <p:bldP spid="129" grpId="35" animBg="1" advAuto="0"/>
      <p:bldP spid="130" grpId="33" animBg="1" advAuto="0"/>
      <p:bldP spid="131" grpId="26" animBg="1" advAuto="0"/>
      <p:bldP spid="132" grpId="28" animBg="1" advAuto="0"/>
      <p:bldP spid="133" grpId="34" animBg="1" advAuto="0"/>
      <p:bldP spid="134" grpId="32" animBg="1" advAuto="0"/>
      <p:bldP spid="135" grpId="8" animBg="1" advAuto="0"/>
      <p:bldP spid="136" grpId="7" animBg="1" advAuto="0"/>
      <p:bldP spid="137" grpId="10" animBg="1" advAuto="0"/>
      <p:bldP spid="138" grpId="9" animBg="1" advAuto="0"/>
      <p:bldP spid="139" grpId="19" animBg="1" advAuto="0"/>
      <p:bldP spid="140" grpId="13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3" name="Shape 143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144" name="Shape 144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145" name="Shape 145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6" name="Shape 146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7" name="Shape 147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8" name="Shape 148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9" name="Shape 149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0" name="Shape 150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1" name="Shape 151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2" name="Shape 152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153" name="Shape 153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154" name="Shape 154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155" name="Shape 155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156" name="Shape 156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7" name="Shape 157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159" name="Shape 159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61" name="Shape 161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62" name="Shape 162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63" name="Shape 163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64" name="Shape 164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65" name="Shape 165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66" name="Shape 166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67" name="Shape 167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68" name="Shape 168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0" name="Shape 170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1" name="Shape 171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3" name="Shape 173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4" name="Shape 174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175" name="Shape 175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176" name="Shape 176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178" name="Shape 178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3635375" y="3563937"/>
            <a:ext cx="154349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Feasible Region</a:t>
            </a: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High Step Sports Shoe 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4294967295"/>
          </p:nvPr>
        </p:nvSpPr>
        <p:spPr>
          <a:xfrm>
            <a:off x="457200" y="1295399"/>
            <a:ext cx="8229600" cy="495300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har char="•"/>
            </a:pPr>
            <a:r>
              <a:t>Maximize profits</a:t>
            </a:r>
          </a:p>
          <a:p>
            <a:pPr>
              <a:lnSpc>
                <a:spcPct val="90000"/>
              </a:lnSpc>
              <a:buChar char="•"/>
            </a:pPr>
            <a:r>
              <a:t>Two styles of sports shoe: </a:t>
            </a:r>
            <a:r>
              <a:rPr i="1"/>
              <a:t>Airheads</a:t>
            </a:r>
            <a:r>
              <a:t> and </a:t>
            </a:r>
            <a:r>
              <a:rPr i="1"/>
              <a:t>Groundeds</a:t>
            </a:r>
          </a:p>
          <a:p>
            <a:pPr>
              <a:lnSpc>
                <a:spcPct val="90000"/>
              </a:lnSpc>
              <a:buChar char="•"/>
            </a:pPr>
            <a:r>
              <a:t>Production Plan – How much to produce?</a:t>
            </a:r>
          </a:p>
          <a:p>
            <a:pPr>
              <a:lnSpc>
                <a:spcPct val="90000"/>
              </a:lnSpc>
              <a:buChar char="•"/>
            </a:pPr>
            <a:r>
              <a:t>Facts: 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Wingdings"/>
              <a:buChar char="➢"/>
              <a:defRPr sz="2800"/>
            </a:pPr>
            <a:r>
              <a:t>$10 profit on each pair of </a:t>
            </a:r>
            <a:r>
              <a:rPr i="1"/>
              <a:t>Airheads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Wingdings"/>
              <a:buChar char="➢"/>
              <a:defRPr sz="2800"/>
            </a:pPr>
            <a:r>
              <a:t>$8 profit on each pair of </a:t>
            </a:r>
            <a:r>
              <a:rPr i="1"/>
              <a:t>Groundeds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Wingdings"/>
              <a:buChar char="➢"/>
              <a:defRPr sz="2800"/>
            </a:pPr>
            <a:r>
              <a:t>Limited source: # of workers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Wingdings"/>
              <a:buChar char="➢"/>
              <a:defRPr sz="2800"/>
            </a:pPr>
            <a:r>
              <a:t>Limited source: Raw material availability 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Wingdings"/>
              <a:buChar char="➢"/>
              <a:defRPr sz="2800"/>
            </a:pPr>
            <a:r>
              <a:t>Maximum demand for a product ......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2" name="Shape 182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183" name="Shape 183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184" name="Shape 184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5" name="Shape 185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6" name="Shape 186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7" name="Shape 187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8" name="Shape 188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9" name="Shape 189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0" name="Shape 190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1" name="Shape 191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192" name="Shape 192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193" name="Shape 193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194" name="Shape 194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195" name="Shape 195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6" name="Shape 196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7" name="Shape 197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198" name="Shape 198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9" name="Shape 199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200" name="Shape 200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201" name="Shape 201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202" name="Shape 202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203" name="Shape 203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204" name="Shape 204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205" name="Shape 205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206" name="Shape 206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207" name="Shape 207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08" name="Shape 208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09" name="Shape 209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0" name="Shape 210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1" name="Shape 211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2" name="Shape 212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Shape 213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214" name="Shape 214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215" name="Shape 215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6" name="Shape 216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217" name="Shape 217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0" name="Shape 220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221" name="Shape 221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222" name="Shape 222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3" name="Shape 223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4" name="Shape 224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6" name="Shape 226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7" name="Shape 227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228" name="Shape 228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229" name="Shape 229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230" name="Shape 230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231" name="Shape 231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232" name="Shape 232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3" name="Shape 233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4" name="Shape 234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5" name="Shape 235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236" name="Shape 236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237" name="Shape 237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38" name="Shape 238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239" name="Shape 239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0" name="Shape 240"/>
          <p:cNvSpPr/>
          <p:nvPr/>
        </p:nvSpPr>
        <p:spPr>
          <a:xfrm>
            <a:off x="1150937" y="2708275"/>
            <a:ext cx="6842127" cy="2413000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1" name="Shape 241"/>
          <p:cNvSpPr/>
          <p:nvPr/>
        </p:nvSpPr>
        <p:spPr>
          <a:xfrm>
            <a:off x="1079500" y="3068637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2" name="Shape 242"/>
          <p:cNvSpPr/>
          <p:nvPr/>
        </p:nvSpPr>
        <p:spPr>
          <a:xfrm>
            <a:off x="7927975" y="5300662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3</a:t>
            </a:r>
          </a:p>
        </p:txBody>
      </p:sp>
      <p:sp>
        <p:nvSpPr>
          <p:cNvPr id="243" name="Shape 243"/>
          <p:cNvSpPr/>
          <p:nvPr/>
        </p:nvSpPr>
        <p:spPr>
          <a:xfrm>
            <a:off x="7956550" y="4905375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244" name="Shape 244"/>
          <p:cNvSpPr/>
          <p:nvPr/>
        </p:nvSpPr>
        <p:spPr>
          <a:xfrm>
            <a:off x="971550" y="3392487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5" name="Shape 245"/>
          <p:cNvSpPr/>
          <p:nvPr/>
        </p:nvSpPr>
        <p:spPr>
          <a:xfrm>
            <a:off x="7848600" y="5759450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0</a:t>
            </a:r>
          </a:p>
        </p:txBody>
      </p:sp>
      <p:sp>
        <p:nvSpPr>
          <p:cNvPr id="246" name="Shape 246"/>
          <p:cNvSpPr/>
          <p:nvPr/>
        </p:nvSpPr>
        <p:spPr>
          <a:xfrm>
            <a:off x="6551612" y="1700212"/>
            <a:ext cx="2341563" cy="973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Recall the objective function: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    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4" animBg="1" advAuto="0"/>
      <p:bldP spid="241" grpId="2" animBg="1" advAuto="0"/>
      <p:bldP spid="242" grpId="3" animBg="1" advAuto="0"/>
      <p:bldP spid="243" grpId="5" animBg="1" advAuto="0"/>
      <p:bldP spid="244" grpId="6" animBg="1" advAuto="0"/>
      <p:bldP spid="245" grpId="7" animBg="1" advAuto="0"/>
      <p:bldP spid="246" grpId="1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A line on which all points have the same z-value 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(z = x</a:t>
            </a:r>
            <a:r>
              <a:rPr baseline="-25000"/>
              <a:t>1 </a:t>
            </a:r>
            <a:r>
              <a:t>+ 3x</a:t>
            </a:r>
            <a:r>
              <a:rPr baseline="-25000"/>
              <a:t>2</a:t>
            </a:r>
            <a:r>
              <a:t>) is called :</a:t>
            </a:r>
          </a:p>
          <a:p>
            <a:pPr marL="742950" lvl="1" indent="-285750">
              <a:lnSpc>
                <a:spcPct val="200000"/>
              </a:lnSpc>
              <a:spcBef>
                <a:spcPts val="0"/>
              </a:spcBef>
              <a:buFont typeface="Wingdings"/>
              <a:buChar char="▪"/>
              <a:defRPr sz="2800" b="1">
                <a:latin typeface="Calibri"/>
                <a:ea typeface="Calibri"/>
                <a:cs typeface="Calibri"/>
                <a:sym typeface="Calibri"/>
              </a:defRPr>
            </a:pPr>
            <a:r>
              <a:t>Isoprofit line </a:t>
            </a:r>
            <a:r>
              <a:rPr b="0"/>
              <a:t>for maximization problems,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▪"/>
              <a:defRPr sz="2800" b="1">
                <a:latin typeface="Calibri"/>
                <a:ea typeface="Calibri"/>
                <a:cs typeface="Calibri"/>
                <a:sym typeface="Calibri"/>
              </a:defRPr>
            </a:pPr>
            <a:r>
              <a:t>Isocost line </a:t>
            </a:r>
            <a:r>
              <a:rPr b="0"/>
              <a:t>for minimization problems.</a:t>
            </a:r>
          </a:p>
        </p:txBody>
      </p:sp>
      <p:sp>
        <p:nvSpPr>
          <p:cNvPr id="249" name="Shape 249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696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Consider the coefficients of x</a:t>
            </a:r>
            <a:r>
              <a:rPr baseline="-25000"/>
              <a:t>1</a:t>
            </a:r>
            <a:r>
              <a:t> and x</a:t>
            </a:r>
            <a:r>
              <a:rPr baseline="-25000"/>
              <a:t>2</a:t>
            </a:r>
            <a:r>
              <a:t> in the 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objective function and let </a:t>
            </a:r>
            <a:r>
              <a:rPr b="1"/>
              <a:t>c</a:t>
            </a:r>
            <a:r>
              <a:t>=[1 3]. </a:t>
            </a:r>
          </a:p>
        </p:txBody>
      </p:sp>
      <p:sp>
        <p:nvSpPr>
          <p:cNvPr id="252" name="Shape 252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696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</p:spTree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5" name="Shape 255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6" name="Shape 256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257" name="Shape 257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258" name="Shape 258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9" name="Shape 259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60" name="Shape 260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61" name="Shape 261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62" name="Shape 262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63" name="Shape 263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264" name="Shape 264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265" name="Shape 265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266" name="Shape 266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267" name="Shape 267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268" name="Shape 268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69" name="Shape 269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0" name="Shape 270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1" name="Shape 271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272" name="Shape 272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273" name="Shape 273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4" name="Shape 274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275" name="Shape 275"/>
          <p:cNvSpPr/>
          <p:nvPr/>
        </p:nvSpPr>
        <p:spPr>
          <a:xfrm>
            <a:off x="1150937" y="2708275"/>
            <a:ext cx="6842127" cy="2413000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6" name="Shape 276"/>
          <p:cNvSpPr/>
          <p:nvPr/>
        </p:nvSpPr>
        <p:spPr>
          <a:xfrm>
            <a:off x="1079500" y="3068637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7" name="Shape 277"/>
          <p:cNvSpPr/>
          <p:nvPr/>
        </p:nvSpPr>
        <p:spPr>
          <a:xfrm>
            <a:off x="7927975" y="5300662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3</a:t>
            </a:r>
          </a:p>
        </p:txBody>
      </p:sp>
      <p:sp>
        <p:nvSpPr>
          <p:cNvPr id="278" name="Shape 278"/>
          <p:cNvSpPr/>
          <p:nvPr/>
        </p:nvSpPr>
        <p:spPr>
          <a:xfrm>
            <a:off x="7956550" y="4905375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279" name="Shape 279"/>
          <p:cNvSpPr/>
          <p:nvPr/>
        </p:nvSpPr>
        <p:spPr>
          <a:xfrm>
            <a:off x="971550" y="3392487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80" name="Shape 280"/>
          <p:cNvSpPr/>
          <p:nvPr/>
        </p:nvSpPr>
        <p:spPr>
          <a:xfrm>
            <a:off x="7848600" y="5759450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0</a:t>
            </a:r>
          </a:p>
        </p:txBody>
      </p:sp>
      <p:sp>
        <p:nvSpPr>
          <p:cNvPr id="281" name="Shape 281"/>
          <p:cNvSpPr/>
          <p:nvPr/>
        </p:nvSpPr>
        <p:spPr>
          <a:xfrm>
            <a:off x="6551612" y="1700212"/>
            <a:ext cx="2341563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objective function: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    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282" name="Shape 282"/>
          <p:cNvSpPr/>
          <p:nvPr/>
        </p:nvSpPr>
        <p:spPr>
          <a:xfrm flipV="1">
            <a:off x="3692524" y="3465512"/>
            <a:ext cx="231776" cy="84296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3887787" y="3357562"/>
            <a:ext cx="79719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3]</a:t>
            </a:r>
          </a:p>
        </p:txBody>
      </p:sp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Font typeface="Arial"/>
              <a:buNone/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Note that as move the isoprofit lines in the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direction of </a:t>
            </a:r>
            <a:r>
              <a:rPr b="1"/>
              <a:t>c</a:t>
            </a:r>
            <a:r>
              <a:t>, the total profit increases for this 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max problem!</a:t>
            </a:r>
          </a:p>
        </p:txBody>
      </p:sp>
      <p:sp>
        <p:nvSpPr>
          <p:cNvPr id="286" name="Shape 286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696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</p:spTree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For a </a:t>
            </a:r>
            <a:r>
              <a:rPr b="1"/>
              <a:t>maximization problem</a:t>
            </a:r>
            <a:r>
              <a:t>, the vector </a:t>
            </a:r>
            <a:r>
              <a:rPr b="1"/>
              <a:t>c</a:t>
            </a:r>
            <a:r>
              <a:t>, given 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by  the coefficients of x</a:t>
            </a:r>
            <a:r>
              <a:rPr baseline="-25000"/>
              <a:t>1</a:t>
            </a:r>
            <a:r>
              <a:t> and x</a:t>
            </a:r>
            <a:r>
              <a:rPr baseline="-25000"/>
              <a:t>2</a:t>
            </a:r>
            <a:r>
              <a:t> in the objective 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function, is called the </a:t>
            </a:r>
            <a:r>
              <a:rPr b="1"/>
              <a:t>improving direction</a:t>
            </a:r>
            <a:r>
              <a:t>. 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On the other hand, </a:t>
            </a:r>
            <a:r>
              <a:rPr b="1"/>
              <a:t>-c</a:t>
            </a:r>
            <a:r>
              <a:t> </a:t>
            </a:r>
            <a:r>
              <a:rPr b="1"/>
              <a:t>is the improving direction </a:t>
            </a:r>
          </a:p>
          <a:p>
            <a:pPr>
              <a:buSzTx/>
              <a:buFont typeface="Arial"/>
              <a:buNone/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for minimization problems</a:t>
            </a:r>
            <a:r>
              <a:rPr b="0"/>
              <a:t>! </a:t>
            </a:r>
          </a:p>
        </p:txBody>
      </p:sp>
      <p:sp>
        <p:nvSpPr>
          <p:cNvPr id="289" name="Shape 289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696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To solve an LP problem in the two variables, we 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should try to push isoprofit (isocost) lines in the 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improving direction as much as possible while </a:t>
            </a:r>
          </a:p>
          <a:p>
            <a:pPr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still staying in the feasible region.</a:t>
            </a:r>
          </a:p>
        </p:txBody>
      </p:sp>
      <p:sp>
        <p:nvSpPr>
          <p:cNvPr id="292" name="Shape 292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696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/>
        </p:nvSpPr>
        <p:spPr>
          <a:xfrm>
            <a:off x="6516687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(9,0)</a:t>
            </a:r>
          </a:p>
        </p:txBody>
      </p:sp>
      <p:sp>
        <p:nvSpPr>
          <p:cNvPr id="295" name="Shape 295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96" name="Shape 296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297" name="Shape 297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298" name="Shape 298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99" name="Shape 299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00" name="Shape 300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01" name="Shape 301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02" name="Shape 302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03" name="Shape 303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304" name="Shape 304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305" name="Shape 305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306" name="Shape 306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307" name="Shape 307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308" name="Shape 308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09" name="Shape 309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10" name="Shape 310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11" name="Shape 311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312" name="Shape 312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313" name="Shape 313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14" name="Shape 314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315" name="Shape 315"/>
          <p:cNvSpPr/>
          <p:nvPr/>
        </p:nvSpPr>
        <p:spPr>
          <a:xfrm>
            <a:off x="1150937" y="2708275"/>
            <a:ext cx="6842127" cy="2413000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16" name="Shape 316"/>
          <p:cNvSpPr/>
          <p:nvPr/>
        </p:nvSpPr>
        <p:spPr>
          <a:xfrm>
            <a:off x="1079500" y="3068637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17" name="Shape 317"/>
          <p:cNvSpPr/>
          <p:nvPr/>
        </p:nvSpPr>
        <p:spPr>
          <a:xfrm>
            <a:off x="7927975" y="5300662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3</a:t>
            </a:r>
          </a:p>
        </p:txBody>
      </p:sp>
      <p:sp>
        <p:nvSpPr>
          <p:cNvPr id="318" name="Shape 318"/>
          <p:cNvSpPr/>
          <p:nvPr/>
        </p:nvSpPr>
        <p:spPr>
          <a:xfrm>
            <a:off x="7956550" y="4905375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319" name="Shape 319"/>
          <p:cNvSpPr/>
          <p:nvPr/>
        </p:nvSpPr>
        <p:spPr>
          <a:xfrm>
            <a:off x="971550" y="3392487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0" name="Shape 320"/>
          <p:cNvSpPr/>
          <p:nvPr/>
        </p:nvSpPr>
        <p:spPr>
          <a:xfrm>
            <a:off x="7848600" y="5759450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0</a:t>
            </a:r>
          </a:p>
        </p:txBody>
      </p:sp>
      <p:sp>
        <p:nvSpPr>
          <p:cNvPr id="321" name="Shape 321"/>
          <p:cNvSpPr/>
          <p:nvPr/>
        </p:nvSpPr>
        <p:spPr>
          <a:xfrm>
            <a:off x="6551612" y="1700212"/>
            <a:ext cx="2341563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322" name="Shape 322"/>
          <p:cNvSpPr/>
          <p:nvPr/>
        </p:nvSpPr>
        <p:spPr>
          <a:xfrm flipV="1">
            <a:off x="3692524" y="3465512"/>
            <a:ext cx="231776" cy="84296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3" name="Shape 323"/>
          <p:cNvSpPr/>
          <p:nvPr/>
        </p:nvSpPr>
        <p:spPr>
          <a:xfrm>
            <a:off x="3887787" y="3455987"/>
            <a:ext cx="79719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3]</a:t>
            </a:r>
          </a:p>
        </p:txBody>
      </p:sp>
      <p:sp>
        <p:nvSpPr>
          <p:cNvPr id="324" name="Shape 324"/>
          <p:cNvSpPr/>
          <p:nvPr/>
        </p:nvSpPr>
        <p:spPr>
          <a:xfrm>
            <a:off x="1295399" y="2349500"/>
            <a:ext cx="6840539" cy="241141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5" name="Shape 325"/>
          <p:cNvSpPr/>
          <p:nvPr/>
        </p:nvSpPr>
        <p:spPr>
          <a:xfrm>
            <a:off x="8027987" y="4545012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9</a:t>
            </a:r>
          </a:p>
        </p:txBody>
      </p:sp>
      <p:sp>
        <p:nvSpPr>
          <p:cNvPr id="326" name="Shape 326"/>
          <p:cNvSpPr/>
          <p:nvPr/>
        </p:nvSpPr>
        <p:spPr>
          <a:xfrm>
            <a:off x="4351337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(3,0)</a:t>
            </a:r>
          </a:p>
        </p:txBody>
      </p:sp>
      <p:sp>
        <p:nvSpPr>
          <p:cNvPr id="327" name="Shape 327"/>
          <p:cNvSpPr/>
          <p:nvPr/>
        </p:nvSpPr>
        <p:spPr>
          <a:xfrm>
            <a:off x="3095625" y="385127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(1,0)</a:t>
            </a:r>
          </a:p>
        </p:txBody>
      </p:sp>
      <p:sp>
        <p:nvSpPr>
          <p:cNvPr id="328" name="Shape 328"/>
          <p:cNvSpPr/>
          <p:nvPr/>
        </p:nvSpPr>
        <p:spPr>
          <a:xfrm>
            <a:off x="3600450" y="39338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9" name="Shape 329"/>
          <p:cNvSpPr/>
          <p:nvPr/>
        </p:nvSpPr>
        <p:spPr>
          <a:xfrm>
            <a:off x="4679950" y="4292600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30" name="Shape 330"/>
          <p:cNvSpPr/>
          <p:nvPr/>
        </p:nvSpPr>
        <p:spPr>
          <a:xfrm>
            <a:off x="3095625" y="34655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(0,2)</a:t>
            </a:r>
          </a:p>
        </p:txBody>
      </p:sp>
      <p:sp>
        <p:nvSpPr>
          <p:cNvPr id="331" name="Shape 331"/>
          <p:cNvSpPr/>
          <p:nvPr/>
        </p:nvSpPr>
        <p:spPr>
          <a:xfrm>
            <a:off x="3600450" y="3536950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32" name="Shape 332"/>
          <p:cNvSpPr/>
          <p:nvPr/>
        </p:nvSpPr>
        <p:spPr>
          <a:xfrm>
            <a:off x="3095625" y="305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(0,3)</a:t>
            </a:r>
          </a:p>
        </p:txBody>
      </p:sp>
      <p:sp>
        <p:nvSpPr>
          <p:cNvPr id="333" name="Shape 333"/>
          <p:cNvSpPr/>
          <p:nvPr/>
        </p:nvSpPr>
        <p:spPr>
          <a:xfrm>
            <a:off x="3600450" y="3141662"/>
            <a:ext cx="107950" cy="107951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34" name="Shape 334"/>
          <p:cNvSpPr/>
          <p:nvPr/>
        </p:nvSpPr>
        <p:spPr>
          <a:xfrm>
            <a:off x="6911975" y="4292600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35" name="Shape 335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5" dur="500" fill="hold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xit" presetSubtype="1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9" dur="500" fill="hold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" presetClass="entr" presetSubtype="1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3" presetClass="entr" presetSubtype="1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61" dur="500" fill="hold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" presetClass="exit" presetSubtype="1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65" dur="500" fill="hold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" presetClass="exit" presetSubtype="1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69" dur="500" fill="hold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3" presetClass="exit" presetSubtype="10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3" dur="500" fill="hold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3" presetClass="exit" presetSubtype="10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7" dur="500" fill="hold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3" presetClass="exit" presetSubtype="1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81" dur="500" fill="hold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3" presetClass="entr" presetSubtype="10" fill="hold" grpId="2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3" presetClass="entr" presetSubtype="10" fill="hold" grpId="2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3" presetClass="entr" presetSubtype="10" fill="hold" grpId="2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3" presetClass="entr" presetSubtype="10" fill="hold" grpId="2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3" presetClass="entr" presetSubtype="10" fill="hold" grpId="2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xit" presetSubtype="10" fill="hold" grpId="2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11" dur="500" fill="hold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3" presetClass="exit" presetSubtype="10" fill="hold" grpId="2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15" dur="500" fill="hold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3" presetClass="exit" presetSubtype="10" fill="hold" grpId="2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19" dur="500" fill="hold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" grpId="26" animBg="1" advAuto="0"/>
      <p:bldP spid="315" grpId="13" animBg="1" advAuto="0"/>
      <p:bldP spid="315" grpId="28" animBg="1" advAuto="0"/>
      <p:bldP spid="316" grpId="3" animBg="1" advAuto="0"/>
      <p:bldP spid="316" grpId="20" animBg="1" advAuto="0"/>
      <p:bldP spid="317" grpId="8" animBg="1" advAuto="0"/>
      <p:bldP spid="317" grpId="19" animBg="1" advAuto="0"/>
      <p:bldP spid="318" grpId="14" animBg="1" advAuto="0"/>
      <p:bldP spid="318" grpId="29" animBg="1" advAuto="0"/>
      <p:bldP spid="319" grpId="1" animBg="1" advAuto="0"/>
      <p:bldP spid="319" grpId="9" animBg="1" advAuto="0"/>
      <p:bldP spid="320" grpId="2" animBg="1" advAuto="0"/>
      <p:bldP spid="320" grpId="10" animBg="1" advAuto="0"/>
      <p:bldP spid="324" grpId="23" animBg="1" advAuto="0"/>
      <p:bldP spid="325" grpId="24" animBg="1" advAuto="0"/>
      <p:bldP spid="326" grpId="5" animBg="1" advAuto="0"/>
      <p:bldP spid="326" grpId="17" animBg="1" advAuto="0"/>
      <p:bldP spid="327" grpId="4" animBg="1" advAuto="0"/>
      <p:bldP spid="327" grpId="18" animBg="1" advAuto="0"/>
      <p:bldP spid="328" grpId="6" animBg="1" advAuto="0"/>
      <p:bldP spid="328" grpId="15" animBg="1" advAuto="0"/>
      <p:bldP spid="329" grpId="7" animBg="1" advAuto="0"/>
      <p:bldP spid="329" grpId="16" animBg="1" advAuto="0"/>
      <p:bldP spid="330" grpId="11" animBg="1" advAuto="0"/>
      <p:bldP spid="331" grpId="12" animBg="1" advAuto="0"/>
      <p:bldP spid="331" grpId="27" animBg="1" advAuto="0"/>
      <p:bldP spid="332" grpId="22" animBg="1" advAuto="0"/>
      <p:bldP spid="333" grpId="21" animBg="1" advAuto="0"/>
      <p:bldP spid="334" grpId="25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/>
          <p:nvPr/>
        </p:nvSpPr>
        <p:spPr>
          <a:xfrm>
            <a:off x="6516687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(9,0)</a:t>
            </a:r>
          </a:p>
        </p:txBody>
      </p:sp>
      <p:sp>
        <p:nvSpPr>
          <p:cNvPr id="338" name="Shape 338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39" name="Shape 339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340" name="Shape 340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341" name="Shape 341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42" name="Shape 342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43" name="Shape 343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44" name="Shape 344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45" name="Shape 345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46" name="Shape 346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347" name="Shape 347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348" name="Shape 348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349" name="Shape 349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350" name="Shape 350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351" name="Shape 351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52" name="Shape 352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53" name="Shape 353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54" name="Shape 354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355" name="Shape 355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356" name="Shape 356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57" name="Shape 357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358" name="Shape 358"/>
          <p:cNvSpPr/>
          <p:nvPr/>
        </p:nvSpPr>
        <p:spPr>
          <a:xfrm>
            <a:off x="6551612" y="1700212"/>
            <a:ext cx="2341563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359" name="Shape 359"/>
          <p:cNvSpPr/>
          <p:nvPr/>
        </p:nvSpPr>
        <p:spPr>
          <a:xfrm>
            <a:off x="1295399" y="2349500"/>
            <a:ext cx="6840539" cy="241141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60" name="Shape 360"/>
          <p:cNvSpPr/>
          <p:nvPr/>
        </p:nvSpPr>
        <p:spPr>
          <a:xfrm>
            <a:off x="8027987" y="4545012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9</a:t>
            </a:r>
          </a:p>
        </p:txBody>
      </p:sp>
      <p:sp>
        <p:nvSpPr>
          <p:cNvPr id="361" name="Shape 361"/>
          <p:cNvSpPr/>
          <p:nvPr/>
        </p:nvSpPr>
        <p:spPr>
          <a:xfrm>
            <a:off x="3095625" y="305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(0,3)</a:t>
            </a:r>
          </a:p>
        </p:txBody>
      </p:sp>
      <p:sp>
        <p:nvSpPr>
          <p:cNvPr id="362" name="Shape 362"/>
          <p:cNvSpPr/>
          <p:nvPr/>
        </p:nvSpPr>
        <p:spPr>
          <a:xfrm>
            <a:off x="3600450" y="3141662"/>
            <a:ext cx="107950" cy="107951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63" name="Shape 363"/>
          <p:cNvSpPr/>
          <p:nvPr/>
        </p:nvSpPr>
        <p:spPr>
          <a:xfrm>
            <a:off x="6911975" y="4292600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64" name="Shape 364"/>
          <p:cNvSpPr/>
          <p:nvPr/>
        </p:nvSpPr>
        <p:spPr>
          <a:xfrm flipV="1">
            <a:off x="3692524" y="3465512"/>
            <a:ext cx="231776" cy="84296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65" name="Shape 365"/>
          <p:cNvSpPr/>
          <p:nvPr/>
        </p:nvSpPr>
        <p:spPr>
          <a:xfrm>
            <a:off x="3887787" y="3419475"/>
            <a:ext cx="797196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3]</a:t>
            </a:r>
          </a:p>
        </p:txBody>
      </p:sp>
      <p:sp>
        <p:nvSpPr>
          <p:cNvPr id="366" name="Shape 366"/>
          <p:cNvSpPr/>
          <p:nvPr/>
        </p:nvSpPr>
        <p:spPr>
          <a:xfrm flipV="1">
            <a:off x="4040187" y="2816225"/>
            <a:ext cx="171451" cy="520700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67" name="Shape 367"/>
          <p:cNvSpPr/>
          <p:nvPr/>
        </p:nvSpPr>
        <p:spPr>
          <a:xfrm>
            <a:off x="4176712" y="2852737"/>
            <a:ext cx="79719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3]</a:t>
            </a:r>
          </a:p>
        </p:txBody>
      </p:sp>
      <p:sp>
        <p:nvSpPr>
          <p:cNvPr id="368" name="Shape 368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6" dur="500" fill="hold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0" dur="500" fill="hold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" grpId="1" animBg="1" advAuto="0"/>
      <p:bldP spid="365" grpId="2" animBg="1" advAuto="0"/>
      <p:bldP spid="366" grpId="4" animBg="1" advAuto="0"/>
      <p:bldP spid="367" grpId="3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General Definitions: 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Decision variable: Represents a quantity that a decision-maker can change. </a:t>
            </a:r>
          </a:p>
          <a:p>
            <a:pPr>
              <a:buChar char="•"/>
            </a:pPr>
            <a:endParaRPr/>
          </a:p>
          <a:p>
            <a:pPr>
              <a:buChar char="•"/>
            </a:pPr>
            <a:r>
              <a:t>Objective Function: The equation that represents a performance measure; is either maximizing or minimizing type</a:t>
            </a:r>
          </a:p>
          <a:p>
            <a:pPr>
              <a:buChar char="•"/>
            </a:pPr>
            <a:endParaRPr/>
          </a:p>
          <a:p>
            <a:pPr>
              <a:buChar char="•"/>
            </a:pPr>
            <a:r>
              <a:t>Constraints: Are limitations created by scarce resources</a:t>
            </a: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/>
          <p:nvPr/>
        </p:nvSpPr>
        <p:spPr>
          <a:xfrm>
            <a:off x="7339012" y="4292600"/>
            <a:ext cx="64740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(12,0)</a:t>
            </a:r>
          </a:p>
        </p:txBody>
      </p:sp>
      <p:sp>
        <p:nvSpPr>
          <p:cNvPr id="371" name="Shape 371"/>
          <p:cNvSpPr/>
          <p:nvPr/>
        </p:nvSpPr>
        <p:spPr>
          <a:xfrm>
            <a:off x="6516687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(9,0)</a:t>
            </a:r>
          </a:p>
        </p:txBody>
      </p:sp>
      <p:sp>
        <p:nvSpPr>
          <p:cNvPr id="372" name="Shape 372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73" name="Shape 373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374" name="Shape 374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375" name="Shape 375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76" name="Shape 376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77" name="Shape 377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78" name="Shape 378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79" name="Shape 379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80" name="Shape 380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381" name="Shape 381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382" name="Shape 382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383" name="Shape 383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384" name="Shape 384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385" name="Shape 385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86" name="Shape 386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87" name="Shape 387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88" name="Shape 388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389" name="Shape 389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390" name="Shape 390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91" name="Shape 391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392" name="Shape 392"/>
          <p:cNvSpPr/>
          <p:nvPr/>
        </p:nvSpPr>
        <p:spPr>
          <a:xfrm>
            <a:off x="6551612" y="1700212"/>
            <a:ext cx="2341563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393" name="Shape 393"/>
          <p:cNvSpPr/>
          <p:nvPr/>
        </p:nvSpPr>
        <p:spPr>
          <a:xfrm flipV="1">
            <a:off x="4040187" y="2816225"/>
            <a:ext cx="171451" cy="520700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94" name="Shape 394"/>
          <p:cNvSpPr/>
          <p:nvPr/>
        </p:nvSpPr>
        <p:spPr>
          <a:xfrm>
            <a:off x="4176712" y="2951162"/>
            <a:ext cx="79719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3]</a:t>
            </a:r>
          </a:p>
        </p:txBody>
      </p:sp>
      <p:sp>
        <p:nvSpPr>
          <p:cNvPr id="395" name="Shape 395"/>
          <p:cNvSpPr/>
          <p:nvPr/>
        </p:nvSpPr>
        <p:spPr>
          <a:xfrm>
            <a:off x="1295399" y="2349500"/>
            <a:ext cx="6840539" cy="241141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96" name="Shape 396"/>
          <p:cNvSpPr/>
          <p:nvPr/>
        </p:nvSpPr>
        <p:spPr>
          <a:xfrm>
            <a:off x="8027987" y="4545012"/>
            <a:ext cx="112279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9</a:t>
            </a:r>
          </a:p>
        </p:txBody>
      </p:sp>
      <p:sp>
        <p:nvSpPr>
          <p:cNvPr id="397" name="Shape 397"/>
          <p:cNvSpPr/>
          <p:nvPr/>
        </p:nvSpPr>
        <p:spPr>
          <a:xfrm>
            <a:off x="3095625" y="305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(0,3)</a:t>
            </a:r>
          </a:p>
        </p:txBody>
      </p:sp>
      <p:sp>
        <p:nvSpPr>
          <p:cNvPr id="398" name="Shape 398"/>
          <p:cNvSpPr/>
          <p:nvPr/>
        </p:nvSpPr>
        <p:spPr>
          <a:xfrm>
            <a:off x="3600450" y="3141662"/>
            <a:ext cx="107950" cy="107951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99" name="Shape 399"/>
          <p:cNvSpPr/>
          <p:nvPr/>
        </p:nvSpPr>
        <p:spPr>
          <a:xfrm>
            <a:off x="6911975" y="4292600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0" name="Shape 400"/>
          <p:cNvSpPr/>
          <p:nvPr/>
        </p:nvSpPr>
        <p:spPr>
          <a:xfrm flipV="1">
            <a:off x="4111624" y="2528887"/>
            <a:ext cx="173039" cy="519113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1" name="Shape 401"/>
          <p:cNvSpPr/>
          <p:nvPr/>
        </p:nvSpPr>
        <p:spPr>
          <a:xfrm>
            <a:off x="4248150" y="2636837"/>
            <a:ext cx="79719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3]</a:t>
            </a:r>
          </a:p>
        </p:txBody>
      </p:sp>
      <p:sp>
        <p:nvSpPr>
          <p:cNvPr id="402" name="Shape 402"/>
          <p:cNvSpPr/>
          <p:nvPr/>
        </p:nvSpPr>
        <p:spPr>
          <a:xfrm>
            <a:off x="1368425" y="2060574"/>
            <a:ext cx="6840538" cy="241300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3" name="Shape 403"/>
          <p:cNvSpPr/>
          <p:nvPr/>
        </p:nvSpPr>
        <p:spPr>
          <a:xfrm>
            <a:off x="7773987" y="4464050"/>
            <a:ext cx="1238658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= 12</a:t>
            </a:r>
          </a:p>
        </p:txBody>
      </p:sp>
      <p:sp>
        <p:nvSpPr>
          <p:cNvPr id="404" name="Shape 404"/>
          <p:cNvSpPr/>
          <p:nvPr/>
        </p:nvSpPr>
        <p:spPr>
          <a:xfrm>
            <a:off x="7775575" y="4292600"/>
            <a:ext cx="109538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5" name="Shape 405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6" dur="500" fill="hold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0" dur="500" fill="hold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xit" presetSubtype="1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4" dur="500" fill="hold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xit" presetSubtype="1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8" dur="500" fill="hold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xit" presetSubtype="1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2" dur="500" fill="hold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xit" presetSubtype="1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6" dur="500" fill="hold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xit" presetSubtype="1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0" dur="500" fill="hold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xit" presetSubtype="1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4" dur="500" fill="hold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1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" presetClass="entr" presetSubtype="1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3" presetClass="entr" presetSubtype="1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xit" presetSubtype="10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62" dur="500" fill="hold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" presetClass="exit" presetSubtype="1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66" dur="500" fill="hold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" presetClass="exit" presetSubtype="1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0" dur="500" fill="hold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3" presetClass="exit" presetSubtype="10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4" dur="500" fill="hold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3" presetClass="exit" presetSubtype="10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8" dur="500" fill="hold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3" presetClass="exit" presetSubtype="1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82" dur="500" fill="hold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" grpId="14" animBg="1" advAuto="0"/>
      <p:bldP spid="370" grpId="16" animBg="1" advAuto="0"/>
      <p:bldP spid="371" grpId="7" animBg="1" advAuto="0"/>
      <p:bldP spid="393" grpId="2" animBg="1" advAuto="0"/>
      <p:bldP spid="394" grpId="1" animBg="1" advAuto="0"/>
      <p:bldP spid="395" grpId="3" animBg="1" advAuto="0"/>
      <p:bldP spid="396" grpId="8" animBg="1" advAuto="0"/>
      <p:bldP spid="397" grpId="5" animBg="1" advAuto="0"/>
      <p:bldP spid="398" grpId="4" animBg="1" advAuto="0"/>
      <p:bldP spid="399" grpId="6" animBg="1" advAuto="0"/>
      <p:bldP spid="400" grpId="10" animBg="1" advAuto="0"/>
      <p:bldP spid="400" grpId="20" animBg="1" advAuto="0"/>
      <p:bldP spid="401" grpId="9" animBg="1" advAuto="0"/>
      <p:bldP spid="401" grpId="19" animBg="1" advAuto="0"/>
      <p:bldP spid="402" grpId="11" animBg="1" advAuto="0"/>
      <p:bldP spid="402" grpId="18" animBg="1" advAuto="0"/>
      <p:bldP spid="403" grpId="12" animBg="1" advAuto="0"/>
      <p:bldP spid="403" grpId="17" animBg="1" advAuto="0"/>
      <p:bldP spid="404" grpId="13" animBg="1" advAuto="0"/>
      <p:bldP spid="404" grpId="15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8" name="Shape 408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409" name="Shape 409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410" name="Shape 410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1" name="Shape 411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2" name="Shape 412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3" name="Shape 413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4" name="Shape 414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5" name="Shape 415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416" name="Shape 416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417" name="Shape 417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418" name="Shape 418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419" name="Shape 419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420" name="Shape 420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21" name="Shape 421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22" name="Shape 422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23" name="Shape 423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424" name="Shape 424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425" name="Shape 425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26" name="Shape 426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427" name="Shape 427"/>
          <p:cNvSpPr/>
          <p:nvPr/>
        </p:nvSpPr>
        <p:spPr>
          <a:xfrm>
            <a:off x="6551612" y="1700212"/>
            <a:ext cx="2341563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428" name="Shape 428"/>
          <p:cNvSpPr/>
          <p:nvPr/>
        </p:nvSpPr>
        <p:spPr>
          <a:xfrm>
            <a:off x="7708900" y="3573462"/>
            <a:ext cx="128777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+3x</a:t>
            </a:r>
            <a:r>
              <a:rPr baseline="-25000"/>
              <a:t>2</a:t>
            </a:r>
            <a:r>
              <a:t>= 46/3</a:t>
            </a:r>
          </a:p>
        </p:txBody>
      </p:sp>
      <p:sp>
        <p:nvSpPr>
          <p:cNvPr id="429" name="Shape 429"/>
          <p:cNvSpPr/>
          <p:nvPr/>
        </p:nvSpPr>
        <p:spPr>
          <a:xfrm flipV="1">
            <a:off x="4111624" y="2097087"/>
            <a:ext cx="173039" cy="519113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30" name="Shape 430"/>
          <p:cNvSpPr/>
          <p:nvPr/>
        </p:nvSpPr>
        <p:spPr>
          <a:xfrm>
            <a:off x="4248150" y="1916112"/>
            <a:ext cx="75277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c=[1,3]</a:t>
            </a:r>
          </a:p>
        </p:txBody>
      </p:sp>
      <p:sp>
        <p:nvSpPr>
          <p:cNvPr id="431" name="Shape 431"/>
          <p:cNvSpPr/>
          <p:nvPr/>
        </p:nvSpPr>
        <p:spPr>
          <a:xfrm>
            <a:off x="1368425" y="1700212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32" name="Shape 432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" grpId="4" animBg="1" advAuto="0"/>
      <p:bldP spid="429" grpId="2" animBg="1" advAuto="0"/>
      <p:bldP spid="430" grpId="1" animBg="1" advAuto="0"/>
      <p:bldP spid="431" grpId="3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435" name="Shape 435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36" name="Shape 436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437" name="Shape 437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438" name="Shape 438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39" name="Shape 439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0" name="Shape 440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1" name="Shape 441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2" name="Shape 442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3" name="Shape 443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444" name="Shape 444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445" name="Shape 445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446" name="Shape 446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447" name="Shape 447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448" name="Shape 448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9" name="Shape 449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0" name="Shape 450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1" name="Shape 451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452" name="Shape 452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3" name="Shape 453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454" name="Shape 454"/>
          <p:cNvSpPr/>
          <p:nvPr/>
        </p:nvSpPr>
        <p:spPr>
          <a:xfrm>
            <a:off x="6551612" y="1700212"/>
            <a:ext cx="2341563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455" name="Shape 455"/>
          <p:cNvSpPr/>
          <p:nvPr/>
        </p:nvSpPr>
        <p:spPr>
          <a:xfrm flipV="1">
            <a:off x="3679824" y="3789362"/>
            <a:ext cx="171451" cy="51911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6" name="Shape 456"/>
          <p:cNvSpPr/>
          <p:nvPr/>
        </p:nvSpPr>
        <p:spPr>
          <a:xfrm>
            <a:off x="3816350" y="3608387"/>
            <a:ext cx="75277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c=[1,3]</a:t>
            </a:r>
          </a:p>
        </p:txBody>
      </p:sp>
      <p:sp>
        <p:nvSpPr>
          <p:cNvPr id="457" name="Shape 457"/>
          <p:cNvSpPr/>
          <p:nvPr/>
        </p:nvSpPr>
        <p:spPr>
          <a:xfrm>
            <a:off x="935037" y="3392487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8" name="Shape 458"/>
          <p:cNvSpPr/>
          <p:nvPr/>
        </p:nvSpPr>
        <p:spPr>
          <a:xfrm>
            <a:off x="5903912" y="4005262"/>
            <a:ext cx="218464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Can we improve (6,0)?</a:t>
            </a:r>
          </a:p>
        </p:txBody>
      </p:sp>
      <p:sp>
        <p:nvSpPr>
          <p:cNvPr id="459" name="Shape 459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31430 -0.094380" pathEditMode="relative">
                                      <p:cBhvr>
                                        <p:cTn id="6" dur="2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31430 -0.094380" pathEditMode="relative">
                                      <p:cBhvr>
                                        <p:cTn id="9" dur="2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31430 -0.094380" pathEditMode="relative">
                                      <p:cBhvr>
                                        <p:cTn id="12" dur="20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fill="hold" tmFilter="0, 0; .2, .5; .8, .5; 1, 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8" dur="500" fill="hold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" grpId="4" animBg="1" advAuto="0"/>
      <p:bldP spid="450" grpId="5" animBg="1" advAuto="0"/>
      <p:bldP spid="458" grpId="6" animBg="1" advAuto="0"/>
      <p:bldP spid="458" grpId="7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462" name="Shape 462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63" name="Shape 463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464" name="Shape 464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465" name="Shape 465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66" name="Shape 466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67" name="Shape 467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68" name="Shape 468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69" name="Shape 469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70" name="Shape 470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471" name="Shape 471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472" name="Shape 472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473" name="Shape 473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474" name="Shape 474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475" name="Shape 475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76" name="Shape 476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77" name="Shape 477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78" name="Shape 478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479" name="Shape 479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80" name="Shape 480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481" name="Shape 481"/>
          <p:cNvSpPr/>
          <p:nvPr/>
        </p:nvSpPr>
        <p:spPr>
          <a:xfrm>
            <a:off x="6551612" y="1700212"/>
            <a:ext cx="2341563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482" name="Shape 482"/>
          <p:cNvSpPr/>
          <p:nvPr/>
        </p:nvSpPr>
        <p:spPr>
          <a:xfrm flipV="1">
            <a:off x="3967162" y="3141662"/>
            <a:ext cx="173038" cy="519113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83" name="Shape 483"/>
          <p:cNvSpPr/>
          <p:nvPr/>
        </p:nvSpPr>
        <p:spPr>
          <a:xfrm>
            <a:off x="4140200" y="2960687"/>
            <a:ext cx="79719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3]</a:t>
            </a:r>
          </a:p>
        </p:txBody>
      </p:sp>
      <p:sp>
        <p:nvSpPr>
          <p:cNvPr id="484" name="Shape 484"/>
          <p:cNvSpPr/>
          <p:nvPr/>
        </p:nvSpPr>
        <p:spPr>
          <a:xfrm>
            <a:off x="1223962" y="2744787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85" name="Shape 485"/>
          <p:cNvSpPr/>
          <p:nvPr/>
        </p:nvSpPr>
        <p:spPr>
          <a:xfrm>
            <a:off x="1295400" y="2420937"/>
            <a:ext cx="223632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Can we improve (0,4) ?</a:t>
            </a:r>
          </a:p>
        </p:txBody>
      </p:sp>
      <p:sp>
        <p:nvSpPr>
          <p:cNvPr id="486" name="Shape 486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30040 -0.088820" pathEditMode="relative">
                                      <p:cBhvr>
                                        <p:cTn id="6" dur="20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35419 -0.089291" pathEditMode="relative">
                                      <p:cBhvr>
                                        <p:cTn id="9" dur="2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31416 -0.091828" pathEditMode="relative">
                                      <p:cBhvr>
                                        <p:cTn id="12" dur="2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fill="hold" tmFilter="0, 0; .2, .5; .8, .5; 1, 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8" dur="500" fill="hold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" grpId="4" animBg="1" advAuto="0"/>
      <p:bldP spid="468" grpId="5" animBg="1" advAuto="0"/>
      <p:bldP spid="485" grpId="6" animBg="1" advAuto="0"/>
      <p:bldP spid="485" grpId="7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489" name="Shape 489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90" name="Shape 490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491" name="Shape 491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492" name="Shape 492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93" name="Shape 493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94" name="Shape 494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95" name="Shape 495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96" name="Shape 496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97" name="Shape 497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498" name="Shape 498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499" name="Shape 499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500" name="Shape 500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501" name="Shape 501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502" name="Shape 502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03" name="Shape 503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04" name="Shape 504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05" name="Shape 505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506" name="Shape 506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07" name="Shape 507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508" name="Shape 508"/>
          <p:cNvSpPr/>
          <p:nvPr/>
        </p:nvSpPr>
        <p:spPr>
          <a:xfrm>
            <a:off x="6551612" y="1700212"/>
            <a:ext cx="2341563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509" name="Shape 509"/>
          <p:cNvSpPr/>
          <p:nvPr/>
        </p:nvSpPr>
        <p:spPr>
          <a:xfrm flipV="1">
            <a:off x="4256087" y="2528887"/>
            <a:ext cx="171451" cy="51911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10" name="Shape 510"/>
          <p:cNvSpPr/>
          <p:nvPr/>
        </p:nvSpPr>
        <p:spPr>
          <a:xfrm>
            <a:off x="4427537" y="2349500"/>
            <a:ext cx="797196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3]</a:t>
            </a:r>
          </a:p>
        </p:txBody>
      </p:sp>
      <p:sp>
        <p:nvSpPr>
          <p:cNvPr id="511" name="Shape 511"/>
          <p:cNvSpPr/>
          <p:nvPr/>
        </p:nvSpPr>
        <p:spPr>
          <a:xfrm>
            <a:off x="1511299" y="2133600"/>
            <a:ext cx="6840539" cy="241141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12" name="Shape 512"/>
          <p:cNvSpPr/>
          <p:nvPr/>
        </p:nvSpPr>
        <p:spPr>
          <a:xfrm>
            <a:off x="5097462" y="2312987"/>
            <a:ext cx="270881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Can we improve (4/3,16/3)?</a:t>
            </a:r>
          </a:p>
        </p:txBody>
      </p:sp>
      <p:sp>
        <p:nvSpPr>
          <p:cNvPr id="513" name="Shape 513"/>
          <p:cNvSpPr/>
          <p:nvPr/>
        </p:nvSpPr>
        <p:spPr>
          <a:xfrm>
            <a:off x="5543550" y="2673350"/>
            <a:ext cx="498386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No! </a:t>
            </a:r>
          </a:p>
        </p:txBody>
      </p:sp>
      <p:sp>
        <p:nvSpPr>
          <p:cNvPr id="514" name="Shape 514"/>
          <p:cNvSpPr/>
          <p:nvPr/>
        </p:nvSpPr>
        <p:spPr>
          <a:xfrm>
            <a:off x="5543550" y="2663825"/>
            <a:ext cx="1788280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No! We stop here </a:t>
            </a:r>
          </a:p>
        </p:txBody>
      </p:sp>
      <p:sp>
        <p:nvSpPr>
          <p:cNvPr id="515" name="Shape 515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11810 -0.047190" pathEditMode="relative">
                                      <p:cBhvr>
                                        <p:cTn id="6" dur="20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11810 -0.047190" pathEditMode="relative">
                                      <p:cBhvr>
                                        <p:cTn id="9" dur="2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11810 -0.047190" pathEditMode="relative">
                                      <p:cBhvr>
                                        <p:cTn id="12" dur="20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" grpId="4" animBg="1" advAuto="0"/>
      <p:bldP spid="513" grpId="5" animBg="1" advAuto="0"/>
      <p:bldP spid="514" grpId="6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/>
          <p:nvPr/>
        </p:nvSpPr>
        <p:spPr>
          <a:xfrm>
            <a:off x="5327650" y="4292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518" name="Shape 518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19" name="Shape 519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520" name="Shape 520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521" name="Shape 521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22" name="Shape 522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23" name="Shape 523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24" name="Shape 524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25" name="Shape 525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26" name="Shape 526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527" name="Shape 527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528" name="Shape 528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529" name="Shape 529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530" name="Shape 530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531" name="Shape 531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32" name="Shape 532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33" name="Shape 533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34" name="Shape 534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535" name="Shape 535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36" name="Shape 536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537" name="Shape 537"/>
          <p:cNvSpPr/>
          <p:nvPr/>
        </p:nvSpPr>
        <p:spPr>
          <a:xfrm>
            <a:off x="6551612" y="1700212"/>
            <a:ext cx="2341563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     max  x</a:t>
            </a:r>
            <a:r>
              <a:rPr baseline="-25000"/>
              <a:t>1</a:t>
            </a:r>
            <a:r>
              <a:t> + 3x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538" name="Shape 538"/>
          <p:cNvSpPr/>
          <p:nvPr/>
        </p:nvSpPr>
        <p:spPr>
          <a:xfrm flipV="1">
            <a:off x="4364037" y="2205037"/>
            <a:ext cx="171451" cy="51911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39" name="Shape 539"/>
          <p:cNvSpPr/>
          <p:nvPr/>
        </p:nvSpPr>
        <p:spPr>
          <a:xfrm>
            <a:off x="4535487" y="2024062"/>
            <a:ext cx="79719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3]</a:t>
            </a:r>
          </a:p>
        </p:txBody>
      </p:sp>
      <p:sp>
        <p:nvSpPr>
          <p:cNvPr id="540" name="Shape 540"/>
          <p:cNvSpPr/>
          <p:nvPr/>
        </p:nvSpPr>
        <p:spPr>
          <a:xfrm>
            <a:off x="1619250" y="1808162"/>
            <a:ext cx="6840538" cy="241300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41" name="Shape 541"/>
          <p:cNvSpPr/>
          <p:nvPr/>
        </p:nvSpPr>
        <p:spPr>
          <a:xfrm>
            <a:off x="5400675" y="2420937"/>
            <a:ext cx="346259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 is the OPTIMAL solution </a:t>
            </a:r>
          </a:p>
        </p:txBody>
      </p:sp>
      <p:sp>
        <p:nvSpPr>
          <p:cNvPr id="542" name="Shape 542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545" name="Shape 545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Point (4/3, 14/3) is the last point in the feasible</a:t>
            </a:r>
          </a:p>
          <a:p>
            <a:pPr>
              <a:lnSpc>
                <a:spcPct val="90000"/>
              </a:lnSpc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region when we move in the improving </a:t>
            </a:r>
          </a:p>
          <a:p>
            <a:pPr>
              <a:lnSpc>
                <a:spcPct val="90000"/>
              </a:lnSpc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direction. So, if we move in the same direction </a:t>
            </a:r>
          </a:p>
          <a:p>
            <a:pPr>
              <a:lnSpc>
                <a:spcPct val="90000"/>
              </a:lnSpc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any further, there is no feasible point.  </a:t>
            </a:r>
          </a:p>
          <a:p>
            <a:pPr>
              <a:lnSpc>
                <a:spcPct val="90000"/>
              </a:lnSpc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lnSpc>
                <a:spcPct val="90000"/>
              </a:lnSpc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Therefore, point z*= (4/3, 14/3)  is the </a:t>
            </a:r>
          </a:p>
          <a:p>
            <a:pPr>
              <a:lnSpc>
                <a:spcPct val="90000"/>
              </a:lnSpc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maximizing point. The </a:t>
            </a:r>
            <a:r>
              <a:rPr b="1" u="sng"/>
              <a:t>optimal value </a:t>
            </a:r>
            <a:r>
              <a:t>of the LP </a:t>
            </a:r>
          </a:p>
          <a:p>
            <a:pPr>
              <a:lnSpc>
                <a:spcPct val="90000"/>
              </a:lnSpc>
              <a:buSzTx/>
              <a:buFont typeface="Arial"/>
              <a:buNone/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problem is 46/3.</a:t>
            </a:r>
          </a:p>
        </p:txBody>
      </p:sp>
    </p:spTree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778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548" name="Shape 548"/>
          <p:cNvSpPr>
            <a:spLocks noGrp="1"/>
          </p:cNvSpPr>
          <p:nvPr>
            <p:ph type="body" sz="half" idx="4294967295"/>
          </p:nvPr>
        </p:nvSpPr>
        <p:spPr>
          <a:xfrm>
            <a:off x="457200" y="1927225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Ex 1.a) 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 max    x</a:t>
            </a:r>
            <a:r>
              <a:rPr baseline="-25587"/>
              <a:t>1 </a:t>
            </a:r>
            <a:r>
              <a:t>+ 3 x</a:t>
            </a:r>
            <a:r>
              <a:rPr baseline="-25587"/>
              <a:t>2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 baseline="-25587">
                <a:latin typeface="Calibri"/>
                <a:ea typeface="Calibri"/>
                <a:cs typeface="Calibri"/>
                <a:sym typeface="Calibri"/>
              </a:defRPr>
            </a:pPr>
            <a:r>
              <a:t>      </a:t>
            </a:r>
            <a:r>
              <a:rPr baseline="0"/>
              <a:t>s.t.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           </a:t>
            </a:r>
            <a:r>
              <a:rPr sz="2910"/>
              <a:t>x</a:t>
            </a:r>
            <a:r>
              <a:rPr sz="2910" baseline="-25587"/>
              <a:t>1 </a:t>
            </a:r>
            <a:r>
              <a:rPr sz="2910"/>
              <a:t>+  x</a:t>
            </a:r>
            <a:r>
              <a:rPr sz="2910" baseline="-25587"/>
              <a:t>2 </a:t>
            </a:r>
            <a:r>
              <a:rPr sz="2910"/>
              <a:t> ≤ 6       </a:t>
            </a:r>
            <a:r>
              <a:rPr sz="2328">
                <a:solidFill>
                  <a:srgbClr val="FF0000"/>
                </a:solidFill>
              </a:rPr>
              <a:t>(1)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endParaRPr sz="2328">
              <a:solidFill>
                <a:srgbClr val="FF0000"/>
              </a:solidFill>
            </a:endParaRP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r>
              <a:t>           - </a:t>
            </a:r>
            <a:r>
              <a:rPr sz="2910"/>
              <a:t>x</a:t>
            </a:r>
            <a:r>
              <a:rPr sz="2910" baseline="-25587"/>
              <a:t>1 </a:t>
            </a:r>
            <a:r>
              <a:rPr sz="2910"/>
              <a:t>+ 2x</a:t>
            </a:r>
            <a:r>
              <a:rPr sz="2910" baseline="-25587"/>
              <a:t>2 </a:t>
            </a:r>
            <a:r>
              <a:rPr sz="2910"/>
              <a:t> ≤ 8      </a:t>
            </a:r>
            <a:r>
              <a:rPr>
                <a:solidFill>
                  <a:srgbClr val="FF0000"/>
                </a:solidFill>
              </a:rPr>
              <a:t>(2)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endParaRPr>
              <a:solidFill>
                <a:srgbClr val="FF0000"/>
              </a:solidFill>
            </a:endParaRP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r>
              <a:t>               </a:t>
            </a:r>
            <a:r>
              <a:rPr sz="2910"/>
              <a:t>x</a:t>
            </a:r>
            <a:r>
              <a:rPr sz="2910" baseline="-25587"/>
              <a:t>1</a:t>
            </a:r>
            <a:r>
              <a:rPr sz="2910"/>
              <a:t>, x</a:t>
            </a:r>
            <a:r>
              <a:rPr sz="2910" baseline="-25587"/>
              <a:t>2</a:t>
            </a:r>
            <a:r>
              <a:rPr sz="2910"/>
              <a:t> ≥ 0        </a:t>
            </a:r>
            <a:r>
              <a:rPr>
                <a:solidFill>
                  <a:srgbClr val="FF0000"/>
                </a:solidFill>
              </a:rPr>
              <a:t>(3)</a:t>
            </a:r>
            <a:r>
              <a:t>, </a:t>
            </a:r>
            <a:r>
              <a:rPr>
                <a:solidFill>
                  <a:srgbClr val="FF0000"/>
                </a:solidFill>
              </a:rPr>
              <a:t>(4)</a:t>
            </a:r>
          </a:p>
        </p:txBody>
      </p:sp>
      <p:sp>
        <p:nvSpPr>
          <p:cNvPr id="549" name="Shape 549"/>
          <p:cNvSpPr/>
          <p:nvPr/>
        </p:nvSpPr>
        <p:spPr>
          <a:xfrm>
            <a:off x="4962525" y="1952625"/>
            <a:ext cx="4038600" cy="4695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6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Ex 1.b) 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max    x</a:t>
            </a:r>
            <a:r>
              <a:rPr baseline="-25000"/>
              <a:t>1 </a:t>
            </a:r>
            <a:r>
              <a:t>- 2 x</a:t>
            </a:r>
            <a:r>
              <a:rPr baseline="-25000"/>
              <a:t>2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defRPr sz="2800" baseline="-25000">
                <a:latin typeface="Calibri"/>
                <a:ea typeface="Calibri"/>
                <a:cs typeface="Calibri"/>
                <a:sym typeface="Calibri"/>
              </a:defRPr>
            </a:pPr>
            <a:r>
              <a:t>      </a:t>
            </a:r>
            <a:r>
              <a:rPr baseline="0"/>
              <a:t>s.t.</a:t>
            </a:r>
          </a:p>
          <a:p>
            <a:pPr marL="342900" indent="-342900">
              <a:lnSpc>
                <a:spcPct val="90000"/>
              </a:lnSpc>
              <a:spcBef>
                <a:spcPts val="7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          </a:t>
            </a:r>
            <a:r>
              <a:rPr sz="3000"/>
              <a:t>x</a:t>
            </a:r>
            <a:r>
              <a:rPr sz="3000" baseline="-25000"/>
              <a:t>1 </a:t>
            </a:r>
            <a:r>
              <a:rPr sz="3000"/>
              <a:t>+  x</a:t>
            </a:r>
            <a:r>
              <a:rPr sz="3000" baseline="-25000"/>
              <a:t>2 </a:t>
            </a:r>
            <a:r>
              <a:rPr sz="3000"/>
              <a:t> ≤ 6       </a:t>
            </a:r>
            <a:r>
              <a:rPr sz="2400">
                <a:solidFill>
                  <a:srgbClr val="FF0000"/>
                </a:solidFill>
              </a:rPr>
              <a:t>(1)</a:t>
            </a:r>
            <a:endParaRPr>
              <a:solidFill>
                <a:srgbClr val="FF000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>
              <a:solidFill>
                <a:srgbClr val="FF000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70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           - </a:t>
            </a:r>
            <a:r>
              <a:rPr sz="3000"/>
              <a:t>x</a:t>
            </a:r>
            <a:r>
              <a:rPr sz="3000" baseline="-25000"/>
              <a:t>1 </a:t>
            </a:r>
            <a:r>
              <a:rPr sz="3000"/>
              <a:t>+ 2x</a:t>
            </a:r>
            <a:r>
              <a:rPr sz="3000" baseline="-25000"/>
              <a:t>2 </a:t>
            </a:r>
            <a:r>
              <a:rPr sz="3000"/>
              <a:t> ≤ 8      </a:t>
            </a:r>
            <a:r>
              <a:rPr>
                <a:solidFill>
                  <a:srgbClr val="FF0000"/>
                </a:solidFill>
              </a:rPr>
              <a:t>(2)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>
              <a:solidFill>
                <a:srgbClr val="FF0000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70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               </a:t>
            </a:r>
            <a:r>
              <a:rPr sz="3000"/>
              <a:t>x</a:t>
            </a:r>
            <a:r>
              <a:rPr sz="3000" baseline="-25000"/>
              <a:t>1</a:t>
            </a:r>
            <a:r>
              <a:rPr sz="3000"/>
              <a:t>, x</a:t>
            </a:r>
            <a:r>
              <a:rPr sz="3000" baseline="-25000"/>
              <a:t>2</a:t>
            </a:r>
            <a:r>
              <a:rPr sz="3000"/>
              <a:t> ≥ 0        </a:t>
            </a:r>
            <a:r>
              <a:rPr>
                <a:solidFill>
                  <a:srgbClr val="FF0000"/>
                </a:solidFill>
              </a:rPr>
              <a:t>(3)</a:t>
            </a:r>
            <a:r>
              <a:t>, </a:t>
            </a:r>
            <a:r>
              <a:rPr>
                <a:solidFill>
                  <a:srgbClr val="FF0000"/>
                </a:solidFill>
              </a:rPr>
              <a:t>(4)</a:t>
            </a:r>
          </a:p>
        </p:txBody>
      </p:sp>
      <p:sp>
        <p:nvSpPr>
          <p:cNvPr id="550" name="Shape 550"/>
          <p:cNvSpPr/>
          <p:nvPr/>
        </p:nvSpPr>
        <p:spPr>
          <a:xfrm>
            <a:off x="431800" y="800100"/>
            <a:ext cx="8064500" cy="1704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Let us modify the objective function while  keeping the constraints unchanged:</a:t>
            </a:r>
          </a:p>
        </p:txBody>
      </p:sp>
      <p:sp>
        <p:nvSpPr>
          <p:cNvPr id="551" name="Shape 551"/>
          <p:cNvSpPr/>
          <p:nvPr/>
        </p:nvSpPr>
        <p:spPr>
          <a:xfrm>
            <a:off x="4319587" y="3968750"/>
            <a:ext cx="647701" cy="360363"/>
          </a:xfrm>
          <a:prstGeom prst="rightArrow">
            <a:avLst>
              <a:gd name="adj1" fmla="val 50000"/>
              <a:gd name="adj2" fmla="val 50001"/>
            </a:avLst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1" grpId="1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778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554" name="Shape 554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Font typeface="Arial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spcBef>
                <a:spcPts val="800"/>
              </a:spcBef>
              <a:buSzTx/>
              <a:buFont typeface="Arial"/>
              <a:buNone/>
              <a:defRPr sz="3600">
                <a:latin typeface="Calibri"/>
                <a:ea typeface="Calibri"/>
                <a:cs typeface="Calibri"/>
                <a:sym typeface="Calibri"/>
              </a:defRPr>
            </a:pPr>
            <a:r>
              <a:t>Does feasible region change?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4" grpId="1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57" name="Shape 557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558" name="Shape 558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559" name="Shape 559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60" name="Shape 560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61" name="Shape 561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62" name="Shape 562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63" name="Shape 563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64" name="Shape 564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65" name="Shape 565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66" name="Shape 566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567" name="Shape 567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568" name="Shape 568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569" name="Shape 569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570" name="Shape 570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71" name="Shape 571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72" name="Shape 572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573" name="Shape 573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74" name="Shape 574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575" name="Shape 575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576" name="Shape 576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577" name="Shape 577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578" name="Shape 578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579" name="Shape 579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580" name="Shape 580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581" name="Shape 581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582" name="Shape 582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83" name="Shape 583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84" name="Shape 584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85" name="Shape 585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86" name="Shape 586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87" name="Shape 587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88" name="Shape 588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589" name="Shape 589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590" name="Shape 590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91" name="Shape 591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592" name="Shape 592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93" name="Shape 593"/>
          <p:cNvSpPr/>
          <p:nvPr/>
        </p:nvSpPr>
        <p:spPr>
          <a:xfrm>
            <a:off x="3635375" y="3563937"/>
            <a:ext cx="154349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Feasible Region</a:t>
            </a: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8683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High Step Sports Shoe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029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har char="•"/>
              <a:defRPr sz="2800"/>
            </a:pPr>
            <a:r>
              <a:t>Plan? </a:t>
            </a:r>
            <a:r>
              <a:rPr b="1"/>
              <a:t>Decision variables</a:t>
            </a:r>
            <a:r>
              <a:t>: Quantities that can change and decision maker(s) is able to control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/>
              <a:buChar char="➢"/>
              <a:defRPr sz="2800"/>
            </a:pPr>
            <a:r>
              <a:t>In this case: # of pairs to produce</a:t>
            </a:r>
          </a:p>
          <a:p>
            <a:pPr>
              <a:lnSpc>
                <a:spcPct val="90000"/>
              </a:lnSpc>
              <a:buChar char="•"/>
              <a:defRPr sz="2800" b="1"/>
            </a:pPr>
            <a:endParaRPr/>
          </a:p>
          <a:p>
            <a:pPr>
              <a:lnSpc>
                <a:spcPct val="90000"/>
              </a:lnSpc>
              <a:spcBef>
                <a:spcPts val="600"/>
              </a:spcBef>
              <a:buChar char="•"/>
              <a:defRPr sz="2800" b="1"/>
            </a:pPr>
            <a:r>
              <a:t>Performance measure</a:t>
            </a:r>
            <a:r>
              <a:rPr b="0"/>
              <a:t>: Profit (revenue – cost)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/>
              <a:buChar char="➢"/>
              <a:defRPr sz="2800" b="1"/>
            </a:pPr>
            <a:r>
              <a:t>Objective function</a:t>
            </a:r>
            <a:r>
              <a:rPr b="0"/>
              <a:t>: Maximize profit - optimization</a:t>
            </a:r>
          </a:p>
          <a:p>
            <a:pPr>
              <a:lnSpc>
                <a:spcPct val="90000"/>
              </a:lnSpc>
              <a:buChar char="•"/>
              <a:defRPr sz="2800" b="1"/>
            </a:pPr>
            <a:endParaRPr b="0"/>
          </a:p>
          <a:p>
            <a:pPr>
              <a:lnSpc>
                <a:spcPct val="90000"/>
              </a:lnSpc>
              <a:spcBef>
                <a:spcPts val="600"/>
              </a:spcBef>
              <a:buChar char="•"/>
              <a:defRPr sz="2800" b="1"/>
            </a:pPr>
            <a:r>
              <a:t>Constraints</a:t>
            </a:r>
            <a:r>
              <a:rPr b="0"/>
              <a:t>: Resources limit # of pairs to produce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/>
              <a:buChar char="➢"/>
              <a:defRPr sz="2800"/>
            </a:pPr>
            <a:r>
              <a:t>In this case: Machine time, worker time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778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596" name="Shape 596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Font typeface="Arial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spcBef>
                <a:spcPts val="800"/>
              </a:spcBef>
              <a:buSzTx/>
              <a:buFont typeface="Arial"/>
              <a:buNone/>
              <a:defRPr sz="3600">
                <a:latin typeface="Calibri"/>
                <a:ea typeface="Calibri"/>
                <a:cs typeface="Calibri"/>
                <a:sym typeface="Calibri"/>
              </a:defRPr>
            </a:pPr>
            <a:r>
              <a:t>What about the improving direction?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6" grpId="1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Shape 598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99" name="Shape 599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600" name="Shape 600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601" name="Shape 601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02" name="Shape 602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03" name="Shape 603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04" name="Shape 604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05" name="Shape 605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06" name="Shape 606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07" name="Shape 607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08" name="Shape 608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609" name="Shape 609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610" name="Shape 610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611" name="Shape 611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612" name="Shape 612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13" name="Shape 613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14" name="Shape 614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615" name="Shape 615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16" name="Shape 616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617" name="Shape 617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618" name="Shape 618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619" name="Shape 619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620" name="Shape 620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621" name="Shape 621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622" name="Shape 622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623" name="Shape 623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624" name="Shape 624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25" name="Shape 625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26" name="Shape 626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27" name="Shape 627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28" name="Shape 628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29" name="Shape 629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30" name="Shape 630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631" name="Shape 631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632" name="Shape 632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33" name="Shape 633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634" name="Shape 634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35" name="Shape 635"/>
          <p:cNvSpPr/>
          <p:nvPr/>
        </p:nvSpPr>
        <p:spPr>
          <a:xfrm>
            <a:off x="3635375" y="3563937"/>
            <a:ext cx="154349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Feasible Region</a:t>
            </a:r>
          </a:p>
        </p:txBody>
      </p:sp>
      <p:sp>
        <p:nvSpPr>
          <p:cNvPr id="636" name="Shape 636"/>
          <p:cNvSpPr/>
          <p:nvPr/>
        </p:nvSpPr>
        <p:spPr>
          <a:xfrm>
            <a:off x="3671887" y="4365624"/>
            <a:ext cx="468314" cy="90011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37" name="Shape 637"/>
          <p:cNvSpPr/>
          <p:nvPr/>
        </p:nvSpPr>
        <p:spPr>
          <a:xfrm>
            <a:off x="3887787" y="4581525"/>
            <a:ext cx="867183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-2]</a:t>
            </a:r>
          </a:p>
        </p:txBody>
      </p:sp>
      <p:sp>
        <p:nvSpPr>
          <p:cNvPr id="638" name="Shape 638"/>
          <p:cNvSpPr/>
          <p:nvPr/>
        </p:nvSpPr>
        <p:spPr>
          <a:xfrm flipV="1">
            <a:off x="1295400" y="2816225"/>
            <a:ext cx="5580063" cy="2700338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39" name="Shape 639"/>
          <p:cNvSpPr/>
          <p:nvPr/>
        </p:nvSpPr>
        <p:spPr>
          <a:xfrm>
            <a:off x="6911975" y="2565400"/>
            <a:ext cx="1217613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- 2x</a:t>
            </a:r>
            <a:r>
              <a:rPr baseline="-25000"/>
              <a:t>2</a:t>
            </a:r>
            <a:r>
              <a:t> = 0</a:t>
            </a:r>
          </a:p>
        </p:txBody>
      </p:sp>
    </p:spTree>
  </p:cSld>
  <p:clrMapOvr>
    <a:masterClrMapping/>
  </p:clrMapOvr>
  <p:transition>
    <p:dissolv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Shape 641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42" name="Shape 642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643" name="Shape 643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644" name="Shape 644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45" name="Shape 645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46" name="Shape 646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47" name="Shape 647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48" name="Shape 648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49" name="Shape 649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50" name="Shape 650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51" name="Shape 651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652" name="Shape 652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653" name="Shape 653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654" name="Shape 654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655" name="Shape 655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56" name="Shape 656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57" name="Shape 657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658" name="Shape 658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59" name="Shape 659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660" name="Shape 660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661" name="Shape 661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662" name="Shape 662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663" name="Shape 663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664" name="Shape 664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665" name="Shape 665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666" name="Shape 666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667" name="Shape 667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68" name="Shape 668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69" name="Shape 669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70" name="Shape 670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71" name="Shape 671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72" name="Shape 672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73" name="Shape 673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674" name="Shape 674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675" name="Shape 675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76" name="Shape 676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677" name="Shape 677"/>
          <p:cNvSpPr/>
          <p:nvPr/>
        </p:nvSpPr>
        <p:spPr>
          <a:xfrm>
            <a:off x="3635375" y="3563937"/>
            <a:ext cx="154349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Feasible Region</a:t>
            </a:r>
          </a:p>
        </p:txBody>
      </p:sp>
      <p:sp>
        <p:nvSpPr>
          <p:cNvPr id="678" name="Shape 678"/>
          <p:cNvSpPr/>
          <p:nvPr/>
        </p:nvSpPr>
        <p:spPr>
          <a:xfrm>
            <a:off x="3671887" y="4365624"/>
            <a:ext cx="468314" cy="90011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79" name="Shape 679"/>
          <p:cNvSpPr/>
          <p:nvPr/>
        </p:nvSpPr>
        <p:spPr>
          <a:xfrm>
            <a:off x="3887787" y="4581525"/>
            <a:ext cx="867183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-2]</a:t>
            </a:r>
          </a:p>
        </p:txBody>
      </p:sp>
      <p:sp>
        <p:nvSpPr>
          <p:cNvPr id="680" name="Shape 680"/>
          <p:cNvSpPr/>
          <p:nvPr/>
        </p:nvSpPr>
        <p:spPr>
          <a:xfrm flipV="1">
            <a:off x="1295400" y="2816225"/>
            <a:ext cx="5580063" cy="2700338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81" name="Shape 681"/>
          <p:cNvSpPr/>
          <p:nvPr/>
        </p:nvSpPr>
        <p:spPr>
          <a:xfrm>
            <a:off x="5940425" y="3573462"/>
            <a:ext cx="279164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 is the optimal solution!</a:t>
            </a:r>
          </a:p>
        </p:txBody>
      </p:sp>
      <p:sp>
        <p:nvSpPr>
          <p:cNvPr id="682" name="Shape 682"/>
          <p:cNvSpPr/>
          <p:nvPr/>
        </p:nvSpPr>
        <p:spPr>
          <a:xfrm flipH="1">
            <a:off x="5888037" y="3933825"/>
            <a:ext cx="268289" cy="374650"/>
          </a:xfrm>
          <a:prstGeom prst="line">
            <a:avLst/>
          </a:prstGeom>
          <a:ln w="1905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83" name="Shape 683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51221 0.125840" pathEditMode="relative">
                                      <p:cBhvr>
                                        <p:cTn id="6" dur="50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51223 0.125840" pathEditMode="relative">
                                      <p:cBhvr>
                                        <p:cTn id="9" dur="5000" fill="hold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-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51221 0.125840" pathEditMode="relative">
                                      <p:cBhvr>
                                        <p:cTn id="12" dur="50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1" grpId="5" animBg="1" advAuto="0"/>
      <p:bldP spid="682" grpId="4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778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686" name="Shape 686"/>
          <p:cNvSpPr>
            <a:spLocks noGrp="1"/>
          </p:cNvSpPr>
          <p:nvPr>
            <p:ph type="body" sz="half" idx="4294967295"/>
          </p:nvPr>
        </p:nvSpPr>
        <p:spPr>
          <a:xfrm>
            <a:off x="1073150" y="17732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Ex 1.c) 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 max    -x</a:t>
            </a:r>
            <a:r>
              <a:rPr baseline="-25587"/>
              <a:t>1 </a:t>
            </a:r>
            <a:r>
              <a:t>+  x</a:t>
            </a:r>
            <a:r>
              <a:rPr baseline="-25587"/>
              <a:t>2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 baseline="-25587">
                <a:latin typeface="Calibri"/>
                <a:ea typeface="Calibri"/>
                <a:cs typeface="Calibri"/>
                <a:sym typeface="Calibri"/>
              </a:defRPr>
            </a:pPr>
            <a:r>
              <a:t>      </a:t>
            </a:r>
            <a:r>
              <a:rPr baseline="0"/>
              <a:t>s.t.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           </a:t>
            </a:r>
            <a:r>
              <a:rPr sz="2910"/>
              <a:t>x</a:t>
            </a:r>
            <a:r>
              <a:rPr sz="2910" baseline="-25587"/>
              <a:t>1 </a:t>
            </a:r>
            <a:r>
              <a:rPr sz="2910"/>
              <a:t>+  x</a:t>
            </a:r>
            <a:r>
              <a:rPr sz="2910" baseline="-25587"/>
              <a:t>2 </a:t>
            </a:r>
            <a:r>
              <a:rPr sz="2910"/>
              <a:t> ≤ 6       </a:t>
            </a:r>
            <a:r>
              <a:rPr sz="2328">
                <a:solidFill>
                  <a:srgbClr val="FF0000"/>
                </a:solidFill>
              </a:rPr>
              <a:t>(1)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endParaRPr sz="2328">
              <a:solidFill>
                <a:srgbClr val="FF0000"/>
              </a:solidFill>
            </a:endParaRP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r>
              <a:t>           - </a:t>
            </a:r>
            <a:r>
              <a:rPr sz="2910"/>
              <a:t>x</a:t>
            </a:r>
            <a:r>
              <a:rPr sz="2910" baseline="-25587"/>
              <a:t>1 </a:t>
            </a:r>
            <a:r>
              <a:rPr sz="2910"/>
              <a:t>+ 2x</a:t>
            </a:r>
            <a:r>
              <a:rPr sz="2910" baseline="-25587"/>
              <a:t>2 </a:t>
            </a:r>
            <a:r>
              <a:rPr sz="2910"/>
              <a:t> ≤ 8      </a:t>
            </a:r>
            <a:r>
              <a:rPr>
                <a:solidFill>
                  <a:srgbClr val="FF0000"/>
                </a:solidFill>
              </a:rPr>
              <a:t>(2)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endParaRPr>
              <a:solidFill>
                <a:srgbClr val="FF0000"/>
              </a:solidFill>
            </a:endParaRP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r>
              <a:t>               </a:t>
            </a:r>
            <a:r>
              <a:rPr sz="2910"/>
              <a:t>x</a:t>
            </a:r>
            <a:r>
              <a:rPr sz="2910" baseline="-25587"/>
              <a:t>1</a:t>
            </a:r>
            <a:r>
              <a:rPr sz="2910"/>
              <a:t>, x</a:t>
            </a:r>
            <a:r>
              <a:rPr sz="2910" baseline="-25587"/>
              <a:t>2</a:t>
            </a:r>
            <a:r>
              <a:rPr sz="2910"/>
              <a:t> ≥ 0        </a:t>
            </a:r>
            <a:r>
              <a:rPr>
                <a:solidFill>
                  <a:srgbClr val="FF0000"/>
                </a:solidFill>
              </a:rPr>
              <a:t>(3)</a:t>
            </a:r>
            <a:r>
              <a:t>, </a:t>
            </a:r>
            <a:r>
              <a:rPr>
                <a:solidFill>
                  <a:srgbClr val="FF0000"/>
                </a:solidFill>
              </a:rPr>
              <a:t>(4)</a:t>
            </a:r>
          </a:p>
        </p:txBody>
      </p:sp>
      <p:sp>
        <p:nvSpPr>
          <p:cNvPr id="687" name="Shape 687"/>
          <p:cNvSpPr/>
          <p:nvPr/>
        </p:nvSpPr>
        <p:spPr>
          <a:xfrm>
            <a:off x="431800" y="800100"/>
            <a:ext cx="8064500" cy="125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Now let us consider:</a:t>
            </a:r>
          </a:p>
        </p:txBody>
      </p:sp>
    </p:spTree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689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90" name="Shape 690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691" name="Shape 691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692" name="Shape 692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93" name="Shape 693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94" name="Shape 694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95" name="Shape 695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96" name="Shape 696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97" name="Shape 697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98" name="Shape 698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99" name="Shape 699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700" name="Shape 700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701" name="Shape 701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702" name="Shape 702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703" name="Shape 703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04" name="Shape 704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05" name="Shape 705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706" name="Shape 706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07" name="Shape 707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708" name="Shape 708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709" name="Shape 709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710" name="Shape 710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711" name="Shape 711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712" name="Shape 712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713" name="Shape 713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714" name="Shape 714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715" name="Shape 715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16" name="Shape 716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17" name="Shape 717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18" name="Shape 718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19" name="Shape 719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20" name="Shape 720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21" name="Shape 721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722" name="Shape 722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723" name="Shape 723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24" name="Shape 724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725" name="Shape 725"/>
          <p:cNvSpPr/>
          <p:nvPr/>
        </p:nvSpPr>
        <p:spPr>
          <a:xfrm flipH="1" flipV="1">
            <a:off x="3059112" y="3752850"/>
            <a:ext cx="612776" cy="612775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26" name="Shape 726"/>
          <p:cNvSpPr/>
          <p:nvPr/>
        </p:nvSpPr>
        <p:spPr>
          <a:xfrm>
            <a:off x="2771775" y="3429000"/>
            <a:ext cx="867182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c=[-1  1]</a:t>
            </a:r>
          </a:p>
        </p:txBody>
      </p:sp>
      <p:sp>
        <p:nvSpPr>
          <p:cNvPr id="727" name="Shape 727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5" grpId="2" animBg="1" advAuto="0"/>
      <p:bldP spid="726" grpId="1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Shape 729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778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730" name="Shape 730"/>
          <p:cNvSpPr>
            <a:spLocks noGrp="1"/>
          </p:cNvSpPr>
          <p:nvPr>
            <p:ph type="body" sz="half" idx="4294967295"/>
          </p:nvPr>
        </p:nvSpPr>
        <p:spPr>
          <a:xfrm>
            <a:off x="1073150" y="17732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Ex 1.c) 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 max    -x</a:t>
            </a:r>
            <a:r>
              <a:rPr baseline="-25587"/>
              <a:t>1 </a:t>
            </a:r>
            <a:r>
              <a:t>+  x</a:t>
            </a:r>
            <a:r>
              <a:rPr baseline="-25587"/>
              <a:t>2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 baseline="-25587">
                <a:latin typeface="Calibri"/>
                <a:ea typeface="Calibri"/>
                <a:cs typeface="Calibri"/>
                <a:sym typeface="Calibri"/>
              </a:defRPr>
            </a:pPr>
            <a:r>
              <a:t>      </a:t>
            </a:r>
            <a:r>
              <a:rPr baseline="0"/>
              <a:t>s.t.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           </a:t>
            </a:r>
            <a:r>
              <a:rPr sz="2910"/>
              <a:t>x</a:t>
            </a:r>
            <a:r>
              <a:rPr sz="2910" baseline="-25587"/>
              <a:t>1 </a:t>
            </a:r>
            <a:r>
              <a:rPr sz="2910"/>
              <a:t>+  x</a:t>
            </a:r>
            <a:r>
              <a:rPr sz="2910" baseline="-25587"/>
              <a:t>2 </a:t>
            </a:r>
            <a:r>
              <a:rPr sz="2910"/>
              <a:t> ≤ 6       </a:t>
            </a:r>
            <a:r>
              <a:rPr sz="2328">
                <a:solidFill>
                  <a:srgbClr val="FF0000"/>
                </a:solidFill>
              </a:rPr>
              <a:t>(1)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endParaRPr sz="2328">
              <a:solidFill>
                <a:srgbClr val="FF0000"/>
              </a:solidFill>
            </a:endParaRP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r>
              <a:t>           - </a:t>
            </a:r>
            <a:r>
              <a:rPr sz="2910"/>
              <a:t>x</a:t>
            </a:r>
            <a:r>
              <a:rPr sz="2910" baseline="-25587"/>
              <a:t>1 </a:t>
            </a:r>
            <a:r>
              <a:rPr sz="2910"/>
              <a:t>+ 2x</a:t>
            </a:r>
            <a:r>
              <a:rPr sz="2910" baseline="-25587"/>
              <a:t>2 </a:t>
            </a:r>
            <a:r>
              <a:rPr sz="2910"/>
              <a:t> ≤ 8      </a:t>
            </a:r>
            <a:r>
              <a:rPr>
                <a:solidFill>
                  <a:srgbClr val="FF0000"/>
                </a:solidFill>
              </a:rPr>
              <a:t>(2)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endParaRPr>
              <a:solidFill>
                <a:srgbClr val="FF0000"/>
              </a:solidFill>
            </a:endParaRP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r>
              <a:t>               </a:t>
            </a:r>
            <a:r>
              <a:rPr sz="2910"/>
              <a:t>x</a:t>
            </a:r>
            <a:r>
              <a:rPr sz="2910" baseline="-25587"/>
              <a:t>1</a:t>
            </a:r>
            <a:r>
              <a:rPr sz="2910"/>
              <a:t>, x</a:t>
            </a:r>
            <a:r>
              <a:rPr sz="2910" baseline="-25587"/>
              <a:t>2</a:t>
            </a:r>
            <a:r>
              <a:rPr sz="2910"/>
              <a:t> ≥ 0        </a:t>
            </a:r>
            <a:r>
              <a:rPr>
                <a:solidFill>
                  <a:srgbClr val="FF0000"/>
                </a:solidFill>
              </a:rPr>
              <a:t>(3)</a:t>
            </a:r>
            <a:r>
              <a:t>, </a:t>
            </a:r>
            <a:r>
              <a:rPr>
                <a:solidFill>
                  <a:srgbClr val="FF0000"/>
                </a:solidFill>
              </a:rPr>
              <a:t>(4)</a:t>
            </a:r>
          </a:p>
        </p:txBody>
      </p:sp>
      <p:sp>
        <p:nvSpPr>
          <p:cNvPr id="731" name="Shape 731"/>
          <p:cNvSpPr/>
          <p:nvPr/>
        </p:nvSpPr>
        <p:spPr>
          <a:xfrm>
            <a:off x="431800" y="800100"/>
            <a:ext cx="8064500" cy="125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Now, let us consider:</a:t>
            </a:r>
          </a:p>
        </p:txBody>
      </p:sp>
      <p:sp>
        <p:nvSpPr>
          <p:cNvPr id="732" name="Shape 732"/>
          <p:cNvSpPr/>
          <p:nvPr/>
        </p:nvSpPr>
        <p:spPr>
          <a:xfrm>
            <a:off x="4895850" y="1808162"/>
            <a:ext cx="4038600" cy="2125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6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342900" indent="-342900">
              <a:spcBef>
                <a:spcPts val="600"/>
              </a:spcBef>
              <a:defRPr sz="2800" b="1">
                <a:latin typeface="Calibri"/>
                <a:ea typeface="Calibri"/>
                <a:cs typeface="Calibri"/>
                <a:sym typeface="Calibri"/>
              </a:defRPr>
            </a:pPr>
            <a:r>
              <a:t>Question: </a:t>
            </a:r>
          </a:p>
          <a:p>
            <a:pPr marL="342900" indent="-342900">
              <a:spcBef>
                <a:spcPts val="6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Is it possible for (5,1) be </a:t>
            </a:r>
          </a:p>
          <a:p>
            <a:pPr marL="342900" indent="-342900">
              <a:spcBef>
                <a:spcPts val="6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the optimal?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2" grpId="1" build="p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Shape 734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35" name="Shape 735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736" name="Shape 736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737" name="Shape 737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38" name="Shape 738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39" name="Shape 739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40" name="Shape 740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41" name="Shape 741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42" name="Shape 742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43" name="Shape 743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44" name="Shape 744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745" name="Shape 745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746" name="Shape 746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747" name="Shape 747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748" name="Shape 748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49" name="Shape 749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50" name="Shape 750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751" name="Shape 751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52" name="Shape 752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753" name="Shape 753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754" name="Shape 754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755" name="Shape 755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756" name="Shape 756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757" name="Shape 757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758" name="Shape 758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759" name="Shape 759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760" name="Shape 760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61" name="Shape 761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62" name="Shape 762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63" name="Shape 763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64" name="Shape 764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65" name="Shape 765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66" name="Shape 766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767" name="Shape 767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768" name="Shape 768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69" name="Shape 769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770" name="Shape 770"/>
          <p:cNvSpPr/>
          <p:nvPr/>
        </p:nvSpPr>
        <p:spPr>
          <a:xfrm flipH="1" flipV="1">
            <a:off x="3059112" y="3752850"/>
            <a:ext cx="612776" cy="612775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71" name="Shape 771"/>
          <p:cNvSpPr/>
          <p:nvPr/>
        </p:nvSpPr>
        <p:spPr>
          <a:xfrm>
            <a:off x="2771775" y="3429000"/>
            <a:ext cx="867182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c=[-1  1]</a:t>
            </a:r>
          </a:p>
        </p:txBody>
      </p:sp>
      <p:sp>
        <p:nvSpPr>
          <p:cNvPr id="772" name="Shape 772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73" name="Shape 773"/>
          <p:cNvSpPr/>
          <p:nvPr/>
        </p:nvSpPr>
        <p:spPr>
          <a:xfrm>
            <a:off x="5435600" y="39338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74" name="Shape 774"/>
          <p:cNvSpPr/>
          <p:nvPr/>
        </p:nvSpPr>
        <p:spPr>
          <a:xfrm>
            <a:off x="5508625" y="378936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(5,1)</a:t>
            </a:r>
          </a:p>
        </p:txBody>
      </p:sp>
      <p:sp>
        <p:nvSpPr>
          <p:cNvPr id="775" name="Shape 775"/>
          <p:cNvSpPr/>
          <p:nvPr/>
        </p:nvSpPr>
        <p:spPr>
          <a:xfrm>
            <a:off x="6804025" y="2565400"/>
            <a:ext cx="1142663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-4</a:t>
            </a:r>
          </a:p>
        </p:txBody>
      </p:sp>
      <p:sp>
        <p:nvSpPr>
          <p:cNvPr id="776" name="Shape 776"/>
          <p:cNvSpPr/>
          <p:nvPr/>
        </p:nvSpPr>
        <p:spPr>
          <a:xfrm flipV="1">
            <a:off x="2592387" y="2781299"/>
            <a:ext cx="4103689" cy="407670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77" name="Shape 777"/>
          <p:cNvSpPr/>
          <p:nvPr/>
        </p:nvSpPr>
        <p:spPr>
          <a:xfrm flipH="1" flipV="1">
            <a:off x="4751387" y="3824287"/>
            <a:ext cx="433389" cy="433389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78" name="Shape 778"/>
          <p:cNvSpPr/>
          <p:nvPr/>
        </p:nvSpPr>
        <p:spPr>
          <a:xfrm>
            <a:off x="4673600" y="3527425"/>
            <a:ext cx="1993774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improving direction!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0" grpId="2" animBg="1" advAuto="0"/>
      <p:bldP spid="771" grpId="1" animBg="1" advAuto="0"/>
      <p:bldP spid="775" grpId="4" animBg="1" advAuto="0"/>
      <p:bldP spid="776" grpId="3" animBg="1" advAuto="0"/>
      <p:bldP spid="777" grpId="5" animBg="1" advAuto="0"/>
      <p:bldP spid="778" grpId="6" animBg="1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780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1" name="Shape 781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782" name="Shape 782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783" name="Shape 783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4" name="Shape 784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5" name="Shape 785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6" name="Shape 786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7" name="Shape 787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8" name="Shape 788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9" name="Shape 789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90" name="Shape 790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791" name="Shape 791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792" name="Shape 792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793" name="Shape 793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794" name="Shape 794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95" name="Shape 795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96" name="Shape 796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797" name="Shape 797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98" name="Shape 798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799" name="Shape 799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800" name="Shape 800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801" name="Shape 801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802" name="Shape 802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803" name="Shape 803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804" name="Shape 804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805" name="Shape 805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806" name="Shape 806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07" name="Shape 807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08" name="Shape 808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09" name="Shape 809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10" name="Shape 810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11" name="Shape 811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12" name="Shape 812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813" name="Shape 813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814" name="Shape 814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15" name="Shape 815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816" name="Shape 816"/>
          <p:cNvSpPr/>
          <p:nvPr/>
        </p:nvSpPr>
        <p:spPr>
          <a:xfrm flipH="1" flipV="1">
            <a:off x="3059112" y="3752850"/>
            <a:ext cx="612776" cy="612775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17" name="Shape 817"/>
          <p:cNvSpPr/>
          <p:nvPr/>
        </p:nvSpPr>
        <p:spPr>
          <a:xfrm>
            <a:off x="2771775" y="3429000"/>
            <a:ext cx="867182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c=[-1  1]</a:t>
            </a:r>
          </a:p>
        </p:txBody>
      </p:sp>
      <p:sp>
        <p:nvSpPr>
          <p:cNvPr id="818" name="Shape 818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19" name="Shape 819"/>
          <p:cNvSpPr/>
          <p:nvPr/>
        </p:nvSpPr>
        <p:spPr>
          <a:xfrm>
            <a:off x="5435600" y="39338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20" name="Shape 820"/>
          <p:cNvSpPr/>
          <p:nvPr/>
        </p:nvSpPr>
        <p:spPr>
          <a:xfrm flipV="1">
            <a:off x="2592387" y="2781299"/>
            <a:ext cx="4103689" cy="407670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21" name="Shape 821"/>
          <p:cNvSpPr/>
          <p:nvPr/>
        </p:nvSpPr>
        <p:spPr>
          <a:xfrm>
            <a:off x="5508625" y="378936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(5,1)</a:t>
            </a:r>
          </a:p>
        </p:txBody>
      </p:sp>
      <p:sp>
        <p:nvSpPr>
          <p:cNvPr id="822" name="Shape 822"/>
          <p:cNvSpPr/>
          <p:nvPr/>
        </p:nvSpPr>
        <p:spPr>
          <a:xfrm>
            <a:off x="6804025" y="2565400"/>
            <a:ext cx="1142663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-4</a:t>
            </a:r>
          </a:p>
        </p:txBody>
      </p:sp>
      <p:sp>
        <p:nvSpPr>
          <p:cNvPr id="823" name="Shape 823"/>
          <p:cNvSpPr/>
          <p:nvPr/>
        </p:nvSpPr>
        <p:spPr>
          <a:xfrm>
            <a:off x="4751387" y="30337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(3,3)</a:t>
            </a:r>
          </a:p>
        </p:txBody>
      </p:sp>
      <p:sp>
        <p:nvSpPr>
          <p:cNvPr id="824" name="Shape 824"/>
          <p:cNvSpPr/>
          <p:nvPr/>
        </p:nvSpPr>
        <p:spPr>
          <a:xfrm>
            <a:off x="4679950" y="3213100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25" name="Shape 825"/>
          <p:cNvSpPr/>
          <p:nvPr/>
        </p:nvSpPr>
        <p:spPr>
          <a:xfrm flipV="1">
            <a:off x="1655762" y="2241550"/>
            <a:ext cx="4176714" cy="3995738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26" name="Shape 826"/>
          <p:cNvSpPr/>
          <p:nvPr/>
        </p:nvSpPr>
        <p:spPr>
          <a:xfrm>
            <a:off x="5867400" y="2168525"/>
            <a:ext cx="124142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0</a:t>
            </a:r>
          </a:p>
        </p:txBody>
      </p:sp>
      <p:sp>
        <p:nvSpPr>
          <p:cNvPr id="827" name="Shape 827"/>
          <p:cNvSpPr/>
          <p:nvPr/>
        </p:nvSpPr>
        <p:spPr>
          <a:xfrm flipH="1" flipV="1">
            <a:off x="4751387" y="3824287"/>
            <a:ext cx="433389" cy="433389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28" name="Shape 828"/>
          <p:cNvSpPr/>
          <p:nvPr/>
        </p:nvSpPr>
        <p:spPr>
          <a:xfrm>
            <a:off x="4673600" y="3527425"/>
            <a:ext cx="1993774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improving direction!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xit" presetSubtype="1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9" dur="500" fill="hold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xit" presetSubtype="1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3" dur="500" fill="hold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" grpId="2" animBg="1" advAuto="0"/>
      <p:bldP spid="824" grpId="1" animBg="1" advAuto="0"/>
      <p:bldP spid="825" grpId="3" animBg="1" advAuto="0"/>
      <p:bldP spid="826" grpId="4" animBg="1" advAuto="0"/>
      <p:bldP spid="827" grpId="5" animBg="1" advAuto="0"/>
      <p:bldP spid="828" grpId="6" animBg="1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Shape 830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31" name="Shape 831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832" name="Shape 832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833" name="Shape 833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34" name="Shape 834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35" name="Shape 835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36" name="Shape 836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37" name="Shape 837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38" name="Shape 838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39" name="Shape 839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40" name="Shape 840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841" name="Shape 841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842" name="Shape 842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843" name="Shape 843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844" name="Shape 844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45" name="Shape 845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46" name="Shape 846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847" name="Shape 847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48" name="Shape 848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849" name="Shape 849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850" name="Shape 850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851" name="Shape 851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852" name="Shape 852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853" name="Shape 853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854" name="Shape 854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855" name="Shape 855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856" name="Shape 856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57" name="Shape 857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58" name="Shape 858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59" name="Shape 859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60" name="Shape 860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61" name="Shape 861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62" name="Shape 862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863" name="Shape 863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864" name="Shape 864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65" name="Shape 865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866" name="Shape 866"/>
          <p:cNvSpPr/>
          <p:nvPr/>
        </p:nvSpPr>
        <p:spPr>
          <a:xfrm flipH="1" flipV="1">
            <a:off x="3059112" y="3752850"/>
            <a:ext cx="612776" cy="612775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67" name="Shape 867"/>
          <p:cNvSpPr/>
          <p:nvPr/>
        </p:nvSpPr>
        <p:spPr>
          <a:xfrm>
            <a:off x="2771775" y="3429000"/>
            <a:ext cx="867182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c=[-1  1]</a:t>
            </a:r>
          </a:p>
        </p:txBody>
      </p:sp>
      <p:sp>
        <p:nvSpPr>
          <p:cNvPr id="868" name="Shape 868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69" name="Shape 869"/>
          <p:cNvSpPr/>
          <p:nvPr/>
        </p:nvSpPr>
        <p:spPr>
          <a:xfrm>
            <a:off x="5435600" y="39338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70" name="Shape 870"/>
          <p:cNvSpPr/>
          <p:nvPr/>
        </p:nvSpPr>
        <p:spPr>
          <a:xfrm flipV="1">
            <a:off x="2592387" y="2781299"/>
            <a:ext cx="4103689" cy="407670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71" name="Shape 871"/>
          <p:cNvSpPr/>
          <p:nvPr/>
        </p:nvSpPr>
        <p:spPr>
          <a:xfrm>
            <a:off x="5508625" y="378936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(5,1)</a:t>
            </a:r>
          </a:p>
        </p:txBody>
      </p:sp>
      <p:sp>
        <p:nvSpPr>
          <p:cNvPr id="872" name="Shape 872"/>
          <p:cNvSpPr/>
          <p:nvPr/>
        </p:nvSpPr>
        <p:spPr>
          <a:xfrm>
            <a:off x="6804025" y="2565400"/>
            <a:ext cx="1142663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-4</a:t>
            </a:r>
          </a:p>
        </p:txBody>
      </p:sp>
      <p:sp>
        <p:nvSpPr>
          <p:cNvPr id="873" name="Shape 873"/>
          <p:cNvSpPr/>
          <p:nvPr/>
        </p:nvSpPr>
        <p:spPr>
          <a:xfrm>
            <a:off x="4751387" y="30337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(3,3)</a:t>
            </a:r>
          </a:p>
        </p:txBody>
      </p:sp>
      <p:sp>
        <p:nvSpPr>
          <p:cNvPr id="874" name="Shape 874"/>
          <p:cNvSpPr/>
          <p:nvPr/>
        </p:nvSpPr>
        <p:spPr>
          <a:xfrm>
            <a:off x="4679950" y="3213100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75" name="Shape 875"/>
          <p:cNvSpPr/>
          <p:nvPr/>
        </p:nvSpPr>
        <p:spPr>
          <a:xfrm flipV="1">
            <a:off x="1655762" y="2241550"/>
            <a:ext cx="4176714" cy="3995738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76" name="Shape 876"/>
          <p:cNvSpPr/>
          <p:nvPr/>
        </p:nvSpPr>
        <p:spPr>
          <a:xfrm>
            <a:off x="5867400" y="2168525"/>
            <a:ext cx="124142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0</a:t>
            </a:r>
          </a:p>
        </p:txBody>
      </p:sp>
      <p:sp>
        <p:nvSpPr>
          <p:cNvPr id="877" name="Shape 877"/>
          <p:cNvSpPr/>
          <p:nvPr/>
        </p:nvSpPr>
        <p:spPr>
          <a:xfrm flipV="1">
            <a:off x="1150937" y="1449387"/>
            <a:ext cx="4176713" cy="3995738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78" name="Shape 878"/>
          <p:cNvSpPr/>
          <p:nvPr/>
        </p:nvSpPr>
        <p:spPr>
          <a:xfrm>
            <a:off x="5076825" y="1089025"/>
            <a:ext cx="1655763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10/3</a:t>
            </a:r>
          </a:p>
        </p:txBody>
      </p:sp>
      <p:sp>
        <p:nvSpPr>
          <p:cNvPr id="879" name="Shape 879"/>
          <p:cNvSpPr/>
          <p:nvPr/>
        </p:nvSpPr>
        <p:spPr>
          <a:xfrm flipV="1">
            <a:off x="1008062" y="1412875"/>
            <a:ext cx="4176713" cy="3995738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80" name="Shape 880"/>
          <p:cNvSpPr/>
          <p:nvPr/>
        </p:nvSpPr>
        <p:spPr>
          <a:xfrm>
            <a:off x="4032250" y="1258887"/>
            <a:ext cx="1655763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+ x</a:t>
            </a:r>
            <a:r>
              <a:rPr baseline="-25000"/>
              <a:t>2</a:t>
            </a:r>
            <a:r>
              <a:t>= 4</a:t>
            </a:r>
          </a:p>
        </p:txBody>
      </p:sp>
      <p:sp>
        <p:nvSpPr>
          <p:cNvPr id="881" name="Shape 881"/>
          <p:cNvSpPr/>
          <p:nvPr/>
        </p:nvSpPr>
        <p:spPr>
          <a:xfrm>
            <a:off x="1187450" y="2420937"/>
            <a:ext cx="1790847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Point (0,4) is the</a:t>
            </a:r>
          </a:p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 optimal solution!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8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7" grpId="1" animBg="1" advAuto="0"/>
      <p:bldP spid="878" grpId="2" animBg="1" advAuto="0"/>
      <p:bldP spid="879" grpId="3" animBg="1" advAuto="0"/>
      <p:bldP spid="880" grpId="4" animBg="1" advAuto="0"/>
      <p:bldP spid="881" grpId="5" build="p" bldLvl="5" animBg="1" advAuto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Shape 883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778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884" name="Shape 884"/>
          <p:cNvSpPr>
            <a:spLocks noGrp="1"/>
          </p:cNvSpPr>
          <p:nvPr>
            <p:ph type="body" sz="half" idx="4294967295"/>
          </p:nvPr>
        </p:nvSpPr>
        <p:spPr>
          <a:xfrm>
            <a:off x="1073150" y="17732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Ex 1.d) 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 max    -x</a:t>
            </a:r>
            <a:r>
              <a:rPr baseline="-25587"/>
              <a:t>1 </a:t>
            </a:r>
            <a:r>
              <a:t>-  x</a:t>
            </a:r>
            <a:r>
              <a:rPr baseline="-25587"/>
              <a:t>2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 baseline="-25587">
                <a:latin typeface="Calibri"/>
                <a:ea typeface="Calibri"/>
                <a:cs typeface="Calibri"/>
                <a:sym typeface="Calibri"/>
              </a:defRPr>
            </a:pPr>
            <a:r>
              <a:t>      </a:t>
            </a:r>
            <a:r>
              <a:rPr baseline="0"/>
              <a:t>s.t.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716">
                <a:latin typeface="Calibri"/>
                <a:ea typeface="Calibri"/>
                <a:cs typeface="Calibri"/>
                <a:sym typeface="Calibri"/>
              </a:defRPr>
            </a:pPr>
            <a:r>
              <a:t>           </a:t>
            </a:r>
            <a:r>
              <a:rPr sz="2910"/>
              <a:t>x</a:t>
            </a:r>
            <a:r>
              <a:rPr sz="2910" baseline="-25587"/>
              <a:t>1 </a:t>
            </a:r>
            <a:r>
              <a:rPr sz="2910"/>
              <a:t>+  x</a:t>
            </a:r>
            <a:r>
              <a:rPr sz="2910" baseline="-25587"/>
              <a:t>2 </a:t>
            </a:r>
            <a:r>
              <a:rPr sz="2910"/>
              <a:t> ≤ 6       </a:t>
            </a:r>
            <a:r>
              <a:rPr sz="2328">
                <a:solidFill>
                  <a:srgbClr val="FF0000"/>
                </a:solidFill>
              </a:rPr>
              <a:t>(1)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endParaRPr sz="2328">
              <a:solidFill>
                <a:srgbClr val="FF0000"/>
              </a:solidFill>
            </a:endParaRP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r>
              <a:t>           - </a:t>
            </a:r>
            <a:r>
              <a:rPr sz="2910"/>
              <a:t>x</a:t>
            </a:r>
            <a:r>
              <a:rPr sz="2910" baseline="-25587"/>
              <a:t>1 </a:t>
            </a:r>
            <a:r>
              <a:rPr sz="2910"/>
              <a:t>+ 2x</a:t>
            </a:r>
            <a:r>
              <a:rPr sz="2910" baseline="-25587"/>
              <a:t>2 </a:t>
            </a:r>
            <a:r>
              <a:rPr sz="2910"/>
              <a:t> ≤ 8      </a:t>
            </a:r>
            <a:r>
              <a:rPr>
                <a:solidFill>
                  <a:srgbClr val="FF0000"/>
                </a:solidFill>
              </a:rPr>
              <a:t>(2)</a:t>
            </a: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endParaRPr>
              <a:solidFill>
                <a:srgbClr val="FF0000"/>
              </a:solidFill>
            </a:endParaRPr>
          </a:p>
          <a:p>
            <a:pPr marL="332613" indent="-332613" defTabSz="886968"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328">
                <a:latin typeface="Calibri"/>
                <a:ea typeface="Calibri"/>
                <a:cs typeface="Calibri"/>
                <a:sym typeface="Calibri"/>
              </a:defRPr>
            </a:pPr>
            <a:r>
              <a:t>               </a:t>
            </a:r>
            <a:r>
              <a:rPr sz="2910"/>
              <a:t>x</a:t>
            </a:r>
            <a:r>
              <a:rPr sz="2910" baseline="-25587"/>
              <a:t>1</a:t>
            </a:r>
            <a:r>
              <a:rPr sz="2910"/>
              <a:t>, x</a:t>
            </a:r>
            <a:r>
              <a:rPr sz="2910" baseline="-25587"/>
              <a:t>2</a:t>
            </a:r>
            <a:r>
              <a:rPr sz="2910"/>
              <a:t> ≥ 0        </a:t>
            </a:r>
            <a:r>
              <a:rPr>
                <a:solidFill>
                  <a:srgbClr val="FF0000"/>
                </a:solidFill>
              </a:rPr>
              <a:t>(3)</a:t>
            </a:r>
            <a:r>
              <a:t>, </a:t>
            </a:r>
            <a:r>
              <a:rPr>
                <a:solidFill>
                  <a:srgbClr val="FF0000"/>
                </a:solidFill>
              </a:rPr>
              <a:t>(4)</a:t>
            </a:r>
          </a:p>
        </p:txBody>
      </p:sp>
      <p:sp>
        <p:nvSpPr>
          <p:cNvPr id="885" name="Shape 885"/>
          <p:cNvSpPr/>
          <p:nvPr/>
        </p:nvSpPr>
        <p:spPr>
          <a:xfrm>
            <a:off x="431800" y="800100"/>
            <a:ext cx="8064500" cy="125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Now, let us consider:</a:t>
            </a:r>
          </a:p>
        </p:txBody>
      </p:sp>
      <p:sp>
        <p:nvSpPr>
          <p:cNvPr id="886" name="Shape 886"/>
          <p:cNvSpPr/>
          <p:nvPr/>
        </p:nvSpPr>
        <p:spPr>
          <a:xfrm>
            <a:off x="4895850" y="1808162"/>
            <a:ext cx="4038600" cy="2125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6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342900" indent="-342900">
              <a:spcBef>
                <a:spcPts val="600"/>
              </a:spcBef>
              <a:defRPr sz="2800" b="1">
                <a:latin typeface="Calibri"/>
                <a:ea typeface="Calibri"/>
                <a:cs typeface="Calibri"/>
                <a:sym typeface="Calibri"/>
              </a:defRPr>
            </a:pPr>
            <a:r>
              <a:t>Question: </a:t>
            </a:r>
          </a:p>
          <a:p>
            <a:pPr marL="342900" indent="-342900">
              <a:spcBef>
                <a:spcPts val="6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Is it possible for (0,4) be </a:t>
            </a:r>
          </a:p>
          <a:p>
            <a:pPr marL="342900" indent="-342900">
              <a:spcBef>
                <a:spcPts val="600"/>
              </a:spcBef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the optimal?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6" grpId="1" build="p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06363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365760">
              <a:defRPr sz="1760"/>
            </a:pPr>
            <a:endParaRPr/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body" idx="4294967295"/>
          </p:nvPr>
        </p:nvSpPr>
        <p:spPr>
          <a:xfrm>
            <a:off x="304800" y="609600"/>
            <a:ext cx="8610600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-685800">
              <a:spcBef>
                <a:spcPts val="600"/>
              </a:spcBef>
              <a:buSzTx/>
              <a:buNone/>
            </a:pPr>
            <a:r>
              <a:t>“The assembly plant works a 40 hour week.</a:t>
            </a:r>
          </a:p>
          <a:p>
            <a:pPr indent="-685800">
              <a:spcBef>
                <a:spcPts val="600"/>
              </a:spcBef>
              <a:buSzTx/>
              <a:buNone/>
            </a:pPr>
            <a:r>
              <a:t>There are 6 machines that cut the materials. Each pair of Airheads requires 3 minutes of cutting time while Groundeds require 2 minutes. Each hour, each cutting machine can do 50 minutes of work. </a:t>
            </a:r>
          </a:p>
          <a:p>
            <a:pPr indent="-685800">
              <a:buSzTx/>
              <a:buNone/>
            </a:pPr>
            <a:r>
              <a:t>There are 850 workers who assemble the shoes. It  takes a single worker 7 hours to assemble a pair of Airheads and 8 hours to assemble a pair of Groundeds.”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Shape 888"/>
          <p:cNvSpPr/>
          <p:nvPr/>
        </p:nvSpPr>
        <p:spPr>
          <a:xfrm>
            <a:off x="3657600" y="2600325"/>
            <a:ext cx="2246313" cy="1741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375" y="0"/>
                </a:moveTo>
                <a:lnTo>
                  <a:pt x="0" y="2730"/>
                </a:lnTo>
                <a:lnTo>
                  <a:pt x="0" y="21481"/>
                </a:lnTo>
                <a:lnTo>
                  <a:pt x="21600" y="21600"/>
                </a:lnTo>
                <a:lnTo>
                  <a:pt x="4375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89" name="Shape 889"/>
          <p:cNvSpPr/>
          <p:nvPr/>
        </p:nvSpPr>
        <p:spPr>
          <a:xfrm>
            <a:off x="503237" y="4365625"/>
            <a:ext cx="6015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(-8,0)</a:t>
            </a:r>
          </a:p>
        </p:txBody>
      </p:sp>
      <p:sp>
        <p:nvSpPr>
          <p:cNvPr id="890" name="Shape 890"/>
          <p:cNvSpPr/>
          <p:nvPr/>
        </p:nvSpPr>
        <p:spPr>
          <a:xfrm>
            <a:off x="3059112" y="2636837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891" name="Shape 891"/>
          <p:cNvSpPr/>
          <p:nvPr/>
        </p:nvSpPr>
        <p:spPr>
          <a:xfrm flipH="1" flipV="1">
            <a:off x="3635375" y="1015999"/>
            <a:ext cx="36513" cy="5149852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92" name="Shape 892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93" name="Shape 893"/>
          <p:cNvSpPr/>
          <p:nvPr/>
        </p:nvSpPr>
        <p:spPr>
          <a:xfrm flipV="1">
            <a:off x="0" y="1376362"/>
            <a:ext cx="6551613" cy="3348039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94" name="Shape 894"/>
          <p:cNvSpPr/>
          <p:nvPr/>
        </p:nvSpPr>
        <p:spPr>
          <a:xfrm>
            <a:off x="3600450" y="28162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95" name="Shape 895"/>
          <p:cNvSpPr/>
          <p:nvPr/>
        </p:nvSpPr>
        <p:spPr>
          <a:xfrm>
            <a:off x="5940425" y="17002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96" name="Shape 896"/>
          <p:cNvSpPr/>
          <p:nvPr/>
        </p:nvSpPr>
        <p:spPr>
          <a:xfrm>
            <a:off x="395287" y="4545012"/>
            <a:ext cx="144463" cy="215901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97" name="Shape 897"/>
          <p:cNvSpPr/>
          <p:nvPr/>
        </p:nvSpPr>
        <p:spPr>
          <a:xfrm>
            <a:off x="684212" y="4292600"/>
            <a:ext cx="107951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98" name="Shape 898"/>
          <p:cNvSpPr/>
          <p:nvPr/>
        </p:nvSpPr>
        <p:spPr>
          <a:xfrm>
            <a:off x="6551612" y="1125537"/>
            <a:ext cx="118854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= 8</a:t>
            </a:r>
          </a:p>
        </p:txBody>
      </p:sp>
      <p:sp>
        <p:nvSpPr>
          <p:cNvPr id="899" name="Shape 899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900" name="Shape 900"/>
          <p:cNvSpPr/>
          <p:nvPr/>
        </p:nvSpPr>
        <p:spPr>
          <a:xfrm>
            <a:off x="3419475" y="62071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901" name="Shape 901"/>
          <p:cNvSpPr/>
          <p:nvPr/>
        </p:nvSpPr>
        <p:spPr>
          <a:xfrm>
            <a:off x="7056437" y="5589587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6</a:t>
            </a:r>
          </a:p>
        </p:txBody>
      </p:sp>
      <p:sp>
        <p:nvSpPr>
          <p:cNvPr id="902" name="Shape 902"/>
          <p:cNvSpPr/>
          <p:nvPr/>
        </p:nvSpPr>
        <p:spPr>
          <a:xfrm flipH="1">
            <a:off x="6840537" y="5516562"/>
            <a:ext cx="179389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03" name="Shape 903"/>
          <p:cNvSpPr/>
          <p:nvPr/>
        </p:nvSpPr>
        <p:spPr>
          <a:xfrm flipH="1">
            <a:off x="2735262" y="1484312"/>
            <a:ext cx="180976" cy="18097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04" name="Shape 904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905" name="Shape 905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06" name="Shape 906"/>
          <p:cNvSpPr/>
          <p:nvPr/>
        </p:nvSpPr>
        <p:spPr>
          <a:xfrm>
            <a:off x="2627312" y="16287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907" name="Shape 907"/>
          <p:cNvSpPr/>
          <p:nvPr/>
        </p:nvSpPr>
        <p:spPr>
          <a:xfrm>
            <a:off x="6480175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908" name="Shape 908"/>
          <p:cNvSpPr/>
          <p:nvPr/>
        </p:nvSpPr>
        <p:spPr>
          <a:xfrm>
            <a:off x="6011862" y="17367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909" name="Shape 909"/>
          <p:cNvSpPr/>
          <p:nvPr/>
        </p:nvSpPr>
        <p:spPr>
          <a:xfrm>
            <a:off x="358775" y="468947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910" name="Shape 910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911" name="Shape 911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912" name="Shape 912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913" name="Shape 913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914" name="Shape 914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15" name="Shape 915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16" name="Shape 916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17" name="Shape 917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18" name="Shape 918"/>
          <p:cNvSpPr/>
          <p:nvPr/>
        </p:nvSpPr>
        <p:spPr>
          <a:xfrm>
            <a:off x="4032250" y="2600325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19" name="Shape 919"/>
          <p:cNvSpPr/>
          <p:nvPr/>
        </p:nvSpPr>
        <p:spPr>
          <a:xfrm>
            <a:off x="5795962" y="4292600"/>
            <a:ext cx="107951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20" name="Shape 920"/>
          <p:cNvSpPr/>
          <p:nvPr/>
        </p:nvSpPr>
        <p:spPr>
          <a:xfrm>
            <a:off x="5327650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(6,0)</a:t>
            </a:r>
          </a:p>
        </p:txBody>
      </p:sp>
      <p:sp>
        <p:nvSpPr>
          <p:cNvPr id="921" name="Shape 921"/>
          <p:cNvSpPr/>
          <p:nvPr/>
        </p:nvSpPr>
        <p:spPr>
          <a:xfrm>
            <a:off x="3095625" y="21336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(0,6)</a:t>
            </a:r>
          </a:p>
        </p:txBody>
      </p:sp>
      <p:sp>
        <p:nvSpPr>
          <p:cNvPr id="922" name="Shape 922"/>
          <p:cNvSpPr/>
          <p:nvPr/>
        </p:nvSpPr>
        <p:spPr>
          <a:xfrm>
            <a:off x="3600450" y="2168525"/>
            <a:ext cx="107950" cy="107950"/>
          </a:xfrm>
          <a:prstGeom prst="ellipse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23" name="Shape 923"/>
          <p:cNvSpPr/>
          <p:nvPr/>
        </p:nvSpPr>
        <p:spPr>
          <a:xfrm>
            <a:off x="4176712" y="2457450"/>
            <a:ext cx="1055711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(4/3,14/3)</a:t>
            </a:r>
          </a:p>
        </p:txBody>
      </p:sp>
      <p:sp>
        <p:nvSpPr>
          <p:cNvPr id="924" name="Shape 924"/>
          <p:cNvSpPr/>
          <p:nvPr/>
        </p:nvSpPr>
        <p:spPr>
          <a:xfrm flipH="1">
            <a:off x="2951162" y="4365624"/>
            <a:ext cx="720726" cy="719139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25" name="Shape 925"/>
          <p:cNvSpPr/>
          <p:nvPr/>
        </p:nvSpPr>
        <p:spPr>
          <a:xfrm>
            <a:off x="2232025" y="4545012"/>
            <a:ext cx="93716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c=[-1  -1]</a:t>
            </a:r>
          </a:p>
        </p:txBody>
      </p:sp>
      <p:sp>
        <p:nvSpPr>
          <p:cNvPr id="926" name="Shape 926"/>
          <p:cNvSpPr/>
          <p:nvPr/>
        </p:nvSpPr>
        <p:spPr>
          <a:xfrm>
            <a:off x="1511300" y="152399"/>
            <a:ext cx="5689600" cy="5508627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27" name="Shape 927"/>
          <p:cNvSpPr/>
          <p:nvPr/>
        </p:nvSpPr>
        <p:spPr>
          <a:xfrm>
            <a:off x="2447924" y="1700212"/>
            <a:ext cx="3779839" cy="3744913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28" name="Shape 928"/>
          <p:cNvSpPr/>
          <p:nvPr/>
        </p:nvSpPr>
        <p:spPr>
          <a:xfrm>
            <a:off x="1511300" y="1881187"/>
            <a:ext cx="124142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- x</a:t>
            </a:r>
            <a:r>
              <a:rPr baseline="-25000"/>
              <a:t>2</a:t>
            </a:r>
            <a:r>
              <a:t> = -4</a:t>
            </a:r>
          </a:p>
        </p:txBody>
      </p:sp>
      <p:sp>
        <p:nvSpPr>
          <p:cNvPr id="929" name="Shape 929"/>
          <p:cNvSpPr/>
          <p:nvPr/>
        </p:nvSpPr>
        <p:spPr>
          <a:xfrm flipH="1">
            <a:off x="5400674" y="4976812"/>
            <a:ext cx="358777" cy="323851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30" name="Shape 930"/>
          <p:cNvSpPr/>
          <p:nvPr/>
        </p:nvSpPr>
        <p:spPr>
          <a:xfrm flipH="1">
            <a:off x="2627312" y="2276474"/>
            <a:ext cx="396876" cy="36036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31" name="Shape 931"/>
          <p:cNvSpPr/>
          <p:nvPr/>
        </p:nvSpPr>
        <p:spPr>
          <a:xfrm>
            <a:off x="1727200" y="2420937"/>
            <a:ext cx="3781426" cy="3744914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32" name="Shape 932"/>
          <p:cNvSpPr/>
          <p:nvPr/>
        </p:nvSpPr>
        <p:spPr>
          <a:xfrm flipH="1">
            <a:off x="4751387" y="5697537"/>
            <a:ext cx="288926" cy="287338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33" name="Shape 933"/>
          <p:cNvSpPr/>
          <p:nvPr/>
        </p:nvSpPr>
        <p:spPr>
          <a:xfrm flipH="1">
            <a:off x="1979612" y="2997199"/>
            <a:ext cx="323851" cy="323852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34" name="Shape 934"/>
          <p:cNvSpPr/>
          <p:nvPr/>
        </p:nvSpPr>
        <p:spPr>
          <a:xfrm>
            <a:off x="827087" y="2555875"/>
            <a:ext cx="1241426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-x</a:t>
            </a:r>
            <a:r>
              <a:rPr baseline="-25000"/>
              <a:t>1</a:t>
            </a:r>
            <a:r>
              <a:t> - x</a:t>
            </a:r>
            <a:r>
              <a:rPr baseline="-25000"/>
              <a:t>2</a:t>
            </a:r>
            <a:r>
              <a:t> = 0</a:t>
            </a:r>
          </a:p>
        </p:txBody>
      </p:sp>
      <p:sp>
        <p:nvSpPr>
          <p:cNvPr id="935" name="Shape 935"/>
          <p:cNvSpPr/>
          <p:nvPr/>
        </p:nvSpPr>
        <p:spPr>
          <a:xfrm>
            <a:off x="1860550" y="3752850"/>
            <a:ext cx="1790847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Point (0,0) is the</a:t>
            </a:r>
          </a:p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 optimal solution!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9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9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" grpId="2" animBg="1" advAuto="0"/>
      <p:bldP spid="925" grpId="1" animBg="1" advAuto="0"/>
      <p:bldP spid="927" grpId="3" animBg="1" advAuto="0"/>
      <p:bldP spid="928" grpId="4" animBg="1" advAuto="0"/>
      <p:bldP spid="929" grpId="6" animBg="1" advAuto="0"/>
      <p:bldP spid="930" grpId="5" animBg="1" advAuto="0"/>
      <p:bldP spid="931" grpId="7" animBg="1" advAuto="0"/>
      <p:bldP spid="932" grpId="9" animBg="1" advAuto="0"/>
      <p:bldP spid="933" grpId="8" animBg="1" advAuto="0"/>
      <p:bldP spid="934" grpId="10" animBg="1" advAuto="0"/>
      <p:bldP spid="935" grpId="11" build="p" bldLvl="5" animBg="1" advAuto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778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Another Example</a:t>
            </a:r>
          </a:p>
        </p:txBody>
      </p:sp>
      <p:sp>
        <p:nvSpPr>
          <p:cNvPr id="938" name="Shape 938"/>
          <p:cNvSpPr>
            <a:spLocks noGrp="1"/>
          </p:cNvSpPr>
          <p:nvPr>
            <p:ph type="body" idx="4294967295"/>
          </p:nvPr>
        </p:nvSpPr>
        <p:spPr>
          <a:xfrm>
            <a:off x="463550" y="1166018"/>
            <a:ext cx="7817892" cy="532809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Shape 940"/>
          <p:cNvSpPr>
            <a:spLocks noGrp="1"/>
          </p:cNvSpPr>
          <p:nvPr>
            <p:ph type="title" idx="4294967295"/>
          </p:nvPr>
        </p:nvSpPr>
        <p:spPr>
          <a:xfrm>
            <a:off x="457200" y="87312"/>
            <a:ext cx="8229600" cy="884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941" name="Shape 941"/>
          <p:cNvSpPr>
            <a:spLocks noGrp="1"/>
          </p:cNvSpPr>
          <p:nvPr>
            <p:ph type="body" idx="4294967295"/>
          </p:nvPr>
        </p:nvSpPr>
        <p:spPr>
          <a:xfrm>
            <a:off x="503237" y="1520824"/>
            <a:ext cx="8229601" cy="457200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A company wishes to increase the demand for its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product through advertising. Each minute of radio ad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costs $1 and each minute of TV ad costs $2.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Each minute of radio ad increases the daily  demand by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2 units and each minute of TV ad by 7 units.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The company would wish to place at least 9 minutes of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daily ad in total. It wishes to increase daily demand by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pPr>
            <a:r>
              <a:t>at least 28 units.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 b="1" i="1">
                <a:latin typeface="Calibri"/>
                <a:ea typeface="Calibri"/>
                <a:cs typeface="Calibri"/>
                <a:sym typeface="Calibri"/>
              </a:defRPr>
            </a:pPr>
            <a:r>
              <a:t>How can the company meet its advertising requirementsat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Font typeface="Arial"/>
              <a:buNone/>
              <a:defRPr sz="2600" b="1" i="1">
                <a:latin typeface="Calibri"/>
                <a:ea typeface="Calibri"/>
                <a:cs typeface="Calibri"/>
                <a:sym typeface="Calibri"/>
              </a:defRPr>
            </a:pPr>
            <a:r>
              <a:t>minimum total cost?</a:t>
            </a:r>
          </a:p>
        </p:txBody>
      </p:sp>
      <p:sp>
        <p:nvSpPr>
          <p:cNvPr id="942" name="Shape 942"/>
          <p:cNvSpPr/>
          <p:nvPr/>
        </p:nvSpPr>
        <p:spPr>
          <a:xfrm>
            <a:off x="358775" y="1008062"/>
            <a:ext cx="899676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Ex 2)</a:t>
            </a:r>
          </a:p>
        </p:txBody>
      </p:sp>
    </p:spTree>
  </p:cSld>
  <p:clrMapOvr>
    <a:masterClrMapping/>
  </p:clrMapOvr>
  <p:transition>
    <p:dissolv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Shape 944"/>
          <p:cNvSpPr>
            <a:spLocks noGrp="1"/>
          </p:cNvSpPr>
          <p:nvPr>
            <p:ph type="title" idx="4294967295"/>
          </p:nvPr>
        </p:nvSpPr>
        <p:spPr>
          <a:xfrm>
            <a:off x="457200" y="87312"/>
            <a:ext cx="8229600" cy="884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945" name="Shape 945"/>
          <p:cNvSpPr/>
          <p:nvPr/>
        </p:nvSpPr>
        <p:spPr>
          <a:xfrm>
            <a:off x="358775" y="1152525"/>
            <a:ext cx="5740038" cy="64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200"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sz="2800" baseline="-25000"/>
              <a:t>1</a:t>
            </a:r>
            <a:r>
              <a:rPr sz="2800"/>
              <a:t>: # of minutes of radio ads purchased</a:t>
            </a:r>
          </a:p>
        </p:txBody>
      </p:sp>
      <p:sp>
        <p:nvSpPr>
          <p:cNvPr id="946" name="Shape 946"/>
          <p:cNvSpPr/>
          <p:nvPr/>
        </p:nvSpPr>
        <p:spPr>
          <a:xfrm>
            <a:off x="358774" y="1655762"/>
            <a:ext cx="5372111" cy="64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200"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sz="2800" baseline="-25000"/>
              <a:t>2</a:t>
            </a:r>
            <a:r>
              <a:rPr sz="2800"/>
              <a:t>: # of minutes of TV ads purchased</a:t>
            </a:r>
          </a:p>
        </p:txBody>
      </p:sp>
      <p:sp>
        <p:nvSpPr>
          <p:cNvPr id="947" name="Shape 947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Shape 949"/>
          <p:cNvSpPr>
            <a:spLocks noGrp="1"/>
          </p:cNvSpPr>
          <p:nvPr>
            <p:ph type="title" idx="4294967295"/>
          </p:nvPr>
        </p:nvSpPr>
        <p:spPr>
          <a:xfrm>
            <a:off x="457200" y="87312"/>
            <a:ext cx="8229600" cy="8842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Graphical Solution of 2-variable LP Problems</a:t>
            </a:r>
          </a:p>
        </p:txBody>
      </p:sp>
      <p:sp>
        <p:nvSpPr>
          <p:cNvPr id="950" name="Shape 950"/>
          <p:cNvSpPr>
            <a:spLocks noGrp="1"/>
          </p:cNvSpPr>
          <p:nvPr>
            <p:ph type="body" idx="4294967295"/>
          </p:nvPr>
        </p:nvSpPr>
        <p:spPr>
          <a:xfrm>
            <a:off x="503237" y="2492375"/>
            <a:ext cx="8229601" cy="414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6042" indent="-336042" defTabSz="896111">
              <a:buSzTx/>
              <a:buFont typeface="Arial"/>
              <a:buNone/>
              <a:defRPr sz="3136">
                <a:latin typeface="Calibri"/>
                <a:ea typeface="Calibri"/>
                <a:cs typeface="Calibri"/>
                <a:sym typeface="Calibri"/>
              </a:defRPr>
            </a:pPr>
            <a:r>
              <a:t> min    x</a:t>
            </a:r>
            <a:r>
              <a:rPr sz="2744" baseline="-25387"/>
              <a:t>1</a:t>
            </a:r>
            <a:r>
              <a:rPr baseline="-25387"/>
              <a:t> </a:t>
            </a:r>
            <a:r>
              <a:t>+ 2 x</a:t>
            </a:r>
            <a:r>
              <a:rPr sz="2744" baseline="-25387"/>
              <a:t>2</a:t>
            </a:r>
          </a:p>
          <a:p>
            <a:pPr marL="336042" indent="-336042" defTabSz="896111">
              <a:buSzTx/>
              <a:buFont typeface="Arial"/>
              <a:buNone/>
              <a:defRPr sz="3136" baseline="-25387">
                <a:latin typeface="Calibri"/>
                <a:ea typeface="Calibri"/>
                <a:cs typeface="Calibri"/>
                <a:sym typeface="Calibri"/>
              </a:defRPr>
            </a:pPr>
            <a:r>
              <a:t>      </a:t>
            </a:r>
            <a:r>
              <a:rPr baseline="0"/>
              <a:t>s.t.</a:t>
            </a:r>
          </a:p>
          <a:p>
            <a:pPr marL="336042" indent="-336042" defTabSz="896111">
              <a:buSzTx/>
              <a:buFont typeface="Arial"/>
              <a:buNone/>
              <a:defRPr sz="3136">
                <a:latin typeface="Calibri"/>
                <a:ea typeface="Calibri"/>
                <a:cs typeface="Calibri"/>
                <a:sym typeface="Calibri"/>
              </a:defRPr>
            </a:pPr>
            <a:r>
              <a:t>             2</a:t>
            </a:r>
            <a:r>
              <a:rPr sz="2940"/>
              <a:t>x</a:t>
            </a:r>
            <a:r>
              <a:rPr sz="2940" baseline="-25387"/>
              <a:t>1 </a:t>
            </a:r>
            <a:r>
              <a:rPr sz="2940"/>
              <a:t>+  7x</a:t>
            </a:r>
            <a:r>
              <a:rPr sz="2940" baseline="-25387"/>
              <a:t>2 </a:t>
            </a:r>
            <a:r>
              <a:rPr sz="2940"/>
              <a:t> ≥ 28         </a:t>
            </a:r>
            <a:r>
              <a:rPr sz="2352"/>
              <a:t>(1)</a:t>
            </a:r>
          </a:p>
          <a:p>
            <a:pPr marL="336042" indent="-336042" defTabSz="896111">
              <a:buSzTx/>
              <a:buFont typeface="Arial"/>
              <a:buNone/>
              <a:defRPr sz="2352">
                <a:latin typeface="Calibri"/>
                <a:ea typeface="Calibri"/>
                <a:cs typeface="Calibri"/>
                <a:sym typeface="Calibri"/>
              </a:defRPr>
            </a:pPr>
            <a:endParaRPr sz="2352"/>
          </a:p>
          <a:p>
            <a:pPr marL="336042" indent="-336042" defTabSz="896111">
              <a:buSzTx/>
              <a:buFont typeface="Arial"/>
              <a:buNone/>
              <a:defRPr sz="2352">
                <a:latin typeface="Calibri"/>
                <a:ea typeface="Calibri"/>
                <a:cs typeface="Calibri"/>
                <a:sym typeface="Calibri"/>
              </a:defRPr>
            </a:pPr>
            <a:r>
              <a:t>                     </a:t>
            </a:r>
            <a:r>
              <a:rPr sz="2940"/>
              <a:t>x</a:t>
            </a:r>
            <a:r>
              <a:rPr sz="2940" baseline="-25387"/>
              <a:t>1 </a:t>
            </a:r>
            <a:r>
              <a:rPr sz="2940"/>
              <a:t>+    x</a:t>
            </a:r>
            <a:r>
              <a:rPr sz="2940" baseline="-25387"/>
              <a:t>2 </a:t>
            </a:r>
            <a:r>
              <a:rPr sz="2940"/>
              <a:t> ≥ 9           </a:t>
            </a:r>
            <a:r>
              <a:t>(2)</a:t>
            </a:r>
          </a:p>
          <a:p>
            <a:pPr marL="336042" indent="-336042" defTabSz="896111">
              <a:buSzTx/>
              <a:buFont typeface="Arial"/>
              <a:buNone/>
              <a:defRPr sz="2352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336042" indent="-336042" defTabSz="896111">
              <a:buSzTx/>
              <a:buFont typeface="Arial"/>
              <a:buNone/>
              <a:defRPr sz="2352">
                <a:latin typeface="Calibri"/>
                <a:ea typeface="Calibri"/>
                <a:cs typeface="Calibri"/>
                <a:sym typeface="Calibri"/>
              </a:defRPr>
            </a:pPr>
            <a:r>
              <a:t>                       </a:t>
            </a:r>
            <a:r>
              <a:rPr sz="2940"/>
              <a:t>x</a:t>
            </a:r>
            <a:r>
              <a:rPr sz="2940" baseline="-25387"/>
              <a:t>1</a:t>
            </a:r>
            <a:r>
              <a:rPr sz="2940"/>
              <a:t>, x</a:t>
            </a:r>
            <a:r>
              <a:rPr sz="2940" baseline="-25387"/>
              <a:t>2</a:t>
            </a:r>
            <a:r>
              <a:rPr sz="2940"/>
              <a:t> ≥ 0               </a:t>
            </a:r>
            <a:r>
              <a:t>(3), (4)</a:t>
            </a:r>
          </a:p>
        </p:txBody>
      </p:sp>
      <p:sp>
        <p:nvSpPr>
          <p:cNvPr id="951" name="Shape 951"/>
          <p:cNvSpPr/>
          <p:nvPr/>
        </p:nvSpPr>
        <p:spPr>
          <a:xfrm>
            <a:off x="358775" y="1152525"/>
            <a:ext cx="5740038" cy="64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200"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sz="2800" baseline="-25000"/>
              <a:t>1</a:t>
            </a:r>
            <a:r>
              <a:rPr sz="2800"/>
              <a:t>: # of minutes of radio ads purchased</a:t>
            </a:r>
          </a:p>
        </p:txBody>
      </p:sp>
      <p:sp>
        <p:nvSpPr>
          <p:cNvPr id="952" name="Shape 952"/>
          <p:cNvSpPr/>
          <p:nvPr/>
        </p:nvSpPr>
        <p:spPr>
          <a:xfrm>
            <a:off x="358774" y="1655762"/>
            <a:ext cx="5372111" cy="64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200"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sz="2800" baseline="-25000"/>
              <a:t>2</a:t>
            </a:r>
            <a:r>
              <a:rPr sz="2800"/>
              <a:t>: # of minutes of TV ads purchased</a:t>
            </a:r>
          </a:p>
        </p:txBody>
      </p:sp>
    </p:spTree>
  </p:cSld>
  <p:clrMapOvr>
    <a:masterClrMapping/>
  </p:clrMapOvr>
  <p:transition>
    <p:dissolv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Shape 954"/>
          <p:cNvSpPr/>
          <p:nvPr/>
        </p:nvSpPr>
        <p:spPr>
          <a:xfrm>
            <a:off x="3059112" y="353695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955" name="Shape 955"/>
          <p:cNvSpPr/>
          <p:nvPr/>
        </p:nvSpPr>
        <p:spPr>
          <a:xfrm flipH="1" flipV="1">
            <a:off x="3635375" y="549275"/>
            <a:ext cx="36513" cy="5616575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56" name="Shape 956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57" name="Shape 957"/>
          <p:cNvSpPr/>
          <p:nvPr/>
        </p:nvSpPr>
        <p:spPr>
          <a:xfrm>
            <a:off x="3600450" y="267335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58" name="Shape 958"/>
          <p:cNvSpPr/>
          <p:nvPr/>
        </p:nvSpPr>
        <p:spPr>
          <a:xfrm>
            <a:off x="6804025" y="5661025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9</a:t>
            </a:r>
          </a:p>
        </p:txBody>
      </p:sp>
      <p:sp>
        <p:nvSpPr>
          <p:cNvPr id="959" name="Shape 959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960" name="Shape 960"/>
          <p:cNvSpPr/>
          <p:nvPr/>
        </p:nvSpPr>
        <p:spPr>
          <a:xfrm>
            <a:off x="3384550" y="8096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961" name="Shape 961"/>
          <p:cNvSpPr/>
          <p:nvPr/>
        </p:nvSpPr>
        <p:spPr>
          <a:xfrm>
            <a:off x="971549" y="2744788"/>
            <a:ext cx="6913564" cy="2124074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62" name="Shape 962"/>
          <p:cNvSpPr/>
          <p:nvPr/>
        </p:nvSpPr>
        <p:spPr>
          <a:xfrm>
            <a:off x="7848600" y="4797425"/>
            <a:ext cx="1147798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2x</a:t>
            </a:r>
            <a:r>
              <a:rPr baseline="-25000"/>
              <a:t>1</a:t>
            </a:r>
            <a:r>
              <a:t>+7x</a:t>
            </a:r>
            <a:r>
              <a:rPr baseline="-25000"/>
              <a:t>2</a:t>
            </a:r>
            <a:r>
              <a:t>=28</a:t>
            </a:r>
          </a:p>
        </p:txBody>
      </p:sp>
      <p:sp>
        <p:nvSpPr>
          <p:cNvPr id="963" name="Shape 963"/>
          <p:cNvSpPr/>
          <p:nvPr/>
        </p:nvSpPr>
        <p:spPr>
          <a:xfrm flipV="1">
            <a:off x="7380287" y="4400550"/>
            <a:ext cx="144464" cy="323850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64" name="Shape 964"/>
          <p:cNvSpPr/>
          <p:nvPr/>
        </p:nvSpPr>
        <p:spPr>
          <a:xfrm flipV="1">
            <a:off x="1150937" y="2457450"/>
            <a:ext cx="107951" cy="323850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65" name="Shape 965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966" name="Shape 966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67" name="Shape 967"/>
          <p:cNvSpPr/>
          <p:nvPr/>
        </p:nvSpPr>
        <p:spPr>
          <a:xfrm>
            <a:off x="1258887" y="2528887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968" name="Shape 968"/>
          <p:cNvSpPr/>
          <p:nvPr/>
        </p:nvSpPr>
        <p:spPr>
          <a:xfrm>
            <a:off x="7451725" y="443706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969" name="Shape 969"/>
          <p:cNvSpPr/>
          <p:nvPr/>
        </p:nvSpPr>
        <p:spPr>
          <a:xfrm>
            <a:off x="6300787" y="49768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970" name="Shape 970"/>
          <p:cNvSpPr/>
          <p:nvPr/>
        </p:nvSpPr>
        <p:spPr>
          <a:xfrm>
            <a:off x="2555875" y="14843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971" name="Shape 971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972" name="Shape 972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973" name="Shape 973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974" name="Shape 974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975" name="Shape 975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76" name="Shape 976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77" name="Shape 977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78" name="Shape 978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79" name="Shape 979"/>
          <p:cNvSpPr/>
          <p:nvPr/>
        </p:nvSpPr>
        <p:spPr>
          <a:xfrm>
            <a:off x="4859337" y="3897312"/>
            <a:ext cx="107951" cy="107951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80" name="Shape 980"/>
          <p:cNvSpPr/>
          <p:nvPr/>
        </p:nvSpPr>
        <p:spPr>
          <a:xfrm>
            <a:off x="6156325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81" name="Shape 981"/>
          <p:cNvSpPr/>
          <p:nvPr/>
        </p:nvSpPr>
        <p:spPr>
          <a:xfrm>
            <a:off x="4932362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(9,0)</a:t>
            </a:r>
          </a:p>
        </p:txBody>
      </p:sp>
      <p:sp>
        <p:nvSpPr>
          <p:cNvPr id="982" name="Shape 982"/>
          <p:cNvSpPr/>
          <p:nvPr/>
        </p:nvSpPr>
        <p:spPr>
          <a:xfrm>
            <a:off x="2339975" y="1484312"/>
            <a:ext cx="4427537" cy="4213226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83" name="Shape 983"/>
          <p:cNvSpPr/>
          <p:nvPr/>
        </p:nvSpPr>
        <p:spPr>
          <a:xfrm>
            <a:off x="5934075" y="4365625"/>
            <a:ext cx="647400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(14,0)</a:t>
            </a:r>
          </a:p>
        </p:txBody>
      </p:sp>
      <p:sp>
        <p:nvSpPr>
          <p:cNvPr id="984" name="Shape 984"/>
          <p:cNvSpPr/>
          <p:nvPr/>
        </p:nvSpPr>
        <p:spPr>
          <a:xfrm flipV="1">
            <a:off x="2555875" y="1376362"/>
            <a:ext cx="287338" cy="28892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85" name="Shape 985"/>
          <p:cNvSpPr/>
          <p:nvPr/>
        </p:nvSpPr>
        <p:spPr>
          <a:xfrm flipV="1">
            <a:off x="6227762" y="4905375"/>
            <a:ext cx="288926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86" name="Shape 986"/>
          <p:cNvSpPr/>
          <p:nvPr/>
        </p:nvSpPr>
        <p:spPr>
          <a:xfrm>
            <a:off x="3600450" y="3500437"/>
            <a:ext cx="107950" cy="107951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87" name="Shape 987"/>
          <p:cNvSpPr/>
          <p:nvPr/>
        </p:nvSpPr>
        <p:spPr>
          <a:xfrm>
            <a:off x="5292725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88" name="Shape 988"/>
          <p:cNvSpPr/>
          <p:nvPr/>
        </p:nvSpPr>
        <p:spPr>
          <a:xfrm>
            <a:off x="3054350" y="255587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(0,9)</a:t>
            </a:r>
          </a:p>
        </p:txBody>
      </p:sp>
    </p:spTree>
  </p:cSld>
  <p:clrMapOvr>
    <a:masterClrMapping/>
  </p:clrMapOvr>
  <p:transition>
    <p:dissolv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Shape 990"/>
          <p:cNvSpPr/>
          <p:nvPr/>
        </p:nvSpPr>
        <p:spPr>
          <a:xfrm>
            <a:off x="3648075" y="19050"/>
            <a:ext cx="5384800" cy="43227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7" y="0"/>
                </a:moveTo>
                <a:cubicBezTo>
                  <a:pt x="25" y="4523"/>
                  <a:pt x="12" y="9046"/>
                  <a:pt x="0" y="13569"/>
                </a:cubicBezTo>
                <a:lnTo>
                  <a:pt x="5113" y="19754"/>
                </a:lnTo>
                <a:lnTo>
                  <a:pt x="10263" y="21600"/>
                </a:lnTo>
                <a:lnTo>
                  <a:pt x="21600" y="21462"/>
                </a:lnTo>
                <a:lnTo>
                  <a:pt x="21600" y="92"/>
                </a:lnTo>
                <a:lnTo>
                  <a:pt x="37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91" name="Shape 991"/>
          <p:cNvSpPr/>
          <p:nvPr/>
        </p:nvSpPr>
        <p:spPr>
          <a:xfrm>
            <a:off x="3059112" y="353695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992" name="Shape 992"/>
          <p:cNvSpPr/>
          <p:nvPr/>
        </p:nvSpPr>
        <p:spPr>
          <a:xfrm flipH="1" flipV="1">
            <a:off x="3635375" y="549275"/>
            <a:ext cx="36513" cy="5616575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93" name="Shape 993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94" name="Shape 994"/>
          <p:cNvSpPr/>
          <p:nvPr/>
        </p:nvSpPr>
        <p:spPr>
          <a:xfrm>
            <a:off x="3600450" y="267335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95" name="Shape 995"/>
          <p:cNvSpPr/>
          <p:nvPr/>
        </p:nvSpPr>
        <p:spPr>
          <a:xfrm>
            <a:off x="6804025" y="5661025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9</a:t>
            </a:r>
          </a:p>
        </p:txBody>
      </p:sp>
      <p:sp>
        <p:nvSpPr>
          <p:cNvPr id="996" name="Shape 996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997" name="Shape 997"/>
          <p:cNvSpPr/>
          <p:nvPr/>
        </p:nvSpPr>
        <p:spPr>
          <a:xfrm>
            <a:off x="3384550" y="8096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998" name="Shape 998"/>
          <p:cNvSpPr/>
          <p:nvPr/>
        </p:nvSpPr>
        <p:spPr>
          <a:xfrm>
            <a:off x="971549" y="2744788"/>
            <a:ext cx="6913564" cy="2124074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99" name="Shape 999"/>
          <p:cNvSpPr/>
          <p:nvPr/>
        </p:nvSpPr>
        <p:spPr>
          <a:xfrm>
            <a:off x="7848600" y="4797425"/>
            <a:ext cx="1147798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2x</a:t>
            </a:r>
            <a:r>
              <a:rPr baseline="-25000"/>
              <a:t>1</a:t>
            </a:r>
            <a:r>
              <a:t>+7x</a:t>
            </a:r>
            <a:r>
              <a:rPr baseline="-25000"/>
              <a:t>2</a:t>
            </a:r>
            <a:r>
              <a:t>=28</a:t>
            </a:r>
          </a:p>
        </p:txBody>
      </p:sp>
      <p:sp>
        <p:nvSpPr>
          <p:cNvPr id="1000" name="Shape 1000"/>
          <p:cNvSpPr/>
          <p:nvPr/>
        </p:nvSpPr>
        <p:spPr>
          <a:xfrm flipV="1">
            <a:off x="7380287" y="4400550"/>
            <a:ext cx="144464" cy="323850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01" name="Shape 1001"/>
          <p:cNvSpPr/>
          <p:nvPr/>
        </p:nvSpPr>
        <p:spPr>
          <a:xfrm flipV="1">
            <a:off x="1150937" y="2457450"/>
            <a:ext cx="107951" cy="323850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02" name="Shape 1002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1003" name="Shape 1003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04" name="Shape 1004"/>
          <p:cNvSpPr/>
          <p:nvPr/>
        </p:nvSpPr>
        <p:spPr>
          <a:xfrm>
            <a:off x="1258887" y="2528887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005" name="Shape 1005"/>
          <p:cNvSpPr/>
          <p:nvPr/>
        </p:nvSpPr>
        <p:spPr>
          <a:xfrm>
            <a:off x="7451725" y="443706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006" name="Shape 1006"/>
          <p:cNvSpPr/>
          <p:nvPr/>
        </p:nvSpPr>
        <p:spPr>
          <a:xfrm>
            <a:off x="6300787" y="49768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007" name="Shape 1007"/>
          <p:cNvSpPr/>
          <p:nvPr/>
        </p:nvSpPr>
        <p:spPr>
          <a:xfrm>
            <a:off x="2555875" y="14843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008" name="Shape 1008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009" name="Shape 1009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010" name="Shape 1010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011" name="Shape 1011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012" name="Shape 1012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13" name="Shape 1013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14" name="Shape 1014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15" name="Shape 1015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16" name="Shape 1016"/>
          <p:cNvSpPr/>
          <p:nvPr/>
        </p:nvSpPr>
        <p:spPr>
          <a:xfrm>
            <a:off x="4859337" y="3897312"/>
            <a:ext cx="107951" cy="107951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17" name="Shape 1017"/>
          <p:cNvSpPr/>
          <p:nvPr/>
        </p:nvSpPr>
        <p:spPr>
          <a:xfrm>
            <a:off x="6156325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18" name="Shape 1018"/>
          <p:cNvSpPr/>
          <p:nvPr/>
        </p:nvSpPr>
        <p:spPr>
          <a:xfrm>
            <a:off x="4932362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(9,0)</a:t>
            </a:r>
          </a:p>
        </p:txBody>
      </p:sp>
      <p:sp>
        <p:nvSpPr>
          <p:cNvPr id="1019" name="Shape 1019"/>
          <p:cNvSpPr/>
          <p:nvPr/>
        </p:nvSpPr>
        <p:spPr>
          <a:xfrm>
            <a:off x="2339975" y="1484312"/>
            <a:ext cx="4427537" cy="4213226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20" name="Shape 1020"/>
          <p:cNvSpPr/>
          <p:nvPr/>
        </p:nvSpPr>
        <p:spPr>
          <a:xfrm>
            <a:off x="5934075" y="4365625"/>
            <a:ext cx="647400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(14,0)</a:t>
            </a:r>
          </a:p>
        </p:txBody>
      </p:sp>
      <p:sp>
        <p:nvSpPr>
          <p:cNvPr id="1021" name="Shape 1021"/>
          <p:cNvSpPr/>
          <p:nvPr/>
        </p:nvSpPr>
        <p:spPr>
          <a:xfrm flipV="1">
            <a:off x="2555875" y="1376362"/>
            <a:ext cx="287338" cy="28892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22" name="Shape 1022"/>
          <p:cNvSpPr/>
          <p:nvPr/>
        </p:nvSpPr>
        <p:spPr>
          <a:xfrm flipV="1">
            <a:off x="6227762" y="4905375"/>
            <a:ext cx="288926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23" name="Shape 1023"/>
          <p:cNvSpPr/>
          <p:nvPr/>
        </p:nvSpPr>
        <p:spPr>
          <a:xfrm>
            <a:off x="3600450" y="3500437"/>
            <a:ext cx="107950" cy="107951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24" name="Shape 1024"/>
          <p:cNvSpPr/>
          <p:nvPr/>
        </p:nvSpPr>
        <p:spPr>
          <a:xfrm>
            <a:off x="5292725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25" name="Shape 1025"/>
          <p:cNvSpPr/>
          <p:nvPr/>
        </p:nvSpPr>
        <p:spPr>
          <a:xfrm>
            <a:off x="3054350" y="255587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(0,9)</a:t>
            </a:r>
          </a:p>
        </p:txBody>
      </p:sp>
      <p:sp>
        <p:nvSpPr>
          <p:cNvPr id="1026" name="Shape 1026"/>
          <p:cNvSpPr/>
          <p:nvPr/>
        </p:nvSpPr>
        <p:spPr>
          <a:xfrm>
            <a:off x="4891087" y="36449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(7,2)</a:t>
            </a:r>
          </a:p>
        </p:txBody>
      </p:sp>
      <p:sp>
        <p:nvSpPr>
          <p:cNvPr id="1027" name="Shape 1027"/>
          <p:cNvSpPr/>
          <p:nvPr/>
        </p:nvSpPr>
        <p:spPr>
          <a:xfrm>
            <a:off x="2303462" y="1449387"/>
            <a:ext cx="6372226" cy="338455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28" name="Shape 1028"/>
          <p:cNvSpPr/>
          <p:nvPr/>
        </p:nvSpPr>
        <p:spPr>
          <a:xfrm flipV="1">
            <a:off x="4535487" y="2133600"/>
            <a:ext cx="252414" cy="503238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29" name="Shape 1029"/>
          <p:cNvSpPr/>
          <p:nvPr/>
        </p:nvSpPr>
        <p:spPr>
          <a:xfrm>
            <a:off x="6985000" y="3644900"/>
            <a:ext cx="103193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+2x</a:t>
            </a:r>
            <a:r>
              <a:rPr baseline="-25000"/>
              <a:t>2</a:t>
            </a:r>
            <a:r>
              <a:t>=24</a:t>
            </a:r>
          </a:p>
        </p:txBody>
      </p:sp>
      <p:sp>
        <p:nvSpPr>
          <p:cNvPr id="1030" name="Shape 1030"/>
          <p:cNvSpPr/>
          <p:nvPr/>
        </p:nvSpPr>
        <p:spPr>
          <a:xfrm>
            <a:off x="4787900" y="1979612"/>
            <a:ext cx="79719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c=[1  2]</a:t>
            </a:r>
          </a:p>
        </p:txBody>
      </p:sp>
      <p:sp>
        <p:nvSpPr>
          <p:cNvPr id="1031" name="Shape 1031"/>
          <p:cNvSpPr/>
          <p:nvPr/>
        </p:nvSpPr>
        <p:spPr>
          <a:xfrm>
            <a:off x="6227762" y="728662"/>
            <a:ext cx="2339976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      min  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1032" name="Shape 1032"/>
          <p:cNvSpPr/>
          <p:nvPr/>
        </p:nvSpPr>
        <p:spPr>
          <a:xfrm>
            <a:off x="5651500" y="1989137"/>
            <a:ext cx="2484438" cy="1016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total cost 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   INCREASES in this direction!</a:t>
            </a:r>
            <a:r>
              <a:rPr baseline="-25000"/>
              <a:t>  </a:t>
            </a:r>
            <a:r>
              <a:t> </a:t>
            </a:r>
            <a:r>
              <a:rPr baseline="-25000"/>
              <a:t> </a:t>
            </a:r>
            <a:r>
              <a:t> </a:t>
            </a:r>
          </a:p>
        </p:txBody>
      </p:sp>
      <p:sp>
        <p:nvSpPr>
          <p:cNvPr id="1033" name="Shape 1033"/>
          <p:cNvSpPr/>
          <p:nvPr/>
        </p:nvSpPr>
        <p:spPr>
          <a:xfrm flipH="1">
            <a:off x="4248149" y="2636837"/>
            <a:ext cx="287339" cy="576264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34" name="Shape 1034"/>
          <p:cNvSpPr/>
          <p:nvPr/>
        </p:nvSpPr>
        <p:spPr>
          <a:xfrm>
            <a:off x="4319587" y="2997200"/>
            <a:ext cx="1007156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-c=[-1  -2]</a:t>
            </a:r>
          </a:p>
        </p:txBody>
      </p:sp>
      <p:sp>
        <p:nvSpPr>
          <p:cNvPr id="1035" name="Shape 1035"/>
          <p:cNvSpPr/>
          <p:nvPr/>
        </p:nvSpPr>
        <p:spPr>
          <a:xfrm>
            <a:off x="5580062" y="2927350"/>
            <a:ext cx="2484438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-c=[-1 -2] is the improving direction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xit" presetSubtype="1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7" dur="500" fill="hold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xit" presetSubtype="1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51" dur="500" fill="hold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4" animBg="1" advAuto="0"/>
      <p:bldP spid="1028" grpId="3" animBg="1" advAuto="0"/>
      <p:bldP spid="1028" grpId="10" animBg="1" advAuto="0"/>
      <p:bldP spid="1030" grpId="2" animBg="1" advAuto="0"/>
      <p:bldP spid="1030" grpId="11" animBg="1" advAuto="0"/>
      <p:bldP spid="1031" grpId="1" animBg="1" advAuto="0"/>
      <p:bldP spid="1032" grpId="5" animBg="1" advAuto="0"/>
      <p:bldP spid="1032" grpId="9" animBg="1" advAuto="0"/>
      <p:bldP spid="1033" grpId="6" animBg="1" advAuto="0"/>
      <p:bldP spid="1034" grpId="7" animBg="1" advAuto="0"/>
      <p:bldP spid="1035" grpId="8" animBg="1" advAuto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Shape 1037"/>
          <p:cNvSpPr/>
          <p:nvPr/>
        </p:nvSpPr>
        <p:spPr>
          <a:xfrm>
            <a:off x="3648075" y="19050"/>
            <a:ext cx="5384800" cy="43227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7" y="0"/>
                </a:moveTo>
                <a:cubicBezTo>
                  <a:pt x="25" y="4523"/>
                  <a:pt x="12" y="9046"/>
                  <a:pt x="0" y="13569"/>
                </a:cubicBezTo>
                <a:lnTo>
                  <a:pt x="5113" y="19754"/>
                </a:lnTo>
                <a:lnTo>
                  <a:pt x="10263" y="21600"/>
                </a:lnTo>
                <a:lnTo>
                  <a:pt x="21600" y="21462"/>
                </a:lnTo>
                <a:lnTo>
                  <a:pt x="21600" y="92"/>
                </a:lnTo>
                <a:lnTo>
                  <a:pt x="37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38" name="Shape 1038"/>
          <p:cNvSpPr/>
          <p:nvPr/>
        </p:nvSpPr>
        <p:spPr>
          <a:xfrm>
            <a:off x="3059112" y="353695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1039" name="Shape 1039"/>
          <p:cNvSpPr/>
          <p:nvPr/>
        </p:nvSpPr>
        <p:spPr>
          <a:xfrm flipH="1" flipV="1">
            <a:off x="3635375" y="549275"/>
            <a:ext cx="36513" cy="5616575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0" name="Shape 1040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1" name="Shape 1041"/>
          <p:cNvSpPr/>
          <p:nvPr/>
        </p:nvSpPr>
        <p:spPr>
          <a:xfrm>
            <a:off x="3600450" y="267335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2" name="Shape 1042"/>
          <p:cNvSpPr/>
          <p:nvPr/>
        </p:nvSpPr>
        <p:spPr>
          <a:xfrm>
            <a:off x="6804025" y="5661025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9</a:t>
            </a:r>
          </a:p>
        </p:txBody>
      </p:sp>
      <p:sp>
        <p:nvSpPr>
          <p:cNvPr id="1043" name="Shape 1043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1044" name="Shape 1044"/>
          <p:cNvSpPr/>
          <p:nvPr/>
        </p:nvSpPr>
        <p:spPr>
          <a:xfrm>
            <a:off x="3384550" y="8096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1045" name="Shape 1045"/>
          <p:cNvSpPr/>
          <p:nvPr/>
        </p:nvSpPr>
        <p:spPr>
          <a:xfrm>
            <a:off x="971549" y="2744788"/>
            <a:ext cx="6913564" cy="2124074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6" name="Shape 1046"/>
          <p:cNvSpPr/>
          <p:nvPr/>
        </p:nvSpPr>
        <p:spPr>
          <a:xfrm>
            <a:off x="7848600" y="4797425"/>
            <a:ext cx="1147798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2x</a:t>
            </a:r>
            <a:r>
              <a:rPr baseline="-25000"/>
              <a:t>1</a:t>
            </a:r>
            <a:r>
              <a:t>+7x</a:t>
            </a:r>
            <a:r>
              <a:rPr baseline="-25000"/>
              <a:t>2</a:t>
            </a:r>
            <a:r>
              <a:t>=28</a:t>
            </a:r>
          </a:p>
        </p:txBody>
      </p:sp>
      <p:sp>
        <p:nvSpPr>
          <p:cNvPr id="1047" name="Shape 1047"/>
          <p:cNvSpPr/>
          <p:nvPr/>
        </p:nvSpPr>
        <p:spPr>
          <a:xfrm flipV="1">
            <a:off x="7380287" y="4400550"/>
            <a:ext cx="144464" cy="323850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8" name="Shape 1048"/>
          <p:cNvSpPr/>
          <p:nvPr/>
        </p:nvSpPr>
        <p:spPr>
          <a:xfrm flipV="1">
            <a:off x="1150937" y="2457450"/>
            <a:ext cx="107951" cy="323850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9" name="Shape 1049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1050" name="Shape 1050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51" name="Shape 1051"/>
          <p:cNvSpPr/>
          <p:nvPr/>
        </p:nvSpPr>
        <p:spPr>
          <a:xfrm>
            <a:off x="1258887" y="2528887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052" name="Shape 1052"/>
          <p:cNvSpPr/>
          <p:nvPr/>
        </p:nvSpPr>
        <p:spPr>
          <a:xfrm>
            <a:off x="7451725" y="443706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053" name="Shape 1053"/>
          <p:cNvSpPr/>
          <p:nvPr/>
        </p:nvSpPr>
        <p:spPr>
          <a:xfrm>
            <a:off x="6300787" y="49768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054" name="Shape 1054"/>
          <p:cNvSpPr/>
          <p:nvPr/>
        </p:nvSpPr>
        <p:spPr>
          <a:xfrm>
            <a:off x="2555875" y="14843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055" name="Shape 1055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056" name="Shape 1056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057" name="Shape 1057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058" name="Shape 1058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059" name="Shape 1059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0" name="Shape 1060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1" name="Shape 1061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2" name="Shape 1062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3" name="Shape 1063"/>
          <p:cNvSpPr/>
          <p:nvPr/>
        </p:nvSpPr>
        <p:spPr>
          <a:xfrm>
            <a:off x="4859337" y="3897312"/>
            <a:ext cx="107951" cy="107951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4" name="Shape 1064"/>
          <p:cNvSpPr/>
          <p:nvPr/>
        </p:nvSpPr>
        <p:spPr>
          <a:xfrm>
            <a:off x="6156325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5" name="Shape 1065"/>
          <p:cNvSpPr/>
          <p:nvPr/>
        </p:nvSpPr>
        <p:spPr>
          <a:xfrm>
            <a:off x="4932362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(9,0)</a:t>
            </a:r>
          </a:p>
        </p:txBody>
      </p:sp>
      <p:sp>
        <p:nvSpPr>
          <p:cNvPr id="1066" name="Shape 1066"/>
          <p:cNvSpPr/>
          <p:nvPr/>
        </p:nvSpPr>
        <p:spPr>
          <a:xfrm>
            <a:off x="2339975" y="1484312"/>
            <a:ext cx="4427537" cy="4213226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7" name="Shape 1067"/>
          <p:cNvSpPr/>
          <p:nvPr/>
        </p:nvSpPr>
        <p:spPr>
          <a:xfrm>
            <a:off x="5934075" y="4365625"/>
            <a:ext cx="647400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(14,0)</a:t>
            </a:r>
          </a:p>
        </p:txBody>
      </p:sp>
      <p:sp>
        <p:nvSpPr>
          <p:cNvPr id="1068" name="Shape 1068"/>
          <p:cNvSpPr/>
          <p:nvPr/>
        </p:nvSpPr>
        <p:spPr>
          <a:xfrm flipV="1">
            <a:off x="2555875" y="1376362"/>
            <a:ext cx="287338" cy="28892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69" name="Shape 1069"/>
          <p:cNvSpPr/>
          <p:nvPr/>
        </p:nvSpPr>
        <p:spPr>
          <a:xfrm flipV="1">
            <a:off x="6227762" y="4905375"/>
            <a:ext cx="288926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70" name="Shape 1070"/>
          <p:cNvSpPr/>
          <p:nvPr/>
        </p:nvSpPr>
        <p:spPr>
          <a:xfrm>
            <a:off x="3600450" y="3500437"/>
            <a:ext cx="107950" cy="107951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71" name="Shape 1071"/>
          <p:cNvSpPr/>
          <p:nvPr/>
        </p:nvSpPr>
        <p:spPr>
          <a:xfrm>
            <a:off x="5292725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72" name="Shape 1072"/>
          <p:cNvSpPr/>
          <p:nvPr/>
        </p:nvSpPr>
        <p:spPr>
          <a:xfrm>
            <a:off x="3054350" y="255587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(0,9)</a:t>
            </a:r>
          </a:p>
        </p:txBody>
      </p:sp>
      <p:sp>
        <p:nvSpPr>
          <p:cNvPr id="1073" name="Shape 1073"/>
          <p:cNvSpPr/>
          <p:nvPr/>
        </p:nvSpPr>
        <p:spPr>
          <a:xfrm>
            <a:off x="4891087" y="36449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(7,2)</a:t>
            </a:r>
          </a:p>
        </p:txBody>
      </p:sp>
      <p:sp>
        <p:nvSpPr>
          <p:cNvPr id="1074" name="Shape 1074"/>
          <p:cNvSpPr/>
          <p:nvPr/>
        </p:nvSpPr>
        <p:spPr>
          <a:xfrm>
            <a:off x="2303462" y="1592262"/>
            <a:ext cx="6372226" cy="338455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75" name="Shape 1075"/>
          <p:cNvSpPr/>
          <p:nvPr/>
        </p:nvSpPr>
        <p:spPr>
          <a:xfrm>
            <a:off x="6985000" y="3644900"/>
            <a:ext cx="1031935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+2x</a:t>
            </a:r>
            <a:r>
              <a:rPr baseline="-25000"/>
              <a:t>2</a:t>
            </a:r>
            <a:r>
              <a:t>=24</a:t>
            </a:r>
          </a:p>
        </p:txBody>
      </p:sp>
      <p:sp>
        <p:nvSpPr>
          <p:cNvPr id="1076" name="Shape 1076"/>
          <p:cNvSpPr/>
          <p:nvPr/>
        </p:nvSpPr>
        <p:spPr>
          <a:xfrm>
            <a:off x="6227762" y="728662"/>
            <a:ext cx="2339976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      min  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1077" name="Shape 1077"/>
          <p:cNvSpPr/>
          <p:nvPr/>
        </p:nvSpPr>
        <p:spPr>
          <a:xfrm flipH="1">
            <a:off x="4284662" y="2781300"/>
            <a:ext cx="250826" cy="431800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78" name="Shape 1078"/>
          <p:cNvSpPr/>
          <p:nvPr/>
        </p:nvSpPr>
        <p:spPr>
          <a:xfrm>
            <a:off x="4248150" y="3059112"/>
            <a:ext cx="100715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-c=[-1  -2]</a:t>
            </a:r>
          </a:p>
        </p:txBody>
      </p:sp>
      <p:sp>
        <p:nvSpPr>
          <p:cNvPr id="1079" name="Shape 1079"/>
          <p:cNvSpPr/>
          <p:nvPr/>
        </p:nvSpPr>
        <p:spPr>
          <a:xfrm>
            <a:off x="2159000" y="1916112"/>
            <a:ext cx="6372225" cy="338455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80" name="Shape 1080"/>
          <p:cNvSpPr/>
          <p:nvPr/>
        </p:nvSpPr>
        <p:spPr>
          <a:xfrm flipH="1">
            <a:off x="3743325" y="2889249"/>
            <a:ext cx="252413" cy="431802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81" name="Shape 1081"/>
          <p:cNvSpPr/>
          <p:nvPr/>
        </p:nvSpPr>
        <p:spPr>
          <a:xfrm>
            <a:off x="5976937" y="3752850"/>
            <a:ext cx="1031936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+2x</a:t>
            </a:r>
            <a:r>
              <a:rPr baseline="-25000"/>
              <a:t>2</a:t>
            </a:r>
            <a:r>
              <a:t>=18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xit" presetSubtype="1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8" dur="500" fill="hold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xit" presetSubtype="1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2" dur="500" fill="hold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xit" presetSubtype="1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6" dur="500" fill="hold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xit" presetSubtype="1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0" dur="500" fill="hold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4" grpId="5" animBg="1" advAuto="0"/>
      <p:bldP spid="1075" grpId="7" animBg="1" advAuto="0"/>
      <p:bldP spid="1077" grpId="4" animBg="1" advAuto="0"/>
      <p:bldP spid="1078" grpId="6" animBg="1" advAuto="0"/>
      <p:bldP spid="1079" grpId="1" animBg="1" advAuto="0"/>
      <p:bldP spid="1080" grpId="2" animBg="1" advAuto="0"/>
      <p:bldP spid="1081" grpId="3" animBg="1" advAuto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Shape 1083"/>
          <p:cNvSpPr/>
          <p:nvPr/>
        </p:nvSpPr>
        <p:spPr>
          <a:xfrm>
            <a:off x="3648075" y="19050"/>
            <a:ext cx="5384800" cy="43227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7" y="0"/>
                </a:moveTo>
                <a:cubicBezTo>
                  <a:pt x="25" y="4523"/>
                  <a:pt x="12" y="9046"/>
                  <a:pt x="0" y="13569"/>
                </a:cubicBezTo>
                <a:lnTo>
                  <a:pt x="5113" y="19754"/>
                </a:lnTo>
                <a:lnTo>
                  <a:pt x="10263" y="21600"/>
                </a:lnTo>
                <a:lnTo>
                  <a:pt x="21600" y="21462"/>
                </a:lnTo>
                <a:lnTo>
                  <a:pt x="21600" y="92"/>
                </a:lnTo>
                <a:lnTo>
                  <a:pt x="37" y="0"/>
                </a:lnTo>
                <a:close/>
              </a:path>
            </a:pathLst>
          </a:custGeom>
          <a:solidFill>
            <a:srgbClr val="FFCC66"/>
          </a:solidFill>
          <a:ln w="38100">
            <a:solidFill>
              <a:srgbClr val="FFFFFF"/>
            </a:solidFill>
          </a:ln>
          <a:effectLst>
            <a:outerShdw blurRad="63500" dist="20000" dir="5400000" rotWithShape="0">
              <a:srgbClr val="808080">
                <a:alpha val="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84" name="Shape 1084"/>
          <p:cNvSpPr/>
          <p:nvPr/>
        </p:nvSpPr>
        <p:spPr>
          <a:xfrm>
            <a:off x="3059112" y="353695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(0,4)</a:t>
            </a:r>
          </a:p>
        </p:txBody>
      </p:sp>
      <p:sp>
        <p:nvSpPr>
          <p:cNvPr id="1085" name="Shape 1085"/>
          <p:cNvSpPr/>
          <p:nvPr/>
        </p:nvSpPr>
        <p:spPr>
          <a:xfrm flipH="1" flipV="1">
            <a:off x="3635375" y="549275"/>
            <a:ext cx="36513" cy="5616575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86" name="Shape 1086"/>
          <p:cNvSpPr/>
          <p:nvPr/>
        </p:nvSpPr>
        <p:spPr>
          <a:xfrm flipV="1">
            <a:off x="179387" y="4329112"/>
            <a:ext cx="8424863" cy="36514"/>
          </a:xfrm>
          <a:prstGeom prst="line">
            <a:avLst/>
          </a:prstGeom>
          <a:ln w="38100">
            <a:solidFill>
              <a:srgbClr val="00206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87" name="Shape 1087"/>
          <p:cNvSpPr/>
          <p:nvPr/>
        </p:nvSpPr>
        <p:spPr>
          <a:xfrm>
            <a:off x="3600450" y="267335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88" name="Shape 1088"/>
          <p:cNvSpPr/>
          <p:nvPr/>
        </p:nvSpPr>
        <p:spPr>
          <a:xfrm>
            <a:off x="6804025" y="5661025"/>
            <a:ext cx="1006932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 + x</a:t>
            </a:r>
            <a:r>
              <a:rPr baseline="-25000"/>
              <a:t>2</a:t>
            </a:r>
            <a:r>
              <a:t> = 9</a:t>
            </a:r>
          </a:p>
        </p:txBody>
      </p:sp>
      <p:sp>
        <p:nvSpPr>
          <p:cNvPr id="1089" name="Shape 1089"/>
          <p:cNvSpPr/>
          <p:nvPr/>
        </p:nvSpPr>
        <p:spPr>
          <a:xfrm>
            <a:off x="8567737" y="4113212"/>
            <a:ext cx="280391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</a:p>
        </p:txBody>
      </p:sp>
      <p:sp>
        <p:nvSpPr>
          <p:cNvPr id="1090" name="Shape 1090"/>
          <p:cNvSpPr/>
          <p:nvPr/>
        </p:nvSpPr>
        <p:spPr>
          <a:xfrm>
            <a:off x="3384550" y="80962"/>
            <a:ext cx="280390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2</a:t>
            </a:r>
          </a:p>
        </p:txBody>
      </p:sp>
      <p:sp>
        <p:nvSpPr>
          <p:cNvPr id="1091" name="Shape 1091"/>
          <p:cNvSpPr/>
          <p:nvPr/>
        </p:nvSpPr>
        <p:spPr>
          <a:xfrm>
            <a:off x="971549" y="2744788"/>
            <a:ext cx="6913564" cy="2124074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92" name="Shape 1092"/>
          <p:cNvSpPr/>
          <p:nvPr/>
        </p:nvSpPr>
        <p:spPr>
          <a:xfrm>
            <a:off x="7848600" y="4797425"/>
            <a:ext cx="1147798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2x</a:t>
            </a:r>
            <a:r>
              <a:rPr baseline="-25000"/>
              <a:t>1</a:t>
            </a:r>
            <a:r>
              <a:t>+7x</a:t>
            </a:r>
            <a:r>
              <a:rPr baseline="-25000"/>
              <a:t>2</a:t>
            </a:r>
            <a:r>
              <a:t>=28</a:t>
            </a:r>
          </a:p>
        </p:txBody>
      </p:sp>
      <p:sp>
        <p:nvSpPr>
          <p:cNvPr id="1093" name="Shape 1093"/>
          <p:cNvSpPr/>
          <p:nvPr/>
        </p:nvSpPr>
        <p:spPr>
          <a:xfrm flipV="1">
            <a:off x="7380287" y="4400550"/>
            <a:ext cx="144464" cy="323850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94" name="Shape 1094"/>
          <p:cNvSpPr/>
          <p:nvPr/>
        </p:nvSpPr>
        <p:spPr>
          <a:xfrm flipV="1">
            <a:off x="1150937" y="2457450"/>
            <a:ext cx="107951" cy="323850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95" name="Shape 1095"/>
          <p:cNvSpPr/>
          <p:nvPr/>
        </p:nvSpPr>
        <p:spPr>
          <a:xfrm>
            <a:off x="3059112" y="4329112"/>
            <a:ext cx="5315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(0,0)</a:t>
            </a:r>
          </a:p>
        </p:txBody>
      </p:sp>
      <p:sp>
        <p:nvSpPr>
          <p:cNvPr id="1096" name="Shape 1096"/>
          <p:cNvSpPr/>
          <p:nvPr/>
        </p:nvSpPr>
        <p:spPr>
          <a:xfrm>
            <a:off x="3600450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97" name="Shape 1097"/>
          <p:cNvSpPr/>
          <p:nvPr/>
        </p:nvSpPr>
        <p:spPr>
          <a:xfrm>
            <a:off x="1258887" y="2528887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098" name="Shape 1098"/>
          <p:cNvSpPr/>
          <p:nvPr/>
        </p:nvSpPr>
        <p:spPr>
          <a:xfrm>
            <a:off x="7451725" y="443706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(1)</a:t>
            </a:r>
          </a:p>
        </p:txBody>
      </p:sp>
      <p:sp>
        <p:nvSpPr>
          <p:cNvPr id="1099" name="Shape 1099"/>
          <p:cNvSpPr/>
          <p:nvPr/>
        </p:nvSpPr>
        <p:spPr>
          <a:xfrm>
            <a:off x="6300787" y="49768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100" name="Shape 1100"/>
          <p:cNvSpPr/>
          <p:nvPr/>
        </p:nvSpPr>
        <p:spPr>
          <a:xfrm>
            <a:off x="2555875" y="14843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(2)</a:t>
            </a:r>
          </a:p>
        </p:txBody>
      </p:sp>
      <p:sp>
        <p:nvSpPr>
          <p:cNvPr id="1101" name="Shape 1101"/>
          <p:cNvSpPr/>
          <p:nvPr/>
        </p:nvSpPr>
        <p:spPr>
          <a:xfrm>
            <a:off x="3635375" y="1304925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102" name="Shape 1102"/>
          <p:cNvSpPr/>
          <p:nvPr/>
        </p:nvSpPr>
        <p:spPr>
          <a:xfrm>
            <a:off x="3708400" y="5408612"/>
            <a:ext cx="35863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(3)</a:t>
            </a:r>
          </a:p>
        </p:txBody>
      </p:sp>
      <p:sp>
        <p:nvSpPr>
          <p:cNvPr id="1103" name="Shape 1103"/>
          <p:cNvSpPr/>
          <p:nvPr/>
        </p:nvSpPr>
        <p:spPr>
          <a:xfrm>
            <a:off x="7488237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104" name="Shape 1104"/>
          <p:cNvSpPr/>
          <p:nvPr/>
        </p:nvSpPr>
        <p:spPr>
          <a:xfrm>
            <a:off x="1584325" y="3968750"/>
            <a:ext cx="35863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(4)</a:t>
            </a:r>
          </a:p>
        </p:txBody>
      </p:sp>
      <p:sp>
        <p:nvSpPr>
          <p:cNvPr id="1105" name="Shape 1105"/>
          <p:cNvSpPr/>
          <p:nvPr/>
        </p:nvSpPr>
        <p:spPr>
          <a:xfrm>
            <a:off x="3635374" y="1665287"/>
            <a:ext cx="360364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06" name="Shape 1106"/>
          <p:cNvSpPr/>
          <p:nvPr/>
        </p:nvSpPr>
        <p:spPr>
          <a:xfrm>
            <a:off x="3671887" y="5768974"/>
            <a:ext cx="287338" cy="1589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07" name="Shape 1107"/>
          <p:cNvSpPr/>
          <p:nvPr/>
        </p:nvSpPr>
        <p:spPr>
          <a:xfrm flipV="1">
            <a:off x="7524749" y="4005262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08" name="Shape 1108"/>
          <p:cNvSpPr/>
          <p:nvPr/>
        </p:nvSpPr>
        <p:spPr>
          <a:xfrm flipV="1">
            <a:off x="1619249" y="4041775"/>
            <a:ext cx="1589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09" name="Shape 1109"/>
          <p:cNvSpPr/>
          <p:nvPr/>
        </p:nvSpPr>
        <p:spPr>
          <a:xfrm>
            <a:off x="4859337" y="3897312"/>
            <a:ext cx="107951" cy="107951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10" name="Shape 1110"/>
          <p:cNvSpPr/>
          <p:nvPr/>
        </p:nvSpPr>
        <p:spPr>
          <a:xfrm>
            <a:off x="6156325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11" name="Shape 1111"/>
          <p:cNvSpPr/>
          <p:nvPr/>
        </p:nvSpPr>
        <p:spPr>
          <a:xfrm>
            <a:off x="4932362" y="436562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(9,0)</a:t>
            </a:r>
          </a:p>
        </p:txBody>
      </p:sp>
      <p:sp>
        <p:nvSpPr>
          <p:cNvPr id="1112" name="Shape 1112"/>
          <p:cNvSpPr/>
          <p:nvPr/>
        </p:nvSpPr>
        <p:spPr>
          <a:xfrm>
            <a:off x="2339975" y="1484312"/>
            <a:ext cx="4427537" cy="4213226"/>
          </a:xfrm>
          <a:prstGeom prst="line">
            <a:avLst/>
          </a:prstGeom>
          <a:ln w="28575">
            <a:solidFill>
              <a:srgbClr val="4A7EBB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13" name="Shape 1113"/>
          <p:cNvSpPr/>
          <p:nvPr/>
        </p:nvSpPr>
        <p:spPr>
          <a:xfrm>
            <a:off x="5934075" y="4365625"/>
            <a:ext cx="647400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(14,0)</a:t>
            </a:r>
          </a:p>
        </p:txBody>
      </p:sp>
      <p:sp>
        <p:nvSpPr>
          <p:cNvPr id="1114" name="Shape 1114"/>
          <p:cNvSpPr/>
          <p:nvPr/>
        </p:nvSpPr>
        <p:spPr>
          <a:xfrm flipV="1">
            <a:off x="2555875" y="1376362"/>
            <a:ext cx="287338" cy="288926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15" name="Shape 1115"/>
          <p:cNvSpPr/>
          <p:nvPr/>
        </p:nvSpPr>
        <p:spPr>
          <a:xfrm flipV="1">
            <a:off x="6227762" y="4905375"/>
            <a:ext cx="288926" cy="287338"/>
          </a:xfrm>
          <a:prstGeom prst="line">
            <a:avLst/>
          </a:prstGeom>
          <a:ln w="28575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16" name="Shape 1116"/>
          <p:cNvSpPr/>
          <p:nvPr/>
        </p:nvSpPr>
        <p:spPr>
          <a:xfrm>
            <a:off x="3600450" y="3500437"/>
            <a:ext cx="107950" cy="107951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17" name="Shape 1117"/>
          <p:cNvSpPr/>
          <p:nvPr/>
        </p:nvSpPr>
        <p:spPr>
          <a:xfrm>
            <a:off x="5292725" y="4292600"/>
            <a:ext cx="107950" cy="107950"/>
          </a:xfrm>
          <a:prstGeom prst="ellipse">
            <a:avLst/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18" name="Shape 1118"/>
          <p:cNvSpPr/>
          <p:nvPr/>
        </p:nvSpPr>
        <p:spPr>
          <a:xfrm>
            <a:off x="3054350" y="2555875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(0,9)</a:t>
            </a:r>
          </a:p>
        </p:txBody>
      </p:sp>
      <p:sp>
        <p:nvSpPr>
          <p:cNvPr id="1119" name="Shape 1119"/>
          <p:cNvSpPr/>
          <p:nvPr/>
        </p:nvSpPr>
        <p:spPr>
          <a:xfrm>
            <a:off x="4891087" y="3644900"/>
            <a:ext cx="5315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(7,2)</a:t>
            </a:r>
          </a:p>
        </p:txBody>
      </p:sp>
      <p:sp>
        <p:nvSpPr>
          <p:cNvPr id="1120" name="Shape 1120"/>
          <p:cNvSpPr/>
          <p:nvPr/>
        </p:nvSpPr>
        <p:spPr>
          <a:xfrm>
            <a:off x="6227762" y="728662"/>
            <a:ext cx="2339976" cy="693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Objective :</a:t>
            </a:r>
          </a:p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      min  x</a:t>
            </a:r>
            <a:r>
              <a:rPr baseline="-25000"/>
              <a:t>1</a:t>
            </a:r>
            <a:r>
              <a:t> + 2x</a:t>
            </a:r>
            <a:r>
              <a:rPr baseline="-25000"/>
              <a:t>2</a:t>
            </a:r>
            <a:r>
              <a:t> </a:t>
            </a:r>
          </a:p>
        </p:txBody>
      </p:sp>
      <p:sp>
        <p:nvSpPr>
          <p:cNvPr id="1121" name="Shape 1121"/>
          <p:cNvSpPr/>
          <p:nvPr/>
        </p:nvSpPr>
        <p:spPr>
          <a:xfrm>
            <a:off x="2159000" y="1916112"/>
            <a:ext cx="6372225" cy="338455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22" name="Shape 1122"/>
          <p:cNvSpPr/>
          <p:nvPr/>
        </p:nvSpPr>
        <p:spPr>
          <a:xfrm flipH="1">
            <a:off x="3743325" y="2889249"/>
            <a:ext cx="252413" cy="431802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23" name="Shape 1123"/>
          <p:cNvSpPr/>
          <p:nvPr/>
        </p:nvSpPr>
        <p:spPr>
          <a:xfrm>
            <a:off x="5976937" y="3752850"/>
            <a:ext cx="1031936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+2x</a:t>
            </a:r>
            <a:r>
              <a:rPr baseline="-25000"/>
              <a:t>2</a:t>
            </a:r>
            <a:r>
              <a:t>=18</a:t>
            </a:r>
          </a:p>
        </p:txBody>
      </p:sp>
      <p:sp>
        <p:nvSpPr>
          <p:cNvPr id="1124" name="Shape 1124"/>
          <p:cNvSpPr/>
          <p:nvPr/>
        </p:nvSpPr>
        <p:spPr>
          <a:xfrm>
            <a:off x="2087562" y="2168524"/>
            <a:ext cx="6372226" cy="338455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25" name="Shape 1125"/>
          <p:cNvSpPr/>
          <p:nvPr/>
        </p:nvSpPr>
        <p:spPr>
          <a:xfrm flipH="1">
            <a:off x="3671887" y="3141662"/>
            <a:ext cx="252413" cy="431801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26" name="Shape 1126"/>
          <p:cNvSpPr/>
          <p:nvPr/>
        </p:nvSpPr>
        <p:spPr>
          <a:xfrm>
            <a:off x="8021637" y="5516562"/>
            <a:ext cx="1031936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+2x</a:t>
            </a:r>
            <a:r>
              <a:rPr baseline="-25000"/>
              <a:t>2</a:t>
            </a:r>
            <a:r>
              <a:t>=14</a:t>
            </a:r>
          </a:p>
        </p:txBody>
      </p:sp>
      <p:sp>
        <p:nvSpPr>
          <p:cNvPr id="1127" name="Shape 1127"/>
          <p:cNvSpPr/>
          <p:nvPr/>
        </p:nvSpPr>
        <p:spPr>
          <a:xfrm>
            <a:off x="1800225" y="2276474"/>
            <a:ext cx="6372225" cy="3384552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/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28" name="Shape 1128"/>
          <p:cNvSpPr/>
          <p:nvPr/>
        </p:nvSpPr>
        <p:spPr>
          <a:xfrm flipH="1">
            <a:off x="3384549" y="3249612"/>
            <a:ext cx="250826" cy="431801"/>
          </a:xfrm>
          <a:prstGeom prst="line">
            <a:avLst/>
          </a:prstGeom>
          <a:ln w="38100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29" name="Shape 1129"/>
          <p:cNvSpPr/>
          <p:nvPr/>
        </p:nvSpPr>
        <p:spPr>
          <a:xfrm>
            <a:off x="7732712" y="5624512"/>
            <a:ext cx="1031936" cy="414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x</a:t>
            </a:r>
            <a:r>
              <a:rPr baseline="-25000"/>
              <a:t>1</a:t>
            </a:r>
            <a:r>
              <a:t>+2x</a:t>
            </a:r>
            <a:r>
              <a:rPr baseline="-25000"/>
              <a:t>2</a:t>
            </a:r>
            <a:r>
              <a:t>=11</a:t>
            </a:r>
          </a:p>
        </p:txBody>
      </p:sp>
      <p:sp>
        <p:nvSpPr>
          <p:cNvPr id="1130" name="Shape 1130"/>
          <p:cNvSpPr/>
          <p:nvPr/>
        </p:nvSpPr>
        <p:spPr>
          <a:xfrm>
            <a:off x="4032250" y="5157787"/>
            <a:ext cx="2339975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(7,2) is the optimal solution and optimal value is 11</a:t>
            </a:r>
          </a:p>
        </p:txBody>
      </p:sp>
      <p:sp>
        <p:nvSpPr>
          <p:cNvPr id="1131" name="Shape 1131"/>
          <p:cNvSpPr/>
          <p:nvPr/>
        </p:nvSpPr>
        <p:spPr>
          <a:xfrm>
            <a:off x="4352813" y="4005262"/>
            <a:ext cx="422388" cy="11763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25" h="21600" extrusionOk="0">
                <a:moveTo>
                  <a:pt x="7290" y="21600"/>
                </a:moveTo>
                <a:cubicBezTo>
                  <a:pt x="2857" y="15195"/>
                  <a:pt x="-1575" y="8791"/>
                  <a:pt x="548" y="5191"/>
                </a:cubicBezTo>
                <a:cubicBezTo>
                  <a:pt x="2670" y="1591"/>
                  <a:pt x="16654" y="614"/>
                  <a:pt x="20025" y="0"/>
                </a:cubicBezTo>
              </a:path>
            </a:pathLst>
          </a:custGeom>
          <a:ln w="38100">
            <a:solidFill>
              <a:srgbClr val="002060"/>
            </a:solidFill>
            <a:tailEnd type="triangle"/>
          </a:ln>
        </p:spPr>
        <p:txBody>
          <a:bodyPr lIns="45719" rIns="45719" anchor="ctr"/>
          <a:lstStyle/>
          <a:p>
            <a:pPr algn="ctr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6" dur="500" fill="hold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0" dur="500" fill="hold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xit" presetSubtype="1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4" dur="500" fill="hold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" presetClass="entr" presetSubtype="1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2" dur="500" fill="hold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xit" presetSubtype="1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6" dur="500" fill="hold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" presetClass="exit" presetSubtype="1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0" dur="500" fill="hold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" presetClass="entr" presetSubtype="1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1" grpId="1" animBg="1" advAuto="0"/>
      <p:bldP spid="1122" grpId="2" animBg="1" advAuto="0"/>
      <p:bldP spid="1123" grpId="3" animBg="1" advAuto="0"/>
      <p:bldP spid="1124" grpId="4" animBg="1" advAuto="0"/>
      <p:bldP spid="1124" grpId="8" animBg="1" advAuto="0"/>
      <p:bldP spid="1125" grpId="5" animBg="1" advAuto="0"/>
      <p:bldP spid="1125" grpId="9" animBg="1" advAuto="0"/>
      <p:bldP spid="1126" grpId="6" animBg="1" advAuto="0"/>
      <p:bldP spid="1126" grpId="7" animBg="1" advAuto="0"/>
      <p:bldP spid="1127" grpId="10" animBg="1" advAuto="0"/>
      <p:bldP spid="1128" grpId="11" animBg="1" advAuto="0"/>
      <p:bldP spid="1129" grpId="12" animBg="1" advAuto="0"/>
      <p:bldP spid="1130" grpId="14" animBg="1" advAuto="0"/>
      <p:bldP spid="1131" grpId="13" animBg="1" advAuto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Shape 1133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65881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 defTabSz="365760">
              <a:defRPr sz="1160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/>
            </a:r>
            <a:br/>
            <a:r>
              <a:rPr sz="2560" b="1"/>
              <a:t>Graphical Solution of 2-variable LP Problems:</a:t>
            </a:r>
            <a:br>
              <a:rPr sz="2560" b="1"/>
            </a:br>
            <a:endParaRPr sz="2560" b="1"/>
          </a:p>
        </p:txBody>
      </p:sp>
      <p:sp>
        <p:nvSpPr>
          <p:cNvPr id="1134" name="Shape 1134"/>
          <p:cNvSpPr>
            <a:spLocks noGrp="1"/>
          </p:cNvSpPr>
          <p:nvPr>
            <p:ph type="body" idx="4294967295"/>
          </p:nvPr>
        </p:nvSpPr>
        <p:spPr>
          <a:xfrm>
            <a:off x="457200" y="1123950"/>
            <a:ext cx="8229600" cy="573405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SzTx/>
              <a:buFont typeface="Arial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We may graphically solve an LP with two </a:t>
            </a:r>
          </a:p>
          <a:p>
            <a:pPr>
              <a:spcBef>
                <a:spcPts val="600"/>
              </a:spcBef>
              <a:buSzTx/>
              <a:buFont typeface="Arial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decision variables as follows:</a:t>
            </a:r>
            <a:endParaRPr b="1"/>
          </a:p>
          <a:p>
            <a:pPr>
              <a:lnSpc>
                <a:spcPct val="150000"/>
              </a:lnSpc>
              <a:spcBef>
                <a:spcPts val="600"/>
              </a:spcBef>
              <a:buSzTx/>
              <a:buFont typeface="Arial"/>
              <a:buNone/>
              <a:defRPr sz="2800" b="1">
                <a:latin typeface="Calibri"/>
                <a:ea typeface="Calibri"/>
                <a:cs typeface="Calibri"/>
                <a:sym typeface="Calibri"/>
              </a:defRPr>
            </a:pPr>
            <a:r>
              <a:t>Step 1: </a:t>
            </a:r>
            <a:r>
              <a:rPr b="0"/>
              <a:t>Graph the feasible region.</a:t>
            </a:r>
          </a:p>
          <a:p>
            <a:pPr>
              <a:lnSpc>
                <a:spcPct val="150000"/>
              </a:lnSpc>
              <a:spcBef>
                <a:spcPts val="600"/>
              </a:spcBef>
              <a:buSzTx/>
              <a:buFont typeface="Arial"/>
              <a:buNone/>
              <a:defRPr sz="2800" b="1">
                <a:latin typeface="Calibri"/>
                <a:ea typeface="Calibri"/>
                <a:cs typeface="Calibri"/>
                <a:sym typeface="Calibri"/>
              </a:defRPr>
            </a:pPr>
            <a:r>
              <a:t>Step 2: </a:t>
            </a:r>
            <a:r>
              <a:rPr b="0"/>
              <a:t>Draw an isoprofit line (for max problem) or an</a:t>
            </a:r>
          </a:p>
          <a:p>
            <a:pPr>
              <a:spcBef>
                <a:spcPts val="600"/>
              </a:spcBef>
              <a:buSzTx/>
              <a:buFont typeface="Arial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isocost line (for min problem).</a:t>
            </a:r>
          </a:p>
          <a:p>
            <a:pPr>
              <a:lnSpc>
                <a:spcPct val="170000"/>
              </a:lnSpc>
              <a:spcBef>
                <a:spcPts val="600"/>
              </a:spcBef>
              <a:buSzTx/>
              <a:buFont typeface="Arial"/>
              <a:buNone/>
              <a:defRPr sz="2800" b="1">
                <a:latin typeface="Calibri"/>
                <a:ea typeface="Calibri"/>
                <a:cs typeface="Calibri"/>
                <a:sym typeface="Calibri"/>
              </a:defRPr>
            </a:pPr>
            <a:r>
              <a:t>Step 3: </a:t>
            </a:r>
            <a:r>
              <a:rPr b="0"/>
              <a:t>Move parallel to the isoprofit/isocost line in the </a:t>
            </a:r>
          </a:p>
          <a:p>
            <a:pPr>
              <a:spcBef>
                <a:spcPts val="600"/>
              </a:spcBef>
              <a:buSzTx/>
              <a:buFont typeface="Arial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improving direction. The last point in the feasible </a:t>
            </a:r>
          </a:p>
          <a:p>
            <a:pPr>
              <a:spcBef>
                <a:spcPts val="600"/>
              </a:spcBef>
              <a:buSzTx/>
              <a:buFont typeface="Arial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region that contacts an isoprofit/isocost line is an </a:t>
            </a:r>
          </a:p>
          <a:p>
            <a:pPr>
              <a:spcBef>
                <a:spcPts val="600"/>
              </a:spcBef>
              <a:buSzTx/>
              <a:buFont typeface="Arial"/>
              <a:buNone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optimal solution to the LP.</a:t>
            </a:r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High Step Sports Shoe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3820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o"/>
            </a:pPr>
            <a:r>
              <a:t>40-hour week – How many minutes of work can a machine do? </a:t>
            </a:r>
          </a:p>
          <a:p>
            <a:pPr>
              <a:buFont typeface="Wingdings"/>
              <a:buChar char="✓"/>
            </a:pPr>
            <a:r>
              <a:t>50 mins/hr*40 hrs/week = 2 000 mins/week</a:t>
            </a:r>
          </a:p>
          <a:p>
            <a:pPr>
              <a:buFont typeface="Wingdings"/>
              <a:buChar char="✓"/>
            </a:pPr>
            <a:r>
              <a:t>6 machines – </a:t>
            </a:r>
            <a:r>
              <a:rPr b="1"/>
              <a:t>12 000 mins/week</a:t>
            </a:r>
          </a:p>
          <a:p>
            <a:pPr>
              <a:buChar char="o"/>
            </a:pPr>
            <a:r>
              <a:t>40-hour week – How many hours of work can one worker do? </a:t>
            </a:r>
          </a:p>
          <a:p>
            <a:pPr>
              <a:buFont typeface="Wingdings"/>
              <a:buChar char="✓"/>
            </a:pPr>
            <a:r>
              <a:t>40 hrs/week</a:t>
            </a:r>
          </a:p>
          <a:p>
            <a:pPr>
              <a:buFont typeface="Wingdings"/>
              <a:buChar char="✓"/>
            </a:pPr>
            <a:r>
              <a:t>850 workers – 850*40 = </a:t>
            </a:r>
            <a:r>
              <a:rPr b="1"/>
              <a:t>34 000 hrs/week</a:t>
            </a:r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60</a:t>
            </a:fld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title" idx="4294967295"/>
          </p:nvPr>
        </p:nvSpPr>
        <p:spPr>
          <a:xfrm>
            <a:off x="1187624" y="260648"/>
            <a:ext cx="6624736" cy="1020763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/>
            </a:lvl1pPr>
          </a:lstStyle>
          <a:p>
            <a:pPr algn="ctr"/>
            <a:r>
              <a:rPr lang="tr-TR" dirty="0" smtClean="0"/>
              <a:t>Mathematical Programming</a:t>
            </a:r>
            <a:endParaRPr dirty="0"/>
          </a:p>
        </p:txBody>
      </p:sp>
      <p:sp>
        <p:nvSpPr>
          <p:cNvPr id="28" name="Shape 28"/>
          <p:cNvSpPr>
            <a:spLocks noGrp="1"/>
          </p:cNvSpPr>
          <p:nvPr>
            <p:ph type="body" idx="4294967295"/>
          </p:nvPr>
        </p:nvSpPr>
        <p:spPr>
          <a:xfrm>
            <a:off x="381000" y="990600"/>
            <a:ext cx="8534400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6000" b="1" dirty="0" smtClean="0"/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QUIZ!</a:t>
            </a: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www.getkahoot.com</a:t>
            </a: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forget to </a:t>
            </a:r>
            <a:r>
              <a:rPr lang="tr-TR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nicknames as your ID’s</a:t>
            </a: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53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 defTabSz="841247">
              <a:defRPr sz="3680"/>
            </a:lvl1pPr>
          </a:lstStyle>
          <a:p>
            <a:r>
              <a:t>High Step Sports Shoe – Formulating, Modeling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153400" cy="4648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SzTx/>
              <a:buNone/>
              <a:defRPr sz="2800"/>
            </a:pPr>
            <a:r>
              <a:t>Representing with symbols and expressions: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Decision variables: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A: # of pairs of </a:t>
            </a:r>
            <a:r>
              <a:rPr i="1"/>
              <a:t>Airheads</a:t>
            </a:r>
            <a:r>
              <a:t> to produce per week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G: # of pairs of </a:t>
            </a:r>
            <a:r>
              <a:rPr i="1"/>
              <a:t>Groundeds</a:t>
            </a:r>
            <a:r>
              <a:t> to produce per week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Objective function: 10A + 8.5G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M/C Constraint: 3A + 2G ≤ 12 000 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Worker constraint:  7A + 8G ≤ 34 000 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Non-negativity constraints:  A,G ≥ 0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400"/>
            </a:pPr>
            <a:r>
              <a:t>A, G need to be integer – never mind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41247">
              <a:defRPr sz="3680"/>
            </a:pPr>
            <a:r>
              <a:t>Linear Programming</a:t>
            </a:r>
            <a:br/>
            <a:r>
              <a:t>Mathematical Programming</a:t>
            </a:r>
          </a:p>
        </p:txBody>
      </p:sp>
      <p:sp>
        <p:nvSpPr>
          <p:cNvPr id="58" name="Shape 58"/>
          <p:cNvSpPr>
            <a:spLocks noGrp="1"/>
          </p:cNvSpPr>
          <p:nvPr>
            <p:ph type="body" idx="4294967295"/>
          </p:nvPr>
        </p:nvSpPr>
        <p:spPr>
          <a:xfrm>
            <a:off x="457200" y="2057400"/>
            <a:ext cx="8229600" cy="40687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Maximize (or minimize) a linear objective function, subject to linear constraints</a:t>
            </a:r>
          </a:p>
          <a:p>
            <a:pPr>
              <a:buChar char="•"/>
            </a:pPr>
            <a:r>
              <a:t>In general: Mathematical programming: Objective function can be a non-linear or linear function, with non-linear and/or linear constraints.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61" name="Shape 61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t>High Step Sports Shoe - Solution</a:t>
            </a:r>
          </a:p>
        </p:txBody>
      </p:sp>
      <p:sp>
        <p:nvSpPr>
          <p:cNvPr id="62" name="Shape 62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2971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Geometry: </a:t>
            </a:r>
          </a:p>
          <a:p>
            <a:pPr>
              <a:buChar char="•"/>
            </a:pPr>
            <a:r>
              <a:t>Draw the </a:t>
            </a:r>
            <a:r>
              <a:rPr b="1"/>
              <a:t>feasible region</a:t>
            </a:r>
            <a:r>
              <a:t> – the region identified by the inequalities</a:t>
            </a:r>
          </a:p>
        </p:txBody>
      </p:sp>
      <p:pic>
        <p:nvPicPr>
          <p:cNvPr id="63" name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57600" y="1524000"/>
            <a:ext cx="5181600" cy="4495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3142</Words>
  <Application>Microsoft Office PowerPoint</Application>
  <PresentationFormat>On-screen Show (4:3)</PresentationFormat>
  <Paragraphs>738</Paragraphs>
  <Slides>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Default Design</vt:lpstr>
      <vt:lpstr>Spring 2017 IE 102 Part 1 </vt:lpstr>
      <vt:lpstr>High Step Sports Shoe </vt:lpstr>
      <vt:lpstr>General Definitions: </vt:lpstr>
      <vt:lpstr>High Step Sports Shoe</vt:lpstr>
      <vt:lpstr>PowerPoint Presentation</vt:lpstr>
      <vt:lpstr>High Step Sports Shoe</vt:lpstr>
      <vt:lpstr>High Step Sports Shoe – Formulating, Modeling</vt:lpstr>
      <vt:lpstr>Linear Programming Mathematical Programming</vt:lpstr>
      <vt:lpstr>High Step Sports Shoe - Solution</vt:lpstr>
      <vt:lpstr>High Step Sports Shoe - Solution</vt:lpstr>
      <vt:lpstr>High Step Sports Shoe - Solution</vt:lpstr>
      <vt:lpstr>High Step Sports Shoe - Solution</vt:lpstr>
      <vt:lpstr>High Step Sports Shoe - Solution</vt:lpstr>
      <vt:lpstr>Two-dimensional Problem </vt:lpstr>
      <vt:lpstr>High Step Sports Shoe - Solution</vt:lpstr>
      <vt:lpstr>General Problem </vt:lpstr>
      <vt:lpstr>Graphical Solution of 2-variable LP Problems</vt:lpstr>
      <vt:lpstr>PowerPoint Presentation</vt:lpstr>
      <vt:lpstr>PowerPoint Presentation</vt:lpstr>
      <vt:lpstr>PowerPoint Presentation</vt:lpstr>
      <vt:lpstr>PowerPoint Presentation</vt:lpstr>
      <vt:lpstr>Graphical Solution of 2-variable LP Problems</vt:lpstr>
      <vt:lpstr>Graphical Solution of 2-variable LP Problems</vt:lpstr>
      <vt:lpstr>PowerPoint Presentation</vt:lpstr>
      <vt:lpstr>Graphical Solution of 2-variable LP Problems</vt:lpstr>
      <vt:lpstr>Graphical Solution of 2-variable LP Problems</vt:lpstr>
      <vt:lpstr>Graphical Solution of 2-variable LP Problems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Graphical Solution of 2-variable LP Problems</vt:lpstr>
      <vt:lpstr>Graphical Solution of 2-variable LP Problems</vt:lpstr>
      <vt:lpstr>Graphical Solution of 2-variable LP Problems</vt:lpstr>
      <vt:lpstr>PowerPoint Presentation</vt:lpstr>
      <vt:lpstr>Graphical Solution of 2-variable LP Problems</vt:lpstr>
      <vt:lpstr>PowerPoint Presentation</vt:lpstr>
      <vt:lpstr>PowerPoint Presentation</vt:lpstr>
      <vt:lpstr>Graphical Solution of 2-variable LP Problems</vt:lpstr>
      <vt:lpstr>PowerPoint Presentation</vt:lpstr>
      <vt:lpstr>Graphical Solution of 2-variable LP Problems</vt:lpstr>
      <vt:lpstr>PowerPoint Presentation</vt:lpstr>
      <vt:lpstr>PowerPoint Presentation</vt:lpstr>
      <vt:lpstr>PowerPoint Presentation</vt:lpstr>
      <vt:lpstr>Graphical Solution of 2-variable LP Problems</vt:lpstr>
      <vt:lpstr>PowerPoint Presentation</vt:lpstr>
      <vt:lpstr>Another Example</vt:lpstr>
      <vt:lpstr>Graphical Solution of 2-variable LP Problems</vt:lpstr>
      <vt:lpstr>Graphical Solution of 2-variable LP Problems</vt:lpstr>
      <vt:lpstr>Graphical Solution of 2-variable LP Problems</vt:lpstr>
      <vt:lpstr>PowerPoint Presentation</vt:lpstr>
      <vt:lpstr>PowerPoint Presentation</vt:lpstr>
      <vt:lpstr>PowerPoint Presentation</vt:lpstr>
      <vt:lpstr>PowerPoint Presentation</vt:lpstr>
      <vt:lpstr> Graphical Solution of 2-variable LP Problems: </vt:lpstr>
      <vt:lpstr>Mathematical Programming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 2017 IE 102 Part 1 </dc:title>
  <cp:lastModifiedBy>Ömer Burak Kınay</cp:lastModifiedBy>
  <cp:revision>1</cp:revision>
  <dcterms:modified xsi:type="dcterms:W3CDTF">2017-03-28T14:19:41Z</dcterms:modified>
</cp:coreProperties>
</file>