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12700" cap="flat">
              <a:solidFill>
                <a:schemeClr val="accent5"/>
              </a:solidFill>
              <a:prstDash val="solid"/>
              <a:round/>
            </a:ln>
          </a:top>
          <a:bottom>
            <a:ln w="127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solidFill>
            <a:schemeClr val="accent5">
              <a:alpha val="20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12700" cap="flat">
              <a:solidFill>
                <a:schemeClr val="accent5"/>
              </a:solidFill>
              <a:prstDash val="solid"/>
              <a:round/>
            </a:ln>
          </a:top>
          <a:bottom>
            <a:ln w="127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solidFill>
            <a:schemeClr val="accent5">
              <a:alpha val="20000"/>
            </a:schemeClr>
          </a:solidFill>
        </a:fill>
      </a:tcStyle>
    </a:firstCol>
    <a:lastRow>
      <a:tcTxStyle b="on"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50800" cap="flat">
              <a:solidFill>
                <a:schemeClr val="accent5"/>
              </a:solidFill>
              <a:prstDash val="solid"/>
              <a:round/>
            </a:ln>
          </a:top>
          <a:bottom>
            <a:ln w="127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noFill/>
        </a:fill>
      </a:tcStyle>
    </a:lastRow>
    <a:firstRow>
      <a:tcTxStyle b="on" i="off">
        <a:font>
          <a:latin typeface="Gill Sans MT"/>
          <a:ea typeface="Gill Sans MT"/>
          <a:cs typeface="Gill Sans MT"/>
        </a:font>
        <a:srgbClr val="000000"/>
      </a:tcTxStyle>
      <a:tcStyle>
        <a:tcBdr>
          <a:left>
            <a:ln w="12700" cap="flat">
              <a:solidFill>
                <a:schemeClr val="accent5"/>
              </a:solidFill>
              <a:prstDash val="solid"/>
              <a:round/>
            </a:ln>
          </a:left>
          <a:right>
            <a:ln w="12700" cap="flat">
              <a:solidFill>
                <a:schemeClr val="accent5"/>
              </a:solidFill>
              <a:prstDash val="solid"/>
              <a:round/>
            </a:ln>
          </a:right>
          <a:top>
            <a:ln w="12700" cap="flat">
              <a:solidFill>
                <a:schemeClr val="accent5"/>
              </a:solidFill>
              <a:prstDash val="solid"/>
              <a:round/>
            </a:ln>
          </a:top>
          <a:bottom>
            <a:ln w="25400" cap="flat">
              <a:solidFill>
                <a:schemeClr val="accent5"/>
              </a:solidFill>
              <a:prstDash val="solid"/>
              <a:round/>
            </a:ln>
          </a:bottom>
          <a:insideH>
            <a:ln w="12700" cap="flat">
              <a:solidFill>
                <a:schemeClr val="accent5"/>
              </a:solidFill>
              <a:prstDash val="solid"/>
              <a:round/>
            </a:ln>
          </a:insideH>
          <a:insideV>
            <a:ln w="12700" cap="flat">
              <a:solidFill>
                <a:schemeClr val="accent5"/>
              </a:solidFill>
              <a:prstDash val="solid"/>
              <a:round/>
            </a:ln>
          </a:insideV>
        </a:tcBdr>
        <a:fill>
          <a:noFill/>
        </a:fill>
      </a:tcStyle>
    </a:firstRow>
  </a:tblStyle>
  <a:tblStyle styleId="{C7B018BB-80A7-4F77-B60F-C8B233D01FF8}"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CDDCA"/>
          </a:solidFill>
        </a:fill>
      </a:tcStyle>
    </a:wholeTbl>
    <a:band2H>
      <a:tcTxStyle/>
      <a:tcStyle>
        <a:tcBdr/>
        <a:fill>
          <a:solidFill>
            <a:srgbClr val="F6EFE6"/>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EEE7283C-3CF3-47DC-8721-378D4A62B228}" styleName="">
    <a:tblBg/>
    <a:wholeTbl>
      <a:tcTxStyle b="off"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3">
              <a:lumOff val="44000"/>
              <a:alpha val="20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3">
              <a:lumOff val="44000"/>
              <a:alpha val="20000"/>
            </a:schemeClr>
          </a:solidFill>
        </a:fill>
      </a:tcStyle>
    </a:firstCol>
    <a:lastRow>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noFill/>
              <a:miter lim="400000"/>
            </a:ln>
          </a:insideH>
          <a:insideV>
            <a:ln w="12700" cap="flat">
              <a:noFill/>
              <a:miter lim="400000"/>
            </a:ln>
          </a:insideV>
        </a:tcBdr>
        <a:fill>
          <a:noFill/>
        </a:fill>
      </a:tcStyle>
    </a:lastRow>
    <a:firstRow>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noFill/>
              <a:miter lim="400000"/>
            </a:ln>
          </a:insideH>
          <a:insideV>
            <a:ln w="12700" cap="flat">
              <a:noFill/>
              <a:miter lim="400000"/>
            </a:ln>
          </a:insideV>
        </a:tcBdr>
        <a:fill>
          <a:noFill/>
        </a:fill>
      </a:tcStyle>
    </a:firstRow>
  </a:tblStyle>
  <a:tblStyle styleId="{CF821DB8-F4EB-4A41-A1BA-3FCAFE7338EE}"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alpha val="20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alpha val="20000"/>
            </a:schemeClr>
          </a:solidFill>
        </a:fill>
      </a:tcStyle>
    </a:firstCol>
    <a:lastRow>
      <a:tcTxStyle b="on"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508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noFill/>
        </a:fill>
      </a:tcStyle>
    </a:lastRow>
    <a:firstRow>
      <a:tcTxStyle b="on"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254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noFill/>
        </a:fill>
      </a:tcStyle>
    </a:firstRow>
  </a:tblStyle>
  <a:tblStyle styleId="{33BA23B1-9221-436E-865A-0063620EA4FD}"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2708684C-4D16-4618-839F-0558EEFCDFE6}"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F6EDD7"/>
          </a:solidFill>
        </a:fill>
      </a:tcStyle>
    </a:wholeTbl>
    <a:band2H>
      <a:tcTxStyle/>
      <a:tcStyle>
        <a:tcBdr/>
        <a:fill>
          <a:solidFill>
            <a:srgbClr val="FAF6EC"/>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589"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9" name="Shape 129"/>
          <p:cNvSpPr>
            <a:spLocks noGrp="1" noRot="1" noChangeAspect="1"/>
          </p:cNvSpPr>
          <p:nvPr>
            <p:ph type="sldImg"/>
          </p:nvPr>
        </p:nvSpPr>
        <p:spPr>
          <a:xfrm>
            <a:off x="1143000" y="685800"/>
            <a:ext cx="4572000" cy="3429000"/>
          </a:xfrm>
          <a:prstGeom prst="rect">
            <a:avLst/>
          </a:prstGeom>
        </p:spPr>
        <p:txBody>
          <a:bodyPr/>
          <a:lstStyle/>
          <a:p>
            <a:endParaRPr/>
          </a:p>
        </p:txBody>
      </p:sp>
      <p:sp>
        <p:nvSpPr>
          <p:cNvPr id="130" name="Shape 13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83009128"/>
      </p:ext>
    </p:extLst>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Shape 197"/>
          <p:cNvSpPr>
            <a:spLocks noGrp="1" noRot="1" noChangeAspect="1"/>
          </p:cNvSpPr>
          <p:nvPr>
            <p:ph type="sldImg"/>
          </p:nvPr>
        </p:nvSpPr>
        <p:spPr>
          <a:prstGeom prst="rect">
            <a:avLst/>
          </a:prstGeom>
        </p:spPr>
        <p:txBody>
          <a:bodyPr/>
          <a:lstStyle/>
          <a:p>
            <a:endParaRPr/>
          </a:p>
        </p:txBody>
      </p:sp>
      <p:sp>
        <p:nvSpPr>
          <p:cNvPr id="198" name="Shape 198"/>
          <p:cNvSpPr>
            <a:spLocks noGrp="1"/>
          </p:cNvSpPr>
          <p:nvPr>
            <p:ph type="body" sz="quarter" idx="1"/>
          </p:nvPr>
        </p:nvSpPr>
        <p:spPr>
          <a:prstGeom prst="rect">
            <a:avLst/>
          </a:prstGeom>
        </p:spPr>
        <p:txBody>
          <a:bodyPr/>
          <a:lstStyle/>
          <a:p>
            <a:r>
              <a:t>Humanitarian organizations logos (WFP, WHO, IFRC,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2" name="image2.jpeg" descr="hispanic_hm_pg1"/>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3" name="Shape 13"/>
          <p:cNvSpPr>
            <a:spLocks noGrp="1"/>
          </p:cNvSpPr>
          <p:nvPr>
            <p:ph type="title"/>
          </p:nvPr>
        </p:nvSpPr>
        <p:spPr>
          <a:xfrm>
            <a:off x="685800" y="2819400"/>
            <a:ext cx="7772400" cy="2057400"/>
          </a:xfrm>
          <a:prstGeom prst="rect">
            <a:avLst/>
          </a:prstGeom>
        </p:spPr>
        <p:txBody>
          <a:bodyPr>
            <a:normAutofit/>
          </a:bodyPr>
          <a:lstStyle>
            <a:lvl1pPr algn="ctr"/>
          </a:lstStyle>
          <a:p>
            <a:r>
              <a:t>Title Text</a:t>
            </a:r>
          </a:p>
        </p:txBody>
      </p:sp>
      <p:sp>
        <p:nvSpPr>
          <p:cNvPr id="14" name="Shape 14"/>
          <p:cNvSpPr>
            <a:spLocks noGrp="1"/>
          </p:cNvSpPr>
          <p:nvPr>
            <p:ph type="body" sz="quarter" idx="1"/>
          </p:nvPr>
        </p:nvSpPr>
        <p:spPr>
          <a:xfrm>
            <a:off x="1219200" y="381000"/>
            <a:ext cx="6400800" cy="914400"/>
          </a:xfrm>
          <a:prstGeom prst="rect">
            <a:avLst/>
          </a:prstGeom>
        </p:spPr>
        <p:txBody>
          <a:bodyPr>
            <a:normAutofit/>
          </a:bodyPr>
          <a:lstStyle>
            <a:lvl1pPr marL="0" indent="0" algn="ctr">
              <a:spcBef>
                <a:spcPts val="500"/>
              </a:spcBef>
              <a:buClrTx/>
              <a:buSzTx/>
              <a:buNone/>
              <a:defRPr sz="2400"/>
            </a:lvl1pPr>
            <a:lvl2pPr marL="720969" indent="-263769" algn="ctr">
              <a:spcBef>
                <a:spcPts val="500"/>
              </a:spcBef>
              <a:buClrTx/>
              <a:defRPr sz="2400"/>
            </a:lvl2pPr>
            <a:lvl3pPr marL="1143000" indent="-228600" algn="ctr">
              <a:spcBef>
                <a:spcPts val="500"/>
              </a:spcBef>
              <a:buClrTx/>
              <a:defRPr sz="2400"/>
            </a:lvl3pPr>
            <a:lvl4pPr marL="1645920" indent="-274320" algn="ctr">
              <a:spcBef>
                <a:spcPts val="500"/>
              </a:spcBef>
              <a:buClrTx/>
              <a:defRPr sz="2400"/>
            </a:lvl4pPr>
            <a:lvl5pPr marL="2103120" indent="-274320" algn="ctr">
              <a:spcBef>
                <a:spcPts val="500"/>
              </a:spcBef>
              <a:buClrTx/>
              <a:defRPr sz="2400"/>
            </a:lvl5pPr>
          </a:lstStyle>
          <a:p>
            <a:r>
              <a:t>Body Level One</a:t>
            </a:r>
          </a:p>
          <a:p>
            <a:pPr lvl="1"/>
            <a:r>
              <a:t>Body Level Two</a:t>
            </a:r>
          </a:p>
          <a:p>
            <a:pPr lvl="2"/>
            <a:r>
              <a:t>Body Level Three</a:t>
            </a:r>
          </a:p>
          <a:p>
            <a:pPr lvl="3"/>
            <a:r>
              <a:t>Body Level Four</a:t>
            </a:r>
          </a:p>
          <a:p>
            <a:pPr lvl="4"/>
            <a:r>
              <a:t>Body Level Five</a:t>
            </a:r>
          </a:p>
        </p:txBody>
      </p:sp>
      <p:sp>
        <p:nvSpPr>
          <p:cNvPr id="15" name="Shape 15"/>
          <p:cNvSpPr>
            <a:spLocks noGrp="1"/>
          </p:cNvSpPr>
          <p:nvPr>
            <p:ph type="sldNum" sz="quarter" idx="2"/>
          </p:nvPr>
        </p:nvSpPr>
        <p:spPr>
          <a:xfrm>
            <a:off x="4419600" y="6356350"/>
            <a:ext cx="21336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4" name="Shape 94"/>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95" name="Shape 95"/>
          <p:cNvSpPr>
            <a:spLocks noGrp="1"/>
          </p:cNvSpPr>
          <p:nvPr>
            <p:ph type="body" idx="1"/>
          </p:nvPr>
        </p:nvSpPr>
        <p:spPr>
          <a:xfrm>
            <a:off x="457200" y="1219200"/>
            <a:ext cx="8229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6" name="Shape 9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3" name="Shape 103"/>
          <p:cNvSpPr>
            <a:spLocks noGrp="1"/>
          </p:cNvSpPr>
          <p:nvPr>
            <p:ph type="title"/>
          </p:nvPr>
        </p:nvSpPr>
        <p:spPr>
          <a:xfrm>
            <a:off x="6629400" y="76200"/>
            <a:ext cx="2057400" cy="5867400"/>
          </a:xfrm>
          <a:prstGeom prst="rect">
            <a:avLst/>
          </a:prstGeom>
        </p:spPr>
        <p:txBody>
          <a:bodyPr>
            <a:normAutofit/>
          </a:bodyPr>
          <a:lstStyle/>
          <a:p>
            <a:r>
              <a:t>Title Text</a:t>
            </a:r>
          </a:p>
        </p:txBody>
      </p:sp>
      <p:sp>
        <p:nvSpPr>
          <p:cNvPr id="104" name="Shape 104"/>
          <p:cNvSpPr>
            <a:spLocks noGrp="1"/>
          </p:cNvSpPr>
          <p:nvPr>
            <p:ph type="body" idx="1"/>
          </p:nvPr>
        </p:nvSpPr>
        <p:spPr>
          <a:xfrm>
            <a:off x="457200" y="76200"/>
            <a:ext cx="6019800" cy="5867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5" name="Shape 10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over Content">
    <p:spTree>
      <p:nvGrpSpPr>
        <p:cNvPr id="1" name=""/>
        <p:cNvGrpSpPr/>
        <p:nvPr/>
      </p:nvGrpSpPr>
      <p:grpSpPr>
        <a:xfrm>
          <a:off x="0" y="0"/>
          <a:ext cx="0" cy="0"/>
          <a:chOff x="0" y="0"/>
          <a:chExt cx="0" cy="0"/>
        </a:xfrm>
      </p:grpSpPr>
      <p:sp>
        <p:nvSpPr>
          <p:cNvPr id="112" name="Shape 112"/>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113" name="Shape 113"/>
          <p:cNvSpPr>
            <a:spLocks noGrp="1"/>
          </p:cNvSpPr>
          <p:nvPr>
            <p:ph type="body" sz="half" idx="1"/>
          </p:nvPr>
        </p:nvSpPr>
        <p:spPr>
          <a:xfrm>
            <a:off x="457200" y="1219200"/>
            <a:ext cx="8229600" cy="22860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14" name="Shape 11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Text and Clip Art">
    <p:spTree>
      <p:nvGrpSpPr>
        <p:cNvPr id="1" name=""/>
        <p:cNvGrpSpPr/>
        <p:nvPr/>
      </p:nvGrpSpPr>
      <p:grpSpPr>
        <a:xfrm>
          <a:off x="0" y="0"/>
          <a:ext cx="0" cy="0"/>
          <a:chOff x="0" y="0"/>
          <a:chExt cx="0" cy="0"/>
        </a:xfrm>
      </p:grpSpPr>
      <p:sp>
        <p:nvSpPr>
          <p:cNvPr id="121" name="Shape 121"/>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122" name="Shape 122"/>
          <p:cNvSpPr>
            <a:spLocks noGrp="1"/>
          </p:cNvSpPr>
          <p:nvPr>
            <p:ph type="body" sz="half" idx="1"/>
          </p:nvPr>
        </p:nvSpPr>
        <p:spPr>
          <a:xfrm>
            <a:off x="457200" y="1219200"/>
            <a:ext cx="4038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23" name="Shape 12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Shape 22"/>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23" name="Shape 23"/>
          <p:cNvSpPr>
            <a:spLocks noGrp="1"/>
          </p:cNvSpPr>
          <p:nvPr>
            <p:ph type="body" idx="1"/>
          </p:nvPr>
        </p:nvSpPr>
        <p:spPr>
          <a:xfrm>
            <a:off x="457200" y="1219200"/>
            <a:ext cx="8229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4" name="Shape 2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1" name="Shape 31"/>
          <p:cNvSpPr>
            <a:spLocks noGrp="1"/>
          </p:cNvSpPr>
          <p:nvPr>
            <p:ph type="title"/>
          </p:nvPr>
        </p:nvSpPr>
        <p:spPr>
          <a:xfrm>
            <a:off x="722312" y="4406900"/>
            <a:ext cx="7772401" cy="1362075"/>
          </a:xfrm>
          <a:prstGeom prst="rect">
            <a:avLst/>
          </a:prstGeom>
        </p:spPr>
        <p:txBody>
          <a:bodyPr anchor="t">
            <a:normAutofit/>
          </a:bodyPr>
          <a:lstStyle>
            <a:lvl1pPr>
              <a:defRPr sz="4000" b="1" cap="all"/>
            </a:lvl1pPr>
          </a:lstStyle>
          <a:p>
            <a:r>
              <a:t>Title Text</a:t>
            </a:r>
          </a:p>
        </p:txBody>
      </p:sp>
      <p:sp>
        <p:nvSpPr>
          <p:cNvPr id="32" name="Shape 32"/>
          <p:cNvSpPr>
            <a:spLocks noGrp="1"/>
          </p:cNvSpPr>
          <p:nvPr>
            <p:ph type="body" sz="quarter" idx="1"/>
          </p:nvPr>
        </p:nvSpPr>
        <p:spPr>
          <a:xfrm>
            <a:off x="722312" y="2906713"/>
            <a:ext cx="7772401" cy="1500188"/>
          </a:xfrm>
          <a:prstGeom prst="rect">
            <a:avLst/>
          </a:prstGeom>
        </p:spPr>
        <p:txBody>
          <a:bodyPr anchor="b">
            <a:normAutofit/>
          </a:bodyPr>
          <a:lstStyle>
            <a:lvl1pPr marL="0" indent="0">
              <a:spcBef>
                <a:spcPts val="400"/>
              </a:spcBef>
              <a:buClrTx/>
              <a:buSzTx/>
              <a:buNone/>
              <a:defRPr sz="2000"/>
            </a:lvl1pPr>
            <a:lvl2pPr marL="0" indent="457200">
              <a:spcBef>
                <a:spcPts val="400"/>
              </a:spcBef>
              <a:buClrTx/>
              <a:buSzTx/>
              <a:buNone/>
              <a:defRPr sz="2000"/>
            </a:lvl2pPr>
            <a:lvl3pPr marL="0" indent="914400">
              <a:spcBef>
                <a:spcPts val="400"/>
              </a:spcBef>
              <a:buClrTx/>
              <a:buSzTx/>
              <a:buNone/>
              <a:defRPr sz="2000"/>
            </a:lvl3pPr>
            <a:lvl4pPr marL="0" indent="1371600">
              <a:spcBef>
                <a:spcPts val="400"/>
              </a:spcBef>
              <a:buClrTx/>
              <a:buSzTx/>
              <a:buNone/>
              <a:defRPr sz="2000"/>
            </a:lvl4pPr>
            <a:lvl5pPr marL="0" indent="1828800">
              <a:spcBef>
                <a:spcPts val="400"/>
              </a:spcBef>
              <a:buClrTx/>
              <a:buSzTx/>
              <a:buNone/>
              <a:defRPr sz="2000"/>
            </a:lvl5pPr>
          </a:lstStyle>
          <a:p>
            <a:r>
              <a:t>Body Level One</a:t>
            </a:r>
          </a:p>
          <a:p>
            <a:pPr lvl="1"/>
            <a:r>
              <a:t>Body Level Two</a:t>
            </a:r>
          </a:p>
          <a:p>
            <a:pPr lvl="2"/>
            <a:r>
              <a:t>Body Level Three</a:t>
            </a:r>
          </a:p>
          <a:p>
            <a:pPr lvl="3"/>
            <a:r>
              <a:t>Body Level Four</a:t>
            </a:r>
          </a:p>
          <a:p>
            <a:pPr lvl="4"/>
            <a:r>
              <a:t>Body Level Five</a:t>
            </a:r>
          </a:p>
        </p:txBody>
      </p:sp>
      <p:sp>
        <p:nvSpPr>
          <p:cNvPr id="33" name="Shape 3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0" name="Shape 40"/>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41" name="Shape 41"/>
          <p:cNvSpPr>
            <a:spLocks noGrp="1"/>
          </p:cNvSpPr>
          <p:nvPr>
            <p:ph type="body" sz="half" idx="1"/>
          </p:nvPr>
        </p:nvSpPr>
        <p:spPr>
          <a:xfrm>
            <a:off x="457200" y="1219200"/>
            <a:ext cx="4038600" cy="4724400"/>
          </a:xfrm>
          <a:prstGeom prst="rect">
            <a:avLst/>
          </a:prstGeom>
        </p:spPr>
        <p:txBody>
          <a:bodyPr>
            <a:normAutofit/>
          </a:bodyPr>
          <a:lstStyle>
            <a:lvl2pPr marL="790575" indent="-333375"/>
            <a:lvl3pPr marL="1234439" indent="-320039"/>
            <a:lvl4pPr marL="1727200" indent="-355600"/>
            <a:lvl5pPr marL="2184400" indent="-355600"/>
          </a:lstStyle>
          <a:p>
            <a:r>
              <a:t>Body Level One</a:t>
            </a:r>
          </a:p>
          <a:p>
            <a:pPr lvl="1"/>
            <a:r>
              <a:t>Body Level Two</a:t>
            </a:r>
          </a:p>
          <a:p>
            <a:pPr lvl="2"/>
            <a:r>
              <a:t>Body Level Three</a:t>
            </a:r>
          </a:p>
          <a:p>
            <a:pPr lvl="3"/>
            <a:r>
              <a:t>Body Level Four</a:t>
            </a:r>
          </a:p>
          <a:p>
            <a:pPr lvl="4"/>
            <a:r>
              <a:t>Body Level Five</a:t>
            </a:r>
          </a:p>
        </p:txBody>
      </p:sp>
      <p:sp>
        <p:nvSpPr>
          <p:cNvPr id="42" name="Shape 4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9" name="Shape 49"/>
          <p:cNvSpPr>
            <a:spLocks noGrp="1"/>
          </p:cNvSpPr>
          <p:nvPr>
            <p:ph type="title"/>
          </p:nvPr>
        </p:nvSpPr>
        <p:spPr>
          <a:xfrm>
            <a:off x="457200" y="274638"/>
            <a:ext cx="8229600" cy="1143001"/>
          </a:xfrm>
          <a:prstGeom prst="rect">
            <a:avLst/>
          </a:prstGeom>
        </p:spPr>
        <p:txBody>
          <a:bodyPr>
            <a:normAutofit/>
          </a:bodyPr>
          <a:lstStyle/>
          <a:p>
            <a:r>
              <a:t>Title Text</a:t>
            </a:r>
          </a:p>
        </p:txBody>
      </p:sp>
      <p:sp>
        <p:nvSpPr>
          <p:cNvPr id="50" name="Shape 50"/>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ClrTx/>
              <a:buSzTx/>
              <a:buNone/>
              <a:defRPr sz="2400" b="1"/>
            </a:lvl1pPr>
            <a:lvl2pPr marL="0" indent="457200">
              <a:spcBef>
                <a:spcPts val="500"/>
              </a:spcBef>
              <a:buClrTx/>
              <a:buSzTx/>
              <a:buNone/>
              <a:defRPr sz="2400" b="1"/>
            </a:lvl2pPr>
            <a:lvl3pPr marL="0" indent="914400">
              <a:spcBef>
                <a:spcPts val="500"/>
              </a:spcBef>
              <a:buClrTx/>
              <a:buSzTx/>
              <a:buNone/>
              <a:defRPr sz="2400" b="1"/>
            </a:lvl3pPr>
            <a:lvl4pPr marL="0" indent="1371600">
              <a:spcBef>
                <a:spcPts val="500"/>
              </a:spcBef>
              <a:buClrTx/>
              <a:buSzTx/>
              <a:buNone/>
              <a:defRPr sz="2400" b="1"/>
            </a:lvl4pPr>
            <a:lvl5pPr marL="0" indent="1828800">
              <a:spcBef>
                <a:spcPts val="500"/>
              </a:spcBef>
              <a:buClrTx/>
              <a:buSz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1" name="Shape 51"/>
          <p:cNvSpPr>
            <a:spLocks noGrp="1"/>
          </p:cNvSpPr>
          <p:nvPr>
            <p:ph type="body" sz="quarter" idx="13"/>
          </p:nvPr>
        </p:nvSpPr>
        <p:spPr>
          <a:xfrm>
            <a:off x="4645025" y="1535112"/>
            <a:ext cx="4041775" cy="639763"/>
          </a:xfrm>
          <a:prstGeom prst="rect">
            <a:avLst/>
          </a:prstGeom>
        </p:spPr>
        <p:txBody>
          <a:bodyPr anchor="b">
            <a:normAutofit/>
          </a:bodyPr>
          <a:lstStyle/>
          <a:p>
            <a:pPr marL="0" indent="0">
              <a:spcBef>
                <a:spcPts val="500"/>
              </a:spcBef>
              <a:buClrTx/>
              <a:buSzTx/>
              <a:buNone/>
              <a:defRPr sz="2400" b="1"/>
            </a:pPr>
            <a:endParaRPr/>
          </a:p>
        </p:txBody>
      </p:sp>
      <p:sp>
        <p:nvSpPr>
          <p:cNvPr id="52" name="Shape 5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9" name="Shape 59"/>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60" name="Shape 6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7" name="Shape 6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4" name="Shape 74"/>
          <p:cNvSpPr>
            <a:spLocks noGrp="1"/>
          </p:cNvSpPr>
          <p:nvPr>
            <p:ph type="title"/>
          </p:nvPr>
        </p:nvSpPr>
        <p:spPr>
          <a:xfrm>
            <a:off x="457200" y="273050"/>
            <a:ext cx="3008314" cy="1162050"/>
          </a:xfrm>
          <a:prstGeom prst="rect">
            <a:avLst/>
          </a:prstGeom>
        </p:spPr>
        <p:txBody>
          <a:bodyPr>
            <a:normAutofit/>
          </a:bodyPr>
          <a:lstStyle>
            <a:lvl1pPr>
              <a:defRPr sz="2000" b="1"/>
            </a:lvl1pPr>
          </a:lstStyle>
          <a:p>
            <a:r>
              <a:t>Title Text</a:t>
            </a:r>
          </a:p>
        </p:txBody>
      </p:sp>
      <p:sp>
        <p:nvSpPr>
          <p:cNvPr id="75" name="Shape 75"/>
          <p:cNvSpPr>
            <a:spLocks noGrp="1"/>
          </p:cNvSpPr>
          <p:nvPr>
            <p:ph type="body" idx="1"/>
          </p:nvPr>
        </p:nvSpPr>
        <p:spPr>
          <a:xfrm>
            <a:off x="3575050" y="273050"/>
            <a:ext cx="5111750" cy="5853113"/>
          </a:xfrm>
          <a:prstGeom prst="rect">
            <a:avLst/>
          </a:prstGeom>
        </p:spPr>
        <p:txBody>
          <a:bodyPr>
            <a:normAutofit/>
          </a:bodyPr>
          <a:lstStyle>
            <a:lvl1pPr>
              <a:spcBef>
                <a:spcPts val="700"/>
              </a:spcBef>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body" sz="half" idx="13"/>
          </p:nvPr>
        </p:nvSpPr>
        <p:spPr>
          <a:xfrm>
            <a:off x="457199" y="1435100"/>
            <a:ext cx="3008315" cy="4691063"/>
          </a:xfrm>
          <a:prstGeom prst="rect">
            <a:avLst/>
          </a:prstGeom>
        </p:spPr>
        <p:txBody>
          <a:bodyPr>
            <a:normAutofit/>
          </a:bodyPr>
          <a:lstStyle/>
          <a:p>
            <a:pPr marL="0" indent="0">
              <a:spcBef>
                <a:spcPts val="300"/>
              </a:spcBef>
              <a:buClrTx/>
              <a:buSzTx/>
              <a:buNone/>
              <a:defRPr sz="1400"/>
            </a:pPr>
            <a:endParaRPr/>
          </a:p>
        </p:txBody>
      </p:sp>
      <p:sp>
        <p:nvSpPr>
          <p:cNvPr id="77" name="Shape 7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4" name="Shape 84"/>
          <p:cNvSpPr>
            <a:spLocks noGrp="1"/>
          </p:cNvSpPr>
          <p:nvPr>
            <p:ph type="title"/>
          </p:nvPr>
        </p:nvSpPr>
        <p:spPr>
          <a:xfrm>
            <a:off x="1792288" y="4800600"/>
            <a:ext cx="5486401" cy="566738"/>
          </a:xfrm>
          <a:prstGeom prst="rect">
            <a:avLst/>
          </a:prstGeom>
        </p:spPr>
        <p:txBody>
          <a:bodyPr>
            <a:normAutofit/>
          </a:bodyPr>
          <a:lstStyle>
            <a:lvl1pPr>
              <a:defRPr sz="2000" b="1"/>
            </a:lvl1pPr>
          </a:lstStyle>
          <a:p>
            <a:r>
              <a:t>Title Text</a:t>
            </a:r>
          </a:p>
        </p:txBody>
      </p:sp>
      <p:sp>
        <p:nvSpPr>
          <p:cNvPr id="85" name="Shape 85"/>
          <p:cNvSpPr>
            <a:spLocks noGrp="1"/>
          </p:cNvSpPr>
          <p:nvPr>
            <p:ph type="pic" sz="half" idx="13"/>
          </p:nvPr>
        </p:nvSpPr>
        <p:spPr>
          <a:xfrm>
            <a:off x="1792288" y="612775"/>
            <a:ext cx="5486401" cy="4114800"/>
          </a:xfrm>
          <a:prstGeom prst="rect">
            <a:avLst/>
          </a:prstGeom>
        </p:spPr>
        <p:txBody>
          <a:bodyPr lIns="91439" rIns="91439"/>
          <a:lstStyle/>
          <a:p>
            <a:endParaRPr/>
          </a:p>
        </p:txBody>
      </p:sp>
      <p:sp>
        <p:nvSpPr>
          <p:cNvPr id="86" name="Shape 86"/>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ClrTx/>
              <a:buSzTx/>
              <a:buNone/>
              <a:defRPr sz="1400"/>
            </a:lvl1pPr>
            <a:lvl2pPr marL="0" indent="457200">
              <a:spcBef>
                <a:spcPts val="300"/>
              </a:spcBef>
              <a:buClrTx/>
              <a:buSzTx/>
              <a:buNone/>
              <a:defRPr sz="1400"/>
            </a:lvl2pPr>
            <a:lvl3pPr marL="0" indent="914400">
              <a:spcBef>
                <a:spcPts val="300"/>
              </a:spcBef>
              <a:buClrTx/>
              <a:buSzTx/>
              <a:buNone/>
              <a:defRPr sz="1400"/>
            </a:lvl3pPr>
            <a:lvl4pPr marL="0" indent="1371600">
              <a:spcBef>
                <a:spcPts val="300"/>
              </a:spcBef>
              <a:buClrTx/>
              <a:buSzTx/>
              <a:buNone/>
              <a:defRPr sz="1400"/>
            </a:lvl4pPr>
            <a:lvl5pPr marL="0" indent="1828800">
              <a:spcBef>
                <a:spcPts val="300"/>
              </a:spcBef>
              <a:buClrTx/>
              <a:buSzTx/>
              <a:buNone/>
              <a:defRPr sz="1400"/>
            </a:lvl5pPr>
          </a:lstStyle>
          <a:p>
            <a:r>
              <a:t>Body Level One</a:t>
            </a:r>
          </a:p>
          <a:p>
            <a:pPr lvl="1"/>
            <a:r>
              <a:t>Body Level Two</a:t>
            </a:r>
          </a:p>
          <a:p>
            <a:pPr lvl="2"/>
            <a:r>
              <a:t>Body Level Three</a:t>
            </a:r>
          </a:p>
          <a:p>
            <a:pPr lvl="3"/>
            <a:r>
              <a:t>Body Level Four</a:t>
            </a:r>
          </a:p>
          <a:p>
            <a:pPr lvl="4"/>
            <a:r>
              <a:t>Body Level Five</a:t>
            </a:r>
          </a:p>
        </p:txBody>
      </p:sp>
      <p:sp>
        <p:nvSpPr>
          <p:cNvPr id="87" name="Shape 8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pic>
        <p:nvPicPr>
          <p:cNvPr id="2" name="image1.jpeg" descr="hispanic_hm_pg2_V2"/>
          <p:cNvPicPr>
            <a:picLocks noChangeAspect="1"/>
          </p:cNvPicPr>
          <p:nvPr/>
        </p:nvPicPr>
        <p:blipFill>
          <a:blip r:embed="rId15">
            <a:extLst/>
          </a:blip>
          <a:stretch>
            <a:fillRect/>
          </a:stretch>
        </p:blipFill>
        <p:spPr>
          <a:xfrm>
            <a:off x="0" y="0"/>
            <a:ext cx="9144000" cy="6858000"/>
          </a:xfrm>
          <a:prstGeom prst="rect">
            <a:avLst/>
          </a:prstGeom>
          <a:ln w="12700">
            <a:miter lim="400000"/>
          </a:ln>
        </p:spPr>
      </p:pic>
      <p:sp>
        <p:nvSpPr>
          <p:cNvPr id="3" name="Shape 3"/>
          <p:cNvSpPr>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5" name="Shape 5"/>
          <p:cNvSpPr>
            <a:spLocks noGrp="1"/>
          </p:cNvSpPr>
          <p:nvPr>
            <p:ph type="sldNum" sz="quarter" idx="2"/>
          </p:nvPr>
        </p:nvSpPr>
        <p:spPr>
          <a:xfrm>
            <a:off x="8404859" y="6245225"/>
            <a:ext cx="281941" cy="287087"/>
          </a:xfrm>
          <a:prstGeom prst="rect">
            <a:avLst/>
          </a:prstGeom>
          <a:ln w="12700">
            <a:miter lim="400000"/>
          </a:ln>
        </p:spPr>
        <p:txBody>
          <a:bodyPr wrap="none" lIns="45719" rIns="45719">
            <a:spAutoFit/>
          </a:bodyPr>
          <a:lstStyle>
            <a:lvl1pPr algn="r">
              <a:defRPr sz="1400">
                <a:latin typeface="Times New Roman"/>
                <a:ea typeface="Times New Roman"/>
                <a:cs typeface="Times New Roman"/>
                <a:sym typeface="Times New Roman"/>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1pPr>
      <a:lvl2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2pPr>
      <a:lvl3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3pPr>
      <a:lvl4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4pPr>
      <a:lvl5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5pPr>
      <a:lvl6pPr marL="0" marR="0" indent="4572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6pPr>
      <a:lvl7pPr marL="0" marR="0" indent="9144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7pPr>
      <a:lvl8pPr marL="0" marR="0" indent="13716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8pPr>
      <a:lvl9pPr marL="0" marR="0" indent="18288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9pPr>
    </p:titleStyle>
    <p:bodyStyle>
      <a:lvl1pPr marL="342900" marR="0" indent="-3429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1pPr>
      <a:lvl2pPr marL="764930" marR="0" indent="-30773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2pPr>
      <a:lvl3pPr marL="1181100" marR="0" indent="-2667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3pPr>
      <a:lvl4pPr marL="16916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4pPr>
      <a:lvl5pPr marL="21488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5pPr>
      <a:lvl6pPr marL="26060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6pPr>
      <a:lvl7pPr marL="30632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7pPr>
      <a:lvl8pPr marL="35204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8pPr>
      <a:lvl9pPr marL="39776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5pPr>
      <a:lvl6pPr marL="0" marR="0" indent="22860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6pPr>
      <a:lvl7pPr marL="0" marR="0" indent="2743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7pPr>
      <a:lvl8pPr marL="0" marR="0" indent="3200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8pPr>
      <a:lvl9pPr marL="0" marR="0" indent="3657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en.wikipedia.org/wiki/Image:KatrinaNewOrleansFlooded.jpg" TargetMode="External"/><Relationship Id="rId7"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en.wikipedia.org/wiki/Image:Katrina-noaaGOES12.jpg" TargetMode="Externa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getkahoot.co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en.wikipedia.org/wiki/Image:KatrinaNewOrleansFlooded.jpg" TargetMode="External"/><Relationship Id="rId7"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en.wikipedia.org/wiki/Image:Katrina-noaaGOES12.jpg" TargetMode="Externa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en.wikipedia.org/wiki/Image:KatrinaNewOrleansFlooded.jpg" TargetMode="External"/><Relationship Id="rId7"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http://en.wikipedia.org/wiki/Image:Katrina-noaaGOES12.jpg" TargetMode="Externa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p:nvPr/>
        </p:nvSpPr>
        <p:spPr>
          <a:xfrm>
            <a:off x="381000" y="1143000"/>
            <a:ext cx="8305800" cy="15646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4800">
                <a:latin typeface="Baskerville Old Face"/>
                <a:ea typeface="Baskerville Old Face"/>
                <a:cs typeface="Baskerville Old Face"/>
                <a:sym typeface="Baskerville Old Face"/>
              </a:defRPr>
            </a:lvl1pPr>
          </a:lstStyle>
          <a:p>
            <a:r>
              <a:t>HUMANITARIAN LOGISTICS</a:t>
            </a:r>
          </a:p>
        </p:txBody>
      </p:sp>
      <p:sp>
        <p:nvSpPr>
          <p:cNvPr id="133" name="Shape 133"/>
          <p:cNvSpPr/>
          <p:nvPr/>
        </p:nvSpPr>
        <p:spPr>
          <a:xfrm>
            <a:off x="0" y="3429000"/>
            <a:ext cx="9144000" cy="14376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gn="ctr">
              <a:defRPr sz="4000">
                <a:latin typeface="Baskerville Old Face"/>
                <a:ea typeface="Baskerville Old Face"/>
                <a:cs typeface="Baskerville Old Face"/>
                <a:sym typeface="Baskerville Old Face"/>
              </a:defRPr>
            </a:pPr>
            <a:r>
              <a:t>Bahar Yetiş Kara</a:t>
            </a:r>
            <a:endParaRPr>
              <a:latin typeface="+mn-lt"/>
              <a:ea typeface="+mn-ea"/>
              <a:cs typeface="+mn-cs"/>
              <a:sym typeface="Arial"/>
            </a:endParaRPr>
          </a:p>
          <a:p>
            <a:pPr algn="ctr">
              <a:defRPr sz="2400">
                <a:latin typeface="Baskerville Old Face"/>
                <a:ea typeface="Baskerville Old Face"/>
                <a:cs typeface="Baskerville Old Face"/>
                <a:sym typeface="Baskerville Old Face"/>
              </a:defRPr>
            </a:pPr>
            <a:endParaRPr>
              <a:latin typeface="+mn-lt"/>
              <a:ea typeface="+mn-ea"/>
              <a:cs typeface="+mn-cs"/>
              <a:sym typeface="Aria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p:cNvSpPr>
          <p:nvPr>
            <p:ph type="title"/>
          </p:nvPr>
        </p:nvSpPr>
        <p:spPr>
          <a:xfrm>
            <a:off x="457200" y="76200"/>
            <a:ext cx="5410200" cy="1066800"/>
          </a:xfrm>
          <a:prstGeom prst="rect">
            <a:avLst/>
          </a:prstGeom>
        </p:spPr>
        <p:txBody>
          <a:bodyPr>
            <a:normAutofit fontScale="90000"/>
          </a:bodyPr>
          <a:lstStyle>
            <a:lvl1pPr defTabSz="832104">
              <a:defRPr sz="3276"/>
            </a:lvl1pPr>
          </a:lstStyle>
          <a:p>
            <a:r>
              <a:t>UN Millenium Development Goals 2015</a:t>
            </a:r>
          </a:p>
        </p:txBody>
      </p:sp>
      <p:sp>
        <p:nvSpPr>
          <p:cNvPr id="276" name="Shape 276"/>
          <p:cNvSpPr>
            <a:spLocks noGrp="1"/>
          </p:cNvSpPr>
          <p:nvPr>
            <p:ph type="body" idx="1"/>
          </p:nvPr>
        </p:nvSpPr>
        <p:spPr>
          <a:prstGeom prst="rect">
            <a:avLst/>
          </a:prstGeom>
        </p:spPr>
        <p:txBody>
          <a:bodyPr/>
          <a:lstStyle/>
          <a:p>
            <a:endParaRPr/>
          </a:p>
          <a:p>
            <a:r>
              <a:t>“This is the historic promise 189 world leaders made at the United Nations Millennium Summit in 2000 when they agreed to meet the Millennium Development Goals (MDGs). The United Nations Millennium Campaign supports and inspires people from around the world to take action in support of the MDGs.” </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p:cNvSpPr>
          <p:nvPr>
            <p:ph type="title"/>
          </p:nvPr>
        </p:nvSpPr>
        <p:spPr>
          <a:xfrm>
            <a:off x="457200" y="76200"/>
            <a:ext cx="5562600" cy="1066800"/>
          </a:xfrm>
          <a:prstGeom prst="rect">
            <a:avLst/>
          </a:prstGeom>
        </p:spPr>
        <p:txBody>
          <a:bodyPr>
            <a:normAutofit fontScale="90000"/>
          </a:bodyPr>
          <a:lstStyle>
            <a:lvl1pPr defTabSz="832104">
              <a:defRPr sz="3276"/>
            </a:lvl1pPr>
          </a:lstStyle>
          <a:p>
            <a:r>
              <a:t>UN Millenium Development Goals 2015</a:t>
            </a:r>
          </a:p>
        </p:txBody>
      </p:sp>
      <p:sp>
        <p:nvSpPr>
          <p:cNvPr id="279" name="Shape 279"/>
          <p:cNvSpPr>
            <a:spLocks noGrp="1"/>
          </p:cNvSpPr>
          <p:nvPr>
            <p:ph type="body" idx="1"/>
          </p:nvPr>
        </p:nvSpPr>
        <p:spPr>
          <a:xfrm>
            <a:off x="457200" y="1066800"/>
            <a:ext cx="8229600" cy="5791200"/>
          </a:xfrm>
          <a:prstGeom prst="rect">
            <a:avLst/>
          </a:prstGeom>
        </p:spPr>
        <p:txBody>
          <a:bodyPr/>
          <a:lstStyle/>
          <a:p>
            <a:pPr>
              <a:spcBef>
                <a:spcPts val="500"/>
              </a:spcBef>
              <a:defRPr sz="2400"/>
            </a:pPr>
            <a:r>
              <a:rPr dirty="0"/>
              <a:t>Goal 1: Eradicate extreme poverty and hunger</a:t>
            </a:r>
          </a:p>
          <a:p>
            <a:pPr marL="742950" lvl="1" indent="-285750">
              <a:spcBef>
                <a:spcPts val="400"/>
              </a:spcBef>
              <a:defRPr sz="2000"/>
            </a:pPr>
            <a:r>
              <a:rPr dirty="0"/>
              <a:t>Number of people living under international poverty line of $1.25 / day declined to 1.4 billion by 2005 </a:t>
            </a:r>
            <a:endParaRPr sz="2600" dirty="0"/>
          </a:p>
          <a:p>
            <a:pPr>
              <a:spcBef>
                <a:spcPts val="500"/>
              </a:spcBef>
              <a:defRPr sz="2400"/>
            </a:pPr>
            <a:r>
              <a:rPr dirty="0"/>
              <a:t>Goal 2: Achieve universal primary education</a:t>
            </a:r>
          </a:p>
          <a:p>
            <a:pPr marL="742950" lvl="1" indent="-285750">
              <a:spcBef>
                <a:spcPts val="400"/>
              </a:spcBef>
              <a:defRPr sz="2000"/>
            </a:pPr>
            <a:r>
              <a:rPr dirty="0"/>
              <a:t>Enrollment in developing regions reached 89% in 2008 </a:t>
            </a:r>
            <a:endParaRPr sz="2600" dirty="0"/>
          </a:p>
          <a:p>
            <a:pPr>
              <a:spcBef>
                <a:spcPts val="500"/>
              </a:spcBef>
              <a:defRPr sz="2400"/>
            </a:pPr>
            <a:r>
              <a:rPr dirty="0"/>
              <a:t>Goal 3: Promote gender equality and empower women</a:t>
            </a:r>
          </a:p>
          <a:p>
            <a:pPr>
              <a:spcBef>
                <a:spcPts val="500"/>
              </a:spcBef>
              <a:defRPr sz="2400"/>
            </a:pPr>
            <a:r>
              <a:rPr dirty="0"/>
              <a:t>Goal 4: Reduce child mortality </a:t>
            </a:r>
          </a:p>
          <a:p>
            <a:pPr marL="742950" lvl="1" indent="-285750">
              <a:spcBef>
                <a:spcPts val="400"/>
              </a:spcBef>
              <a:defRPr sz="2000"/>
            </a:pPr>
            <a:r>
              <a:rPr dirty="0"/>
              <a:t>In some regions 1 of 7 die before age 5, many of preventable causes </a:t>
            </a:r>
            <a:endParaRPr sz="2600" dirty="0"/>
          </a:p>
          <a:p>
            <a:pPr>
              <a:spcBef>
                <a:spcPts val="500"/>
              </a:spcBef>
              <a:defRPr sz="2400"/>
            </a:pPr>
            <a:r>
              <a:rPr dirty="0"/>
              <a:t>Goal 5: Improve maternal health </a:t>
            </a:r>
          </a:p>
          <a:p>
            <a:pPr marL="742950" lvl="1" indent="-285750">
              <a:spcBef>
                <a:spcPts val="500"/>
              </a:spcBef>
              <a:defRPr sz="2200"/>
            </a:pPr>
            <a:r>
              <a:rPr dirty="0" err="1"/>
              <a:t>Insub</a:t>
            </a:r>
            <a:r>
              <a:rPr dirty="0"/>
              <a:t>-Saharan Africa, maternal mortality risk is 1 in 30 </a:t>
            </a:r>
            <a:endParaRPr sz="2600" dirty="0"/>
          </a:p>
          <a:p>
            <a:pPr>
              <a:spcBef>
                <a:spcPts val="500"/>
              </a:spcBef>
              <a:defRPr sz="2400"/>
            </a:pPr>
            <a:r>
              <a:rPr dirty="0"/>
              <a:t>Goal 6: Combat HIV/AIDS, malaria, other diseases </a:t>
            </a:r>
          </a:p>
          <a:p>
            <a:pPr marL="742950" lvl="1" indent="-285750">
              <a:spcBef>
                <a:spcPts val="500"/>
              </a:spcBef>
              <a:defRPr sz="2200"/>
            </a:pPr>
            <a:r>
              <a:rPr dirty="0"/>
              <a:t>In Africa, malaria accounts for one-fifth of childhood mortality </a:t>
            </a:r>
            <a:endParaRPr sz="2600" dirty="0"/>
          </a:p>
          <a:p>
            <a:pPr>
              <a:spcBef>
                <a:spcPts val="500"/>
              </a:spcBef>
              <a:defRPr sz="2400"/>
            </a:pPr>
            <a:r>
              <a:rPr dirty="0"/>
              <a:t>Goal 7: Ensure environmental sustainability </a:t>
            </a:r>
          </a:p>
          <a:p>
            <a:pPr>
              <a:spcBef>
                <a:spcPts val="500"/>
              </a:spcBef>
              <a:defRPr sz="2400"/>
            </a:pPr>
            <a:r>
              <a:rPr dirty="0"/>
              <a:t>Goal 8: Develop a global partnership for development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age3.jpeg" descr="http://www.luxuo.com/wp-content/uploads/2009/04/etna-eruption.jpg"/>
          <p:cNvPicPr>
            <a:picLocks noChangeAspect="1"/>
          </p:cNvPicPr>
          <p:nvPr/>
        </p:nvPicPr>
        <p:blipFill>
          <a:blip r:embed="rId2">
            <a:extLst/>
          </a:blip>
          <a:stretch>
            <a:fillRect/>
          </a:stretch>
        </p:blipFill>
        <p:spPr>
          <a:xfrm>
            <a:off x="6019800" y="3352800"/>
            <a:ext cx="3124200" cy="2013492"/>
          </a:xfrm>
          <a:prstGeom prst="rect">
            <a:avLst/>
          </a:prstGeom>
          <a:ln w="12700">
            <a:miter lim="400000"/>
          </a:ln>
        </p:spPr>
      </p:pic>
      <p:pic>
        <p:nvPicPr>
          <p:cNvPr id="282" name="image4.jpeg" descr="Flooded I-10/I-610/West End Blvd. interchange and surrounding area of northwest New Orleans and Metairie, Louisiana">
            <a:hlinkClick r:id="rId3"/>
          </p:cNvPr>
          <p:cNvPicPr>
            <a:picLocks noChangeAspect="1"/>
          </p:cNvPicPr>
          <p:nvPr/>
        </p:nvPicPr>
        <p:blipFill>
          <a:blip r:embed="rId4">
            <a:extLst/>
          </a:blip>
          <a:stretch>
            <a:fillRect/>
          </a:stretch>
        </p:blipFill>
        <p:spPr>
          <a:xfrm>
            <a:off x="0" y="3276600"/>
            <a:ext cx="2895600" cy="3798643"/>
          </a:xfrm>
          <a:prstGeom prst="rect">
            <a:avLst/>
          </a:prstGeom>
          <a:ln w="12700">
            <a:miter lim="400000"/>
          </a:ln>
        </p:spPr>
      </p:pic>
      <p:pic>
        <p:nvPicPr>
          <p:cNvPr id="283" name="image5.jpeg" descr="228px-Katrina-noaaGOES12">
            <a:hlinkClick r:id="rId5"/>
          </p:cNvPr>
          <p:cNvPicPr>
            <a:picLocks noChangeAspect="1"/>
          </p:cNvPicPr>
          <p:nvPr/>
        </p:nvPicPr>
        <p:blipFill>
          <a:blip r:embed="rId6">
            <a:extLst/>
          </a:blip>
          <a:stretch>
            <a:fillRect/>
          </a:stretch>
        </p:blipFill>
        <p:spPr>
          <a:xfrm>
            <a:off x="3048000" y="3276600"/>
            <a:ext cx="2845582" cy="2133600"/>
          </a:xfrm>
          <a:prstGeom prst="rect">
            <a:avLst/>
          </a:prstGeom>
          <a:ln w="12700">
            <a:miter lim="400000"/>
          </a:ln>
        </p:spPr>
      </p:pic>
      <p:pic>
        <p:nvPicPr>
          <p:cNvPr id="284" name="image6.jpeg" descr="01"/>
          <p:cNvPicPr>
            <a:picLocks noChangeAspect="1"/>
          </p:cNvPicPr>
          <p:nvPr/>
        </p:nvPicPr>
        <p:blipFill>
          <a:blip r:embed="rId7">
            <a:extLst/>
          </a:blip>
          <a:stretch>
            <a:fillRect/>
          </a:stretch>
        </p:blipFill>
        <p:spPr>
          <a:xfrm>
            <a:off x="6019017" y="4953000"/>
            <a:ext cx="3124985" cy="1905000"/>
          </a:xfrm>
          <a:prstGeom prst="rect">
            <a:avLst/>
          </a:prstGeom>
          <a:ln w="12700">
            <a:miter lim="400000"/>
          </a:ln>
        </p:spPr>
      </p:pic>
      <p:sp>
        <p:nvSpPr>
          <p:cNvPr id="285" name="Shape 285"/>
          <p:cNvSpPr>
            <a:spLocks noGrp="1"/>
          </p:cNvSpPr>
          <p:nvPr>
            <p:ph type="title"/>
          </p:nvPr>
        </p:nvSpPr>
        <p:spPr>
          <a:prstGeom prst="rect">
            <a:avLst/>
          </a:prstGeom>
        </p:spPr>
        <p:txBody>
          <a:bodyPr/>
          <a:lstStyle/>
          <a:p>
            <a:r>
              <a:t>Context</a:t>
            </a:r>
          </a:p>
        </p:txBody>
      </p:sp>
      <p:sp>
        <p:nvSpPr>
          <p:cNvPr id="286" name="Shape 286"/>
          <p:cNvSpPr>
            <a:spLocks noGrp="1"/>
          </p:cNvSpPr>
          <p:nvPr>
            <p:ph type="body" idx="1"/>
          </p:nvPr>
        </p:nvSpPr>
        <p:spPr>
          <a:xfrm>
            <a:off x="381000" y="1066800"/>
            <a:ext cx="8229600" cy="4724400"/>
          </a:xfrm>
          <a:prstGeom prst="rect">
            <a:avLst/>
          </a:prstGeom>
        </p:spPr>
        <p:txBody>
          <a:bodyPr/>
          <a:lstStyle/>
          <a:p>
            <a:pPr marL="90000">
              <a:spcBef>
                <a:spcPts val="0"/>
              </a:spcBef>
            </a:pPr>
            <a:r>
              <a:t>Natural and Man-Made Disaster</a:t>
            </a:r>
          </a:p>
          <a:p>
            <a:pPr marL="90000">
              <a:spcBef>
                <a:spcPts val="0"/>
              </a:spcBef>
            </a:pPr>
            <a:r>
              <a:t>Ongoing Problems:</a:t>
            </a:r>
          </a:p>
          <a:p>
            <a:pPr marL="947250" lvl="3" indent="-228600">
              <a:spcBef>
                <a:spcPts val="0"/>
              </a:spcBef>
              <a:defRPr sz="2000"/>
            </a:pPr>
            <a:r>
              <a:t>Food, water, shelter....essential components of life </a:t>
            </a:r>
          </a:p>
          <a:p>
            <a:pPr marL="90000">
              <a:spcBef>
                <a:spcPts val="0"/>
              </a:spcBef>
            </a:pPr>
            <a:r>
              <a:t>Environments with disruptions</a:t>
            </a:r>
          </a:p>
          <a:p>
            <a:pPr marL="90000">
              <a:spcBef>
                <a:spcPts val="0"/>
              </a:spcBef>
            </a:pPr>
            <a:r>
              <a:t>Many decision makers but often limited resources</a:t>
            </a:r>
          </a:p>
        </p:txBody>
      </p:sp>
      <p:pic>
        <p:nvPicPr>
          <p:cNvPr id="287" name="image7.jpeg" descr="haiti1.jpg"/>
          <p:cNvPicPr>
            <a:picLocks noChangeAspect="1"/>
          </p:cNvPicPr>
          <p:nvPr/>
        </p:nvPicPr>
        <p:blipFill>
          <a:blip r:embed="rId8">
            <a:extLst/>
          </a:blip>
          <a:stretch>
            <a:fillRect/>
          </a:stretch>
        </p:blipFill>
        <p:spPr>
          <a:xfrm>
            <a:off x="2933941" y="4876800"/>
            <a:ext cx="2978071" cy="1981200"/>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a:spLocks noGrp="1"/>
          </p:cNvSpPr>
          <p:nvPr>
            <p:ph type="title"/>
          </p:nvPr>
        </p:nvSpPr>
        <p:spPr>
          <a:prstGeom prst="rect">
            <a:avLst/>
          </a:prstGeom>
        </p:spPr>
        <p:txBody>
          <a:bodyPr>
            <a:normAutofit fontScale="90000"/>
          </a:bodyPr>
          <a:lstStyle>
            <a:lvl1pPr defTabSz="832104">
              <a:defRPr sz="3276"/>
            </a:lvl1pPr>
          </a:lstStyle>
          <a:p>
            <a:r>
              <a:t>Humanitarian supply Chains : Challenges</a:t>
            </a:r>
          </a:p>
        </p:txBody>
      </p:sp>
      <p:graphicFrame>
        <p:nvGraphicFramePr>
          <p:cNvPr id="290" name="Table 290"/>
          <p:cNvGraphicFramePr/>
          <p:nvPr/>
        </p:nvGraphicFramePr>
        <p:xfrm>
          <a:off x="533400" y="1930400"/>
          <a:ext cx="8534400" cy="3413760"/>
        </p:xfrm>
        <a:graphic>
          <a:graphicData uri="http://schemas.openxmlformats.org/drawingml/2006/table">
            <a:tbl>
              <a:tblPr firstRow="1">
                <a:tableStyleId>{4C3C2611-4C71-4FC5-86AE-919BDF0F9419}</a:tableStyleId>
              </a:tblPr>
              <a:tblGrid>
                <a:gridCol w="4114800"/>
                <a:gridCol w="4419600"/>
              </a:tblGrid>
              <a:tr h="370840">
                <a:tc>
                  <a:txBody>
                    <a:bodyPr/>
                    <a:lstStyle/>
                    <a:p>
                      <a:pPr algn="l">
                        <a:defRPr sz="1800" b="0"/>
                      </a:pPr>
                      <a:r>
                        <a:rPr sz="2400">
                          <a:sym typeface="Gill Sans MT"/>
                        </a:rPr>
                        <a:t>Challenges with demand</a:t>
                      </a:r>
                    </a:p>
                  </a:txBody>
                  <a:tcPr marL="45720" marR="45720" horzOverflow="overflow"/>
                </a:tc>
                <a:tc>
                  <a:txBody>
                    <a:bodyPr/>
                    <a:lstStyle/>
                    <a:p>
                      <a:pPr algn="l">
                        <a:spcBef>
                          <a:spcPts val="600"/>
                        </a:spcBef>
                        <a:buSzPct val="100000"/>
                        <a:buFont typeface="Arial"/>
                        <a:buChar char="•"/>
                        <a:defRPr sz="2400" b="0">
                          <a:sym typeface="Gill Sans MT"/>
                        </a:defRPr>
                      </a:pPr>
                      <a:r>
                        <a:t>Uncertain and dynamic demand</a:t>
                      </a:r>
                    </a:p>
                    <a:p>
                      <a:pPr algn="l">
                        <a:spcBef>
                          <a:spcPts val="600"/>
                        </a:spcBef>
                        <a:buSzPct val="100000"/>
                        <a:buFont typeface="Arial"/>
                        <a:buChar char="•"/>
                        <a:defRPr sz="2400" b="0">
                          <a:sym typeface="Gill Sans MT"/>
                        </a:defRPr>
                      </a:pPr>
                      <a:r>
                        <a:t>Specific to disaster or humanitarian issue</a:t>
                      </a:r>
                    </a:p>
                  </a:txBody>
                  <a:tcPr marL="45720" marR="45720" horzOverflow="overflow"/>
                </a:tc>
              </a:tr>
              <a:tr h="370840">
                <a:tc>
                  <a:txBody>
                    <a:bodyPr/>
                    <a:lstStyle/>
                    <a:p>
                      <a:pPr algn="l">
                        <a:defRPr sz="1800"/>
                      </a:pPr>
                      <a:r>
                        <a:rPr sz="2400">
                          <a:sym typeface="Gill Sans MT"/>
                        </a:rPr>
                        <a:t>Challenges with supply</a:t>
                      </a:r>
                    </a:p>
                  </a:txBody>
                  <a:tcPr marL="45720" marR="45720" horzOverflow="overflow"/>
                </a:tc>
                <a:tc>
                  <a:txBody>
                    <a:bodyPr/>
                    <a:lstStyle/>
                    <a:p>
                      <a:pPr algn="l">
                        <a:spcBef>
                          <a:spcPts val="600"/>
                        </a:spcBef>
                        <a:buSzPct val="100000"/>
                        <a:buFont typeface="Arial"/>
                        <a:buChar char="•"/>
                        <a:defRPr sz="2400">
                          <a:sym typeface="Gill Sans MT"/>
                        </a:defRPr>
                      </a:pPr>
                      <a:r>
                        <a:t>Uncertainties in supply quantities</a:t>
                      </a:r>
                    </a:p>
                    <a:p>
                      <a:pPr algn="l">
                        <a:spcBef>
                          <a:spcPts val="600"/>
                        </a:spcBef>
                        <a:buSzPct val="100000"/>
                        <a:buFont typeface="Arial"/>
                        <a:buChar char="•"/>
                        <a:defRPr sz="2400">
                          <a:sym typeface="Gill Sans MT"/>
                        </a:defRPr>
                      </a:pPr>
                      <a:r>
                        <a:t>Timing of supplies</a:t>
                      </a:r>
                    </a:p>
                    <a:p>
                      <a:pPr algn="l">
                        <a:spcBef>
                          <a:spcPts val="600"/>
                        </a:spcBef>
                        <a:buSzPct val="100000"/>
                        <a:buFont typeface="Arial"/>
                        <a:buChar char="•"/>
                        <a:defRPr sz="2400">
                          <a:sym typeface="Gill Sans MT"/>
                        </a:defRPr>
                      </a:pPr>
                      <a:r>
                        <a:t>Perishability</a:t>
                      </a:r>
                    </a:p>
                    <a:p>
                      <a:pPr algn="l">
                        <a:spcBef>
                          <a:spcPts val="600"/>
                        </a:spcBef>
                        <a:buSzPct val="100000"/>
                        <a:buFont typeface="Arial"/>
                        <a:buChar char="•"/>
                        <a:defRPr sz="2400">
                          <a:sym typeface="Gill Sans MT"/>
                        </a:defRPr>
                      </a:pPr>
                      <a:r>
                        <a:t>Unnecessary, unusable and/or unwanted donations</a:t>
                      </a:r>
                    </a:p>
                  </a:txBody>
                  <a:tcPr marL="45720" marR="45720" horzOverflow="overflow"/>
                </a:tc>
              </a:tr>
            </a:tbl>
          </a:graphicData>
        </a:graphic>
      </p:graphicFrame>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Shape 292"/>
          <p:cNvSpPr>
            <a:spLocks noGrp="1"/>
          </p:cNvSpPr>
          <p:nvPr>
            <p:ph type="title"/>
          </p:nvPr>
        </p:nvSpPr>
        <p:spPr>
          <a:xfrm>
            <a:off x="457200" y="76200"/>
            <a:ext cx="8686800" cy="1066800"/>
          </a:xfrm>
          <a:prstGeom prst="rect">
            <a:avLst/>
          </a:prstGeom>
        </p:spPr>
        <p:txBody>
          <a:bodyPr>
            <a:normAutofit fontScale="90000"/>
          </a:bodyPr>
          <a:lstStyle>
            <a:lvl1pPr defTabSz="832104">
              <a:defRPr sz="3276"/>
            </a:lvl1pPr>
          </a:lstStyle>
          <a:p>
            <a:r>
              <a:t>Humanitarian Supply Chains – Examples of Supply-Demand Mismatch</a:t>
            </a:r>
          </a:p>
        </p:txBody>
      </p:sp>
      <p:sp>
        <p:nvSpPr>
          <p:cNvPr id="293" name="Shape 293"/>
          <p:cNvSpPr>
            <a:spLocks noGrp="1"/>
          </p:cNvSpPr>
          <p:nvPr>
            <p:ph type="body" idx="1"/>
          </p:nvPr>
        </p:nvSpPr>
        <p:spPr>
          <a:prstGeom prst="rect">
            <a:avLst/>
          </a:prstGeom>
        </p:spPr>
        <p:txBody>
          <a:bodyPr/>
          <a:lstStyle/>
          <a:p>
            <a:pPr>
              <a:spcBef>
                <a:spcPts val="500"/>
              </a:spcBef>
              <a:defRPr sz="2400"/>
            </a:pPr>
            <a:r>
              <a:t>In the months following the January12 </a:t>
            </a:r>
            <a:r>
              <a:rPr b="1"/>
              <a:t>earthquake</a:t>
            </a:r>
            <a:r>
              <a:t>, donated medical equipment and supplies were shipped into </a:t>
            </a:r>
            <a:r>
              <a:rPr b="1"/>
              <a:t>Haiti</a:t>
            </a:r>
            <a:r>
              <a:t> by the container-full, overwhelming hospitals across this disaster-ravaged nation. Much of it will </a:t>
            </a:r>
            <a:r>
              <a:rPr b="1"/>
              <a:t>never get used</a:t>
            </a:r>
            <a:r>
              <a:t>, and even worse, the </a:t>
            </a:r>
            <a:r>
              <a:rPr b="1"/>
              <a:t>unopened boxes</a:t>
            </a:r>
            <a:r>
              <a:t> sometimes </a:t>
            </a:r>
            <a:r>
              <a:rPr b="1"/>
              <a:t>obstruct doctors </a:t>
            </a:r>
            <a:r>
              <a:t>from locating supplies they actually need to treat patients. (Huffington Post, May 2013)</a:t>
            </a:r>
          </a:p>
          <a:p>
            <a:pPr>
              <a:spcBef>
                <a:spcPts val="500"/>
              </a:spcBef>
              <a:defRPr sz="2400"/>
            </a:pPr>
            <a:r>
              <a:t>In </a:t>
            </a:r>
            <a:r>
              <a:rPr b="1"/>
              <a:t>Japan in 2011</a:t>
            </a:r>
            <a:r>
              <a:t>,...about </a:t>
            </a:r>
            <a:r>
              <a:rPr b="1"/>
              <a:t>60%</a:t>
            </a:r>
            <a:r>
              <a:t> of the supplies that arrive at a disaster site are not beneficial to the survivors and should </a:t>
            </a:r>
            <a:r>
              <a:rPr b="1"/>
              <a:t>not have been sent</a:t>
            </a:r>
            <a:r>
              <a:t>. ... relief workers reported "too many blankets," "too much clothing" and "a lot of broken bikes.“ (Los Angeles Times, November 2012)</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hape 295"/>
          <p:cNvSpPr>
            <a:spLocks noGrp="1"/>
          </p:cNvSpPr>
          <p:nvPr>
            <p:ph type="title"/>
          </p:nvPr>
        </p:nvSpPr>
        <p:spPr>
          <a:xfrm>
            <a:off x="457200" y="76200"/>
            <a:ext cx="8686800" cy="1066800"/>
          </a:xfrm>
          <a:prstGeom prst="rect">
            <a:avLst/>
          </a:prstGeom>
        </p:spPr>
        <p:txBody>
          <a:bodyPr/>
          <a:lstStyle/>
          <a:p>
            <a:r>
              <a:t>Examples of Supply-Demand Mismatch</a:t>
            </a:r>
          </a:p>
        </p:txBody>
      </p:sp>
      <p:sp>
        <p:nvSpPr>
          <p:cNvPr id="296" name="Shape 296"/>
          <p:cNvSpPr>
            <a:spLocks noGrp="1"/>
          </p:cNvSpPr>
          <p:nvPr>
            <p:ph type="body" idx="1"/>
          </p:nvPr>
        </p:nvSpPr>
        <p:spPr>
          <a:xfrm>
            <a:off x="228600" y="1219200"/>
            <a:ext cx="8915400" cy="4724400"/>
          </a:xfrm>
          <a:prstGeom prst="rect">
            <a:avLst/>
          </a:prstGeom>
        </p:spPr>
        <p:txBody>
          <a:bodyPr>
            <a:normAutofit lnSpcReduction="10000"/>
          </a:bodyPr>
          <a:lstStyle/>
          <a:p>
            <a:pPr marL="329184" indent="-329184" defTabSz="877823">
              <a:spcBef>
                <a:spcPts val="500"/>
              </a:spcBef>
              <a:defRPr sz="2304"/>
            </a:pPr>
            <a:r>
              <a:t>Stockpiling antiviral drugs in preparation for a flu pandemic (Wall Street Journal, May 2009) </a:t>
            </a:r>
          </a:p>
          <a:p>
            <a:pPr marL="329184" indent="-329184" defTabSz="877823">
              <a:spcBef>
                <a:spcPts val="500"/>
              </a:spcBef>
              <a:defRPr sz="2304"/>
            </a:pPr>
            <a:r>
              <a:t>Despite months of dire warnings ..., less than half of the 229 million doses of H1N1 vaccine the government bought to fight the pandemic have been administered -- leaving an estimated 71.5 million doses that must be discarded if they are not used before they expire. (Washington Post, April 2012) </a:t>
            </a:r>
          </a:p>
          <a:p>
            <a:pPr marL="329184" indent="-329184" defTabSz="877823">
              <a:spcBef>
                <a:spcPts val="500"/>
              </a:spcBef>
              <a:defRPr sz="2304"/>
            </a:pPr>
            <a:r>
              <a:t>When Supply &gt; Demand </a:t>
            </a:r>
          </a:p>
          <a:p>
            <a:pPr marL="713231" lvl="1" indent="-274320" defTabSz="877823">
              <a:spcBef>
                <a:spcPts val="500"/>
              </a:spcBef>
              <a:defRPr sz="2496"/>
            </a:pPr>
            <a:r>
              <a:t>Inefficient use of limited funds and resources </a:t>
            </a:r>
          </a:p>
          <a:p>
            <a:pPr marL="713231" lvl="1" indent="-274320" defTabSz="877823">
              <a:spcBef>
                <a:spcPts val="500"/>
              </a:spcBef>
              <a:defRPr sz="2496"/>
            </a:pPr>
            <a:r>
              <a:t>Bottlenecks in the network</a:t>
            </a:r>
          </a:p>
          <a:p>
            <a:pPr marL="713231" lvl="1" indent="-274320" defTabSz="877823">
              <a:spcBef>
                <a:spcPts val="500"/>
              </a:spcBef>
              <a:defRPr sz="2496"/>
            </a:pPr>
            <a:r>
              <a:t>Extra cost of managing and storing </a:t>
            </a:r>
          </a:p>
          <a:p>
            <a:pPr marL="713231" lvl="1" indent="-274320" defTabSz="877823">
              <a:spcBef>
                <a:spcPts val="500"/>
              </a:spcBef>
              <a:defRPr sz="2496"/>
            </a:pPr>
            <a:r>
              <a:t>Extra cost and environmental impact of disposal </a:t>
            </a:r>
          </a:p>
        </p:txBody>
      </p:sp>
      <p:sp>
        <p:nvSpPr>
          <p:cNvPr id="297" name="Shape 297"/>
          <p:cNvSpPr/>
          <p:nvPr/>
        </p:nvSpPr>
        <p:spPr>
          <a:xfrm>
            <a:off x="228600" y="4085530"/>
            <a:ext cx="8153400" cy="2391470"/>
          </a:xfrm>
          <a:prstGeom prst="rect">
            <a:avLst/>
          </a:prstGeom>
          <a:ln w="5715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Shape 299"/>
          <p:cNvSpPr>
            <a:spLocks noGrp="1"/>
          </p:cNvSpPr>
          <p:nvPr>
            <p:ph type="title"/>
          </p:nvPr>
        </p:nvSpPr>
        <p:spPr>
          <a:prstGeom prst="rect">
            <a:avLst/>
          </a:prstGeom>
        </p:spPr>
        <p:txBody>
          <a:bodyPr/>
          <a:lstStyle>
            <a:lvl1pPr defTabSz="896111">
              <a:defRPr sz="3528"/>
            </a:lvl1pPr>
          </a:lstStyle>
          <a:p>
            <a:r>
              <a:t>Summary of Problem Characteristics</a:t>
            </a:r>
          </a:p>
        </p:txBody>
      </p:sp>
      <p:sp>
        <p:nvSpPr>
          <p:cNvPr id="300" name="Shape 300"/>
          <p:cNvSpPr>
            <a:spLocks noGrp="1"/>
          </p:cNvSpPr>
          <p:nvPr>
            <p:ph type="body" idx="1"/>
          </p:nvPr>
        </p:nvSpPr>
        <p:spPr>
          <a:xfrm>
            <a:off x="457200" y="1219200"/>
            <a:ext cx="8686800" cy="5638800"/>
          </a:xfrm>
          <a:prstGeom prst="rect">
            <a:avLst/>
          </a:prstGeom>
        </p:spPr>
        <p:txBody>
          <a:bodyPr/>
          <a:lstStyle/>
          <a:p>
            <a:pPr>
              <a:spcBef>
                <a:spcPts val="1100"/>
              </a:spcBef>
              <a:defRPr sz="2400"/>
            </a:pPr>
            <a:r>
              <a:t>High complexity </a:t>
            </a:r>
            <a:endParaRPr sz="1600"/>
          </a:p>
          <a:p>
            <a:pPr>
              <a:spcBef>
                <a:spcPts val="1100"/>
              </a:spcBef>
              <a:defRPr sz="2400"/>
            </a:pPr>
            <a:r>
              <a:t>High uncertainty, dynamically changing environments, information may not be available or reliable </a:t>
            </a:r>
            <a:endParaRPr sz="1600"/>
          </a:p>
          <a:p>
            <a:pPr>
              <a:spcBef>
                <a:spcPts val="1100"/>
              </a:spcBef>
              <a:defRPr sz="2400"/>
            </a:pPr>
            <a:r>
              <a:t>Timing is key for decisions and actions </a:t>
            </a:r>
            <a:endParaRPr sz="1600"/>
          </a:p>
          <a:p>
            <a:pPr>
              <a:spcBef>
                <a:spcPts val="1100"/>
              </a:spcBef>
              <a:defRPr sz="2400"/>
            </a:pPr>
            <a:r>
              <a:t>Multiple players, multiple perspectives, multiple/conflicting objectives </a:t>
            </a:r>
            <a:endParaRPr sz="1600"/>
          </a:p>
          <a:p>
            <a:pPr>
              <a:spcBef>
                <a:spcPts val="1100"/>
              </a:spcBef>
              <a:defRPr sz="2400"/>
            </a:pPr>
            <a:r>
              <a:t>Difficult (but very important!) to assess the potential impact and consequences of actions (short term and long term) </a:t>
            </a:r>
            <a:endParaRPr sz="1600"/>
          </a:p>
          <a:p>
            <a:pPr>
              <a:spcBef>
                <a:spcPts val="1100"/>
              </a:spcBef>
              <a:defRPr sz="2400"/>
            </a:pPr>
            <a:r>
              <a:t>Important to consider the human/social/behavioral component </a:t>
            </a:r>
            <a:endParaRPr sz="1600"/>
          </a:p>
          <a:p>
            <a:pPr>
              <a:spcBef>
                <a:spcPts val="1100"/>
              </a:spcBef>
              <a:defRPr sz="2400"/>
            </a:pPr>
            <a:r>
              <a:t>Interdisciplinary nature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a:spLocks noGrp="1"/>
          </p:cNvSpPr>
          <p:nvPr>
            <p:ph type="title"/>
          </p:nvPr>
        </p:nvSpPr>
        <p:spPr>
          <a:prstGeom prst="rect">
            <a:avLst/>
          </a:prstGeom>
        </p:spPr>
        <p:txBody>
          <a:bodyPr/>
          <a:lstStyle/>
          <a:p>
            <a:r>
              <a:t>WFP: Humanitarian Game</a:t>
            </a:r>
          </a:p>
        </p:txBody>
      </p:sp>
      <p:sp>
        <p:nvSpPr>
          <p:cNvPr id="303" name="Shape 303"/>
          <p:cNvSpPr>
            <a:spLocks noGrp="1"/>
          </p:cNvSpPr>
          <p:nvPr>
            <p:ph type="body" idx="1"/>
          </p:nvPr>
        </p:nvSpPr>
        <p:spPr>
          <a:prstGeom prst="rect">
            <a:avLst/>
          </a:prstGeom>
        </p:spPr>
        <p:txBody>
          <a:bodyPr/>
          <a:lstStyle/>
          <a:p>
            <a:r>
              <a:t>Video 1: Setting</a:t>
            </a:r>
          </a:p>
          <a:p>
            <a:endParaRPr/>
          </a:p>
          <a:p>
            <a:r>
              <a:t>Video 2: Hunger assessment</a:t>
            </a:r>
          </a:p>
          <a:p>
            <a:endParaRPr/>
          </a:p>
          <a:p>
            <a:r>
              <a:t>Video 3: Food Drop</a:t>
            </a:r>
          </a:p>
          <a:p>
            <a:endParaRPr/>
          </a:p>
          <a:p>
            <a:r>
              <a:t>Video 4: Buying the food</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18</a:t>
            </a:fld>
            <a:endParaRPr/>
          </a:p>
        </p:txBody>
      </p:sp>
      <p:sp>
        <p:nvSpPr>
          <p:cNvPr id="28" name="Shape 28"/>
          <p:cNvSpPr>
            <a:spLocks noGrp="1"/>
          </p:cNvSpPr>
          <p:nvPr>
            <p:ph type="body" idx="4294967295"/>
          </p:nvPr>
        </p:nvSpPr>
        <p:spPr>
          <a:xfrm>
            <a:off x="297120" y="240328"/>
            <a:ext cx="8534400" cy="6480720"/>
          </a:xfrm>
          <a:prstGeom prst="rect">
            <a:avLst/>
          </a:prstGeom>
        </p:spPr>
        <p:txBody>
          <a:bodyPr>
            <a:normAutofit lnSpcReduction="10000"/>
          </a:bodyPr>
          <a:lstStyle/>
          <a:p>
            <a:pPr marL="257175" indent="-257175" algn="ctr" defTabSz="685800">
              <a:spcBef>
                <a:spcPts val="200"/>
              </a:spcBef>
              <a:buSzTx/>
              <a:buNone/>
              <a:defRPr sz="2400"/>
            </a:pPr>
            <a:endParaRPr lang="tr-TR" sz="6000" b="1" dirty="0" smtClean="0"/>
          </a:p>
          <a:p>
            <a:pPr marL="257175" indent="-257175" algn="ctr" defTabSz="685800">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QUIZ!</a:t>
            </a: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hlinkClick r:id="rId2"/>
              </a:rPr>
              <a:t>www.getkahoot.com</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Don’t forget to </a:t>
            </a:r>
            <a:r>
              <a:rPr lang="tr-TR" sz="3000" b="1" u="sng" dirty="0" smtClean="0">
                <a:solidFill>
                  <a:srgbClr val="FF0000"/>
                </a:solidFill>
                <a:effectLst>
                  <a:outerShdw blurRad="38100" dist="38100" dir="2700000" algn="tl">
                    <a:srgbClr val="000000">
                      <a:alpha val="43137"/>
                    </a:srgbClr>
                  </a:outerShdw>
                </a:effectLst>
              </a:rPr>
              <a:t>enter nicknames as your ID’s</a:t>
            </a:r>
            <a:r>
              <a:rPr lang="tr-TR" sz="3000" b="1" dirty="0" smtClean="0">
                <a:solidFill>
                  <a:srgbClr val="FF0000"/>
                </a:solidFill>
                <a:effectLst>
                  <a:outerShdw blurRad="38100" dist="38100" dir="2700000" algn="tl">
                    <a:srgbClr val="000000">
                      <a:alpha val="43137"/>
                    </a:srgbClr>
                  </a:outerShdw>
                </a:effectLst>
              </a:rPr>
              <a:t>.</a:t>
            </a:r>
          </a:p>
          <a:p>
            <a:pPr marL="257175" indent="-257175" algn="ctr" defTabSz="685800">
              <a:spcBef>
                <a:spcPts val="200"/>
              </a:spcBef>
              <a:buSzTx/>
              <a:buNone/>
              <a:defRPr sz="2400"/>
            </a:pPr>
            <a:r>
              <a:rPr lang="tr-TR" sz="4800" b="1" dirty="0" smtClean="0">
                <a:solidFill>
                  <a:srgbClr val="FF0000"/>
                </a:solidFill>
                <a:effectLst>
                  <a:outerShdw blurRad="38100" dist="38100" dir="2700000" algn="tl">
                    <a:srgbClr val="000000">
                      <a:alpha val="43137"/>
                    </a:srgbClr>
                  </a:outerShdw>
                </a:effectLst>
              </a:rPr>
              <a:t>PLEASE ENTER </a:t>
            </a:r>
            <a:r>
              <a:rPr lang="tr-TR" sz="11500" b="1" dirty="0" smtClean="0">
                <a:solidFill>
                  <a:srgbClr val="FF0000"/>
                </a:solidFill>
                <a:effectLst>
                  <a:outerShdw blurRad="38100" dist="38100" dir="2700000" algn="tl">
                    <a:srgbClr val="000000">
                      <a:alpha val="43137"/>
                    </a:srgbClr>
                  </a:outerShdw>
                </a:effectLst>
              </a:rPr>
              <a:t>&amp;</a:t>
            </a:r>
            <a:r>
              <a:rPr lang="tr-TR" sz="4800" b="1" dirty="0" smtClean="0">
                <a:solidFill>
                  <a:srgbClr val="FF0000"/>
                </a:solidFill>
                <a:effectLst>
                  <a:outerShdw blurRad="38100" dist="38100" dir="2700000" algn="tl">
                    <a:srgbClr val="000000">
                      <a:alpha val="43137"/>
                    </a:srgbClr>
                  </a:outerShdw>
                </a:effectLst>
              </a:rPr>
              <a:t> symbol between your ID’s while eliminating the first digit!</a:t>
            </a:r>
            <a:endParaRPr sz="3000" b="1" dirty="0">
              <a:solidFill>
                <a:srgbClr val="FF0000"/>
              </a:solidFill>
            </a:endParaRPr>
          </a:p>
        </p:txBody>
      </p:sp>
    </p:spTree>
    <p:extLst>
      <p:ext uri="{BB962C8B-B14F-4D97-AF65-F5344CB8AC3E}">
        <p14:creationId xmlns:p14="http://schemas.microsoft.com/office/powerpoint/2010/main" val="2853267044"/>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image3.jpeg" descr="http://www.luxuo.com/wp-content/uploads/2009/04/etna-eruption.jpg"/>
          <p:cNvPicPr>
            <a:picLocks noChangeAspect="1"/>
          </p:cNvPicPr>
          <p:nvPr/>
        </p:nvPicPr>
        <p:blipFill>
          <a:blip r:embed="rId2">
            <a:extLst/>
          </a:blip>
          <a:stretch>
            <a:fillRect/>
          </a:stretch>
        </p:blipFill>
        <p:spPr>
          <a:xfrm>
            <a:off x="6019800" y="2634708"/>
            <a:ext cx="3124200" cy="2013492"/>
          </a:xfrm>
          <a:prstGeom prst="rect">
            <a:avLst/>
          </a:prstGeom>
          <a:ln w="12700">
            <a:miter lim="400000"/>
          </a:ln>
        </p:spPr>
      </p:pic>
      <p:pic>
        <p:nvPicPr>
          <p:cNvPr id="136" name="image4.jpeg" descr="Flooded I-10/I-610/West End Blvd. interchange and surrounding area of northwest New Orleans and Metairie, Louisiana">
            <a:hlinkClick r:id="rId3"/>
          </p:cNvPr>
          <p:cNvPicPr>
            <a:picLocks noChangeAspect="1"/>
          </p:cNvPicPr>
          <p:nvPr/>
        </p:nvPicPr>
        <p:blipFill>
          <a:blip r:embed="rId4">
            <a:extLst/>
          </a:blip>
          <a:stretch>
            <a:fillRect/>
          </a:stretch>
        </p:blipFill>
        <p:spPr>
          <a:xfrm>
            <a:off x="0" y="3059357"/>
            <a:ext cx="2895600" cy="3798643"/>
          </a:xfrm>
          <a:prstGeom prst="rect">
            <a:avLst/>
          </a:prstGeom>
          <a:ln w="12700">
            <a:miter lim="400000"/>
          </a:ln>
        </p:spPr>
      </p:pic>
      <p:pic>
        <p:nvPicPr>
          <p:cNvPr id="137" name="image5.jpeg" descr="228px-Katrina-noaaGOES12">
            <a:hlinkClick r:id="rId5"/>
          </p:cNvPr>
          <p:cNvPicPr>
            <a:picLocks noChangeAspect="1"/>
          </p:cNvPicPr>
          <p:nvPr/>
        </p:nvPicPr>
        <p:blipFill>
          <a:blip r:embed="rId6">
            <a:extLst/>
          </a:blip>
          <a:stretch>
            <a:fillRect/>
          </a:stretch>
        </p:blipFill>
        <p:spPr>
          <a:xfrm>
            <a:off x="2971800" y="2590800"/>
            <a:ext cx="2845582" cy="2133600"/>
          </a:xfrm>
          <a:prstGeom prst="rect">
            <a:avLst/>
          </a:prstGeom>
          <a:ln w="12700">
            <a:miter lim="400000"/>
          </a:ln>
        </p:spPr>
      </p:pic>
      <p:pic>
        <p:nvPicPr>
          <p:cNvPr id="138" name="image6.jpeg" descr="01"/>
          <p:cNvPicPr>
            <a:picLocks noChangeAspect="1"/>
          </p:cNvPicPr>
          <p:nvPr/>
        </p:nvPicPr>
        <p:blipFill>
          <a:blip r:embed="rId7">
            <a:extLst/>
          </a:blip>
          <a:stretch>
            <a:fillRect/>
          </a:stretch>
        </p:blipFill>
        <p:spPr>
          <a:xfrm>
            <a:off x="6019017" y="4953000"/>
            <a:ext cx="3124985" cy="1905000"/>
          </a:xfrm>
          <a:prstGeom prst="rect">
            <a:avLst/>
          </a:prstGeom>
          <a:ln w="12700">
            <a:miter lim="400000"/>
          </a:ln>
        </p:spPr>
      </p:pic>
      <p:sp>
        <p:nvSpPr>
          <p:cNvPr id="139" name="Shape 139"/>
          <p:cNvSpPr>
            <a:spLocks noGrp="1"/>
          </p:cNvSpPr>
          <p:nvPr>
            <p:ph type="title"/>
          </p:nvPr>
        </p:nvSpPr>
        <p:spPr>
          <a:prstGeom prst="rect">
            <a:avLst/>
          </a:prstGeom>
        </p:spPr>
        <p:txBody>
          <a:bodyPr/>
          <a:lstStyle/>
          <a:p>
            <a:r>
              <a:t>Context</a:t>
            </a:r>
          </a:p>
        </p:txBody>
      </p:sp>
      <p:sp>
        <p:nvSpPr>
          <p:cNvPr id="140" name="Shape 140"/>
          <p:cNvSpPr>
            <a:spLocks noGrp="1"/>
          </p:cNvSpPr>
          <p:nvPr>
            <p:ph type="body" idx="1"/>
          </p:nvPr>
        </p:nvSpPr>
        <p:spPr>
          <a:xfrm>
            <a:off x="381000" y="1066800"/>
            <a:ext cx="8229600" cy="4724400"/>
          </a:xfrm>
          <a:prstGeom prst="rect">
            <a:avLst/>
          </a:prstGeom>
        </p:spPr>
        <p:txBody>
          <a:bodyPr/>
          <a:lstStyle/>
          <a:p>
            <a:r>
              <a:t>Natural and Man-Made Disaster</a:t>
            </a:r>
          </a:p>
          <a:p>
            <a:r>
              <a:t>Ongoing Problems:</a:t>
            </a:r>
          </a:p>
          <a:p>
            <a:pPr marL="742950" lvl="1" indent="-285750">
              <a:defRPr sz="2600"/>
            </a:pPr>
            <a:r>
              <a:t>Food, water, shelter....essential components of life </a:t>
            </a:r>
          </a:p>
        </p:txBody>
      </p:sp>
      <p:pic>
        <p:nvPicPr>
          <p:cNvPr id="141" name="image7.jpeg" descr="haiti1.jpg"/>
          <p:cNvPicPr>
            <a:picLocks noChangeAspect="1"/>
          </p:cNvPicPr>
          <p:nvPr/>
        </p:nvPicPr>
        <p:blipFill>
          <a:blip r:embed="rId8">
            <a:extLst/>
          </a:blip>
          <a:stretch>
            <a:fillRect/>
          </a:stretch>
        </p:blipFill>
        <p:spPr>
          <a:xfrm>
            <a:off x="2933941" y="4876800"/>
            <a:ext cx="2978071" cy="1981200"/>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4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14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140">
                                            <p:txEl>
                                              <p:pRg st="1" end="1"/>
                                            </p:txEl>
                                          </p:spTgt>
                                        </p:tgtEl>
                                        <p:attrNameLst>
                                          <p:attrName>style.visibility</p:attrName>
                                        </p:attrNameLst>
                                      </p:cBhvr>
                                      <p:to>
                                        <p:strVal val="visible"/>
                                      </p:to>
                                    </p:set>
                                  </p:childTnLst>
                                </p:cTn>
                              </p:par>
                              <p:par>
                                <p:cTn id="13" presetID="1" presetClass="entr" presetSubtype="0" fill="hold" grpId="1" nodeType="withEffect">
                                  <p:stCondLst>
                                    <p:cond delay="0"/>
                                  </p:stCondLst>
                                  <p:iterate>
                                    <p:tmAbs val="0"/>
                                  </p:iterate>
                                  <p:childTnLst>
                                    <p:set>
                                      <p:cBhvr>
                                        <p:cTn id="14" fill="hold"/>
                                        <p:tgtEl>
                                          <p:spTgt spid="14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1" build="p"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p:cNvSpPr>
          <p:nvPr>
            <p:ph type="title"/>
          </p:nvPr>
        </p:nvSpPr>
        <p:spPr>
          <a:prstGeom prst="rect">
            <a:avLst/>
          </a:prstGeom>
        </p:spPr>
        <p:txBody>
          <a:bodyPr/>
          <a:lstStyle/>
          <a:p>
            <a:pPr>
              <a:defRPr>
                <a:solidFill>
                  <a:schemeClr val="accent5"/>
                </a:solidFill>
              </a:defRPr>
            </a:pPr>
            <a:endParaRPr/>
          </a:p>
        </p:txBody>
      </p:sp>
      <p:sp>
        <p:nvSpPr>
          <p:cNvPr id="144" name="Shape 144"/>
          <p:cNvSpPr/>
          <p:nvPr/>
        </p:nvSpPr>
        <p:spPr>
          <a:xfrm>
            <a:off x="3156461" y="1311938"/>
            <a:ext cx="2325156" cy="25922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a:latin typeface="+mn-lt"/>
                <a:ea typeface="+mn-ea"/>
                <a:cs typeface="+mn-cs"/>
                <a:sym typeface="Arial"/>
              </a:defRPr>
            </a:lvl1pPr>
          </a:lstStyle>
          <a:p>
            <a:r>
              <a:t>Humanitarian Logistics</a:t>
            </a:r>
          </a:p>
        </p:txBody>
      </p:sp>
      <p:sp>
        <p:nvSpPr>
          <p:cNvPr id="145" name="Shape 145"/>
          <p:cNvSpPr/>
          <p:nvPr/>
        </p:nvSpPr>
        <p:spPr>
          <a:xfrm>
            <a:off x="1130394" y="2085430"/>
            <a:ext cx="1396080" cy="221953"/>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defRPr sz="1600">
                <a:latin typeface="+mn-lt"/>
                <a:ea typeface="+mn-ea"/>
                <a:cs typeface="+mn-cs"/>
                <a:sym typeface="Arial"/>
              </a:defRPr>
            </a:lvl1pPr>
          </a:lstStyle>
          <a:p>
            <a:r>
              <a:t>Relief logistics</a:t>
            </a:r>
          </a:p>
        </p:txBody>
      </p:sp>
      <p:sp>
        <p:nvSpPr>
          <p:cNvPr id="146" name="Shape 146"/>
          <p:cNvSpPr/>
          <p:nvPr/>
        </p:nvSpPr>
        <p:spPr>
          <a:xfrm>
            <a:off x="6220352" y="2060030"/>
            <a:ext cx="1989138" cy="221953"/>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nchor="ctr">
            <a:spAutoFit/>
          </a:bodyPr>
          <a:lstStyle>
            <a:lvl1pPr>
              <a:defRPr sz="1600">
                <a:latin typeface="+mn-lt"/>
                <a:ea typeface="+mn-ea"/>
                <a:cs typeface="+mn-cs"/>
                <a:sym typeface="Arial"/>
              </a:defRPr>
            </a:lvl1pPr>
          </a:lstStyle>
          <a:p>
            <a:r>
              <a:t>Development logistics</a:t>
            </a:r>
          </a:p>
        </p:txBody>
      </p:sp>
      <p:sp>
        <p:nvSpPr>
          <p:cNvPr id="147" name="Shape 147"/>
          <p:cNvSpPr/>
          <p:nvPr/>
        </p:nvSpPr>
        <p:spPr>
          <a:xfrm flipV="1">
            <a:off x="1662113" y="1625699"/>
            <a:ext cx="2324101" cy="323851"/>
          </a:xfrm>
          <a:prstGeom prst="line">
            <a:avLst/>
          </a:prstGeom>
          <a:ln w="38100">
            <a:solidFill>
              <a:srgbClr val="000000"/>
            </a:solidFill>
            <a:miter/>
            <a:headEnd type="stealth"/>
          </a:ln>
        </p:spPr>
        <p:txBody>
          <a:bodyPr lIns="45719" rIns="45719"/>
          <a:lstStyle/>
          <a:p>
            <a:endParaRPr/>
          </a:p>
        </p:txBody>
      </p:sp>
      <p:sp>
        <p:nvSpPr>
          <p:cNvPr id="148" name="Shape 148"/>
          <p:cNvSpPr/>
          <p:nvPr/>
        </p:nvSpPr>
        <p:spPr>
          <a:xfrm flipH="1" flipV="1">
            <a:off x="5081587" y="1644749"/>
            <a:ext cx="1738314" cy="393702"/>
          </a:xfrm>
          <a:prstGeom prst="line">
            <a:avLst/>
          </a:prstGeom>
          <a:ln w="38100">
            <a:solidFill>
              <a:srgbClr val="000000"/>
            </a:solidFill>
            <a:miter/>
            <a:headEnd type="stealth"/>
          </a:ln>
        </p:spPr>
        <p:txBody>
          <a:bodyPr lIns="45719" rIns="45719"/>
          <a:lstStyle/>
          <a:p>
            <a:endParaRPr/>
          </a:p>
        </p:txBody>
      </p:sp>
      <p:grpSp>
        <p:nvGrpSpPr>
          <p:cNvPr id="154" name="Group 154"/>
          <p:cNvGrpSpPr/>
          <p:nvPr/>
        </p:nvGrpSpPr>
        <p:grpSpPr>
          <a:xfrm>
            <a:off x="235516" y="2394049"/>
            <a:ext cx="3623463" cy="2566634"/>
            <a:chOff x="0" y="0"/>
            <a:chExt cx="3623461" cy="2566632"/>
          </a:xfrm>
        </p:grpSpPr>
        <p:sp>
          <p:nvSpPr>
            <p:cNvPr id="149" name="Shape 149"/>
            <p:cNvSpPr/>
            <p:nvPr/>
          </p:nvSpPr>
          <p:spPr>
            <a:xfrm>
              <a:off x="202633" y="-1"/>
              <a:ext cx="3209807" cy="44452"/>
            </a:xfrm>
            <a:prstGeom prst="line">
              <a:avLst/>
            </a:prstGeom>
            <a:noFill/>
            <a:ln w="38100" cap="flat">
              <a:solidFill>
                <a:srgbClr val="000000"/>
              </a:solidFill>
              <a:prstDash val="solid"/>
              <a:miter lim="800000"/>
            </a:ln>
            <a:effectLst/>
          </p:spPr>
          <p:txBody>
            <a:bodyPr wrap="square" lIns="45719" tIns="45719" rIns="45719" bIns="45719" numCol="1" anchor="t">
              <a:noAutofit/>
            </a:bodyPr>
            <a:lstStyle/>
            <a:p>
              <a:endParaRPr/>
            </a:p>
          </p:txBody>
        </p:sp>
        <p:sp>
          <p:nvSpPr>
            <p:cNvPr id="150" name="Shape 150"/>
            <p:cNvSpPr/>
            <p:nvPr/>
          </p:nvSpPr>
          <p:spPr>
            <a:xfrm flipV="1">
              <a:off x="3412440" y="44450"/>
              <a:ext cx="1" cy="39370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1" name="Shape 151"/>
            <p:cNvSpPr/>
            <p:nvPr/>
          </p:nvSpPr>
          <p:spPr>
            <a:xfrm>
              <a:off x="3280362" y="448482"/>
              <a:ext cx="343100" cy="1728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200">
                  <a:latin typeface="+mn-lt"/>
                  <a:ea typeface="+mn-ea"/>
                  <a:cs typeface="+mn-cs"/>
                  <a:sym typeface="Arial"/>
                </a:defRPr>
              </a:lvl1pPr>
            </a:lstStyle>
            <a:p>
              <a:r>
                <a:t>Type</a:t>
              </a:r>
            </a:p>
          </p:txBody>
        </p:sp>
        <p:sp>
          <p:nvSpPr>
            <p:cNvPr id="152" name="Shape 152"/>
            <p:cNvSpPr/>
            <p:nvPr/>
          </p:nvSpPr>
          <p:spPr>
            <a:xfrm flipV="1">
              <a:off x="197274" y="6350"/>
              <a:ext cx="2" cy="235511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3" name="Shape 153"/>
            <p:cNvSpPr/>
            <p:nvPr/>
          </p:nvSpPr>
          <p:spPr>
            <a:xfrm>
              <a:off x="0" y="2393817"/>
              <a:ext cx="582935" cy="1728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200">
                  <a:latin typeface="+mn-lt"/>
                  <a:ea typeface="+mn-ea"/>
                  <a:cs typeface="+mn-cs"/>
                  <a:sym typeface="Arial"/>
                </a:defRPr>
              </a:lvl1pPr>
            </a:lstStyle>
            <a:p>
              <a:r>
                <a:t>Timeline</a:t>
              </a:r>
            </a:p>
          </p:txBody>
        </p:sp>
      </p:grpSp>
      <p:grpSp>
        <p:nvGrpSpPr>
          <p:cNvPr id="165" name="Group 165"/>
          <p:cNvGrpSpPr/>
          <p:nvPr/>
        </p:nvGrpSpPr>
        <p:grpSpPr>
          <a:xfrm>
            <a:off x="235516" y="5062475"/>
            <a:ext cx="4628612" cy="1750939"/>
            <a:chOff x="0" y="0"/>
            <a:chExt cx="4628610" cy="1750938"/>
          </a:xfrm>
        </p:grpSpPr>
        <p:sp>
          <p:nvSpPr>
            <p:cNvPr id="155" name="Shape 155"/>
            <p:cNvSpPr/>
            <p:nvPr/>
          </p:nvSpPr>
          <p:spPr>
            <a:xfrm flipV="1">
              <a:off x="187012" y="9526"/>
              <a:ext cx="3465319" cy="6351"/>
            </a:xfrm>
            <a:prstGeom prst="line">
              <a:avLst/>
            </a:prstGeom>
            <a:noFill/>
            <a:ln w="38100" cap="flat">
              <a:solidFill>
                <a:srgbClr val="000000"/>
              </a:solidFill>
              <a:prstDash val="solid"/>
              <a:miter lim="800000"/>
            </a:ln>
            <a:effectLst/>
          </p:spPr>
          <p:txBody>
            <a:bodyPr wrap="square" lIns="45719" tIns="45719" rIns="45719" bIns="45719" numCol="1" anchor="t">
              <a:noAutofit/>
            </a:bodyPr>
            <a:lstStyle/>
            <a:p>
              <a:endParaRPr/>
            </a:p>
          </p:txBody>
        </p:sp>
        <p:sp>
          <p:nvSpPr>
            <p:cNvPr id="156" name="Shape 156"/>
            <p:cNvSpPr/>
            <p:nvPr/>
          </p:nvSpPr>
          <p:spPr>
            <a:xfrm flipV="1">
              <a:off x="192451" y="9525"/>
              <a:ext cx="1" cy="43180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7" name="Shape 157"/>
            <p:cNvSpPr/>
            <p:nvPr/>
          </p:nvSpPr>
          <p:spPr>
            <a:xfrm flipV="1">
              <a:off x="3653600" y="0"/>
              <a:ext cx="1" cy="43180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8" name="Shape 158"/>
            <p:cNvSpPr/>
            <p:nvPr/>
          </p:nvSpPr>
          <p:spPr>
            <a:xfrm flipV="1">
              <a:off x="1952576" y="15876"/>
              <a:ext cx="8932" cy="45085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59" name="Shape 159"/>
            <p:cNvSpPr/>
            <p:nvPr/>
          </p:nvSpPr>
          <p:spPr>
            <a:xfrm>
              <a:off x="0" y="519187"/>
              <a:ext cx="1354181" cy="22527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a:defRPr sz="800">
                  <a:latin typeface="+mn-lt"/>
                  <a:ea typeface="+mn-ea"/>
                  <a:cs typeface="+mn-cs"/>
                  <a:sym typeface="Arial"/>
                </a:defRPr>
              </a:pPr>
              <a:r>
                <a:t>Pre-disaster </a:t>
              </a:r>
            </a:p>
            <a:p>
              <a:pPr>
                <a:defRPr sz="800">
                  <a:latin typeface="+mn-lt"/>
                  <a:ea typeface="+mn-ea"/>
                  <a:cs typeface="+mn-cs"/>
                  <a:sym typeface="Arial"/>
                </a:defRPr>
              </a:pPr>
              <a:r>
                <a:t>(mitigation &amp; preparedness)</a:t>
              </a:r>
            </a:p>
          </p:txBody>
        </p:sp>
        <p:sp>
          <p:nvSpPr>
            <p:cNvPr id="160" name="Shape 160"/>
            <p:cNvSpPr/>
            <p:nvPr/>
          </p:nvSpPr>
          <p:spPr>
            <a:xfrm>
              <a:off x="1625600" y="493267"/>
              <a:ext cx="652463" cy="22527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a:defRPr sz="800">
                  <a:latin typeface="+mn-lt"/>
                  <a:ea typeface="+mn-ea"/>
                  <a:cs typeface="+mn-cs"/>
                  <a:sym typeface="Arial"/>
                </a:defRPr>
              </a:pPr>
              <a:r>
                <a:t>Disaster</a:t>
              </a:r>
            </a:p>
            <a:p>
              <a:pPr>
                <a:defRPr sz="800">
                  <a:latin typeface="+mn-lt"/>
                  <a:ea typeface="+mn-ea"/>
                  <a:cs typeface="+mn-cs"/>
                  <a:sym typeface="Arial"/>
                </a:defRPr>
              </a:pPr>
              <a:r>
                <a:t>(response)</a:t>
              </a:r>
            </a:p>
          </p:txBody>
        </p:sp>
        <p:sp>
          <p:nvSpPr>
            <p:cNvPr id="161" name="Shape 161"/>
            <p:cNvSpPr/>
            <p:nvPr/>
          </p:nvSpPr>
          <p:spPr>
            <a:xfrm>
              <a:off x="3320115" y="484261"/>
              <a:ext cx="857135" cy="22527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a:defRPr sz="800">
                  <a:latin typeface="+mn-lt"/>
                  <a:ea typeface="+mn-ea"/>
                  <a:cs typeface="+mn-cs"/>
                  <a:sym typeface="Arial"/>
                </a:defRPr>
              </a:pPr>
              <a:r>
                <a:t>Post-disaster</a:t>
              </a:r>
            </a:p>
            <a:p>
              <a:pPr>
                <a:defRPr sz="800">
                  <a:latin typeface="+mn-lt"/>
                  <a:ea typeface="+mn-ea"/>
                  <a:cs typeface="+mn-cs"/>
                  <a:sym typeface="Arial"/>
                </a:defRPr>
              </a:pPr>
              <a:r>
                <a:t>(recovery)</a:t>
              </a:r>
            </a:p>
          </p:txBody>
        </p:sp>
        <p:sp>
          <p:nvSpPr>
            <p:cNvPr id="162" name="Shape 162"/>
            <p:cNvSpPr/>
            <p:nvPr/>
          </p:nvSpPr>
          <p:spPr>
            <a:xfrm>
              <a:off x="66164" y="877961"/>
              <a:ext cx="882552" cy="33957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a:defRPr sz="800">
                  <a:latin typeface="+mn-lt"/>
                  <a:ea typeface="+mn-ea"/>
                  <a:cs typeface="+mn-cs"/>
                  <a:sym typeface="Arial"/>
                </a:defRPr>
              </a:pPr>
              <a:r>
                <a:t>* assessment</a:t>
              </a:r>
            </a:p>
            <a:p>
              <a:pPr>
                <a:defRPr sz="800">
                  <a:latin typeface="+mn-lt"/>
                  <a:ea typeface="+mn-ea"/>
                  <a:cs typeface="+mn-cs"/>
                  <a:sym typeface="Arial"/>
                </a:defRPr>
              </a:pPr>
              <a:r>
                <a:t>* planning</a:t>
              </a:r>
            </a:p>
            <a:p>
              <a:pPr>
                <a:defRPr sz="800">
                  <a:latin typeface="+mn-lt"/>
                  <a:ea typeface="+mn-ea"/>
                  <a:cs typeface="+mn-cs"/>
                  <a:sym typeface="Arial"/>
                </a:defRPr>
              </a:pPr>
              <a:r>
                <a:t>* training/education</a:t>
              </a:r>
            </a:p>
          </p:txBody>
        </p:sp>
        <p:sp>
          <p:nvSpPr>
            <p:cNvPr id="163" name="Shape 163"/>
            <p:cNvSpPr/>
            <p:nvPr/>
          </p:nvSpPr>
          <p:spPr>
            <a:xfrm>
              <a:off x="1540542" y="893317"/>
              <a:ext cx="831602" cy="33957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a:defRPr sz="800">
                  <a:latin typeface="+mn-lt"/>
                  <a:ea typeface="+mn-ea"/>
                  <a:cs typeface="+mn-cs"/>
                  <a:sym typeface="Arial"/>
                </a:defRPr>
              </a:pPr>
              <a:r>
                <a:t>* relief operations</a:t>
              </a:r>
            </a:p>
            <a:p>
              <a:pPr>
                <a:defRPr sz="800">
                  <a:latin typeface="+mn-lt"/>
                  <a:ea typeface="+mn-ea"/>
                  <a:cs typeface="+mn-cs"/>
                  <a:sym typeface="Arial"/>
                </a:defRPr>
              </a:pPr>
              <a:r>
                <a:t>* second phase</a:t>
              </a:r>
            </a:p>
            <a:p>
              <a:pPr>
                <a:defRPr sz="800">
                  <a:latin typeface="+mn-lt"/>
                  <a:ea typeface="+mn-ea"/>
                  <a:cs typeface="+mn-cs"/>
                  <a:sym typeface="Arial"/>
                </a:defRPr>
              </a:pPr>
              <a:r>
                <a:t>* logistics stages</a:t>
              </a:r>
            </a:p>
          </p:txBody>
        </p:sp>
        <p:sp>
          <p:nvSpPr>
            <p:cNvPr id="164" name="Shape 164"/>
            <p:cNvSpPr/>
            <p:nvPr/>
          </p:nvSpPr>
          <p:spPr>
            <a:xfrm>
              <a:off x="3314756" y="839861"/>
              <a:ext cx="1313855" cy="91107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a:defRPr sz="800">
                  <a:latin typeface="+mn-lt"/>
                  <a:ea typeface="+mn-ea"/>
                  <a:cs typeface="+mn-cs"/>
                  <a:sym typeface="Arial"/>
                </a:defRPr>
              </a:pPr>
              <a:r>
                <a:t>* debris cleaning</a:t>
              </a:r>
            </a:p>
            <a:p>
              <a:pPr>
                <a:defRPr sz="800">
                  <a:latin typeface="+mn-lt"/>
                  <a:ea typeface="+mn-ea"/>
                  <a:cs typeface="+mn-cs"/>
                  <a:sym typeface="Arial"/>
                </a:defRPr>
              </a:pPr>
              <a:r>
                <a:t>* measure the effect of</a:t>
              </a:r>
            </a:p>
            <a:p>
              <a:pPr>
                <a:defRPr sz="800">
                  <a:latin typeface="+mn-lt"/>
                  <a:ea typeface="+mn-ea"/>
                  <a:cs typeface="+mn-cs"/>
                  <a:sym typeface="Arial"/>
                </a:defRPr>
              </a:pPr>
              <a:r>
                <a:t>     -infrastructure</a:t>
              </a:r>
            </a:p>
            <a:p>
              <a:pPr>
                <a:defRPr sz="800">
                  <a:latin typeface="+mn-lt"/>
                  <a:ea typeface="+mn-ea"/>
                  <a:cs typeface="+mn-cs"/>
                  <a:sym typeface="Arial"/>
                </a:defRPr>
              </a:pPr>
              <a:r>
                <a:t>     -planning</a:t>
              </a:r>
            </a:p>
            <a:p>
              <a:pPr>
                <a:defRPr sz="800">
                  <a:latin typeface="+mn-lt"/>
                  <a:ea typeface="+mn-ea"/>
                  <a:cs typeface="+mn-cs"/>
                  <a:sym typeface="Arial"/>
                </a:defRPr>
              </a:pPr>
              <a:r>
                <a:t>     -response </a:t>
              </a:r>
            </a:p>
            <a:p>
              <a:pPr>
                <a:defRPr sz="800">
                  <a:latin typeface="+mn-lt"/>
                  <a:ea typeface="+mn-ea"/>
                  <a:cs typeface="+mn-cs"/>
                  <a:sym typeface="Arial"/>
                </a:defRPr>
              </a:pPr>
              <a:r>
                <a:t>* short &amp; long term</a:t>
              </a:r>
            </a:p>
            <a:p>
              <a:pPr>
                <a:defRPr sz="800">
                  <a:latin typeface="+mn-lt"/>
                  <a:ea typeface="+mn-ea"/>
                  <a:cs typeface="+mn-cs"/>
                  <a:sym typeface="Arial"/>
                </a:defRPr>
              </a:pPr>
              <a:r>
                <a:t>* lessons learned</a:t>
              </a:r>
            </a:p>
          </p:txBody>
        </p:sp>
      </p:grpSp>
      <p:grpSp>
        <p:nvGrpSpPr>
          <p:cNvPr id="177" name="Group 177"/>
          <p:cNvGrpSpPr/>
          <p:nvPr/>
        </p:nvGrpSpPr>
        <p:grpSpPr>
          <a:xfrm>
            <a:off x="4980163" y="2374999"/>
            <a:ext cx="3665988" cy="655283"/>
            <a:chOff x="0" y="0"/>
            <a:chExt cx="3665987" cy="655281"/>
          </a:xfrm>
        </p:grpSpPr>
        <p:sp>
          <p:nvSpPr>
            <p:cNvPr id="166" name="Shape 166"/>
            <p:cNvSpPr/>
            <p:nvPr/>
          </p:nvSpPr>
          <p:spPr>
            <a:xfrm>
              <a:off x="204756" y="0"/>
              <a:ext cx="3461232" cy="19050"/>
            </a:xfrm>
            <a:prstGeom prst="line">
              <a:avLst/>
            </a:prstGeom>
            <a:noFill/>
            <a:ln w="38100" cap="flat">
              <a:solidFill>
                <a:srgbClr val="000000"/>
              </a:solidFill>
              <a:prstDash val="solid"/>
              <a:miter lim="800000"/>
            </a:ln>
            <a:effectLst/>
          </p:spPr>
          <p:txBody>
            <a:bodyPr wrap="square" lIns="45719" tIns="45719" rIns="45719" bIns="45719" numCol="1" anchor="t">
              <a:noAutofit/>
            </a:bodyPr>
            <a:lstStyle/>
            <a:p>
              <a:endParaRPr/>
            </a:p>
          </p:txBody>
        </p:sp>
        <p:sp>
          <p:nvSpPr>
            <p:cNvPr id="167" name="Shape 167"/>
            <p:cNvSpPr/>
            <p:nvPr/>
          </p:nvSpPr>
          <p:spPr>
            <a:xfrm flipV="1">
              <a:off x="204756" y="6349"/>
              <a:ext cx="4763" cy="39370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68" name="Shape 168"/>
            <p:cNvSpPr/>
            <p:nvPr/>
          </p:nvSpPr>
          <p:spPr>
            <a:xfrm flipV="1">
              <a:off x="2230708" y="-1"/>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69" name="Shape 169"/>
            <p:cNvSpPr/>
            <p:nvPr/>
          </p:nvSpPr>
          <p:spPr>
            <a:xfrm flipV="1">
              <a:off x="923904" y="-1"/>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0" name="Shape 170"/>
            <p:cNvSpPr/>
            <p:nvPr/>
          </p:nvSpPr>
          <p:spPr>
            <a:xfrm flipV="1">
              <a:off x="1605160" y="-1"/>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1" name="Shape 171"/>
            <p:cNvSpPr/>
            <p:nvPr/>
          </p:nvSpPr>
          <p:spPr>
            <a:xfrm>
              <a:off x="0" y="478742"/>
              <a:ext cx="453232" cy="1728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200">
                  <a:latin typeface="+mn-lt"/>
                  <a:ea typeface="+mn-ea"/>
                  <a:cs typeface="+mn-cs"/>
                  <a:sym typeface="Arial"/>
                </a:defRPr>
              </a:lvl1pPr>
            </a:lstStyle>
            <a:p>
              <a:r>
                <a:t>Health</a:t>
              </a:r>
            </a:p>
          </p:txBody>
        </p:sp>
        <p:sp>
          <p:nvSpPr>
            <p:cNvPr id="172" name="Shape 172"/>
            <p:cNvSpPr/>
            <p:nvPr/>
          </p:nvSpPr>
          <p:spPr>
            <a:xfrm>
              <a:off x="573358" y="478742"/>
              <a:ext cx="690539" cy="1728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200">
                  <a:latin typeface="+mn-lt"/>
                  <a:ea typeface="+mn-ea"/>
                  <a:cs typeface="+mn-cs"/>
                  <a:sym typeface="Arial"/>
                </a:defRPr>
              </a:lvl1pPr>
            </a:lstStyle>
            <a:p>
              <a:r>
                <a:t>Education</a:t>
              </a:r>
            </a:p>
          </p:txBody>
        </p:sp>
        <p:sp>
          <p:nvSpPr>
            <p:cNvPr id="173" name="Shape 173"/>
            <p:cNvSpPr/>
            <p:nvPr/>
          </p:nvSpPr>
          <p:spPr>
            <a:xfrm>
              <a:off x="1429878" y="478742"/>
              <a:ext cx="360066" cy="1728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200">
                  <a:latin typeface="+mn-lt"/>
                  <a:ea typeface="+mn-ea"/>
                  <a:cs typeface="+mn-cs"/>
                  <a:sym typeface="Arial"/>
                </a:defRPr>
              </a:lvl1pPr>
            </a:lstStyle>
            <a:p>
              <a:r>
                <a:t>Food</a:t>
              </a:r>
            </a:p>
          </p:txBody>
        </p:sp>
        <p:sp>
          <p:nvSpPr>
            <p:cNvPr id="174" name="Shape 174"/>
            <p:cNvSpPr/>
            <p:nvPr/>
          </p:nvSpPr>
          <p:spPr>
            <a:xfrm>
              <a:off x="1912451" y="482467"/>
              <a:ext cx="1044812" cy="172815"/>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1200">
                  <a:latin typeface="+mn-lt"/>
                  <a:ea typeface="+mn-ea"/>
                  <a:cs typeface="+mn-cs"/>
                  <a:sym typeface="Arial"/>
                </a:defRPr>
              </a:lvl1pPr>
            </a:lstStyle>
            <a:p>
              <a:r>
                <a:t>Sustainability</a:t>
              </a:r>
            </a:p>
          </p:txBody>
        </p:sp>
        <p:sp>
          <p:nvSpPr>
            <p:cNvPr id="175" name="Shape 175"/>
            <p:cNvSpPr/>
            <p:nvPr/>
          </p:nvSpPr>
          <p:spPr>
            <a:xfrm flipV="1">
              <a:off x="3656462" y="6349"/>
              <a:ext cx="9525" cy="40005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6" name="Shape 176"/>
            <p:cNvSpPr/>
            <p:nvPr/>
          </p:nvSpPr>
          <p:spPr>
            <a:xfrm>
              <a:off x="2997799" y="478742"/>
              <a:ext cx="400050" cy="17281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lvl1pPr>
                <a:defRPr sz="1200">
                  <a:latin typeface="+mn-lt"/>
                  <a:ea typeface="+mn-ea"/>
                  <a:cs typeface="+mn-cs"/>
                  <a:sym typeface="Arial"/>
                </a:defRPr>
              </a:lvl1pPr>
            </a:lstStyle>
            <a:p>
              <a:r>
                <a:t>...</a:t>
              </a:r>
            </a:p>
          </p:txBody>
        </p:sp>
      </p:grpSp>
      <p:grpSp>
        <p:nvGrpSpPr>
          <p:cNvPr id="194" name="Group 194"/>
          <p:cNvGrpSpPr/>
          <p:nvPr/>
        </p:nvGrpSpPr>
        <p:grpSpPr>
          <a:xfrm>
            <a:off x="1589696" y="3112297"/>
            <a:ext cx="7221438" cy="3031566"/>
            <a:chOff x="0" y="0"/>
            <a:chExt cx="7221436" cy="3031565"/>
          </a:xfrm>
        </p:grpSpPr>
        <p:sp>
          <p:nvSpPr>
            <p:cNvPr id="178" name="Shape 178"/>
            <p:cNvSpPr/>
            <p:nvPr/>
          </p:nvSpPr>
          <p:spPr>
            <a:xfrm flipV="1">
              <a:off x="866859" y="792"/>
              <a:ext cx="1157289" cy="419102"/>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79" name="Shape 179"/>
            <p:cNvSpPr/>
            <p:nvPr/>
          </p:nvSpPr>
          <p:spPr>
            <a:xfrm flipH="1" flipV="1">
              <a:off x="2162259" y="0"/>
              <a:ext cx="966789" cy="46355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0" name="Shape 180"/>
            <p:cNvSpPr/>
            <p:nvPr/>
          </p:nvSpPr>
          <p:spPr>
            <a:xfrm>
              <a:off x="2672123" y="548510"/>
              <a:ext cx="902073" cy="13554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1000">
                  <a:latin typeface="+mn-lt"/>
                  <a:ea typeface="+mn-ea"/>
                  <a:cs typeface="+mn-cs"/>
                  <a:sym typeface="Arial"/>
                </a:defRPr>
              </a:lvl1pPr>
            </a:lstStyle>
            <a:p>
              <a:r>
                <a:t>Natural disaster</a:t>
              </a:r>
            </a:p>
          </p:txBody>
        </p:sp>
        <p:sp>
          <p:nvSpPr>
            <p:cNvPr id="181" name="Shape 181"/>
            <p:cNvSpPr/>
            <p:nvPr/>
          </p:nvSpPr>
          <p:spPr>
            <a:xfrm>
              <a:off x="0" y="491875"/>
              <a:ext cx="1477787" cy="26296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spAutoFit/>
            </a:bodyPr>
            <a:lstStyle/>
            <a:p>
              <a:pPr>
                <a:defRPr sz="1000">
                  <a:latin typeface="+mn-lt"/>
                  <a:ea typeface="+mn-ea"/>
                  <a:cs typeface="+mn-cs"/>
                  <a:sym typeface="Arial"/>
                </a:defRPr>
              </a:pPr>
              <a:r>
                <a:t>Complex emergencies</a:t>
              </a:r>
            </a:p>
            <a:p>
              <a:pPr>
                <a:defRPr sz="900">
                  <a:latin typeface="+mn-lt"/>
                  <a:ea typeface="+mn-ea"/>
                  <a:cs typeface="+mn-cs"/>
                  <a:sym typeface="Arial"/>
                </a:defRPr>
              </a:pPr>
              <a:r>
                <a:t>(Man-made disaster)</a:t>
              </a:r>
            </a:p>
          </p:txBody>
        </p:sp>
        <p:sp>
          <p:nvSpPr>
            <p:cNvPr id="182" name="Shape 182"/>
            <p:cNvSpPr/>
            <p:nvPr/>
          </p:nvSpPr>
          <p:spPr>
            <a:xfrm flipV="1">
              <a:off x="2058260" y="775033"/>
              <a:ext cx="882933" cy="38100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3" name="Shape 183"/>
            <p:cNvSpPr/>
            <p:nvPr/>
          </p:nvSpPr>
          <p:spPr>
            <a:xfrm flipH="1" flipV="1">
              <a:off x="3160266" y="774239"/>
              <a:ext cx="1415806" cy="381795"/>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4" name="Shape 184"/>
            <p:cNvSpPr/>
            <p:nvPr/>
          </p:nvSpPr>
          <p:spPr>
            <a:xfrm>
              <a:off x="1776129" y="1217693"/>
              <a:ext cx="603568" cy="3772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a:defRPr sz="900">
                  <a:latin typeface="+mn-lt"/>
                  <a:ea typeface="+mn-ea"/>
                  <a:cs typeface="+mn-cs"/>
                  <a:sym typeface="Arial"/>
                </a:defRPr>
              </a:pPr>
              <a:r>
                <a:t>Slow onset</a:t>
              </a:r>
            </a:p>
            <a:p>
              <a:pPr>
                <a:defRPr sz="900">
                  <a:latin typeface="+mn-lt"/>
                  <a:ea typeface="+mn-ea"/>
                  <a:cs typeface="+mn-cs"/>
                  <a:sym typeface="Arial"/>
                </a:defRPr>
              </a:pPr>
              <a:r>
                <a:t>-Famine</a:t>
              </a:r>
            </a:p>
            <a:p>
              <a:pPr>
                <a:defRPr sz="900">
                  <a:latin typeface="+mn-lt"/>
                  <a:ea typeface="+mn-ea"/>
                  <a:cs typeface="+mn-cs"/>
                  <a:sym typeface="Arial"/>
                </a:defRPr>
              </a:pPr>
              <a:r>
                <a:t>-Drought</a:t>
              </a:r>
            </a:p>
          </p:txBody>
        </p:sp>
        <p:sp>
          <p:nvSpPr>
            <p:cNvPr id="185" name="Shape 185"/>
            <p:cNvSpPr/>
            <p:nvPr/>
          </p:nvSpPr>
          <p:spPr>
            <a:xfrm>
              <a:off x="4396337" y="1292200"/>
              <a:ext cx="718146" cy="1270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900">
                  <a:latin typeface="+mn-lt"/>
                  <a:ea typeface="+mn-ea"/>
                  <a:cs typeface="+mn-cs"/>
                  <a:sym typeface="Arial"/>
                </a:defRPr>
              </a:lvl1pPr>
            </a:lstStyle>
            <a:p>
              <a:r>
                <a:t>Sudden onset</a:t>
              </a:r>
            </a:p>
          </p:txBody>
        </p:sp>
        <p:sp>
          <p:nvSpPr>
            <p:cNvPr id="186" name="Shape 186"/>
            <p:cNvSpPr/>
            <p:nvPr/>
          </p:nvSpPr>
          <p:spPr>
            <a:xfrm flipV="1">
              <a:off x="3390466" y="1500190"/>
              <a:ext cx="1157289" cy="41910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7" name="Shape 187"/>
            <p:cNvSpPr/>
            <p:nvPr/>
          </p:nvSpPr>
          <p:spPr>
            <a:xfrm flipH="1" flipV="1">
              <a:off x="4685866" y="1499398"/>
              <a:ext cx="966789" cy="463550"/>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88" name="Shape 188"/>
            <p:cNvSpPr/>
            <p:nvPr/>
          </p:nvSpPr>
          <p:spPr>
            <a:xfrm>
              <a:off x="3031393" y="1999419"/>
              <a:ext cx="1213632" cy="25026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a:defRPr sz="900">
                  <a:latin typeface="+mn-lt"/>
                  <a:ea typeface="+mn-ea"/>
                  <a:cs typeface="+mn-cs"/>
                  <a:sym typeface="Arial"/>
                </a:defRPr>
              </a:pPr>
              <a:r>
                <a:t>Unpredictable Location</a:t>
              </a:r>
            </a:p>
            <a:p>
              <a:pPr>
                <a:defRPr sz="900">
                  <a:latin typeface="+mn-lt"/>
                  <a:ea typeface="+mn-ea"/>
                  <a:cs typeface="+mn-cs"/>
                  <a:sym typeface="Arial"/>
                </a:defRPr>
              </a:pPr>
              <a:r>
                <a:t>-Tsunami</a:t>
              </a:r>
            </a:p>
          </p:txBody>
        </p:sp>
        <p:sp>
          <p:nvSpPr>
            <p:cNvPr id="189" name="Shape 189"/>
            <p:cNvSpPr/>
            <p:nvPr/>
          </p:nvSpPr>
          <p:spPr>
            <a:xfrm>
              <a:off x="5151768" y="1999419"/>
              <a:ext cx="1080189" cy="25026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lvl1pPr>
                <a:defRPr sz="900">
                  <a:latin typeface="+mn-lt"/>
                  <a:ea typeface="+mn-ea"/>
                  <a:cs typeface="+mn-cs"/>
                  <a:sym typeface="Arial"/>
                </a:defRPr>
              </a:lvl1pPr>
            </a:lstStyle>
            <a:p>
              <a:r>
                <a:t>Predictable Location</a:t>
              </a:r>
            </a:p>
          </p:txBody>
        </p:sp>
        <p:sp>
          <p:nvSpPr>
            <p:cNvPr id="190" name="Shape 190"/>
            <p:cNvSpPr/>
            <p:nvPr/>
          </p:nvSpPr>
          <p:spPr>
            <a:xfrm flipV="1">
              <a:off x="4463886" y="2172428"/>
              <a:ext cx="1157289" cy="41910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91" name="Shape 191"/>
            <p:cNvSpPr/>
            <p:nvPr/>
          </p:nvSpPr>
          <p:spPr>
            <a:xfrm flipH="1" flipV="1">
              <a:off x="5759287" y="2171635"/>
              <a:ext cx="966789" cy="463551"/>
            </a:xfrm>
            <a:prstGeom prst="line">
              <a:avLst/>
            </a:prstGeom>
            <a:noFill/>
            <a:ln w="38100" cap="flat">
              <a:solidFill>
                <a:srgbClr val="000000"/>
              </a:solidFill>
              <a:prstDash val="solid"/>
              <a:miter lim="800000"/>
              <a:headEnd type="stealth" w="med" len="med"/>
            </a:ln>
            <a:effectLst/>
          </p:spPr>
          <p:txBody>
            <a:bodyPr wrap="square" lIns="45719" tIns="45719" rIns="45719" bIns="45719" numCol="1" anchor="t">
              <a:noAutofit/>
            </a:bodyPr>
            <a:lstStyle/>
            <a:p>
              <a:endParaRPr/>
            </a:p>
          </p:txBody>
        </p:sp>
        <p:sp>
          <p:nvSpPr>
            <p:cNvPr id="192" name="Shape 192"/>
            <p:cNvSpPr/>
            <p:nvPr/>
          </p:nvSpPr>
          <p:spPr>
            <a:xfrm>
              <a:off x="3992054" y="2639987"/>
              <a:ext cx="984697" cy="3772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a:defRPr sz="900">
                  <a:latin typeface="+mn-lt"/>
                  <a:ea typeface="+mn-ea"/>
                  <a:cs typeface="+mn-cs"/>
                  <a:sym typeface="Arial"/>
                </a:defRPr>
              </a:pPr>
              <a:r>
                <a:t>Predictable Timing</a:t>
              </a:r>
            </a:p>
            <a:p>
              <a:pPr>
                <a:defRPr sz="900">
                  <a:latin typeface="+mn-lt"/>
                  <a:ea typeface="+mn-ea"/>
                  <a:cs typeface="+mn-cs"/>
                  <a:sym typeface="Arial"/>
                </a:defRPr>
              </a:pPr>
              <a:r>
                <a:t>-Hurricane</a:t>
              </a:r>
            </a:p>
            <a:p>
              <a:pPr>
                <a:defRPr sz="900">
                  <a:latin typeface="+mn-lt"/>
                  <a:ea typeface="+mn-ea"/>
                  <a:cs typeface="+mn-cs"/>
                  <a:sym typeface="Arial"/>
                </a:defRPr>
              </a:pPr>
              <a:r>
                <a:t>-Flood</a:t>
              </a:r>
            </a:p>
          </p:txBody>
        </p:sp>
        <p:sp>
          <p:nvSpPr>
            <p:cNvPr id="193" name="Shape 193"/>
            <p:cNvSpPr/>
            <p:nvPr/>
          </p:nvSpPr>
          <p:spPr>
            <a:xfrm>
              <a:off x="6103297" y="2654304"/>
              <a:ext cx="1118140" cy="3772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0" tIns="0" rIns="0" bIns="0" numCol="1" anchor="ctr">
              <a:spAutoFit/>
            </a:bodyPr>
            <a:lstStyle/>
            <a:p>
              <a:pPr>
                <a:defRPr sz="900">
                  <a:latin typeface="+mn-lt"/>
                  <a:ea typeface="+mn-ea"/>
                  <a:cs typeface="+mn-cs"/>
                  <a:sym typeface="Arial"/>
                </a:defRPr>
              </a:pPr>
              <a:r>
                <a:t>Unpredictable Timing</a:t>
              </a:r>
            </a:p>
            <a:p>
              <a:pPr>
                <a:defRPr sz="900">
                  <a:latin typeface="+mn-lt"/>
                  <a:ea typeface="+mn-ea"/>
                  <a:cs typeface="+mn-cs"/>
                  <a:sym typeface="Arial"/>
                </a:defRPr>
              </a:pPr>
              <a:r>
                <a:t>-Earthquake</a:t>
              </a:r>
            </a:p>
            <a:p>
              <a:pPr>
                <a:defRPr sz="900">
                  <a:latin typeface="+mn-lt"/>
                  <a:ea typeface="+mn-ea"/>
                  <a:cs typeface="+mn-cs"/>
                  <a:sym typeface="Arial"/>
                </a:defRPr>
              </a:pPr>
              <a:r>
                <a:t>-Volcanic eruption</a:t>
              </a:r>
            </a:p>
          </p:txBody>
        </p:sp>
      </p:grpSp>
      <p:sp>
        <p:nvSpPr>
          <p:cNvPr id="195" name="Shape 195"/>
          <p:cNvSpPr>
            <a:spLocks noGrp="1"/>
          </p:cNvSpPr>
          <p:nvPr>
            <p:ph type="sldNum" sz="quarter" idx="4294967295"/>
          </p:nvPr>
        </p:nvSpPr>
        <p:spPr>
          <a:xfrm>
            <a:off x="8493759" y="6245225"/>
            <a:ext cx="193041" cy="28708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
        <p:nvSpPr>
          <p:cNvPr id="196" name="Shape 196"/>
          <p:cNvSpPr/>
          <p:nvPr/>
        </p:nvSpPr>
        <p:spPr>
          <a:xfrm>
            <a:off x="3200400" y="2743200"/>
            <a:ext cx="914400" cy="381000"/>
          </a:xfrm>
          <a:prstGeom prst="ellipse">
            <a:avLst/>
          </a:prstGeom>
          <a:ln w="53975">
            <a:solidFill>
              <a:srgbClr val="C795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1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1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1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1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5" nodeType="clickEffect">
                                  <p:stCondLst>
                                    <p:cond delay="0"/>
                                  </p:stCondLst>
                                  <p:iterate>
                                    <p:tmAbs val="0"/>
                                  </p:iterate>
                                  <p:childTnLst>
                                    <p:set>
                                      <p:cBhvr>
                                        <p:cTn id="22" fill="hold"/>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2" animBg="1" advAuto="0"/>
      <p:bldP spid="165" grpId="3" animBg="1" advAuto="0"/>
      <p:bldP spid="177" grpId="1" animBg="1" advAuto="0"/>
      <p:bldP spid="194" grpId="4" animBg="1" advAuto="0"/>
      <p:bldP spid="196" grpId="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2" name="Group 202"/>
          <p:cNvGrpSpPr/>
          <p:nvPr/>
        </p:nvGrpSpPr>
        <p:grpSpPr>
          <a:xfrm>
            <a:off x="3505200" y="304800"/>
            <a:ext cx="1905000" cy="381000"/>
            <a:chOff x="0" y="0"/>
            <a:chExt cx="1905000" cy="381000"/>
          </a:xfrm>
        </p:grpSpPr>
        <p:sp>
          <p:nvSpPr>
            <p:cNvPr id="200" name="Shape 200"/>
            <p:cNvSpPr/>
            <p:nvPr/>
          </p:nvSpPr>
          <p:spPr>
            <a:xfrm>
              <a:off x="0" y="0"/>
              <a:ext cx="1905000" cy="3810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01" name="Shape 201"/>
            <p:cNvSpPr/>
            <p:nvPr/>
          </p:nvSpPr>
          <p:spPr>
            <a:xfrm>
              <a:off x="18598" y="11430"/>
              <a:ext cx="1867804" cy="3581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chemeClr val="accent3">
                      <a:lumOff val="44000"/>
                    </a:schemeClr>
                  </a:solidFill>
                </a:defRPr>
              </a:lvl1pPr>
            </a:lstStyle>
            <a:p>
              <a:r>
                <a:t>Disasters</a:t>
              </a:r>
            </a:p>
          </p:txBody>
        </p:sp>
      </p:grpSp>
      <p:grpSp>
        <p:nvGrpSpPr>
          <p:cNvPr id="209" name="Group 209"/>
          <p:cNvGrpSpPr/>
          <p:nvPr/>
        </p:nvGrpSpPr>
        <p:grpSpPr>
          <a:xfrm>
            <a:off x="1447800" y="1219200"/>
            <a:ext cx="6096000" cy="407671"/>
            <a:chOff x="0" y="0"/>
            <a:chExt cx="6096000" cy="407670"/>
          </a:xfrm>
        </p:grpSpPr>
        <p:grpSp>
          <p:nvGrpSpPr>
            <p:cNvPr id="205" name="Group 205"/>
            <p:cNvGrpSpPr/>
            <p:nvPr/>
          </p:nvGrpSpPr>
          <p:grpSpPr>
            <a:xfrm>
              <a:off x="0" y="0"/>
              <a:ext cx="1219200" cy="381000"/>
              <a:chOff x="0" y="0"/>
              <a:chExt cx="1219200" cy="381000"/>
            </a:xfrm>
          </p:grpSpPr>
          <p:sp>
            <p:nvSpPr>
              <p:cNvPr id="203" name="Shape 203"/>
              <p:cNvSpPr/>
              <p:nvPr/>
            </p:nvSpPr>
            <p:spPr>
              <a:xfrm>
                <a:off x="0" y="0"/>
                <a:ext cx="1219200" cy="3810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04" name="Shape 204"/>
              <p:cNvSpPr/>
              <p:nvPr/>
            </p:nvSpPr>
            <p:spPr>
              <a:xfrm>
                <a:off x="18599" y="11430"/>
                <a:ext cx="1182002" cy="3581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chemeClr val="accent3">
                        <a:lumOff val="44000"/>
                      </a:schemeClr>
                    </a:solidFill>
                  </a:defRPr>
                </a:lvl1pPr>
              </a:lstStyle>
              <a:p>
                <a:r>
                  <a:t>Natural</a:t>
                </a:r>
              </a:p>
            </p:txBody>
          </p:sp>
        </p:grpSp>
        <p:grpSp>
          <p:nvGrpSpPr>
            <p:cNvPr id="208" name="Group 208"/>
            <p:cNvGrpSpPr/>
            <p:nvPr/>
          </p:nvGrpSpPr>
          <p:grpSpPr>
            <a:xfrm>
              <a:off x="4343400" y="49530"/>
              <a:ext cx="1752600" cy="358141"/>
              <a:chOff x="0" y="0"/>
              <a:chExt cx="1752600" cy="358140"/>
            </a:xfrm>
          </p:grpSpPr>
          <p:sp>
            <p:nvSpPr>
              <p:cNvPr id="206" name="Shape 206"/>
              <p:cNvSpPr/>
              <p:nvPr/>
            </p:nvSpPr>
            <p:spPr>
              <a:xfrm>
                <a:off x="0" y="26669"/>
                <a:ext cx="1752600" cy="3048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07" name="Shape 207"/>
              <p:cNvSpPr/>
              <p:nvPr/>
            </p:nvSpPr>
            <p:spPr>
              <a:xfrm>
                <a:off x="14879" y="0"/>
                <a:ext cx="1722842" cy="35814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chemeClr val="accent3">
                        <a:lumOff val="44000"/>
                      </a:schemeClr>
                    </a:solidFill>
                  </a:defRPr>
                </a:lvl1pPr>
              </a:lstStyle>
              <a:p>
                <a:r>
                  <a:t>Man-Made</a:t>
                </a:r>
              </a:p>
            </p:txBody>
          </p:sp>
        </p:grpSp>
      </p:grpSp>
      <p:grpSp>
        <p:nvGrpSpPr>
          <p:cNvPr id="212" name="Group 212"/>
          <p:cNvGrpSpPr/>
          <p:nvPr/>
        </p:nvGrpSpPr>
        <p:grpSpPr>
          <a:xfrm>
            <a:off x="2666999" y="685800"/>
            <a:ext cx="4000502" cy="723900"/>
            <a:chOff x="0" y="0"/>
            <a:chExt cx="4000500" cy="723899"/>
          </a:xfrm>
        </p:grpSpPr>
        <p:sp>
          <p:nvSpPr>
            <p:cNvPr id="210" name="Shape 210"/>
            <p:cNvSpPr/>
            <p:nvPr/>
          </p:nvSpPr>
          <p:spPr>
            <a:xfrm flipH="1">
              <a:off x="-1" y="0"/>
              <a:ext cx="1790702" cy="7239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11" name="Shape 211"/>
            <p:cNvSpPr/>
            <p:nvPr/>
          </p:nvSpPr>
          <p:spPr>
            <a:xfrm>
              <a:off x="1790699" y="0"/>
              <a:ext cx="2209802" cy="6096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grpSp>
        <p:nvGrpSpPr>
          <p:cNvPr id="230" name="Group 230"/>
          <p:cNvGrpSpPr/>
          <p:nvPr/>
        </p:nvGrpSpPr>
        <p:grpSpPr>
          <a:xfrm>
            <a:off x="152399" y="1600199"/>
            <a:ext cx="8991601" cy="1905001"/>
            <a:chOff x="0" y="0"/>
            <a:chExt cx="8991600" cy="1905000"/>
          </a:xfrm>
        </p:grpSpPr>
        <p:grpSp>
          <p:nvGrpSpPr>
            <p:cNvPr id="225" name="Group 225"/>
            <p:cNvGrpSpPr/>
            <p:nvPr/>
          </p:nvGrpSpPr>
          <p:grpSpPr>
            <a:xfrm>
              <a:off x="-1" y="830580"/>
              <a:ext cx="8991601" cy="1074421"/>
              <a:chOff x="0" y="0"/>
              <a:chExt cx="8991600" cy="1074420"/>
            </a:xfrm>
          </p:grpSpPr>
          <p:grpSp>
            <p:nvGrpSpPr>
              <p:cNvPr id="215" name="Group 215"/>
              <p:cNvGrpSpPr/>
              <p:nvPr/>
            </p:nvGrpSpPr>
            <p:grpSpPr>
              <a:xfrm>
                <a:off x="2362200" y="-1"/>
                <a:ext cx="1219200" cy="624841"/>
                <a:chOff x="0" y="0"/>
                <a:chExt cx="1219200" cy="624840"/>
              </a:xfrm>
            </p:grpSpPr>
            <p:sp>
              <p:nvSpPr>
                <p:cNvPr id="213" name="Shape 213"/>
                <p:cNvSpPr/>
                <p:nvPr/>
              </p:nvSpPr>
              <p:spPr>
                <a:xfrm>
                  <a:off x="0" y="7619"/>
                  <a:ext cx="1219200" cy="6096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14" name="Shape 214"/>
                <p:cNvSpPr/>
                <p:nvPr/>
              </p:nvSpPr>
              <p:spPr>
                <a:xfrm>
                  <a:off x="29757" y="-1"/>
                  <a:ext cx="1159686" cy="6248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chemeClr val="accent3">
                          <a:lumOff val="44000"/>
                        </a:schemeClr>
                      </a:solidFill>
                    </a:defRPr>
                  </a:lvl1pPr>
                </a:lstStyle>
                <a:p>
                  <a:r>
                    <a:t>Sudden Onset</a:t>
                  </a:r>
                </a:p>
              </p:txBody>
            </p:sp>
          </p:grpSp>
          <p:grpSp>
            <p:nvGrpSpPr>
              <p:cNvPr id="218" name="Group 218"/>
              <p:cNvGrpSpPr/>
              <p:nvPr/>
            </p:nvGrpSpPr>
            <p:grpSpPr>
              <a:xfrm>
                <a:off x="0" y="7619"/>
                <a:ext cx="1676400" cy="1066801"/>
                <a:chOff x="0" y="0"/>
                <a:chExt cx="1676400" cy="1066800"/>
              </a:xfrm>
            </p:grpSpPr>
            <p:sp>
              <p:nvSpPr>
                <p:cNvPr id="216" name="Shape 216"/>
                <p:cNvSpPr/>
                <p:nvPr/>
              </p:nvSpPr>
              <p:spPr>
                <a:xfrm>
                  <a:off x="0" y="0"/>
                  <a:ext cx="1676400" cy="10668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17" name="Shape 217"/>
                <p:cNvSpPr/>
                <p:nvPr/>
              </p:nvSpPr>
              <p:spPr>
                <a:xfrm>
                  <a:off x="52077" y="87630"/>
                  <a:ext cx="1572246" cy="8915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lgn="ctr">
                    <a:defRPr>
                      <a:solidFill>
                        <a:schemeClr val="accent3">
                          <a:lumOff val="44000"/>
                        </a:schemeClr>
                      </a:solidFill>
                    </a:defRPr>
                  </a:pPr>
                  <a:r>
                    <a:t>Slow Onset</a:t>
                  </a:r>
                </a:p>
                <a:p>
                  <a:pPr algn="ctr">
                    <a:buSzPct val="100000"/>
                    <a:buChar char="-"/>
                    <a:defRPr>
                      <a:solidFill>
                        <a:schemeClr val="accent3">
                          <a:lumOff val="44000"/>
                        </a:schemeClr>
                      </a:solidFill>
                    </a:defRPr>
                  </a:pPr>
                  <a:r>
                    <a:t>Famine </a:t>
                  </a:r>
                </a:p>
                <a:p>
                  <a:pPr algn="ctr">
                    <a:buSzPct val="100000"/>
                    <a:buChar char="-"/>
                    <a:defRPr>
                      <a:solidFill>
                        <a:schemeClr val="accent3">
                          <a:lumOff val="44000"/>
                        </a:schemeClr>
                      </a:solidFill>
                    </a:defRPr>
                  </a:pPr>
                  <a:r>
                    <a:t> Drought</a:t>
                  </a:r>
                </a:p>
              </p:txBody>
            </p:sp>
          </p:grpSp>
          <p:grpSp>
            <p:nvGrpSpPr>
              <p:cNvPr id="221" name="Group 221"/>
              <p:cNvGrpSpPr/>
              <p:nvPr/>
            </p:nvGrpSpPr>
            <p:grpSpPr>
              <a:xfrm>
                <a:off x="6553200" y="7619"/>
                <a:ext cx="2438400" cy="990601"/>
                <a:chOff x="0" y="0"/>
                <a:chExt cx="2438400" cy="990600"/>
              </a:xfrm>
            </p:grpSpPr>
            <p:sp>
              <p:nvSpPr>
                <p:cNvPr id="219" name="Shape 219"/>
                <p:cNvSpPr/>
                <p:nvPr/>
              </p:nvSpPr>
              <p:spPr>
                <a:xfrm>
                  <a:off x="0" y="0"/>
                  <a:ext cx="2438400" cy="9906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20" name="Shape 220"/>
                <p:cNvSpPr/>
                <p:nvPr/>
              </p:nvSpPr>
              <p:spPr>
                <a:xfrm>
                  <a:off x="48357" y="49530"/>
                  <a:ext cx="2341686" cy="8915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lgn="ctr">
                    <a:defRPr>
                      <a:solidFill>
                        <a:schemeClr val="accent3">
                          <a:lumOff val="44000"/>
                        </a:schemeClr>
                      </a:solidFill>
                    </a:defRPr>
                  </a:pPr>
                  <a:r>
                    <a:t>Sudden Onset</a:t>
                  </a:r>
                </a:p>
                <a:p>
                  <a:pPr algn="ctr">
                    <a:defRPr>
                      <a:solidFill>
                        <a:schemeClr val="accent3">
                          <a:lumOff val="44000"/>
                        </a:schemeClr>
                      </a:solidFill>
                    </a:defRPr>
                  </a:pPr>
                  <a:r>
                    <a:t>- Terrorist Attack</a:t>
                  </a:r>
                </a:p>
                <a:p>
                  <a:pPr algn="ctr">
                    <a:defRPr>
                      <a:solidFill>
                        <a:schemeClr val="accent3">
                          <a:lumOff val="44000"/>
                        </a:schemeClr>
                      </a:solidFill>
                    </a:defRPr>
                  </a:pPr>
                  <a:r>
                    <a:t>- Chemical attack</a:t>
                  </a:r>
                </a:p>
              </p:txBody>
            </p:sp>
          </p:grpSp>
          <p:grpSp>
            <p:nvGrpSpPr>
              <p:cNvPr id="224" name="Group 224"/>
              <p:cNvGrpSpPr/>
              <p:nvPr/>
            </p:nvGrpSpPr>
            <p:grpSpPr>
              <a:xfrm>
                <a:off x="4343400" y="7619"/>
                <a:ext cx="1981200" cy="1066801"/>
                <a:chOff x="0" y="0"/>
                <a:chExt cx="1981200" cy="1066800"/>
              </a:xfrm>
            </p:grpSpPr>
            <p:sp>
              <p:nvSpPr>
                <p:cNvPr id="222" name="Shape 222"/>
                <p:cNvSpPr/>
                <p:nvPr/>
              </p:nvSpPr>
              <p:spPr>
                <a:xfrm>
                  <a:off x="0" y="0"/>
                  <a:ext cx="1981200" cy="10668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23" name="Shape 223"/>
                <p:cNvSpPr/>
                <p:nvPr/>
              </p:nvSpPr>
              <p:spPr>
                <a:xfrm>
                  <a:off x="52076" y="87630"/>
                  <a:ext cx="1877048" cy="8915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lgn="ctr">
                    <a:defRPr>
                      <a:solidFill>
                        <a:schemeClr val="accent3">
                          <a:lumOff val="44000"/>
                        </a:schemeClr>
                      </a:solidFill>
                    </a:defRPr>
                  </a:pPr>
                  <a:r>
                    <a:t>Slow Onset</a:t>
                  </a:r>
                </a:p>
                <a:p>
                  <a:pPr algn="ctr">
                    <a:defRPr>
                      <a:solidFill>
                        <a:schemeClr val="accent3">
                          <a:lumOff val="44000"/>
                        </a:schemeClr>
                      </a:solidFill>
                    </a:defRPr>
                  </a:pPr>
                  <a:r>
                    <a:t>- Political Crisis</a:t>
                  </a:r>
                </a:p>
                <a:p>
                  <a:pPr algn="ctr">
                    <a:defRPr>
                      <a:solidFill>
                        <a:schemeClr val="accent3">
                          <a:lumOff val="44000"/>
                        </a:schemeClr>
                      </a:solidFill>
                    </a:defRPr>
                  </a:pPr>
                  <a:r>
                    <a:t>- Refugee Crisis</a:t>
                  </a:r>
                </a:p>
              </p:txBody>
            </p:sp>
          </p:grpSp>
        </p:grpSp>
        <p:sp>
          <p:nvSpPr>
            <p:cNvPr id="226" name="Shape 226"/>
            <p:cNvSpPr/>
            <p:nvPr/>
          </p:nvSpPr>
          <p:spPr>
            <a:xfrm flipH="1">
              <a:off x="838199" y="-1"/>
              <a:ext cx="1066801" cy="838202"/>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27" name="Shape 227"/>
            <p:cNvSpPr/>
            <p:nvPr/>
          </p:nvSpPr>
          <p:spPr>
            <a:xfrm>
              <a:off x="1905000" y="-1"/>
              <a:ext cx="1066800" cy="762002"/>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28" name="Shape 228"/>
            <p:cNvSpPr/>
            <p:nvPr/>
          </p:nvSpPr>
          <p:spPr>
            <a:xfrm flipH="1">
              <a:off x="5333999" y="0"/>
              <a:ext cx="1181101" cy="8382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29" name="Shape 229"/>
            <p:cNvSpPr/>
            <p:nvPr/>
          </p:nvSpPr>
          <p:spPr>
            <a:xfrm>
              <a:off x="6515099" y="0"/>
              <a:ext cx="1257301" cy="8382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grpSp>
        <p:nvGrpSpPr>
          <p:cNvPr id="239" name="Group 239"/>
          <p:cNvGrpSpPr/>
          <p:nvPr/>
        </p:nvGrpSpPr>
        <p:grpSpPr>
          <a:xfrm>
            <a:off x="-1" y="3047999"/>
            <a:ext cx="5181601" cy="1912622"/>
            <a:chOff x="0" y="0"/>
            <a:chExt cx="5181600" cy="1912620"/>
          </a:xfrm>
        </p:grpSpPr>
        <p:grpSp>
          <p:nvGrpSpPr>
            <p:cNvPr id="233" name="Group 233"/>
            <p:cNvGrpSpPr/>
            <p:nvPr/>
          </p:nvGrpSpPr>
          <p:grpSpPr>
            <a:xfrm>
              <a:off x="3581400" y="1287780"/>
              <a:ext cx="1600200" cy="624841"/>
              <a:chOff x="0" y="0"/>
              <a:chExt cx="1600200" cy="624840"/>
            </a:xfrm>
          </p:grpSpPr>
          <p:sp>
            <p:nvSpPr>
              <p:cNvPr id="231" name="Shape 231"/>
              <p:cNvSpPr/>
              <p:nvPr/>
            </p:nvSpPr>
            <p:spPr>
              <a:xfrm>
                <a:off x="0" y="7619"/>
                <a:ext cx="1600200" cy="6096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32" name="Shape 232"/>
              <p:cNvSpPr/>
              <p:nvPr/>
            </p:nvSpPr>
            <p:spPr>
              <a:xfrm>
                <a:off x="29757" y="-1"/>
                <a:ext cx="1540686" cy="6248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chemeClr val="accent3">
                        <a:lumOff val="44000"/>
                      </a:schemeClr>
                    </a:solidFill>
                  </a:defRPr>
                </a:lvl1pPr>
              </a:lstStyle>
              <a:p>
                <a:r>
                  <a:t>Predictable Location</a:t>
                </a:r>
              </a:p>
            </p:txBody>
          </p:sp>
        </p:grpSp>
        <p:grpSp>
          <p:nvGrpSpPr>
            <p:cNvPr id="236" name="Group 236"/>
            <p:cNvGrpSpPr/>
            <p:nvPr/>
          </p:nvGrpSpPr>
          <p:grpSpPr>
            <a:xfrm>
              <a:off x="0" y="1143000"/>
              <a:ext cx="3048000" cy="762000"/>
              <a:chOff x="0" y="0"/>
              <a:chExt cx="3048000" cy="762000"/>
            </a:xfrm>
          </p:grpSpPr>
          <p:sp>
            <p:nvSpPr>
              <p:cNvPr id="234" name="Shape 234"/>
              <p:cNvSpPr/>
              <p:nvPr/>
            </p:nvSpPr>
            <p:spPr>
              <a:xfrm>
                <a:off x="0" y="0"/>
                <a:ext cx="3048000" cy="7620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35" name="Shape 235"/>
              <p:cNvSpPr/>
              <p:nvPr/>
            </p:nvSpPr>
            <p:spPr>
              <a:xfrm>
                <a:off x="37198" y="68579"/>
                <a:ext cx="2973604" cy="6248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lgn="ctr">
                  <a:defRPr>
                    <a:solidFill>
                      <a:schemeClr val="accent3">
                        <a:lumOff val="44000"/>
                      </a:schemeClr>
                    </a:solidFill>
                  </a:defRPr>
                </a:pPr>
                <a:r>
                  <a:t>Unpredictable Location</a:t>
                </a:r>
              </a:p>
              <a:p>
                <a:pPr algn="ctr">
                  <a:defRPr>
                    <a:solidFill>
                      <a:schemeClr val="accent3">
                        <a:lumOff val="44000"/>
                      </a:schemeClr>
                    </a:solidFill>
                  </a:defRPr>
                </a:pPr>
                <a:r>
                  <a:t>- Tsunamis</a:t>
                </a:r>
              </a:p>
            </p:txBody>
          </p:sp>
        </p:grpSp>
        <p:sp>
          <p:nvSpPr>
            <p:cNvPr id="237" name="Shape 237"/>
            <p:cNvSpPr/>
            <p:nvPr/>
          </p:nvSpPr>
          <p:spPr>
            <a:xfrm>
              <a:off x="3124200" y="-1"/>
              <a:ext cx="1257301" cy="1295402"/>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38" name="Shape 238"/>
            <p:cNvSpPr/>
            <p:nvPr/>
          </p:nvSpPr>
          <p:spPr>
            <a:xfrm flipH="1">
              <a:off x="1523999" y="0"/>
              <a:ext cx="1600202" cy="11430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grpSp>
        <p:nvGrpSpPr>
          <p:cNvPr id="248" name="Group 248"/>
          <p:cNvGrpSpPr/>
          <p:nvPr/>
        </p:nvGrpSpPr>
        <p:grpSpPr>
          <a:xfrm>
            <a:off x="76199" y="4953000"/>
            <a:ext cx="5105401" cy="1798321"/>
            <a:chOff x="0" y="0"/>
            <a:chExt cx="5105400" cy="1798319"/>
          </a:xfrm>
        </p:grpSpPr>
        <p:grpSp>
          <p:nvGrpSpPr>
            <p:cNvPr id="242" name="Group 242"/>
            <p:cNvGrpSpPr/>
            <p:nvPr/>
          </p:nvGrpSpPr>
          <p:grpSpPr>
            <a:xfrm>
              <a:off x="0" y="640080"/>
              <a:ext cx="1676400" cy="1158241"/>
              <a:chOff x="0" y="0"/>
              <a:chExt cx="1676400" cy="1158239"/>
            </a:xfrm>
          </p:grpSpPr>
          <p:sp>
            <p:nvSpPr>
              <p:cNvPr id="240" name="Shape 240"/>
              <p:cNvSpPr/>
              <p:nvPr/>
            </p:nvSpPr>
            <p:spPr>
              <a:xfrm>
                <a:off x="0" y="45720"/>
                <a:ext cx="1676400" cy="1066801"/>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41" name="Shape 241"/>
              <p:cNvSpPr/>
              <p:nvPr/>
            </p:nvSpPr>
            <p:spPr>
              <a:xfrm>
                <a:off x="52077" y="0"/>
                <a:ext cx="1572246" cy="11582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lgn="ctr">
                  <a:defRPr>
                    <a:solidFill>
                      <a:schemeClr val="accent3">
                        <a:lumOff val="44000"/>
                      </a:schemeClr>
                    </a:solidFill>
                  </a:defRPr>
                </a:pPr>
                <a:r>
                  <a:t>Predictable Timing</a:t>
                </a:r>
              </a:p>
              <a:p>
                <a:pPr algn="ctr">
                  <a:defRPr>
                    <a:solidFill>
                      <a:schemeClr val="accent3">
                        <a:lumOff val="44000"/>
                      </a:schemeClr>
                    </a:solidFill>
                  </a:defRPr>
                </a:pPr>
                <a:r>
                  <a:t>- Hurricanes</a:t>
                </a:r>
              </a:p>
              <a:p>
                <a:pPr algn="ctr">
                  <a:defRPr>
                    <a:solidFill>
                      <a:schemeClr val="accent3">
                        <a:lumOff val="44000"/>
                      </a:schemeClr>
                    </a:solidFill>
                  </a:defRPr>
                </a:pPr>
                <a:r>
                  <a:t>- Floods</a:t>
                </a:r>
              </a:p>
            </p:txBody>
          </p:sp>
        </p:grpSp>
        <p:grpSp>
          <p:nvGrpSpPr>
            <p:cNvPr id="245" name="Group 245"/>
            <p:cNvGrpSpPr/>
            <p:nvPr/>
          </p:nvGrpSpPr>
          <p:grpSpPr>
            <a:xfrm>
              <a:off x="2743200" y="685800"/>
              <a:ext cx="2362200" cy="1066800"/>
              <a:chOff x="0" y="0"/>
              <a:chExt cx="2362200" cy="1066800"/>
            </a:xfrm>
          </p:grpSpPr>
          <p:sp>
            <p:nvSpPr>
              <p:cNvPr id="243" name="Shape 243"/>
              <p:cNvSpPr/>
              <p:nvPr/>
            </p:nvSpPr>
            <p:spPr>
              <a:xfrm>
                <a:off x="0" y="0"/>
                <a:ext cx="2362200" cy="1066800"/>
              </a:xfrm>
              <a:prstGeom prst="roundRect">
                <a:avLst>
                  <a:gd name="adj" fmla="val 16667"/>
                </a:avLst>
              </a:prstGeom>
              <a:gradFill flip="none" rotWithShape="1">
                <a:gsLst>
                  <a:gs pos="0">
                    <a:srgbClr val="967100"/>
                  </a:gs>
                  <a:gs pos="80000">
                    <a:srgbClr val="C59400"/>
                  </a:gs>
                  <a:gs pos="100000">
                    <a:srgbClr val="C69500"/>
                  </a:gs>
                </a:gsLst>
                <a:lin ang="16200000" scaled="0"/>
              </a:gradFill>
              <a:ln w="9525" cap="flat">
                <a:solidFill>
                  <a:srgbClr val="C795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chemeClr val="accent3">
                        <a:lumOff val="44000"/>
                      </a:schemeClr>
                    </a:solidFill>
                  </a:defRPr>
                </a:pPr>
                <a:endParaRPr/>
              </a:p>
            </p:txBody>
          </p:sp>
          <p:sp>
            <p:nvSpPr>
              <p:cNvPr id="244" name="Shape 244"/>
              <p:cNvSpPr/>
              <p:nvPr/>
            </p:nvSpPr>
            <p:spPr>
              <a:xfrm>
                <a:off x="52076" y="87630"/>
                <a:ext cx="2258048" cy="89154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lgn="ctr">
                  <a:defRPr>
                    <a:solidFill>
                      <a:schemeClr val="accent3">
                        <a:lumOff val="44000"/>
                      </a:schemeClr>
                    </a:solidFill>
                  </a:defRPr>
                </a:pPr>
                <a:r>
                  <a:t>Unpredictable Timing</a:t>
                </a:r>
              </a:p>
              <a:p>
                <a:pPr algn="ctr">
                  <a:defRPr>
                    <a:solidFill>
                      <a:schemeClr val="accent3">
                        <a:lumOff val="44000"/>
                      </a:schemeClr>
                    </a:solidFill>
                  </a:defRPr>
                </a:pPr>
                <a:r>
                  <a:t>- Earthquakes</a:t>
                </a:r>
              </a:p>
              <a:p>
                <a:pPr algn="ctr">
                  <a:defRPr>
                    <a:solidFill>
                      <a:schemeClr val="accent3">
                        <a:lumOff val="44000"/>
                      </a:schemeClr>
                    </a:solidFill>
                  </a:defRPr>
                </a:pPr>
                <a:r>
                  <a:t>- Volcanic Eruption</a:t>
                </a:r>
              </a:p>
            </p:txBody>
          </p:sp>
        </p:grpSp>
        <p:sp>
          <p:nvSpPr>
            <p:cNvPr id="246" name="Shape 246"/>
            <p:cNvSpPr/>
            <p:nvPr/>
          </p:nvSpPr>
          <p:spPr>
            <a:xfrm flipH="1">
              <a:off x="838199" y="0"/>
              <a:ext cx="3467102" cy="6858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sp>
          <p:nvSpPr>
            <p:cNvPr id="247" name="Shape 247"/>
            <p:cNvSpPr/>
            <p:nvPr/>
          </p:nvSpPr>
          <p:spPr>
            <a:xfrm flipH="1">
              <a:off x="3924299" y="0"/>
              <a:ext cx="381001" cy="685800"/>
            </a:xfrm>
            <a:prstGeom prst="line">
              <a:avLst/>
            </a:prstGeom>
            <a:noFill/>
            <a:ln w="34925" cap="flat">
              <a:solidFill>
                <a:schemeClr val="accent1"/>
              </a:solidFill>
              <a:prstDash val="solid"/>
              <a:round/>
              <a:tailEnd type="triangle" w="med" len="med"/>
            </a:ln>
            <a:effectLst>
              <a:outerShdw blurRad="38100" dist="20000" dir="5400000" rotWithShape="0">
                <a:srgbClr val="000000">
                  <a:alpha val="38000"/>
                </a:srgbClr>
              </a:outerShdw>
            </a:effectLst>
          </p:spPr>
          <p:txBody>
            <a:bodyPr wrap="square" lIns="45719" tIns="45719" rIns="45719" bIns="45719" numCol="1" anchor="t">
              <a:noAutofit/>
            </a:bodyPr>
            <a:lstStyle/>
            <a:p>
              <a:endParaRP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3" nodeType="clickEffect">
                                  <p:stCondLst>
                                    <p:cond delay="0"/>
                                  </p:stCondLst>
                                  <p:iterate>
                                    <p:tmAbs val="0"/>
                                  </p:iterate>
                                  <p:childTnLst>
                                    <p:set>
                                      <p:cBhvr>
                                        <p:cTn id="14" fill="hold"/>
                                        <p:tgtEl>
                                          <p:spTgt spid="2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4" nodeType="clickEffect">
                                  <p:stCondLst>
                                    <p:cond delay="0"/>
                                  </p:stCondLst>
                                  <p:iterate>
                                    <p:tmAbs val="0"/>
                                  </p:iterate>
                                  <p:childTnLst>
                                    <p:set>
                                      <p:cBhvr>
                                        <p:cTn id="18" fill="hold"/>
                                        <p:tgtEl>
                                          <p:spTgt spid="2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1" animBg="1" advAuto="0"/>
      <p:bldP spid="230" grpId="2" animBg="1" advAuto="0"/>
      <p:bldP spid="239" grpId="3" animBg="1" advAuto="0"/>
      <p:bldP spid="248" grpId="4"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 name="image3.jpeg" descr="http://www.luxuo.com/wp-content/uploads/2009/04/etna-eruption.jpg"/>
          <p:cNvPicPr>
            <a:picLocks noChangeAspect="1"/>
          </p:cNvPicPr>
          <p:nvPr/>
        </p:nvPicPr>
        <p:blipFill>
          <a:blip r:embed="rId2">
            <a:extLst/>
          </a:blip>
          <a:stretch>
            <a:fillRect/>
          </a:stretch>
        </p:blipFill>
        <p:spPr>
          <a:xfrm>
            <a:off x="6019800" y="2634708"/>
            <a:ext cx="3124200" cy="2013492"/>
          </a:xfrm>
          <a:prstGeom prst="rect">
            <a:avLst/>
          </a:prstGeom>
          <a:ln w="12700">
            <a:miter lim="400000"/>
          </a:ln>
        </p:spPr>
      </p:pic>
      <p:pic>
        <p:nvPicPr>
          <p:cNvPr id="251" name="image4.jpeg" descr="Flooded I-10/I-610/West End Blvd. interchange and surrounding area of northwest New Orleans and Metairie, Louisiana">
            <a:hlinkClick r:id="rId3"/>
          </p:cNvPr>
          <p:cNvPicPr>
            <a:picLocks noChangeAspect="1"/>
          </p:cNvPicPr>
          <p:nvPr/>
        </p:nvPicPr>
        <p:blipFill>
          <a:blip r:embed="rId4">
            <a:extLst/>
          </a:blip>
          <a:stretch>
            <a:fillRect/>
          </a:stretch>
        </p:blipFill>
        <p:spPr>
          <a:xfrm>
            <a:off x="0" y="3059357"/>
            <a:ext cx="2895600" cy="3798643"/>
          </a:xfrm>
          <a:prstGeom prst="rect">
            <a:avLst/>
          </a:prstGeom>
          <a:ln w="12700">
            <a:miter lim="400000"/>
          </a:ln>
        </p:spPr>
      </p:pic>
      <p:pic>
        <p:nvPicPr>
          <p:cNvPr id="252" name="image5.jpeg" descr="228px-Katrina-noaaGOES12">
            <a:hlinkClick r:id="rId5"/>
          </p:cNvPr>
          <p:cNvPicPr>
            <a:picLocks noChangeAspect="1"/>
          </p:cNvPicPr>
          <p:nvPr/>
        </p:nvPicPr>
        <p:blipFill>
          <a:blip r:embed="rId6">
            <a:extLst/>
          </a:blip>
          <a:stretch>
            <a:fillRect/>
          </a:stretch>
        </p:blipFill>
        <p:spPr>
          <a:xfrm>
            <a:off x="2971800" y="2590800"/>
            <a:ext cx="2845582" cy="2133600"/>
          </a:xfrm>
          <a:prstGeom prst="rect">
            <a:avLst/>
          </a:prstGeom>
          <a:ln w="12700">
            <a:miter lim="400000"/>
          </a:ln>
        </p:spPr>
      </p:pic>
      <p:pic>
        <p:nvPicPr>
          <p:cNvPr id="253" name="image6.jpeg" descr="01"/>
          <p:cNvPicPr>
            <a:picLocks noChangeAspect="1"/>
          </p:cNvPicPr>
          <p:nvPr/>
        </p:nvPicPr>
        <p:blipFill>
          <a:blip r:embed="rId7">
            <a:extLst/>
          </a:blip>
          <a:stretch>
            <a:fillRect/>
          </a:stretch>
        </p:blipFill>
        <p:spPr>
          <a:xfrm>
            <a:off x="6019017" y="4953000"/>
            <a:ext cx="3124985" cy="1905000"/>
          </a:xfrm>
          <a:prstGeom prst="rect">
            <a:avLst/>
          </a:prstGeom>
          <a:ln w="12700">
            <a:miter lim="400000"/>
          </a:ln>
        </p:spPr>
      </p:pic>
      <p:sp>
        <p:nvSpPr>
          <p:cNvPr id="254" name="Shape 254"/>
          <p:cNvSpPr>
            <a:spLocks noGrp="1"/>
          </p:cNvSpPr>
          <p:nvPr>
            <p:ph type="title"/>
          </p:nvPr>
        </p:nvSpPr>
        <p:spPr>
          <a:prstGeom prst="rect">
            <a:avLst/>
          </a:prstGeom>
        </p:spPr>
        <p:txBody>
          <a:bodyPr/>
          <a:lstStyle/>
          <a:p>
            <a:r>
              <a:t>Context</a:t>
            </a:r>
          </a:p>
        </p:txBody>
      </p:sp>
      <p:sp>
        <p:nvSpPr>
          <p:cNvPr id="255" name="Shape 255"/>
          <p:cNvSpPr>
            <a:spLocks noGrp="1"/>
          </p:cNvSpPr>
          <p:nvPr>
            <p:ph type="body" idx="1"/>
          </p:nvPr>
        </p:nvSpPr>
        <p:spPr>
          <a:xfrm>
            <a:off x="381000" y="1066800"/>
            <a:ext cx="8763000" cy="4724400"/>
          </a:xfrm>
          <a:prstGeom prst="rect">
            <a:avLst/>
          </a:prstGeom>
        </p:spPr>
        <p:txBody>
          <a:bodyPr/>
          <a:lstStyle/>
          <a:p>
            <a:r>
              <a:t>Natural and Man-Made Disaster</a:t>
            </a:r>
          </a:p>
          <a:p>
            <a:pPr>
              <a:defRPr b="1"/>
            </a:pPr>
            <a:r>
              <a:t>Ongoing Problems:</a:t>
            </a:r>
          </a:p>
          <a:p>
            <a:pPr marL="742950" lvl="1" indent="-285750">
              <a:defRPr sz="2600" b="1"/>
            </a:pPr>
            <a:r>
              <a:t>Food, water, shelter....essential components of life </a:t>
            </a:r>
          </a:p>
        </p:txBody>
      </p:sp>
      <p:pic>
        <p:nvPicPr>
          <p:cNvPr id="256" name="image7.jpeg" descr="haiti1.jpg"/>
          <p:cNvPicPr>
            <a:picLocks noChangeAspect="1"/>
          </p:cNvPicPr>
          <p:nvPr/>
        </p:nvPicPr>
        <p:blipFill>
          <a:blip r:embed="rId8">
            <a:extLst/>
          </a:blip>
          <a:stretch>
            <a:fillRect/>
          </a:stretch>
        </p:blipFill>
        <p:spPr>
          <a:xfrm>
            <a:off x="2933941" y="4876800"/>
            <a:ext cx="2978071" cy="198120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Shape 258"/>
          <p:cNvSpPr>
            <a:spLocks noGrp="1"/>
          </p:cNvSpPr>
          <p:nvPr>
            <p:ph type="title"/>
          </p:nvPr>
        </p:nvSpPr>
        <p:spPr>
          <a:prstGeom prst="rect">
            <a:avLst/>
          </a:prstGeom>
        </p:spPr>
        <p:txBody>
          <a:bodyPr/>
          <a:lstStyle/>
          <a:p>
            <a:r>
              <a:t>Humanitarian Crises</a:t>
            </a:r>
          </a:p>
        </p:txBody>
      </p:sp>
      <p:sp>
        <p:nvSpPr>
          <p:cNvPr id="259" name="Shape 259"/>
          <p:cNvSpPr>
            <a:spLocks noGrp="1"/>
          </p:cNvSpPr>
          <p:nvPr>
            <p:ph type="body" idx="1"/>
          </p:nvPr>
        </p:nvSpPr>
        <p:spPr>
          <a:prstGeom prst="rect">
            <a:avLst/>
          </a:prstGeom>
        </p:spPr>
        <p:txBody>
          <a:bodyPr/>
          <a:lstStyle/>
          <a:p>
            <a:r>
              <a:t>Top Ten Problems Facing Humanity Over the Next 50 Years (Richard Smalley, Nobel Prize Winner)</a:t>
            </a:r>
          </a:p>
          <a:p>
            <a:pPr marL="514350" indent="-514350">
              <a:spcBef>
                <a:spcPts val="400"/>
              </a:spcBef>
              <a:buAutoNum type="arabicPeriod"/>
              <a:defRPr sz="2000"/>
            </a:pPr>
            <a:r>
              <a:t>Energy</a:t>
            </a:r>
          </a:p>
          <a:p>
            <a:pPr marL="514350" indent="-514350">
              <a:spcBef>
                <a:spcPts val="400"/>
              </a:spcBef>
              <a:buAutoNum type="arabicPeriod"/>
              <a:defRPr sz="2000"/>
            </a:pPr>
            <a:r>
              <a:t>Water</a:t>
            </a:r>
          </a:p>
          <a:p>
            <a:pPr marL="514350" indent="-514350">
              <a:spcBef>
                <a:spcPts val="400"/>
              </a:spcBef>
              <a:buAutoNum type="arabicPeriod"/>
              <a:defRPr sz="2000"/>
            </a:pPr>
            <a:r>
              <a:t>Food</a:t>
            </a:r>
          </a:p>
          <a:p>
            <a:pPr marL="514350" indent="-514350">
              <a:spcBef>
                <a:spcPts val="400"/>
              </a:spcBef>
              <a:buAutoNum type="arabicPeriod"/>
              <a:defRPr sz="2000"/>
            </a:pPr>
            <a:r>
              <a:t>Environment</a:t>
            </a:r>
          </a:p>
          <a:p>
            <a:pPr marL="514350" indent="-514350">
              <a:spcBef>
                <a:spcPts val="400"/>
              </a:spcBef>
              <a:buAutoNum type="arabicPeriod"/>
              <a:defRPr sz="2000"/>
            </a:pPr>
            <a:r>
              <a:t>Poverty</a:t>
            </a:r>
          </a:p>
          <a:p>
            <a:pPr marL="514350" indent="-514350">
              <a:spcBef>
                <a:spcPts val="400"/>
              </a:spcBef>
              <a:buAutoNum type="arabicPeriod"/>
              <a:defRPr sz="2000"/>
            </a:pPr>
            <a:r>
              <a:t>Terrorism and War</a:t>
            </a:r>
          </a:p>
          <a:p>
            <a:pPr marL="514350" indent="-514350">
              <a:spcBef>
                <a:spcPts val="400"/>
              </a:spcBef>
              <a:buAutoNum type="arabicPeriod"/>
              <a:defRPr sz="2000"/>
            </a:pPr>
            <a:r>
              <a:t>Disease/Health</a:t>
            </a:r>
          </a:p>
          <a:p>
            <a:pPr marL="514350" indent="-514350">
              <a:spcBef>
                <a:spcPts val="400"/>
              </a:spcBef>
              <a:buAutoNum type="arabicPeriod"/>
              <a:defRPr sz="2000"/>
            </a:pPr>
            <a:r>
              <a:t>Education</a:t>
            </a:r>
          </a:p>
          <a:p>
            <a:pPr marL="514350" indent="-514350">
              <a:spcBef>
                <a:spcPts val="400"/>
              </a:spcBef>
              <a:buAutoNum type="arabicPeriod"/>
              <a:defRPr sz="2000"/>
            </a:pPr>
            <a:r>
              <a:t>Democracy</a:t>
            </a:r>
          </a:p>
          <a:p>
            <a:pPr marL="514350" indent="-514350">
              <a:spcBef>
                <a:spcPts val="400"/>
              </a:spcBef>
              <a:buAutoNum type="arabicPeriod"/>
              <a:defRPr sz="2000"/>
            </a:pPr>
            <a:r>
              <a:t>Population</a:t>
            </a:r>
          </a:p>
        </p:txBody>
      </p:sp>
      <p:pic>
        <p:nvPicPr>
          <p:cNvPr id="260" name="image8.png" descr="maslow.png"/>
          <p:cNvPicPr>
            <a:picLocks noChangeAspect="1"/>
          </p:cNvPicPr>
          <p:nvPr/>
        </p:nvPicPr>
        <p:blipFill>
          <a:blip r:embed="rId2">
            <a:extLst/>
          </a:blip>
          <a:stretch>
            <a:fillRect/>
          </a:stretch>
        </p:blipFill>
        <p:spPr>
          <a:xfrm>
            <a:off x="5181600" y="2286000"/>
            <a:ext cx="3747912" cy="2743200"/>
          </a:xfrm>
          <a:prstGeom prst="rect">
            <a:avLst/>
          </a:prstGeom>
          <a:ln w="12700">
            <a:miter lim="400000"/>
          </a:ln>
        </p:spPr>
      </p:pic>
      <p:sp>
        <p:nvSpPr>
          <p:cNvPr id="261" name="Shape 261"/>
          <p:cNvSpPr/>
          <p:nvPr/>
        </p:nvSpPr>
        <p:spPr>
          <a:xfrm>
            <a:off x="5181600" y="5029201"/>
            <a:ext cx="3505200" cy="61985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1200">
                <a:latin typeface="+mn-lt"/>
                <a:ea typeface="+mn-ea"/>
                <a:cs typeface="+mn-cs"/>
                <a:sym typeface="Arial"/>
              </a:defRPr>
            </a:lvl1pPr>
          </a:lstStyle>
          <a:p>
            <a:r>
              <a:t>An interpretation of Maslow's hierarchy of needs, represented as a pyramid with the more basic needs at the bottom. Wikipedia</a:t>
            </a:r>
          </a:p>
        </p:txBody>
      </p:sp>
      <p:sp>
        <p:nvSpPr>
          <p:cNvPr id="262" name="Shape 262"/>
          <p:cNvSpPr/>
          <p:nvPr/>
        </p:nvSpPr>
        <p:spPr>
          <a:xfrm>
            <a:off x="838200" y="2895600"/>
            <a:ext cx="1143000" cy="381000"/>
          </a:xfrm>
          <a:custGeom>
            <a:avLst/>
            <a:gdLst/>
            <a:ahLst/>
            <a:cxnLst>
              <a:cxn ang="0">
                <a:pos x="wd2" y="hd2"/>
              </a:cxn>
              <a:cxn ang="5400000">
                <a:pos x="wd2" y="hd2"/>
              </a:cxn>
              <a:cxn ang="10800000">
                <a:pos x="wd2" y="hd2"/>
              </a:cxn>
              <a:cxn ang="16200000">
                <a:pos x="wd2" y="hd2"/>
              </a:cxn>
            </a:cxnLst>
            <a:rect l="0" t="0" r="r" b="b"/>
            <a:pathLst>
              <a:path w="21600" h="21600" extrusionOk="0">
                <a:moveTo>
                  <a:pt x="1200" y="0"/>
                </a:moveTo>
                <a:lnTo>
                  <a:pt x="21600" y="0"/>
                </a:lnTo>
                <a:lnTo>
                  <a:pt x="21600" y="18000"/>
                </a:lnTo>
                <a:cubicBezTo>
                  <a:pt x="21600" y="19988"/>
                  <a:pt x="21063" y="21600"/>
                  <a:pt x="20400" y="21600"/>
                </a:cubicBezTo>
                <a:lnTo>
                  <a:pt x="0" y="21600"/>
                </a:lnTo>
                <a:lnTo>
                  <a:pt x="0" y="3600"/>
                </a:lnTo>
                <a:cubicBezTo>
                  <a:pt x="0" y="1612"/>
                  <a:pt x="537" y="0"/>
                  <a:pt x="1200" y="0"/>
                </a:cubicBezTo>
                <a:close/>
              </a:path>
            </a:pathLst>
          </a:custGeom>
          <a:ln w="3810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
        <p:nvSpPr>
          <p:cNvPr id="263" name="Shape 263"/>
          <p:cNvSpPr/>
          <p:nvPr/>
        </p:nvSpPr>
        <p:spPr>
          <a:xfrm>
            <a:off x="990600" y="4343400"/>
            <a:ext cx="1752600" cy="381000"/>
          </a:xfrm>
          <a:custGeom>
            <a:avLst/>
            <a:gdLst/>
            <a:ahLst/>
            <a:cxnLst>
              <a:cxn ang="0">
                <a:pos x="wd2" y="hd2"/>
              </a:cxn>
              <a:cxn ang="5400000">
                <a:pos x="wd2" y="hd2"/>
              </a:cxn>
              <a:cxn ang="10800000">
                <a:pos x="wd2" y="hd2"/>
              </a:cxn>
              <a:cxn ang="16200000">
                <a:pos x="wd2" y="hd2"/>
              </a:cxn>
            </a:cxnLst>
            <a:rect l="0" t="0" r="r" b="b"/>
            <a:pathLst>
              <a:path w="21600" h="21600" extrusionOk="0">
                <a:moveTo>
                  <a:pt x="783" y="0"/>
                </a:moveTo>
                <a:lnTo>
                  <a:pt x="21600" y="0"/>
                </a:lnTo>
                <a:lnTo>
                  <a:pt x="21600" y="18000"/>
                </a:lnTo>
                <a:cubicBezTo>
                  <a:pt x="21600" y="19988"/>
                  <a:pt x="21250" y="21600"/>
                  <a:pt x="20817" y="21600"/>
                </a:cubicBezTo>
                <a:lnTo>
                  <a:pt x="0" y="21600"/>
                </a:lnTo>
                <a:lnTo>
                  <a:pt x="0" y="3600"/>
                </a:lnTo>
                <a:cubicBezTo>
                  <a:pt x="0" y="1612"/>
                  <a:pt x="350" y="0"/>
                  <a:pt x="783" y="0"/>
                </a:cubicBezTo>
                <a:close/>
              </a:path>
            </a:pathLst>
          </a:custGeom>
          <a:ln w="3810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6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2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1" animBg="1" advAuto="0"/>
      <p:bldP spid="263" grpId="2"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Shape 265"/>
          <p:cNvSpPr>
            <a:spLocks noGrp="1"/>
          </p:cNvSpPr>
          <p:nvPr>
            <p:ph type="title"/>
          </p:nvPr>
        </p:nvSpPr>
        <p:spPr>
          <a:prstGeom prst="rect">
            <a:avLst/>
          </a:prstGeom>
        </p:spPr>
        <p:txBody>
          <a:bodyPr/>
          <a:lstStyle/>
          <a:p>
            <a:r>
              <a:t>World Overview: Hunger</a:t>
            </a:r>
          </a:p>
        </p:txBody>
      </p:sp>
      <p:sp>
        <p:nvSpPr>
          <p:cNvPr id="266" name="Shape 266"/>
          <p:cNvSpPr>
            <a:spLocks noGrp="1"/>
          </p:cNvSpPr>
          <p:nvPr>
            <p:ph type="body" idx="1"/>
          </p:nvPr>
        </p:nvSpPr>
        <p:spPr>
          <a:prstGeom prst="rect">
            <a:avLst/>
          </a:prstGeom>
        </p:spPr>
        <p:txBody>
          <a:bodyPr/>
          <a:lstStyle/>
          <a:p>
            <a:r>
              <a:t>Hunger and malnutrition are the #1 risks to health worldwide </a:t>
            </a:r>
          </a:p>
          <a:p>
            <a:pPr marL="742950" lvl="1" indent="-285750">
              <a:defRPr sz="2600"/>
            </a:pPr>
            <a:r>
              <a:t>Greater than AIDS, malaria, tuberculosis combined </a:t>
            </a:r>
          </a:p>
          <a:p>
            <a:r>
              <a:t>1 in 8 people goes to bed hungry every night.</a:t>
            </a:r>
          </a:p>
          <a:p>
            <a:endParaRPr/>
          </a:p>
          <a:p>
            <a:r>
              <a:t>148 million children are underweight in the  developing world </a:t>
            </a:r>
          </a:p>
          <a:p>
            <a:endParaRPr/>
          </a:p>
          <a:p>
            <a:pPr>
              <a:spcBef>
                <a:spcPts val="400"/>
              </a:spcBef>
              <a:defRPr sz="1800"/>
            </a:pPr>
            <a:r>
              <a:t>Source: WFP, http://www.wfp.org/hunger</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image10.png" descr="wfphunger2013.pdf"/>
          <p:cNvPicPr>
            <a:picLocks noChangeAspect="1"/>
          </p:cNvPicPr>
          <p:nvPr/>
        </p:nvPicPr>
        <p:blipFill>
          <a:blip r:embed="rId2">
            <a:extLst/>
          </a:blip>
          <a:stretch>
            <a:fillRect/>
          </a:stretch>
        </p:blipFill>
        <p:spPr>
          <a:xfrm>
            <a:off x="355977" y="304800"/>
            <a:ext cx="8534966" cy="6096000"/>
          </a:xfrm>
          <a:prstGeom prst="rect">
            <a:avLst/>
          </a:prstGeom>
          <a:ln w="12700">
            <a:miter lim="400000"/>
          </a:ln>
        </p:spPr>
      </p:pic>
      <p:sp>
        <p:nvSpPr>
          <p:cNvPr id="269" name="Shape 269"/>
          <p:cNvSpPr/>
          <p:nvPr/>
        </p:nvSpPr>
        <p:spPr>
          <a:xfrm>
            <a:off x="0" y="6396335"/>
            <a:ext cx="8534400" cy="61736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baseline="30000">
                <a:latin typeface="+mn-lt"/>
                <a:ea typeface="+mn-ea"/>
                <a:cs typeface="+mn-cs"/>
                <a:sym typeface="Arial"/>
              </a:defRPr>
            </a:pPr>
            <a:r>
              <a:t>Every 3.6 seconds one person dies of starvation. Usually it is a child under the age of 5.</a:t>
            </a:r>
          </a:p>
          <a:p>
            <a:pPr>
              <a:defRPr baseline="30000">
                <a:latin typeface="+mn-lt"/>
                <a:ea typeface="+mn-ea"/>
                <a:cs typeface="+mn-cs"/>
                <a:sym typeface="Arial"/>
              </a:defRPr>
            </a:pPr>
            <a:r>
              <a:t> www.unicef.org</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title"/>
          </p:nvPr>
        </p:nvSpPr>
        <p:spPr>
          <a:prstGeom prst="rect">
            <a:avLst/>
          </a:prstGeom>
        </p:spPr>
        <p:txBody>
          <a:bodyPr/>
          <a:lstStyle/>
          <a:p>
            <a:r>
              <a:t>World Overview: Health</a:t>
            </a:r>
          </a:p>
        </p:txBody>
      </p:sp>
      <p:graphicFrame>
        <p:nvGraphicFramePr>
          <p:cNvPr id="272" name="Table 272"/>
          <p:cNvGraphicFramePr/>
          <p:nvPr/>
        </p:nvGraphicFramePr>
        <p:xfrm>
          <a:off x="457200" y="1219200"/>
          <a:ext cx="8229600" cy="1381760"/>
        </p:xfrm>
        <a:graphic>
          <a:graphicData uri="http://schemas.openxmlformats.org/drawingml/2006/table">
            <a:tbl>
              <a:tblPr firstRow="1" bandRow="1">
                <a:tableStyleId>{4C3C2611-4C71-4FC5-86AE-919BDF0F9419}</a:tableStyleId>
              </a:tblPr>
              <a:tblGrid>
                <a:gridCol w="2743200"/>
                <a:gridCol w="2743200"/>
                <a:gridCol w="2743200"/>
              </a:tblGrid>
              <a:tr h="370840">
                <a:tc>
                  <a:txBody>
                    <a:bodyPr/>
                    <a:lstStyle/>
                    <a:p>
                      <a:pPr algn="l">
                        <a:defRPr sz="1800">
                          <a:solidFill>
                            <a:schemeClr val="accent3">
                              <a:lumOff val="44000"/>
                            </a:schemeClr>
                          </a:solidFill>
                          <a:sym typeface="Gill Sans MT"/>
                        </a:defRPr>
                      </a:pPr>
                      <a:endParaRP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38100">
                      <a:solidFill>
                        <a:schemeClr val="accent3">
                          <a:lumOff val="44000"/>
                        </a:schemeClr>
                      </a:solidFill>
                    </a:lnB>
                    <a:solidFill>
                      <a:schemeClr val="accent1"/>
                    </a:solidFill>
                  </a:tcPr>
                </a:tc>
                <a:tc>
                  <a:txBody>
                    <a:bodyPr/>
                    <a:lstStyle/>
                    <a:p>
                      <a:pPr algn="l">
                        <a:defRPr sz="1800" b="0"/>
                      </a:pPr>
                      <a:r>
                        <a:rPr b="1">
                          <a:solidFill>
                            <a:schemeClr val="accent3">
                              <a:lumOff val="44000"/>
                            </a:schemeClr>
                          </a:solidFill>
                          <a:sym typeface="Gill Sans MT"/>
                        </a:rPr>
                        <a:t>African Region</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38100">
                      <a:solidFill>
                        <a:schemeClr val="accent3">
                          <a:lumOff val="44000"/>
                        </a:schemeClr>
                      </a:solidFill>
                    </a:lnB>
                    <a:solidFill>
                      <a:schemeClr val="accent1"/>
                    </a:solidFill>
                  </a:tcPr>
                </a:tc>
                <a:tc>
                  <a:txBody>
                    <a:bodyPr/>
                    <a:lstStyle/>
                    <a:p>
                      <a:pPr algn="l">
                        <a:defRPr sz="1800" b="0"/>
                      </a:pPr>
                      <a:r>
                        <a:rPr b="1">
                          <a:solidFill>
                            <a:schemeClr val="accent3">
                              <a:lumOff val="44000"/>
                            </a:schemeClr>
                          </a:solidFill>
                          <a:sym typeface="Gill Sans MT"/>
                        </a:rPr>
                        <a:t>Americas Region</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38100">
                      <a:solidFill>
                        <a:schemeClr val="accent3">
                          <a:lumOff val="44000"/>
                        </a:schemeClr>
                      </a:solidFill>
                    </a:lnB>
                    <a:solidFill>
                      <a:schemeClr val="accent1"/>
                    </a:solidFill>
                  </a:tcPr>
                </a:tc>
              </a:tr>
              <a:tr h="370840">
                <a:tc>
                  <a:txBody>
                    <a:bodyPr/>
                    <a:lstStyle/>
                    <a:p>
                      <a:pPr algn="l">
                        <a:defRPr sz="1800"/>
                      </a:pPr>
                      <a:r>
                        <a:rPr>
                          <a:sym typeface="Gill Sans MT"/>
                        </a:rPr>
                        <a:t>Life expectancy</a:t>
                      </a:r>
                    </a:p>
                  </a:txBody>
                  <a:tcPr marL="45720" marR="45720" horzOverflow="overflow">
                    <a:lnL w="12700">
                      <a:solidFill>
                        <a:schemeClr val="accent3">
                          <a:lumOff val="44000"/>
                        </a:schemeClr>
                      </a:solidFill>
                    </a:lnL>
                    <a:lnR w="12700">
                      <a:solidFill>
                        <a:schemeClr val="accent3">
                          <a:lumOff val="44000"/>
                        </a:schemeClr>
                      </a:solidFill>
                    </a:lnR>
                    <a:lnT w="38100">
                      <a:solidFill>
                        <a:schemeClr val="accent3">
                          <a:lumOff val="44000"/>
                        </a:schemeClr>
                      </a:solidFill>
                    </a:lnT>
                    <a:lnB w="12700">
                      <a:solidFill>
                        <a:schemeClr val="accent3">
                          <a:lumOff val="44000"/>
                        </a:schemeClr>
                      </a:solidFill>
                    </a:lnB>
                    <a:solidFill>
                      <a:srgbClr val="ECDDCA"/>
                    </a:solidFill>
                  </a:tcPr>
                </a:tc>
                <a:tc>
                  <a:txBody>
                    <a:bodyPr/>
                    <a:lstStyle/>
                    <a:p>
                      <a:pPr algn="l">
                        <a:defRPr sz="1800"/>
                      </a:pPr>
                      <a:r>
                        <a:rPr>
                          <a:sym typeface="Gill Sans MT"/>
                        </a:rPr>
                        <a:t>52</a:t>
                      </a:r>
                    </a:p>
                  </a:txBody>
                  <a:tcPr marL="45720" marR="45720" horzOverflow="overflow">
                    <a:lnL w="12700">
                      <a:solidFill>
                        <a:schemeClr val="accent3">
                          <a:lumOff val="44000"/>
                        </a:schemeClr>
                      </a:solidFill>
                    </a:lnL>
                    <a:lnR w="12700">
                      <a:solidFill>
                        <a:schemeClr val="accent3">
                          <a:lumOff val="44000"/>
                        </a:schemeClr>
                      </a:solidFill>
                    </a:lnR>
                    <a:lnT w="38100">
                      <a:solidFill>
                        <a:schemeClr val="accent3">
                          <a:lumOff val="44000"/>
                        </a:schemeClr>
                      </a:solidFill>
                    </a:lnT>
                    <a:lnB w="12700">
                      <a:solidFill>
                        <a:schemeClr val="accent3">
                          <a:lumOff val="44000"/>
                        </a:schemeClr>
                      </a:solidFill>
                    </a:lnB>
                    <a:solidFill>
                      <a:srgbClr val="ECDDCA"/>
                    </a:solidFill>
                  </a:tcPr>
                </a:tc>
                <a:tc>
                  <a:txBody>
                    <a:bodyPr/>
                    <a:lstStyle/>
                    <a:p>
                      <a:pPr algn="l">
                        <a:defRPr sz="1800"/>
                      </a:pPr>
                      <a:r>
                        <a:rPr>
                          <a:sym typeface="Gill Sans MT"/>
                        </a:rPr>
                        <a:t>76</a:t>
                      </a:r>
                    </a:p>
                  </a:txBody>
                  <a:tcPr marL="45720" marR="45720" horzOverflow="overflow">
                    <a:lnL w="12700">
                      <a:solidFill>
                        <a:schemeClr val="accent3">
                          <a:lumOff val="44000"/>
                        </a:schemeClr>
                      </a:solidFill>
                    </a:lnL>
                    <a:lnR w="12700">
                      <a:solidFill>
                        <a:schemeClr val="accent3">
                          <a:lumOff val="44000"/>
                        </a:schemeClr>
                      </a:solidFill>
                    </a:lnR>
                    <a:lnT w="38100">
                      <a:solidFill>
                        <a:schemeClr val="accent3">
                          <a:lumOff val="44000"/>
                        </a:schemeClr>
                      </a:solidFill>
                    </a:lnT>
                    <a:lnB w="12700">
                      <a:solidFill>
                        <a:schemeClr val="accent3">
                          <a:lumOff val="44000"/>
                        </a:schemeClr>
                      </a:solidFill>
                    </a:lnB>
                    <a:solidFill>
                      <a:srgbClr val="ECDDCA"/>
                    </a:solidFill>
                  </a:tcPr>
                </a:tc>
              </a:tr>
              <a:tr h="370840">
                <a:tc>
                  <a:txBody>
                    <a:bodyPr/>
                    <a:lstStyle/>
                    <a:p>
                      <a:pPr algn="l">
                        <a:defRPr sz="1800"/>
                      </a:pPr>
                      <a:r>
                        <a:rPr>
                          <a:sym typeface="Gill Sans MT"/>
                        </a:rPr>
                        <a:t>Mortality (per1000 live births)</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12700">
                      <a:solidFill>
                        <a:schemeClr val="accent3">
                          <a:lumOff val="44000"/>
                        </a:schemeClr>
                      </a:solidFill>
                    </a:lnB>
                    <a:solidFill>
                      <a:srgbClr val="F6EFE6"/>
                    </a:solidFill>
                  </a:tcPr>
                </a:tc>
                <a:tc>
                  <a:txBody>
                    <a:bodyPr/>
                    <a:lstStyle/>
                    <a:p>
                      <a:pPr algn="l">
                        <a:defRPr sz="1800"/>
                      </a:pPr>
                      <a:r>
                        <a:rPr>
                          <a:sym typeface="Gill Sans MT"/>
                        </a:rPr>
                        <a:t>145</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12700">
                      <a:solidFill>
                        <a:schemeClr val="accent3">
                          <a:lumOff val="44000"/>
                        </a:schemeClr>
                      </a:solidFill>
                    </a:lnB>
                    <a:solidFill>
                      <a:srgbClr val="F6EFE6"/>
                    </a:solidFill>
                  </a:tcPr>
                </a:tc>
                <a:tc>
                  <a:txBody>
                    <a:bodyPr/>
                    <a:lstStyle/>
                    <a:p>
                      <a:pPr algn="l">
                        <a:defRPr sz="1800"/>
                      </a:pPr>
                      <a:r>
                        <a:rPr>
                          <a:sym typeface="Gill Sans MT"/>
                        </a:rPr>
                        <a:t>19</a:t>
                      </a:r>
                    </a:p>
                  </a:txBody>
                  <a:tcPr marL="45720" marR="45720" horzOverflow="overflow">
                    <a:lnL w="12700">
                      <a:solidFill>
                        <a:schemeClr val="accent3">
                          <a:lumOff val="44000"/>
                        </a:schemeClr>
                      </a:solidFill>
                    </a:lnL>
                    <a:lnR w="12700">
                      <a:solidFill>
                        <a:schemeClr val="accent3">
                          <a:lumOff val="44000"/>
                        </a:schemeClr>
                      </a:solidFill>
                    </a:lnR>
                    <a:lnT w="12700">
                      <a:solidFill>
                        <a:schemeClr val="accent3">
                          <a:lumOff val="44000"/>
                        </a:schemeClr>
                      </a:solidFill>
                    </a:lnT>
                    <a:lnB w="12700">
                      <a:solidFill>
                        <a:schemeClr val="accent3">
                          <a:lumOff val="44000"/>
                        </a:schemeClr>
                      </a:solidFill>
                    </a:lnB>
                    <a:solidFill>
                      <a:srgbClr val="F6EFE6"/>
                    </a:solidFill>
                  </a:tcPr>
                </a:tc>
              </a:tr>
            </a:tbl>
          </a:graphicData>
        </a:graphic>
      </p:graphicFrame>
      <p:sp>
        <p:nvSpPr>
          <p:cNvPr id="273" name="Shape 273"/>
          <p:cNvSpPr/>
          <p:nvPr/>
        </p:nvSpPr>
        <p:spPr>
          <a:xfrm>
            <a:off x="762000" y="2743200"/>
            <a:ext cx="8229600" cy="4737259"/>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lnSpc>
                <a:spcPct val="150000"/>
              </a:lnSpc>
              <a:defRPr sz="3200" baseline="30000">
                <a:latin typeface="+mn-lt"/>
                <a:ea typeface="+mn-ea"/>
                <a:cs typeface="+mn-cs"/>
                <a:sym typeface="Arial"/>
              </a:defRPr>
            </a:pPr>
            <a:endParaRPr/>
          </a:p>
          <a:p>
            <a:pPr>
              <a:lnSpc>
                <a:spcPct val="150000"/>
              </a:lnSpc>
              <a:buSzPct val="100000"/>
              <a:buFont typeface="Arial"/>
              <a:buChar char="•"/>
              <a:defRPr sz="3200" baseline="30000">
                <a:latin typeface="+mn-lt"/>
                <a:ea typeface="+mn-ea"/>
                <a:cs typeface="+mn-cs"/>
                <a:sym typeface="Arial"/>
              </a:defRPr>
            </a:pPr>
            <a:r>
              <a:t> In 2007,9.2 million children died before age five. 92 % of these deaths in Africa and Asia.</a:t>
            </a:r>
          </a:p>
          <a:p>
            <a:pPr>
              <a:lnSpc>
                <a:spcPct val="150000"/>
              </a:lnSpc>
              <a:buSzPct val="100000"/>
              <a:buFont typeface="Arial"/>
              <a:buChar char="•"/>
              <a:defRPr sz="3200" baseline="30000">
                <a:latin typeface="+mn-lt"/>
                <a:ea typeface="+mn-ea"/>
                <a:cs typeface="+mn-cs"/>
                <a:sym typeface="Arial"/>
              </a:defRPr>
            </a:pPr>
            <a:r>
              <a:t> A child born in a least developed country is almost 14 times more  likely to die during the first 28 days of life than one born in an industrialized country.</a:t>
            </a:r>
          </a:p>
        </p:txBody>
      </p:sp>
    </p:spTree>
  </p:cSld>
  <p:clrMapOvr>
    <a:masterClrMapping/>
  </p:clrMapOvr>
  <p:transition spd="med"/>
</p:sld>
</file>

<file path=ppt/theme/theme1.xml><?xml version="1.0" encoding="utf-8"?>
<a:theme xmlns:a="http://schemas.openxmlformats.org/drawingml/2006/main" name="10230868">
  <a:themeElements>
    <a:clrScheme name="10230868">
      <a:dk1>
        <a:srgbClr val="000000"/>
      </a:dk1>
      <a:lt1>
        <a:srgbClr val="FFFFFF"/>
      </a:lt1>
      <a:dk2>
        <a:srgbClr val="A7A7A7"/>
      </a:dk2>
      <a:lt2>
        <a:srgbClr val="535353"/>
      </a:lt2>
      <a:accent1>
        <a:srgbClr val="CC9900"/>
      </a:accent1>
      <a:accent2>
        <a:srgbClr val="FFE28F"/>
      </a:accent2>
      <a:accent3>
        <a:srgbClr val="8F8F8F"/>
      </a:accent3>
      <a:accent4>
        <a:srgbClr val="707070"/>
      </a:accent4>
      <a:accent5>
        <a:srgbClr val="E2CAAA"/>
      </a:accent5>
      <a:accent6>
        <a:srgbClr val="E7CD81"/>
      </a:accent6>
      <a:hlink>
        <a:srgbClr val="0000FF"/>
      </a:hlink>
      <a:folHlink>
        <a:srgbClr val="FF00FF"/>
      </a:folHlink>
    </a:clrScheme>
    <a:fontScheme name="10230868">
      <a:majorFont>
        <a:latin typeface="Helvetica"/>
        <a:ea typeface="Helvetica"/>
        <a:cs typeface="Helvetica"/>
      </a:majorFont>
      <a:minorFont>
        <a:latin typeface="Arial"/>
        <a:ea typeface="Arial"/>
        <a:cs typeface="Arial"/>
      </a:minorFont>
    </a:fontScheme>
    <a:fmtScheme name="102308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0230868">
  <a:themeElements>
    <a:clrScheme name="10230868">
      <a:dk1>
        <a:srgbClr val="000000"/>
      </a:dk1>
      <a:lt1>
        <a:srgbClr val="FFFFFF"/>
      </a:lt1>
      <a:dk2>
        <a:srgbClr val="A7A7A7"/>
      </a:dk2>
      <a:lt2>
        <a:srgbClr val="535353"/>
      </a:lt2>
      <a:accent1>
        <a:srgbClr val="CC9900"/>
      </a:accent1>
      <a:accent2>
        <a:srgbClr val="FFE28F"/>
      </a:accent2>
      <a:accent3>
        <a:srgbClr val="8F8F8F"/>
      </a:accent3>
      <a:accent4>
        <a:srgbClr val="707070"/>
      </a:accent4>
      <a:accent5>
        <a:srgbClr val="E2CAAA"/>
      </a:accent5>
      <a:accent6>
        <a:srgbClr val="E7CD81"/>
      </a:accent6>
      <a:hlink>
        <a:srgbClr val="0000FF"/>
      </a:hlink>
      <a:folHlink>
        <a:srgbClr val="FF00FF"/>
      </a:folHlink>
    </a:clrScheme>
    <a:fontScheme name="10230868">
      <a:majorFont>
        <a:latin typeface="Helvetica"/>
        <a:ea typeface="Helvetica"/>
        <a:cs typeface="Helvetica"/>
      </a:majorFont>
      <a:minorFont>
        <a:latin typeface="Arial"/>
        <a:ea typeface="Arial"/>
        <a:cs typeface="Arial"/>
      </a:minorFont>
    </a:fontScheme>
    <a:fmtScheme name="102308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TotalTime>
  <Words>996</Words>
  <Application>Microsoft Office PowerPoint</Application>
  <PresentationFormat>On-screen Show (4:3)</PresentationFormat>
  <Paragraphs>180</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10230868</vt:lpstr>
      <vt:lpstr>PowerPoint Presentation</vt:lpstr>
      <vt:lpstr>Context</vt:lpstr>
      <vt:lpstr>PowerPoint Presentation</vt:lpstr>
      <vt:lpstr>PowerPoint Presentation</vt:lpstr>
      <vt:lpstr>Context</vt:lpstr>
      <vt:lpstr>Humanitarian Crises</vt:lpstr>
      <vt:lpstr>World Overview: Hunger</vt:lpstr>
      <vt:lpstr>PowerPoint Presentation</vt:lpstr>
      <vt:lpstr>World Overview: Health</vt:lpstr>
      <vt:lpstr>UN Millenium Development Goals 2015</vt:lpstr>
      <vt:lpstr>UN Millenium Development Goals 2015</vt:lpstr>
      <vt:lpstr>Context</vt:lpstr>
      <vt:lpstr>Humanitarian supply Chains : Challenges</vt:lpstr>
      <vt:lpstr>Humanitarian Supply Chains – Examples of Supply-Demand Mismatch</vt:lpstr>
      <vt:lpstr>Examples of Supply-Demand Mismatch</vt:lpstr>
      <vt:lpstr>Summary of Problem Characteristics</vt:lpstr>
      <vt:lpstr>WFP: Humanitarian Game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Ömer Burak Kınay</cp:lastModifiedBy>
  <cp:revision>2</cp:revision>
  <dcterms:modified xsi:type="dcterms:W3CDTF">2017-04-11T08:59:30Z</dcterms:modified>
</cp:coreProperties>
</file>