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Lst>
  <p:sldSz cx="9144000" cy="6858000" type="screen4x3"/>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1pPr>
    <a:lvl2pPr marL="0" marR="0" indent="457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2pPr>
    <a:lvl3pPr marL="0" marR="0" indent="914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3pPr>
    <a:lvl4pPr marL="0" marR="0" indent="1371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4pPr>
    <a:lvl5pPr marL="0" marR="0" indent="18288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5pPr>
    <a:lvl6pPr marL="0" marR="0" indent="22860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6pPr>
    <a:lvl7pPr marL="0" marR="0" indent="27432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7pPr>
    <a:lvl8pPr marL="0" marR="0" indent="32004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8pPr>
    <a:lvl9pPr marL="0" marR="0" indent="365760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ECDDCA"/>
          </a:solidFill>
        </a:fill>
      </a:tcStyle>
    </a:wholeTbl>
    <a:band2H>
      <a:tcTxStyle/>
      <a:tcStyle>
        <a:tcBdr/>
        <a:fill>
          <a:solidFill>
            <a:srgbClr val="F6EFE6"/>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1"/>
          </a:solidFill>
        </a:fill>
      </a:tcStyle>
    </a:firstRow>
  </a:tblStyle>
  <a:tblStyle styleId="{C7B018BB-80A7-4F77-B60F-C8B233D01FF8}"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3">
              <a:lumOff val="44000"/>
            </a:schemeClr>
          </a:solidFill>
        </a:fill>
      </a:tcStyle>
    </a:firstRow>
  </a:tblStyle>
  <a:tblStyle styleId="{EEE7283C-3CF3-47DC-8721-378D4A62B228}"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F6EDD7"/>
          </a:solidFill>
        </a:fill>
      </a:tcStyle>
    </a:wholeTbl>
    <a:band2H>
      <a:tcTxStyle/>
      <a:tcStyle>
        <a:tcBdr/>
        <a:fill>
          <a:solidFill>
            <a:srgbClr val="FAF6EC"/>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chemeClr val="accent6"/>
          </a:solidFill>
        </a:fill>
      </a:tcStyle>
    </a:firstRow>
  </a:tblStyle>
  <a:tblStyle styleId="{CF821DB8-F4EB-4A41-A1BA-3FCAFE7338EE}" styleName="">
    <a:tblBg/>
    <a:wholeTbl>
      <a:tcTxStyle b="off" i="off">
        <a:font>
          <a:latin typeface="Gill Sans MT"/>
          <a:ea typeface="Gill Sans MT"/>
          <a:cs typeface="Gill Sans MT"/>
        </a:font>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chemeClr val="accent3">
          <a:lumOff val="44000"/>
        </a:schemeClr>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
          <a:latin typeface="Gill Sans MT"/>
          <a:ea typeface="Gill Sans MT"/>
          <a:cs typeface="Gill Sans MT"/>
        </a:font>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3">
              <a:lumOff val="44000"/>
            </a:schemeClr>
          </a:solidFill>
        </a:fill>
      </a:tcStyle>
    </a:lastRow>
    <a:firstRow>
      <a:tcTxStyle b="on" i="off">
        <a:font>
          <a:latin typeface="Gill Sans MT"/>
          <a:ea typeface="Gill Sans MT"/>
          <a:cs typeface="Gill Sans MT"/>
        </a:font>
        <a:schemeClr val="accent3">
          <a:lumOff val="44000"/>
        </a:schemeClr>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
          <a:latin typeface="Gill Sans MT"/>
          <a:ea typeface="Gill Sans MT"/>
          <a:cs typeface="Gill Sans MT"/>
        </a:font>
        <a:srgbClr val="000000"/>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CACACA"/>
          </a:solidFill>
        </a:fill>
      </a:tcStyle>
    </a:wholeTbl>
    <a:band2H>
      <a:tcTxStyle/>
      <a:tcStyle>
        <a:tcBdr/>
        <a:fill>
          <a:solidFill>
            <a:srgbClr val="E6E6E6"/>
          </a:solidFill>
        </a:fill>
      </a:tcStyle>
    </a:band2H>
    <a:firstCol>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Col>
    <a:la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38100" cap="flat">
              <a:solidFill>
                <a:schemeClr val="accent3">
                  <a:lumOff val="44000"/>
                </a:schemeClr>
              </a:solidFill>
              <a:prstDash val="solid"/>
              <a:round/>
            </a:ln>
          </a:top>
          <a:bottom>
            <a:ln w="127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lastRow>
    <a:firstRow>
      <a:tcTxStyle b="on" i="off">
        <a:font>
          <a:latin typeface="Gill Sans MT"/>
          <a:ea typeface="Gill Sans MT"/>
          <a:cs typeface="Gill Sans MT"/>
        </a:font>
        <a:schemeClr val="accent3">
          <a:lumOff val="44000"/>
        </a:schemeClr>
      </a:tcTxStyle>
      <a:tcStyle>
        <a:tcBdr>
          <a:left>
            <a:ln w="12700" cap="flat">
              <a:solidFill>
                <a:schemeClr val="accent3">
                  <a:lumOff val="44000"/>
                </a:schemeClr>
              </a:solidFill>
              <a:prstDash val="solid"/>
              <a:round/>
            </a:ln>
          </a:left>
          <a:right>
            <a:ln w="12700" cap="flat">
              <a:solidFill>
                <a:schemeClr val="accent3">
                  <a:lumOff val="44000"/>
                </a:schemeClr>
              </a:solidFill>
              <a:prstDash val="solid"/>
              <a:round/>
            </a:ln>
          </a:right>
          <a:top>
            <a:ln w="12700" cap="flat">
              <a:solidFill>
                <a:schemeClr val="accent3">
                  <a:lumOff val="44000"/>
                </a:schemeClr>
              </a:solidFill>
              <a:prstDash val="solid"/>
              <a:round/>
            </a:ln>
          </a:top>
          <a:bottom>
            <a:ln w="38100" cap="flat">
              <a:solidFill>
                <a:schemeClr val="accent3">
                  <a:lumOff val="44000"/>
                </a:schemeClr>
              </a:solidFill>
              <a:prstDash val="solid"/>
              <a:round/>
            </a:ln>
          </a:bottom>
          <a:insideH>
            <a:ln w="12700" cap="flat">
              <a:solidFill>
                <a:schemeClr val="accent3">
                  <a:lumOff val="44000"/>
                </a:schemeClr>
              </a:solidFill>
              <a:prstDash val="solid"/>
              <a:round/>
            </a:ln>
          </a:insideH>
          <a:insideV>
            <a:ln w="12700" cap="flat">
              <a:solidFill>
                <a:schemeClr val="accent3">
                  <a:lumOff val="44000"/>
                </a:schemeClr>
              </a:solidFill>
              <a:prstDash val="solid"/>
              <a:round/>
            </a:ln>
          </a:insideV>
        </a:tcBdr>
        <a:fill>
          <a:solidFill>
            <a:srgbClr val="000000"/>
          </a:solidFill>
        </a:fill>
      </a:tcStyle>
    </a:firstRow>
  </a:tblStyle>
  <a:tblStyle styleId="{2708684C-4D16-4618-839F-0558EEFCDFE6}" styleName="">
    <a:tblBg/>
    <a:wholeTbl>
      <a:tcTxStyle b="off"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a:tcStyle>
        <a:tcBdr/>
        <a:fill>
          <a:solidFill>
            <a:schemeClr val="accent3">
              <a:lumOff val="44000"/>
            </a:schemeClr>
          </a:solidFill>
        </a:fill>
      </a:tcStyle>
    </a:band2H>
    <a:firstCol>
      <a:tcTxStyle b="on"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
          <a:latin typeface="Gill Sans MT"/>
          <a:ea typeface="Gill Sans MT"/>
          <a:cs typeface="Gill Sans MT"/>
        </a:font>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87" d="100"/>
          <a:sy n="87" d="100"/>
        </p:scale>
        <p:origin x="-1253"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 name="Shape 163"/>
          <p:cNvSpPr>
            <a:spLocks noGrp="1" noRot="1" noChangeAspect="1"/>
          </p:cNvSpPr>
          <p:nvPr>
            <p:ph type="sldImg"/>
          </p:nvPr>
        </p:nvSpPr>
        <p:spPr>
          <a:xfrm>
            <a:off x="1143000" y="685800"/>
            <a:ext cx="4572000" cy="3429000"/>
          </a:xfrm>
          <a:prstGeom prst="rect">
            <a:avLst/>
          </a:prstGeom>
        </p:spPr>
        <p:txBody>
          <a:bodyPr/>
          <a:lstStyle/>
          <a:p>
            <a:endParaRPr/>
          </a:p>
        </p:txBody>
      </p:sp>
      <p:sp>
        <p:nvSpPr>
          <p:cNvPr id="164" name="Shape 164"/>
          <p:cNvSpPr>
            <a:spLocks noGrp="1"/>
          </p:cNvSpPr>
          <p:nvPr>
            <p:ph type="body" sz="quarter" idx="1"/>
          </p:nvPr>
        </p:nvSpPr>
        <p:spPr>
          <a:xfrm>
            <a:off x="914400" y="4343400"/>
            <a:ext cx="5029200" cy="4114800"/>
          </a:xfrm>
          <a:prstGeom prst="rect">
            <a:avLst/>
          </a:prstGeom>
        </p:spPr>
        <p:txBody>
          <a:bodyPr/>
          <a:lstStyle/>
          <a:p>
            <a:endParaRPr/>
          </a:p>
        </p:txBody>
      </p:sp>
    </p:spTree>
    <p:extLst>
      <p:ext uri="{BB962C8B-B14F-4D97-AF65-F5344CB8AC3E}">
        <p14:creationId xmlns:p14="http://schemas.microsoft.com/office/powerpoint/2010/main" val="3483096220"/>
      </p:ext>
    </p:extLst>
  </p:cSld>
  <p:clrMap bg1="lt1" tx1="dk1" bg2="lt2" tx2="dk2" accent1="accent1" accent2="accent2" accent3="accent3" accent4="accent4" accent5="accent5" accent6="accent6" hlink="hlink" folHlink="folHlink"/>
  <p:notesStyle>
    <a:lvl1pPr latinLnBrk="0">
      <a:spcBef>
        <a:spcPts val="400"/>
      </a:spcBef>
      <a:defRPr sz="1200">
        <a:latin typeface="+mj-lt"/>
        <a:ea typeface="+mj-ea"/>
        <a:cs typeface="+mj-cs"/>
        <a:sym typeface="Arial"/>
      </a:defRPr>
    </a:lvl1pPr>
    <a:lvl2pPr indent="228600" latinLnBrk="0">
      <a:spcBef>
        <a:spcPts val="400"/>
      </a:spcBef>
      <a:defRPr sz="1200">
        <a:latin typeface="+mj-lt"/>
        <a:ea typeface="+mj-ea"/>
        <a:cs typeface="+mj-cs"/>
        <a:sym typeface="Arial"/>
      </a:defRPr>
    </a:lvl2pPr>
    <a:lvl3pPr indent="457200" latinLnBrk="0">
      <a:spcBef>
        <a:spcPts val="400"/>
      </a:spcBef>
      <a:defRPr sz="1200">
        <a:latin typeface="+mj-lt"/>
        <a:ea typeface="+mj-ea"/>
        <a:cs typeface="+mj-cs"/>
        <a:sym typeface="Arial"/>
      </a:defRPr>
    </a:lvl3pPr>
    <a:lvl4pPr indent="685800" latinLnBrk="0">
      <a:spcBef>
        <a:spcPts val="400"/>
      </a:spcBef>
      <a:defRPr sz="1200">
        <a:latin typeface="+mj-lt"/>
        <a:ea typeface="+mj-ea"/>
        <a:cs typeface="+mj-cs"/>
        <a:sym typeface="Arial"/>
      </a:defRPr>
    </a:lvl4pPr>
    <a:lvl5pPr indent="914400" latinLnBrk="0">
      <a:spcBef>
        <a:spcPts val="400"/>
      </a:spcBef>
      <a:defRPr sz="1200">
        <a:latin typeface="+mj-lt"/>
        <a:ea typeface="+mj-ea"/>
        <a:cs typeface="+mj-cs"/>
        <a:sym typeface="Arial"/>
      </a:defRPr>
    </a:lvl5pPr>
    <a:lvl6pPr indent="1143000" latinLnBrk="0">
      <a:spcBef>
        <a:spcPts val="400"/>
      </a:spcBef>
      <a:defRPr sz="1200">
        <a:latin typeface="+mj-lt"/>
        <a:ea typeface="+mj-ea"/>
        <a:cs typeface="+mj-cs"/>
        <a:sym typeface="Arial"/>
      </a:defRPr>
    </a:lvl6pPr>
    <a:lvl7pPr indent="1371600" latinLnBrk="0">
      <a:spcBef>
        <a:spcPts val="400"/>
      </a:spcBef>
      <a:defRPr sz="1200">
        <a:latin typeface="+mj-lt"/>
        <a:ea typeface="+mj-ea"/>
        <a:cs typeface="+mj-cs"/>
        <a:sym typeface="Arial"/>
      </a:defRPr>
    </a:lvl7pPr>
    <a:lvl8pPr indent="1600200" latinLnBrk="0">
      <a:spcBef>
        <a:spcPts val="400"/>
      </a:spcBef>
      <a:defRPr sz="1200">
        <a:latin typeface="+mj-lt"/>
        <a:ea typeface="+mj-ea"/>
        <a:cs typeface="+mj-cs"/>
        <a:sym typeface="Arial"/>
      </a:defRPr>
    </a:lvl8pPr>
    <a:lvl9pPr indent="1828800" latinLnBrk="0">
      <a:spcBef>
        <a:spcPts val="400"/>
      </a:spcBef>
      <a:defRPr sz="1200">
        <a:latin typeface="+mj-lt"/>
        <a:ea typeface="+mj-ea"/>
        <a:cs typeface="+mj-cs"/>
        <a:sym typeface="Arial"/>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x">
  <p:cSld name="Title Slide">
    <p:spTree>
      <p:nvGrpSpPr>
        <p:cNvPr id="1" name=""/>
        <p:cNvGrpSpPr/>
        <p:nvPr/>
      </p:nvGrpSpPr>
      <p:grpSpPr>
        <a:xfrm>
          <a:off x="0" y="0"/>
          <a:ext cx="0" cy="0"/>
          <a:chOff x="0" y="0"/>
          <a:chExt cx="0" cy="0"/>
        </a:xfrm>
      </p:grpSpPr>
      <p:pic>
        <p:nvPicPr>
          <p:cNvPr id="12" name="image2.jpg" descr="hispanic_hm_pg1"/>
          <p:cNvPicPr>
            <a:picLocks noChangeAspect="1"/>
          </p:cNvPicPr>
          <p:nvPr/>
        </p:nvPicPr>
        <p:blipFill>
          <a:blip r:embed="rId2">
            <a:extLst/>
          </a:blip>
          <a:stretch>
            <a:fillRect/>
          </a:stretch>
        </p:blipFill>
        <p:spPr>
          <a:xfrm>
            <a:off x="0" y="0"/>
            <a:ext cx="9144000" cy="6858000"/>
          </a:xfrm>
          <a:prstGeom prst="rect">
            <a:avLst/>
          </a:prstGeom>
          <a:ln w="12700">
            <a:miter lim="400000"/>
          </a:ln>
        </p:spPr>
      </p:pic>
      <p:sp>
        <p:nvSpPr>
          <p:cNvPr id="13" name="Shape 13"/>
          <p:cNvSpPr>
            <a:spLocks noGrp="1"/>
          </p:cNvSpPr>
          <p:nvPr>
            <p:ph type="title"/>
          </p:nvPr>
        </p:nvSpPr>
        <p:spPr>
          <a:xfrm>
            <a:off x="685800" y="2819400"/>
            <a:ext cx="7772400" cy="2057400"/>
          </a:xfrm>
          <a:prstGeom prst="rect">
            <a:avLst/>
          </a:prstGeom>
        </p:spPr>
        <p:txBody>
          <a:bodyPr>
            <a:normAutofit/>
          </a:bodyPr>
          <a:lstStyle>
            <a:lvl1pPr algn="ctr"/>
          </a:lstStyle>
          <a:p>
            <a:r>
              <a:t>Title Text</a:t>
            </a:r>
          </a:p>
        </p:txBody>
      </p:sp>
      <p:sp>
        <p:nvSpPr>
          <p:cNvPr id="14" name="Shape 14"/>
          <p:cNvSpPr>
            <a:spLocks noGrp="1"/>
          </p:cNvSpPr>
          <p:nvPr>
            <p:ph type="body" sz="quarter" idx="1"/>
          </p:nvPr>
        </p:nvSpPr>
        <p:spPr>
          <a:xfrm>
            <a:off x="1219200" y="381000"/>
            <a:ext cx="6400800" cy="914400"/>
          </a:xfrm>
          <a:prstGeom prst="rect">
            <a:avLst/>
          </a:prstGeom>
        </p:spPr>
        <p:txBody>
          <a:bodyPr>
            <a:normAutofit/>
          </a:bodyPr>
          <a:lstStyle>
            <a:lvl1pPr marL="0" indent="0" algn="ctr">
              <a:spcBef>
                <a:spcPts val="500"/>
              </a:spcBef>
              <a:buClrTx/>
              <a:buSzTx/>
              <a:buNone/>
              <a:defRPr sz="2400"/>
            </a:lvl1pPr>
            <a:lvl2pPr marL="720969" indent="-263769" algn="ctr">
              <a:spcBef>
                <a:spcPts val="500"/>
              </a:spcBef>
              <a:buClrTx/>
              <a:defRPr sz="2400"/>
            </a:lvl2pPr>
            <a:lvl3pPr marL="1143000" indent="-228600" algn="ctr">
              <a:spcBef>
                <a:spcPts val="500"/>
              </a:spcBef>
              <a:buClrTx/>
              <a:defRPr sz="2400"/>
            </a:lvl3pPr>
            <a:lvl4pPr marL="1645920" indent="-274320" algn="ctr">
              <a:spcBef>
                <a:spcPts val="500"/>
              </a:spcBef>
              <a:buClrTx/>
              <a:defRPr sz="2400"/>
            </a:lvl4pPr>
            <a:lvl5pPr marL="2103120" indent="-274320" algn="ctr">
              <a:spcBef>
                <a:spcPts val="500"/>
              </a:spcBef>
              <a:buClrTx/>
              <a:defRPr sz="2400"/>
            </a:lvl5pPr>
          </a:lstStyle>
          <a:p>
            <a:r>
              <a:t>Body Level One</a:t>
            </a:r>
          </a:p>
          <a:p>
            <a:pPr lvl="1"/>
            <a:r>
              <a:t>Body Level Two</a:t>
            </a:r>
          </a:p>
          <a:p>
            <a:pPr lvl="2"/>
            <a:r>
              <a:t>Body Level Three</a:t>
            </a:r>
          </a:p>
          <a:p>
            <a:pPr lvl="3"/>
            <a:r>
              <a:t>Body Level Four</a:t>
            </a:r>
          </a:p>
          <a:p>
            <a:pPr lvl="4"/>
            <a:r>
              <a:t>Body Level Five</a:t>
            </a:r>
          </a:p>
        </p:txBody>
      </p:sp>
      <p:sp>
        <p:nvSpPr>
          <p:cNvPr id="15" name="Shape 15"/>
          <p:cNvSpPr>
            <a:spLocks noGrp="1"/>
          </p:cNvSpPr>
          <p:nvPr>
            <p:ph type="sldNum" sz="quarter" idx="2"/>
          </p:nvPr>
        </p:nvSpPr>
        <p:spPr>
          <a:xfrm>
            <a:off x="4419600" y="6356350"/>
            <a:ext cx="21336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Title and Vertical Text">
    <p:spTree>
      <p:nvGrpSpPr>
        <p:cNvPr id="1" name=""/>
        <p:cNvGrpSpPr/>
        <p:nvPr/>
      </p:nvGrpSpPr>
      <p:grpSpPr>
        <a:xfrm>
          <a:off x="0" y="0"/>
          <a:ext cx="0" cy="0"/>
          <a:chOff x="0" y="0"/>
          <a:chExt cx="0" cy="0"/>
        </a:xfrm>
      </p:grpSpPr>
      <p:sp>
        <p:nvSpPr>
          <p:cNvPr id="94" name="Shape 94"/>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95" name="Shape 95"/>
          <p:cNvSpPr>
            <a:spLocks noGrp="1"/>
          </p:cNvSpPr>
          <p:nvPr>
            <p:ph type="body" idx="1"/>
          </p:nvPr>
        </p:nvSpPr>
        <p:spPr>
          <a:xfrm>
            <a:off x="457200" y="1219200"/>
            <a:ext cx="8229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96" name="Shape 96"/>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Vertical Title and Text">
    <p:spTree>
      <p:nvGrpSpPr>
        <p:cNvPr id="1" name=""/>
        <p:cNvGrpSpPr/>
        <p:nvPr/>
      </p:nvGrpSpPr>
      <p:grpSpPr>
        <a:xfrm>
          <a:off x="0" y="0"/>
          <a:ext cx="0" cy="0"/>
          <a:chOff x="0" y="0"/>
          <a:chExt cx="0" cy="0"/>
        </a:xfrm>
      </p:grpSpPr>
      <p:sp>
        <p:nvSpPr>
          <p:cNvPr id="103" name="Shape 103"/>
          <p:cNvSpPr>
            <a:spLocks noGrp="1"/>
          </p:cNvSpPr>
          <p:nvPr>
            <p:ph type="title"/>
          </p:nvPr>
        </p:nvSpPr>
        <p:spPr>
          <a:xfrm>
            <a:off x="6629400" y="76200"/>
            <a:ext cx="2057400" cy="5867400"/>
          </a:xfrm>
          <a:prstGeom prst="rect">
            <a:avLst/>
          </a:prstGeom>
        </p:spPr>
        <p:txBody>
          <a:bodyPr>
            <a:normAutofit/>
          </a:bodyPr>
          <a:lstStyle/>
          <a:p>
            <a:r>
              <a:t>Title Text</a:t>
            </a:r>
          </a:p>
        </p:txBody>
      </p:sp>
      <p:sp>
        <p:nvSpPr>
          <p:cNvPr id="104" name="Shape 104"/>
          <p:cNvSpPr>
            <a:spLocks noGrp="1"/>
          </p:cNvSpPr>
          <p:nvPr>
            <p:ph type="body" idx="1"/>
          </p:nvPr>
        </p:nvSpPr>
        <p:spPr>
          <a:xfrm>
            <a:off x="457200" y="76200"/>
            <a:ext cx="6019800" cy="5867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05" name="Shape 105"/>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type="tx">
  <p:cSld name="Title and Text over Content">
    <p:spTree>
      <p:nvGrpSpPr>
        <p:cNvPr id="1" name=""/>
        <p:cNvGrpSpPr/>
        <p:nvPr/>
      </p:nvGrpSpPr>
      <p:grpSpPr>
        <a:xfrm>
          <a:off x="0" y="0"/>
          <a:ext cx="0" cy="0"/>
          <a:chOff x="0" y="0"/>
          <a:chExt cx="0" cy="0"/>
        </a:xfrm>
      </p:grpSpPr>
      <p:sp>
        <p:nvSpPr>
          <p:cNvPr id="112" name="Shape 112"/>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113" name="Shape 113"/>
          <p:cNvSpPr>
            <a:spLocks noGrp="1"/>
          </p:cNvSpPr>
          <p:nvPr>
            <p:ph type="body" sz="half" idx="1"/>
          </p:nvPr>
        </p:nvSpPr>
        <p:spPr>
          <a:xfrm>
            <a:off x="457200" y="1219200"/>
            <a:ext cx="8229600" cy="22860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14" name="Shape 11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3.xml><?xml version="1.0" encoding="utf-8"?>
<p:sldLayout xmlns:a="http://schemas.openxmlformats.org/drawingml/2006/main" xmlns:r="http://schemas.openxmlformats.org/officeDocument/2006/relationships" xmlns:p="http://schemas.openxmlformats.org/presentationml/2006/main" type="tx">
  <p:cSld name="Title, Text and Clip Art">
    <p:spTree>
      <p:nvGrpSpPr>
        <p:cNvPr id="1" name=""/>
        <p:cNvGrpSpPr/>
        <p:nvPr/>
      </p:nvGrpSpPr>
      <p:grpSpPr>
        <a:xfrm>
          <a:off x="0" y="0"/>
          <a:ext cx="0" cy="0"/>
          <a:chOff x="0" y="0"/>
          <a:chExt cx="0" cy="0"/>
        </a:xfrm>
      </p:grpSpPr>
      <p:sp>
        <p:nvSpPr>
          <p:cNvPr id="121" name="Shape 121"/>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122" name="Shape 122"/>
          <p:cNvSpPr>
            <a:spLocks noGrp="1"/>
          </p:cNvSpPr>
          <p:nvPr>
            <p:ph type="body" sz="half" idx="1"/>
          </p:nvPr>
        </p:nvSpPr>
        <p:spPr>
          <a:xfrm>
            <a:off x="457200" y="1219200"/>
            <a:ext cx="4038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23" name="Shape 12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4.xml><?xml version="1.0" encoding="utf-8"?>
<p:sldLayout xmlns:a="http://schemas.openxmlformats.org/drawingml/2006/main" xmlns:r="http://schemas.openxmlformats.org/officeDocument/2006/relationships" xmlns:p="http://schemas.openxmlformats.org/presentationml/2006/main" type="tx">
  <p:cSld name="Title, Text, and Content">
    <p:spTree>
      <p:nvGrpSpPr>
        <p:cNvPr id="1" name=""/>
        <p:cNvGrpSpPr/>
        <p:nvPr/>
      </p:nvGrpSpPr>
      <p:grpSpPr>
        <a:xfrm>
          <a:off x="0" y="0"/>
          <a:ext cx="0" cy="0"/>
          <a:chOff x="0" y="0"/>
          <a:chExt cx="0" cy="0"/>
        </a:xfrm>
      </p:grpSpPr>
      <p:sp>
        <p:nvSpPr>
          <p:cNvPr id="130" name="Shape 130"/>
          <p:cNvSpPr>
            <a:spLocks noGrp="1"/>
          </p:cNvSpPr>
          <p:nvPr>
            <p:ph type="title"/>
          </p:nvPr>
        </p:nvSpPr>
        <p:spPr>
          <a:xfrm>
            <a:off x="301625" y="174625"/>
            <a:ext cx="6642100" cy="723900"/>
          </a:xfrm>
          <a:prstGeom prst="rect">
            <a:avLst/>
          </a:prstGeom>
        </p:spPr>
        <p:txBody>
          <a:bodyPr>
            <a:normAutofit/>
          </a:bodyPr>
          <a:lstStyle/>
          <a:p>
            <a:r>
              <a:t>Title Text</a:t>
            </a:r>
          </a:p>
        </p:txBody>
      </p:sp>
      <p:sp>
        <p:nvSpPr>
          <p:cNvPr id="131" name="Shape 131"/>
          <p:cNvSpPr>
            <a:spLocks noGrp="1"/>
          </p:cNvSpPr>
          <p:nvPr>
            <p:ph type="body" sz="half" idx="1"/>
          </p:nvPr>
        </p:nvSpPr>
        <p:spPr>
          <a:xfrm>
            <a:off x="301625" y="1244600"/>
            <a:ext cx="3944938" cy="47498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32" name="Shape 132"/>
          <p:cNvSpPr>
            <a:spLocks noGrp="1"/>
          </p:cNvSpPr>
          <p:nvPr>
            <p:ph type="sldNum" sz="quarter" idx="2"/>
          </p:nvPr>
        </p:nvSpPr>
        <p:spPr>
          <a:xfrm>
            <a:off x="4419600" y="6356350"/>
            <a:ext cx="21336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5.xml><?xml version="1.0" encoding="utf-8"?>
<p:sldLayout xmlns:a="http://schemas.openxmlformats.org/drawingml/2006/main" xmlns:r="http://schemas.openxmlformats.org/officeDocument/2006/relationships" xmlns:p="http://schemas.openxmlformats.org/presentationml/2006/main" type="tx">
  <p:cSld name="Title, Text, and 2 Content">
    <p:spTree>
      <p:nvGrpSpPr>
        <p:cNvPr id="1" name=""/>
        <p:cNvGrpSpPr/>
        <p:nvPr/>
      </p:nvGrpSpPr>
      <p:grpSpPr>
        <a:xfrm>
          <a:off x="0" y="0"/>
          <a:ext cx="0" cy="0"/>
          <a:chOff x="0" y="0"/>
          <a:chExt cx="0" cy="0"/>
        </a:xfrm>
      </p:grpSpPr>
      <p:sp>
        <p:nvSpPr>
          <p:cNvPr id="139" name="Shape 139"/>
          <p:cNvSpPr>
            <a:spLocks noGrp="1"/>
          </p:cNvSpPr>
          <p:nvPr>
            <p:ph type="title"/>
          </p:nvPr>
        </p:nvSpPr>
        <p:spPr>
          <a:xfrm>
            <a:off x="301625" y="174625"/>
            <a:ext cx="6642100" cy="723900"/>
          </a:xfrm>
          <a:prstGeom prst="rect">
            <a:avLst/>
          </a:prstGeom>
        </p:spPr>
        <p:txBody>
          <a:bodyPr>
            <a:normAutofit/>
          </a:bodyPr>
          <a:lstStyle/>
          <a:p>
            <a:r>
              <a:t>Title Text</a:t>
            </a:r>
          </a:p>
        </p:txBody>
      </p:sp>
      <p:sp>
        <p:nvSpPr>
          <p:cNvPr id="140" name="Shape 140"/>
          <p:cNvSpPr>
            <a:spLocks noGrp="1"/>
          </p:cNvSpPr>
          <p:nvPr>
            <p:ph type="body" sz="half" idx="1"/>
          </p:nvPr>
        </p:nvSpPr>
        <p:spPr>
          <a:xfrm>
            <a:off x="301625" y="1244600"/>
            <a:ext cx="3944938" cy="47498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41" name="Shape 141"/>
          <p:cNvSpPr>
            <a:spLocks noGrp="1"/>
          </p:cNvSpPr>
          <p:nvPr>
            <p:ph type="sldNum" sz="quarter" idx="2"/>
          </p:nvPr>
        </p:nvSpPr>
        <p:spPr>
          <a:xfrm>
            <a:off x="4419600" y="6356350"/>
            <a:ext cx="21336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x">
  <p:cSld name="Title and Table">
    <p:spTree>
      <p:nvGrpSpPr>
        <p:cNvPr id="1" name=""/>
        <p:cNvGrpSpPr/>
        <p:nvPr/>
      </p:nvGrpSpPr>
      <p:grpSpPr>
        <a:xfrm>
          <a:off x="0" y="0"/>
          <a:ext cx="0" cy="0"/>
          <a:chOff x="0" y="0"/>
          <a:chExt cx="0" cy="0"/>
        </a:xfrm>
      </p:grpSpPr>
      <p:sp>
        <p:nvSpPr>
          <p:cNvPr id="148" name="Shape 148"/>
          <p:cNvSpPr>
            <a:spLocks noGrp="1"/>
          </p:cNvSpPr>
          <p:nvPr>
            <p:ph type="title"/>
          </p:nvPr>
        </p:nvSpPr>
        <p:spPr>
          <a:xfrm>
            <a:off x="301625" y="174625"/>
            <a:ext cx="6642100" cy="723900"/>
          </a:xfrm>
          <a:prstGeom prst="rect">
            <a:avLst/>
          </a:prstGeom>
        </p:spPr>
        <p:txBody>
          <a:bodyPr>
            <a:normAutofit/>
          </a:bodyPr>
          <a:lstStyle/>
          <a:p>
            <a:r>
              <a:t>Title Text</a:t>
            </a:r>
          </a:p>
        </p:txBody>
      </p:sp>
      <p:sp>
        <p:nvSpPr>
          <p:cNvPr id="149" name="Shape 149"/>
          <p:cNvSpPr>
            <a:spLocks noGrp="1"/>
          </p:cNvSpPr>
          <p:nvPr>
            <p:ph type="sldNum" sz="quarter" idx="2"/>
          </p:nvPr>
        </p:nvSpPr>
        <p:spPr>
          <a:xfrm>
            <a:off x="4419600" y="6356350"/>
            <a:ext cx="21336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17.xml><?xml version="1.0" encoding="utf-8"?>
<p:sldLayout xmlns:a="http://schemas.openxmlformats.org/drawingml/2006/main" xmlns:r="http://schemas.openxmlformats.org/officeDocument/2006/relationships" xmlns:p="http://schemas.openxmlformats.org/presentationml/2006/main" type="tx">
  <p:cSld name="Content">
    <p:spTree>
      <p:nvGrpSpPr>
        <p:cNvPr id="1" name=""/>
        <p:cNvGrpSpPr/>
        <p:nvPr/>
      </p:nvGrpSpPr>
      <p:grpSpPr>
        <a:xfrm>
          <a:off x="0" y="0"/>
          <a:ext cx="0" cy="0"/>
          <a:chOff x="0" y="0"/>
          <a:chExt cx="0" cy="0"/>
        </a:xfrm>
      </p:grpSpPr>
      <p:sp>
        <p:nvSpPr>
          <p:cNvPr id="156" name="Shape 156"/>
          <p:cNvSpPr>
            <a:spLocks noGrp="1"/>
          </p:cNvSpPr>
          <p:nvPr>
            <p:ph type="body" idx="1"/>
          </p:nvPr>
        </p:nvSpPr>
        <p:spPr>
          <a:xfrm>
            <a:off x="301625" y="174625"/>
            <a:ext cx="8042275" cy="5819775"/>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157" name="Shape 157"/>
          <p:cNvSpPr>
            <a:spLocks noGrp="1"/>
          </p:cNvSpPr>
          <p:nvPr>
            <p:ph type="sldNum" sz="quarter" idx="2"/>
          </p:nvPr>
        </p:nvSpPr>
        <p:spPr>
          <a:xfrm>
            <a:off x="4419600" y="6356350"/>
            <a:ext cx="2133600" cy="368300"/>
          </a:xfrm>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nd Content">
    <p:spTree>
      <p:nvGrpSpPr>
        <p:cNvPr id="1" name=""/>
        <p:cNvGrpSpPr/>
        <p:nvPr/>
      </p:nvGrpSpPr>
      <p:grpSpPr>
        <a:xfrm>
          <a:off x="0" y="0"/>
          <a:ext cx="0" cy="0"/>
          <a:chOff x="0" y="0"/>
          <a:chExt cx="0" cy="0"/>
        </a:xfrm>
      </p:grpSpPr>
      <p:sp>
        <p:nvSpPr>
          <p:cNvPr id="22" name="Shape 22"/>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23" name="Shape 23"/>
          <p:cNvSpPr>
            <a:spLocks noGrp="1"/>
          </p:cNvSpPr>
          <p:nvPr>
            <p:ph type="body" idx="1"/>
          </p:nvPr>
        </p:nvSpPr>
        <p:spPr>
          <a:xfrm>
            <a:off x="457200" y="1219200"/>
            <a:ext cx="8229600" cy="4724400"/>
          </a:xfrm>
          <a:prstGeom prst="rect">
            <a:avLst/>
          </a:prstGeom>
        </p:spPr>
        <p:txBody>
          <a:bodyPr>
            <a:normAutofit/>
          </a:bodyPr>
          <a:lstStyle/>
          <a:p>
            <a:r>
              <a:t>Body Level One</a:t>
            </a:r>
          </a:p>
          <a:p>
            <a:pPr lvl="1"/>
            <a:r>
              <a:t>Body Level Two</a:t>
            </a:r>
          </a:p>
          <a:p>
            <a:pPr lvl="2"/>
            <a:r>
              <a:t>Body Level Three</a:t>
            </a:r>
          </a:p>
          <a:p>
            <a:pPr lvl="3"/>
            <a:r>
              <a:t>Body Level Four</a:t>
            </a:r>
          </a:p>
          <a:p>
            <a:pPr lvl="4"/>
            <a:r>
              <a:t>Body Level Five</a:t>
            </a:r>
          </a:p>
        </p:txBody>
      </p:sp>
      <p:sp>
        <p:nvSpPr>
          <p:cNvPr id="24" name="Shape 24"/>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Section Header">
    <p:spTree>
      <p:nvGrpSpPr>
        <p:cNvPr id="1" name=""/>
        <p:cNvGrpSpPr/>
        <p:nvPr/>
      </p:nvGrpSpPr>
      <p:grpSpPr>
        <a:xfrm>
          <a:off x="0" y="0"/>
          <a:ext cx="0" cy="0"/>
          <a:chOff x="0" y="0"/>
          <a:chExt cx="0" cy="0"/>
        </a:xfrm>
      </p:grpSpPr>
      <p:sp>
        <p:nvSpPr>
          <p:cNvPr id="31" name="Shape 31"/>
          <p:cNvSpPr>
            <a:spLocks noGrp="1"/>
          </p:cNvSpPr>
          <p:nvPr>
            <p:ph type="title"/>
          </p:nvPr>
        </p:nvSpPr>
        <p:spPr>
          <a:xfrm>
            <a:off x="722312" y="4406900"/>
            <a:ext cx="7772401" cy="1362075"/>
          </a:xfrm>
          <a:prstGeom prst="rect">
            <a:avLst/>
          </a:prstGeom>
        </p:spPr>
        <p:txBody>
          <a:bodyPr anchor="t">
            <a:normAutofit/>
          </a:bodyPr>
          <a:lstStyle>
            <a:lvl1pPr>
              <a:defRPr sz="4000" b="1" cap="all"/>
            </a:lvl1pPr>
          </a:lstStyle>
          <a:p>
            <a:r>
              <a:t>Title Text</a:t>
            </a:r>
          </a:p>
        </p:txBody>
      </p:sp>
      <p:sp>
        <p:nvSpPr>
          <p:cNvPr id="32" name="Shape 32"/>
          <p:cNvSpPr>
            <a:spLocks noGrp="1"/>
          </p:cNvSpPr>
          <p:nvPr>
            <p:ph type="body" sz="quarter" idx="1"/>
          </p:nvPr>
        </p:nvSpPr>
        <p:spPr>
          <a:xfrm>
            <a:off x="722312" y="2906713"/>
            <a:ext cx="7772401" cy="1500188"/>
          </a:xfrm>
          <a:prstGeom prst="rect">
            <a:avLst/>
          </a:prstGeom>
        </p:spPr>
        <p:txBody>
          <a:bodyPr anchor="b">
            <a:normAutofit/>
          </a:bodyPr>
          <a:lstStyle>
            <a:lvl1pPr marL="0" indent="0">
              <a:spcBef>
                <a:spcPts val="400"/>
              </a:spcBef>
              <a:buClrTx/>
              <a:buSzTx/>
              <a:buNone/>
              <a:defRPr sz="2000"/>
            </a:lvl1pPr>
            <a:lvl2pPr marL="0" indent="457200">
              <a:spcBef>
                <a:spcPts val="400"/>
              </a:spcBef>
              <a:buClrTx/>
              <a:buSzTx/>
              <a:buNone/>
              <a:defRPr sz="2000"/>
            </a:lvl2pPr>
            <a:lvl3pPr marL="0" indent="914400">
              <a:spcBef>
                <a:spcPts val="400"/>
              </a:spcBef>
              <a:buClrTx/>
              <a:buSzTx/>
              <a:buNone/>
              <a:defRPr sz="2000"/>
            </a:lvl3pPr>
            <a:lvl4pPr marL="0" indent="1371600">
              <a:spcBef>
                <a:spcPts val="400"/>
              </a:spcBef>
              <a:buClrTx/>
              <a:buSzTx/>
              <a:buNone/>
              <a:defRPr sz="2000"/>
            </a:lvl4pPr>
            <a:lvl5pPr marL="0" indent="1828800">
              <a:spcBef>
                <a:spcPts val="400"/>
              </a:spcBef>
              <a:buClrTx/>
              <a:buSzTx/>
              <a:buNone/>
              <a:defRPr sz="2000"/>
            </a:lvl5pPr>
          </a:lstStyle>
          <a:p>
            <a:r>
              <a:t>Body Level One</a:t>
            </a:r>
          </a:p>
          <a:p>
            <a:pPr lvl="1"/>
            <a:r>
              <a:t>Body Level Two</a:t>
            </a:r>
          </a:p>
          <a:p>
            <a:pPr lvl="2"/>
            <a:r>
              <a:t>Body Level Three</a:t>
            </a:r>
          </a:p>
          <a:p>
            <a:pPr lvl="3"/>
            <a:r>
              <a:t>Body Level Four</a:t>
            </a:r>
          </a:p>
          <a:p>
            <a:pPr lvl="4"/>
            <a:r>
              <a:t>Body Level Five</a:t>
            </a:r>
          </a:p>
        </p:txBody>
      </p:sp>
      <p:sp>
        <p:nvSpPr>
          <p:cNvPr id="33" name="Shape 33"/>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wo Content">
    <p:spTree>
      <p:nvGrpSpPr>
        <p:cNvPr id="1" name=""/>
        <p:cNvGrpSpPr/>
        <p:nvPr/>
      </p:nvGrpSpPr>
      <p:grpSpPr>
        <a:xfrm>
          <a:off x="0" y="0"/>
          <a:ext cx="0" cy="0"/>
          <a:chOff x="0" y="0"/>
          <a:chExt cx="0" cy="0"/>
        </a:xfrm>
      </p:grpSpPr>
      <p:sp>
        <p:nvSpPr>
          <p:cNvPr id="40" name="Shape 40"/>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41" name="Shape 41"/>
          <p:cNvSpPr>
            <a:spLocks noGrp="1"/>
          </p:cNvSpPr>
          <p:nvPr>
            <p:ph type="body" sz="half" idx="1"/>
          </p:nvPr>
        </p:nvSpPr>
        <p:spPr>
          <a:xfrm>
            <a:off x="457200" y="1219200"/>
            <a:ext cx="4038600" cy="4724400"/>
          </a:xfrm>
          <a:prstGeom prst="rect">
            <a:avLst/>
          </a:prstGeom>
        </p:spPr>
        <p:txBody>
          <a:bodyPr>
            <a:normAutofit/>
          </a:bodyPr>
          <a:lstStyle>
            <a:lvl2pPr marL="790575" indent="-333375"/>
            <a:lvl3pPr marL="1234439" indent="-320039"/>
            <a:lvl4pPr marL="1727200" indent="-355600"/>
            <a:lvl5pPr marL="2184400" indent="-355600"/>
          </a:lstStyle>
          <a:p>
            <a:r>
              <a:t>Body Level One</a:t>
            </a:r>
          </a:p>
          <a:p>
            <a:pPr lvl="1"/>
            <a:r>
              <a:t>Body Level Two</a:t>
            </a:r>
          </a:p>
          <a:p>
            <a:pPr lvl="2"/>
            <a:r>
              <a:t>Body Level Three</a:t>
            </a:r>
          </a:p>
          <a:p>
            <a:pPr lvl="3"/>
            <a:r>
              <a:t>Body Level Four</a:t>
            </a:r>
          </a:p>
          <a:p>
            <a:pPr lvl="4"/>
            <a:r>
              <a:t>Body Level Five</a:t>
            </a:r>
          </a:p>
        </p:txBody>
      </p:sp>
      <p:sp>
        <p:nvSpPr>
          <p:cNvPr id="42" name="Shape 4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x">
  <p:cSld name="Comparison">
    <p:spTree>
      <p:nvGrpSpPr>
        <p:cNvPr id="1" name=""/>
        <p:cNvGrpSpPr/>
        <p:nvPr/>
      </p:nvGrpSpPr>
      <p:grpSpPr>
        <a:xfrm>
          <a:off x="0" y="0"/>
          <a:ext cx="0" cy="0"/>
          <a:chOff x="0" y="0"/>
          <a:chExt cx="0" cy="0"/>
        </a:xfrm>
      </p:grpSpPr>
      <p:sp>
        <p:nvSpPr>
          <p:cNvPr id="49" name="Shape 49"/>
          <p:cNvSpPr>
            <a:spLocks noGrp="1"/>
          </p:cNvSpPr>
          <p:nvPr>
            <p:ph type="title"/>
          </p:nvPr>
        </p:nvSpPr>
        <p:spPr>
          <a:xfrm>
            <a:off x="457200" y="274638"/>
            <a:ext cx="8229600" cy="1143001"/>
          </a:xfrm>
          <a:prstGeom prst="rect">
            <a:avLst/>
          </a:prstGeom>
        </p:spPr>
        <p:txBody>
          <a:bodyPr>
            <a:normAutofit/>
          </a:bodyPr>
          <a:lstStyle/>
          <a:p>
            <a:r>
              <a:t>Title Text</a:t>
            </a:r>
          </a:p>
        </p:txBody>
      </p:sp>
      <p:sp>
        <p:nvSpPr>
          <p:cNvPr id="50" name="Shape 50"/>
          <p:cNvSpPr>
            <a:spLocks noGrp="1"/>
          </p:cNvSpPr>
          <p:nvPr>
            <p:ph type="body" sz="quarter" idx="1"/>
          </p:nvPr>
        </p:nvSpPr>
        <p:spPr>
          <a:xfrm>
            <a:off x="457200" y="1535112"/>
            <a:ext cx="4040188" cy="639763"/>
          </a:xfrm>
          <a:prstGeom prst="rect">
            <a:avLst/>
          </a:prstGeom>
        </p:spPr>
        <p:txBody>
          <a:bodyPr anchor="b">
            <a:normAutofit/>
          </a:bodyPr>
          <a:lstStyle>
            <a:lvl1pPr marL="0" indent="0">
              <a:spcBef>
                <a:spcPts val="500"/>
              </a:spcBef>
              <a:buClrTx/>
              <a:buSzTx/>
              <a:buNone/>
              <a:defRPr sz="2400" b="1"/>
            </a:lvl1pPr>
            <a:lvl2pPr marL="0" indent="457200">
              <a:spcBef>
                <a:spcPts val="500"/>
              </a:spcBef>
              <a:buClrTx/>
              <a:buSzTx/>
              <a:buNone/>
              <a:defRPr sz="2400" b="1"/>
            </a:lvl2pPr>
            <a:lvl3pPr marL="0" indent="914400">
              <a:spcBef>
                <a:spcPts val="500"/>
              </a:spcBef>
              <a:buClrTx/>
              <a:buSzTx/>
              <a:buNone/>
              <a:defRPr sz="2400" b="1"/>
            </a:lvl3pPr>
            <a:lvl4pPr marL="0" indent="1371600">
              <a:spcBef>
                <a:spcPts val="500"/>
              </a:spcBef>
              <a:buClrTx/>
              <a:buSzTx/>
              <a:buNone/>
              <a:defRPr sz="2400" b="1"/>
            </a:lvl4pPr>
            <a:lvl5pPr marL="0" indent="1828800">
              <a:spcBef>
                <a:spcPts val="500"/>
              </a:spcBef>
              <a:buClrTx/>
              <a:buSzTx/>
              <a:buNone/>
              <a:defRPr sz="2400" b="1"/>
            </a:lvl5pPr>
          </a:lstStyle>
          <a:p>
            <a:r>
              <a:t>Body Level One</a:t>
            </a:r>
          </a:p>
          <a:p>
            <a:pPr lvl="1"/>
            <a:r>
              <a:t>Body Level Two</a:t>
            </a:r>
          </a:p>
          <a:p>
            <a:pPr lvl="2"/>
            <a:r>
              <a:t>Body Level Three</a:t>
            </a:r>
          </a:p>
          <a:p>
            <a:pPr lvl="3"/>
            <a:r>
              <a:t>Body Level Four</a:t>
            </a:r>
          </a:p>
          <a:p>
            <a:pPr lvl="4"/>
            <a:r>
              <a:t>Body Level Five</a:t>
            </a:r>
          </a:p>
        </p:txBody>
      </p:sp>
      <p:sp>
        <p:nvSpPr>
          <p:cNvPr id="51" name="Shape 51"/>
          <p:cNvSpPr>
            <a:spLocks noGrp="1"/>
          </p:cNvSpPr>
          <p:nvPr>
            <p:ph type="body" sz="quarter" idx="13"/>
          </p:nvPr>
        </p:nvSpPr>
        <p:spPr>
          <a:xfrm>
            <a:off x="4645025" y="1535112"/>
            <a:ext cx="4041775" cy="639763"/>
          </a:xfrm>
          <a:prstGeom prst="rect">
            <a:avLst/>
          </a:prstGeom>
        </p:spPr>
        <p:txBody>
          <a:bodyPr anchor="b">
            <a:normAutofit/>
          </a:bodyPr>
          <a:lstStyle/>
          <a:p>
            <a:pPr marL="0" indent="0">
              <a:spcBef>
                <a:spcPts val="500"/>
              </a:spcBef>
              <a:buClrTx/>
              <a:buSzTx/>
              <a:buNone/>
              <a:defRPr sz="2400" b="1"/>
            </a:pPr>
            <a:endParaRPr/>
          </a:p>
        </p:txBody>
      </p:sp>
      <p:sp>
        <p:nvSpPr>
          <p:cNvPr id="52" name="Shape 52"/>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Title Only">
    <p:spTree>
      <p:nvGrpSpPr>
        <p:cNvPr id="1" name=""/>
        <p:cNvGrpSpPr/>
        <p:nvPr/>
      </p:nvGrpSpPr>
      <p:grpSpPr>
        <a:xfrm>
          <a:off x="0" y="0"/>
          <a:ext cx="0" cy="0"/>
          <a:chOff x="0" y="0"/>
          <a:chExt cx="0" cy="0"/>
        </a:xfrm>
      </p:grpSpPr>
      <p:sp>
        <p:nvSpPr>
          <p:cNvPr id="59" name="Shape 59"/>
          <p:cNvSpPr>
            <a:spLocks noGrp="1"/>
          </p:cNvSpPr>
          <p:nvPr>
            <p:ph type="title"/>
          </p:nvPr>
        </p:nvSpPr>
        <p:spPr>
          <a:xfrm>
            <a:off x="457200" y="76200"/>
            <a:ext cx="6781800" cy="1066800"/>
          </a:xfrm>
          <a:prstGeom prst="rect">
            <a:avLst/>
          </a:prstGeom>
        </p:spPr>
        <p:txBody>
          <a:bodyPr>
            <a:normAutofit/>
          </a:bodyPr>
          <a:lstStyle/>
          <a:p>
            <a:r>
              <a:t>Title Text</a:t>
            </a:r>
          </a:p>
        </p:txBody>
      </p:sp>
      <p:sp>
        <p:nvSpPr>
          <p:cNvPr id="60" name="Shape 60"/>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Blank">
    <p:spTree>
      <p:nvGrpSpPr>
        <p:cNvPr id="1" name=""/>
        <p:cNvGrpSpPr/>
        <p:nvPr/>
      </p:nvGrpSpPr>
      <p:grpSpPr>
        <a:xfrm>
          <a:off x="0" y="0"/>
          <a:ext cx="0" cy="0"/>
          <a:chOff x="0" y="0"/>
          <a:chExt cx="0" cy="0"/>
        </a:xfrm>
      </p:grpSpPr>
      <p:sp>
        <p:nvSpPr>
          <p:cNvPr id="67" name="Shape 6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Content with Caption">
    <p:spTree>
      <p:nvGrpSpPr>
        <p:cNvPr id="1" name=""/>
        <p:cNvGrpSpPr/>
        <p:nvPr/>
      </p:nvGrpSpPr>
      <p:grpSpPr>
        <a:xfrm>
          <a:off x="0" y="0"/>
          <a:ext cx="0" cy="0"/>
          <a:chOff x="0" y="0"/>
          <a:chExt cx="0" cy="0"/>
        </a:xfrm>
      </p:grpSpPr>
      <p:sp>
        <p:nvSpPr>
          <p:cNvPr id="74" name="Shape 74"/>
          <p:cNvSpPr>
            <a:spLocks noGrp="1"/>
          </p:cNvSpPr>
          <p:nvPr>
            <p:ph type="title"/>
          </p:nvPr>
        </p:nvSpPr>
        <p:spPr>
          <a:xfrm>
            <a:off x="457200" y="273050"/>
            <a:ext cx="3008314" cy="1162050"/>
          </a:xfrm>
          <a:prstGeom prst="rect">
            <a:avLst/>
          </a:prstGeom>
        </p:spPr>
        <p:txBody>
          <a:bodyPr>
            <a:normAutofit/>
          </a:bodyPr>
          <a:lstStyle>
            <a:lvl1pPr>
              <a:defRPr sz="2000" b="1"/>
            </a:lvl1pPr>
          </a:lstStyle>
          <a:p>
            <a:r>
              <a:t>Title Text</a:t>
            </a:r>
          </a:p>
        </p:txBody>
      </p:sp>
      <p:sp>
        <p:nvSpPr>
          <p:cNvPr id="75" name="Shape 75"/>
          <p:cNvSpPr>
            <a:spLocks noGrp="1"/>
          </p:cNvSpPr>
          <p:nvPr>
            <p:ph type="body" idx="1"/>
          </p:nvPr>
        </p:nvSpPr>
        <p:spPr>
          <a:xfrm>
            <a:off x="3575050" y="273050"/>
            <a:ext cx="5111750" cy="5853113"/>
          </a:xfrm>
          <a:prstGeom prst="rect">
            <a:avLst/>
          </a:prstGeom>
        </p:spPr>
        <p:txBody>
          <a:bodyPr>
            <a:normAutofit/>
          </a:bodyPr>
          <a:lstStyle>
            <a:lvl1pPr>
              <a:spcBef>
                <a:spcPts val="700"/>
              </a:spcBef>
              <a:defRPr sz="3200"/>
            </a:lvl1pPr>
            <a:lvl2pPr marL="783771" indent="-326571">
              <a:spcBef>
                <a:spcPts val="700"/>
              </a:spcBef>
              <a:defRPr sz="3200"/>
            </a:lvl2pPr>
            <a:lvl3pPr marL="1219200" indent="-304800">
              <a:spcBef>
                <a:spcPts val="700"/>
              </a:spcBef>
              <a:defRPr sz="3200"/>
            </a:lvl3pPr>
            <a:lvl4pPr marL="1737360" indent="-365760">
              <a:spcBef>
                <a:spcPts val="700"/>
              </a:spcBef>
              <a:defRPr sz="3200"/>
            </a:lvl4pPr>
            <a:lvl5pPr marL="2194560" indent="-365760">
              <a:spcBef>
                <a:spcPts val="700"/>
              </a:spcBef>
              <a:defRPr sz="3200"/>
            </a:lvl5pPr>
          </a:lstStyle>
          <a:p>
            <a:r>
              <a:t>Body Level One</a:t>
            </a:r>
          </a:p>
          <a:p>
            <a:pPr lvl="1"/>
            <a:r>
              <a:t>Body Level Two</a:t>
            </a:r>
          </a:p>
          <a:p>
            <a:pPr lvl="2"/>
            <a:r>
              <a:t>Body Level Three</a:t>
            </a:r>
          </a:p>
          <a:p>
            <a:pPr lvl="3"/>
            <a:r>
              <a:t>Body Level Four</a:t>
            </a:r>
          </a:p>
          <a:p>
            <a:pPr lvl="4"/>
            <a:r>
              <a:t>Body Level Five</a:t>
            </a:r>
          </a:p>
        </p:txBody>
      </p:sp>
      <p:sp>
        <p:nvSpPr>
          <p:cNvPr id="76" name="Shape 76"/>
          <p:cNvSpPr>
            <a:spLocks noGrp="1"/>
          </p:cNvSpPr>
          <p:nvPr>
            <p:ph type="body" sz="half" idx="13"/>
          </p:nvPr>
        </p:nvSpPr>
        <p:spPr>
          <a:xfrm>
            <a:off x="457199" y="1435100"/>
            <a:ext cx="3008315" cy="4691063"/>
          </a:xfrm>
          <a:prstGeom prst="rect">
            <a:avLst/>
          </a:prstGeom>
        </p:spPr>
        <p:txBody>
          <a:bodyPr>
            <a:normAutofit/>
          </a:bodyPr>
          <a:lstStyle/>
          <a:p>
            <a:pPr marL="0" indent="0">
              <a:spcBef>
                <a:spcPts val="300"/>
              </a:spcBef>
              <a:buClrTx/>
              <a:buSzTx/>
              <a:buNone/>
              <a:defRPr sz="1400"/>
            </a:pPr>
            <a:endParaRPr/>
          </a:p>
        </p:txBody>
      </p:sp>
      <p:sp>
        <p:nvSpPr>
          <p:cNvPr id="77" name="Shape 7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Picture with Caption">
    <p:spTree>
      <p:nvGrpSpPr>
        <p:cNvPr id="1" name=""/>
        <p:cNvGrpSpPr/>
        <p:nvPr/>
      </p:nvGrpSpPr>
      <p:grpSpPr>
        <a:xfrm>
          <a:off x="0" y="0"/>
          <a:ext cx="0" cy="0"/>
          <a:chOff x="0" y="0"/>
          <a:chExt cx="0" cy="0"/>
        </a:xfrm>
      </p:grpSpPr>
      <p:sp>
        <p:nvSpPr>
          <p:cNvPr id="84" name="Shape 84"/>
          <p:cNvSpPr>
            <a:spLocks noGrp="1"/>
          </p:cNvSpPr>
          <p:nvPr>
            <p:ph type="title"/>
          </p:nvPr>
        </p:nvSpPr>
        <p:spPr>
          <a:xfrm>
            <a:off x="1792288" y="4800600"/>
            <a:ext cx="5486401" cy="566738"/>
          </a:xfrm>
          <a:prstGeom prst="rect">
            <a:avLst/>
          </a:prstGeom>
        </p:spPr>
        <p:txBody>
          <a:bodyPr>
            <a:normAutofit/>
          </a:bodyPr>
          <a:lstStyle>
            <a:lvl1pPr>
              <a:defRPr sz="2000" b="1"/>
            </a:lvl1pPr>
          </a:lstStyle>
          <a:p>
            <a:r>
              <a:t>Title Text</a:t>
            </a:r>
          </a:p>
        </p:txBody>
      </p:sp>
      <p:sp>
        <p:nvSpPr>
          <p:cNvPr id="85" name="Shape 85"/>
          <p:cNvSpPr>
            <a:spLocks noGrp="1"/>
          </p:cNvSpPr>
          <p:nvPr>
            <p:ph type="pic" sz="half" idx="13"/>
          </p:nvPr>
        </p:nvSpPr>
        <p:spPr>
          <a:xfrm>
            <a:off x="1792288" y="612775"/>
            <a:ext cx="5486401" cy="4114800"/>
          </a:xfrm>
          <a:prstGeom prst="rect">
            <a:avLst/>
          </a:prstGeom>
        </p:spPr>
        <p:txBody>
          <a:bodyPr lIns="91439" rIns="91439"/>
          <a:lstStyle/>
          <a:p>
            <a:endParaRPr/>
          </a:p>
        </p:txBody>
      </p:sp>
      <p:sp>
        <p:nvSpPr>
          <p:cNvPr id="86" name="Shape 86"/>
          <p:cNvSpPr>
            <a:spLocks noGrp="1"/>
          </p:cNvSpPr>
          <p:nvPr>
            <p:ph type="body" sz="quarter" idx="1"/>
          </p:nvPr>
        </p:nvSpPr>
        <p:spPr>
          <a:xfrm>
            <a:off x="1792288" y="5367337"/>
            <a:ext cx="5486401" cy="804863"/>
          </a:xfrm>
          <a:prstGeom prst="rect">
            <a:avLst/>
          </a:prstGeom>
        </p:spPr>
        <p:txBody>
          <a:bodyPr>
            <a:normAutofit/>
          </a:bodyPr>
          <a:lstStyle>
            <a:lvl1pPr marL="0" indent="0">
              <a:spcBef>
                <a:spcPts val="300"/>
              </a:spcBef>
              <a:buClrTx/>
              <a:buSzTx/>
              <a:buNone/>
              <a:defRPr sz="1400"/>
            </a:lvl1pPr>
            <a:lvl2pPr marL="0" indent="457200">
              <a:spcBef>
                <a:spcPts val="300"/>
              </a:spcBef>
              <a:buClrTx/>
              <a:buSzTx/>
              <a:buNone/>
              <a:defRPr sz="1400"/>
            </a:lvl2pPr>
            <a:lvl3pPr marL="0" indent="914400">
              <a:spcBef>
                <a:spcPts val="300"/>
              </a:spcBef>
              <a:buClrTx/>
              <a:buSzTx/>
              <a:buNone/>
              <a:defRPr sz="1400"/>
            </a:lvl3pPr>
            <a:lvl4pPr marL="0" indent="1371600">
              <a:spcBef>
                <a:spcPts val="300"/>
              </a:spcBef>
              <a:buClrTx/>
              <a:buSzTx/>
              <a:buNone/>
              <a:defRPr sz="1400"/>
            </a:lvl4pPr>
            <a:lvl5pPr marL="0" indent="1828800">
              <a:spcBef>
                <a:spcPts val="300"/>
              </a:spcBef>
              <a:buClrTx/>
              <a:buSzTx/>
              <a:buNone/>
              <a:defRPr sz="1400"/>
            </a:lvl5pPr>
          </a:lstStyle>
          <a:p>
            <a:r>
              <a:t>Body Level One</a:t>
            </a:r>
          </a:p>
          <a:p>
            <a:pPr lvl="1"/>
            <a:r>
              <a:t>Body Level Two</a:t>
            </a:r>
          </a:p>
          <a:p>
            <a:pPr lvl="2"/>
            <a:r>
              <a:t>Body Level Three</a:t>
            </a:r>
          </a:p>
          <a:p>
            <a:pPr lvl="3"/>
            <a:r>
              <a:t>Body Level Four</a:t>
            </a:r>
          </a:p>
          <a:p>
            <a:pPr lvl="4"/>
            <a:r>
              <a:t>Body Level Five</a:t>
            </a:r>
          </a:p>
        </p:txBody>
      </p:sp>
      <p:sp>
        <p:nvSpPr>
          <p:cNvPr id="87" name="Shape 87"/>
          <p:cNvSpPr>
            <a:spLocks noGrp="1"/>
          </p:cNvSpPr>
          <p:nvPr>
            <p:ph type="sldNum" sz="quarter" idx="2"/>
          </p:nvPr>
        </p:nvSpPr>
        <p:spPr>
          <a:prstGeom prst="rect">
            <a:avLst/>
          </a:prstGeom>
        </p:spPr>
        <p:txBody>
          <a:bodyPr/>
          <a:lstStyle/>
          <a:p>
            <a:fld id="{86CB4B4D-7CA3-9044-876B-883B54F8677D}" type="slidenum">
              <a:t>‹#›</a:t>
            </a:fld>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Off val="44000"/>
          </a:schemeClr>
        </a:solidFill>
        <a:effectLst/>
      </p:bgPr>
    </p:bg>
    <p:spTree>
      <p:nvGrpSpPr>
        <p:cNvPr id="1" name=""/>
        <p:cNvGrpSpPr/>
        <p:nvPr/>
      </p:nvGrpSpPr>
      <p:grpSpPr>
        <a:xfrm>
          <a:off x="0" y="0"/>
          <a:ext cx="0" cy="0"/>
          <a:chOff x="0" y="0"/>
          <a:chExt cx="0" cy="0"/>
        </a:xfrm>
      </p:grpSpPr>
      <p:pic>
        <p:nvPicPr>
          <p:cNvPr id="2" name="image1.jpg" descr="hispanic_hm_pg2_V2"/>
          <p:cNvPicPr>
            <a:picLocks noChangeAspect="1"/>
          </p:cNvPicPr>
          <p:nvPr/>
        </p:nvPicPr>
        <p:blipFill>
          <a:blip r:embed="rId19">
            <a:extLst/>
          </a:blip>
          <a:stretch>
            <a:fillRect/>
          </a:stretch>
        </p:blipFill>
        <p:spPr>
          <a:xfrm>
            <a:off x="0" y="0"/>
            <a:ext cx="9144000" cy="6858000"/>
          </a:xfrm>
          <a:prstGeom prst="rect">
            <a:avLst/>
          </a:prstGeom>
          <a:ln w="12700">
            <a:miter lim="400000"/>
          </a:ln>
        </p:spPr>
      </p:pic>
      <p:sp>
        <p:nvSpPr>
          <p:cNvPr id="3" name="Shape 3"/>
          <p:cNvSpPr>
            <a:spLocks noGrp="1"/>
          </p:cNvSpPr>
          <p:nvPr>
            <p:ph type="title"/>
          </p:nvPr>
        </p:nvSpPr>
        <p:spPr>
          <a:xfrm>
            <a:off x="457200" y="0"/>
            <a:ext cx="8229600" cy="1417638"/>
          </a:xfrm>
          <a:prstGeom prst="rect">
            <a:avLst/>
          </a:prstGeom>
          <a:ln w="12700">
            <a:miter lim="400000"/>
          </a:ln>
          <a:extLst>
            <a:ext uri="{C572A759-6A51-4108-AA02-DFA0A04FC94B}">
              <ma14:wrappingTextBoxFlag xmlns:ma14="http://schemas.microsoft.com/office/mac/drawingml/2011/main" xmlns="" val="1"/>
            </a:ext>
          </a:extLst>
        </p:spPr>
        <p:txBody>
          <a:bodyPr lIns="45719" rIns="45719" anchor="b"/>
          <a:lstStyle/>
          <a:p>
            <a:r>
              <a:t>Title Text</a:t>
            </a:r>
          </a:p>
        </p:txBody>
      </p:sp>
      <p:sp>
        <p:nvSpPr>
          <p:cNvPr id="4" name="Shape 4"/>
          <p:cNvSpPr>
            <a:spLocks noGrp="1"/>
          </p:cNvSpPr>
          <p:nvPr>
            <p:ph type="body" idx="1"/>
          </p:nvPr>
        </p:nvSpPr>
        <p:spPr>
          <a:xfrm>
            <a:off x="457200" y="1600200"/>
            <a:ext cx="8229600" cy="5257800"/>
          </a:xfrm>
          <a:prstGeom prst="rect">
            <a:avLst/>
          </a:prstGeom>
          <a:ln w="12700">
            <a:miter lim="400000"/>
          </a:ln>
          <a:extLst>
            <a:ext uri="{C572A759-6A51-4108-AA02-DFA0A04FC94B}">
              <ma14:wrappingTextBoxFlag xmlns:ma14="http://schemas.microsoft.com/office/mac/drawingml/2011/main" xmlns="" val="1"/>
            </a:ext>
          </a:extLst>
        </p:spPr>
        <p:txBody>
          <a:bodyPr lIns="45719" rIns="45719"/>
          <a:lstStyle/>
          <a:p>
            <a:r>
              <a:t>Body Level One</a:t>
            </a:r>
          </a:p>
          <a:p>
            <a:pPr lvl="1"/>
            <a:r>
              <a:t>Body Level Two</a:t>
            </a:r>
          </a:p>
          <a:p>
            <a:pPr lvl="2"/>
            <a:r>
              <a:t>Body Level Three</a:t>
            </a:r>
          </a:p>
          <a:p>
            <a:pPr lvl="3"/>
            <a:r>
              <a:t>Body Level Four</a:t>
            </a:r>
          </a:p>
          <a:p>
            <a:pPr lvl="4"/>
            <a:r>
              <a:t>Body Level Five</a:t>
            </a:r>
          </a:p>
        </p:txBody>
      </p:sp>
      <p:sp>
        <p:nvSpPr>
          <p:cNvPr id="5" name="Shape 5"/>
          <p:cNvSpPr>
            <a:spLocks noGrp="1"/>
          </p:cNvSpPr>
          <p:nvPr>
            <p:ph type="sldNum" sz="quarter" idx="2"/>
          </p:nvPr>
        </p:nvSpPr>
        <p:spPr>
          <a:xfrm>
            <a:off x="8404859" y="6245225"/>
            <a:ext cx="281941" cy="287087"/>
          </a:xfrm>
          <a:prstGeom prst="rect">
            <a:avLst/>
          </a:prstGeom>
          <a:ln w="12700">
            <a:miter lim="400000"/>
          </a:ln>
        </p:spPr>
        <p:txBody>
          <a:bodyPr wrap="none" lIns="45719" rIns="45719">
            <a:spAutoFit/>
          </a:bodyPr>
          <a:lstStyle>
            <a:lvl1pPr algn="r">
              <a:defRPr sz="1400">
                <a:latin typeface="Times New Roman"/>
                <a:ea typeface="Times New Roman"/>
                <a:cs typeface="Times New Roman"/>
                <a:sym typeface="Times New Roman"/>
              </a:defRPr>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ransition spd="med"/>
  <p:txStyles>
    <p:titleStyle>
      <a:lvl1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1pPr>
      <a:lvl2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2pPr>
      <a:lvl3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3pPr>
      <a:lvl4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4pPr>
      <a:lvl5pPr marL="0" marR="0" indent="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5pPr>
      <a:lvl6pPr marL="0" marR="0" indent="4572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6pPr>
      <a:lvl7pPr marL="0" marR="0" indent="9144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7pPr>
      <a:lvl8pPr marL="0" marR="0" indent="13716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8pPr>
      <a:lvl9pPr marL="0" marR="0" indent="1828800" algn="l" defTabSz="914400" rtl="0" latinLnBrk="0">
        <a:lnSpc>
          <a:spcPct val="100000"/>
        </a:lnSpc>
        <a:spcBef>
          <a:spcPts val="0"/>
        </a:spcBef>
        <a:spcAft>
          <a:spcPts val="0"/>
        </a:spcAft>
        <a:buClrTx/>
        <a:buSzTx/>
        <a:buFontTx/>
        <a:buNone/>
        <a:tabLst/>
        <a:defRPr sz="3600" b="0" i="0" u="none" strike="noStrike" cap="none" spc="0" baseline="0">
          <a:ln>
            <a:noFill/>
          </a:ln>
          <a:solidFill>
            <a:srgbClr val="000000"/>
          </a:solidFill>
          <a:uFillTx/>
          <a:latin typeface="Gill Sans MT"/>
          <a:ea typeface="Gill Sans MT"/>
          <a:cs typeface="Gill Sans MT"/>
          <a:sym typeface="Gill Sans MT"/>
        </a:defRPr>
      </a:lvl9pPr>
    </p:titleStyle>
    <p:bodyStyle>
      <a:lvl1pPr marL="342900" marR="0" indent="-3429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1pPr>
      <a:lvl2pPr marL="764930" marR="0" indent="-30773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2pPr>
      <a:lvl3pPr marL="1181100" marR="0" indent="-2667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3pPr>
      <a:lvl4pPr marL="16916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4pPr>
      <a:lvl5pPr marL="21488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5pPr>
      <a:lvl6pPr marL="26060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6pPr>
      <a:lvl7pPr marL="30632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7pPr>
      <a:lvl8pPr marL="35204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8pPr>
      <a:lvl9pPr marL="39776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9pPr>
    </p:bodyStyle>
    <p:otherStyle>
      <a:lvl1pPr marL="0" marR="0" indent="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1pPr>
      <a:lvl2pPr marL="0" marR="0" indent="457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2pPr>
      <a:lvl3pPr marL="0" marR="0" indent="914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3pPr>
      <a:lvl4pPr marL="0" marR="0" indent="1371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4pPr>
      <a:lvl5pPr marL="0" marR="0" indent="18288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5pPr>
      <a:lvl6pPr marL="0" marR="0" indent="22860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6pPr>
      <a:lvl7pPr marL="0" marR="0" indent="27432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7pPr>
      <a:lvl8pPr marL="0" marR="0" indent="32004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8pPr>
      <a:lvl9pPr marL="0" marR="0" indent="3657600" algn="r" defTabSz="914400" rtl="0" latinLnBrk="0">
        <a:lnSpc>
          <a:spcPct val="100000"/>
        </a:lnSpc>
        <a:spcBef>
          <a:spcPts val="0"/>
        </a:spcBef>
        <a:spcAft>
          <a:spcPts val="0"/>
        </a:spcAft>
        <a:buClrTx/>
        <a:buSzTx/>
        <a:buFontTx/>
        <a:buNone/>
        <a:tabLst/>
        <a:defRPr sz="1400" b="0" i="0" u="none" strike="noStrike" cap="none" spc="0" baseline="0">
          <a:ln>
            <a:noFill/>
          </a:ln>
          <a:solidFill>
            <a:schemeClr val="tx1"/>
          </a:solidFill>
          <a:uFillTx/>
          <a:latin typeface="+mn-lt"/>
          <a:ea typeface="+mn-ea"/>
          <a:cs typeface="+mn-cs"/>
          <a:sym typeface="Times New Roman"/>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gif"/><Relationship Id="rId5" Type="http://schemas.openxmlformats.org/officeDocument/2006/relationships/image" Target="../media/image9.gif"/><Relationship Id="rId4" Type="http://schemas.openxmlformats.org/officeDocument/2006/relationships/image" Target="../media/image8.gif"/></Relationships>
</file>

<file path=ppt/slides/_rels/slide1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6.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4.gif"/><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5.gif"/><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7.gi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38.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6.xml"/></Relationships>
</file>

<file path=ppt/slides/_rels/slide42.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hyperlink" Target="http://www.getkahoot.com/"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 name="Shape 166"/>
          <p:cNvSpPr/>
          <p:nvPr/>
        </p:nvSpPr>
        <p:spPr>
          <a:xfrm>
            <a:off x="457200" y="1143000"/>
            <a:ext cx="8305800" cy="486207"/>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lgn="ctr">
              <a:defRPr sz="2800" b="1">
                <a:solidFill>
                  <a:srgbClr val="006699"/>
                </a:solidFill>
                <a:latin typeface="+mj-lt"/>
                <a:ea typeface="+mj-ea"/>
                <a:cs typeface="+mj-cs"/>
                <a:sym typeface="Arial"/>
              </a:defRPr>
            </a:lvl1pPr>
          </a:lstStyle>
          <a:p>
            <a:r>
              <a:t>Resource Allocation for Malaria Prevention</a:t>
            </a:r>
          </a:p>
        </p:txBody>
      </p:sp>
      <p:sp>
        <p:nvSpPr>
          <p:cNvPr id="167" name="Shape 167"/>
          <p:cNvSpPr/>
          <p:nvPr/>
        </p:nvSpPr>
        <p:spPr>
          <a:xfrm>
            <a:off x="3429000" y="2819400"/>
            <a:ext cx="2590808" cy="52324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sz="2800">
                <a:latin typeface="Baskerville Old Face"/>
                <a:ea typeface="Baskerville Old Face"/>
                <a:cs typeface="Baskerville Old Face"/>
                <a:sym typeface="Baskerville Old Face"/>
              </a:defRPr>
            </a:lvl1pPr>
          </a:lstStyle>
          <a:p>
            <a:r>
              <a:t>Bahar Yetis Kara</a:t>
            </a:r>
          </a:p>
        </p:txBody>
      </p:sp>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5" name="Shape 195"/>
          <p:cNvSpPr>
            <a:spLocks noGrp="1"/>
          </p:cNvSpPr>
          <p:nvPr>
            <p:ph type="title"/>
          </p:nvPr>
        </p:nvSpPr>
        <p:spPr>
          <a:prstGeom prst="rect">
            <a:avLst/>
          </a:prstGeom>
        </p:spPr>
        <p:txBody>
          <a:bodyPr/>
          <a:lstStyle/>
          <a:p>
            <a:r>
              <a:t>10 Facts about Malaria (WHO)</a:t>
            </a:r>
          </a:p>
        </p:txBody>
      </p:sp>
      <p:sp>
        <p:nvSpPr>
          <p:cNvPr id="196" name="Shape 196"/>
          <p:cNvSpPr>
            <a:spLocks noGrp="1"/>
          </p:cNvSpPr>
          <p:nvPr>
            <p:ph type="body" idx="1"/>
          </p:nvPr>
        </p:nvSpPr>
        <p:spPr>
          <a:xfrm>
            <a:off x="152400" y="1295400"/>
            <a:ext cx="8382000" cy="4267200"/>
          </a:xfrm>
          <a:prstGeom prst="rect">
            <a:avLst/>
          </a:prstGeom>
        </p:spPr>
        <p:txBody>
          <a:bodyPr/>
          <a:lstStyle/>
          <a:p>
            <a:r>
              <a:t>Fact 9:</a:t>
            </a:r>
          </a:p>
          <a:p>
            <a:pPr marL="742950" lvl="1" indent="-285750">
              <a:defRPr sz="2600"/>
            </a:pPr>
            <a:r>
              <a:t>Pregnant women are at high risk not only of dying from the complications of severe malaria, but also spontaneous abortion, premature delivery or stillbirth. </a:t>
            </a:r>
          </a:p>
          <a:p>
            <a:pPr marL="742950" lvl="1" indent="-285750">
              <a:defRPr sz="2600"/>
            </a:pPr>
            <a:r>
              <a:t>Malaria is also a cause of severe maternal anaemia and is responsible for about one third of preventable low birth weight babies. </a:t>
            </a:r>
          </a:p>
          <a:p>
            <a:pPr marL="742950" lvl="1" indent="-285750">
              <a:defRPr sz="2600"/>
            </a:pPr>
            <a:r>
              <a:t>It contributes to the deaths of an estimated 10 000 pregnant women and up to </a:t>
            </a:r>
            <a:br/>
            <a:r>
              <a:t>200 000 infants each year in Africa alone.</a:t>
            </a:r>
          </a:p>
        </p:txBody>
      </p:sp>
    </p:spTree>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8" name="Shape 198"/>
          <p:cNvSpPr>
            <a:spLocks noGrp="1"/>
          </p:cNvSpPr>
          <p:nvPr>
            <p:ph type="title"/>
          </p:nvPr>
        </p:nvSpPr>
        <p:spPr>
          <a:prstGeom prst="rect">
            <a:avLst/>
          </a:prstGeom>
        </p:spPr>
        <p:txBody>
          <a:bodyPr/>
          <a:lstStyle/>
          <a:p>
            <a:r>
              <a:t>10 Facts about Malaria (WHO)</a:t>
            </a:r>
          </a:p>
        </p:txBody>
      </p:sp>
      <p:sp>
        <p:nvSpPr>
          <p:cNvPr id="199" name="Shape 199"/>
          <p:cNvSpPr>
            <a:spLocks noGrp="1"/>
          </p:cNvSpPr>
          <p:nvPr>
            <p:ph type="body" idx="1"/>
          </p:nvPr>
        </p:nvSpPr>
        <p:spPr>
          <a:prstGeom prst="rect">
            <a:avLst/>
          </a:prstGeom>
        </p:spPr>
        <p:txBody>
          <a:bodyPr/>
          <a:lstStyle/>
          <a:p>
            <a:r>
              <a:t>Fact 10: </a:t>
            </a:r>
          </a:p>
          <a:p>
            <a:pPr marL="742950" lvl="1" indent="-285750">
              <a:defRPr sz="2600"/>
            </a:pPr>
            <a:r>
              <a:t>Malaria causes an average loss of 1.3% of annual economic growth in countries with intense transmission.</a:t>
            </a:r>
          </a:p>
          <a:p>
            <a:pPr marL="742950" lvl="1" indent="-285750">
              <a:defRPr sz="2600"/>
            </a:pPr>
            <a:r>
              <a:t> It traps families and communities in a downward spiral of poverty, disproportionately affecting marginalized and poor people who cannot afford treatment or who have limited access to health care. </a:t>
            </a:r>
          </a:p>
          <a:p>
            <a:pPr marL="742950" lvl="1" indent="-285750">
              <a:defRPr sz="2600"/>
            </a:pPr>
            <a:r>
              <a:t>Malaria cuts attendance at schools and workplaces. </a:t>
            </a:r>
          </a:p>
          <a:p>
            <a:pPr marL="742950" lvl="1" indent="-285750">
              <a:defRPr sz="2600" b="1"/>
            </a:pPr>
            <a:r>
              <a:t>However, it is preventable and curable.</a:t>
            </a:r>
          </a:p>
        </p:txBody>
      </p:sp>
    </p:spTree>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1" name="Shape 201"/>
          <p:cNvSpPr>
            <a:spLocks noGrp="1"/>
          </p:cNvSpPr>
          <p:nvPr>
            <p:ph type="title"/>
          </p:nvPr>
        </p:nvSpPr>
        <p:spPr>
          <a:prstGeom prst="rect">
            <a:avLst/>
          </a:prstGeom>
        </p:spPr>
        <p:txBody>
          <a:bodyPr/>
          <a:lstStyle/>
          <a:p>
            <a:r>
              <a:t>Some of the NGOs about Malaria</a:t>
            </a:r>
          </a:p>
        </p:txBody>
      </p:sp>
      <p:pic>
        <p:nvPicPr>
          <p:cNvPr id="202" name="image6.png" descr="ch3_malaria_logo.png"/>
          <p:cNvPicPr>
            <a:picLocks noChangeAspect="1"/>
          </p:cNvPicPr>
          <p:nvPr/>
        </p:nvPicPr>
        <p:blipFill>
          <a:blip r:embed="rId2">
            <a:extLst/>
          </a:blip>
          <a:stretch>
            <a:fillRect/>
          </a:stretch>
        </p:blipFill>
        <p:spPr>
          <a:xfrm>
            <a:off x="5562600" y="1702032"/>
            <a:ext cx="2934929" cy="1328803"/>
          </a:xfrm>
          <a:prstGeom prst="rect">
            <a:avLst/>
          </a:prstGeom>
          <a:ln w="12700">
            <a:miter lim="400000"/>
          </a:ln>
        </p:spPr>
      </p:pic>
      <p:pic>
        <p:nvPicPr>
          <p:cNvPr id="203" name="image7.png" descr="tamtam_header.png"/>
          <p:cNvPicPr>
            <a:picLocks noChangeAspect="1"/>
          </p:cNvPicPr>
          <p:nvPr/>
        </p:nvPicPr>
        <p:blipFill>
          <a:blip r:embed="rId3">
            <a:extLst/>
          </a:blip>
          <a:stretch>
            <a:fillRect/>
          </a:stretch>
        </p:blipFill>
        <p:spPr>
          <a:xfrm>
            <a:off x="457200" y="1447800"/>
            <a:ext cx="3838222" cy="1295400"/>
          </a:xfrm>
          <a:prstGeom prst="rect">
            <a:avLst/>
          </a:prstGeom>
          <a:ln w="12700">
            <a:miter lim="400000"/>
          </a:ln>
        </p:spPr>
      </p:pic>
      <p:pic>
        <p:nvPicPr>
          <p:cNvPr id="204" name="image8.gif" descr="logo.gif"/>
          <p:cNvPicPr>
            <a:picLocks noChangeAspect="1"/>
          </p:cNvPicPr>
          <p:nvPr/>
        </p:nvPicPr>
        <p:blipFill>
          <a:blip r:embed="rId4">
            <a:extLst/>
          </a:blip>
          <a:stretch>
            <a:fillRect/>
          </a:stretch>
        </p:blipFill>
        <p:spPr>
          <a:xfrm>
            <a:off x="304800" y="5105400"/>
            <a:ext cx="2514600" cy="1168400"/>
          </a:xfrm>
          <a:prstGeom prst="rect">
            <a:avLst/>
          </a:prstGeom>
          <a:ln w="12700">
            <a:miter lim="400000"/>
          </a:ln>
        </p:spPr>
      </p:pic>
      <p:pic>
        <p:nvPicPr>
          <p:cNvPr id="205" name="image9.gif" descr="buttonwhite_en.gif"/>
          <p:cNvPicPr>
            <a:picLocks noChangeAspect="1"/>
          </p:cNvPicPr>
          <p:nvPr/>
        </p:nvPicPr>
        <p:blipFill>
          <a:blip r:embed="rId5">
            <a:extLst/>
          </a:blip>
          <a:stretch>
            <a:fillRect/>
          </a:stretch>
        </p:blipFill>
        <p:spPr>
          <a:xfrm>
            <a:off x="2743200" y="3124200"/>
            <a:ext cx="1460500" cy="1477682"/>
          </a:xfrm>
          <a:prstGeom prst="rect">
            <a:avLst/>
          </a:prstGeom>
          <a:ln w="12700">
            <a:miter lim="400000"/>
          </a:ln>
        </p:spPr>
      </p:pic>
      <p:pic>
        <p:nvPicPr>
          <p:cNvPr id="206" name="image10.gif" descr="logo_doyourownthing_en.gif"/>
          <p:cNvPicPr>
            <a:picLocks noChangeAspect="1"/>
          </p:cNvPicPr>
          <p:nvPr/>
        </p:nvPicPr>
        <p:blipFill>
          <a:blip r:embed="rId6">
            <a:extLst/>
          </a:blip>
          <a:stretch>
            <a:fillRect/>
          </a:stretch>
        </p:blipFill>
        <p:spPr>
          <a:xfrm>
            <a:off x="5257800" y="3657600"/>
            <a:ext cx="2951480" cy="1066800"/>
          </a:xfrm>
          <a:prstGeom prst="rect">
            <a:avLst/>
          </a:prstGeom>
          <a:ln w="12700">
            <a:miter lim="400000"/>
          </a:ln>
        </p:spPr>
      </p:pic>
    </p:spTree>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8" name="Shape 208"/>
          <p:cNvSpPr>
            <a:spLocks noGrp="1"/>
          </p:cNvSpPr>
          <p:nvPr>
            <p:ph type="title"/>
          </p:nvPr>
        </p:nvSpPr>
        <p:spPr>
          <a:prstGeom prst="rect">
            <a:avLst/>
          </a:prstGeom>
        </p:spPr>
        <p:txBody>
          <a:bodyPr/>
          <a:lstStyle/>
          <a:p>
            <a:endParaRPr/>
          </a:p>
        </p:txBody>
      </p:sp>
      <p:sp>
        <p:nvSpPr>
          <p:cNvPr id="209" name="Shape 209"/>
          <p:cNvSpPr>
            <a:spLocks noGrp="1"/>
          </p:cNvSpPr>
          <p:nvPr>
            <p:ph type="body" idx="1"/>
          </p:nvPr>
        </p:nvSpPr>
        <p:spPr>
          <a:prstGeom prst="rect">
            <a:avLst/>
          </a:prstGeom>
        </p:spPr>
        <p:txBody>
          <a:bodyPr/>
          <a:lstStyle/>
          <a:p>
            <a:endParaRPr/>
          </a:p>
          <a:p>
            <a:endParaRPr/>
          </a:p>
          <a:p>
            <a:endParaRPr/>
          </a:p>
          <a:p>
            <a:endParaRPr/>
          </a:p>
          <a:p>
            <a:endParaRPr/>
          </a:p>
          <a:p>
            <a:endParaRPr/>
          </a:p>
          <a:p>
            <a:endParaRPr/>
          </a:p>
          <a:p>
            <a:r>
              <a:t>Video 2: What we do:</a:t>
            </a:r>
          </a:p>
        </p:txBody>
      </p:sp>
      <p:pic>
        <p:nvPicPr>
          <p:cNvPr id="210" name="image6.png" descr="ch3_malaria_logo.png"/>
          <p:cNvPicPr>
            <a:picLocks noChangeAspect="1"/>
          </p:cNvPicPr>
          <p:nvPr/>
        </p:nvPicPr>
        <p:blipFill>
          <a:blip r:embed="rId2">
            <a:extLst/>
          </a:blip>
          <a:stretch>
            <a:fillRect/>
          </a:stretch>
        </p:blipFill>
        <p:spPr>
          <a:xfrm>
            <a:off x="457200" y="178032"/>
            <a:ext cx="2934929" cy="1328803"/>
          </a:xfrm>
          <a:prstGeom prst="rect">
            <a:avLst/>
          </a:prstGeom>
          <a:ln w="12700">
            <a:miter lim="400000"/>
          </a:ln>
        </p:spPr>
      </p:pic>
      <p:pic>
        <p:nvPicPr>
          <p:cNvPr id="211" name="image11.png" descr="2-point-7.png"/>
          <p:cNvPicPr>
            <a:picLocks noChangeAspect="1"/>
          </p:cNvPicPr>
          <p:nvPr/>
        </p:nvPicPr>
        <p:blipFill>
          <a:blip r:embed="rId3">
            <a:extLst/>
          </a:blip>
          <a:stretch>
            <a:fillRect/>
          </a:stretch>
        </p:blipFill>
        <p:spPr>
          <a:xfrm>
            <a:off x="914400" y="1905000"/>
            <a:ext cx="2592674" cy="2497155"/>
          </a:xfrm>
          <a:prstGeom prst="rect">
            <a:avLst/>
          </a:prstGeom>
          <a:ln w="12700">
            <a:miter lim="400000"/>
          </a:ln>
        </p:spPr>
      </p:pic>
      <p:pic>
        <p:nvPicPr>
          <p:cNvPr id="212" name="image12.png" descr="deaths_impact_20112.png"/>
          <p:cNvPicPr>
            <a:picLocks noChangeAspect="1"/>
          </p:cNvPicPr>
          <p:nvPr/>
        </p:nvPicPr>
        <p:blipFill>
          <a:blip r:embed="rId4">
            <a:extLst/>
          </a:blip>
          <a:stretch>
            <a:fillRect/>
          </a:stretch>
        </p:blipFill>
        <p:spPr>
          <a:xfrm>
            <a:off x="4495800" y="1981200"/>
            <a:ext cx="3678510" cy="1600200"/>
          </a:xfrm>
          <a:prstGeom prst="rect">
            <a:avLst/>
          </a:prstGeom>
          <a:ln w="12700">
            <a:miter lim="400000"/>
          </a:ln>
        </p:spPr>
      </p:pic>
    </p:spTree>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4" name="Shape 214"/>
          <p:cNvSpPr>
            <a:spLocks noGrp="1"/>
          </p:cNvSpPr>
          <p:nvPr>
            <p:ph type="title"/>
          </p:nvPr>
        </p:nvSpPr>
        <p:spPr>
          <a:prstGeom prst="rect">
            <a:avLst/>
          </a:prstGeom>
        </p:spPr>
        <p:txBody>
          <a:bodyPr/>
          <a:lstStyle/>
          <a:p>
            <a:endParaRPr/>
          </a:p>
        </p:txBody>
      </p:sp>
      <p:sp>
        <p:nvSpPr>
          <p:cNvPr id="215" name="Shape 215"/>
          <p:cNvSpPr>
            <a:spLocks noGrp="1"/>
          </p:cNvSpPr>
          <p:nvPr>
            <p:ph type="body" idx="1"/>
          </p:nvPr>
        </p:nvSpPr>
        <p:spPr>
          <a:xfrm>
            <a:off x="457200" y="1219200"/>
            <a:ext cx="8229600" cy="5486400"/>
          </a:xfrm>
          <a:prstGeom prst="rect">
            <a:avLst/>
          </a:prstGeom>
        </p:spPr>
        <p:txBody>
          <a:bodyPr/>
          <a:lstStyle/>
          <a:p>
            <a:r>
              <a:t>TAMTAM was founded in 2004 by a couple of economists.</a:t>
            </a:r>
          </a:p>
          <a:p>
            <a:r>
              <a:t>Through their work in the rural district of Busia, Kenya, they realized that distributing bed nets is one of the most efficient means to save lives and improve the health of mothers and their children. </a:t>
            </a:r>
          </a:p>
          <a:p>
            <a:r>
              <a:t>TAMTAM was born out of their desire to put this finding into action</a:t>
            </a:r>
          </a:p>
          <a:p>
            <a:r>
              <a:t>.</a:t>
            </a:r>
            <a:r>
              <a:rPr b="1"/>
              <a:t>TAMTAM stands for "Together Against Malaria, Tunapenda Afya na Maisha".</a:t>
            </a:r>
          </a:p>
          <a:p>
            <a:pPr>
              <a:defRPr b="1"/>
            </a:pPr>
            <a:r>
              <a:t>The Swahili translates to "We love health and living" in the native language of Busia. </a:t>
            </a:r>
          </a:p>
        </p:txBody>
      </p:sp>
      <p:pic>
        <p:nvPicPr>
          <p:cNvPr id="216" name="image7.png" descr="tamtam_header.png"/>
          <p:cNvPicPr>
            <a:picLocks noChangeAspect="1"/>
          </p:cNvPicPr>
          <p:nvPr/>
        </p:nvPicPr>
        <p:blipFill>
          <a:blip r:embed="rId2">
            <a:extLst/>
          </a:blip>
          <a:stretch>
            <a:fillRect/>
          </a:stretch>
        </p:blipFill>
        <p:spPr>
          <a:xfrm>
            <a:off x="2157590" y="1"/>
            <a:ext cx="3838222" cy="1295401"/>
          </a:xfrm>
          <a:prstGeom prst="rect">
            <a:avLst/>
          </a:prstGeom>
          <a:ln w="12700">
            <a:miter lim="400000"/>
          </a:ln>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8" name="Shape 218"/>
          <p:cNvSpPr>
            <a:spLocks noGrp="1"/>
          </p:cNvSpPr>
          <p:nvPr>
            <p:ph type="title"/>
          </p:nvPr>
        </p:nvSpPr>
        <p:spPr>
          <a:prstGeom prst="rect">
            <a:avLst/>
          </a:prstGeom>
        </p:spPr>
        <p:txBody>
          <a:bodyPr/>
          <a:lstStyle/>
          <a:p>
            <a:endParaRPr/>
          </a:p>
        </p:txBody>
      </p:sp>
      <p:pic>
        <p:nvPicPr>
          <p:cNvPr id="219" name="image15.jpeg" descr="slideshow_3.jpg"/>
          <p:cNvPicPr>
            <a:picLocks noChangeAspect="1"/>
          </p:cNvPicPr>
          <p:nvPr/>
        </p:nvPicPr>
        <p:blipFill>
          <a:blip r:embed="rId2">
            <a:extLst/>
          </a:blip>
          <a:stretch>
            <a:fillRect/>
          </a:stretch>
        </p:blipFill>
        <p:spPr>
          <a:xfrm>
            <a:off x="0" y="1771828"/>
            <a:ext cx="9026013" cy="3619144"/>
          </a:xfrm>
          <a:prstGeom prst="rect">
            <a:avLst/>
          </a:prstGeom>
          <a:ln w="12700">
            <a:miter lim="400000"/>
          </a:ln>
        </p:spPr>
      </p:pic>
      <p:pic>
        <p:nvPicPr>
          <p:cNvPr id="220" name="image7.png" descr="tamtam_header.png"/>
          <p:cNvPicPr>
            <a:picLocks noChangeAspect="1"/>
          </p:cNvPicPr>
          <p:nvPr/>
        </p:nvPicPr>
        <p:blipFill>
          <a:blip r:embed="rId3">
            <a:extLst/>
          </a:blip>
          <a:stretch>
            <a:fillRect/>
          </a:stretch>
        </p:blipFill>
        <p:spPr>
          <a:xfrm>
            <a:off x="2157590" y="1"/>
            <a:ext cx="3838222" cy="1295401"/>
          </a:xfrm>
          <a:prstGeom prst="rect">
            <a:avLst/>
          </a:prstGeom>
          <a:ln w="12700">
            <a:miter lim="400000"/>
          </a:ln>
        </p:spPr>
      </p:pic>
    </p:spTree>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2" name="Shape 222"/>
          <p:cNvSpPr>
            <a:spLocks noGrp="1"/>
          </p:cNvSpPr>
          <p:nvPr>
            <p:ph type="title"/>
          </p:nvPr>
        </p:nvSpPr>
        <p:spPr>
          <a:prstGeom prst="rect">
            <a:avLst/>
          </a:prstGeom>
        </p:spPr>
        <p:txBody>
          <a:bodyPr/>
          <a:lstStyle/>
          <a:p>
            <a:r>
              <a:t>More Facts on Malaria</a:t>
            </a:r>
          </a:p>
        </p:txBody>
      </p:sp>
      <p:sp>
        <p:nvSpPr>
          <p:cNvPr id="223" name="Shape 223"/>
          <p:cNvSpPr>
            <a:spLocks noGrp="1"/>
          </p:cNvSpPr>
          <p:nvPr>
            <p:ph type="body" sz="quarter" idx="1"/>
          </p:nvPr>
        </p:nvSpPr>
        <p:spPr>
          <a:prstGeom prst="rect">
            <a:avLst/>
          </a:prstGeom>
        </p:spPr>
        <p:txBody>
          <a:bodyPr/>
          <a:lstStyle/>
          <a:p>
            <a:endParaRPr/>
          </a:p>
        </p:txBody>
      </p:sp>
    </p:spTree>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 name="Shape 225"/>
          <p:cNvSpPr>
            <a:spLocks noGrp="1"/>
          </p:cNvSpPr>
          <p:nvPr>
            <p:ph type="title"/>
          </p:nvPr>
        </p:nvSpPr>
        <p:spPr>
          <a:prstGeom prst="rect">
            <a:avLst/>
          </a:prstGeom>
        </p:spPr>
        <p:txBody>
          <a:bodyPr/>
          <a:lstStyle/>
          <a:p>
            <a:r>
              <a:t>Malaria and Climate</a:t>
            </a:r>
          </a:p>
        </p:txBody>
      </p:sp>
      <p:pic>
        <p:nvPicPr>
          <p:cNvPr id="226" name="image16.gif" descr="picdistr.gif"/>
          <p:cNvPicPr>
            <a:picLocks noChangeAspect="1"/>
          </p:cNvPicPr>
          <p:nvPr/>
        </p:nvPicPr>
        <p:blipFill>
          <a:blip r:embed="rId2">
            <a:extLst/>
          </a:blip>
          <a:stretch>
            <a:fillRect/>
          </a:stretch>
        </p:blipFill>
        <p:spPr>
          <a:xfrm>
            <a:off x="0" y="1691039"/>
            <a:ext cx="4953000" cy="4088397"/>
          </a:xfrm>
          <a:prstGeom prst="rect">
            <a:avLst/>
          </a:prstGeom>
          <a:ln w="12700">
            <a:miter lim="400000"/>
          </a:ln>
        </p:spPr>
      </p:pic>
      <p:sp>
        <p:nvSpPr>
          <p:cNvPr id="227" name="Shape 227"/>
          <p:cNvSpPr>
            <a:spLocks noGrp="1"/>
          </p:cNvSpPr>
          <p:nvPr>
            <p:ph type="body" sz="half" idx="1"/>
          </p:nvPr>
        </p:nvSpPr>
        <p:spPr>
          <a:xfrm>
            <a:off x="5410200" y="1219200"/>
            <a:ext cx="3276600" cy="4724400"/>
          </a:xfrm>
          <a:prstGeom prst="rect">
            <a:avLst/>
          </a:prstGeom>
        </p:spPr>
        <p:txBody>
          <a:bodyPr/>
          <a:lstStyle/>
          <a:p>
            <a:r>
              <a:t>Suitability of local climate </a:t>
            </a:r>
          </a:p>
          <a:p>
            <a:r>
              <a:t>Potential distribution of malaria transmission</a:t>
            </a:r>
          </a:p>
        </p:txBody>
      </p:sp>
    </p:spTree>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9" name="Shape 229"/>
          <p:cNvSpPr>
            <a:spLocks noGrp="1"/>
          </p:cNvSpPr>
          <p:nvPr>
            <p:ph type="title"/>
          </p:nvPr>
        </p:nvSpPr>
        <p:spPr>
          <a:prstGeom prst="rect">
            <a:avLst/>
          </a:prstGeom>
        </p:spPr>
        <p:txBody>
          <a:bodyPr/>
          <a:lstStyle/>
          <a:p>
            <a:r>
              <a:t>Malaria distribution model</a:t>
            </a:r>
          </a:p>
        </p:txBody>
      </p:sp>
      <p:sp>
        <p:nvSpPr>
          <p:cNvPr id="230" name="Shape 230"/>
          <p:cNvSpPr>
            <a:spLocks noGrp="1"/>
          </p:cNvSpPr>
          <p:nvPr>
            <p:ph type="body" sz="half" idx="1"/>
          </p:nvPr>
        </p:nvSpPr>
        <p:spPr>
          <a:xfrm>
            <a:off x="4800600" y="1219200"/>
            <a:ext cx="4343400" cy="4724400"/>
          </a:xfrm>
          <a:prstGeom prst="rect">
            <a:avLst/>
          </a:prstGeom>
        </p:spPr>
        <p:txBody>
          <a:bodyPr/>
          <a:lstStyle/>
          <a:p>
            <a:r>
              <a:t>Endemic: Regions </a:t>
            </a:r>
          </a:p>
          <a:p>
            <a:pPr marL="742950" lvl="1" indent="-285750">
              <a:spcBef>
                <a:spcPts val="500"/>
              </a:spcBef>
              <a:defRPr sz="2400"/>
            </a:pPr>
            <a:r>
              <a:t>Significant transmission</a:t>
            </a:r>
          </a:p>
          <a:p>
            <a:r>
              <a:t>Epidemic Regions</a:t>
            </a:r>
          </a:p>
          <a:p>
            <a:pPr marL="742950" lvl="1" indent="-285750">
              <a:spcBef>
                <a:spcPts val="500"/>
              </a:spcBef>
              <a:defRPr sz="2400"/>
            </a:pPr>
            <a:r>
              <a:t>Prone to distinct variation (in some years no transmission)</a:t>
            </a:r>
          </a:p>
        </p:txBody>
      </p:sp>
      <p:pic>
        <p:nvPicPr>
          <p:cNvPr id="231" name="image17.gif" descr="picendem.gif"/>
          <p:cNvPicPr>
            <a:picLocks noChangeAspect="1"/>
          </p:cNvPicPr>
          <p:nvPr/>
        </p:nvPicPr>
        <p:blipFill>
          <a:blip r:embed="rId2">
            <a:extLst/>
          </a:blip>
          <a:stretch>
            <a:fillRect/>
          </a:stretch>
        </p:blipFill>
        <p:spPr>
          <a:xfrm>
            <a:off x="457200" y="1516612"/>
            <a:ext cx="4038600" cy="4129576"/>
          </a:xfrm>
          <a:prstGeom prst="rect">
            <a:avLst/>
          </a:prstGeom>
          <a:ln w="12700">
            <a:miter lim="400000"/>
          </a:ln>
        </p:spPr>
      </p:pic>
    </p:spTree>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3" name="Shape 233"/>
          <p:cNvSpPr>
            <a:spLocks noGrp="1"/>
          </p:cNvSpPr>
          <p:nvPr>
            <p:ph type="title"/>
          </p:nvPr>
        </p:nvSpPr>
        <p:spPr>
          <a:prstGeom prst="rect">
            <a:avLst/>
          </a:prstGeom>
        </p:spPr>
        <p:txBody>
          <a:bodyPr/>
          <a:lstStyle>
            <a:lvl1pPr defTabSz="832104">
              <a:defRPr sz="3276"/>
            </a:lvl1pPr>
          </a:lstStyle>
          <a:p>
            <a:r>
              <a:t>Duration of Malaria Transmission Session</a:t>
            </a:r>
          </a:p>
        </p:txBody>
      </p:sp>
      <p:sp>
        <p:nvSpPr>
          <p:cNvPr id="234" name="Shape 234"/>
          <p:cNvSpPr>
            <a:spLocks noGrp="1"/>
          </p:cNvSpPr>
          <p:nvPr>
            <p:ph type="body" sz="half" idx="1"/>
          </p:nvPr>
        </p:nvSpPr>
        <p:spPr>
          <a:xfrm>
            <a:off x="4800600" y="1219200"/>
            <a:ext cx="4343400" cy="4724400"/>
          </a:xfrm>
          <a:prstGeom prst="rect">
            <a:avLst/>
          </a:prstGeom>
        </p:spPr>
        <p:txBody>
          <a:bodyPr/>
          <a:lstStyle/>
          <a:p>
            <a:r>
              <a:t>Yellow: Strongly seasonal and epidemic</a:t>
            </a:r>
          </a:p>
          <a:p>
            <a:r>
              <a:t>Light green: Seasonal and endemic</a:t>
            </a:r>
          </a:p>
          <a:p>
            <a:r>
              <a:t>Dark green: Perennial and endemic</a:t>
            </a:r>
          </a:p>
        </p:txBody>
      </p:sp>
      <p:pic>
        <p:nvPicPr>
          <p:cNvPr id="235" name="image18.gif" descr="picseas.gif"/>
          <p:cNvPicPr>
            <a:picLocks noChangeAspect="1"/>
          </p:cNvPicPr>
          <p:nvPr/>
        </p:nvPicPr>
        <p:blipFill>
          <a:blip r:embed="rId2">
            <a:extLst/>
          </a:blip>
          <a:stretch>
            <a:fillRect/>
          </a:stretch>
        </p:blipFill>
        <p:spPr>
          <a:xfrm>
            <a:off x="228600" y="1296881"/>
            <a:ext cx="4038600" cy="3959438"/>
          </a:xfrm>
          <a:prstGeom prst="rect">
            <a:avLst/>
          </a:prstGeom>
          <a:ln w="12700">
            <a:miter lim="400000"/>
          </a:ln>
        </p:spPr>
      </p:pic>
    </p:spTree>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Shape 169"/>
          <p:cNvSpPr>
            <a:spLocks noGrp="1"/>
          </p:cNvSpPr>
          <p:nvPr>
            <p:ph type="title"/>
          </p:nvPr>
        </p:nvSpPr>
        <p:spPr>
          <a:prstGeom prst="rect">
            <a:avLst/>
          </a:prstGeom>
        </p:spPr>
        <p:txBody>
          <a:bodyPr/>
          <a:lstStyle/>
          <a:p>
            <a:r>
              <a:t>Malaria</a:t>
            </a:r>
          </a:p>
        </p:txBody>
      </p:sp>
      <p:sp>
        <p:nvSpPr>
          <p:cNvPr id="170" name="Shape 170"/>
          <p:cNvSpPr>
            <a:spLocks noGrp="1"/>
          </p:cNvSpPr>
          <p:nvPr>
            <p:ph type="body" idx="1"/>
          </p:nvPr>
        </p:nvSpPr>
        <p:spPr>
          <a:prstGeom prst="rect">
            <a:avLst/>
          </a:prstGeom>
        </p:spPr>
        <p:txBody>
          <a:bodyPr/>
          <a:lstStyle/>
          <a:p>
            <a:r>
              <a:t>Video 1: JumboJets</a:t>
            </a:r>
          </a:p>
        </p:txBody>
      </p:sp>
    </p:spTree>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7" name="Shape 237"/>
          <p:cNvSpPr>
            <a:spLocks noGrp="1"/>
          </p:cNvSpPr>
          <p:nvPr>
            <p:ph type="title"/>
          </p:nvPr>
        </p:nvSpPr>
        <p:spPr>
          <a:prstGeom prst="rect">
            <a:avLst/>
          </a:prstGeom>
        </p:spPr>
        <p:txBody>
          <a:bodyPr/>
          <a:lstStyle/>
          <a:p>
            <a:r>
              <a:t>Malaria Season</a:t>
            </a:r>
          </a:p>
        </p:txBody>
      </p:sp>
      <p:pic>
        <p:nvPicPr>
          <p:cNvPr id="238" name="image19.gif" descr="picstartend.gif"/>
          <p:cNvPicPr>
            <a:picLocks noChangeAspect="1"/>
          </p:cNvPicPr>
          <p:nvPr/>
        </p:nvPicPr>
        <p:blipFill>
          <a:blip r:embed="rId2">
            <a:extLst/>
          </a:blip>
          <a:stretch>
            <a:fillRect/>
          </a:stretch>
        </p:blipFill>
        <p:spPr>
          <a:xfrm>
            <a:off x="381000" y="1438009"/>
            <a:ext cx="8229600" cy="2915182"/>
          </a:xfrm>
          <a:prstGeom prst="rect">
            <a:avLst/>
          </a:prstGeom>
          <a:ln w="12700">
            <a:miter lim="400000"/>
          </a:ln>
        </p:spPr>
      </p:pic>
    </p:spTree>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0" name="Shape 240"/>
          <p:cNvSpPr>
            <a:spLocks noGrp="1"/>
          </p:cNvSpPr>
          <p:nvPr>
            <p:ph type="title"/>
          </p:nvPr>
        </p:nvSpPr>
        <p:spPr>
          <a:xfrm>
            <a:off x="457200" y="76200"/>
            <a:ext cx="6781800" cy="609600"/>
          </a:xfrm>
          <a:prstGeom prst="rect">
            <a:avLst/>
          </a:prstGeom>
        </p:spPr>
        <p:txBody>
          <a:bodyPr/>
          <a:lstStyle/>
          <a:p>
            <a:r>
              <a:t>April 2010 Health Report </a:t>
            </a:r>
          </a:p>
        </p:txBody>
      </p:sp>
      <p:sp>
        <p:nvSpPr>
          <p:cNvPr id="241" name="Shape 241"/>
          <p:cNvSpPr>
            <a:spLocks noGrp="1"/>
          </p:cNvSpPr>
          <p:nvPr>
            <p:ph type="body" idx="1"/>
          </p:nvPr>
        </p:nvSpPr>
        <p:spPr>
          <a:prstGeom prst="rect">
            <a:avLst/>
          </a:prstGeom>
        </p:spPr>
        <p:txBody>
          <a:bodyPr/>
          <a:lstStyle/>
          <a:p>
            <a:endParaRPr/>
          </a:p>
        </p:txBody>
      </p:sp>
      <p:pic>
        <p:nvPicPr>
          <p:cNvPr id="242" name="image20.png"/>
          <p:cNvPicPr>
            <a:picLocks noChangeAspect="1"/>
          </p:cNvPicPr>
          <p:nvPr/>
        </p:nvPicPr>
        <p:blipFill>
          <a:blip r:embed="rId2">
            <a:extLst/>
          </a:blip>
          <a:stretch>
            <a:fillRect/>
          </a:stretch>
        </p:blipFill>
        <p:spPr>
          <a:xfrm>
            <a:off x="381000" y="595357"/>
            <a:ext cx="7099300" cy="6262642"/>
          </a:xfrm>
          <a:prstGeom prst="rect">
            <a:avLst/>
          </a:prstGeom>
          <a:ln w="12700">
            <a:miter lim="400000"/>
          </a:ln>
        </p:spPr>
      </p:pic>
    </p:spTree>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4" name="Shape 244"/>
          <p:cNvSpPr>
            <a:spLocks noGrp="1"/>
          </p:cNvSpPr>
          <p:nvPr>
            <p:ph type="title"/>
          </p:nvPr>
        </p:nvSpPr>
        <p:spPr>
          <a:prstGeom prst="rect">
            <a:avLst/>
          </a:prstGeom>
        </p:spPr>
        <p:txBody>
          <a:bodyPr/>
          <a:lstStyle/>
          <a:p>
            <a:endParaRPr/>
          </a:p>
        </p:txBody>
      </p:sp>
      <p:sp>
        <p:nvSpPr>
          <p:cNvPr id="245" name="Shape 245"/>
          <p:cNvSpPr>
            <a:spLocks noGrp="1"/>
          </p:cNvSpPr>
          <p:nvPr>
            <p:ph type="body" idx="1"/>
          </p:nvPr>
        </p:nvSpPr>
        <p:spPr>
          <a:prstGeom prst="rect">
            <a:avLst/>
          </a:prstGeom>
        </p:spPr>
        <p:txBody>
          <a:bodyPr/>
          <a:lstStyle/>
          <a:p>
            <a:endParaRPr/>
          </a:p>
        </p:txBody>
      </p:sp>
      <p:pic>
        <p:nvPicPr>
          <p:cNvPr id="246" name="image21.png"/>
          <p:cNvPicPr>
            <a:picLocks noChangeAspect="1"/>
          </p:cNvPicPr>
          <p:nvPr/>
        </p:nvPicPr>
        <p:blipFill>
          <a:blip r:embed="rId2">
            <a:extLst/>
          </a:blip>
          <a:stretch>
            <a:fillRect/>
          </a:stretch>
        </p:blipFill>
        <p:spPr>
          <a:xfrm>
            <a:off x="1" y="871528"/>
            <a:ext cx="9195855" cy="5910273"/>
          </a:xfrm>
          <a:prstGeom prst="rect">
            <a:avLst/>
          </a:prstGeom>
          <a:ln w="12700">
            <a:miter lim="400000"/>
          </a:ln>
        </p:spPr>
      </p:pic>
      <p:sp>
        <p:nvSpPr>
          <p:cNvPr id="247" name="Shape 247"/>
          <p:cNvSpPr/>
          <p:nvPr/>
        </p:nvSpPr>
        <p:spPr>
          <a:xfrm>
            <a:off x="4724400" y="5562600"/>
            <a:ext cx="4419600" cy="914400"/>
          </a:xfrm>
          <a:prstGeom prst="roundRect">
            <a:avLst>
              <a:gd name="adj" fmla="val 16667"/>
            </a:avLst>
          </a:prstGeom>
          <a:ln w="5715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9" name="Shape 249"/>
          <p:cNvSpPr>
            <a:spLocks noGrp="1"/>
          </p:cNvSpPr>
          <p:nvPr>
            <p:ph type="title"/>
          </p:nvPr>
        </p:nvSpPr>
        <p:spPr>
          <a:prstGeom prst="rect">
            <a:avLst/>
          </a:prstGeom>
        </p:spPr>
        <p:txBody>
          <a:bodyPr/>
          <a:lstStyle/>
          <a:p>
            <a:r>
              <a:t>IFRC in  action </a:t>
            </a:r>
          </a:p>
        </p:txBody>
      </p:sp>
      <p:sp>
        <p:nvSpPr>
          <p:cNvPr id="250" name="Shape 250"/>
          <p:cNvSpPr>
            <a:spLocks noGrp="1"/>
          </p:cNvSpPr>
          <p:nvPr>
            <p:ph type="body" idx="1"/>
          </p:nvPr>
        </p:nvSpPr>
        <p:spPr>
          <a:prstGeom prst="rect">
            <a:avLst/>
          </a:prstGeom>
        </p:spPr>
        <p:txBody>
          <a:bodyPr/>
          <a:lstStyle/>
          <a:p>
            <a:endParaRPr/>
          </a:p>
        </p:txBody>
      </p:sp>
      <p:pic>
        <p:nvPicPr>
          <p:cNvPr id="251" name="image22.png"/>
          <p:cNvPicPr>
            <a:picLocks noChangeAspect="1"/>
          </p:cNvPicPr>
          <p:nvPr/>
        </p:nvPicPr>
        <p:blipFill>
          <a:blip r:embed="rId2">
            <a:extLst/>
          </a:blip>
          <a:stretch>
            <a:fillRect/>
          </a:stretch>
        </p:blipFill>
        <p:spPr>
          <a:xfrm>
            <a:off x="304800" y="1371600"/>
            <a:ext cx="7416800" cy="5219700"/>
          </a:xfrm>
          <a:prstGeom prst="rect">
            <a:avLst/>
          </a:prstGeom>
          <a:ln w="12700">
            <a:miter lim="400000"/>
          </a:ln>
        </p:spPr>
      </p:pic>
    </p:spTree>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3" name="Shape 253"/>
          <p:cNvSpPr>
            <a:spLocks noGrp="1"/>
          </p:cNvSpPr>
          <p:nvPr>
            <p:ph type="title"/>
          </p:nvPr>
        </p:nvSpPr>
        <p:spPr>
          <a:prstGeom prst="rect">
            <a:avLst/>
          </a:prstGeom>
        </p:spPr>
        <p:txBody>
          <a:bodyPr/>
          <a:lstStyle/>
          <a:p>
            <a:endParaRPr/>
          </a:p>
        </p:txBody>
      </p:sp>
      <p:sp>
        <p:nvSpPr>
          <p:cNvPr id="254" name="Shape 254"/>
          <p:cNvSpPr>
            <a:spLocks noGrp="1"/>
          </p:cNvSpPr>
          <p:nvPr>
            <p:ph type="body" idx="1"/>
          </p:nvPr>
        </p:nvSpPr>
        <p:spPr>
          <a:prstGeom prst="rect">
            <a:avLst/>
          </a:prstGeom>
        </p:spPr>
        <p:txBody>
          <a:bodyPr/>
          <a:lstStyle/>
          <a:p>
            <a:endParaRPr/>
          </a:p>
        </p:txBody>
      </p:sp>
      <p:pic>
        <p:nvPicPr>
          <p:cNvPr id="255" name="image23.png"/>
          <p:cNvPicPr>
            <a:picLocks noChangeAspect="1"/>
          </p:cNvPicPr>
          <p:nvPr/>
        </p:nvPicPr>
        <p:blipFill>
          <a:blip r:embed="rId2">
            <a:extLst/>
          </a:blip>
          <a:stretch>
            <a:fillRect/>
          </a:stretch>
        </p:blipFill>
        <p:spPr>
          <a:xfrm>
            <a:off x="228600" y="281608"/>
            <a:ext cx="3810000" cy="6576392"/>
          </a:xfrm>
          <a:prstGeom prst="rect">
            <a:avLst/>
          </a:prstGeom>
          <a:ln w="12700">
            <a:miter lim="400000"/>
          </a:ln>
        </p:spPr>
      </p:pic>
      <p:pic>
        <p:nvPicPr>
          <p:cNvPr id="256" name="image24.png"/>
          <p:cNvPicPr>
            <a:picLocks noChangeAspect="1"/>
          </p:cNvPicPr>
          <p:nvPr/>
        </p:nvPicPr>
        <p:blipFill>
          <a:blip r:embed="rId3">
            <a:extLst/>
          </a:blip>
          <a:stretch>
            <a:fillRect/>
          </a:stretch>
        </p:blipFill>
        <p:spPr>
          <a:xfrm>
            <a:off x="4572000" y="1371600"/>
            <a:ext cx="4355066" cy="4724400"/>
          </a:xfrm>
          <a:prstGeom prst="rect">
            <a:avLst/>
          </a:prstGeom>
          <a:ln w="12700">
            <a:miter lim="400000"/>
          </a:ln>
        </p:spPr>
      </p:pic>
      <p:sp>
        <p:nvSpPr>
          <p:cNvPr id="257" name="Shape 257"/>
          <p:cNvSpPr/>
          <p:nvPr/>
        </p:nvSpPr>
        <p:spPr>
          <a:xfrm>
            <a:off x="304800" y="5867400"/>
            <a:ext cx="3657600" cy="838200"/>
          </a:xfrm>
          <a:custGeom>
            <a:avLst/>
            <a:gdLst/>
            <a:ahLst/>
            <a:cxnLst>
              <a:cxn ang="0">
                <a:pos x="wd2" y="hd2"/>
              </a:cxn>
              <a:cxn ang="5400000">
                <a:pos x="wd2" y="hd2"/>
              </a:cxn>
              <a:cxn ang="10800000">
                <a:pos x="wd2" y="hd2"/>
              </a:cxn>
              <a:cxn ang="16200000">
                <a:pos x="wd2" y="hd2"/>
              </a:cxn>
            </a:cxnLst>
            <a:rect l="0" t="0" r="r" b="b"/>
            <a:pathLst>
              <a:path w="21600" h="21600" extrusionOk="0">
                <a:moveTo>
                  <a:pt x="825" y="0"/>
                </a:moveTo>
                <a:lnTo>
                  <a:pt x="21600" y="0"/>
                </a:lnTo>
                <a:lnTo>
                  <a:pt x="21600" y="18000"/>
                </a:lnTo>
                <a:cubicBezTo>
                  <a:pt x="21600" y="19988"/>
                  <a:pt x="21231" y="21600"/>
                  <a:pt x="20775" y="21600"/>
                </a:cubicBezTo>
                <a:lnTo>
                  <a:pt x="0" y="21600"/>
                </a:lnTo>
                <a:lnTo>
                  <a:pt x="0" y="3600"/>
                </a:lnTo>
                <a:cubicBezTo>
                  <a:pt x="0" y="1612"/>
                  <a:pt x="369" y="0"/>
                  <a:pt x="825" y="0"/>
                </a:cubicBezTo>
                <a:close/>
              </a:path>
            </a:pathLst>
          </a:custGeom>
          <a:ln w="44450">
            <a:solidFill>
              <a:srgbClr val="FF0000"/>
            </a:solidFill>
          </a:ln>
          <a:effectLst>
            <a:outerShdw blurRad="38100" dist="23000" dir="5400000" rotWithShape="0">
              <a:srgbClr val="000000">
                <a:alpha val="35000"/>
              </a:srgbClr>
            </a:outerShdw>
          </a:effectLst>
        </p:spPr>
        <p:txBody>
          <a:bodyPr lIns="45719" rIns="45719" anchor="ctr"/>
          <a:lstStyle/>
          <a:p>
            <a:pPr algn="ctr">
              <a:defRPr>
                <a:solidFill>
                  <a:schemeClr val="accent3">
                    <a:lumOff val="44000"/>
                  </a:schemeClr>
                </a:solidFill>
              </a:defRPr>
            </a:pPr>
            <a:endParaRP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5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7" grpId="1" animBg="1" advAuto="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9" name="Shape 259"/>
          <p:cNvSpPr>
            <a:spLocks noGrp="1"/>
          </p:cNvSpPr>
          <p:nvPr>
            <p:ph type="title"/>
          </p:nvPr>
        </p:nvSpPr>
        <p:spPr>
          <a:prstGeom prst="rect">
            <a:avLst/>
          </a:prstGeom>
        </p:spPr>
        <p:txBody>
          <a:bodyPr/>
          <a:lstStyle/>
          <a:p>
            <a:r>
              <a:t>Kenya</a:t>
            </a:r>
          </a:p>
        </p:txBody>
      </p:sp>
      <p:sp>
        <p:nvSpPr>
          <p:cNvPr id="260" name="Shape 260"/>
          <p:cNvSpPr>
            <a:spLocks noGrp="1"/>
          </p:cNvSpPr>
          <p:nvPr>
            <p:ph type="body" idx="1"/>
          </p:nvPr>
        </p:nvSpPr>
        <p:spPr>
          <a:prstGeom prst="rect">
            <a:avLst/>
          </a:prstGeom>
        </p:spPr>
        <p:txBody>
          <a:bodyPr/>
          <a:lstStyle/>
          <a:p>
            <a:endParaRPr/>
          </a:p>
        </p:txBody>
      </p:sp>
      <p:pic>
        <p:nvPicPr>
          <p:cNvPr id="261" name="image25.png"/>
          <p:cNvPicPr>
            <a:picLocks noChangeAspect="1"/>
          </p:cNvPicPr>
          <p:nvPr/>
        </p:nvPicPr>
        <p:blipFill>
          <a:blip r:embed="rId2">
            <a:extLst/>
          </a:blip>
          <a:stretch>
            <a:fillRect/>
          </a:stretch>
        </p:blipFill>
        <p:spPr>
          <a:xfrm>
            <a:off x="271013" y="2971800"/>
            <a:ext cx="8872988" cy="1877319"/>
          </a:xfrm>
          <a:prstGeom prst="rect">
            <a:avLst/>
          </a:prstGeom>
          <a:ln w="12700">
            <a:miter lim="400000"/>
          </a:ln>
        </p:spPr>
      </p:pic>
      <p:pic>
        <p:nvPicPr>
          <p:cNvPr id="262" name="image26.png"/>
          <p:cNvPicPr>
            <a:picLocks noChangeAspect="1"/>
          </p:cNvPicPr>
          <p:nvPr/>
        </p:nvPicPr>
        <p:blipFill>
          <a:blip r:embed="rId3">
            <a:extLst/>
          </a:blip>
          <a:stretch>
            <a:fillRect/>
          </a:stretch>
        </p:blipFill>
        <p:spPr>
          <a:xfrm>
            <a:off x="457200" y="1371600"/>
            <a:ext cx="4991100" cy="838200"/>
          </a:xfrm>
          <a:prstGeom prst="rect">
            <a:avLst/>
          </a:prstGeom>
          <a:ln w="12700">
            <a:miter lim="400000"/>
          </a:ln>
        </p:spPr>
      </p:pic>
    </p:spTree>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4" name="Shape 264"/>
          <p:cNvSpPr>
            <a:spLocks noGrp="1"/>
          </p:cNvSpPr>
          <p:nvPr>
            <p:ph type="title"/>
          </p:nvPr>
        </p:nvSpPr>
        <p:spPr>
          <a:prstGeom prst="rect">
            <a:avLst/>
          </a:prstGeom>
        </p:spPr>
        <p:txBody>
          <a:bodyPr/>
          <a:lstStyle/>
          <a:p>
            <a:r>
              <a:t>HMM basics</a:t>
            </a:r>
          </a:p>
        </p:txBody>
      </p:sp>
      <p:sp>
        <p:nvSpPr>
          <p:cNvPr id="265" name="Shape 265"/>
          <p:cNvSpPr>
            <a:spLocks noGrp="1"/>
          </p:cNvSpPr>
          <p:nvPr>
            <p:ph type="body" idx="1"/>
          </p:nvPr>
        </p:nvSpPr>
        <p:spPr>
          <a:prstGeom prst="rect">
            <a:avLst/>
          </a:prstGeom>
        </p:spPr>
        <p:txBody>
          <a:bodyPr/>
          <a:lstStyle/>
          <a:p>
            <a:r>
              <a:t>Based on volunteers (from IFRC)</a:t>
            </a:r>
          </a:p>
          <a:p>
            <a:r>
              <a:t>Each volunteer is responsible from some villages</a:t>
            </a:r>
          </a:p>
          <a:p>
            <a:pPr marL="742950" lvl="1" indent="-285750">
              <a:defRPr sz="2600"/>
            </a:pPr>
            <a:r>
              <a:t>Distribute nets</a:t>
            </a:r>
          </a:p>
          <a:p>
            <a:pPr marL="742950" lvl="1" indent="-285750">
              <a:defRPr sz="2600"/>
            </a:pPr>
            <a:r>
              <a:t>Distribute ACTs for sick people</a:t>
            </a:r>
          </a:p>
          <a:p>
            <a:pPr marL="742950" lvl="1" indent="-285750">
              <a:defRPr sz="2600"/>
            </a:pPr>
            <a:r>
              <a:t>Checks for correct dosage usage</a:t>
            </a:r>
          </a:p>
        </p:txBody>
      </p:sp>
    </p:spTree>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7" name="Shape 267"/>
          <p:cNvSpPr>
            <a:spLocks noGrp="1"/>
          </p:cNvSpPr>
          <p:nvPr>
            <p:ph type="title"/>
          </p:nvPr>
        </p:nvSpPr>
        <p:spPr>
          <a:prstGeom prst="rect">
            <a:avLst/>
          </a:prstGeom>
        </p:spPr>
        <p:txBody>
          <a:bodyPr/>
          <a:lstStyle/>
          <a:p>
            <a:endParaRPr/>
          </a:p>
        </p:txBody>
      </p:sp>
      <p:sp>
        <p:nvSpPr>
          <p:cNvPr id="268" name="Shape 268"/>
          <p:cNvSpPr>
            <a:spLocks noGrp="1"/>
          </p:cNvSpPr>
          <p:nvPr>
            <p:ph type="body" idx="1"/>
          </p:nvPr>
        </p:nvSpPr>
        <p:spPr>
          <a:prstGeom prst="rect">
            <a:avLst/>
          </a:prstGeom>
        </p:spPr>
        <p:txBody>
          <a:bodyPr/>
          <a:lstStyle/>
          <a:p>
            <a:endParaRPr/>
          </a:p>
        </p:txBody>
      </p:sp>
      <p:pic>
        <p:nvPicPr>
          <p:cNvPr id="269" name="image27.png"/>
          <p:cNvPicPr>
            <a:picLocks noChangeAspect="1"/>
          </p:cNvPicPr>
          <p:nvPr/>
        </p:nvPicPr>
        <p:blipFill>
          <a:blip r:embed="rId2">
            <a:extLst/>
          </a:blip>
          <a:stretch>
            <a:fillRect/>
          </a:stretch>
        </p:blipFill>
        <p:spPr>
          <a:xfrm>
            <a:off x="0" y="304800"/>
            <a:ext cx="7137400" cy="5664200"/>
          </a:xfrm>
          <a:prstGeom prst="rect">
            <a:avLst/>
          </a:prstGeom>
          <a:ln w="12700">
            <a:miter lim="400000"/>
          </a:ln>
        </p:spPr>
      </p:pic>
      <p:pic>
        <p:nvPicPr>
          <p:cNvPr id="270" name="image28.png"/>
          <p:cNvPicPr>
            <a:picLocks noChangeAspect="1"/>
          </p:cNvPicPr>
          <p:nvPr/>
        </p:nvPicPr>
        <p:blipFill>
          <a:blip r:embed="rId3">
            <a:extLst/>
          </a:blip>
          <a:stretch>
            <a:fillRect/>
          </a:stretch>
        </p:blipFill>
        <p:spPr>
          <a:xfrm>
            <a:off x="5715000" y="483548"/>
            <a:ext cx="3429000" cy="6158552"/>
          </a:xfrm>
          <a:prstGeom prst="rect">
            <a:avLst/>
          </a:prstGeom>
          <a:ln w="12700">
            <a:miter lim="400000"/>
          </a:ln>
        </p:spPr>
      </p:pic>
    </p:spTree>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2" name="Shape 272"/>
          <p:cNvSpPr>
            <a:spLocks noGrp="1"/>
          </p:cNvSpPr>
          <p:nvPr>
            <p:ph type="title"/>
          </p:nvPr>
        </p:nvSpPr>
        <p:spPr>
          <a:prstGeom prst="rect">
            <a:avLst/>
          </a:prstGeom>
        </p:spPr>
        <p:txBody>
          <a:bodyPr/>
          <a:lstStyle/>
          <a:p>
            <a:endParaRPr/>
          </a:p>
        </p:txBody>
      </p:sp>
      <p:sp>
        <p:nvSpPr>
          <p:cNvPr id="273" name="Shape 273"/>
          <p:cNvSpPr>
            <a:spLocks noGrp="1"/>
          </p:cNvSpPr>
          <p:nvPr>
            <p:ph type="body" idx="1"/>
          </p:nvPr>
        </p:nvSpPr>
        <p:spPr>
          <a:prstGeom prst="rect">
            <a:avLst/>
          </a:prstGeom>
        </p:spPr>
        <p:txBody>
          <a:bodyPr/>
          <a:lstStyle/>
          <a:p>
            <a:endParaRPr/>
          </a:p>
        </p:txBody>
      </p:sp>
      <p:pic>
        <p:nvPicPr>
          <p:cNvPr id="274" name="image29.png"/>
          <p:cNvPicPr>
            <a:picLocks noChangeAspect="1"/>
          </p:cNvPicPr>
          <p:nvPr/>
        </p:nvPicPr>
        <p:blipFill>
          <a:blip r:embed="rId2">
            <a:extLst/>
          </a:blip>
          <a:stretch>
            <a:fillRect/>
          </a:stretch>
        </p:blipFill>
        <p:spPr>
          <a:xfrm>
            <a:off x="762000" y="0"/>
            <a:ext cx="6438900" cy="10350500"/>
          </a:xfrm>
          <a:prstGeom prst="rect">
            <a:avLst/>
          </a:prstGeom>
          <a:ln w="12700">
            <a:miter lim="400000"/>
          </a:ln>
        </p:spPr>
      </p:pic>
    </p:spTree>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 name="Shape 276"/>
          <p:cNvSpPr>
            <a:spLocks noGrp="1"/>
          </p:cNvSpPr>
          <p:nvPr>
            <p:ph type="title"/>
          </p:nvPr>
        </p:nvSpPr>
        <p:spPr>
          <a:prstGeom prst="rect">
            <a:avLst/>
          </a:prstGeom>
        </p:spPr>
        <p:txBody>
          <a:bodyPr/>
          <a:lstStyle/>
          <a:p>
            <a:endParaRPr/>
          </a:p>
        </p:txBody>
      </p:sp>
      <p:sp>
        <p:nvSpPr>
          <p:cNvPr id="277" name="Shape 277"/>
          <p:cNvSpPr>
            <a:spLocks noGrp="1"/>
          </p:cNvSpPr>
          <p:nvPr>
            <p:ph type="body" idx="1"/>
          </p:nvPr>
        </p:nvSpPr>
        <p:spPr>
          <a:prstGeom prst="rect">
            <a:avLst/>
          </a:prstGeom>
        </p:spPr>
        <p:txBody>
          <a:bodyPr/>
          <a:lstStyle/>
          <a:p>
            <a:endParaRPr/>
          </a:p>
        </p:txBody>
      </p:sp>
      <p:pic>
        <p:nvPicPr>
          <p:cNvPr id="278" name="image30.png"/>
          <p:cNvPicPr>
            <a:picLocks noChangeAspect="1"/>
          </p:cNvPicPr>
          <p:nvPr/>
        </p:nvPicPr>
        <p:blipFill>
          <a:blip r:embed="rId2">
            <a:extLst/>
          </a:blip>
          <a:stretch>
            <a:fillRect/>
          </a:stretch>
        </p:blipFill>
        <p:spPr>
          <a:xfrm>
            <a:off x="304800" y="-310896"/>
            <a:ext cx="5257800" cy="7168896"/>
          </a:xfrm>
          <a:prstGeom prst="rect">
            <a:avLst/>
          </a:prstGeom>
          <a:ln w="12700">
            <a:miter lim="400000"/>
          </a:ln>
        </p:spPr>
      </p:pic>
      <p:sp>
        <p:nvSpPr>
          <p:cNvPr id="279" name="Shape 279"/>
          <p:cNvSpPr/>
          <p:nvPr/>
        </p:nvSpPr>
        <p:spPr>
          <a:xfrm>
            <a:off x="5791200" y="1752600"/>
            <a:ext cx="3048000" cy="884062"/>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defRPr>
                <a:latin typeface="+mj-lt"/>
                <a:ea typeface="+mj-ea"/>
                <a:cs typeface="+mj-cs"/>
                <a:sym typeface="Arial"/>
              </a:defRPr>
            </a:lvl1pPr>
          </a:lstStyle>
          <a:p>
            <a:r>
              <a:t>HMM (Home Management of Malaria) project  is successful  in Kenya</a:t>
            </a:r>
          </a:p>
        </p:txBody>
      </p:sp>
    </p:spTree>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 name="Shape 172"/>
          <p:cNvSpPr>
            <a:spLocks noGrp="1"/>
          </p:cNvSpPr>
          <p:nvPr>
            <p:ph type="title"/>
          </p:nvPr>
        </p:nvSpPr>
        <p:spPr>
          <a:prstGeom prst="rect">
            <a:avLst/>
          </a:prstGeom>
        </p:spPr>
        <p:txBody>
          <a:bodyPr/>
          <a:lstStyle/>
          <a:p>
            <a:r>
              <a:t>10 Facts about Malaria (WHO)</a:t>
            </a:r>
          </a:p>
        </p:txBody>
      </p:sp>
      <p:sp>
        <p:nvSpPr>
          <p:cNvPr id="173" name="Shape 173"/>
          <p:cNvSpPr>
            <a:spLocks noGrp="1"/>
          </p:cNvSpPr>
          <p:nvPr>
            <p:ph type="body" idx="1"/>
          </p:nvPr>
        </p:nvSpPr>
        <p:spPr>
          <a:prstGeom prst="rect">
            <a:avLst/>
          </a:prstGeom>
        </p:spPr>
        <p:txBody>
          <a:bodyPr/>
          <a:lstStyle/>
          <a:p>
            <a:pPr marL="301752" indent="-301752" defTabSz="804672">
              <a:spcBef>
                <a:spcPts val="500"/>
              </a:spcBef>
              <a:defRPr sz="2464"/>
            </a:pPr>
            <a:r>
              <a:t>Fact 1: </a:t>
            </a:r>
          </a:p>
          <a:p>
            <a:pPr marL="653795" lvl="1" indent="-251459" defTabSz="804672">
              <a:spcBef>
                <a:spcPts val="500"/>
              </a:spcBef>
              <a:defRPr sz="2288"/>
            </a:pPr>
            <a:r>
              <a:t>can be transmitted to people of all ages. </a:t>
            </a:r>
          </a:p>
          <a:p>
            <a:pPr marL="653795" lvl="1" indent="-251459" defTabSz="804672">
              <a:spcBef>
                <a:spcPts val="500"/>
              </a:spcBef>
              <a:defRPr sz="2288"/>
            </a:pPr>
            <a:r>
              <a:t>bites of infected mosquitoes. </a:t>
            </a:r>
          </a:p>
          <a:p>
            <a:pPr marL="653795" lvl="1" indent="-251459" defTabSz="804672">
              <a:spcBef>
                <a:spcPts val="500"/>
              </a:spcBef>
              <a:defRPr sz="2288"/>
            </a:pPr>
            <a:r>
              <a:t>If not treated promptly with effective medicines, malaria can often be fatal.</a:t>
            </a:r>
          </a:p>
          <a:p>
            <a:pPr marL="301752" indent="-301752" defTabSz="804672">
              <a:spcBef>
                <a:spcPts val="500"/>
              </a:spcBef>
              <a:defRPr sz="2464"/>
            </a:pPr>
            <a:r>
              <a:t>Fact 2: </a:t>
            </a:r>
          </a:p>
          <a:p>
            <a:pPr marL="653795" lvl="1" indent="-251459" defTabSz="804672">
              <a:spcBef>
                <a:spcPts val="500"/>
              </a:spcBef>
              <a:defRPr sz="2288"/>
            </a:pPr>
            <a:r>
              <a:t>About 3.3 billion people - half of the world's population - are at risk of malaria. </a:t>
            </a:r>
          </a:p>
          <a:p>
            <a:pPr marL="653795" lvl="1" indent="-251459" defTabSz="804672">
              <a:spcBef>
                <a:spcPts val="500"/>
              </a:spcBef>
              <a:defRPr sz="2288"/>
            </a:pPr>
            <a:r>
              <a:t>Every year, this leads to about 250 million malaria cases and nearly one million deaths. </a:t>
            </a:r>
          </a:p>
          <a:p>
            <a:pPr marL="653795" lvl="1" indent="-251459" defTabSz="804672">
              <a:spcBef>
                <a:spcPts val="500"/>
              </a:spcBef>
              <a:defRPr sz="2288"/>
            </a:pPr>
            <a:r>
              <a:t>People living in the poorest countries are the most vulnerable.</a:t>
            </a:r>
          </a:p>
        </p:txBody>
      </p:sp>
    </p:spTree>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1" name="Shape 281"/>
          <p:cNvSpPr>
            <a:spLocks noGrp="1"/>
          </p:cNvSpPr>
          <p:nvPr>
            <p:ph type="body" idx="1"/>
          </p:nvPr>
        </p:nvSpPr>
        <p:spPr>
          <a:xfrm>
            <a:off x="301625" y="1244600"/>
            <a:ext cx="7927975" cy="5003800"/>
          </a:xfrm>
          <a:prstGeom prst="rect">
            <a:avLst/>
          </a:prstGeom>
        </p:spPr>
        <p:txBody>
          <a:bodyPr/>
          <a:lstStyle/>
          <a:p>
            <a:r>
              <a:t>IFRC reports keep saying more OR tools</a:t>
            </a:r>
          </a:p>
          <a:p>
            <a:r>
              <a:t>???</a:t>
            </a:r>
          </a:p>
        </p:txBody>
      </p:sp>
      <p:sp>
        <p:nvSpPr>
          <p:cNvPr id="282" name="Shape 282"/>
          <p:cNvSpPr>
            <a:spLocks noGrp="1"/>
          </p:cNvSpPr>
          <p:nvPr>
            <p:ph type="title"/>
          </p:nvPr>
        </p:nvSpPr>
        <p:spPr>
          <a:prstGeom prst="rect">
            <a:avLst/>
          </a:prstGeom>
        </p:spPr>
        <p:txBody>
          <a:bodyPr>
            <a:normAutofit fontScale="90000"/>
          </a:bodyPr>
          <a:lstStyle>
            <a:lvl1pPr defTabSz="832104">
              <a:defRPr sz="3276"/>
            </a:lvl1pPr>
          </a:lstStyle>
          <a:p>
            <a:r>
              <a:t>A Case study for OR usage in Malaria Prevention</a:t>
            </a:r>
          </a:p>
        </p:txBody>
      </p:sp>
    </p:spTree>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Shape 284"/>
          <p:cNvSpPr>
            <a:spLocks noGrp="1"/>
          </p:cNvSpPr>
          <p:nvPr>
            <p:ph type="title"/>
          </p:nvPr>
        </p:nvSpPr>
        <p:spPr>
          <a:prstGeom prst="rect">
            <a:avLst/>
          </a:prstGeom>
        </p:spPr>
        <p:txBody>
          <a:bodyPr/>
          <a:lstStyle/>
          <a:p>
            <a:r>
              <a:t>Case study</a:t>
            </a:r>
            <a:br/>
            <a:r>
              <a:rPr sz="2400"/>
              <a:t/>
            </a:r>
            <a:br>
              <a:rPr sz="2400"/>
            </a:br>
            <a:endParaRPr sz="2400"/>
          </a:p>
        </p:txBody>
      </p:sp>
      <p:sp>
        <p:nvSpPr>
          <p:cNvPr id="285" name="Shape 285"/>
          <p:cNvSpPr>
            <a:spLocks noGrp="1"/>
          </p:cNvSpPr>
          <p:nvPr>
            <p:ph type="body" sz="quarter" idx="1"/>
          </p:nvPr>
        </p:nvSpPr>
        <p:spPr>
          <a:prstGeom prst="rect">
            <a:avLst/>
          </a:prstGeom>
        </p:spPr>
        <p:txBody>
          <a:bodyPr/>
          <a:lstStyle/>
          <a:p>
            <a:endParaRPr/>
          </a:p>
        </p:txBody>
      </p:sp>
    </p:spTree>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 name="Shape 287"/>
          <p:cNvSpPr>
            <a:spLocks noGrp="1"/>
          </p:cNvSpPr>
          <p:nvPr>
            <p:ph type="body" idx="1"/>
          </p:nvPr>
        </p:nvSpPr>
        <p:spPr>
          <a:xfrm>
            <a:off x="301625" y="1244600"/>
            <a:ext cx="7743825" cy="4749800"/>
          </a:xfrm>
          <a:prstGeom prst="rect">
            <a:avLst/>
          </a:prstGeom>
        </p:spPr>
        <p:txBody>
          <a:bodyPr/>
          <a:lstStyle/>
          <a:p>
            <a:r>
              <a:t>Create a systems-based approach to minimize the incidence of malaria with limited resources.</a:t>
            </a:r>
          </a:p>
          <a:p>
            <a:endParaRPr/>
          </a:p>
          <a:p>
            <a:r>
              <a:t>Swaziland as pilot country</a:t>
            </a:r>
          </a:p>
          <a:p>
            <a:pPr marL="742950" lvl="1" indent="-285750">
              <a:defRPr sz="2600"/>
            </a:pPr>
            <a:r>
              <a:t>Historical data availability</a:t>
            </a:r>
          </a:p>
          <a:p>
            <a:pPr marL="742950" lvl="1" indent="-285750">
              <a:defRPr sz="2600"/>
            </a:pPr>
            <a:r>
              <a:t>Wide range of conditions</a:t>
            </a:r>
          </a:p>
        </p:txBody>
      </p:sp>
      <p:sp>
        <p:nvSpPr>
          <p:cNvPr id="288" name="Shape 288"/>
          <p:cNvSpPr>
            <a:spLocks noGrp="1"/>
          </p:cNvSpPr>
          <p:nvPr>
            <p:ph type="title"/>
          </p:nvPr>
        </p:nvSpPr>
        <p:spPr>
          <a:prstGeom prst="rect">
            <a:avLst/>
          </a:prstGeom>
        </p:spPr>
        <p:txBody>
          <a:bodyPr/>
          <a:lstStyle/>
          <a:p>
            <a:r>
              <a:t>A Case Study</a:t>
            </a:r>
          </a:p>
        </p:txBody>
      </p:sp>
      <p:pic>
        <p:nvPicPr>
          <p:cNvPr id="289" name="image31.png"/>
          <p:cNvPicPr>
            <a:picLocks noChangeAspect="1"/>
          </p:cNvPicPr>
          <p:nvPr/>
        </p:nvPicPr>
        <p:blipFill>
          <a:blip r:embed="rId2">
            <a:extLst/>
          </a:blip>
          <a:srcRect b="7782"/>
          <a:stretch>
            <a:fillRect/>
          </a:stretch>
        </p:blipFill>
        <p:spPr>
          <a:xfrm>
            <a:off x="4876800" y="2286000"/>
            <a:ext cx="3462338" cy="3611563"/>
          </a:xfrm>
          <a:prstGeom prst="rect">
            <a:avLst/>
          </a:prstGeom>
          <a:ln w="12700">
            <a:miter lim="400000"/>
          </a:ln>
        </p:spPr>
      </p:pic>
      <p:sp>
        <p:nvSpPr>
          <p:cNvPr id="290" name="Shape 290"/>
          <p:cNvSpPr/>
          <p:nvPr/>
        </p:nvSpPr>
        <p:spPr>
          <a:xfrm>
            <a:off x="5370512" y="5911850"/>
            <a:ext cx="2549526" cy="16514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300"/>
              </a:spcBef>
              <a:defRPr sz="600">
                <a:latin typeface="+mj-lt"/>
                <a:ea typeface="+mj-ea"/>
                <a:cs typeface="+mj-cs"/>
                <a:sym typeface="Arial"/>
              </a:defRPr>
            </a:lvl1pPr>
          </a:lstStyle>
          <a:p>
            <a:r>
              <a:t>http://www.mara.org.za/</a:t>
            </a:r>
          </a:p>
        </p:txBody>
      </p:sp>
      <p:pic>
        <p:nvPicPr>
          <p:cNvPr id="291" name="image32.png"/>
          <p:cNvPicPr>
            <a:picLocks noChangeAspect="1"/>
          </p:cNvPicPr>
          <p:nvPr/>
        </p:nvPicPr>
        <p:blipFill>
          <a:blip r:embed="rId3">
            <a:extLst/>
          </a:blip>
          <a:stretch>
            <a:fillRect/>
          </a:stretch>
        </p:blipFill>
        <p:spPr>
          <a:xfrm>
            <a:off x="609600" y="4075112"/>
            <a:ext cx="3733800" cy="1866901"/>
          </a:xfrm>
          <a:prstGeom prst="rect">
            <a:avLst/>
          </a:prstGeom>
          <a:ln w="12700">
            <a:miter lim="400000"/>
          </a:ln>
        </p:spPr>
      </p:pic>
      <p:sp>
        <p:nvSpPr>
          <p:cNvPr id="292" name="Shape 292"/>
          <p:cNvSpPr/>
          <p:nvPr/>
        </p:nvSpPr>
        <p:spPr>
          <a:xfrm>
            <a:off x="1447800" y="5988050"/>
            <a:ext cx="2209800" cy="165148"/>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300"/>
              </a:spcBef>
              <a:defRPr sz="600">
                <a:latin typeface="+mj-lt"/>
                <a:ea typeface="+mj-ea"/>
                <a:cs typeface="+mj-cs"/>
                <a:sym typeface="Arial"/>
              </a:defRPr>
            </a:lvl1pPr>
          </a:lstStyle>
          <a:p>
            <a:r>
              <a:t>http://en.wikipedia.org/wiki/Swaziland</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287">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287">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287">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iterate>
                                    <p:tmAbs val="0"/>
                                  </p:iterate>
                                  <p:childTnLst>
                                    <p:set>
                                      <p:cBhvr>
                                        <p:cTn id="15" fill="hold"/>
                                        <p:tgtEl>
                                          <p:spTgt spid="287">
                                            <p:txEl>
                                              <p:pRg st="2" end="2"/>
                                            </p:txEl>
                                          </p:spTgt>
                                        </p:tgtEl>
                                        <p:attrNameLst>
                                          <p:attrName>style.visibility</p:attrName>
                                        </p:attrNameLst>
                                      </p:cBhvr>
                                      <p:to>
                                        <p:strVal val="visible"/>
                                      </p:to>
                                    </p:set>
                                  </p:childTnLst>
                                </p:cTn>
                              </p:par>
                              <p:par>
                                <p:cTn id="16" presetID="1" presetClass="entr" presetSubtype="0" fill="hold" grpId="1" nodeType="withEffect">
                                  <p:stCondLst>
                                    <p:cond delay="0"/>
                                  </p:stCondLst>
                                  <p:iterate>
                                    <p:tmAbs val="0"/>
                                  </p:iterate>
                                  <p:childTnLst>
                                    <p:set>
                                      <p:cBhvr>
                                        <p:cTn id="17" fill="hold"/>
                                        <p:tgtEl>
                                          <p:spTgt spid="287">
                                            <p:txEl>
                                              <p:pRg st="3" end="3"/>
                                            </p:txEl>
                                          </p:spTgt>
                                        </p:tgtEl>
                                        <p:attrNameLst>
                                          <p:attrName>style.visibility</p:attrName>
                                        </p:attrNameLst>
                                      </p:cBhvr>
                                      <p:to>
                                        <p:strVal val="visible"/>
                                      </p:to>
                                    </p:set>
                                  </p:childTnLst>
                                </p:cTn>
                              </p:par>
                              <p:par>
                                <p:cTn id="18" presetID="1" presetClass="entr" presetSubtype="0" fill="hold" grpId="1" nodeType="withEffect">
                                  <p:stCondLst>
                                    <p:cond delay="0"/>
                                  </p:stCondLst>
                                  <p:iterate>
                                    <p:tmAbs val="0"/>
                                  </p:iterate>
                                  <p:childTnLst>
                                    <p:set>
                                      <p:cBhvr>
                                        <p:cTn id="19" fill="hold"/>
                                        <p:tgtEl>
                                          <p:spTgt spid="287">
                                            <p:txEl>
                                              <p:pRg st="4" end="4"/>
                                            </p:txEl>
                                          </p:spTgt>
                                        </p:tgtEl>
                                        <p:attrNameLst>
                                          <p:attrName>style.visibility</p:attrName>
                                        </p:attrNameLst>
                                      </p:cBhvr>
                                      <p:to>
                                        <p:strVal val="visible"/>
                                      </p:to>
                                    </p:set>
                                  </p:childTnLst>
                                </p:cTn>
                              </p:par>
                            </p:childTnLst>
                          </p:cTn>
                        </p:par>
                        <p:par>
                          <p:cTn id="20" fill="hold">
                            <p:stCondLst>
                              <p:cond delay="0"/>
                            </p:stCondLst>
                            <p:childTnLst>
                              <p:par>
                                <p:cTn id="21" presetID="1" presetClass="entr" presetSubtype="0" fill="hold" grpId="2" nodeType="afterEffect">
                                  <p:stCondLst>
                                    <p:cond delay="0"/>
                                  </p:stCondLst>
                                  <p:iterate>
                                    <p:tmAbs val="0"/>
                                  </p:iterate>
                                  <p:childTnLst>
                                    <p:set>
                                      <p:cBhvr>
                                        <p:cTn id="22" fill="hold"/>
                                        <p:tgtEl>
                                          <p:spTgt spid="291"/>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3" nodeType="clickEffect">
                                  <p:stCondLst>
                                    <p:cond delay="0"/>
                                  </p:stCondLst>
                                  <p:iterate>
                                    <p:tmAbs val="0"/>
                                  </p:iterate>
                                  <p:childTnLst>
                                    <p:set>
                                      <p:cBhvr>
                                        <p:cTn id="26" fill="hold"/>
                                        <p:tgtEl>
                                          <p:spTgt spid="28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7" grpId="1" build="p" animBg="1" advAuto="0"/>
      <p:bldP spid="289" grpId="3" animBg="1" advAuto="0"/>
      <p:bldP spid="291" grpId="2" animBg="1" advAuto="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4" name="Shape 294"/>
          <p:cNvSpPr>
            <a:spLocks noGrp="1"/>
          </p:cNvSpPr>
          <p:nvPr>
            <p:ph type="title"/>
          </p:nvPr>
        </p:nvSpPr>
        <p:spPr>
          <a:prstGeom prst="rect">
            <a:avLst/>
          </a:prstGeom>
        </p:spPr>
        <p:txBody>
          <a:bodyPr/>
          <a:lstStyle/>
          <a:p>
            <a:r>
              <a:t>A Case Study</a:t>
            </a:r>
          </a:p>
        </p:txBody>
      </p:sp>
      <p:sp>
        <p:nvSpPr>
          <p:cNvPr id="295" name="Shape 295"/>
          <p:cNvSpPr>
            <a:spLocks noGrp="1"/>
          </p:cNvSpPr>
          <p:nvPr>
            <p:ph type="body" idx="1"/>
          </p:nvPr>
        </p:nvSpPr>
        <p:spPr>
          <a:prstGeom prst="rect">
            <a:avLst/>
          </a:prstGeom>
        </p:spPr>
        <p:txBody>
          <a:bodyPr/>
          <a:lstStyle/>
          <a:p>
            <a:r>
              <a:t>Design a system for malaria prevention in Swaziland</a:t>
            </a:r>
          </a:p>
          <a:p>
            <a:endParaRPr/>
          </a:p>
          <a:p>
            <a:r>
              <a:t>Locate distribution centers</a:t>
            </a:r>
          </a:p>
          <a:p>
            <a:r>
              <a:t>Assign enough crew and equipment including nets and indoor sprays, to each DC</a:t>
            </a:r>
          </a:p>
          <a:p>
            <a:r>
              <a:t>Design the distribution structure</a:t>
            </a:r>
          </a:p>
        </p:txBody>
      </p:sp>
    </p:spTree>
  </p:cSld>
  <p:clrMapOvr>
    <a:masterClrMapping/>
  </p:clrMapOvr>
  <p:transition spd="med"/>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7" name="Shape 297"/>
          <p:cNvSpPr/>
          <p:nvPr/>
        </p:nvSpPr>
        <p:spPr>
          <a:xfrm>
            <a:off x="4724400" y="1676400"/>
            <a:ext cx="4191000" cy="4648200"/>
          </a:xfrm>
          <a:prstGeom prst="rect">
            <a:avLst/>
          </a:prstGeom>
          <a:solidFill>
            <a:schemeClr val="accent3">
              <a:lumOff val="44000"/>
            </a:schemeClr>
          </a:solidFill>
          <a:ln w="12700">
            <a:solidFill>
              <a:srgbClr val="000000"/>
            </a:solidFill>
            <a:miter/>
          </a:ln>
        </p:spPr>
        <p:txBody>
          <a:bodyPr lIns="45719" rIns="45719" anchor="ctr"/>
          <a:lstStyle/>
          <a:p>
            <a:pPr>
              <a:defRPr>
                <a:latin typeface="+mj-lt"/>
                <a:ea typeface="+mj-ea"/>
                <a:cs typeface="+mj-cs"/>
                <a:sym typeface="Arial"/>
              </a:defRPr>
            </a:pPr>
            <a:endParaRPr/>
          </a:p>
        </p:txBody>
      </p:sp>
      <p:sp>
        <p:nvSpPr>
          <p:cNvPr id="298" name="Shape 298"/>
          <p:cNvSpPr/>
          <p:nvPr/>
        </p:nvSpPr>
        <p:spPr>
          <a:xfrm>
            <a:off x="228600" y="1676400"/>
            <a:ext cx="4191000" cy="4648200"/>
          </a:xfrm>
          <a:prstGeom prst="rect">
            <a:avLst/>
          </a:prstGeom>
          <a:solidFill>
            <a:schemeClr val="accent3">
              <a:lumOff val="44000"/>
            </a:schemeClr>
          </a:solidFill>
          <a:ln w="12700">
            <a:solidFill>
              <a:srgbClr val="000000"/>
            </a:solidFill>
            <a:miter/>
          </a:ln>
        </p:spPr>
        <p:txBody>
          <a:bodyPr lIns="45719" rIns="45719" anchor="ctr"/>
          <a:lstStyle/>
          <a:p>
            <a:pPr>
              <a:defRPr>
                <a:latin typeface="+mj-lt"/>
                <a:ea typeface="+mj-ea"/>
                <a:cs typeface="+mj-cs"/>
                <a:sym typeface="Arial"/>
              </a:defRPr>
            </a:pPr>
            <a:endParaRPr/>
          </a:p>
        </p:txBody>
      </p:sp>
      <p:pic>
        <p:nvPicPr>
          <p:cNvPr id="299" name="image35.png"/>
          <p:cNvPicPr>
            <a:picLocks noChangeAspect="1"/>
          </p:cNvPicPr>
          <p:nvPr/>
        </p:nvPicPr>
        <p:blipFill>
          <a:blip r:embed="rId2">
            <a:extLst/>
          </a:blip>
          <a:stretch>
            <a:fillRect/>
          </a:stretch>
        </p:blipFill>
        <p:spPr>
          <a:xfrm>
            <a:off x="388938" y="1727200"/>
            <a:ext cx="3963988" cy="4572000"/>
          </a:xfrm>
          <a:prstGeom prst="rect">
            <a:avLst/>
          </a:prstGeom>
          <a:ln w="12700">
            <a:miter lim="400000"/>
          </a:ln>
        </p:spPr>
      </p:pic>
      <p:sp>
        <p:nvSpPr>
          <p:cNvPr id="300" name="Shape 300"/>
          <p:cNvSpPr>
            <a:spLocks noGrp="1"/>
          </p:cNvSpPr>
          <p:nvPr>
            <p:ph type="title"/>
          </p:nvPr>
        </p:nvSpPr>
        <p:spPr>
          <a:prstGeom prst="rect">
            <a:avLst/>
          </a:prstGeom>
        </p:spPr>
        <p:txBody>
          <a:bodyPr/>
          <a:lstStyle/>
          <a:p>
            <a:r>
              <a:t>Data Sources</a:t>
            </a:r>
          </a:p>
        </p:txBody>
      </p:sp>
      <p:sp>
        <p:nvSpPr>
          <p:cNvPr id="301" name="Shape 301"/>
          <p:cNvSpPr>
            <a:spLocks noGrp="1"/>
          </p:cNvSpPr>
          <p:nvPr>
            <p:ph type="body" idx="1"/>
          </p:nvPr>
        </p:nvSpPr>
        <p:spPr>
          <a:xfrm>
            <a:off x="301625" y="1212850"/>
            <a:ext cx="8042275" cy="4749800"/>
          </a:xfrm>
          <a:prstGeom prst="rect">
            <a:avLst/>
          </a:prstGeom>
        </p:spPr>
        <p:txBody>
          <a:bodyPr/>
          <a:lstStyle/>
          <a:p>
            <a:pPr>
              <a:buSzTx/>
              <a:buNone/>
            </a:pPr>
            <a:endParaRPr/>
          </a:p>
        </p:txBody>
      </p:sp>
      <p:pic>
        <p:nvPicPr>
          <p:cNvPr id="302" name="image36.jpg" descr="Facilities_gov_mis_priv"/>
          <p:cNvPicPr>
            <a:picLocks noChangeAspect="1"/>
          </p:cNvPicPr>
          <p:nvPr/>
        </p:nvPicPr>
        <p:blipFill>
          <a:blip r:embed="rId3">
            <a:extLst/>
          </a:blip>
          <a:srcRect l="3159"/>
          <a:stretch>
            <a:fillRect/>
          </a:stretch>
        </p:blipFill>
        <p:spPr>
          <a:xfrm>
            <a:off x="4800600" y="1765300"/>
            <a:ext cx="4040188" cy="4495800"/>
          </a:xfrm>
          <a:prstGeom prst="rect">
            <a:avLst/>
          </a:prstGeom>
          <a:ln w="12700">
            <a:miter lim="400000"/>
          </a:ln>
        </p:spPr>
      </p:pic>
      <p:sp>
        <p:nvSpPr>
          <p:cNvPr id="303" name="Shape 303"/>
          <p:cNvSpPr/>
          <p:nvPr/>
        </p:nvSpPr>
        <p:spPr>
          <a:xfrm>
            <a:off x="4572000" y="5813425"/>
            <a:ext cx="1838325" cy="541993"/>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900"/>
              </a:spcBef>
              <a:defRPr sz="1600" b="1">
                <a:latin typeface="+mj-lt"/>
                <a:ea typeface="+mj-ea"/>
                <a:cs typeface="+mj-cs"/>
                <a:sym typeface="Arial"/>
              </a:defRPr>
            </a:lvl1pPr>
          </a:lstStyle>
          <a:p>
            <a:r>
              <a:t>Facility Infrastructure</a:t>
            </a:r>
          </a:p>
        </p:txBody>
      </p:sp>
      <p:sp>
        <p:nvSpPr>
          <p:cNvPr id="304" name="Shape 304"/>
          <p:cNvSpPr/>
          <p:nvPr/>
        </p:nvSpPr>
        <p:spPr>
          <a:xfrm>
            <a:off x="152400" y="5783262"/>
            <a:ext cx="1724025" cy="54199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900"/>
              </a:spcBef>
              <a:defRPr sz="1600" b="1">
                <a:latin typeface="+mj-lt"/>
                <a:ea typeface="+mj-ea"/>
                <a:cs typeface="+mj-cs"/>
                <a:sym typeface="Arial"/>
              </a:defRPr>
            </a:lvl1pPr>
          </a:lstStyle>
          <a:p>
            <a:r>
              <a:t>Road Infrastructure</a:t>
            </a:r>
          </a:p>
        </p:txBody>
      </p:sp>
    </p:spTree>
  </p:cSld>
  <p:clrMapOvr>
    <a:masterClrMapping/>
  </p:clrMapOvr>
  <p:transition spd="med"/>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6" name="Shape 306"/>
          <p:cNvSpPr>
            <a:spLocks noGrp="1"/>
          </p:cNvSpPr>
          <p:nvPr>
            <p:ph type="title"/>
          </p:nvPr>
        </p:nvSpPr>
        <p:spPr>
          <a:prstGeom prst="rect">
            <a:avLst/>
          </a:prstGeom>
        </p:spPr>
        <p:txBody>
          <a:bodyPr/>
          <a:lstStyle/>
          <a:p>
            <a:r>
              <a:t>Model Objective</a:t>
            </a:r>
          </a:p>
        </p:txBody>
      </p:sp>
      <p:sp>
        <p:nvSpPr>
          <p:cNvPr id="307" name="Shape 307"/>
          <p:cNvSpPr/>
          <p:nvPr/>
        </p:nvSpPr>
        <p:spPr>
          <a:xfrm>
            <a:off x="301625" y="1244600"/>
            <a:ext cx="8042275" cy="4445957"/>
          </a:xfrm>
          <a:prstGeom prst="rect">
            <a:avLst/>
          </a:prstGeom>
          <a:ln w="12700">
            <a:miter lim="400000"/>
          </a:ln>
          <a:extLst>
            <a:ext uri="{C572A759-6A51-4108-AA02-DFA0A04FC94B}">
              <ma14:wrappingTextBoxFlag xmlns:ma14="http://schemas.microsoft.com/office/mac/drawingml/2011/main" xmlns="" val="1"/>
            </a:ext>
          </a:extLst>
        </p:spPr>
        <p:txBody>
          <a:bodyPr lIns="44261" tIns="44261" rIns="44261" bIns="44261">
            <a:spAutoFit/>
          </a:bodyPr>
          <a:lstStyle/>
          <a:p>
            <a:pPr marL="341312" indent="-341312" defTabSz="457200">
              <a:lnSpc>
                <a:spcPct val="123000"/>
              </a:lnSpc>
              <a:spcBef>
                <a:spcPts val="500"/>
              </a:spcBef>
              <a:buClr>
                <a:srgbClr val="FF9900"/>
              </a:buClr>
              <a:buSzPct val="100000"/>
              <a:buFont typeface="Wingdings 3"/>
              <a:buChar char=""/>
              <a:defRPr sz="2400">
                <a:latin typeface="+mj-lt"/>
                <a:ea typeface="+mj-ea"/>
                <a:cs typeface="+mj-cs"/>
                <a:sym typeface="Arial"/>
              </a:defRPr>
            </a:pPr>
            <a:r>
              <a:t>An optimization model will allow for a systems-based approach to resource allocation and deployment.</a:t>
            </a:r>
          </a:p>
          <a:p>
            <a:pPr marL="341312" indent="-341312" defTabSz="457200">
              <a:lnSpc>
                <a:spcPct val="93000"/>
              </a:lnSpc>
              <a:spcBef>
                <a:spcPts val="500"/>
              </a:spcBef>
              <a:buClr>
                <a:srgbClr val="FF9900"/>
              </a:buClr>
              <a:buSzPct val="100000"/>
              <a:buFont typeface="Wingdings 3"/>
              <a:buChar char=""/>
              <a:defRPr sz="2400">
                <a:latin typeface="+mj-lt"/>
                <a:ea typeface="+mj-ea"/>
                <a:cs typeface="+mj-cs"/>
                <a:sym typeface="Arial"/>
              </a:defRPr>
            </a:pPr>
            <a:endParaRPr/>
          </a:p>
          <a:p>
            <a:pPr marL="341312" indent="-341312" defTabSz="457200">
              <a:lnSpc>
                <a:spcPct val="93000"/>
              </a:lnSpc>
              <a:spcBef>
                <a:spcPts val="500"/>
              </a:spcBef>
              <a:buClr>
                <a:srgbClr val="FF9900"/>
              </a:buClr>
              <a:buSzPct val="100000"/>
              <a:buFont typeface="Wingdings 3"/>
              <a:buChar char=""/>
              <a:defRPr sz="2400">
                <a:latin typeface="+mj-lt"/>
                <a:ea typeface="+mj-ea"/>
                <a:cs typeface="+mj-cs"/>
                <a:sym typeface="Arial"/>
              </a:defRPr>
            </a:pPr>
            <a:r>
              <a:t>Decisions may include:</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Where to locate Distribution Centers (DCs) </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How many DCs to open</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What regions DCs should serve</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When DCs should be open</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When to cover each zone</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Number of people to protect in each zone</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Labor, trucks, equipment, insecticide/nets to base at DCs</a:t>
            </a:r>
          </a:p>
          <a:p>
            <a:pPr marL="741362" lvl="1" indent="-284162" defTabSz="457200">
              <a:lnSpc>
                <a:spcPct val="93000"/>
              </a:lnSpc>
              <a:spcBef>
                <a:spcPts val="500"/>
              </a:spcBef>
              <a:buClr>
                <a:srgbClr val="000000"/>
              </a:buClr>
              <a:buSzPct val="100000"/>
              <a:buFont typeface="Arial"/>
              <a:buChar char="•"/>
              <a:defRPr sz="2000">
                <a:latin typeface="+mj-lt"/>
                <a:ea typeface="+mj-ea"/>
                <a:cs typeface="+mj-cs"/>
                <a:sym typeface="Arial"/>
              </a:defRPr>
            </a:pPr>
            <a:r>
              <a:t>Labor, trucks, equipment to allocate to each zone</a:t>
            </a:r>
          </a:p>
        </p:txBody>
      </p:sp>
    </p:spTree>
  </p:cSld>
  <p:clrMapOvr>
    <a:masterClrMapping/>
  </p:clrMapOvr>
  <p:transition spd="med"/>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 name="Shape 309"/>
          <p:cNvSpPr>
            <a:spLocks noGrp="1"/>
          </p:cNvSpPr>
          <p:nvPr>
            <p:ph type="title"/>
          </p:nvPr>
        </p:nvSpPr>
        <p:spPr>
          <a:prstGeom prst="rect">
            <a:avLst/>
          </a:prstGeom>
        </p:spPr>
        <p:txBody>
          <a:bodyPr/>
          <a:lstStyle/>
          <a:p>
            <a:r>
              <a:t>DC Placement Heuristic</a:t>
            </a:r>
          </a:p>
        </p:txBody>
      </p:sp>
      <p:sp>
        <p:nvSpPr>
          <p:cNvPr id="310" name="Shape 310"/>
          <p:cNvSpPr>
            <a:spLocks noGrp="1"/>
          </p:cNvSpPr>
          <p:nvPr>
            <p:ph type="body" idx="1"/>
          </p:nvPr>
        </p:nvSpPr>
        <p:spPr>
          <a:prstGeom prst="rect">
            <a:avLst/>
          </a:prstGeom>
        </p:spPr>
        <p:txBody>
          <a:bodyPr/>
          <a:lstStyle/>
          <a:p>
            <a:r>
              <a:t>Potential locations for DCs</a:t>
            </a:r>
          </a:p>
          <a:p>
            <a:pPr marL="742950" lvl="1" indent="-285750">
              <a:defRPr sz="2600"/>
            </a:pPr>
            <a:r>
              <a:t>Factors considered:	</a:t>
            </a:r>
          </a:p>
          <a:p>
            <a:pPr marL="1143000" lvl="2" indent="-228600">
              <a:spcBef>
                <a:spcPts val="500"/>
              </a:spcBef>
              <a:defRPr sz="2400"/>
            </a:pPr>
            <a:r>
              <a:t>Population</a:t>
            </a:r>
          </a:p>
          <a:p>
            <a:pPr marL="1143000" lvl="2" indent="-228600">
              <a:spcBef>
                <a:spcPts val="500"/>
              </a:spcBef>
              <a:defRPr sz="2400"/>
            </a:pPr>
            <a:r>
              <a:t>Malaria risk</a:t>
            </a:r>
          </a:p>
          <a:p>
            <a:pPr marL="1143000" lvl="2" indent="-228600">
              <a:spcBef>
                <a:spcPts val="500"/>
              </a:spcBef>
              <a:defRPr sz="2400"/>
            </a:pPr>
            <a:r>
              <a:t>Infrastructure</a:t>
            </a:r>
          </a:p>
        </p:txBody>
      </p:sp>
    </p:spTree>
  </p:cSld>
  <p:clrMapOvr>
    <a:masterClrMapping/>
  </p:clrMapOvr>
  <p:transition spd="med"/>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 name="Shape 312"/>
          <p:cNvSpPr>
            <a:spLocks noGrp="1"/>
          </p:cNvSpPr>
          <p:nvPr>
            <p:ph type="title"/>
          </p:nvPr>
        </p:nvSpPr>
        <p:spPr>
          <a:prstGeom prst="rect">
            <a:avLst/>
          </a:prstGeom>
        </p:spPr>
        <p:txBody>
          <a:bodyPr/>
          <a:lstStyle/>
          <a:p>
            <a:r>
              <a:t>DC Placement Heuristic</a:t>
            </a:r>
          </a:p>
        </p:txBody>
      </p:sp>
      <p:pic>
        <p:nvPicPr>
          <p:cNvPr id="313" name="image40.png" descr="SwaDistributionGrad"/>
          <p:cNvPicPr>
            <a:picLocks noChangeAspect="1"/>
          </p:cNvPicPr>
          <p:nvPr/>
        </p:nvPicPr>
        <p:blipFill>
          <a:blip r:embed="rId2">
            <a:extLst/>
          </a:blip>
          <a:srcRect b="9235"/>
          <a:stretch>
            <a:fillRect/>
          </a:stretch>
        </p:blipFill>
        <p:spPr>
          <a:xfrm>
            <a:off x="1446212" y="1066800"/>
            <a:ext cx="2527301" cy="2590800"/>
          </a:xfrm>
          <a:prstGeom prst="rect">
            <a:avLst/>
          </a:prstGeom>
          <a:ln w="12700">
            <a:miter lim="400000"/>
          </a:ln>
        </p:spPr>
      </p:pic>
      <p:pic>
        <p:nvPicPr>
          <p:cNvPr id="314" name="image41.png" descr="SwaTotPopulation95"/>
          <p:cNvPicPr>
            <a:picLocks noChangeAspect="1"/>
          </p:cNvPicPr>
          <p:nvPr/>
        </p:nvPicPr>
        <p:blipFill>
          <a:blip r:embed="rId3">
            <a:extLst/>
          </a:blip>
          <a:srcRect b="11111"/>
          <a:stretch>
            <a:fillRect/>
          </a:stretch>
        </p:blipFill>
        <p:spPr>
          <a:xfrm>
            <a:off x="1331912" y="3657600"/>
            <a:ext cx="2630488" cy="2667000"/>
          </a:xfrm>
          <a:prstGeom prst="rect">
            <a:avLst/>
          </a:prstGeom>
          <a:ln w="12700">
            <a:miter lim="400000"/>
          </a:ln>
        </p:spPr>
      </p:pic>
      <p:sp>
        <p:nvSpPr>
          <p:cNvPr id="315" name="Shape 315"/>
          <p:cNvSpPr/>
          <p:nvPr/>
        </p:nvSpPr>
        <p:spPr>
          <a:xfrm>
            <a:off x="4114800" y="1524000"/>
            <a:ext cx="609600" cy="441960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cubicBezTo>
                  <a:pt x="5965" y="0"/>
                  <a:pt x="10800" y="806"/>
                  <a:pt x="10800" y="1800"/>
                </a:cubicBezTo>
                <a:lnTo>
                  <a:pt x="10800" y="9000"/>
                </a:lnTo>
                <a:cubicBezTo>
                  <a:pt x="10800" y="9994"/>
                  <a:pt x="15635" y="10800"/>
                  <a:pt x="21600" y="10800"/>
                </a:cubicBezTo>
                <a:cubicBezTo>
                  <a:pt x="15635" y="10800"/>
                  <a:pt x="10800" y="11606"/>
                  <a:pt x="10800" y="12600"/>
                </a:cubicBezTo>
                <a:lnTo>
                  <a:pt x="10800" y="19800"/>
                </a:lnTo>
                <a:cubicBezTo>
                  <a:pt x="10800" y="20794"/>
                  <a:pt x="5965" y="21600"/>
                  <a:pt x="0" y="21600"/>
                </a:cubicBezTo>
              </a:path>
            </a:pathLst>
          </a:custGeom>
          <a:ln w="38100">
            <a:solidFill>
              <a:srgbClr val="000000"/>
            </a:solidFill>
          </a:ln>
        </p:spPr>
        <p:txBody>
          <a:bodyPr lIns="45719" rIns="45719" anchor="ctr"/>
          <a:lstStyle/>
          <a:p>
            <a:pPr>
              <a:defRPr>
                <a:latin typeface="+mj-lt"/>
                <a:ea typeface="+mj-ea"/>
                <a:cs typeface="+mj-cs"/>
                <a:sym typeface="Arial"/>
              </a:defRPr>
            </a:pPr>
            <a:endParaRPr/>
          </a:p>
        </p:txBody>
      </p:sp>
      <p:sp>
        <p:nvSpPr>
          <p:cNvPr id="316" name="Shape 316"/>
          <p:cNvSpPr/>
          <p:nvPr/>
        </p:nvSpPr>
        <p:spPr>
          <a:xfrm>
            <a:off x="304800" y="1905000"/>
            <a:ext cx="914400" cy="49202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800"/>
              </a:spcBef>
              <a:defRPr sz="1400" b="1">
                <a:latin typeface="+mj-lt"/>
                <a:ea typeface="+mj-ea"/>
                <a:cs typeface="+mj-cs"/>
                <a:sym typeface="Arial"/>
              </a:defRPr>
            </a:lvl1pPr>
          </a:lstStyle>
          <a:p>
            <a:r>
              <a:t>Malaria Risk</a:t>
            </a:r>
          </a:p>
        </p:txBody>
      </p:sp>
      <p:sp>
        <p:nvSpPr>
          <p:cNvPr id="317" name="Shape 317"/>
          <p:cNvSpPr/>
          <p:nvPr/>
        </p:nvSpPr>
        <p:spPr>
          <a:xfrm>
            <a:off x="228600" y="4648200"/>
            <a:ext cx="1143000" cy="288824"/>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800"/>
              </a:spcBef>
              <a:defRPr sz="1400" b="1">
                <a:latin typeface="+mj-lt"/>
                <a:ea typeface="+mj-ea"/>
                <a:cs typeface="+mj-cs"/>
                <a:sym typeface="Arial"/>
              </a:defRPr>
            </a:lvl1pPr>
          </a:lstStyle>
          <a:p>
            <a:r>
              <a:t>Population</a:t>
            </a:r>
          </a:p>
        </p:txBody>
      </p:sp>
      <p:pic>
        <p:nvPicPr>
          <p:cNvPr id="318" name="image42.jpg" descr="swaziland_5DCs"/>
          <p:cNvPicPr>
            <a:picLocks noChangeAspect="1"/>
          </p:cNvPicPr>
          <p:nvPr/>
        </p:nvPicPr>
        <p:blipFill>
          <a:blip r:embed="rId4">
            <a:extLst/>
          </a:blip>
          <a:stretch>
            <a:fillRect/>
          </a:stretch>
        </p:blipFill>
        <p:spPr>
          <a:xfrm>
            <a:off x="4876800" y="1447800"/>
            <a:ext cx="3768725" cy="4876800"/>
          </a:xfrm>
          <a:prstGeom prst="rect">
            <a:avLst/>
          </a:prstGeom>
          <a:ln w="12700">
            <a:miter lim="400000"/>
          </a:ln>
        </p:spPr>
      </p:pic>
      <p:sp>
        <p:nvSpPr>
          <p:cNvPr id="319" name="Shape 319"/>
          <p:cNvSpPr/>
          <p:nvPr/>
        </p:nvSpPr>
        <p:spPr>
          <a:xfrm>
            <a:off x="4800600" y="1143000"/>
            <a:ext cx="4114800" cy="375231"/>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1200"/>
              </a:spcBef>
              <a:defRPr sz="2000">
                <a:latin typeface="+mj-lt"/>
                <a:ea typeface="+mj-ea"/>
                <a:cs typeface="+mj-cs"/>
                <a:sym typeface="Arial"/>
              </a:defRPr>
            </a:lvl1pPr>
          </a:lstStyle>
          <a:p>
            <a:r>
              <a:t>Swaziland: 5 Potential Locations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1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2" nodeType="clickEffect">
                                  <p:stCondLst>
                                    <p:cond delay="0"/>
                                  </p:stCondLst>
                                  <p:iterate>
                                    <p:tmAbs val="0"/>
                                  </p:iterate>
                                  <p:childTnLst>
                                    <p:set>
                                      <p:cBhvr>
                                        <p:cTn id="10" fill="hold"/>
                                        <p:tgtEl>
                                          <p:spTgt spid="3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8" grpId="2" animBg="1" advAuto="0"/>
      <p:bldP spid="319" grpId="1" animBg="1" advAuto="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1" name="Shape 321"/>
          <p:cNvSpPr>
            <a:spLocks noGrp="1"/>
          </p:cNvSpPr>
          <p:nvPr>
            <p:ph type="title"/>
          </p:nvPr>
        </p:nvSpPr>
        <p:spPr>
          <a:prstGeom prst="rect">
            <a:avLst/>
          </a:prstGeom>
        </p:spPr>
        <p:txBody>
          <a:bodyPr/>
          <a:lstStyle/>
          <a:p>
            <a:r>
              <a:t>Zone Assignment Heuristic</a:t>
            </a:r>
          </a:p>
        </p:txBody>
      </p:sp>
      <p:sp>
        <p:nvSpPr>
          <p:cNvPr id="322" name="Shape 322"/>
          <p:cNvSpPr>
            <a:spLocks noGrp="1"/>
          </p:cNvSpPr>
          <p:nvPr>
            <p:ph type="body" idx="1"/>
          </p:nvPr>
        </p:nvSpPr>
        <p:spPr>
          <a:prstGeom prst="rect">
            <a:avLst/>
          </a:prstGeom>
        </p:spPr>
        <p:txBody>
          <a:bodyPr/>
          <a:lstStyle>
            <a:lvl2pPr marL="742950" indent="-285750">
              <a:defRPr sz="2600"/>
            </a:lvl2pPr>
          </a:lstStyle>
          <a:p>
            <a:r>
              <a:t>Customer zones are serviced by a single DC</a:t>
            </a:r>
          </a:p>
          <a:p>
            <a:pPr lvl="1"/>
            <a:r>
              <a:t>Straight-line distance: DC to customer zone</a:t>
            </a:r>
          </a:p>
        </p:txBody>
      </p:sp>
      <p:pic>
        <p:nvPicPr>
          <p:cNvPr id="323" name="image43.jpg" descr="Zone_Assignment_5DCs"/>
          <p:cNvPicPr>
            <a:picLocks noChangeAspect="1"/>
          </p:cNvPicPr>
          <p:nvPr/>
        </p:nvPicPr>
        <p:blipFill>
          <a:blip r:embed="rId2">
            <a:extLst/>
          </a:blip>
          <a:srcRect t="2083"/>
          <a:stretch>
            <a:fillRect/>
          </a:stretch>
        </p:blipFill>
        <p:spPr>
          <a:xfrm>
            <a:off x="4648200" y="2666999"/>
            <a:ext cx="2944812" cy="3733801"/>
          </a:xfrm>
          <a:prstGeom prst="rect">
            <a:avLst/>
          </a:prstGeom>
          <a:ln w="12700">
            <a:miter lim="400000"/>
          </a:ln>
        </p:spPr>
      </p:pic>
      <p:grpSp>
        <p:nvGrpSpPr>
          <p:cNvPr id="326" name="Group 326"/>
          <p:cNvGrpSpPr/>
          <p:nvPr/>
        </p:nvGrpSpPr>
        <p:grpSpPr>
          <a:xfrm>
            <a:off x="1295399" y="2590800"/>
            <a:ext cx="2944814" cy="3941320"/>
            <a:chOff x="0" y="0"/>
            <a:chExt cx="2944812" cy="3941319"/>
          </a:xfrm>
        </p:grpSpPr>
        <p:pic>
          <p:nvPicPr>
            <p:cNvPr id="324" name="image44.jpg" descr="Zone_Assignment_3DCs"/>
            <p:cNvPicPr>
              <a:picLocks noChangeAspect="1"/>
            </p:cNvPicPr>
            <p:nvPr/>
          </p:nvPicPr>
          <p:blipFill>
            <a:blip r:embed="rId3">
              <a:extLst/>
            </a:blip>
            <a:srcRect t="2083"/>
            <a:stretch>
              <a:fillRect/>
            </a:stretch>
          </p:blipFill>
          <p:spPr>
            <a:xfrm>
              <a:off x="0" y="0"/>
              <a:ext cx="2944813" cy="3733800"/>
            </a:xfrm>
            <a:prstGeom prst="rect">
              <a:avLst/>
            </a:prstGeom>
            <a:ln w="12700" cap="flat">
              <a:noFill/>
              <a:miter lim="400000"/>
            </a:ln>
            <a:effectLst/>
          </p:spPr>
        </p:pic>
        <p:sp>
          <p:nvSpPr>
            <p:cNvPr id="325" name="Shape 325"/>
            <p:cNvSpPr/>
            <p:nvPr/>
          </p:nvSpPr>
          <p:spPr>
            <a:xfrm>
              <a:off x="242888" y="3702050"/>
              <a:ext cx="2514601" cy="2392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45719" tIns="45719" rIns="45719" bIns="45719" numCol="1" anchor="t">
              <a:spAutoFit/>
            </a:bodyPr>
            <a:lstStyle>
              <a:lvl1pPr>
                <a:spcBef>
                  <a:spcPts val="600"/>
                </a:spcBef>
                <a:defRPr sz="1100" b="1">
                  <a:latin typeface="+mj-lt"/>
                  <a:ea typeface="+mj-ea"/>
                  <a:cs typeface="+mj-cs"/>
                  <a:sym typeface="Arial"/>
                </a:defRPr>
              </a:lvl1pPr>
            </a:lstStyle>
            <a:p>
              <a:r>
                <a:t>Zone Assignment with 3 DCs</a:t>
              </a:r>
            </a:p>
          </p:txBody>
        </p:sp>
      </p:grpSp>
      <p:sp>
        <p:nvSpPr>
          <p:cNvPr id="327" name="Shape 327"/>
          <p:cNvSpPr/>
          <p:nvPr/>
        </p:nvSpPr>
        <p:spPr>
          <a:xfrm>
            <a:off x="4876800" y="6324600"/>
            <a:ext cx="2514600" cy="239270"/>
          </a:xfrm>
          <a:prstGeom prst="rect">
            <a:avLst/>
          </a:prstGeom>
          <a:ln w="12700">
            <a:miter lim="400000"/>
          </a:ln>
          <a:extLst>
            <a:ext uri="{C572A759-6A51-4108-AA02-DFA0A04FC94B}">
              <ma14:wrappingTextBoxFlag xmlns:ma14="http://schemas.microsoft.com/office/mac/drawingml/2011/main" xmlns="" val="1"/>
            </a:ext>
          </a:extLst>
        </p:spPr>
        <p:txBody>
          <a:bodyPr lIns="45719" rIns="45719">
            <a:spAutoFit/>
          </a:bodyPr>
          <a:lstStyle>
            <a:lvl1pPr>
              <a:spcBef>
                <a:spcPts val="600"/>
              </a:spcBef>
              <a:defRPr sz="1100" b="1">
                <a:latin typeface="+mj-lt"/>
                <a:ea typeface="+mj-ea"/>
                <a:cs typeface="+mj-cs"/>
                <a:sym typeface="Arial"/>
              </a:defRPr>
            </a:lvl1pPr>
          </a:lstStyle>
          <a:p>
            <a:r>
              <a:t>Zone Assignment with 5 DCs</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6" grpId="1" animBg="1" advAuto="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9" name="Shape 329"/>
          <p:cNvSpPr>
            <a:spLocks noGrp="1"/>
          </p:cNvSpPr>
          <p:nvPr>
            <p:ph type="title"/>
          </p:nvPr>
        </p:nvSpPr>
        <p:spPr>
          <a:prstGeom prst="rect">
            <a:avLst/>
          </a:prstGeom>
        </p:spPr>
        <p:txBody>
          <a:bodyPr>
            <a:normAutofit fontScale="90000"/>
          </a:bodyPr>
          <a:lstStyle>
            <a:lvl1pPr defTabSz="832104">
              <a:defRPr sz="3276"/>
            </a:lvl1pPr>
          </a:lstStyle>
          <a:p>
            <a:r>
              <a:t>IRS (Indoor Residual Spraying)Resource Deployment Model</a:t>
            </a:r>
          </a:p>
        </p:txBody>
      </p:sp>
      <p:sp>
        <p:nvSpPr>
          <p:cNvPr id="330" name="Shape 330"/>
          <p:cNvSpPr>
            <a:spLocks noGrp="1"/>
          </p:cNvSpPr>
          <p:nvPr>
            <p:ph type="body" idx="1"/>
          </p:nvPr>
        </p:nvSpPr>
        <p:spPr>
          <a:prstGeom prst="rect">
            <a:avLst/>
          </a:prstGeom>
        </p:spPr>
        <p:txBody>
          <a:bodyPr/>
          <a:lstStyle/>
          <a:p>
            <a:pPr>
              <a:lnSpc>
                <a:spcPct val="123000"/>
              </a:lnSpc>
            </a:pPr>
            <a:r>
              <a:t>Given the DCs and the assigned zones:</a:t>
            </a:r>
          </a:p>
          <a:p>
            <a:pPr>
              <a:lnSpc>
                <a:spcPct val="123000"/>
              </a:lnSpc>
            </a:pPr>
            <a:endParaRPr/>
          </a:p>
          <a:p>
            <a:pPr>
              <a:lnSpc>
                <a:spcPct val="123000"/>
              </a:lnSpc>
            </a:pPr>
            <a:r>
              <a:t>Schedule a deployment plan</a:t>
            </a:r>
          </a:p>
          <a:p>
            <a:pPr marL="742950" lvl="1" indent="-285750">
              <a:lnSpc>
                <a:spcPct val="123000"/>
              </a:lnSpc>
              <a:defRPr sz="2600"/>
            </a:pPr>
            <a:r>
              <a:t>What zones to target for spraying</a:t>
            </a:r>
          </a:p>
          <a:p>
            <a:pPr marL="742950" lvl="1" indent="-285750">
              <a:lnSpc>
                <a:spcPct val="123000"/>
              </a:lnSpc>
              <a:defRPr sz="2600"/>
            </a:pPr>
            <a:r>
              <a:t>When to deploy in each zone</a:t>
            </a:r>
          </a:p>
          <a:p>
            <a:pPr marL="742950" lvl="1" indent="-285750">
              <a:lnSpc>
                <a:spcPct val="123000"/>
              </a:lnSpc>
              <a:defRPr sz="2600"/>
            </a:pPr>
            <a:r>
              <a:t>How many people in each zone to protect</a:t>
            </a:r>
          </a:p>
          <a:p>
            <a:pPr marL="742950" lvl="1" indent="-285750">
              <a:lnSpc>
                <a:spcPct val="123000"/>
              </a:lnSpc>
              <a:defRPr sz="2600"/>
            </a:pPr>
            <a:r>
              <a:t>Resources to base at DCs</a:t>
            </a:r>
          </a:p>
        </p:txBody>
      </p:sp>
      <p:sp>
        <p:nvSpPr>
          <p:cNvPr id="331" name="Shape 331"/>
          <p:cNvSpPr/>
          <p:nvPr/>
        </p:nvSpPr>
        <p:spPr>
          <a:xfrm>
            <a:off x="4090987" y="3660751"/>
            <a:ext cx="127001" cy="165148"/>
          </a:xfrm>
          <a:prstGeom prst="rect">
            <a:avLst/>
          </a:prstGeom>
          <a:ln w="12700">
            <a:miter lim="400000"/>
          </a:ln>
          <a:extLst>
            <a:ext uri="{C572A759-6A51-4108-AA02-DFA0A04FC94B}">
              <ma14:wrappingTextBoxFlag xmlns:ma14="http://schemas.microsoft.com/office/mac/drawingml/2011/main" xmlns="" val="1"/>
            </a:ext>
          </a:extLst>
        </p:spPr>
        <p:txBody>
          <a:bodyPr wrap="none" lIns="45719" rIns="45719" anchor="ctr">
            <a:spAutoFit/>
          </a:bodyPr>
          <a:lstStyle>
            <a:lvl1pPr>
              <a:defRPr sz="600">
                <a:latin typeface="+mj-lt"/>
                <a:ea typeface="+mj-ea"/>
                <a:cs typeface="+mj-cs"/>
                <a:sym typeface="Arial"/>
              </a:defRPr>
            </a:lvl1pPr>
          </a:lstStyle>
          <a:p>
            <a:r>
              <a:t> </a:t>
            </a:r>
          </a:p>
        </p:txBody>
      </p:sp>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stCondLst>
                      <p:childTnLst>
                        <p:par>
                          <p:cTn id="4" fill="hold">
                            <p:stCondLst>
                              <p:cond delay="0"/>
                            </p:stCondLst>
                            <p:childTnLst>
                              <p:par>
                                <p:cTn id="5" presetID="1" presetClass="entr" presetSubtype="0" fill="hold" grpId="1" nodeType="clickEffect">
                                  <p:stCondLst>
                                    <p:cond delay="0"/>
                                  </p:stCondLst>
                                  <p:iterate>
                                    <p:tmAbs val="0"/>
                                  </p:iterate>
                                  <p:childTnLst>
                                    <p:set>
                                      <p:cBhvr>
                                        <p:cTn id="6" fill="hold"/>
                                        <p:tgtEl>
                                          <p:spTgt spid="330">
                                            <p:bg/>
                                          </p:spTgt>
                                        </p:tgtEl>
                                        <p:attrNameLst>
                                          <p:attrName>style.visibility</p:attrName>
                                        </p:attrNameLst>
                                      </p:cBhvr>
                                      <p:to>
                                        <p:strVal val="visible"/>
                                      </p:to>
                                    </p:set>
                                  </p:childTnLst>
                                </p:cTn>
                              </p:par>
                              <p:par>
                                <p:cTn id="7" presetID="1" presetClass="entr" presetSubtype="0" fill="hold" grpId="1" nodeType="withEffect">
                                  <p:stCondLst>
                                    <p:cond delay="0"/>
                                  </p:stCondLst>
                                  <p:iterate>
                                    <p:tmAbs val="0"/>
                                  </p:iterate>
                                  <p:childTnLst>
                                    <p:set>
                                      <p:cBhvr>
                                        <p:cTn id="8" fill="hold"/>
                                        <p:tgtEl>
                                          <p:spTgt spid="330">
                                            <p:txEl>
                                              <p:pRg st="0" end="0"/>
                                            </p:tx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1" nodeType="afterEffect">
                                  <p:stCondLst>
                                    <p:cond delay="0"/>
                                  </p:stCondLst>
                                  <p:iterate>
                                    <p:tmAbs val="0"/>
                                  </p:iterate>
                                  <p:childTnLst>
                                    <p:set>
                                      <p:cBhvr>
                                        <p:cTn id="11" fill="hold"/>
                                        <p:tgtEl>
                                          <p:spTgt spid="330">
                                            <p:txEl>
                                              <p:pRg st="1" end="1"/>
                                            </p:txEl>
                                          </p:spTgt>
                                        </p:tgtEl>
                                        <p:attrNameLst>
                                          <p:attrName>style.visibility</p:attrName>
                                        </p:attrNameLst>
                                      </p:cBhvr>
                                      <p:to>
                                        <p:strVal val="visible"/>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grpId="1" nodeType="clickEffect">
                                  <p:stCondLst>
                                    <p:cond delay="0"/>
                                  </p:stCondLst>
                                  <p:iterate>
                                    <p:tmAbs val="0"/>
                                  </p:iterate>
                                  <p:childTnLst>
                                    <p:set>
                                      <p:cBhvr>
                                        <p:cTn id="15" fill="hold"/>
                                        <p:tgtEl>
                                          <p:spTgt spid="330">
                                            <p:txEl>
                                              <p:pRg st="2" end="2"/>
                                            </p:txEl>
                                          </p:spTgt>
                                        </p:tgtEl>
                                        <p:attrNameLst>
                                          <p:attrName>style.visibility</p:attrName>
                                        </p:attrNameLst>
                                      </p:cBhvr>
                                      <p:to>
                                        <p:strVal val="visible"/>
                                      </p:to>
                                    </p:set>
                                  </p:childTnLst>
                                </p:cTn>
                              </p:par>
                              <p:par>
                                <p:cTn id="16" presetID="1" presetClass="entr" presetSubtype="0" fill="hold" grpId="1" nodeType="withEffect">
                                  <p:stCondLst>
                                    <p:cond delay="0"/>
                                  </p:stCondLst>
                                  <p:iterate>
                                    <p:tmAbs val="0"/>
                                  </p:iterate>
                                  <p:childTnLst>
                                    <p:set>
                                      <p:cBhvr>
                                        <p:cTn id="17" fill="hold"/>
                                        <p:tgtEl>
                                          <p:spTgt spid="330">
                                            <p:txEl>
                                              <p:pRg st="3" end="3"/>
                                            </p:txEl>
                                          </p:spTgt>
                                        </p:tgtEl>
                                        <p:attrNameLst>
                                          <p:attrName>style.visibility</p:attrName>
                                        </p:attrNameLst>
                                      </p:cBhvr>
                                      <p:to>
                                        <p:strVal val="visible"/>
                                      </p:to>
                                    </p:set>
                                  </p:childTnLst>
                                </p:cTn>
                              </p:par>
                              <p:par>
                                <p:cTn id="18" presetID="1" presetClass="entr" presetSubtype="0" fill="hold" grpId="1" nodeType="withEffect">
                                  <p:stCondLst>
                                    <p:cond delay="0"/>
                                  </p:stCondLst>
                                  <p:iterate>
                                    <p:tmAbs val="0"/>
                                  </p:iterate>
                                  <p:childTnLst>
                                    <p:set>
                                      <p:cBhvr>
                                        <p:cTn id="19" fill="hold"/>
                                        <p:tgtEl>
                                          <p:spTgt spid="330">
                                            <p:txEl>
                                              <p:pRg st="4" end="4"/>
                                            </p:txEl>
                                          </p:spTgt>
                                        </p:tgtEl>
                                        <p:attrNameLst>
                                          <p:attrName>style.visibility</p:attrName>
                                        </p:attrNameLst>
                                      </p:cBhvr>
                                      <p:to>
                                        <p:strVal val="visible"/>
                                      </p:to>
                                    </p:set>
                                  </p:childTnLst>
                                </p:cTn>
                              </p:par>
                              <p:par>
                                <p:cTn id="20" presetID="1" presetClass="entr" presetSubtype="0" fill="hold" grpId="1" nodeType="withEffect">
                                  <p:stCondLst>
                                    <p:cond delay="0"/>
                                  </p:stCondLst>
                                  <p:iterate>
                                    <p:tmAbs val="0"/>
                                  </p:iterate>
                                  <p:childTnLst>
                                    <p:set>
                                      <p:cBhvr>
                                        <p:cTn id="21" fill="hold"/>
                                        <p:tgtEl>
                                          <p:spTgt spid="330">
                                            <p:txEl>
                                              <p:pRg st="5" end="5"/>
                                            </p:txEl>
                                          </p:spTgt>
                                        </p:tgtEl>
                                        <p:attrNameLst>
                                          <p:attrName>style.visibility</p:attrName>
                                        </p:attrNameLst>
                                      </p:cBhvr>
                                      <p:to>
                                        <p:strVal val="visible"/>
                                      </p:to>
                                    </p:set>
                                  </p:childTnLst>
                                </p:cTn>
                              </p:par>
                              <p:par>
                                <p:cTn id="22" presetID="1" presetClass="entr" presetSubtype="0" fill="hold" grpId="1" nodeType="withEffect">
                                  <p:stCondLst>
                                    <p:cond delay="0"/>
                                  </p:stCondLst>
                                  <p:iterate>
                                    <p:tmAbs val="0"/>
                                  </p:iterate>
                                  <p:childTnLst>
                                    <p:set>
                                      <p:cBhvr>
                                        <p:cTn id="23" fill="hold"/>
                                        <p:tgtEl>
                                          <p:spTgt spid="33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0" grpId="1" build="p" animBg="1" advAuto="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 name="Shape 175"/>
          <p:cNvSpPr>
            <a:spLocks noGrp="1"/>
          </p:cNvSpPr>
          <p:nvPr>
            <p:ph type="title"/>
          </p:nvPr>
        </p:nvSpPr>
        <p:spPr>
          <a:prstGeom prst="rect">
            <a:avLst/>
          </a:prstGeom>
        </p:spPr>
        <p:txBody>
          <a:bodyPr/>
          <a:lstStyle/>
          <a:p>
            <a:r>
              <a:t>10 Facts about Malaria (WHO)</a:t>
            </a:r>
          </a:p>
        </p:txBody>
      </p:sp>
      <p:sp>
        <p:nvSpPr>
          <p:cNvPr id="176" name="Shape 176"/>
          <p:cNvSpPr>
            <a:spLocks noGrp="1"/>
          </p:cNvSpPr>
          <p:nvPr>
            <p:ph type="body" idx="1"/>
          </p:nvPr>
        </p:nvSpPr>
        <p:spPr>
          <a:xfrm>
            <a:off x="457200" y="1219200"/>
            <a:ext cx="8229600" cy="5334000"/>
          </a:xfrm>
          <a:prstGeom prst="rect">
            <a:avLst/>
          </a:prstGeom>
        </p:spPr>
        <p:txBody>
          <a:bodyPr/>
          <a:lstStyle/>
          <a:p>
            <a:r>
              <a:t>Fact 3: </a:t>
            </a:r>
          </a:p>
          <a:p>
            <a:pPr marL="742950" lvl="1" indent="-285750">
              <a:defRPr sz="2600"/>
            </a:pPr>
            <a:r>
              <a:t>One in five of all childhood deaths in Africa are due to malaria. </a:t>
            </a:r>
          </a:p>
          <a:p>
            <a:pPr marL="742950" lvl="1" indent="-285750">
              <a:defRPr sz="2600"/>
            </a:pPr>
            <a:r>
              <a:t>Every 30 seconds a child dies from malaria in Africa.</a:t>
            </a:r>
          </a:p>
          <a:p>
            <a:r>
              <a:t>Fact 4: </a:t>
            </a:r>
          </a:p>
          <a:p>
            <a:pPr marL="742950" lvl="1" indent="-285750">
              <a:defRPr sz="2600"/>
            </a:pPr>
            <a:r>
              <a:t>Early diagnosis and prompt treatment are two basic elements of malaria control. </a:t>
            </a:r>
          </a:p>
          <a:p>
            <a:pPr marL="742950" lvl="1" indent="-285750">
              <a:defRPr sz="2600"/>
            </a:pPr>
            <a:r>
              <a:t>Early and effective treatment of malaria can shorten the duration of the infection and prevent further complications including the great majority of deaths. </a:t>
            </a:r>
          </a:p>
        </p:txBody>
      </p:sp>
    </p:spTree>
  </p:cSld>
  <p:clrMapOvr>
    <a:masterClrMapping/>
  </p:clrMapOvr>
  <p:transition spd="med"/>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3" name="Shape 333"/>
          <p:cNvSpPr>
            <a:spLocks noGrp="1"/>
          </p:cNvSpPr>
          <p:nvPr>
            <p:ph type="title"/>
          </p:nvPr>
        </p:nvSpPr>
        <p:spPr>
          <a:xfrm>
            <a:off x="301625" y="174625"/>
            <a:ext cx="6784975" cy="723900"/>
          </a:xfrm>
          <a:prstGeom prst="rect">
            <a:avLst/>
          </a:prstGeom>
        </p:spPr>
        <p:txBody>
          <a:bodyPr/>
          <a:lstStyle/>
          <a:p>
            <a:r>
              <a:t>Typical Constraints</a:t>
            </a:r>
          </a:p>
        </p:txBody>
      </p:sp>
      <p:sp>
        <p:nvSpPr>
          <p:cNvPr id="334" name="Shape 334"/>
          <p:cNvSpPr>
            <a:spLocks noGrp="1"/>
          </p:cNvSpPr>
          <p:nvPr>
            <p:ph type="body" idx="1"/>
          </p:nvPr>
        </p:nvSpPr>
        <p:spPr>
          <a:xfrm>
            <a:off x="301625" y="1244600"/>
            <a:ext cx="8042275" cy="5003800"/>
          </a:xfrm>
          <a:prstGeom prst="rect">
            <a:avLst/>
          </a:prstGeom>
        </p:spPr>
        <p:txBody>
          <a:bodyPr/>
          <a:lstStyle/>
          <a:p>
            <a:r>
              <a:t>Deployment restricted by:</a:t>
            </a:r>
          </a:p>
        </p:txBody>
      </p:sp>
      <p:graphicFrame>
        <p:nvGraphicFramePr>
          <p:cNvPr id="335" name="Table 335"/>
          <p:cNvGraphicFramePr/>
          <p:nvPr/>
        </p:nvGraphicFramePr>
        <p:xfrm>
          <a:off x="762000" y="1828800"/>
          <a:ext cx="7924800" cy="4038601"/>
        </p:xfrm>
        <a:graphic>
          <a:graphicData uri="http://schemas.openxmlformats.org/drawingml/2006/table">
            <a:tbl>
              <a:tblPr>
                <a:tableStyleId>{4C3C2611-4C71-4FC5-86AE-919BDF0F9419}</a:tableStyleId>
              </a:tblPr>
              <a:tblGrid>
                <a:gridCol w="2667000"/>
                <a:gridCol w="2667000"/>
                <a:gridCol w="2590800"/>
              </a:tblGrid>
              <a:tr h="712788">
                <a:tc>
                  <a:txBody>
                    <a:bodyPr/>
                    <a:lstStyle/>
                    <a:p>
                      <a:pPr algn="ctr" defTabSz="457200">
                        <a:lnSpc>
                          <a:spcPct val="93000"/>
                        </a:lnSpc>
                        <a:spcBef>
                          <a:spcPts val="500"/>
                        </a:spcBef>
                        <a:defRPr sz="1800"/>
                      </a:pPr>
                      <a:r>
                        <a:rPr sz="2000" b="1">
                          <a:solidFill>
                            <a:schemeClr val="accent3">
                              <a:lumOff val="44000"/>
                            </a:schemeClr>
                          </a:solidFill>
                          <a:latin typeface="+mj-lt"/>
                          <a:ea typeface="+mj-ea"/>
                          <a:cs typeface="+mj-cs"/>
                          <a:sym typeface="Arial"/>
                        </a:rPr>
                        <a:t>Capacity</a:t>
                      </a:r>
                    </a:p>
                  </a:txBody>
                  <a:tcPr marL="45720" marR="45720" anchor="ctr" horzOverflow="overflow">
                    <a:lnL w="28575">
                      <a:solidFill>
                        <a:srgbClr val="000000"/>
                      </a:solidFill>
                    </a:lnL>
                    <a:lnR w="12700">
                      <a:solidFill>
                        <a:srgbClr val="000000"/>
                      </a:solidFill>
                    </a:lnR>
                    <a:lnT w="28575">
                      <a:solidFill>
                        <a:srgbClr val="000000"/>
                      </a:solidFill>
                    </a:lnT>
                    <a:lnB w="12700">
                      <a:solidFill>
                        <a:srgbClr val="000000"/>
                      </a:solidFill>
                    </a:lnB>
                    <a:solidFill>
                      <a:srgbClr val="0066FF"/>
                    </a:solidFill>
                  </a:tcPr>
                </a:tc>
                <a:tc>
                  <a:txBody>
                    <a:bodyPr/>
                    <a:lstStyle/>
                    <a:p>
                      <a:pPr algn="ctr" defTabSz="457200">
                        <a:lnSpc>
                          <a:spcPct val="93000"/>
                        </a:lnSpc>
                        <a:spcBef>
                          <a:spcPts val="500"/>
                        </a:spcBef>
                        <a:defRPr sz="1800"/>
                      </a:pPr>
                      <a:r>
                        <a:rPr sz="2000" b="1">
                          <a:solidFill>
                            <a:schemeClr val="accent3">
                              <a:lumOff val="44000"/>
                            </a:schemeClr>
                          </a:solidFill>
                          <a:latin typeface="+mj-lt"/>
                          <a:ea typeface="+mj-ea"/>
                          <a:cs typeface="+mj-cs"/>
                          <a:sym typeface="Arial"/>
                        </a:rPr>
                        <a:t>Relative Effectiveness</a:t>
                      </a:r>
                    </a:p>
                  </a:txBody>
                  <a:tcPr marL="45720" marR="45720" anchor="ctr" horzOverflow="overflow">
                    <a:lnL w="12700">
                      <a:solidFill>
                        <a:srgbClr val="000000"/>
                      </a:solidFill>
                    </a:lnL>
                    <a:lnR w="12700">
                      <a:solidFill>
                        <a:srgbClr val="000000"/>
                      </a:solidFill>
                    </a:lnR>
                    <a:lnT w="28575">
                      <a:solidFill>
                        <a:srgbClr val="000000"/>
                      </a:solidFill>
                    </a:lnT>
                    <a:lnB w="12700">
                      <a:solidFill>
                        <a:srgbClr val="000000"/>
                      </a:solidFill>
                    </a:lnB>
                    <a:solidFill>
                      <a:srgbClr val="0066FF"/>
                    </a:solidFill>
                  </a:tcPr>
                </a:tc>
                <a:tc>
                  <a:txBody>
                    <a:bodyPr/>
                    <a:lstStyle/>
                    <a:p>
                      <a:pPr algn="ctr" defTabSz="457200">
                        <a:lnSpc>
                          <a:spcPct val="93000"/>
                        </a:lnSpc>
                        <a:spcBef>
                          <a:spcPts val="500"/>
                        </a:spcBef>
                        <a:defRPr sz="1800"/>
                      </a:pPr>
                      <a:r>
                        <a:rPr sz="2000" b="1">
                          <a:solidFill>
                            <a:schemeClr val="accent3">
                              <a:lumOff val="44000"/>
                            </a:schemeClr>
                          </a:solidFill>
                          <a:latin typeface="+mj-lt"/>
                          <a:ea typeface="+mj-ea"/>
                          <a:cs typeface="+mj-cs"/>
                          <a:sym typeface="Arial"/>
                        </a:rPr>
                        <a:t>Costs/Budget</a:t>
                      </a:r>
                    </a:p>
                  </a:txBody>
                  <a:tcPr marL="45720" marR="45720" anchor="ctr" horzOverflow="overflow">
                    <a:lnL w="12700">
                      <a:solidFill>
                        <a:srgbClr val="000000"/>
                      </a:solidFill>
                    </a:lnL>
                    <a:lnR w="28575">
                      <a:solidFill>
                        <a:srgbClr val="000000"/>
                      </a:solidFill>
                    </a:lnR>
                    <a:lnT w="28575">
                      <a:solidFill>
                        <a:srgbClr val="000000"/>
                      </a:solidFill>
                    </a:lnT>
                    <a:lnB w="12700">
                      <a:solidFill>
                        <a:srgbClr val="000000"/>
                      </a:solidFill>
                    </a:lnB>
                    <a:solidFill>
                      <a:srgbClr val="0066FF"/>
                    </a:solidFill>
                  </a:tcPr>
                </a:tc>
              </a:tr>
              <a:tr h="3325813">
                <a:tc>
                  <a:txBody>
                    <a:bodyPr/>
                    <a:lstStyle/>
                    <a:p>
                      <a:pPr algn="l" defTabSz="457200">
                        <a:lnSpc>
                          <a:spcPct val="93000"/>
                        </a:lnSpc>
                        <a:spcBef>
                          <a:spcPts val="500"/>
                        </a:spcBef>
                        <a:buClr>
                          <a:srgbClr val="FF9900"/>
                        </a:buClr>
                        <a:buSzPct val="100000"/>
                        <a:buChar char="•"/>
                        <a:defRPr sz="2000">
                          <a:latin typeface="+mj-lt"/>
                          <a:ea typeface="+mj-ea"/>
                          <a:cs typeface="+mj-cs"/>
                          <a:sym typeface="Arial"/>
                        </a:defRPr>
                      </a:pPr>
                      <a:r>
                        <a:t>Truck capacity</a:t>
                      </a:r>
                    </a:p>
                    <a:p>
                      <a:pPr algn="l" defTabSz="457200">
                        <a:lnSpc>
                          <a:spcPct val="93000"/>
                        </a:lnSpc>
                        <a:spcBef>
                          <a:spcPts val="500"/>
                        </a:spcBef>
                        <a:buClr>
                          <a:srgbClr val="FF9900"/>
                        </a:buClr>
                        <a:buSzPct val="100000"/>
                        <a:buChar char="•"/>
                        <a:defRPr sz="2000">
                          <a:latin typeface="+mj-lt"/>
                          <a:ea typeface="+mj-ea"/>
                          <a:cs typeface="+mj-cs"/>
                          <a:sym typeface="Arial"/>
                        </a:defRPr>
                      </a:pPr>
                      <a:endParaRPr/>
                    </a:p>
                    <a:p>
                      <a:pPr algn="l" defTabSz="457200">
                        <a:lnSpc>
                          <a:spcPct val="93000"/>
                        </a:lnSpc>
                        <a:spcBef>
                          <a:spcPts val="500"/>
                        </a:spcBef>
                        <a:buClr>
                          <a:srgbClr val="FF9900"/>
                        </a:buClr>
                        <a:buSzPct val="100000"/>
                        <a:buChar char="•"/>
                        <a:defRPr sz="2000">
                          <a:latin typeface="+mj-lt"/>
                          <a:ea typeface="+mj-ea"/>
                          <a:cs typeface="+mj-cs"/>
                          <a:sym typeface="Arial"/>
                        </a:defRPr>
                      </a:pPr>
                      <a:r>
                        <a:t>DC capacity</a:t>
                      </a:r>
                    </a:p>
                    <a:p>
                      <a:pPr algn="l" defTabSz="457200">
                        <a:lnSpc>
                          <a:spcPct val="93000"/>
                        </a:lnSpc>
                        <a:spcBef>
                          <a:spcPts val="500"/>
                        </a:spcBef>
                        <a:buClr>
                          <a:srgbClr val="FF9900"/>
                        </a:buClr>
                        <a:buSzPct val="100000"/>
                        <a:buChar char="•"/>
                        <a:defRPr sz="1200">
                          <a:latin typeface="+mj-lt"/>
                          <a:ea typeface="+mj-ea"/>
                          <a:cs typeface="+mj-cs"/>
                          <a:sym typeface="Arial"/>
                        </a:defRPr>
                      </a:pPr>
                      <a:endParaRPr/>
                    </a:p>
                    <a:p>
                      <a:pPr algn="l" defTabSz="457200">
                        <a:lnSpc>
                          <a:spcPct val="93000"/>
                        </a:lnSpc>
                        <a:spcBef>
                          <a:spcPts val="500"/>
                        </a:spcBef>
                        <a:buClr>
                          <a:srgbClr val="FF9900"/>
                        </a:buClr>
                        <a:buSzPct val="100000"/>
                        <a:buChar char="•"/>
                        <a:defRPr sz="2000">
                          <a:latin typeface="+mj-lt"/>
                          <a:ea typeface="+mj-ea"/>
                          <a:cs typeface="+mj-cs"/>
                          <a:sym typeface="Arial"/>
                        </a:defRPr>
                      </a:pPr>
                      <a:r>
                        <a:t> Amount of resources based at DCs</a:t>
                      </a:r>
                    </a:p>
                    <a:p>
                      <a:pPr algn="l" defTabSz="457200">
                        <a:lnSpc>
                          <a:spcPct val="93000"/>
                        </a:lnSpc>
                        <a:spcBef>
                          <a:spcPts val="500"/>
                        </a:spcBef>
                        <a:buClr>
                          <a:srgbClr val="FF9900"/>
                        </a:buClr>
                        <a:buSzPct val="100000"/>
                        <a:buChar char="•"/>
                        <a:defRPr sz="1200">
                          <a:latin typeface="+mj-lt"/>
                          <a:ea typeface="+mj-ea"/>
                          <a:cs typeface="+mj-cs"/>
                          <a:sym typeface="Arial"/>
                        </a:defRPr>
                      </a:pPr>
                      <a:endParaRPr/>
                    </a:p>
                    <a:p>
                      <a:pPr algn="l" defTabSz="457200">
                        <a:lnSpc>
                          <a:spcPct val="93000"/>
                        </a:lnSpc>
                        <a:spcBef>
                          <a:spcPts val="500"/>
                        </a:spcBef>
                        <a:buClr>
                          <a:srgbClr val="FF9900"/>
                        </a:buClr>
                        <a:buSzPct val="100000"/>
                        <a:buChar char="•"/>
                        <a:defRPr sz="2000">
                          <a:latin typeface="+mj-lt"/>
                          <a:ea typeface="+mj-ea"/>
                          <a:cs typeface="+mj-cs"/>
                          <a:sym typeface="Arial"/>
                        </a:defRPr>
                      </a:pPr>
                      <a:r>
                        <a:t> Zone population</a:t>
                      </a:r>
                    </a:p>
                  </a:txBody>
                  <a:tcPr marL="45720" marR="45720" horzOverflow="overflow">
                    <a:lnL w="28575">
                      <a:solidFill>
                        <a:srgbClr val="000000"/>
                      </a:solidFill>
                    </a:lnL>
                    <a:lnR w="12700">
                      <a:solidFill>
                        <a:srgbClr val="000000"/>
                      </a:solidFill>
                    </a:lnR>
                    <a:lnT w="12700">
                      <a:solidFill>
                        <a:srgbClr val="000000"/>
                      </a:solidFill>
                    </a:lnT>
                    <a:lnB w="28575">
                      <a:solidFill>
                        <a:srgbClr val="000000"/>
                      </a:solidFill>
                    </a:lnB>
                    <a:noFill/>
                  </a:tcPr>
                </a:tc>
                <a:tc>
                  <a:txBody>
                    <a:bodyPr/>
                    <a:lstStyle/>
                    <a:p>
                      <a:pPr algn="l" defTabSz="457200">
                        <a:lnSpc>
                          <a:spcPct val="93000"/>
                        </a:lnSpc>
                        <a:spcBef>
                          <a:spcPts val="500"/>
                        </a:spcBef>
                        <a:buClr>
                          <a:srgbClr val="FF9900"/>
                        </a:buClr>
                        <a:buSzPct val="100000"/>
                        <a:buChar char="•"/>
                        <a:defRPr sz="2000">
                          <a:latin typeface="+mj-lt"/>
                          <a:ea typeface="+mj-ea"/>
                          <a:cs typeface="+mj-cs"/>
                          <a:sym typeface="Arial"/>
                        </a:defRPr>
                      </a:pPr>
                      <a:r>
                        <a:t>Duration of DDT effectiveness</a:t>
                      </a:r>
                    </a:p>
                    <a:p>
                      <a:pPr algn="l" defTabSz="457200">
                        <a:lnSpc>
                          <a:spcPct val="93000"/>
                        </a:lnSpc>
                        <a:spcBef>
                          <a:spcPts val="500"/>
                        </a:spcBef>
                        <a:defRPr sz="1200">
                          <a:latin typeface="+mj-lt"/>
                          <a:ea typeface="+mj-ea"/>
                          <a:cs typeface="+mj-cs"/>
                          <a:sym typeface="Arial"/>
                        </a:defRPr>
                      </a:pPr>
                      <a:endParaRPr/>
                    </a:p>
                    <a:p>
                      <a:pPr algn="l" defTabSz="457200">
                        <a:lnSpc>
                          <a:spcPct val="93000"/>
                        </a:lnSpc>
                        <a:spcBef>
                          <a:spcPts val="500"/>
                        </a:spcBef>
                        <a:buClr>
                          <a:srgbClr val="FF9900"/>
                        </a:buClr>
                        <a:buSzPct val="100000"/>
                        <a:buChar char="•"/>
                        <a:defRPr sz="2000">
                          <a:latin typeface="+mj-lt"/>
                          <a:ea typeface="+mj-ea"/>
                          <a:cs typeface="+mj-cs"/>
                          <a:sym typeface="Arial"/>
                        </a:defRPr>
                      </a:pPr>
                      <a:r>
                        <a:t> Concentration of DDT per m</a:t>
                      </a:r>
                      <a:r>
                        <a:rPr baseline="30000"/>
                        <a:t>2</a:t>
                      </a:r>
                    </a:p>
                    <a:p>
                      <a:pPr algn="l" defTabSz="457200">
                        <a:lnSpc>
                          <a:spcPct val="93000"/>
                        </a:lnSpc>
                        <a:spcBef>
                          <a:spcPts val="500"/>
                        </a:spcBef>
                        <a:buClr>
                          <a:srgbClr val="FF9900"/>
                        </a:buClr>
                        <a:buSzPct val="100000"/>
                        <a:buChar char="•"/>
                        <a:defRPr sz="1200">
                          <a:latin typeface="+mj-lt"/>
                          <a:ea typeface="+mj-ea"/>
                          <a:cs typeface="+mj-cs"/>
                          <a:sym typeface="Arial"/>
                        </a:defRPr>
                      </a:pPr>
                      <a:endParaRPr baseline="30000"/>
                    </a:p>
                    <a:p>
                      <a:pPr algn="l" defTabSz="457200">
                        <a:lnSpc>
                          <a:spcPct val="93000"/>
                        </a:lnSpc>
                        <a:spcBef>
                          <a:spcPts val="500"/>
                        </a:spcBef>
                        <a:buClr>
                          <a:srgbClr val="FF9900"/>
                        </a:buClr>
                        <a:buSzPct val="100000"/>
                        <a:buChar char="•"/>
                        <a:defRPr sz="2000">
                          <a:latin typeface="+mj-lt"/>
                          <a:ea typeface="+mj-ea"/>
                          <a:cs typeface="+mj-cs"/>
                          <a:sym typeface="Arial"/>
                        </a:defRPr>
                      </a:pPr>
                      <a:r>
                        <a:t> Coverage rate of spray personnel </a:t>
                      </a:r>
                    </a:p>
                  </a:txBody>
                  <a:tcPr marL="45720" marR="45720" horzOverflow="overflow">
                    <a:lnL w="12700">
                      <a:solidFill>
                        <a:srgbClr val="000000"/>
                      </a:solidFill>
                    </a:lnL>
                    <a:lnR w="12700">
                      <a:solidFill>
                        <a:srgbClr val="000000"/>
                      </a:solidFill>
                    </a:lnR>
                    <a:lnT w="12700">
                      <a:solidFill>
                        <a:srgbClr val="000000"/>
                      </a:solidFill>
                    </a:lnT>
                    <a:lnB w="28575">
                      <a:solidFill>
                        <a:srgbClr val="000000"/>
                      </a:solidFill>
                    </a:lnB>
                    <a:noFill/>
                  </a:tcPr>
                </a:tc>
                <a:tc>
                  <a:txBody>
                    <a:bodyPr/>
                    <a:lstStyle/>
                    <a:p>
                      <a:pPr algn="l" defTabSz="457200">
                        <a:lnSpc>
                          <a:spcPct val="93000"/>
                        </a:lnSpc>
                        <a:spcBef>
                          <a:spcPts val="500"/>
                        </a:spcBef>
                        <a:buClr>
                          <a:srgbClr val="FF9900"/>
                        </a:buClr>
                        <a:buSzPct val="100000"/>
                        <a:buChar char="•"/>
                        <a:defRPr sz="2000">
                          <a:latin typeface="+mj-lt"/>
                          <a:ea typeface="+mj-ea"/>
                          <a:cs typeface="+mj-cs"/>
                          <a:sym typeface="Arial"/>
                        </a:defRPr>
                      </a:pPr>
                      <a:r>
                        <a:t> Labor wages</a:t>
                      </a:r>
                    </a:p>
                    <a:p>
                      <a:pPr algn="l" defTabSz="457200">
                        <a:lnSpc>
                          <a:spcPct val="93000"/>
                        </a:lnSpc>
                        <a:spcBef>
                          <a:spcPts val="500"/>
                        </a:spcBef>
                        <a:buClr>
                          <a:srgbClr val="FF9900"/>
                        </a:buClr>
                        <a:buSzPct val="100000"/>
                        <a:buChar char="•"/>
                        <a:defRPr sz="2000">
                          <a:latin typeface="+mj-lt"/>
                          <a:ea typeface="+mj-ea"/>
                          <a:cs typeface="+mj-cs"/>
                          <a:sym typeface="Arial"/>
                        </a:defRPr>
                      </a:pPr>
                      <a:endParaRPr/>
                    </a:p>
                    <a:p>
                      <a:pPr algn="l" defTabSz="457200">
                        <a:lnSpc>
                          <a:spcPct val="93000"/>
                        </a:lnSpc>
                        <a:spcBef>
                          <a:spcPts val="500"/>
                        </a:spcBef>
                        <a:buClr>
                          <a:srgbClr val="FF9900"/>
                        </a:buClr>
                        <a:buSzPct val="100000"/>
                        <a:buChar char="•"/>
                        <a:defRPr sz="1200">
                          <a:latin typeface="+mj-lt"/>
                          <a:ea typeface="+mj-ea"/>
                          <a:cs typeface="+mj-cs"/>
                          <a:sym typeface="Arial"/>
                        </a:defRPr>
                      </a:pPr>
                      <a:endParaRPr/>
                    </a:p>
                    <a:p>
                      <a:pPr algn="l" defTabSz="457200">
                        <a:lnSpc>
                          <a:spcPct val="93000"/>
                        </a:lnSpc>
                        <a:spcBef>
                          <a:spcPts val="500"/>
                        </a:spcBef>
                        <a:buClr>
                          <a:srgbClr val="FF9900"/>
                        </a:buClr>
                        <a:buSzPct val="100000"/>
                        <a:buChar char="•"/>
                        <a:defRPr sz="2000">
                          <a:latin typeface="+mj-lt"/>
                          <a:ea typeface="+mj-ea"/>
                          <a:cs typeface="+mj-cs"/>
                          <a:sym typeface="Arial"/>
                        </a:defRPr>
                      </a:pPr>
                      <a:r>
                        <a:t> Vehicle rental and travel costs</a:t>
                      </a:r>
                    </a:p>
                    <a:p>
                      <a:pPr algn="l" defTabSz="457200">
                        <a:lnSpc>
                          <a:spcPct val="93000"/>
                        </a:lnSpc>
                        <a:spcBef>
                          <a:spcPts val="500"/>
                        </a:spcBef>
                        <a:buClr>
                          <a:srgbClr val="FF9900"/>
                        </a:buClr>
                        <a:buSzPct val="100000"/>
                        <a:buChar char="•"/>
                        <a:defRPr sz="1200">
                          <a:latin typeface="+mj-lt"/>
                          <a:ea typeface="+mj-ea"/>
                          <a:cs typeface="+mj-cs"/>
                          <a:sym typeface="Arial"/>
                        </a:defRPr>
                      </a:pPr>
                      <a:endParaRPr/>
                    </a:p>
                    <a:p>
                      <a:pPr algn="l" defTabSz="457200">
                        <a:lnSpc>
                          <a:spcPct val="93000"/>
                        </a:lnSpc>
                        <a:spcBef>
                          <a:spcPts val="500"/>
                        </a:spcBef>
                        <a:buClr>
                          <a:srgbClr val="FF9900"/>
                        </a:buClr>
                        <a:buSzPct val="100000"/>
                        <a:buChar char="•"/>
                        <a:defRPr sz="2000">
                          <a:latin typeface="+mj-lt"/>
                          <a:ea typeface="+mj-ea"/>
                          <a:cs typeface="+mj-cs"/>
                          <a:sym typeface="Arial"/>
                        </a:defRPr>
                      </a:pPr>
                      <a:r>
                        <a:t> Equipment purchase and repair</a:t>
                      </a:r>
                    </a:p>
                    <a:p>
                      <a:pPr algn="l" defTabSz="457200">
                        <a:lnSpc>
                          <a:spcPct val="93000"/>
                        </a:lnSpc>
                        <a:spcBef>
                          <a:spcPts val="500"/>
                        </a:spcBef>
                        <a:buClr>
                          <a:srgbClr val="FF9900"/>
                        </a:buClr>
                        <a:buSzPct val="100000"/>
                        <a:buChar char="•"/>
                        <a:defRPr sz="1200">
                          <a:latin typeface="+mj-lt"/>
                          <a:ea typeface="+mj-ea"/>
                          <a:cs typeface="+mj-cs"/>
                          <a:sym typeface="Arial"/>
                        </a:defRPr>
                      </a:pPr>
                      <a:endParaRPr/>
                    </a:p>
                    <a:p>
                      <a:pPr algn="l" defTabSz="457200">
                        <a:lnSpc>
                          <a:spcPct val="93000"/>
                        </a:lnSpc>
                        <a:spcBef>
                          <a:spcPts val="500"/>
                        </a:spcBef>
                        <a:buClr>
                          <a:srgbClr val="FF9900"/>
                        </a:buClr>
                        <a:buSzPct val="100000"/>
                        <a:buChar char="•"/>
                        <a:defRPr sz="2000">
                          <a:latin typeface="+mj-lt"/>
                          <a:ea typeface="+mj-ea"/>
                          <a:cs typeface="+mj-cs"/>
                          <a:sym typeface="Arial"/>
                        </a:defRPr>
                      </a:pPr>
                      <a:r>
                        <a:t> Cost of DDT</a:t>
                      </a:r>
                    </a:p>
                  </a:txBody>
                  <a:tcPr marL="45720" marR="45720" horzOverflow="overflow">
                    <a:lnL w="12700">
                      <a:solidFill>
                        <a:srgbClr val="000000"/>
                      </a:solidFill>
                    </a:lnL>
                    <a:lnR w="28575">
                      <a:solidFill>
                        <a:srgbClr val="000000"/>
                      </a:solidFill>
                    </a:lnR>
                    <a:lnT w="12700">
                      <a:solidFill>
                        <a:srgbClr val="000000"/>
                      </a:solidFill>
                    </a:lnT>
                    <a:lnB w="28575">
                      <a:solidFill>
                        <a:srgbClr val="000000"/>
                      </a:solidFill>
                    </a:lnB>
                    <a:noFill/>
                  </a:tcPr>
                </a:tc>
              </a:tr>
            </a:tbl>
          </a:graphicData>
        </a:graphic>
      </p:graphicFrame>
    </p:spTree>
  </p:cSld>
  <p:clrMapOvr>
    <a:masterClrMapping/>
  </p:clrMapOvr>
  <p:transition spd="med"/>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 name="Shape 337"/>
          <p:cNvSpPr>
            <a:spLocks noGrp="1"/>
          </p:cNvSpPr>
          <p:nvPr>
            <p:ph type="title"/>
          </p:nvPr>
        </p:nvSpPr>
        <p:spPr>
          <a:prstGeom prst="rect">
            <a:avLst/>
          </a:prstGeom>
        </p:spPr>
        <p:txBody>
          <a:bodyPr/>
          <a:lstStyle/>
          <a:p>
            <a:r>
              <a:t>Recommendation</a:t>
            </a:r>
          </a:p>
        </p:txBody>
      </p:sp>
      <p:pic>
        <p:nvPicPr>
          <p:cNvPr id="338" name="image46.jpg" descr="UTM_Labor_4DCs_"/>
          <p:cNvPicPr>
            <a:picLocks noChangeAspect="1"/>
          </p:cNvPicPr>
          <p:nvPr/>
        </p:nvPicPr>
        <p:blipFill>
          <a:blip r:embed="rId2">
            <a:extLst/>
          </a:blip>
          <a:srcRect l="2084" t="3223" r="2040" b="1746"/>
          <a:stretch>
            <a:fillRect/>
          </a:stretch>
        </p:blipFill>
        <p:spPr>
          <a:xfrm>
            <a:off x="4114799" y="1676400"/>
            <a:ext cx="3622676" cy="4648201"/>
          </a:xfrm>
          <a:prstGeom prst="rect">
            <a:avLst/>
          </a:prstGeom>
          <a:ln w="19050">
            <a:solidFill>
              <a:srgbClr val="000000"/>
            </a:solidFill>
            <a:miter/>
          </a:ln>
        </p:spPr>
      </p:pic>
    </p:spTree>
  </p:cSld>
  <p:clrMapOvr>
    <a:masterClrMapping/>
  </p:clrMapOvr>
  <p:transition spd="med"/>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0" name="image56.png"/>
          <p:cNvPicPr>
            <a:picLocks noChangeAspect="1"/>
          </p:cNvPicPr>
          <p:nvPr/>
        </p:nvPicPr>
        <p:blipFill>
          <a:blip r:embed="rId2">
            <a:extLst/>
          </a:blip>
          <a:stretch>
            <a:fillRect/>
          </a:stretch>
        </p:blipFill>
        <p:spPr>
          <a:xfrm>
            <a:off x="8458200" y="2057400"/>
            <a:ext cx="685800" cy="490538"/>
          </a:xfrm>
          <a:prstGeom prst="rect">
            <a:avLst/>
          </a:prstGeom>
          <a:ln w="12700">
            <a:miter lim="400000"/>
          </a:ln>
        </p:spPr>
      </p:pic>
      <p:sp>
        <p:nvSpPr>
          <p:cNvPr id="341" name="Shape 341"/>
          <p:cNvSpPr>
            <a:spLocks noGrp="1"/>
          </p:cNvSpPr>
          <p:nvPr>
            <p:ph type="body" sz="quarter" idx="1"/>
          </p:nvPr>
        </p:nvSpPr>
        <p:spPr>
          <a:xfrm>
            <a:off x="568325" y="1676400"/>
            <a:ext cx="8042275" cy="1371600"/>
          </a:xfrm>
          <a:prstGeom prst="rect">
            <a:avLst/>
          </a:prstGeom>
        </p:spPr>
        <p:txBody>
          <a:bodyPr/>
          <a:lstStyle/>
          <a:p>
            <a:pPr marL="315468" indent="-315468" algn="ctr" defTabSz="841247">
              <a:lnSpc>
                <a:spcPct val="73000"/>
              </a:lnSpc>
              <a:buSzTx/>
              <a:buNone/>
              <a:defRPr sz="2576"/>
            </a:pPr>
            <a:endParaRPr/>
          </a:p>
          <a:p>
            <a:pPr marL="315468" indent="-315468" algn="ctr" defTabSz="841247">
              <a:lnSpc>
                <a:spcPct val="73000"/>
              </a:lnSpc>
              <a:buSzTx/>
              <a:buNone/>
              <a:defRPr sz="2576"/>
            </a:pPr>
            <a:endParaRPr/>
          </a:p>
          <a:p>
            <a:pPr marL="315468" indent="-315468" algn="ctr" defTabSz="841247">
              <a:lnSpc>
                <a:spcPct val="73000"/>
              </a:lnSpc>
              <a:spcBef>
                <a:spcPts val="800"/>
              </a:spcBef>
              <a:buSzTx/>
              <a:buNone/>
              <a:defRPr sz="3680" b="1"/>
            </a:pPr>
            <a:r>
              <a:t>Questions?</a:t>
            </a:r>
          </a:p>
        </p:txBody>
      </p:sp>
      <p:pic>
        <p:nvPicPr>
          <p:cNvPr id="342" name="image9.gif" descr="buttonwhite_en.gif"/>
          <p:cNvPicPr>
            <a:picLocks noChangeAspect="1"/>
          </p:cNvPicPr>
          <p:nvPr/>
        </p:nvPicPr>
        <p:blipFill>
          <a:blip r:embed="rId3">
            <a:extLst/>
          </a:blip>
          <a:stretch>
            <a:fillRect/>
          </a:stretch>
        </p:blipFill>
        <p:spPr>
          <a:xfrm>
            <a:off x="381000" y="4038600"/>
            <a:ext cx="1460500" cy="1477682"/>
          </a:xfrm>
          <a:prstGeom prst="rect">
            <a:avLst/>
          </a:prstGeom>
          <a:ln w="12700">
            <a:miter lim="400000"/>
          </a:ln>
        </p:spPr>
      </p:pic>
    </p:spTree>
  </p:cSld>
  <p:clrMapOvr>
    <a:masterClrMapping/>
  </p:clrMapOvr>
  <p:transition spd="med"/>
  <p:timing>
    <p:tnLst>
      <p:par>
        <p:cTn id="1" dur="indefinite" restart="never" fill="hold" nodeType="tmRoot">
          <p:childTnLst>
            <p:seq concurrent="1" prevAc="none" nextAc="seek">
              <p:cTn id="2" dur="indefinite" fill="hold"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grpId="1" nodeType="afterEffect">
                                  <p:stCondLst>
                                    <p:cond delay="0"/>
                                  </p:stCondLst>
                                  <p:iterate>
                                    <p:tmAbs val="0"/>
                                  </p:iterate>
                                  <p:childTnLst>
                                    <p:set>
                                      <p:cBhvr>
                                        <p:cTn id="6" fill="hold"/>
                                        <p:tgtEl>
                                          <p:spTgt spid="340"/>
                                        </p:tgtEl>
                                        <p:attrNameLst>
                                          <p:attrName>style.visibility</p:attrName>
                                        </p:attrNameLst>
                                      </p:cBhvr>
                                      <p:to>
                                        <p:strVal val="visible"/>
                                      </p:to>
                                    </p:set>
                                    <p:anim calcmode="lin" valueType="num">
                                      <p:cBhvr>
                                        <p:cTn id="7" dur="500" fill="hold"/>
                                        <p:tgtEl>
                                          <p:spTgt spid="340"/>
                                        </p:tgtEl>
                                        <p:attrNameLst>
                                          <p:attrName>ppt_x</p:attrName>
                                        </p:attrNameLst>
                                      </p:cBhvr>
                                      <p:tavLst>
                                        <p:tav tm="0">
                                          <p:val>
                                            <p:strVal val="1+#ppt_w/2"/>
                                          </p:val>
                                        </p:tav>
                                        <p:tav tm="100000">
                                          <p:val>
                                            <p:strVal val="#ppt_x"/>
                                          </p:val>
                                        </p:tav>
                                      </p:tavLst>
                                    </p:anim>
                                    <p:anim calcmode="lin" valueType="num">
                                      <p:cBhvr>
                                        <p:cTn id="8" dur="500" fill="hold"/>
                                        <p:tgtEl>
                                          <p:spTgt spid="340"/>
                                        </p:tgtEl>
                                        <p:attrNameLst>
                                          <p:attrName>ppt_y</p:attrName>
                                        </p:attrNameLst>
                                      </p:cBhvr>
                                      <p:tavLst>
                                        <p:tav tm="0">
                                          <p:val>
                                            <p:strVal val="#ppt_y"/>
                                          </p:val>
                                        </p:tav>
                                        <p:tav tm="100000">
                                          <p:val>
                                            <p:strVal val="#ppt_y"/>
                                          </p:val>
                                        </p:tav>
                                      </p:tavLst>
                                    </p:anim>
                                  </p:childTnLst>
                                </p:cTn>
                              </p:par>
                            </p:childTnLst>
                          </p:cTn>
                        </p:par>
                        <p:par>
                          <p:cTn id="9" fill="hold">
                            <p:stCondLst>
                              <p:cond delay="0"/>
                            </p:stCondLst>
                            <p:childTnLst>
                              <p:par>
                                <p:cTn id="10" presetID="-1" presetClass="path" presetSubtype="0" accel="50000" decel="50000" fill="hold" nodeType="afterEffect">
                                  <p:stCondLst>
                                    <p:cond delay="0"/>
                                  </p:stCondLst>
                                  <p:childTnLst>
                                    <p:animMotion origin="layout" path="M 0.000000 0.000000 C -0.002782 0.002200 -0.003520 0.003878 -0.004237 0.005295 C -0.004953 0.006713 -0.005648 0.007870 -0.008343 0.009030 C -0.012333 0.015625 -0.017411 0.023438 -0.023075 0.030238 C -0.028738 0.037038 -0.034988 0.042825 -0.041323 0.045370 C -0.043843 0.048610 -0.046796 0.051215 -0.050008 0.053242 C -0.053221 0.055268 -0.056693 0.056715 -0.060253 0.057640 C -0.077438 0.056830 -0.084773 0.057178 -0.090741 0.055847 C -0.096708 0.054515 -0.101308 0.051505 -0.113023 0.043980 C -0.114848 0.041435 -0.116888 0.038253 -0.119058 0.035215 C -0.121228 0.032178 -0.123528 0.029285 -0.125873 0.027320 C -0.130128 0.019910 -0.134166 0.013080 -0.137617 0.005845 C -0.141068 -0.001390 -0.143933 -0.009030 -0.145843 -0.018060 C -0.146183 -0.023150 -0.147053 -0.028240 -0.147053 -0.033330 C -0.147053 -0.043980 -0.146883 -0.054630 -0.145843 -0.065050 C -0.144793 -0.075000 -0.127783 -0.077550 -0.122403 -0.078700 C -0.117193 -0.081015 -0.114893 -0.082230 -0.111530 -0.082258 C -0.108166 -0.082287 -0.103738 -0.081130 -0.094273 -0.078700 C -0.092278 -0.078240 -0.090153 -0.075580 -0.088223 -0.072658 C -0.086293 -0.069737 -0.084558 -0.066555 -0.083343 -0.065050 C -0.081778 -0.062500 -0.080041 -0.060242 -0.078261 -0.058043 C -0.076481 -0.055845 -0.074658 -0.053705 -0.072923 -0.051390 C -0.070928 -0.048610 -0.069236 -0.045600 -0.067435 -0.042706 C -0.065633 -0.039812 -0.063723 -0.037035 -0.061293 -0.034720 C -0.060773 -0.030900 -0.059861 -0.027775 -0.058818 -0.024708 C -0.057776 -0.021642 -0.056603 -0.018635 -0.055563 -0.015050 C -0.053828 -0.001160 -0.051613 0.019095 -0.052090 0.038800 C -0.052566 0.058505 -0.055733 0.077660 -0.064763 0.089350 C -0.067453 0.098030 -0.072271 0.106248 -0.077827 0.113684 C -0.083383 0.121120 -0.089678 0.127775 -0.095323 0.133330 C -0.100523 0.143290 -0.110773 0.148380 -0.117713 0.156020 C -0.130043 0.169440 -0.142193 0.185880 -0.157473 0.193980 C -0.163023 0.196990 -0.169623 0.196990 -0.175003 0.198610 C -0.186203 0.198265 -0.196361 0.198613 -0.206301 0.198294 C -0.216241 0.197975 -0.225963 0.196990 -0.236293 0.193980 C -0.245323 0.187960 -0.255733 0.182410 -0.263203 0.172690 C -0.266673 0.168060 -0.269973 0.163660 -0.273443 0.159030 C -0.275268 0.156945 -0.276396 0.154803 -0.277545 0.152748 C -0.278693 0.150693 -0.279863 0.148725 -0.281773 0.146990 C -0.282558 0.143865 -0.283688 0.140625 -0.284970 0.137500 C -0.286251 0.134375 -0.287683 0.131365 -0.289073 0.128700 C -0.291413 0.119325 -0.292583 0.104570 -0.293168 0.092188 C -0.293753 0.079805 -0.293753 0.069795 -0.293753 0.069910 C -0.294103 0.039820 -0.294103 0.010190 -0.294623 -0.019680 C -0.294973 -0.036340 -0.304863 -0.039580 -0.314763 -0.043980 C -0.319278 -0.043170 -0.323748 -0.042012 -0.328218 -0.040681 C -0.332688 -0.039350 -0.337158 -0.037845 -0.341673 -0.036340 C -0.343928 -0.034490 -0.346228 -0.033160 -0.348572 -0.032002 C -0.350916 -0.030845 -0.353303 -0.029860 -0.355733 -0.028700 C -0.357298 -0.025925 -0.358601 -0.024480 -0.360033 -0.023323 C -0.361466 -0.022167 -0.363028 -0.021300 -0.365113 -0.019680 C -0.367628 -0.017825 -0.369798 -0.015335 -0.372033 -0.013048 C -0.374268 -0.010762 -0.376568 -0.008680 -0.379343 -0.007640 C -0.381083 -0.006020 -0.382386 -0.004515 -0.383775 -0.003212 C -0.385163 -0.001910 -0.386638 -0.000810 -0.388723 0.000000 C -0.390543 0.001620 -0.392626 0.002835 -0.394622 0.004167 C -0.396618 0.005498 -0.398528 0.006945 -0.400003 0.009030" pathEditMode="relative">
                                      <p:cBhvr>
                                        <p:cTn id="11" dur="2000" fill="hold"/>
                                        <p:tgtEl>
                                          <p:spTgt spid="340"/>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0" grpId="1" animBg="1" advAuto="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28"/>
          <p:cNvSpPr>
            <a:spLocks noGrp="1"/>
          </p:cNvSpPr>
          <p:nvPr/>
        </p:nvSpPr>
        <p:spPr>
          <a:xfrm>
            <a:off x="304800" y="285352"/>
            <a:ext cx="8534400" cy="6480720"/>
          </a:xfrm>
          <a:prstGeom prst="rect">
            <a:avLst/>
          </a:prstGeom>
          <a:ln w="12700">
            <a:miter lim="400000"/>
          </a:ln>
          <a:extLst>
            <a:ext uri="{C572A759-6A51-4108-AA02-DFA0A04FC94B}">
              <ma14:wrappingTextBoxFlag xmlns="" xmlns:ma14="http://schemas.microsoft.com/office/mac/drawingml/2011/main" xmlns:lc="http://schemas.openxmlformats.org/drawingml/2006/lockedCanvas" val="1"/>
            </a:ext>
          </a:extLst>
        </p:spPr>
        <p:txBody>
          <a:bodyPr lIns="45719" rIns="45719">
            <a:normAutofit lnSpcReduction="10000"/>
          </a:bodyPr>
          <a:lstStyle>
            <a:lvl1pPr marL="342900" marR="0" indent="-3429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1pPr>
            <a:lvl2pPr marL="764930" marR="0" indent="-30773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2pPr>
            <a:lvl3pPr marL="1181100" marR="0" indent="-26670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3pPr>
            <a:lvl4pPr marL="16916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4pPr>
            <a:lvl5pPr marL="21488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5pPr>
            <a:lvl6pPr marL="26060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6pPr>
            <a:lvl7pPr marL="3063239" marR="0" indent="-320039"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7pPr>
            <a:lvl8pPr marL="35204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8pPr>
            <a:lvl9pPr marL="3977640" marR="0" indent="-320040" algn="l" defTabSz="914400" rtl="0" latinLnBrk="0">
              <a:lnSpc>
                <a:spcPct val="100000"/>
              </a:lnSpc>
              <a:spcBef>
                <a:spcPts val="600"/>
              </a:spcBef>
              <a:spcAft>
                <a:spcPts val="0"/>
              </a:spcAft>
              <a:buClr>
                <a:srgbClr val="000000"/>
              </a:buClr>
              <a:buSzPct val="100000"/>
              <a:buFontTx/>
              <a:buChar char="•"/>
              <a:tabLst/>
              <a:defRPr sz="2800" b="0" i="0" u="none" strike="noStrike" cap="none" spc="0" baseline="0">
                <a:ln>
                  <a:noFill/>
                </a:ln>
                <a:solidFill>
                  <a:srgbClr val="000000"/>
                </a:solidFill>
                <a:uFillTx/>
                <a:latin typeface="Gill Sans MT"/>
                <a:ea typeface="Gill Sans MT"/>
                <a:cs typeface="Gill Sans MT"/>
                <a:sym typeface="Gill Sans MT"/>
              </a:defRPr>
            </a:lvl9pPr>
          </a:lstStyle>
          <a:p>
            <a:pPr marL="257175" indent="-257175" algn="ctr" defTabSz="685800">
              <a:spcBef>
                <a:spcPts val="200"/>
              </a:spcBef>
              <a:buSzTx/>
              <a:buNone/>
              <a:defRPr sz="2400"/>
            </a:pPr>
            <a:endParaRPr lang="tr-TR" sz="6000" b="1" dirty="0" smtClean="0"/>
          </a:p>
          <a:p>
            <a:pPr marL="257175" indent="-257175" algn="ctr" defTabSz="685800">
              <a:spcBef>
                <a:spcPts val="200"/>
              </a:spcBef>
              <a:buSzTx/>
              <a:buNone/>
              <a:defRPr sz="2400"/>
            </a:pPr>
            <a:r>
              <a:rPr lang="tr-TR" sz="6000" b="1" dirty="0" smtClean="0">
                <a:solidFill>
                  <a:schemeClr val="tx1"/>
                </a:solidFill>
                <a:effectLst>
                  <a:outerShdw blurRad="38100" dist="38100" dir="2700000" algn="tl">
                    <a:srgbClr val="000000">
                      <a:alpha val="43137"/>
                    </a:srgbClr>
                  </a:outerShdw>
                </a:effectLst>
              </a:rPr>
              <a:t>QUIZ!</a:t>
            </a: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hlinkClick r:id="rId2"/>
              </a:rPr>
              <a:t>www.getkahoot.com</a:t>
            </a: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endParaRPr lang="tr-TR" sz="3000" b="1" dirty="0" smtClean="0">
              <a:solidFill>
                <a:srgbClr val="FF0000"/>
              </a:solidFill>
              <a:effectLst>
                <a:outerShdw blurRad="38100" dist="38100" dir="2700000" algn="tl">
                  <a:srgbClr val="000000">
                    <a:alpha val="43137"/>
                  </a:srgbClr>
                </a:outerShdw>
              </a:effectLst>
            </a:endParaRPr>
          </a:p>
          <a:p>
            <a:pPr marL="257175" indent="-257175" algn="ctr" defTabSz="685800">
              <a:spcBef>
                <a:spcPts val="200"/>
              </a:spcBef>
              <a:buSzTx/>
              <a:buNone/>
              <a:defRPr sz="2400"/>
            </a:pPr>
            <a:r>
              <a:rPr lang="tr-TR" sz="3000" b="1" dirty="0" smtClean="0">
                <a:solidFill>
                  <a:srgbClr val="FF0000"/>
                </a:solidFill>
                <a:effectLst>
                  <a:outerShdw blurRad="38100" dist="38100" dir="2700000" algn="tl">
                    <a:srgbClr val="000000">
                      <a:alpha val="43137"/>
                    </a:srgbClr>
                  </a:outerShdw>
                </a:effectLst>
              </a:rPr>
              <a:t>Don’t forget to </a:t>
            </a:r>
            <a:r>
              <a:rPr lang="tr-TR" sz="3000" b="1" u="sng" dirty="0" smtClean="0">
                <a:solidFill>
                  <a:srgbClr val="FF0000"/>
                </a:solidFill>
                <a:effectLst>
                  <a:outerShdw blurRad="38100" dist="38100" dir="2700000" algn="tl">
                    <a:srgbClr val="000000">
                      <a:alpha val="43137"/>
                    </a:srgbClr>
                  </a:outerShdw>
                </a:effectLst>
              </a:rPr>
              <a:t>enter nicknames as your ID’s</a:t>
            </a:r>
            <a:r>
              <a:rPr lang="tr-TR" sz="3000" b="1" dirty="0" smtClean="0">
                <a:solidFill>
                  <a:srgbClr val="FF0000"/>
                </a:solidFill>
                <a:effectLst>
                  <a:outerShdw blurRad="38100" dist="38100" dir="2700000" algn="tl">
                    <a:srgbClr val="000000">
                      <a:alpha val="43137"/>
                    </a:srgbClr>
                  </a:outerShdw>
                </a:effectLst>
              </a:rPr>
              <a:t>.</a:t>
            </a:r>
          </a:p>
          <a:p>
            <a:pPr marL="257175" indent="-257175" algn="ctr" defTabSz="685800">
              <a:spcBef>
                <a:spcPts val="200"/>
              </a:spcBef>
              <a:buSzTx/>
              <a:buNone/>
              <a:defRPr sz="2400"/>
            </a:pPr>
            <a:r>
              <a:rPr lang="tr-TR" sz="4800" b="1" dirty="0" smtClean="0">
                <a:solidFill>
                  <a:srgbClr val="FF0000"/>
                </a:solidFill>
                <a:effectLst>
                  <a:outerShdw blurRad="38100" dist="38100" dir="2700000" algn="tl">
                    <a:srgbClr val="000000">
                      <a:alpha val="43137"/>
                    </a:srgbClr>
                  </a:outerShdw>
                </a:effectLst>
              </a:rPr>
              <a:t>PLEASE ENTER </a:t>
            </a:r>
            <a:r>
              <a:rPr lang="tr-TR" sz="11500" b="1" dirty="0" smtClean="0">
                <a:solidFill>
                  <a:srgbClr val="FF0000"/>
                </a:solidFill>
                <a:effectLst>
                  <a:outerShdw blurRad="38100" dist="38100" dir="2700000" algn="tl">
                    <a:srgbClr val="000000">
                      <a:alpha val="43137"/>
                    </a:srgbClr>
                  </a:outerShdw>
                </a:effectLst>
              </a:rPr>
              <a:t>&amp;</a:t>
            </a:r>
            <a:r>
              <a:rPr lang="tr-TR" sz="4800" b="1" dirty="0" smtClean="0">
                <a:solidFill>
                  <a:srgbClr val="FF0000"/>
                </a:solidFill>
                <a:effectLst>
                  <a:outerShdw blurRad="38100" dist="38100" dir="2700000" algn="tl">
                    <a:srgbClr val="000000">
                      <a:alpha val="43137"/>
                    </a:srgbClr>
                  </a:outerShdw>
                </a:effectLst>
              </a:rPr>
              <a:t> symbol between your ID’s while eliminating the first digit!</a:t>
            </a:r>
            <a:endParaRPr sz="3000" b="1" dirty="0">
              <a:solidFill>
                <a:srgbClr val="FF0000"/>
              </a:solidFill>
            </a:endParaRPr>
          </a:p>
        </p:txBody>
      </p:sp>
    </p:spTree>
    <p:extLst>
      <p:ext uri="{BB962C8B-B14F-4D97-AF65-F5344CB8AC3E}">
        <p14:creationId xmlns:p14="http://schemas.microsoft.com/office/powerpoint/2010/main" val="352578121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 name="Shape 178"/>
          <p:cNvSpPr>
            <a:spLocks noGrp="1"/>
          </p:cNvSpPr>
          <p:nvPr>
            <p:ph type="title"/>
          </p:nvPr>
        </p:nvSpPr>
        <p:spPr>
          <a:prstGeom prst="rect">
            <a:avLst/>
          </a:prstGeom>
        </p:spPr>
        <p:txBody>
          <a:bodyPr/>
          <a:lstStyle/>
          <a:p>
            <a:r>
              <a:t>10 Facts about Malaria (WHO)</a:t>
            </a:r>
          </a:p>
        </p:txBody>
      </p:sp>
      <p:sp>
        <p:nvSpPr>
          <p:cNvPr id="179" name="Shape 179"/>
          <p:cNvSpPr>
            <a:spLocks noGrp="1"/>
          </p:cNvSpPr>
          <p:nvPr>
            <p:ph type="body" idx="1"/>
          </p:nvPr>
        </p:nvSpPr>
        <p:spPr>
          <a:xfrm>
            <a:off x="0" y="1219200"/>
            <a:ext cx="8458200" cy="5334000"/>
          </a:xfrm>
          <a:prstGeom prst="rect">
            <a:avLst/>
          </a:prstGeom>
        </p:spPr>
        <p:txBody>
          <a:bodyPr/>
          <a:lstStyle/>
          <a:p>
            <a:r>
              <a:t>Fact 5: </a:t>
            </a:r>
          </a:p>
          <a:p>
            <a:pPr marL="742950" lvl="1" indent="-285750">
              <a:defRPr sz="2600"/>
            </a:pPr>
            <a:r>
              <a:t>Inappropriate use of antimalarial drugs in the past century contributed to widespread resistance in the malaria parasite to drugs such as chloroquine, leading to rising rates of sickness and death. </a:t>
            </a:r>
          </a:p>
          <a:p>
            <a:pPr marL="742950" lvl="1" indent="-285750">
              <a:defRPr sz="2600"/>
            </a:pPr>
            <a:r>
              <a:t>Over the past decade, a new group of antimalarials – known as artemisinin-based combination therapies – has brought new hope in the fight against malaria</a:t>
            </a:r>
          </a:p>
        </p:txBody>
      </p:sp>
    </p:spTree>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Shape 181"/>
          <p:cNvSpPr>
            <a:spLocks noGrp="1"/>
          </p:cNvSpPr>
          <p:nvPr>
            <p:ph type="title"/>
          </p:nvPr>
        </p:nvSpPr>
        <p:spPr>
          <a:prstGeom prst="rect">
            <a:avLst/>
          </a:prstGeom>
        </p:spPr>
        <p:txBody>
          <a:bodyPr/>
          <a:lstStyle/>
          <a:p>
            <a:r>
              <a:t>10 Facts about Malaria (WHO)</a:t>
            </a:r>
          </a:p>
        </p:txBody>
      </p:sp>
      <p:sp>
        <p:nvSpPr>
          <p:cNvPr id="182" name="Shape 182"/>
          <p:cNvSpPr>
            <a:spLocks noGrp="1"/>
          </p:cNvSpPr>
          <p:nvPr>
            <p:ph type="body" idx="1"/>
          </p:nvPr>
        </p:nvSpPr>
        <p:spPr>
          <a:xfrm>
            <a:off x="0" y="1219200"/>
            <a:ext cx="9144000" cy="5334000"/>
          </a:xfrm>
          <a:prstGeom prst="rect">
            <a:avLst/>
          </a:prstGeom>
        </p:spPr>
        <p:txBody>
          <a:bodyPr/>
          <a:lstStyle>
            <a:lvl2pPr marL="742950" indent="-285750">
              <a:defRPr sz="2600"/>
            </a:lvl2pPr>
          </a:lstStyle>
          <a:p>
            <a:r>
              <a:t>Fact 6:</a:t>
            </a:r>
          </a:p>
          <a:p>
            <a:pPr lvl="1"/>
            <a:r>
              <a:t>The main objective is to significantly reduce the rate and number of cases of both parasite infection and clinical malaria. This is achieved by controlling the malaria-bearing mosquito and thereby reducing or interrupting transmission.</a:t>
            </a:r>
          </a:p>
        </p:txBody>
      </p:sp>
    </p:spTree>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 name="image3.jpg" descr="07.jpg"/>
          <p:cNvPicPr>
            <a:picLocks noChangeAspect="1"/>
          </p:cNvPicPr>
          <p:nvPr/>
        </p:nvPicPr>
        <p:blipFill>
          <a:blip r:embed="rId2">
            <a:extLst/>
          </a:blip>
          <a:stretch>
            <a:fillRect/>
          </a:stretch>
        </p:blipFill>
        <p:spPr>
          <a:xfrm>
            <a:off x="6172200" y="4800600"/>
            <a:ext cx="2754866" cy="1822450"/>
          </a:xfrm>
          <a:prstGeom prst="rect">
            <a:avLst/>
          </a:prstGeom>
          <a:ln w="12700">
            <a:miter lim="400000"/>
          </a:ln>
        </p:spPr>
      </p:pic>
      <p:sp>
        <p:nvSpPr>
          <p:cNvPr id="185" name="Shape 185"/>
          <p:cNvSpPr>
            <a:spLocks noGrp="1"/>
          </p:cNvSpPr>
          <p:nvPr>
            <p:ph type="title"/>
          </p:nvPr>
        </p:nvSpPr>
        <p:spPr>
          <a:prstGeom prst="rect">
            <a:avLst/>
          </a:prstGeom>
        </p:spPr>
        <p:txBody>
          <a:bodyPr/>
          <a:lstStyle/>
          <a:p>
            <a:r>
              <a:t>10 Facts about Malaria (WHO)</a:t>
            </a:r>
          </a:p>
        </p:txBody>
      </p:sp>
      <p:sp>
        <p:nvSpPr>
          <p:cNvPr id="186" name="Shape 186"/>
          <p:cNvSpPr>
            <a:spLocks noGrp="1"/>
          </p:cNvSpPr>
          <p:nvPr>
            <p:ph type="body" idx="1"/>
          </p:nvPr>
        </p:nvSpPr>
        <p:spPr>
          <a:xfrm>
            <a:off x="0" y="1143000"/>
            <a:ext cx="9144000" cy="5334000"/>
          </a:xfrm>
          <a:prstGeom prst="rect">
            <a:avLst/>
          </a:prstGeom>
        </p:spPr>
        <p:txBody>
          <a:bodyPr/>
          <a:lstStyle/>
          <a:p>
            <a:r>
              <a:t>Fact 7:</a:t>
            </a:r>
          </a:p>
          <a:p>
            <a:pPr marL="742950" lvl="1" indent="-285750">
              <a:defRPr sz="2600"/>
            </a:pPr>
            <a:r>
              <a:t>Long-lasting insecticidal nets can be used to provide protection to risk groups, especially young children and pregnant women in high transmission areas. </a:t>
            </a:r>
          </a:p>
          <a:p>
            <a:pPr marL="742950" lvl="1" indent="-285750">
              <a:defRPr sz="2600"/>
            </a:pPr>
            <a:r>
              <a:t>This provides personal protection. The nets can also protect communities when coverage is high enough (more than 80% of people in a target community sleeping inside them). </a:t>
            </a:r>
          </a:p>
          <a:p>
            <a:pPr marL="742950" lvl="1" indent="-285750">
              <a:defRPr sz="2600"/>
            </a:pPr>
            <a:r>
              <a:t>The nets are effective for a number of years (3 to 5 years, depending on models and conditions of use). </a:t>
            </a:r>
          </a:p>
        </p:txBody>
      </p:sp>
    </p:spTree>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 name="Shape 188"/>
          <p:cNvSpPr>
            <a:spLocks noGrp="1"/>
          </p:cNvSpPr>
          <p:nvPr>
            <p:ph type="title"/>
          </p:nvPr>
        </p:nvSpPr>
        <p:spPr>
          <a:prstGeom prst="rect">
            <a:avLst/>
          </a:prstGeom>
        </p:spPr>
        <p:txBody>
          <a:bodyPr/>
          <a:lstStyle/>
          <a:p>
            <a:endParaRPr/>
          </a:p>
        </p:txBody>
      </p:sp>
      <p:pic>
        <p:nvPicPr>
          <p:cNvPr id="189" name="image4.jpg" descr="Malaria_prevention_Control.jpg"/>
          <p:cNvPicPr>
            <a:picLocks noChangeAspect="1"/>
          </p:cNvPicPr>
          <p:nvPr/>
        </p:nvPicPr>
        <p:blipFill>
          <a:blip r:embed="rId2">
            <a:extLst/>
          </a:blip>
          <a:stretch>
            <a:fillRect/>
          </a:stretch>
        </p:blipFill>
        <p:spPr>
          <a:xfrm>
            <a:off x="1138020" y="1219200"/>
            <a:ext cx="6867960" cy="4724400"/>
          </a:xfrm>
          <a:prstGeom prst="rect">
            <a:avLst/>
          </a:prstGeom>
          <a:ln w="12700">
            <a:miter lim="400000"/>
          </a:ln>
        </p:spPr>
      </p:pic>
    </p:spTree>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1" name="image5.jpg" descr="08.jpg"/>
          <p:cNvPicPr>
            <a:picLocks noChangeAspect="1"/>
          </p:cNvPicPr>
          <p:nvPr/>
        </p:nvPicPr>
        <p:blipFill>
          <a:blip r:embed="rId2">
            <a:extLst/>
          </a:blip>
          <a:stretch>
            <a:fillRect/>
          </a:stretch>
        </p:blipFill>
        <p:spPr>
          <a:xfrm>
            <a:off x="5937987" y="609600"/>
            <a:ext cx="3206013" cy="2120900"/>
          </a:xfrm>
          <a:prstGeom prst="rect">
            <a:avLst/>
          </a:prstGeom>
          <a:ln w="12700">
            <a:miter lim="400000"/>
          </a:ln>
        </p:spPr>
      </p:pic>
      <p:sp>
        <p:nvSpPr>
          <p:cNvPr id="192" name="Shape 192"/>
          <p:cNvSpPr>
            <a:spLocks noGrp="1"/>
          </p:cNvSpPr>
          <p:nvPr>
            <p:ph type="title"/>
          </p:nvPr>
        </p:nvSpPr>
        <p:spPr>
          <a:prstGeom prst="rect">
            <a:avLst/>
          </a:prstGeom>
        </p:spPr>
        <p:txBody>
          <a:bodyPr/>
          <a:lstStyle/>
          <a:p>
            <a:r>
              <a:t>10 Facts about Malaria (WHO)</a:t>
            </a:r>
          </a:p>
        </p:txBody>
      </p:sp>
      <p:sp>
        <p:nvSpPr>
          <p:cNvPr id="193" name="Shape 193"/>
          <p:cNvSpPr>
            <a:spLocks noGrp="1"/>
          </p:cNvSpPr>
          <p:nvPr>
            <p:ph type="body" idx="1"/>
          </p:nvPr>
        </p:nvSpPr>
        <p:spPr>
          <a:xfrm>
            <a:off x="0" y="2057400"/>
            <a:ext cx="8382000" cy="4267200"/>
          </a:xfrm>
          <a:prstGeom prst="rect">
            <a:avLst/>
          </a:prstGeom>
        </p:spPr>
        <p:txBody>
          <a:bodyPr/>
          <a:lstStyle/>
          <a:p>
            <a:r>
              <a:t>Fact 8: </a:t>
            </a:r>
          </a:p>
          <a:p>
            <a:pPr marL="742950" lvl="1" indent="-285750">
              <a:defRPr sz="2600"/>
            </a:pPr>
            <a:r>
              <a:t>Indoor residual spraying is the most effective means of rapidly reducing mosquito density. </a:t>
            </a:r>
          </a:p>
          <a:p>
            <a:pPr marL="742950" lvl="1" indent="-285750">
              <a:defRPr sz="2600"/>
            </a:pPr>
            <a:r>
              <a:t>Its full potential is obtained when at least 80 % of premises with malaria vectors are sprayed. </a:t>
            </a:r>
          </a:p>
          <a:p>
            <a:pPr marL="742950" lvl="1" indent="-285750">
              <a:defRPr sz="2600"/>
            </a:pPr>
            <a:r>
              <a:t>Indoor spraying is effective for 3 to 6 months, depending on the insecticide used and the type of surface on which it is sprayed. (DDT is effective for longer periods, up to 12 months in some cases).</a:t>
            </a:r>
          </a:p>
        </p:txBody>
      </p:sp>
    </p:spTree>
  </p:cSld>
  <p:clrMapOvr>
    <a:masterClrMapping/>
  </p:clrMapOvr>
  <p:transition spd="med"/>
</p:sld>
</file>

<file path=ppt/theme/theme1.xml><?xml version="1.0" encoding="utf-8"?>
<a:theme xmlns:a="http://schemas.openxmlformats.org/drawingml/2006/main" name="10230868">
  <a:themeElements>
    <a:clrScheme name="10230868">
      <a:dk1>
        <a:srgbClr val="000000"/>
      </a:dk1>
      <a:lt1>
        <a:srgbClr val="FFFFFF"/>
      </a:lt1>
      <a:dk2>
        <a:srgbClr val="A7A7A7"/>
      </a:dk2>
      <a:lt2>
        <a:srgbClr val="535353"/>
      </a:lt2>
      <a:accent1>
        <a:srgbClr val="CC9900"/>
      </a:accent1>
      <a:accent2>
        <a:srgbClr val="FFE28F"/>
      </a:accent2>
      <a:accent3>
        <a:srgbClr val="8F8F8F"/>
      </a:accent3>
      <a:accent4>
        <a:srgbClr val="707070"/>
      </a:accent4>
      <a:accent5>
        <a:srgbClr val="E2CAAA"/>
      </a:accent5>
      <a:accent6>
        <a:srgbClr val="E7CD81"/>
      </a:accent6>
      <a:hlink>
        <a:srgbClr val="0000FF"/>
      </a:hlink>
      <a:folHlink>
        <a:srgbClr val="FF00FF"/>
      </a:folHlink>
    </a:clrScheme>
    <a:fontScheme name="10230868">
      <a:majorFont>
        <a:latin typeface="Arial"/>
        <a:ea typeface="Arial"/>
        <a:cs typeface="Arial"/>
      </a:majorFont>
      <a:minorFont>
        <a:latin typeface="Helvetica"/>
        <a:ea typeface="Helvetica"/>
        <a:cs typeface="Helvetica"/>
      </a:minorFont>
    </a:fontScheme>
    <a:fmtScheme name="102308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10230868">
  <a:themeElements>
    <a:clrScheme name="10230868">
      <a:dk1>
        <a:srgbClr val="000000"/>
      </a:dk1>
      <a:lt1>
        <a:srgbClr val="FFFFFF"/>
      </a:lt1>
      <a:dk2>
        <a:srgbClr val="A7A7A7"/>
      </a:dk2>
      <a:lt2>
        <a:srgbClr val="535353"/>
      </a:lt2>
      <a:accent1>
        <a:srgbClr val="CC9900"/>
      </a:accent1>
      <a:accent2>
        <a:srgbClr val="FFE28F"/>
      </a:accent2>
      <a:accent3>
        <a:srgbClr val="8F8F8F"/>
      </a:accent3>
      <a:accent4>
        <a:srgbClr val="707070"/>
      </a:accent4>
      <a:accent5>
        <a:srgbClr val="E2CAAA"/>
      </a:accent5>
      <a:accent6>
        <a:srgbClr val="E7CD81"/>
      </a:accent6>
      <a:hlink>
        <a:srgbClr val="0000FF"/>
      </a:hlink>
      <a:folHlink>
        <a:srgbClr val="FF00FF"/>
      </a:folHlink>
    </a:clrScheme>
    <a:fontScheme name="10230868">
      <a:majorFont>
        <a:latin typeface="Arial"/>
        <a:ea typeface="Arial"/>
        <a:cs typeface="Arial"/>
      </a:majorFont>
      <a:minorFont>
        <a:latin typeface="Helvetica"/>
        <a:ea typeface="Helvetica"/>
        <a:cs typeface="Helvetica"/>
      </a:minorFont>
    </a:fontScheme>
    <a:fmtScheme name="10230868">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3000" dir="5400000" rotWithShape="0">
              <a:srgbClr val="000000">
                <a:alpha val="35000"/>
              </a:srgbClr>
            </a:outerShdw>
          </a:effectLst>
        </a:effectStyle>
        <a:effectStyle>
          <a:effectLst>
            <a:outerShdw blurRad="38100" dist="23000" dir="5400000" rotWithShape="0">
              <a:srgbClr val="000000">
                <a:alpha val="35000"/>
              </a:srgbClr>
            </a:outerShdw>
          </a:effectLst>
        </a:effectStyle>
        <a:effectStyle>
          <a:effectLst>
            <a:outerShdw blurRad="38100" dist="20000" dir="5400000" rotWithShape="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3">
            <a:lumOff val="44000"/>
          </a:schemeClr>
        </a:solidFill>
        <a:ln w="25400" cap="flat">
          <a:solidFill>
            <a:schemeClr val="accent1"/>
          </a:solidFill>
          <a:prstDash val="solid"/>
          <a:round/>
        </a:ln>
        <a:effectLst>
          <a:outerShdw blurRad="38100" dist="23000" dir="5400000" rotWithShape="0">
            <a:srgbClr val="000000">
              <a:alpha val="35000"/>
            </a:srgbClr>
          </a:outerShdw>
        </a:effectLst>
        <a:sp3d/>
      </a:spPr>
      <a:bodyPr rot="0" spcFirstLastPara="1" vertOverflow="overflow" horzOverflow="overflow" vert="horz" wrap="square" lIns="45719" tIns="45719" rIns="45719" bIns="45719" numCol="1" spcCol="38100" rtlCol="0" anchor="ctr">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chemeClr val="accent1"/>
          </a:solidFill>
          <a:prstDash val="solid"/>
          <a:round/>
        </a:ln>
        <a:effectLst>
          <a:outerShdw blurRad="38100" dist="20000" dir="5400000" rotWithShape="0">
            <a:srgbClr val="000000">
              <a:alpha val="38000"/>
            </a:srgbClr>
          </a:outerShdw>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a:spAutoFit/>
      </a:bodyPr>
      <a:lstStyle>
        <a:defPPr marL="0" marR="0" indent="0" algn="l" defTabSz="914400" rtl="0" fontAlgn="auto" latinLnBrk="0"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latin typeface="Gill Sans MT"/>
            <a:ea typeface="Gill Sans MT"/>
            <a:cs typeface="Gill Sans MT"/>
            <a:sym typeface="Gill Sans MT"/>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0</TotalTime>
  <Words>1085</Words>
  <Application>Microsoft Office PowerPoint</Application>
  <PresentationFormat>On-screen Show (4:3)</PresentationFormat>
  <Paragraphs>178</Paragraphs>
  <Slides>43</Slides>
  <Notes>0</Notes>
  <HiddenSlides>0</HiddenSlides>
  <MMClips>0</MMClips>
  <ScaleCrop>false</ScaleCrop>
  <HeadingPairs>
    <vt:vector size="4" baseType="variant">
      <vt:variant>
        <vt:lpstr>Theme</vt:lpstr>
      </vt:variant>
      <vt:variant>
        <vt:i4>1</vt:i4>
      </vt:variant>
      <vt:variant>
        <vt:lpstr>Slide Titles</vt:lpstr>
      </vt:variant>
      <vt:variant>
        <vt:i4>43</vt:i4>
      </vt:variant>
    </vt:vector>
  </HeadingPairs>
  <TitlesOfParts>
    <vt:vector size="44" baseType="lpstr">
      <vt:lpstr>10230868</vt:lpstr>
      <vt:lpstr>PowerPoint Presentation</vt:lpstr>
      <vt:lpstr>Malaria</vt:lpstr>
      <vt:lpstr>10 Facts about Malaria (WHO)</vt:lpstr>
      <vt:lpstr>10 Facts about Malaria (WHO)</vt:lpstr>
      <vt:lpstr>10 Facts about Malaria (WHO)</vt:lpstr>
      <vt:lpstr>10 Facts about Malaria (WHO)</vt:lpstr>
      <vt:lpstr>10 Facts about Malaria (WHO)</vt:lpstr>
      <vt:lpstr>PowerPoint Presentation</vt:lpstr>
      <vt:lpstr>10 Facts about Malaria (WHO)</vt:lpstr>
      <vt:lpstr>10 Facts about Malaria (WHO)</vt:lpstr>
      <vt:lpstr>10 Facts about Malaria (WHO)</vt:lpstr>
      <vt:lpstr>Some of the NGOs about Malaria</vt:lpstr>
      <vt:lpstr>PowerPoint Presentation</vt:lpstr>
      <vt:lpstr>PowerPoint Presentation</vt:lpstr>
      <vt:lpstr>PowerPoint Presentation</vt:lpstr>
      <vt:lpstr>More Facts on Malaria</vt:lpstr>
      <vt:lpstr>Malaria and Climate</vt:lpstr>
      <vt:lpstr>Malaria distribution model</vt:lpstr>
      <vt:lpstr>Duration of Malaria Transmission Session</vt:lpstr>
      <vt:lpstr>Malaria Season</vt:lpstr>
      <vt:lpstr>April 2010 Health Report </vt:lpstr>
      <vt:lpstr>PowerPoint Presentation</vt:lpstr>
      <vt:lpstr>IFRC in  action </vt:lpstr>
      <vt:lpstr>PowerPoint Presentation</vt:lpstr>
      <vt:lpstr>Kenya</vt:lpstr>
      <vt:lpstr>HMM basics</vt:lpstr>
      <vt:lpstr>PowerPoint Presentation</vt:lpstr>
      <vt:lpstr>PowerPoint Presentation</vt:lpstr>
      <vt:lpstr>PowerPoint Presentation</vt:lpstr>
      <vt:lpstr>A Case study for OR usage in Malaria Prevention</vt:lpstr>
      <vt:lpstr>Case study  </vt:lpstr>
      <vt:lpstr>A Case Study</vt:lpstr>
      <vt:lpstr>A Case Study</vt:lpstr>
      <vt:lpstr>Data Sources</vt:lpstr>
      <vt:lpstr>Model Objective</vt:lpstr>
      <vt:lpstr>DC Placement Heuristic</vt:lpstr>
      <vt:lpstr>DC Placement Heuristic</vt:lpstr>
      <vt:lpstr>Zone Assignment Heuristic</vt:lpstr>
      <vt:lpstr>IRS (Indoor Residual Spraying)Resource Deployment Model</vt:lpstr>
      <vt:lpstr>Typical Constraints</vt:lpstr>
      <vt:lpstr>Recommendation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cp:lastModifiedBy>Ömer Burak Kınay</cp:lastModifiedBy>
  <cp:revision>1</cp:revision>
  <dcterms:modified xsi:type="dcterms:W3CDTF">2017-04-11T09:01:03Z</dcterms:modified>
</cp:coreProperties>
</file>