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45"/>
  </p:notesMasterIdLst>
  <p:sldIdLst>
    <p:sldId id="396" r:id="rId2"/>
    <p:sldId id="397" r:id="rId3"/>
    <p:sldId id="398" r:id="rId4"/>
    <p:sldId id="404" r:id="rId5"/>
    <p:sldId id="405" r:id="rId6"/>
    <p:sldId id="406" r:id="rId7"/>
    <p:sldId id="407" r:id="rId8"/>
    <p:sldId id="317" r:id="rId9"/>
    <p:sldId id="376" r:id="rId10"/>
    <p:sldId id="409" r:id="rId11"/>
    <p:sldId id="410" r:id="rId12"/>
    <p:sldId id="417" r:id="rId13"/>
    <p:sldId id="418" r:id="rId14"/>
    <p:sldId id="414" r:id="rId15"/>
    <p:sldId id="419" r:id="rId16"/>
    <p:sldId id="420" r:id="rId17"/>
    <p:sldId id="421" r:id="rId18"/>
    <p:sldId id="422" r:id="rId19"/>
    <p:sldId id="423" r:id="rId20"/>
    <p:sldId id="424" r:id="rId21"/>
    <p:sldId id="425" r:id="rId22"/>
    <p:sldId id="379" r:id="rId23"/>
    <p:sldId id="380" r:id="rId24"/>
    <p:sldId id="381" r:id="rId25"/>
    <p:sldId id="428" r:id="rId26"/>
    <p:sldId id="429" r:id="rId27"/>
    <p:sldId id="430" r:id="rId28"/>
    <p:sldId id="426" r:id="rId29"/>
    <p:sldId id="431" r:id="rId30"/>
    <p:sldId id="434" r:id="rId31"/>
    <p:sldId id="435" r:id="rId32"/>
    <p:sldId id="432" r:id="rId33"/>
    <p:sldId id="436" r:id="rId34"/>
    <p:sldId id="433" r:id="rId35"/>
    <p:sldId id="437" r:id="rId36"/>
    <p:sldId id="439" r:id="rId37"/>
    <p:sldId id="438" r:id="rId38"/>
    <p:sldId id="384" r:id="rId39"/>
    <p:sldId id="383" r:id="rId40"/>
    <p:sldId id="385" r:id="rId41"/>
    <p:sldId id="386" r:id="rId42"/>
    <p:sldId id="387" r:id="rId43"/>
    <p:sldId id="440"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87" autoAdjust="0"/>
    <p:restoredTop sz="94660"/>
  </p:normalViewPr>
  <p:slideViewPr>
    <p:cSldViewPr>
      <p:cViewPr>
        <p:scale>
          <a:sx n="66" d="100"/>
          <a:sy n="66" d="100"/>
        </p:scale>
        <p:origin x="-1862" y="-38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774E1D-2752-4115-905B-9E0A47F8FC37}" type="datetimeFigureOut">
              <a:rPr lang="en-GB" smtClean="0"/>
              <a:pPr/>
              <a:t>13/04/2017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B8439D-4F6F-4496-86D8-85125489E99A}" type="slidenum">
              <a:rPr lang="en-GB" smtClean="0"/>
              <a:pPr/>
              <a:t>‹#›</a:t>
            </a:fld>
            <a:endParaRPr lang="en-GB"/>
          </a:p>
        </p:txBody>
      </p:sp>
    </p:spTree>
    <p:extLst>
      <p:ext uri="{BB962C8B-B14F-4D97-AF65-F5344CB8AC3E}">
        <p14:creationId xmlns:p14="http://schemas.microsoft.com/office/powerpoint/2010/main" val="1224006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4/13/2017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4/13/2017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4/13/2017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4520498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4/13/2017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D8BD707-D9CF-40AE-B4C6-C98DA3205C09}" type="datetimeFigureOut">
              <a:rPr lang="en-US" smtClean="0"/>
              <a:pPr/>
              <a:t>4/13/2017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D8BD707-D9CF-40AE-B4C6-C98DA3205C09}" type="datetimeFigureOut">
              <a:rPr lang="en-US" smtClean="0"/>
              <a:pPr/>
              <a:t>4/13/2017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D8BD707-D9CF-40AE-B4C6-C98DA3205C09}" type="datetimeFigureOut">
              <a:rPr lang="en-US" smtClean="0"/>
              <a:pPr/>
              <a:t>4/13/2017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4/13/2017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getkahoot.com/"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981200"/>
            <a:ext cx="8229600" cy="4038600"/>
          </a:xfrm>
        </p:spPr>
        <p:txBody>
          <a:bodyPr>
            <a:noAutofit/>
          </a:bodyPr>
          <a:lstStyle/>
          <a:p>
            <a:r>
              <a:rPr lang="en-GB" sz="6000" dirty="0" smtClean="0">
                <a:solidFill>
                  <a:srgbClr val="FF0000"/>
                </a:solidFill>
              </a:rPr>
              <a:t>IE </a:t>
            </a:r>
            <a:r>
              <a:rPr lang="tr-TR" sz="6000" dirty="0" smtClean="0">
                <a:solidFill>
                  <a:srgbClr val="FF0000"/>
                </a:solidFill>
              </a:rPr>
              <a:t>485</a:t>
            </a:r>
            <a:r>
              <a:rPr lang="en-GB" sz="6000" dirty="0" smtClean="0">
                <a:solidFill>
                  <a:srgbClr val="FF0000"/>
                </a:solidFill>
              </a:rPr>
              <a:t/>
            </a:r>
            <a:br>
              <a:rPr lang="en-GB" sz="6000" dirty="0" smtClean="0">
                <a:solidFill>
                  <a:srgbClr val="FF0000"/>
                </a:solidFill>
              </a:rPr>
            </a:br>
            <a:r>
              <a:rPr lang="tr-TR" dirty="0" smtClean="0">
                <a:solidFill>
                  <a:srgbClr val="FF0000"/>
                </a:solidFill>
              </a:rPr>
              <a:t>«</a:t>
            </a:r>
            <a:r>
              <a:rPr lang="en-GB" dirty="0" smtClean="0">
                <a:solidFill>
                  <a:srgbClr val="FF0000"/>
                </a:solidFill>
              </a:rPr>
              <a:t>Decision Making in </a:t>
            </a:r>
            <a:r>
              <a:rPr lang="tr-TR" dirty="0" smtClean="0">
                <a:solidFill>
                  <a:srgbClr val="FF0000"/>
                </a:solidFill>
              </a:rPr>
              <a:t/>
            </a:r>
            <a:br>
              <a:rPr lang="tr-TR" dirty="0" smtClean="0">
                <a:solidFill>
                  <a:srgbClr val="FF0000"/>
                </a:solidFill>
              </a:rPr>
            </a:br>
            <a:r>
              <a:rPr lang="en-GB" dirty="0" smtClean="0">
                <a:solidFill>
                  <a:srgbClr val="FF0000"/>
                </a:solidFill>
              </a:rPr>
              <a:t>Health Care</a:t>
            </a:r>
            <a:r>
              <a:rPr lang="tr-TR" dirty="0" smtClean="0">
                <a:solidFill>
                  <a:srgbClr val="FF0000"/>
                </a:solidFill>
              </a:rPr>
              <a:t>»</a:t>
            </a:r>
            <a:r>
              <a:rPr lang="tr-TR" sz="6000" b="1" dirty="0" smtClean="0">
                <a:solidFill>
                  <a:srgbClr val="FF0000"/>
                </a:solidFill>
              </a:rPr>
              <a:t/>
            </a:r>
            <a:br>
              <a:rPr lang="tr-TR" sz="6000" b="1" dirty="0" smtClean="0">
                <a:solidFill>
                  <a:srgbClr val="FF0000"/>
                </a:solidFill>
              </a:rPr>
            </a:br>
            <a:r>
              <a:rPr lang="tr-TR" sz="6000" dirty="0" smtClean="0">
                <a:solidFill>
                  <a:srgbClr val="FF0000"/>
                </a:solidFill>
              </a:rPr>
              <a:t/>
            </a:r>
            <a:br>
              <a:rPr lang="tr-TR" sz="6000" dirty="0" smtClean="0">
                <a:solidFill>
                  <a:srgbClr val="FF0000"/>
                </a:solidFill>
              </a:rPr>
            </a:br>
            <a:endParaRPr lang="en-GB" sz="6000" dirty="0">
              <a:solidFill>
                <a:srgbClr val="FF0000"/>
              </a:solidFill>
            </a:endParaRPr>
          </a:p>
        </p:txBody>
      </p:sp>
    </p:spTree>
    <p:extLst>
      <p:ext uri="{BB962C8B-B14F-4D97-AF65-F5344CB8AC3E}">
        <p14:creationId xmlns:p14="http://schemas.microsoft.com/office/powerpoint/2010/main" val="112360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solidFill>
                  <a:srgbClr val="FF0000"/>
                </a:solidFill>
              </a:rPr>
              <a:t>Decision Analysis Using a Decision Tree</a:t>
            </a:r>
            <a:endParaRPr lang="en-GB" dirty="0">
              <a:solidFill>
                <a:srgbClr val="FF0000"/>
              </a:solidFill>
            </a:endParaRPr>
          </a:p>
        </p:txBody>
      </p:sp>
    </p:spTree>
    <p:extLst>
      <p:ext uri="{BB962C8B-B14F-4D97-AF65-F5344CB8AC3E}">
        <p14:creationId xmlns:p14="http://schemas.microsoft.com/office/powerpoint/2010/main" val="764804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229600" cy="4876800"/>
          </a:xfrm>
        </p:spPr>
        <p:txBody>
          <a:bodyPr>
            <a:normAutofit lnSpcReduction="10000"/>
          </a:bodyPr>
          <a:lstStyle/>
          <a:p>
            <a:pPr marL="0" algn="just">
              <a:buNone/>
            </a:pPr>
            <a:endParaRPr lang="tr-TR" dirty="0" smtClean="0"/>
          </a:p>
          <a:p>
            <a:pPr marL="0" algn="just">
              <a:buNone/>
            </a:pPr>
            <a:endParaRPr lang="tr-TR" dirty="0" smtClean="0"/>
          </a:p>
          <a:p>
            <a:pPr marL="0" algn="just">
              <a:buNone/>
            </a:pPr>
            <a:r>
              <a:rPr lang="en-GB" dirty="0" smtClean="0"/>
              <a:t>A construction worker with a badly infected compound fracture of the left ankle presents to your consulting room.</a:t>
            </a:r>
            <a:endParaRPr lang="tr-TR" dirty="0" smtClean="0"/>
          </a:p>
          <a:p>
            <a:pPr marL="0" algn="just">
              <a:buNone/>
            </a:pPr>
            <a:endParaRPr lang="tr-TR" dirty="0"/>
          </a:p>
          <a:p>
            <a:pPr marL="0" algn="just">
              <a:buNone/>
            </a:pPr>
            <a:r>
              <a:rPr lang="en-GB" dirty="0" smtClean="0"/>
              <a:t>The infection is not only threatening to destroy the ankle itself, but is spreading proximally and the septic complications are potentially life threatening. </a:t>
            </a:r>
          </a:p>
          <a:p>
            <a:pPr algn="just">
              <a:buNone/>
            </a:pPr>
            <a:endParaRPr lang="en-GB" dirty="0" smtClean="0"/>
          </a:p>
        </p:txBody>
      </p:sp>
    </p:spTree>
    <p:extLst>
      <p:ext uri="{BB962C8B-B14F-4D97-AF65-F5344CB8AC3E}">
        <p14:creationId xmlns:p14="http://schemas.microsoft.com/office/powerpoint/2010/main" val="859916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438400"/>
            <a:ext cx="8229600" cy="3429000"/>
          </a:xfrm>
        </p:spPr>
        <p:txBody>
          <a:bodyPr>
            <a:noAutofit/>
          </a:bodyPr>
          <a:lstStyle/>
          <a:p>
            <a:pPr algn="just">
              <a:buNone/>
            </a:pPr>
            <a:endParaRPr lang="en-GB" dirty="0" smtClean="0"/>
          </a:p>
          <a:p>
            <a:pPr algn="just">
              <a:buNone/>
            </a:pPr>
            <a:endParaRPr lang="tr-TR" dirty="0" smtClean="0"/>
          </a:p>
          <a:p>
            <a:pPr algn="just">
              <a:buNone/>
            </a:pPr>
            <a:endParaRPr lang="tr-TR" dirty="0"/>
          </a:p>
          <a:p>
            <a:pPr algn="just">
              <a:buNone/>
            </a:pPr>
            <a:endParaRPr lang="tr-TR" dirty="0" smtClean="0"/>
          </a:p>
          <a:p>
            <a:pPr algn="just">
              <a:buNone/>
            </a:pPr>
            <a:endParaRPr lang="tr-TR" dirty="0" smtClean="0"/>
          </a:p>
          <a:p>
            <a:pPr algn="just">
              <a:buNone/>
            </a:pPr>
            <a:r>
              <a:rPr lang="en-GB" dirty="0" smtClean="0"/>
              <a:t>You are now faced with the difficult decision:</a:t>
            </a:r>
          </a:p>
          <a:p>
            <a:pPr marL="457200" indent="-457200" algn="just">
              <a:buAutoNum type="arabicParenBoth"/>
            </a:pPr>
            <a:r>
              <a:rPr lang="tr-TR" dirty="0" smtClean="0"/>
              <a:t> 	</a:t>
            </a:r>
            <a:r>
              <a:rPr lang="en-GB" dirty="0" smtClean="0"/>
              <a:t>Should you perform a below knee amputation immediately?</a:t>
            </a:r>
          </a:p>
          <a:p>
            <a:pPr marL="457200" indent="-457200" algn="just">
              <a:buAutoNum type="arabicParenBoth"/>
            </a:pPr>
            <a:r>
              <a:rPr lang="tr-TR" dirty="0" smtClean="0"/>
              <a:t> 	</a:t>
            </a:r>
            <a:r>
              <a:rPr lang="en-GB" dirty="0" smtClean="0"/>
              <a:t>Should you perform a surgical debridement followed by antibiotic treatment to save the ankle?</a:t>
            </a:r>
          </a:p>
          <a:p>
            <a:pPr marL="457200" indent="-457200" algn="just">
              <a:buAutoNum type="arabicParenBoth"/>
            </a:pPr>
            <a:endParaRPr lang="en-GB" dirty="0" smtClean="0"/>
          </a:p>
        </p:txBody>
      </p:sp>
    </p:spTree>
    <p:extLst>
      <p:ext uri="{BB962C8B-B14F-4D97-AF65-F5344CB8AC3E}">
        <p14:creationId xmlns:p14="http://schemas.microsoft.com/office/powerpoint/2010/main" val="2039157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
            <a:ext cx="8229600" cy="5638800"/>
          </a:xfrm>
        </p:spPr>
        <p:txBody>
          <a:bodyPr>
            <a:normAutofit fontScale="92500" lnSpcReduction="10000"/>
          </a:bodyPr>
          <a:lstStyle/>
          <a:p>
            <a:pPr algn="just">
              <a:buNone/>
            </a:pPr>
            <a:endParaRPr lang="en-GB" sz="2400" dirty="0" smtClean="0"/>
          </a:p>
          <a:p>
            <a:pPr algn="just">
              <a:buNone/>
            </a:pPr>
            <a:endParaRPr lang="tr-TR" sz="2400" dirty="0" smtClean="0"/>
          </a:p>
          <a:p>
            <a:pPr algn="just">
              <a:buNone/>
            </a:pPr>
            <a:endParaRPr lang="tr-TR" sz="2400" dirty="0"/>
          </a:p>
          <a:p>
            <a:pPr algn="just">
              <a:buNone/>
            </a:pPr>
            <a:endParaRPr lang="tr-TR" sz="2400" dirty="0" smtClean="0"/>
          </a:p>
          <a:p>
            <a:pPr algn="just">
              <a:buNone/>
            </a:pPr>
            <a:endParaRPr lang="tr-TR" sz="2400" dirty="0" smtClean="0"/>
          </a:p>
          <a:p>
            <a:pPr algn="just">
              <a:buNone/>
            </a:pPr>
            <a:r>
              <a:rPr lang="en-GB" sz="2400" dirty="0" smtClean="0"/>
              <a:t>You are now faced with the difficult decision:</a:t>
            </a:r>
          </a:p>
          <a:p>
            <a:pPr marL="457200" indent="-457200" algn="just">
              <a:buAutoNum type="arabicParenBoth"/>
            </a:pPr>
            <a:r>
              <a:rPr lang="en-GB" sz="2400" dirty="0" smtClean="0"/>
              <a:t>Should you perform a below knee amputation immediately?</a:t>
            </a:r>
          </a:p>
          <a:p>
            <a:pPr marL="457200" indent="-457200" algn="just">
              <a:buAutoNum type="arabicParenBoth"/>
            </a:pPr>
            <a:r>
              <a:rPr lang="en-GB" sz="2400" dirty="0" smtClean="0"/>
              <a:t>Should you perform a surgical debridement followed by antibiotic treatment to save the ankle?</a:t>
            </a:r>
            <a:endParaRPr lang="tr-TR" sz="2400" dirty="0" smtClean="0"/>
          </a:p>
          <a:p>
            <a:pPr marL="457200" indent="-457200" algn="just">
              <a:buAutoNum type="arabicParenBoth"/>
            </a:pPr>
            <a:endParaRPr lang="tr-TR" sz="2400" dirty="0"/>
          </a:p>
          <a:p>
            <a:pPr marL="0" indent="0" algn="just">
              <a:buNone/>
            </a:pPr>
            <a:r>
              <a:rPr lang="en-GB" sz="2400" dirty="0"/>
              <a:t>Although the second option offers a chance of complete recovery , it is associated with a substantial risk of infection that spreads, possibly leading to an above or below the knee amputation, or even death. Even this second option is successful, there is still a chance of minor long term disability of the limb.</a:t>
            </a:r>
          </a:p>
          <a:p>
            <a:pPr marL="457200" indent="-457200" algn="just">
              <a:buAutoNum type="arabicParenBoth"/>
            </a:pPr>
            <a:endParaRPr lang="en-GB" sz="2400" dirty="0" smtClean="0"/>
          </a:p>
        </p:txBody>
      </p:sp>
    </p:spTree>
    <p:extLst>
      <p:ext uri="{BB962C8B-B14F-4D97-AF65-F5344CB8AC3E}">
        <p14:creationId xmlns:p14="http://schemas.microsoft.com/office/powerpoint/2010/main" val="1614743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36637"/>
            <a:ext cx="8763000" cy="4525963"/>
          </a:xfrm>
        </p:spPr>
        <p:txBody>
          <a:bodyPr>
            <a:normAutofit/>
          </a:bodyPr>
          <a:lstStyle/>
          <a:p>
            <a:pPr marL="0" indent="0">
              <a:buNone/>
            </a:pPr>
            <a:r>
              <a:rPr lang="tr-TR" sz="4000" dirty="0" smtClean="0"/>
              <a:t>Question:</a:t>
            </a:r>
          </a:p>
          <a:p>
            <a:pPr marL="0" indent="0">
              <a:buNone/>
            </a:pPr>
            <a:r>
              <a:rPr lang="tr-TR" sz="4000" dirty="0" smtClean="0"/>
              <a:t>What is the main clinical problem here?</a:t>
            </a:r>
          </a:p>
          <a:p>
            <a:pPr marL="0" indent="0">
              <a:buNone/>
            </a:pPr>
            <a:r>
              <a:rPr lang="tr-TR" sz="4000" dirty="0" smtClean="0"/>
              <a:t>a) </a:t>
            </a:r>
            <a:r>
              <a:rPr lang="tr-TR" sz="4000" dirty="0"/>
              <a:t>Headache</a:t>
            </a:r>
          </a:p>
          <a:p>
            <a:pPr marL="0" indent="0">
              <a:buNone/>
            </a:pPr>
            <a:r>
              <a:rPr lang="tr-TR" sz="4000" dirty="0" smtClean="0"/>
              <a:t>b) Fractured ankle</a:t>
            </a:r>
          </a:p>
          <a:p>
            <a:pPr marL="0" indent="0">
              <a:buNone/>
            </a:pPr>
            <a:r>
              <a:rPr lang="tr-TR" sz="4000" dirty="0" smtClean="0"/>
              <a:t>c) Broken arm</a:t>
            </a:r>
          </a:p>
        </p:txBody>
      </p:sp>
    </p:spTree>
    <p:extLst>
      <p:ext uri="{BB962C8B-B14F-4D97-AF65-F5344CB8AC3E}">
        <p14:creationId xmlns:p14="http://schemas.microsoft.com/office/powerpoint/2010/main" val="11567499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a:xfrm>
            <a:off x="457200" y="2133601"/>
            <a:ext cx="8229600" cy="2057399"/>
          </a:xfrm>
        </p:spPr>
        <p:txBody>
          <a:bodyPr>
            <a:noAutofit/>
          </a:bodyPr>
          <a:lstStyle/>
          <a:p>
            <a:pPr marL="0" indent="0" algn="ctr">
              <a:buNone/>
            </a:pPr>
            <a:r>
              <a:rPr lang="tr-TR" sz="6600" dirty="0"/>
              <a:t>What is </a:t>
            </a:r>
            <a:r>
              <a:rPr lang="tr-TR" sz="6600" dirty="0" smtClean="0"/>
              <a:t>the choice that has to be made?</a:t>
            </a:r>
          </a:p>
          <a:p>
            <a:pPr marL="0" indent="0" algn="ctr">
              <a:buNone/>
            </a:pPr>
            <a:r>
              <a:rPr lang="en-US" sz="6600" dirty="0"/>
              <a:t/>
            </a:r>
            <a:br>
              <a:rPr lang="en-US" sz="6600" dirty="0"/>
            </a:br>
            <a:endParaRPr lang="en-US" sz="6600" dirty="0"/>
          </a:p>
        </p:txBody>
      </p:sp>
    </p:spTree>
    <p:extLst>
      <p:ext uri="{BB962C8B-B14F-4D97-AF65-F5344CB8AC3E}">
        <p14:creationId xmlns:p14="http://schemas.microsoft.com/office/powerpoint/2010/main" val="9318773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0"/>
            <a:ext cx="8229600" cy="5638800"/>
          </a:xfrm>
        </p:spPr>
        <p:txBody>
          <a:bodyPr>
            <a:noAutofit/>
          </a:bodyPr>
          <a:lstStyle/>
          <a:p>
            <a:pPr algn="just">
              <a:buNone/>
            </a:pPr>
            <a:endParaRPr lang="en-GB" sz="2600" dirty="0" smtClean="0"/>
          </a:p>
          <a:p>
            <a:pPr algn="just">
              <a:buNone/>
            </a:pPr>
            <a:endParaRPr lang="tr-TR" sz="2600" dirty="0" smtClean="0"/>
          </a:p>
          <a:p>
            <a:pPr algn="just">
              <a:buNone/>
            </a:pPr>
            <a:endParaRPr lang="tr-TR" sz="2600" dirty="0"/>
          </a:p>
          <a:p>
            <a:pPr algn="just">
              <a:buNone/>
            </a:pPr>
            <a:endParaRPr lang="tr-TR" sz="2600" dirty="0" smtClean="0"/>
          </a:p>
          <a:p>
            <a:pPr algn="just">
              <a:buNone/>
            </a:pPr>
            <a:endParaRPr lang="tr-TR" sz="2600" dirty="0" smtClean="0"/>
          </a:p>
          <a:p>
            <a:pPr algn="just">
              <a:buNone/>
            </a:pPr>
            <a:r>
              <a:rPr lang="en-GB" sz="2600" dirty="0" smtClean="0"/>
              <a:t>You are now faced with the difficult decision:</a:t>
            </a:r>
          </a:p>
          <a:p>
            <a:pPr marL="457200" indent="-457200" algn="just">
              <a:buAutoNum type="arabicParenBoth"/>
            </a:pPr>
            <a:r>
              <a:rPr lang="en-GB" sz="2600" dirty="0" smtClean="0"/>
              <a:t>Should you perform a below knee amputation immediately?</a:t>
            </a:r>
          </a:p>
          <a:p>
            <a:pPr marL="457200" indent="-457200" algn="just">
              <a:buAutoNum type="arabicParenBoth"/>
            </a:pPr>
            <a:r>
              <a:rPr lang="en-GB" sz="2600" dirty="0" smtClean="0"/>
              <a:t>Should you perform a surgical debridement followed by antibiotic treatment to save the ankle?</a:t>
            </a:r>
            <a:endParaRPr lang="tr-TR" sz="2600" dirty="0" smtClean="0"/>
          </a:p>
          <a:p>
            <a:pPr marL="457200" indent="-457200" algn="just">
              <a:buAutoNum type="arabicParenBoth"/>
            </a:pPr>
            <a:endParaRPr lang="tr-TR" sz="2600" dirty="0"/>
          </a:p>
          <a:p>
            <a:pPr marL="0" indent="0" algn="just">
              <a:buNone/>
            </a:pPr>
            <a:r>
              <a:rPr lang="tr-TR" sz="2600" dirty="0" smtClean="0"/>
              <a:t>- </a:t>
            </a:r>
            <a:r>
              <a:rPr lang="en-GB" sz="2600" dirty="0" smtClean="0"/>
              <a:t>Although </a:t>
            </a:r>
            <a:r>
              <a:rPr lang="en-GB" sz="2600" dirty="0"/>
              <a:t>the second option offers a chance of complete recovery , it is associated with a substantial risk of infection that spreads, possibly leading to an above or below the knee amputation, or even death. Even this second option is successful, there is still a chance of minor long term disability of the limb.</a:t>
            </a:r>
          </a:p>
          <a:p>
            <a:pPr marL="457200" indent="-457200" algn="just">
              <a:buAutoNum type="arabicParenBoth"/>
            </a:pPr>
            <a:endParaRPr lang="en-GB" sz="2600" dirty="0" smtClean="0"/>
          </a:p>
        </p:txBody>
      </p:sp>
    </p:spTree>
    <p:extLst>
      <p:ext uri="{BB962C8B-B14F-4D97-AF65-F5344CB8AC3E}">
        <p14:creationId xmlns:p14="http://schemas.microsoft.com/office/powerpoint/2010/main" val="36456681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a:xfrm>
            <a:off x="457200" y="2133600"/>
            <a:ext cx="8229600" cy="3992563"/>
          </a:xfrm>
        </p:spPr>
        <p:txBody>
          <a:bodyPr>
            <a:normAutofit/>
          </a:bodyPr>
          <a:lstStyle/>
          <a:p>
            <a:r>
              <a:rPr lang="tr-TR" sz="3600" dirty="0"/>
              <a:t>What is </a:t>
            </a:r>
            <a:r>
              <a:rPr lang="tr-TR" sz="3600" dirty="0" smtClean="0"/>
              <a:t>the choice that has to be made?</a:t>
            </a:r>
          </a:p>
          <a:p>
            <a:pPr>
              <a:buFontTx/>
              <a:buChar char="-"/>
            </a:pPr>
            <a:r>
              <a:rPr lang="tr-TR" sz="3600" dirty="0" smtClean="0"/>
              <a:t>Below knee amputation</a:t>
            </a:r>
          </a:p>
          <a:p>
            <a:pPr>
              <a:buFontTx/>
              <a:buChar char="-"/>
            </a:pPr>
            <a:r>
              <a:rPr lang="tr-TR" sz="3600" dirty="0" smtClean="0"/>
              <a:t>Debridement and antibiotics</a:t>
            </a:r>
          </a:p>
          <a:p>
            <a:pPr>
              <a:buFontTx/>
              <a:buChar char="-"/>
            </a:pPr>
            <a:endParaRPr lang="tr-TR" sz="3600" dirty="0" smtClean="0"/>
          </a:p>
          <a:p>
            <a:pPr marL="0" indent="0">
              <a:buNone/>
            </a:pPr>
            <a:r>
              <a:rPr lang="en-US" sz="3600" dirty="0"/>
              <a:t/>
            </a:r>
            <a:br>
              <a:rPr lang="en-US" sz="3600" dirty="0"/>
            </a:br>
            <a:endParaRPr lang="en-US" sz="3600" dirty="0"/>
          </a:p>
        </p:txBody>
      </p:sp>
    </p:spTree>
    <p:extLst>
      <p:ext uri="{BB962C8B-B14F-4D97-AF65-F5344CB8AC3E}">
        <p14:creationId xmlns:p14="http://schemas.microsoft.com/office/powerpoint/2010/main" val="4211551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lstStyle/>
          <a:p>
            <a:r>
              <a:rPr lang="tr-TR" dirty="0"/>
              <a:t>What </a:t>
            </a:r>
            <a:r>
              <a:rPr lang="tr-TR" dirty="0" smtClean="0"/>
              <a:t>are the possible outcomes?</a:t>
            </a:r>
          </a:p>
          <a:p>
            <a:pPr marL="0" indent="0">
              <a:buNone/>
            </a:pPr>
            <a:endParaRPr lang="tr-TR" dirty="0"/>
          </a:p>
        </p:txBody>
      </p:sp>
    </p:spTree>
    <p:extLst>
      <p:ext uri="{BB962C8B-B14F-4D97-AF65-F5344CB8AC3E}">
        <p14:creationId xmlns:p14="http://schemas.microsoft.com/office/powerpoint/2010/main" val="224465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229600" cy="5638800"/>
          </a:xfrm>
        </p:spPr>
        <p:txBody>
          <a:bodyPr>
            <a:normAutofit fontScale="92500" lnSpcReduction="10000"/>
          </a:bodyPr>
          <a:lstStyle/>
          <a:p>
            <a:pPr algn="just">
              <a:buNone/>
            </a:pPr>
            <a:endParaRPr lang="en-GB" sz="2400" dirty="0" smtClean="0"/>
          </a:p>
          <a:p>
            <a:pPr algn="just">
              <a:buNone/>
            </a:pPr>
            <a:endParaRPr lang="tr-TR" sz="2400" dirty="0" smtClean="0"/>
          </a:p>
          <a:p>
            <a:pPr algn="just">
              <a:buNone/>
            </a:pPr>
            <a:endParaRPr lang="tr-TR" sz="2400" dirty="0"/>
          </a:p>
          <a:p>
            <a:pPr algn="just">
              <a:buNone/>
            </a:pPr>
            <a:endParaRPr lang="tr-TR" sz="2400" dirty="0" smtClean="0"/>
          </a:p>
          <a:p>
            <a:pPr algn="just">
              <a:buNone/>
            </a:pPr>
            <a:endParaRPr lang="tr-TR" sz="2400" dirty="0" smtClean="0"/>
          </a:p>
          <a:p>
            <a:pPr algn="just">
              <a:buNone/>
            </a:pPr>
            <a:r>
              <a:rPr lang="en-GB" sz="2400" dirty="0" smtClean="0"/>
              <a:t>You are now faced with the difficult decision:</a:t>
            </a:r>
          </a:p>
          <a:p>
            <a:pPr marL="457200" indent="-457200" algn="just">
              <a:buAutoNum type="arabicParenBoth"/>
            </a:pPr>
            <a:r>
              <a:rPr lang="en-GB" sz="2400" dirty="0" smtClean="0"/>
              <a:t>Should you perform a below knee amputation immediately?</a:t>
            </a:r>
          </a:p>
          <a:p>
            <a:pPr marL="457200" indent="-457200" algn="just">
              <a:buAutoNum type="arabicParenBoth"/>
            </a:pPr>
            <a:r>
              <a:rPr lang="en-GB" sz="2400" dirty="0" smtClean="0"/>
              <a:t>Should you perform a surgical debridement followed by antibiotic treatment to save the ankle?</a:t>
            </a:r>
            <a:endParaRPr lang="tr-TR" sz="2400" dirty="0" smtClean="0"/>
          </a:p>
          <a:p>
            <a:pPr marL="457200" indent="-457200" algn="just">
              <a:buAutoNum type="arabicParenBoth"/>
            </a:pPr>
            <a:endParaRPr lang="tr-TR" sz="2400" dirty="0"/>
          </a:p>
          <a:p>
            <a:pPr marL="0" indent="0" algn="just">
              <a:buNone/>
            </a:pPr>
            <a:r>
              <a:rPr lang="en-GB" sz="2400" dirty="0"/>
              <a:t>Although the second option offers a chance of complete recovery , it is associated with a substantial risk of infection that spreads, possibly leading to an above or below the knee amputation, or even death. Even this second option is successful, there is still a chance of minor long term disability of the limb.</a:t>
            </a:r>
          </a:p>
          <a:p>
            <a:pPr marL="457200" indent="-457200" algn="just">
              <a:buAutoNum type="arabicParenBoth"/>
            </a:pPr>
            <a:endParaRPr lang="en-GB" sz="2400" dirty="0" smtClean="0"/>
          </a:p>
        </p:txBody>
      </p:sp>
    </p:spTree>
    <p:extLst>
      <p:ext uri="{BB962C8B-B14F-4D97-AF65-F5344CB8AC3E}">
        <p14:creationId xmlns:p14="http://schemas.microsoft.com/office/powerpoint/2010/main" val="5857070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tr-TR" dirty="0" smtClean="0">
                <a:solidFill>
                  <a:srgbClr val="FF0000"/>
                </a:solidFill>
              </a:rPr>
              <a:t>Course </a:t>
            </a:r>
            <a:r>
              <a:rPr lang="en-GB" dirty="0" smtClean="0">
                <a:solidFill>
                  <a:srgbClr val="FF0000"/>
                </a:solidFill>
              </a:rPr>
              <a:t>Objectives</a:t>
            </a:r>
            <a:endParaRPr lang="en-GB" dirty="0">
              <a:solidFill>
                <a:srgbClr val="FF0000"/>
              </a:solidFill>
            </a:endParaRPr>
          </a:p>
        </p:txBody>
      </p:sp>
      <p:sp>
        <p:nvSpPr>
          <p:cNvPr id="4" name="TextBox 3"/>
          <p:cNvSpPr txBox="1"/>
          <p:nvPr/>
        </p:nvSpPr>
        <p:spPr>
          <a:xfrm>
            <a:off x="2133600" y="3810000"/>
            <a:ext cx="184731" cy="369332"/>
          </a:xfrm>
          <a:prstGeom prst="rect">
            <a:avLst/>
          </a:prstGeom>
          <a:noFill/>
        </p:spPr>
        <p:txBody>
          <a:bodyPr wrap="none" rtlCol="0">
            <a:spAutoFit/>
          </a:bodyPr>
          <a:lstStyle/>
          <a:p>
            <a:endParaRPr lang="en-GB" dirty="0"/>
          </a:p>
        </p:txBody>
      </p:sp>
      <p:sp>
        <p:nvSpPr>
          <p:cNvPr id="5" name="Rectangle 4"/>
          <p:cNvSpPr/>
          <p:nvPr/>
        </p:nvSpPr>
        <p:spPr>
          <a:xfrm>
            <a:off x="762000" y="1416308"/>
            <a:ext cx="7543800" cy="4832092"/>
          </a:xfrm>
          <a:prstGeom prst="rect">
            <a:avLst/>
          </a:prstGeom>
        </p:spPr>
        <p:txBody>
          <a:bodyPr wrap="square">
            <a:spAutoFit/>
          </a:bodyPr>
          <a:lstStyle/>
          <a:p>
            <a:pPr algn="just"/>
            <a:r>
              <a:rPr lang="en-GB" sz="2800" dirty="0" smtClean="0"/>
              <a:t>The purpose of this </a:t>
            </a:r>
            <a:r>
              <a:rPr lang="tr-TR" sz="2800" dirty="0" smtClean="0"/>
              <a:t>course </a:t>
            </a:r>
            <a:r>
              <a:rPr lang="en-GB" sz="2800" dirty="0" smtClean="0"/>
              <a:t>is to provide an introduction to the use of </a:t>
            </a:r>
            <a:r>
              <a:rPr lang="en-GB" sz="2800" b="1" dirty="0" smtClean="0"/>
              <a:t>decision sciences in health-care industry</a:t>
            </a:r>
            <a:r>
              <a:rPr lang="en-GB" sz="2800" dirty="0" smtClean="0"/>
              <a:t>. </a:t>
            </a:r>
          </a:p>
          <a:p>
            <a:pPr algn="just"/>
            <a:endParaRPr lang="en-GB" sz="2800" dirty="0" smtClean="0"/>
          </a:p>
          <a:p>
            <a:pPr algn="just"/>
            <a:r>
              <a:rPr lang="en-GB" sz="2800" dirty="0" smtClean="0"/>
              <a:t>As the pressures of managed care and increasing health care costs push providers, payers and purchasers of health care to become more efficient, methods for understanding the appropriate basis for how to allocate shrinking health care resources must be understood. </a:t>
            </a:r>
          </a:p>
          <a:p>
            <a:pPr algn="just"/>
            <a:endParaRPr lang="en-GB" sz="2800" dirty="0" smtClean="0"/>
          </a:p>
        </p:txBody>
      </p:sp>
    </p:spTree>
    <p:extLst>
      <p:ext uri="{BB962C8B-B14F-4D97-AF65-F5344CB8AC3E}">
        <p14:creationId xmlns:p14="http://schemas.microsoft.com/office/powerpoint/2010/main" val="3602697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685800"/>
            <a:ext cx="8839200" cy="5105400"/>
          </a:xfrm>
        </p:spPr>
        <p:txBody>
          <a:bodyPr>
            <a:noAutofit/>
          </a:bodyPr>
          <a:lstStyle/>
          <a:p>
            <a:pPr algn="just"/>
            <a:r>
              <a:rPr lang="tr-TR" sz="4400" dirty="0"/>
              <a:t>What </a:t>
            </a:r>
            <a:r>
              <a:rPr lang="tr-TR" sz="4400" dirty="0" smtClean="0"/>
              <a:t>are the possible outcomes?</a:t>
            </a:r>
          </a:p>
          <a:p>
            <a:pPr lvl="2" algn="just"/>
            <a:r>
              <a:rPr lang="tr-TR" sz="3600" dirty="0" smtClean="0"/>
              <a:t>If the first option is chosen: BKA</a:t>
            </a:r>
          </a:p>
          <a:p>
            <a:pPr lvl="2" algn="just"/>
            <a:r>
              <a:rPr lang="tr-TR" sz="3600" dirty="0"/>
              <a:t>I</a:t>
            </a:r>
            <a:r>
              <a:rPr lang="tr-TR" sz="3600" dirty="0" smtClean="0"/>
              <a:t>f the second option is chosen: (We do not know whether infection will be controlled)</a:t>
            </a:r>
          </a:p>
          <a:p>
            <a:pPr lvl="3" algn="just"/>
            <a:r>
              <a:rPr lang="tr-TR" sz="3200" dirty="0" smtClean="0"/>
              <a:t>If not controlled: BKA, AKA or death</a:t>
            </a:r>
          </a:p>
          <a:p>
            <a:pPr lvl="3" algn="just"/>
            <a:r>
              <a:rPr lang="tr-TR" sz="3200" dirty="0" smtClean="0"/>
              <a:t>If controlled: Full recovery or recovery with limp</a:t>
            </a:r>
            <a:endParaRPr lang="tr-TR" sz="3200" dirty="0"/>
          </a:p>
        </p:txBody>
      </p:sp>
    </p:spTree>
    <p:extLst>
      <p:ext uri="{BB962C8B-B14F-4D97-AF65-F5344CB8AC3E}">
        <p14:creationId xmlns:p14="http://schemas.microsoft.com/office/powerpoint/2010/main" val="40254098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634072" y="914400"/>
            <a:ext cx="8052728" cy="4343400"/>
          </a:xfrm>
          <a:prstGeom prst="rect">
            <a:avLst/>
          </a:prstGeom>
          <a:noFill/>
          <a:ln w="9525">
            <a:noFill/>
            <a:miter lim="800000"/>
            <a:headEnd/>
            <a:tailEnd/>
          </a:ln>
        </p:spPr>
      </p:pic>
    </p:spTree>
    <p:extLst>
      <p:ext uri="{BB962C8B-B14F-4D97-AF65-F5344CB8AC3E}">
        <p14:creationId xmlns:p14="http://schemas.microsoft.com/office/powerpoint/2010/main" val="7697474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GB" dirty="0" smtClean="0">
                <a:solidFill>
                  <a:srgbClr val="FF0000"/>
                </a:solidFill>
              </a:rPr>
              <a:t>Elements of a Decision Tree</a:t>
            </a:r>
            <a:endParaRPr lang="en-GB" dirty="0">
              <a:solidFill>
                <a:srgbClr val="FF0000"/>
              </a:solidFill>
            </a:endParaRPr>
          </a:p>
        </p:txBody>
      </p:sp>
      <p:sp>
        <p:nvSpPr>
          <p:cNvPr id="3" name="Content Placeholder 2"/>
          <p:cNvSpPr>
            <a:spLocks noGrp="1"/>
          </p:cNvSpPr>
          <p:nvPr>
            <p:ph idx="1"/>
          </p:nvPr>
        </p:nvSpPr>
        <p:spPr>
          <a:xfrm>
            <a:off x="381000" y="1219200"/>
            <a:ext cx="8229600" cy="3733799"/>
          </a:xfrm>
        </p:spPr>
        <p:txBody>
          <a:bodyPr>
            <a:noAutofit/>
          </a:bodyPr>
          <a:lstStyle/>
          <a:p>
            <a:pPr algn="just">
              <a:buNone/>
            </a:pPr>
            <a:r>
              <a:rPr lang="en-GB" sz="2800" dirty="0" smtClean="0">
                <a:solidFill>
                  <a:srgbClr val="002060"/>
                </a:solidFill>
              </a:rPr>
              <a:t>Decision Node: </a:t>
            </a:r>
            <a:r>
              <a:rPr lang="en-GB" sz="2800" dirty="0" smtClean="0"/>
              <a:t>A point in a decision tree at which several choices are possible. The DM controls what is chosen</a:t>
            </a:r>
          </a:p>
          <a:p>
            <a:pPr algn="just">
              <a:buNone/>
            </a:pPr>
            <a:r>
              <a:rPr lang="en-GB" sz="2800" dirty="0" smtClean="0"/>
              <a:t>The choices should be mutually exclusive</a:t>
            </a:r>
          </a:p>
          <a:p>
            <a:pPr algn="just">
              <a:buNone/>
            </a:pPr>
            <a:endParaRPr lang="en-GB" sz="2800" dirty="0" smtClean="0">
              <a:solidFill>
                <a:srgbClr val="002060"/>
              </a:solidFill>
            </a:endParaRPr>
          </a:p>
          <a:p>
            <a:pPr algn="just">
              <a:buNone/>
            </a:pPr>
            <a:r>
              <a:rPr lang="en-GB" sz="2800" dirty="0" smtClean="0">
                <a:solidFill>
                  <a:srgbClr val="002060"/>
                </a:solidFill>
              </a:rPr>
              <a:t>Mutually exclusive: </a:t>
            </a:r>
          </a:p>
          <a:p>
            <a:pPr algn="just">
              <a:buNone/>
            </a:pPr>
            <a:r>
              <a:rPr lang="en-GB" sz="2800" dirty="0" smtClean="0"/>
              <a:t>The intersection of the events is empty </a:t>
            </a:r>
          </a:p>
          <a:p>
            <a:pPr algn="just">
              <a:buNone/>
            </a:pPr>
            <a:r>
              <a:rPr lang="en-GB" sz="2800" dirty="0" smtClean="0"/>
              <a:t>One and (only one) of the events must occur</a:t>
            </a:r>
          </a:p>
        </p:txBody>
      </p:sp>
      <p:pic>
        <p:nvPicPr>
          <p:cNvPr id="5122" name="Picture 2"/>
          <p:cNvPicPr>
            <a:picLocks noChangeAspect="1" noChangeArrowheads="1"/>
          </p:cNvPicPr>
          <p:nvPr/>
        </p:nvPicPr>
        <p:blipFill>
          <a:blip r:embed="rId2" cstate="print"/>
          <a:srcRect/>
          <a:stretch>
            <a:fillRect/>
          </a:stretch>
        </p:blipFill>
        <p:spPr bwMode="auto">
          <a:xfrm>
            <a:off x="7315200" y="2286000"/>
            <a:ext cx="1200150" cy="4238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Elements of a Decision Tree</a:t>
            </a:r>
            <a:endParaRPr lang="en-GB" dirty="0">
              <a:solidFill>
                <a:srgbClr val="FF0000"/>
              </a:solidFill>
            </a:endParaRPr>
          </a:p>
        </p:txBody>
      </p:sp>
      <p:sp>
        <p:nvSpPr>
          <p:cNvPr id="3" name="Content Placeholder 2"/>
          <p:cNvSpPr>
            <a:spLocks noGrp="1"/>
          </p:cNvSpPr>
          <p:nvPr>
            <p:ph idx="1"/>
          </p:nvPr>
        </p:nvSpPr>
        <p:spPr>
          <a:xfrm>
            <a:off x="304800" y="1219200"/>
            <a:ext cx="8229600" cy="4525963"/>
          </a:xfrm>
        </p:spPr>
        <p:txBody>
          <a:bodyPr>
            <a:normAutofit/>
          </a:bodyPr>
          <a:lstStyle/>
          <a:p>
            <a:pPr algn="just">
              <a:buNone/>
            </a:pPr>
            <a:r>
              <a:rPr lang="en-GB" sz="2800" dirty="0" smtClean="0">
                <a:solidFill>
                  <a:srgbClr val="002060"/>
                </a:solidFill>
              </a:rPr>
              <a:t>Chance Node: </a:t>
            </a:r>
            <a:r>
              <a:rPr lang="en-GB" sz="2800" dirty="0" smtClean="0"/>
              <a:t>A point in decision tree at which chance determines which outcome will occur</a:t>
            </a:r>
          </a:p>
          <a:p>
            <a:pPr algn="just">
              <a:buNone/>
            </a:pPr>
            <a:endParaRPr lang="en-GB" sz="2800" dirty="0" smtClean="0"/>
          </a:p>
          <a:p>
            <a:pPr algn="just">
              <a:buNone/>
            </a:pPr>
            <a:r>
              <a:rPr lang="en-GB" sz="2800" dirty="0" smtClean="0"/>
              <a:t>The outcomes should be mutually exclusive and collectively exhaustive</a:t>
            </a:r>
          </a:p>
          <a:p>
            <a:pPr algn="just">
              <a:buNone/>
            </a:pPr>
            <a:endParaRPr lang="en-GB" sz="2800" dirty="0" smtClean="0"/>
          </a:p>
          <a:p>
            <a:pPr algn="just">
              <a:buNone/>
            </a:pPr>
            <a:r>
              <a:rPr lang="en-GB" sz="2800" dirty="0" smtClean="0">
                <a:solidFill>
                  <a:srgbClr val="002060"/>
                </a:solidFill>
              </a:rPr>
              <a:t>Collectively exhaustive</a:t>
            </a:r>
          </a:p>
          <a:p>
            <a:pPr algn="just">
              <a:buNone/>
            </a:pPr>
            <a:r>
              <a:rPr lang="en-GB" sz="2800" dirty="0" smtClean="0"/>
              <a:t>The set of events take up the entire outcome space</a:t>
            </a:r>
          </a:p>
          <a:p>
            <a:pPr algn="just">
              <a:buNone/>
            </a:pPr>
            <a:r>
              <a:rPr lang="en-GB" sz="2800" dirty="0" smtClean="0"/>
              <a:t>At least one of the events must occur</a:t>
            </a:r>
            <a:endParaRPr lang="en-GB" sz="2800" dirty="0"/>
          </a:p>
        </p:txBody>
      </p:sp>
      <p:pic>
        <p:nvPicPr>
          <p:cNvPr id="6147" name="Picture 3"/>
          <p:cNvPicPr>
            <a:picLocks noChangeAspect="1" noChangeArrowheads="1"/>
          </p:cNvPicPr>
          <p:nvPr/>
        </p:nvPicPr>
        <p:blipFill>
          <a:blip r:embed="rId2" cstate="print"/>
          <a:srcRect/>
          <a:stretch>
            <a:fillRect/>
          </a:stretch>
        </p:blipFill>
        <p:spPr bwMode="auto">
          <a:xfrm>
            <a:off x="7603565" y="3103418"/>
            <a:ext cx="1464235" cy="16971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r>
              <a:rPr lang="en-GB" sz="4800" dirty="0" smtClean="0">
                <a:solidFill>
                  <a:srgbClr val="002060"/>
                </a:solidFill>
              </a:rPr>
              <a:t>Terminal Node:</a:t>
            </a:r>
            <a:r>
              <a:rPr lang="en-GB" sz="4800" dirty="0" smtClean="0"/>
              <a:t> Final outcome state associated with each possible path way</a:t>
            </a:r>
            <a:endParaRPr lang="en-GB" sz="4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Elements of Decision Analysis</a:t>
            </a:r>
            <a:endParaRPr lang="en-GB" dirty="0">
              <a:solidFill>
                <a:srgbClr val="FF0000"/>
              </a:solidFill>
            </a:endParaRPr>
          </a:p>
        </p:txBody>
      </p:sp>
      <p:sp>
        <p:nvSpPr>
          <p:cNvPr id="3" name="Content Placeholder 2"/>
          <p:cNvSpPr>
            <a:spLocks noGrp="1"/>
          </p:cNvSpPr>
          <p:nvPr>
            <p:ph idx="1"/>
          </p:nvPr>
        </p:nvSpPr>
        <p:spPr/>
        <p:txBody>
          <a:bodyPr/>
          <a:lstStyle/>
          <a:p>
            <a:r>
              <a:rPr lang="en-GB" dirty="0" smtClean="0"/>
              <a:t>Structure the Problem</a:t>
            </a:r>
          </a:p>
          <a:p>
            <a:pPr lvl="1"/>
            <a:r>
              <a:rPr lang="en-GB" dirty="0" smtClean="0"/>
              <a:t>Identify decision alternatives</a:t>
            </a:r>
          </a:p>
          <a:p>
            <a:pPr lvl="1"/>
            <a:r>
              <a:rPr lang="en-GB" dirty="0" smtClean="0"/>
              <a:t>List possible clinical outcomes</a:t>
            </a:r>
          </a:p>
          <a:p>
            <a:pPr lvl="1"/>
            <a:r>
              <a:rPr lang="en-GB" dirty="0" smtClean="0"/>
              <a:t>Represent sequence of events</a:t>
            </a:r>
          </a:p>
          <a:p>
            <a:r>
              <a:rPr lang="en-GB" dirty="0" smtClean="0"/>
              <a:t>Assign probabilities to all chance events</a:t>
            </a:r>
          </a:p>
          <a:p>
            <a:r>
              <a:rPr lang="en-GB" dirty="0" smtClean="0"/>
              <a:t>Assign utility or value, to all outcomes</a:t>
            </a:r>
          </a:p>
          <a:p>
            <a:r>
              <a:rPr lang="en-GB" dirty="0" smtClean="0"/>
              <a:t>Evaluate the </a:t>
            </a:r>
            <a:r>
              <a:rPr lang="en-GB" u="sng" dirty="0" smtClean="0"/>
              <a:t>expected</a:t>
            </a:r>
            <a:r>
              <a:rPr lang="en-GB" dirty="0" smtClean="0"/>
              <a:t> utility of each strategy</a:t>
            </a:r>
          </a:p>
          <a:p>
            <a:r>
              <a:rPr lang="en-GB" dirty="0" smtClean="0"/>
              <a:t>Perform sensitivity analysis</a:t>
            </a:r>
            <a:endParaRPr lang="en-GB" dirty="0"/>
          </a:p>
        </p:txBody>
      </p:sp>
    </p:spTree>
    <p:extLst>
      <p:ext uri="{BB962C8B-B14F-4D97-AF65-F5344CB8AC3E}">
        <p14:creationId xmlns:p14="http://schemas.microsoft.com/office/powerpoint/2010/main" val="40188189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762000" y="1219200"/>
            <a:ext cx="8052728" cy="4343400"/>
          </a:xfrm>
          <a:prstGeom prst="rect">
            <a:avLst/>
          </a:prstGeom>
          <a:noFill/>
          <a:ln w="9525">
            <a:noFill/>
            <a:miter lim="800000"/>
            <a:headEnd/>
            <a:tailEnd/>
          </a:ln>
        </p:spPr>
      </p:pic>
      <p:sp>
        <p:nvSpPr>
          <p:cNvPr id="2" name="TextBox 1"/>
          <p:cNvSpPr txBox="1"/>
          <p:nvPr/>
        </p:nvSpPr>
        <p:spPr>
          <a:xfrm>
            <a:off x="304800" y="609600"/>
            <a:ext cx="6172200" cy="769441"/>
          </a:xfrm>
          <a:prstGeom prst="rect">
            <a:avLst/>
          </a:prstGeom>
          <a:noFill/>
        </p:spPr>
        <p:txBody>
          <a:bodyPr wrap="square" rtlCol="0">
            <a:spAutoFit/>
          </a:bodyPr>
          <a:lstStyle/>
          <a:p>
            <a:r>
              <a:rPr lang="tr-TR" sz="4400" dirty="0" smtClean="0">
                <a:solidFill>
                  <a:srgbClr val="FF0000"/>
                </a:solidFill>
              </a:rPr>
              <a:t>Structure the problem:</a:t>
            </a:r>
            <a:endParaRPr lang="en-US" sz="4400" dirty="0">
              <a:solidFill>
                <a:srgbClr val="FF0000"/>
              </a:solidFill>
            </a:endParaRPr>
          </a:p>
        </p:txBody>
      </p:sp>
    </p:spTree>
    <p:extLst>
      <p:ext uri="{BB962C8B-B14F-4D97-AF65-F5344CB8AC3E}">
        <p14:creationId xmlns:p14="http://schemas.microsoft.com/office/powerpoint/2010/main" val="36694970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Elements of Decision Analysis</a:t>
            </a:r>
            <a:endParaRPr lang="en-GB" dirty="0">
              <a:solidFill>
                <a:srgbClr val="FF0000"/>
              </a:solidFill>
            </a:endParaRPr>
          </a:p>
        </p:txBody>
      </p:sp>
      <p:sp>
        <p:nvSpPr>
          <p:cNvPr id="3" name="Content Placeholder 2"/>
          <p:cNvSpPr>
            <a:spLocks noGrp="1"/>
          </p:cNvSpPr>
          <p:nvPr>
            <p:ph idx="1"/>
          </p:nvPr>
        </p:nvSpPr>
        <p:spPr/>
        <p:txBody>
          <a:bodyPr>
            <a:normAutofit/>
          </a:bodyPr>
          <a:lstStyle/>
          <a:p>
            <a:r>
              <a:rPr lang="en-GB" sz="3600" dirty="0" smtClean="0"/>
              <a:t>Structure the Problem</a:t>
            </a:r>
          </a:p>
          <a:p>
            <a:pPr lvl="1"/>
            <a:r>
              <a:rPr lang="en-GB" sz="3200" dirty="0" smtClean="0"/>
              <a:t>Identify decision alternatives</a:t>
            </a:r>
          </a:p>
          <a:p>
            <a:pPr lvl="1"/>
            <a:r>
              <a:rPr lang="en-GB" sz="3200" dirty="0" smtClean="0"/>
              <a:t>List possible clinical outcomes</a:t>
            </a:r>
          </a:p>
          <a:p>
            <a:pPr lvl="1"/>
            <a:r>
              <a:rPr lang="en-GB" sz="3200" dirty="0" smtClean="0"/>
              <a:t>Represent sequence of events</a:t>
            </a:r>
          </a:p>
          <a:p>
            <a:r>
              <a:rPr lang="en-GB" sz="3600" b="1" dirty="0" smtClean="0"/>
              <a:t>Assign probabilities to all chance events</a:t>
            </a:r>
          </a:p>
        </p:txBody>
      </p:sp>
    </p:spTree>
    <p:extLst>
      <p:ext uri="{BB962C8B-B14F-4D97-AF65-F5344CB8AC3E}">
        <p14:creationId xmlns:p14="http://schemas.microsoft.com/office/powerpoint/2010/main" val="2403604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28600" y="228600"/>
            <a:ext cx="9520172" cy="5971232"/>
          </a:xfrm>
          <a:prstGeom prst="rect">
            <a:avLst/>
          </a:prstGeom>
          <a:noFill/>
          <a:ln w="9525">
            <a:noFill/>
            <a:miter lim="800000"/>
            <a:headEnd/>
            <a:tailEnd/>
          </a:ln>
        </p:spPr>
      </p:pic>
    </p:spTree>
    <p:extLst>
      <p:ext uri="{BB962C8B-B14F-4D97-AF65-F5344CB8AC3E}">
        <p14:creationId xmlns:p14="http://schemas.microsoft.com/office/powerpoint/2010/main" val="41889162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 external file that holds a picture, illustration, etc.&#10;Object name is 11606_2009_918_Fig2_HTM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24" y="981091"/>
            <a:ext cx="9939376" cy="741134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4681898"/>
            <a:ext cx="10363200" cy="3710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9747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tr-TR" dirty="0" smtClean="0">
                <a:solidFill>
                  <a:srgbClr val="FF0000"/>
                </a:solidFill>
              </a:rPr>
              <a:t>Course </a:t>
            </a:r>
            <a:r>
              <a:rPr lang="en-GB" dirty="0" smtClean="0">
                <a:solidFill>
                  <a:srgbClr val="FF0000"/>
                </a:solidFill>
              </a:rPr>
              <a:t>Objectives</a:t>
            </a:r>
            <a:endParaRPr lang="en-GB" dirty="0">
              <a:solidFill>
                <a:srgbClr val="FF0000"/>
              </a:solidFill>
            </a:endParaRPr>
          </a:p>
        </p:txBody>
      </p:sp>
      <p:sp>
        <p:nvSpPr>
          <p:cNvPr id="4" name="TextBox 3"/>
          <p:cNvSpPr txBox="1"/>
          <p:nvPr/>
        </p:nvSpPr>
        <p:spPr>
          <a:xfrm>
            <a:off x="2133600" y="3810000"/>
            <a:ext cx="184731" cy="369332"/>
          </a:xfrm>
          <a:prstGeom prst="rect">
            <a:avLst/>
          </a:prstGeom>
          <a:noFill/>
        </p:spPr>
        <p:txBody>
          <a:bodyPr wrap="none" rtlCol="0">
            <a:spAutoFit/>
          </a:bodyPr>
          <a:lstStyle/>
          <a:p>
            <a:endParaRPr lang="en-GB" dirty="0"/>
          </a:p>
        </p:txBody>
      </p:sp>
      <p:sp>
        <p:nvSpPr>
          <p:cNvPr id="5" name="Rectangle 4"/>
          <p:cNvSpPr/>
          <p:nvPr/>
        </p:nvSpPr>
        <p:spPr>
          <a:xfrm>
            <a:off x="457200" y="685800"/>
            <a:ext cx="8153400" cy="6124754"/>
          </a:xfrm>
          <a:prstGeom prst="rect">
            <a:avLst/>
          </a:prstGeom>
        </p:spPr>
        <p:txBody>
          <a:bodyPr wrap="square">
            <a:spAutoFit/>
          </a:bodyPr>
          <a:lstStyle/>
          <a:p>
            <a:pPr algn="just"/>
            <a:r>
              <a:rPr lang="en-GB" sz="2800" dirty="0" smtClean="0"/>
              <a:t>In addition to developing a conceptual understanding of medical decision making, </a:t>
            </a:r>
            <a:r>
              <a:rPr lang="tr-TR" sz="2800" dirty="0" smtClean="0"/>
              <a:t>you </a:t>
            </a:r>
            <a:r>
              <a:rPr lang="en-GB" sz="2800" dirty="0" smtClean="0"/>
              <a:t>will develop technical skills in decision analysis including:</a:t>
            </a:r>
          </a:p>
          <a:p>
            <a:pPr algn="just"/>
            <a:endParaRPr lang="en-GB" sz="2800" dirty="0" smtClean="0"/>
          </a:p>
          <a:p>
            <a:pPr algn="just">
              <a:buFont typeface="Arial" pitchFamily="34" charset="0"/>
              <a:buChar char="•"/>
            </a:pPr>
            <a:r>
              <a:rPr lang="en-GB" sz="2800" dirty="0" smtClean="0"/>
              <a:t> The creation and evaluation of decision trees</a:t>
            </a:r>
          </a:p>
          <a:p>
            <a:pPr algn="just">
              <a:buFont typeface="Arial" pitchFamily="34" charset="0"/>
              <a:buChar char="•"/>
            </a:pPr>
            <a:r>
              <a:rPr lang="en-GB" sz="2800" dirty="0" smtClean="0"/>
              <a:t> The use of sensitivity analysis,</a:t>
            </a:r>
          </a:p>
          <a:p>
            <a:pPr algn="just">
              <a:buFont typeface="Arial" pitchFamily="34" charset="0"/>
              <a:buChar char="•"/>
            </a:pPr>
            <a:r>
              <a:rPr lang="en-GB" sz="2800" dirty="0" smtClean="0"/>
              <a:t> Using Markov processes</a:t>
            </a:r>
          </a:p>
          <a:p>
            <a:pPr algn="just">
              <a:buFont typeface="Arial" pitchFamily="34" charset="0"/>
              <a:buChar char="•"/>
            </a:pPr>
            <a:r>
              <a:rPr lang="en-GB" sz="2800" dirty="0" smtClean="0"/>
              <a:t> Incorporation of specific patient preferences through the use of utility analysis </a:t>
            </a:r>
          </a:p>
          <a:p>
            <a:pPr algn="just">
              <a:buFont typeface="Arial" pitchFamily="34" charset="0"/>
              <a:buChar char="•"/>
            </a:pPr>
            <a:r>
              <a:rPr lang="en-GB" sz="2800" dirty="0" smtClean="0"/>
              <a:t> The use of multi-criteria decision making tools in health care resource allocation.  </a:t>
            </a:r>
          </a:p>
          <a:p>
            <a:pPr algn="just"/>
            <a:endParaRPr lang="en-GB" sz="2800" dirty="0" smtClean="0"/>
          </a:p>
          <a:p>
            <a:pPr algn="just"/>
            <a:r>
              <a:rPr lang="en-GB" sz="2800" dirty="0" smtClean="0"/>
              <a:t>Examples from the current medical literature will be discussed.</a:t>
            </a:r>
            <a:endParaRPr lang="en-GB" sz="2800" dirty="0"/>
          </a:p>
        </p:txBody>
      </p:sp>
    </p:spTree>
    <p:extLst>
      <p:ext uri="{BB962C8B-B14F-4D97-AF65-F5344CB8AC3E}">
        <p14:creationId xmlns:p14="http://schemas.microsoft.com/office/powerpoint/2010/main" val="2003802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Elements of Decision Analysis</a:t>
            </a:r>
            <a:endParaRPr lang="en-GB" dirty="0">
              <a:solidFill>
                <a:srgbClr val="FF0000"/>
              </a:solidFill>
            </a:endParaRPr>
          </a:p>
        </p:txBody>
      </p:sp>
      <p:sp>
        <p:nvSpPr>
          <p:cNvPr id="3" name="Content Placeholder 2"/>
          <p:cNvSpPr>
            <a:spLocks noGrp="1"/>
          </p:cNvSpPr>
          <p:nvPr>
            <p:ph idx="1"/>
          </p:nvPr>
        </p:nvSpPr>
        <p:spPr/>
        <p:txBody>
          <a:bodyPr/>
          <a:lstStyle/>
          <a:p>
            <a:r>
              <a:rPr lang="en-GB" dirty="0" smtClean="0"/>
              <a:t>Structure the Problem</a:t>
            </a:r>
          </a:p>
          <a:p>
            <a:pPr lvl="1"/>
            <a:r>
              <a:rPr lang="en-GB" dirty="0" smtClean="0"/>
              <a:t>Identify decision alternatives</a:t>
            </a:r>
          </a:p>
          <a:p>
            <a:pPr lvl="1"/>
            <a:r>
              <a:rPr lang="en-GB" dirty="0" smtClean="0"/>
              <a:t>List possible clinical outcomes</a:t>
            </a:r>
          </a:p>
          <a:p>
            <a:pPr lvl="1"/>
            <a:r>
              <a:rPr lang="en-GB" dirty="0" smtClean="0"/>
              <a:t>Represent sequence of events</a:t>
            </a:r>
          </a:p>
          <a:p>
            <a:r>
              <a:rPr lang="en-GB" dirty="0" smtClean="0"/>
              <a:t>Assign probabilities to all chance events</a:t>
            </a:r>
          </a:p>
          <a:p>
            <a:r>
              <a:rPr lang="en-GB" b="1" dirty="0" smtClean="0"/>
              <a:t>Assign utility or value, to all outcomes</a:t>
            </a:r>
          </a:p>
        </p:txBody>
      </p:sp>
    </p:spTree>
    <p:extLst>
      <p:ext uri="{BB962C8B-B14F-4D97-AF65-F5344CB8AC3E}">
        <p14:creationId xmlns:p14="http://schemas.microsoft.com/office/powerpoint/2010/main" val="41014075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2050" name="Picture 2"/>
          <p:cNvPicPr>
            <a:picLocks noChangeAspect="1" noChangeArrowheads="1"/>
          </p:cNvPicPr>
          <p:nvPr/>
        </p:nvPicPr>
        <p:blipFill>
          <a:blip r:embed="rId2" cstate="print"/>
          <a:srcRect/>
          <a:stretch>
            <a:fillRect/>
          </a:stretch>
        </p:blipFill>
        <p:spPr bwMode="auto">
          <a:xfrm>
            <a:off x="168530" y="1371600"/>
            <a:ext cx="9051670" cy="3876675"/>
          </a:xfrm>
          <a:prstGeom prst="rect">
            <a:avLst/>
          </a:prstGeom>
          <a:noFill/>
          <a:ln w="9525">
            <a:noFill/>
            <a:miter lim="800000"/>
            <a:headEnd/>
            <a:tailEnd/>
          </a:ln>
        </p:spPr>
      </p:pic>
    </p:spTree>
    <p:extLst>
      <p:ext uri="{BB962C8B-B14F-4D97-AF65-F5344CB8AC3E}">
        <p14:creationId xmlns:p14="http://schemas.microsoft.com/office/powerpoint/2010/main" val="19074070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 external file that holds a picture, illustration, etc.&#10;Object name is 11606_2009_918_Fig2_HTM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 y="101366"/>
            <a:ext cx="7929372" cy="6737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4209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Elements of Decision Analysis</a:t>
            </a:r>
            <a:endParaRPr lang="en-GB" dirty="0"/>
          </a:p>
        </p:txBody>
      </p:sp>
      <p:sp>
        <p:nvSpPr>
          <p:cNvPr id="3" name="Content Placeholder 2"/>
          <p:cNvSpPr>
            <a:spLocks noGrp="1"/>
          </p:cNvSpPr>
          <p:nvPr>
            <p:ph idx="1"/>
          </p:nvPr>
        </p:nvSpPr>
        <p:spPr/>
        <p:txBody>
          <a:bodyPr/>
          <a:lstStyle/>
          <a:p>
            <a:r>
              <a:rPr lang="en-GB" dirty="0" smtClean="0"/>
              <a:t>Structure the Problem</a:t>
            </a:r>
          </a:p>
          <a:p>
            <a:pPr lvl="1"/>
            <a:r>
              <a:rPr lang="en-GB" dirty="0" smtClean="0"/>
              <a:t>Identify decision alternatives</a:t>
            </a:r>
          </a:p>
          <a:p>
            <a:pPr lvl="1"/>
            <a:r>
              <a:rPr lang="en-GB" dirty="0" smtClean="0"/>
              <a:t>List possible clinical outcomes</a:t>
            </a:r>
          </a:p>
          <a:p>
            <a:pPr lvl="1"/>
            <a:r>
              <a:rPr lang="en-GB" dirty="0" smtClean="0"/>
              <a:t>Represent sequence of events</a:t>
            </a:r>
          </a:p>
          <a:p>
            <a:r>
              <a:rPr lang="en-GB" dirty="0" smtClean="0"/>
              <a:t>Assign probabilities to all chance events</a:t>
            </a:r>
          </a:p>
          <a:p>
            <a:r>
              <a:rPr lang="en-GB" dirty="0" smtClean="0"/>
              <a:t>Assign utility or value, to all outcomes</a:t>
            </a:r>
          </a:p>
          <a:p>
            <a:r>
              <a:rPr lang="en-GB" b="1" dirty="0" smtClean="0"/>
              <a:t>Evaluate the </a:t>
            </a:r>
            <a:r>
              <a:rPr lang="en-GB" b="1" u="sng" dirty="0" smtClean="0"/>
              <a:t>expected</a:t>
            </a:r>
            <a:r>
              <a:rPr lang="en-GB" b="1" dirty="0" smtClean="0"/>
              <a:t> utility of each </a:t>
            </a:r>
            <a:r>
              <a:rPr lang="en-GB" b="1" dirty="0" err="1" smtClean="0"/>
              <a:t>strateg</a:t>
            </a:r>
            <a:r>
              <a:rPr lang="tr-TR" b="1" dirty="0" smtClean="0"/>
              <a:t>y</a:t>
            </a:r>
            <a:endParaRPr lang="en-GB" b="1" dirty="0" smtClean="0"/>
          </a:p>
        </p:txBody>
      </p:sp>
    </p:spTree>
    <p:extLst>
      <p:ext uri="{BB962C8B-B14F-4D97-AF65-F5344CB8AC3E}">
        <p14:creationId xmlns:p14="http://schemas.microsoft.com/office/powerpoint/2010/main" val="31889055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 external file that holds a picture, illustration, etc.&#10;Object name is 11606_2009_918_Fig2_HTM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57200"/>
            <a:ext cx="6553200" cy="55682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347713" y="3253495"/>
            <a:ext cx="2362200" cy="369332"/>
          </a:xfrm>
          <a:prstGeom prst="rect">
            <a:avLst/>
          </a:prstGeom>
          <a:noFill/>
        </p:spPr>
        <p:txBody>
          <a:bodyPr wrap="square" rtlCol="0">
            <a:spAutoFit/>
          </a:bodyPr>
          <a:lstStyle/>
          <a:p>
            <a:r>
              <a:rPr lang="tr-TR" dirty="0" smtClean="0"/>
              <a:t>0.8*1+0.2*0.98=0.996</a:t>
            </a:r>
            <a:endParaRPr lang="en-US" dirty="0"/>
          </a:p>
        </p:txBody>
      </p:sp>
      <p:sp>
        <p:nvSpPr>
          <p:cNvPr id="5" name="TextBox 4"/>
          <p:cNvSpPr txBox="1"/>
          <p:nvPr/>
        </p:nvSpPr>
        <p:spPr>
          <a:xfrm>
            <a:off x="4038600" y="5627132"/>
            <a:ext cx="3048001" cy="369332"/>
          </a:xfrm>
          <a:prstGeom prst="rect">
            <a:avLst/>
          </a:prstGeom>
          <a:noFill/>
        </p:spPr>
        <p:txBody>
          <a:bodyPr wrap="square" rtlCol="0">
            <a:spAutoFit/>
          </a:bodyPr>
          <a:lstStyle/>
          <a:p>
            <a:r>
              <a:rPr lang="tr-TR" dirty="0" smtClean="0"/>
              <a:t>0.1*0+0.8*0.6+0.1*0.7=0.55</a:t>
            </a:r>
            <a:endParaRPr lang="en-US" dirty="0"/>
          </a:p>
        </p:txBody>
      </p:sp>
      <p:cxnSp>
        <p:nvCxnSpPr>
          <p:cNvPr id="6" name="Straight Arrow Connector 5"/>
          <p:cNvCxnSpPr/>
          <p:nvPr/>
        </p:nvCxnSpPr>
        <p:spPr>
          <a:xfrm flipV="1">
            <a:off x="5257800" y="3622827"/>
            <a:ext cx="0" cy="2633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257800" y="5105400"/>
            <a:ext cx="0" cy="5217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44982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Elements of Decision Analysis</a:t>
            </a:r>
            <a:endParaRPr lang="en-GB" dirty="0">
              <a:solidFill>
                <a:srgbClr val="FF0000"/>
              </a:solidFill>
            </a:endParaRPr>
          </a:p>
        </p:txBody>
      </p:sp>
      <p:sp>
        <p:nvSpPr>
          <p:cNvPr id="3" name="Content Placeholder 2"/>
          <p:cNvSpPr>
            <a:spLocks noGrp="1"/>
          </p:cNvSpPr>
          <p:nvPr>
            <p:ph idx="1"/>
          </p:nvPr>
        </p:nvSpPr>
        <p:spPr/>
        <p:txBody>
          <a:bodyPr/>
          <a:lstStyle/>
          <a:p>
            <a:r>
              <a:rPr lang="en-GB" dirty="0" smtClean="0"/>
              <a:t>Structure the Problem</a:t>
            </a:r>
          </a:p>
          <a:p>
            <a:pPr lvl="1"/>
            <a:r>
              <a:rPr lang="en-GB" dirty="0" smtClean="0"/>
              <a:t>Identify decision alternatives</a:t>
            </a:r>
          </a:p>
          <a:p>
            <a:pPr lvl="1"/>
            <a:r>
              <a:rPr lang="en-GB" dirty="0" smtClean="0"/>
              <a:t>List possible clinical outcomes</a:t>
            </a:r>
          </a:p>
          <a:p>
            <a:pPr lvl="1"/>
            <a:r>
              <a:rPr lang="en-GB" dirty="0" smtClean="0"/>
              <a:t>Represent sequence of events</a:t>
            </a:r>
          </a:p>
          <a:p>
            <a:r>
              <a:rPr lang="en-GB" dirty="0" smtClean="0"/>
              <a:t>Assign probabilities to all chance events</a:t>
            </a:r>
          </a:p>
          <a:p>
            <a:r>
              <a:rPr lang="en-GB" dirty="0" smtClean="0"/>
              <a:t>Assign utility or value, to all outcomes</a:t>
            </a:r>
          </a:p>
          <a:p>
            <a:r>
              <a:rPr lang="en-GB" dirty="0" smtClean="0"/>
              <a:t>Evaluate the </a:t>
            </a:r>
            <a:r>
              <a:rPr lang="en-GB" u="sng" dirty="0" smtClean="0"/>
              <a:t>expected</a:t>
            </a:r>
            <a:r>
              <a:rPr lang="en-GB" dirty="0" smtClean="0"/>
              <a:t> utility of each strategy</a:t>
            </a:r>
          </a:p>
          <a:p>
            <a:r>
              <a:rPr lang="en-GB" b="1" dirty="0" smtClean="0"/>
              <a:t>Perform sensitivity analysis</a:t>
            </a:r>
            <a:endParaRPr lang="en-GB" b="1" dirty="0"/>
          </a:p>
        </p:txBody>
      </p:sp>
    </p:spTree>
    <p:extLst>
      <p:ext uri="{BB962C8B-B14F-4D97-AF65-F5344CB8AC3E}">
        <p14:creationId xmlns:p14="http://schemas.microsoft.com/office/powerpoint/2010/main" val="24190540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 external file that holds a picture, illustration, etc.&#10;Object name is 11606_2009_918_Fig2_HTM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52400"/>
            <a:ext cx="6553200" cy="5568251"/>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3781245" y="3581400"/>
            <a:ext cx="1447800" cy="457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590800" y="2438400"/>
            <a:ext cx="5867400" cy="369332"/>
          </a:xfrm>
          <a:prstGeom prst="rect">
            <a:avLst/>
          </a:prstGeom>
          <a:solidFill>
            <a:schemeClr val="bg1"/>
          </a:solidFill>
        </p:spPr>
        <p:txBody>
          <a:bodyPr wrap="square" rtlCol="0">
            <a:spAutoFit/>
          </a:bodyPr>
          <a:lstStyle/>
          <a:p>
            <a:r>
              <a:rPr lang="tr-TR" dirty="0" smtClean="0"/>
              <a:t>What happens if this probability changes? </a:t>
            </a:r>
            <a:endParaRPr lang="en-US" dirty="0"/>
          </a:p>
        </p:txBody>
      </p:sp>
      <p:sp>
        <p:nvSpPr>
          <p:cNvPr id="7" name="Rectangle 6"/>
          <p:cNvSpPr/>
          <p:nvPr/>
        </p:nvSpPr>
        <p:spPr>
          <a:xfrm>
            <a:off x="990600" y="152400"/>
            <a:ext cx="655320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11420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052" name="Picture 4" descr="An external file that holds a picture, illustration, etc.&#10;Object name is 11606_2009_918_Fig5_HTM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992405"/>
            <a:ext cx="8021574" cy="4951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947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tr-TR" dirty="0" smtClean="0">
                <a:solidFill>
                  <a:srgbClr val="FF0000"/>
                </a:solidFill>
              </a:rPr>
              <a:t>Another </a:t>
            </a:r>
            <a:r>
              <a:rPr lang="en-GB" dirty="0" smtClean="0">
                <a:solidFill>
                  <a:srgbClr val="FF0000"/>
                </a:solidFill>
              </a:rPr>
              <a:t>Example</a:t>
            </a:r>
            <a:endParaRPr lang="en-GB" dirty="0">
              <a:solidFill>
                <a:srgbClr val="FF0000"/>
              </a:solidFill>
            </a:endParaRPr>
          </a:p>
        </p:txBody>
      </p:sp>
      <p:sp>
        <p:nvSpPr>
          <p:cNvPr id="3" name="Content Placeholder 2"/>
          <p:cNvSpPr>
            <a:spLocks noGrp="1"/>
          </p:cNvSpPr>
          <p:nvPr>
            <p:ph idx="1"/>
          </p:nvPr>
        </p:nvSpPr>
        <p:spPr>
          <a:xfrm>
            <a:off x="304800" y="914400"/>
            <a:ext cx="8229600" cy="4978559"/>
          </a:xfrm>
        </p:spPr>
        <p:txBody>
          <a:bodyPr>
            <a:noAutofit/>
          </a:bodyPr>
          <a:lstStyle/>
          <a:p>
            <a:pPr algn="just">
              <a:buNone/>
            </a:pPr>
            <a:r>
              <a:rPr lang="en-GB" dirty="0" smtClean="0"/>
              <a:t>A symptomatic patient</a:t>
            </a:r>
          </a:p>
          <a:p>
            <a:pPr algn="just"/>
            <a:r>
              <a:rPr lang="en-GB" dirty="0" smtClean="0"/>
              <a:t>Operate (risky)</a:t>
            </a:r>
          </a:p>
          <a:p>
            <a:pPr algn="just"/>
            <a:r>
              <a:rPr lang="en-GB" dirty="0" smtClean="0"/>
              <a:t>Medical management (drug therapy)</a:t>
            </a:r>
          </a:p>
          <a:p>
            <a:pPr marL="0" algn="just">
              <a:buNone/>
            </a:pPr>
            <a:r>
              <a:rPr lang="en-GB" dirty="0" smtClean="0"/>
              <a:t>If disease present at surgery, must decide whether try for cure or palliate (to ease symptoms without curing the underlying disease)</a:t>
            </a:r>
          </a:p>
          <a:p>
            <a:pPr algn="just">
              <a:buNone/>
            </a:pPr>
            <a:endParaRPr lang="en-GB" dirty="0" smtClean="0"/>
          </a:p>
          <a:p>
            <a:pPr marL="0" algn="just">
              <a:buNone/>
            </a:pPr>
            <a:r>
              <a:rPr lang="en-GB" dirty="0" smtClean="0"/>
              <a:t>We want to evaluate </a:t>
            </a:r>
            <a:r>
              <a:rPr lang="en-GB" dirty="0" smtClean="0">
                <a:solidFill>
                  <a:srgbClr val="C00000"/>
                </a:solidFill>
              </a:rPr>
              <a:t>surgery</a:t>
            </a:r>
            <a:r>
              <a:rPr lang="en-GB" dirty="0" smtClean="0"/>
              <a:t> versus </a:t>
            </a:r>
            <a:r>
              <a:rPr lang="en-GB" dirty="0" smtClean="0">
                <a:solidFill>
                  <a:srgbClr val="C00000"/>
                </a:solidFill>
              </a:rPr>
              <a:t>medical management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14312" y="76200"/>
            <a:ext cx="8853488" cy="67370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solidFill>
                  <a:srgbClr val="FF0000"/>
                </a:solidFill>
              </a:rPr>
              <a:t>Decision Making Process</a:t>
            </a:r>
            <a:endParaRPr lang="en-US" dirty="0">
              <a:solidFill>
                <a:srgbClr val="FF0000"/>
              </a:solidFill>
            </a:endParaRPr>
          </a:p>
        </p:txBody>
      </p:sp>
      <p:sp>
        <p:nvSpPr>
          <p:cNvPr id="3" name="Rectangle 2"/>
          <p:cNvSpPr/>
          <p:nvPr/>
        </p:nvSpPr>
        <p:spPr>
          <a:xfrm>
            <a:off x="228600" y="1600200"/>
            <a:ext cx="8534400" cy="3785652"/>
          </a:xfrm>
          <a:prstGeom prst="rect">
            <a:avLst/>
          </a:prstGeom>
        </p:spPr>
        <p:txBody>
          <a:bodyPr wrap="square">
            <a:spAutoFit/>
          </a:bodyPr>
          <a:lstStyle/>
          <a:p>
            <a:pPr algn="just"/>
            <a:r>
              <a:rPr lang="en-US" sz="4000" dirty="0" smtClean="0"/>
              <a:t>Decision </a:t>
            </a:r>
            <a:r>
              <a:rPr lang="tr-TR" sz="4000" dirty="0" smtClean="0"/>
              <a:t>M</a:t>
            </a:r>
            <a:r>
              <a:rPr lang="en-US" sz="4000" dirty="0" err="1" smtClean="0"/>
              <a:t>aking</a:t>
            </a:r>
            <a:r>
              <a:rPr lang="tr-TR" sz="4000" dirty="0" smtClean="0"/>
              <a:t>:</a:t>
            </a:r>
          </a:p>
          <a:p>
            <a:pPr algn="just"/>
            <a:endParaRPr lang="tr-TR" sz="4000" dirty="0" smtClean="0"/>
          </a:p>
          <a:p>
            <a:pPr algn="just"/>
            <a:r>
              <a:rPr lang="tr-TR" sz="4000" dirty="0" smtClean="0"/>
              <a:t>T</a:t>
            </a:r>
            <a:r>
              <a:rPr lang="en-US" sz="4000" dirty="0" smtClean="0"/>
              <a:t>he </a:t>
            </a:r>
            <a:r>
              <a:rPr lang="en-US" sz="4000" dirty="0"/>
              <a:t>study of </a:t>
            </a:r>
            <a:r>
              <a:rPr lang="en-US" sz="4000" b="1" dirty="0"/>
              <a:t>identifying</a:t>
            </a:r>
            <a:r>
              <a:rPr lang="en-US" sz="4000" dirty="0"/>
              <a:t> and </a:t>
            </a:r>
            <a:r>
              <a:rPr lang="en-US" sz="4000" b="1" dirty="0"/>
              <a:t>choosing</a:t>
            </a:r>
            <a:r>
              <a:rPr lang="en-US" sz="4000" dirty="0"/>
              <a:t> alternatives based on the </a:t>
            </a:r>
            <a:r>
              <a:rPr lang="en-US" sz="4000" b="1" dirty="0"/>
              <a:t>values</a:t>
            </a:r>
            <a:r>
              <a:rPr lang="en-US" sz="4000" dirty="0"/>
              <a:t> and </a:t>
            </a:r>
            <a:r>
              <a:rPr lang="en-US" sz="4000" b="1" dirty="0"/>
              <a:t>preferences</a:t>
            </a:r>
            <a:r>
              <a:rPr lang="en-US" sz="4000" dirty="0"/>
              <a:t> of the decision maker. </a:t>
            </a:r>
            <a:endParaRPr lang="tr-TR" sz="4000" dirty="0" smtClean="0"/>
          </a:p>
          <a:p>
            <a:pPr algn="just"/>
            <a:endParaRPr lang="tr-TR" sz="4000" dirty="0"/>
          </a:p>
        </p:txBody>
      </p:sp>
      <p:sp>
        <p:nvSpPr>
          <p:cNvPr id="4" name="Rectangle 3"/>
          <p:cNvSpPr/>
          <p:nvPr/>
        </p:nvSpPr>
        <p:spPr>
          <a:xfrm>
            <a:off x="76200" y="5205716"/>
            <a:ext cx="8915400" cy="246221"/>
          </a:xfrm>
          <a:prstGeom prst="rect">
            <a:avLst/>
          </a:prstGeom>
        </p:spPr>
        <p:txBody>
          <a:bodyPr wrap="square">
            <a:spAutoFit/>
          </a:bodyPr>
          <a:lstStyle/>
          <a:p>
            <a:r>
              <a:rPr lang="en-US" sz="1000" dirty="0"/>
              <a:t>Harris, R. (1998) Introduction to Decision Making, </a:t>
            </a:r>
            <a:r>
              <a:rPr lang="en-US" sz="1000" dirty="0" err="1"/>
              <a:t>VirtualSalt</a:t>
            </a:r>
            <a:r>
              <a:rPr lang="en-US" sz="1000" dirty="0"/>
              <a:t>. http://www.virtualsalt.com/crebook5.htm </a:t>
            </a:r>
          </a:p>
        </p:txBody>
      </p:sp>
    </p:spTree>
    <p:extLst>
      <p:ext uri="{BB962C8B-B14F-4D97-AF65-F5344CB8AC3E}">
        <p14:creationId xmlns:p14="http://schemas.microsoft.com/office/powerpoint/2010/main" val="42926554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Sensitivity Analysis</a:t>
            </a:r>
            <a:endParaRPr lang="en-GB" dirty="0">
              <a:solidFill>
                <a:srgbClr val="FF0000"/>
              </a:solidFill>
            </a:endParaRPr>
          </a:p>
        </p:txBody>
      </p:sp>
      <p:sp>
        <p:nvSpPr>
          <p:cNvPr id="3" name="Content Placeholder 2"/>
          <p:cNvSpPr>
            <a:spLocks noGrp="1"/>
          </p:cNvSpPr>
          <p:nvPr>
            <p:ph idx="1"/>
          </p:nvPr>
        </p:nvSpPr>
        <p:spPr>
          <a:xfrm>
            <a:off x="457200" y="1447800"/>
            <a:ext cx="8229600" cy="4525963"/>
          </a:xfrm>
        </p:spPr>
        <p:txBody>
          <a:bodyPr>
            <a:noAutofit/>
          </a:bodyPr>
          <a:lstStyle/>
          <a:p>
            <a:pPr algn="just"/>
            <a:r>
              <a:rPr lang="en-GB" sz="3600" dirty="0" smtClean="0"/>
              <a:t>Systematically asking what of question to see how the decision result changes</a:t>
            </a:r>
          </a:p>
          <a:p>
            <a:pPr algn="just"/>
            <a:r>
              <a:rPr lang="en-GB" sz="3600" dirty="0" smtClean="0"/>
              <a:t>Determines how robust the decision is</a:t>
            </a:r>
          </a:p>
          <a:p>
            <a:pPr lvl="1" algn="just"/>
            <a:r>
              <a:rPr lang="en-GB" sz="3200" dirty="0" smtClean="0"/>
              <a:t>One parameter varied (Threshold analysis)</a:t>
            </a:r>
          </a:p>
          <a:p>
            <a:pPr lvl="1" algn="just"/>
            <a:r>
              <a:rPr lang="en-GB" sz="3200" dirty="0" smtClean="0"/>
              <a:t>Multiple parameters systematically varied (Multi-way analysis)</a:t>
            </a:r>
            <a:endParaRPr lang="en-GB" sz="32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5716" y="382428"/>
            <a:ext cx="9471659" cy="6255068"/>
          </a:xfrm>
          <a:prstGeom prst="rect">
            <a:avLst/>
          </a:prstGeom>
          <a:noFill/>
          <a:ln w="9525">
            <a:noFill/>
            <a:miter lim="800000"/>
            <a:headEnd/>
            <a:tailEnd/>
          </a:ln>
        </p:spPr>
      </p:pic>
      <p:sp>
        <p:nvSpPr>
          <p:cNvPr id="5" name="TextBox 4"/>
          <p:cNvSpPr txBox="1"/>
          <p:nvPr/>
        </p:nvSpPr>
        <p:spPr>
          <a:xfrm>
            <a:off x="1219200" y="228600"/>
            <a:ext cx="7924800" cy="707886"/>
          </a:xfrm>
          <a:prstGeom prst="rect">
            <a:avLst/>
          </a:prstGeom>
          <a:noFill/>
        </p:spPr>
        <p:txBody>
          <a:bodyPr wrap="square" rtlCol="0">
            <a:spAutoFit/>
          </a:bodyPr>
          <a:lstStyle/>
          <a:p>
            <a:r>
              <a:rPr lang="en-GB" sz="4000" dirty="0" smtClean="0">
                <a:solidFill>
                  <a:srgbClr val="FF0000"/>
                </a:solidFill>
              </a:rPr>
              <a:t>One-way Sensitivity Analysis</a:t>
            </a:r>
            <a:endParaRPr lang="en-GB" sz="4000" dirty="0">
              <a:solidFill>
                <a:srgbClr val="FF00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76200" y="1122045"/>
            <a:ext cx="8738235" cy="5050155"/>
          </a:xfrm>
          <a:prstGeom prst="rect">
            <a:avLst/>
          </a:prstGeom>
          <a:noFill/>
          <a:ln w="9525">
            <a:noFill/>
            <a:miter lim="800000"/>
            <a:headEnd/>
            <a:tailEnd/>
          </a:ln>
        </p:spPr>
      </p:pic>
      <p:sp>
        <p:nvSpPr>
          <p:cNvPr id="5" name="TextBox 4"/>
          <p:cNvSpPr txBox="1"/>
          <p:nvPr/>
        </p:nvSpPr>
        <p:spPr>
          <a:xfrm>
            <a:off x="1219200" y="228600"/>
            <a:ext cx="7924800" cy="707886"/>
          </a:xfrm>
          <a:prstGeom prst="rect">
            <a:avLst/>
          </a:prstGeom>
          <a:noFill/>
        </p:spPr>
        <p:txBody>
          <a:bodyPr wrap="square" rtlCol="0">
            <a:spAutoFit/>
          </a:bodyPr>
          <a:lstStyle/>
          <a:p>
            <a:r>
              <a:rPr lang="en-GB" sz="4000" dirty="0" smtClean="0">
                <a:solidFill>
                  <a:srgbClr val="FF0000"/>
                </a:solidFill>
              </a:rPr>
              <a:t>Two-way Sensitivity Analysis</a:t>
            </a:r>
            <a:endParaRPr lang="en-GB" sz="4000" dirty="0">
              <a:solidFill>
                <a:srgbClr val="FF0000"/>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p:cNvSpPr>
          <p:nvPr>
            <p:ph type="sldNum" sz="quarter" idx="2"/>
          </p:nvPr>
        </p:nvSpPr>
        <p:spPr>
          <a:xfrm>
            <a:off x="8483776" y="6245225"/>
            <a:ext cx="203024" cy="288824"/>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43</a:t>
            </a:fld>
            <a:endParaRPr/>
          </a:p>
        </p:txBody>
      </p:sp>
      <p:sp>
        <p:nvSpPr>
          <p:cNvPr id="27" name="Shape 27"/>
          <p:cNvSpPr>
            <a:spLocks noGrp="1"/>
          </p:cNvSpPr>
          <p:nvPr>
            <p:ph type="title" idx="4294967295"/>
          </p:nvPr>
        </p:nvSpPr>
        <p:spPr>
          <a:xfrm>
            <a:off x="2195736" y="260648"/>
            <a:ext cx="4834880" cy="1020763"/>
          </a:xfrm>
          <a:prstGeom prst="rect">
            <a:avLst/>
          </a:prstGeom>
        </p:spPr>
        <p:txBody>
          <a:bodyPr>
            <a:normAutofit/>
          </a:bodyPr>
          <a:lstStyle>
            <a:lvl1pPr defTabSz="868680">
              <a:defRPr sz="3800" b="1"/>
            </a:lvl1pPr>
          </a:lstStyle>
          <a:p>
            <a:pPr algn="ctr"/>
            <a:r>
              <a:rPr lang="tr-TR" dirty="0" smtClean="0">
                <a:solidFill>
                  <a:srgbClr val="FF0000"/>
                </a:solidFill>
              </a:rPr>
              <a:t>IE 485 - Intro</a:t>
            </a:r>
            <a:endParaRPr dirty="0">
              <a:solidFill>
                <a:srgbClr val="FF0000"/>
              </a:solidFill>
            </a:endParaRPr>
          </a:p>
        </p:txBody>
      </p:sp>
      <p:sp>
        <p:nvSpPr>
          <p:cNvPr id="28" name="Shape 28"/>
          <p:cNvSpPr>
            <a:spLocks noGrp="1"/>
          </p:cNvSpPr>
          <p:nvPr>
            <p:ph type="body" idx="4294967295"/>
          </p:nvPr>
        </p:nvSpPr>
        <p:spPr>
          <a:xfrm>
            <a:off x="381000" y="990600"/>
            <a:ext cx="8534400" cy="5562600"/>
          </a:xfrm>
          <a:prstGeom prst="rect">
            <a:avLst/>
          </a:prstGeom>
        </p:spPr>
        <p:txBody>
          <a:bodyPr>
            <a:normAutofit/>
          </a:bodyPr>
          <a:lstStyle/>
          <a:p>
            <a:pPr marL="257175" indent="-257175" algn="ctr" defTabSz="685800">
              <a:spcBef>
                <a:spcPts val="200"/>
              </a:spcBef>
              <a:buSzTx/>
              <a:buNone/>
              <a:defRPr sz="2400"/>
            </a:pPr>
            <a:endParaRPr lang="tr-TR" sz="6000" b="1" dirty="0" smtClean="0"/>
          </a:p>
          <a:p>
            <a:pPr marL="257175" indent="-257175" algn="ctr" defTabSz="685800">
              <a:spcBef>
                <a:spcPts val="200"/>
              </a:spcBef>
              <a:buSzTx/>
              <a:buNone/>
              <a:defRPr sz="2400"/>
            </a:pPr>
            <a:r>
              <a:rPr lang="tr-TR" sz="6000" b="1" dirty="0" smtClean="0">
                <a:solidFill>
                  <a:schemeClr val="tx1"/>
                </a:solidFill>
                <a:effectLst>
                  <a:outerShdw blurRad="38100" dist="38100" dir="2700000" algn="tl">
                    <a:srgbClr val="000000">
                      <a:alpha val="43137"/>
                    </a:srgbClr>
                  </a:outerShdw>
                </a:effectLst>
              </a:rPr>
              <a:t>QUIZ!</a:t>
            </a: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hlinkClick r:id="rId2"/>
              </a:rPr>
              <a:t>www.getkahoot.com</a:t>
            </a: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rPr>
              <a:t>Don’t forget to </a:t>
            </a:r>
            <a:r>
              <a:rPr lang="tr-TR" sz="3000" b="1" u="sng" dirty="0" smtClean="0">
                <a:solidFill>
                  <a:srgbClr val="FF0000"/>
                </a:solidFill>
                <a:effectLst>
                  <a:outerShdw blurRad="38100" dist="38100" dir="2700000" algn="tl">
                    <a:srgbClr val="000000">
                      <a:alpha val="43137"/>
                    </a:srgbClr>
                  </a:outerShdw>
                </a:effectLst>
              </a:rPr>
              <a:t>enter nicknames as your ID’s</a:t>
            </a:r>
            <a:r>
              <a:rPr lang="tr-TR" sz="3000" b="1" dirty="0" smtClean="0">
                <a:solidFill>
                  <a:srgbClr val="FF0000"/>
                </a:solidFill>
                <a:effectLst>
                  <a:outerShdw blurRad="38100" dist="38100" dir="2700000" algn="tl">
                    <a:srgbClr val="000000">
                      <a:alpha val="43137"/>
                    </a:srgbClr>
                  </a:outerShdw>
                </a:effectLst>
              </a:rPr>
              <a:t>.</a:t>
            </a:r>
            <a:endParaRPr sz="3000" b="1" dirty="0">
              <a:solidFill>
                <a:srgbClr val="FF0000"/>
              </a:solidFill>
            </a:endParaRPr>
          </a:p>
        </p:txBody>
      </p:sp>
    </p:spTree>
    <p:extLst>
      <p:ext uri="{BB962C8B-B14F-4D97-AF65-F5344CB8AC3E}">
        <p14:creationId xmlns:p14="http://schemas.microsoft.com/office/powerpoint/2010/main" val="1912988354"/>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Decision </a:t>
            </a:r>
            <a:r>
              <a:rPr lang="tr-TR" dirty="0" smtClean="0">
                <a:solidFill>
                  <a:srgbClr val="FF0000"/>
                </a:solidFill>
              </a:rPr>
              <a:t>M</a:t>
            </a:r>
            <a:r>
              <a:rPr lang="en-GB" dirty="0" err="1" smtClean="0">
                <a:solidFill>
                  <a:srgbClr val="FF0000"/>
                </a:solidFill>
              </a:rPr>
              <a:t>aking</a:t>
            </a:r>
            <a:r>
              <a:rPr lang="en-GB" dirty="0" smtClean="0">
                <a:solidFill>
                  <a:srgbClr val="FF0000"/>
                </a:solidFill>
              </a:rPr>
              <a:t> in </a:t>
            </a:r>
            <a:r>
              <a:rPr lang="tr-TR" dirty="0" smtClean="0">
                <a:solidFill>
                  <a:srgbClr val="FF0000"/>
                </a:solidFill>
              </a:rPr>
              <a:t>H</a:t>
            </a:r>
            <a:r>
              <a:rPr lang="en-GB" dirty="0" err="1" smtClean="0">
                <a:solidFill>
                  <a:srgbClr val="FF0000"/>
                </a:solidFill>
              </a:rPr>
              <a:t>ealth</a:t>
            </a:r>
            <a:r>
              <a:rPr lang="tr-TR" dirty="0">
                <a:solidFill>
                  <a:srgbClr val="FF0000"/>
                </a:solidFill>
              </a:rPr>
              <a:t> </a:t>
            </a:r>
            <a:r>
              <a:rPr lang="tr-TR" dirty="0" smtClean="0">
                <a:solidFill>
                  <a:srgbClr val="FF0000"/>
                </a:solidFill>
              </a:rPr>
              <a:t>C</a:t>
            </a:r>
            <a:r>
              <a:rPr lang="en-GB" dirty="0" smtClean="0">
                <a:solidFill>
                  <a:srgbClr val="FF0000"/>
                </a:solidFill>
              </a:rPr>
              <a:t>are</a:t>
            </a:r>
            <a:endParaRPr lang="en-GB" dirty="0">
              <a:solidFill>
                <a:srgbClr val="FF0000"/>
              </a:solidFill>
            </a:endParaRPr>
          </a:p>
        </p:txBody>
      </p:sp>
      <p:sp>
        <p:nvSpPr>
          <p:cNvPr id="3" name="Content Placeholder 2"/>
          <p:cNvSpPr>
            <a:spLocks noGrp="1"/>
          </p:cNvSpPr>
          <p:nvPr>
            <p:ph idx="1"/>
          </p:nvPr>
        </p:nvSpPr>
        <p:spPr>
          <a:xfrm>
            <a:off x="228600" y="1371600"/>
            <a:ext cx="8763000" cy="4754563"/>
          </a:xfrm>
        </p:spPr>
        <p:txBody>
          <a:bodyPr>
            <a:noAutofit/>
          </a:bodyPr>
          <a:lstStyle/>
          <a:p>
            <a:pPr algn="just">
              <a:buNone/>
            </a:pPr>
            <a:r>
              <a:rPr lang="en-GB" sz="2400" b="1" dirty="0" smtClean="0"/>
              <a:t>The decision makers </a:t>
            </a:r>
            <a:r>
              <a:rPr lang="en-GB" sz="2400" dirty="0" smtClean="0"/>
              <a:t>in health care services</a:t>
            </a:r>
            <a:r>
              <a:rPr lang="tr-TR" sz="2400" dirty="0" smtClean="0"/>
              <a:t>: </a:t>
            </a:r>
            <a:r>
              <a:rPr lang="en-GB" sz="2400" dirty="0" smtClean="0"/>
              <a:t>those who plan, provide, receive, or pay for it</a:t>
            </a:r>
            <a:endParaRPr lang="tr-TR" sz="2400" dirty="0" smtClean="0"/>
          </a:p>
          <a:p>
            <a:pPr algn="just">
              <a:buNone/>
            </a:pPr>
            <a:endParaRPr lang="tr-TR" sz="2400" dirty="0" smtClean="0"/>
          </a:p>
          <a:p>
            <a:pPr algn="just">
              <a:buNone/>
            </a:pPr>
            <a:r>
              <a:rPr lang="tr-TR" sz="2400" dirty="0" smtClean="0"/>
              <a:t>Health care policy making:</a:t>
            </a:r>
            <a:r>
              <a:rPr lang="tr-TR" sz="2400" dirty="0"/>
              <a:t> </a:t>
            </a:r>
            <a:r>
              <a:rPr lang="tr-TR" sz="2400" dirty="0" smtClean="0"/>
              <a:t>MoH, SSI</a:t>
            </a:r>
          </a:p>
          <a:p>
            <a:pPr algn="just">
              <a:buNone/>
            </a:pPr>
            <a:endParaRPr lang="tr-TR" sz="2400" dirty="0"/>
          </a:p>
          <a:p>
            <a:pPr algn="just">
              <a:buNone/>
            </a:pPr>
            <a:r>
              <a:rPr lang="tr-TR" sz="2400" dirty="0"/>
              <a:t> </a:t>
            </a:r>
            <a:r>
              <a:rPr lang="tr-TR" sz="2400" dirty="0" smtClean="0"/>
              <a:t>    Medical decision making: </a:t>
            </a:r>
          </a:p>
          <a:p>
            <a:pPr algn="just">
              <a:buNone/>
            </a:pPr>
            <a:r>
              <a:rPr lang="tr-TR" sz="2400" dirty="0" smtClean="0"/>
              <a:t>Physicians must frequently choose treatment long before they know which disease is present</a:t>
            </a:r>
            <a:endParaRPr lang="tr-TR" sz="2400" dirty="0"/>
          </a:p>
          <a:p>
            <a:pPr algn="just">
              <a:buNone/>
            </a:pPr>
            <a:r>
              <a:rPr lang="tr-TR" sz="2400" dirty="0" smtClean="0"/>
              <a:t>Even when the illness is known one must usually select from </a:t>
            </a:r>
            <a:r>
              <a:rPr lang="tr-TR" sz="2400" b="1" dirty="0" smtClean="0"/>
              <a:t>among several treatment options </a:t>
            </a:r>
            <a:r>
              <a:rPr lang="tr-TR" sz="2400" dirty="0" smtClean="0"/>
              <a:t>the consequences of each cannot be foretold with certainty.</a:t>
            </a:r>
          </a:p>
          <a:p>
            <a:pPr algn="just">
              <a:buNone/>
            </a:pPr>
            <a:endParaRPr lang="tr-TR" sz="2400" dirty="0" smtClean="0"/>
          </a:p>
          <a:p>
            <a:pPr algn="just">
              <a:buNone/>
            </a:pPr>
            <a:endParaRPr lang="en-GB" sz="2400" dirty="0" smtClean="0"/>
          </a:p>
          <a:p>
            <a:pPr algn="just">
              <a:buNone/>
            </a:pPr>
            <a:endParaRPr lang="en-GB" sz="2400" dirty="0" smtClean="0"/>
          </a:p>
        </p:txBody>
      </p:sp>
    </p:spTree>
    <p:extLst>
      <p:ext uri="{BB962C8B-B14F-4D97-AF65-F5344CB8AC3E}">
        <p14:creationId xmlns:p14="http://schemas.microsoft.com/office/powerpoint/2010/main" val="18600108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Decision </a:t>
            </a:r>
            <a:r>
              <a:rPr lang="tr-TR" dirty="0" smtClean="0">
                <a:solidFill>
                  <a:srgbClr val="FF0000"/>
                </a:solidFill>
              </a:rPr>
              <a:t>M</a:t>
            </a:r>
            <a:r>
              <a:rPr lang="en-GB" dirty="0" err="1" smtClean="0">
                <a:solidFill>
                  <a:srgbClr val="FF0000"/>
                </a:solidFill>
              </a:rPr>
              <a:t>aking</a:t>
            </a:r>
            <a:r>
              <a:rPr lang="en-GB" dirty="0" smtClean="0">
                <a:solidFill>
                  <a:srgbClr val="FF0000"/>
                </a:solidFill>
              </a:rPr>
              <a:t> in </a:t>
            </a:r>
            <a:r>
              <a:rPr lang="tr-TR" dirty="0" smtClean="0">
                <a:solidFill>
                  <a:srgbClr val="FF0000"/>
                </a:solidFill>
              </a:rPr>
              <a:t>H</a:t>
            </a:r>
            <a:r>
              <a:rPr lang="en-GB" dirty="0" err="1" smtClean="0">
                <a:solidFill>
                  <a:srgbClr val="FF0000"/>
                </a:solidFill>
              </a:rPr>
              <a:t>ealth</a:t>
            </a:r>
            <a:r>
              <a:rPr lang="en-GB" dirty="0" smtClean="0">
                <a:solidFill>
                  <a:srgbClr val="FF0000"/>
                </a:solidFill>
              </a:rPr>
              <a:t> </a:t>
            </a:r>
            <a:r>
              <a:rPr lang="tr-TR" dirty="0">
                <a:solidFill>
                  <a:srgbClr val="FF0000"/>
                </a:solidFill>
              </a:rPr>
              <a:t>C</a:t>
            </a:r>
            <a:r>
              <a:rPr lang="en-GB" dirty="0" smtClean="0">
                <a:solidFill>
                  <a:srgbClr val="FF0000"/>
                </a:solidFill>
              </a:rPr>
              <a:t>are</a:t>
            </a:r>
            <a:endParaRPr lang="en-GB" dirty="0">
              <a:solidFill>
                <a:srgbClr val="FF0000"/>
              </a:solidFill>
            </a:endParaRPr>
          </a:p>
        </p:txBody>
      </p:sp>
      <p:sp>
        <p:nvSpPr>
          <p:cNvPr id="3" name="Content Placeholder 2"/>
          <p:cNvSpPr>
            <a:spLocks noGrp="1"/>
          </p:cNvSpPr>
          <p:nvPr>
            <p:ph idx="1"/>
          </p:nvPr>
        </p:nvSpPr>
        <p:spPr>
          <a:xfrm>
            <a:off x="304800" y="762000"/>
            <a:ext cx="8458200" cy="5230019"/>
          </a:xfrm>
        </p:spPr>
        <p:txBody>
          <a:bodyPr>
            <a:noAutofit/>
          </a:bodyPr>
          <a:lstStyle/>
          <a:p>
            <a:pPr algn="just">
              <a:buNone/>
            </a:pPr>
            <a:endParaRPr lang="tr-TR" sz="2800" dirty="0" smtClean="0"/>
          </a:p>
          <a:p>
            <a:pPr algn="just">
              <a:buNone/>
            </a:pPr>
            <a:r>
              <a:rPr lang="tr-TR" sz="2800" dirty="0" smtClean="0"/>
              <a:t>Some example decision settings:</a:t>
            </a:r>
            <a:endParaRPr lang="en-GB" sz="2800" dirty="0" smtClean="0"/>
          </a:p>
          <a:p>
            <a:pPr algn="just">
              <a:buFont typeface="Courier New" pitchFamily="49" charset="0"/>
              <a:buChar char="o"/>
            </a:pPr>
            <a:r>
              <a:rPr lang="en-GB" sz="2800" dirty="0" smtClean="0"/>
              <a:t>Should clinicians check the blood pressure of each adult who walks into their offices?</a:t>
            </a:r>
            <a:endParaRPr lang="tr-TR" sz="2800" dirty="0"/>
          </a:p>
          <a:p>
            <a:pPr marL="0" indent="0" algn="just">
              <a:buNone/>
            </a:pPr>
            <a:endParaRPr lang="en-GB" sz="2800" dirty="0" smtClean="0"/>
          </a:p>
          <a:p>
            <a:pPr algn="just">
              <a:buFont typeface="Courier New" pitchFamily="49" charset="0"/>
              <a:buChar char="o"/>
            </a:pPr>
            <a:r>
              <a:rPr lang="en-GB" sz="2800" dirty="0" smtClean="0"/>
              <a:t>Should health care planners start a breast cancer screening programme?</a:t>
            </a:r>
            <a:endParaRPr lang="tr-TR" sz="2800" dirty="0" smtClean="0"/>
          </a:p>
          <a:p>
            <a:pPr marL="0" indent="0" algn="just">
              <a:buNone/>
            </a:pPr>
            <a:endParaRPr lang="tr-TR" sz="2800" dirty="0"/>
          </a:p>
          <a:p>
            <a:pPr algn="just">
              <a:buFont typeface="Courier New" pitchFamily="49" charset="0"/>
              <a:buChar char="o"/>
            </a:pPr>
            <a:r>
              <a:rPr lang="en-GB" sz="2800" dirty="0" smtClean="0"/>
              <a:t>Should local health departments free scarce resources used for cancer treatments to increase the care for new-borns?</a:t>
            </a:r>
          </a:p>
          <a:p>
            <a:pPr algn="just">
              <a:buNone/>
            </a:pPr>
            <a:endParaRPr lang="en-GB" sz="2800" dirty="0" smtClean="0"/>
          </a:p>
          <a:p>
            <a:pPr algn="just">
              <a:buNone/>
            </a:pPr>
            <a:endParaRPr lang="en-GB" sz="2800" dirty="0" smtClean="0"/>
          </a:p>
        </p:txBody>
      </p:sp>
    </p:spTree>
    <p:extLst>
      <p:ext uri="{BB962C8B-B14F-4D97-AF65-F5344CB8AC3E}">
        <p14:creationId xmlns:p14="http://schemas.microsoft.com/office/powerpoint/2010/main" val="370737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038600"/>
          </a:xfrm>
        </p:spPr>
        <p:txBody>
          <a:bodyPr>
            <a:noAutofit/>
          </a:bodyPr>
          <a:lstStyle/>
          <a:p>
            <a:pPr marL="0" indent="0" algn="ctr">
              <a:buNone/>
            </a:pPr>
            <a:endParaRPr lang="tr-TR" sz="5400" dirty="0" smtClean="0">
              <a:solidFill>
                <a:srgbClr val="FF0000"/>
              </a:solidFill>
            </a:endParaRPr>
          </a:p>
          <a:p>
            <a:pPr marL="0" indent="0" algn="ctr">
              <a:buNone/>
            </a:pPr>
            <a:r>
              <a:rPr lang="en-GB" sz="5400" dirty="0" smtClean="0">
                <a:solidFill>
                  <a:srgbClr val="FF0000"/>
                </a:solidFill>
              </a:rPr>
              <a:t>The </a:t>
            </a:r>
            <a:r>
              <a:rPr lang="tr-TR" sz="5400" dirty="0">
                <a:solidFill>
                  <a:srgbClr val="FF0000"/>
                </a:solidFill>
              </a:rPr>
              <a:t>C</a:t>
            </a:r>
            <a:r>
              <a:rPr lang="en-GB" sz="5400" dirty="0" err="1" smtClean="0">
                <a:solidFill>
                  <a:srgbClr val="FF0000"/>
                </a:solidFill>
              </a:rPr>
              <a:t>reation</a:t>
            </a:r>
            <a:r>
              <a:rPr lang="en-GB" sz="5400" dirty="0" smtClean="0">
                <a:solidFill>
                  <a:srgbClr val="FF0000"/>
                </a:solidFill>
              </a:rPr>
              <a:t> </a:t>
            </a:r>
            <a:r>
              <a:rPr lang="en-GB" sz="5400" dirty="0">
                <a:solidFill>
                  <a:srgbClr val="FF0000"/>
                </a:solidFill>
              </a:rPr>
              <a:t>and </a:t>
            </a:r>
            <a:r>
              <a:rPr lang="tr-TR" sz="5400" dirty="0" smtClean="0">
                <a:solidFill>
                  <a:srgbClr val="FF0000"/>
                </a:solidFill>
              </a:rPr>
              <a:t>E</a:t>
            </a:r>
            <a:r>
              <a:rPr lang="en-GB" sz="5400" dirty="0" smtClean="0">
                <a:solidFill>
                  <a:srgbClr val="FF0000"/>
                </a:solidFill>
              </a:rPr>
              <a:t>valuation </a:t>
            </a:r>
            <a:r>
              <a:rPr lang="en-GB" sz="5400" dirty="0">
                <a:solidFill>
                  <a:srgbClr val="FF0000"/>
                </a:solidFill>
              </a:rPr>
              <a:t>of </a:t>
            </a:r>
            <a:r>
              <a:rPr lang="tr-TR" sz="5400" dirty="0" smtClean="0">
                <a:solidFill>
                  <a:srgbClr val="FF0000"/>
                </a:solidFill>
              </a:rPr>
              <a:t/>
            </a:r>
            <a:br>
              <a:rPr lang="tr-TR" sz="5400" dirty="0" smtClean="0">
                <a:solidFill>
                  <a:srgbClr val="FF0000"/>
                </a:solidFill>
              </a:rPr>
            </a:br>
            <a:r>
              <a:rPr lang="tr-TR" sz="5400" dirty="0" smtClean="0">
                <a:solidFill>
                  <a:srgbClr val="FF0000"/>
                </a:solidFill>
              </a:rPr>
              <a:t>D</a:t>
            </a:r>
            <a:r>
              <a:rPr lang="en-GB" sz="5400" dirty="0" err="1" smtClean="0">
                <a:solidFill>
                  <a:srgbClr val="FF0000"/>
                </a:solidFill>
              </a:rPr>
              <a:t>ecision</a:t>
            </a:r>
            <a:r>
              <a:rPr lang="en-GB" sz="5400" dirty="0" smtClean="0">
                <a:solidFill>
                  <a:srgbClr val="FF0000"/>
                </a:solidFill>
              </a:rPr>
              <a:t> </a:t>
            </a:r>
            <a:r>
              <a:rPr lang="tr-TR" sz="5400" dirty="0">
                <a:solidFill>
                  <a:srgbClr val="FF0000"/>
                </a:solidFill>
              </a:rPr>
              <a:t>T</a:t>
            </a:r>
            <a:r>
              <a:rPr lang="en-GB" sz="5400" dirty="0" err="1" smtClean="0">
                <a:solidFill>
                  <a:srgbClr val="FF0000"/>
                </a:solidFill>
              </a:rPr>
              <a:t>rees</a:t>
            </a:r>
            <a:endParaRPr lang="en-GB" sz="5400" dirty="0">
              <a:solidFill>
                <a:srgbClr val="FF0000"/>
              </a:solidFill>
            </a:endParaRPr>
          </a:p>
          <a:p>
            <a:pPr marL="0" indent="0" algn="ctr">
              <a:buNone/>
            </a:pPr>
            <a:endParaRPr lang="en-US" sz="5400" dirty="0">
              <a:solidFill>
                <a:srgbClr val="FF0000"/>
              </a:solidFill>
            </a:endParaRPr>
          </a:p>
        </p:txBody>
      </p:sp>
    </p:spTree>
    <p:extLst>
      <p:ext uri="{BB962C8B-B14F-4D97-AF65-F5344CB8AC3E}">
        <p14:creationId xmlns:p14="http://schemas.microsoft.com/office/powerpoint/2010/main" val="33508721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5237"/>
            <a:ext cx="8229600" cy="4525963"/>
          </a:xfrm>
        </p:spPr>
        <p:txBody>
          <a:bodyPr>
            <a:normAutofit/>
          </a:bodyPr>
          <a:lstStyle/>
          <a:p>
            <a:pPr algn="just"/>
            <a:r>
              <a:rPr lang="en-GB" sz="3600" dirty="0" smtClean="0"/>
              <a:t>This lecture focuses on determining the appropriate clinical strategy for patients </a:t>
            </a:r>
          </a:p>
          <a:p>
            <a:pPr algn="just"/>
            <a:endParaRPr lang="en-GB" sz="3600" dirty="0" smtClean="0"/>
          </a:p>
          <a:p>
            <a:pPr algn="just"/>
            <a:r>
              <a:rPr lang="en-GB" sz="3600" dirty="0" smtClean="0"/>
              <a:t>The analysis method involves building a decision tree, evaluating the tree and performing sensitivity analysis</a:t>
            </a:r>
            <a:endParaRPr lang="en-GB" sz="3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r>
              <a:rPr lang="tr-TR" dirty="0" smtClean="0">
                <a:solidFill>
                  <a:srgbClr val="FF0000"/>
                </a:solidFill>
              </a:rPr>
              <a:t>Medical Decision Analysis</a:t>
            </a:r>
            <a:endParaRPr lang="en-GB" dirty="0">
              <a:solidFill>
                <a:srgbClr val="FF0000"/>
              </a:solidFill>
            </a:endParaRPr>
          </a:p>
        </p:txBody>
      </p:sp>
      <p:sp>
        <p:nvSpPr>
          <p:cNvPr id="3" name="Content Placeholder 2"/>
          <p:cNvSpPr>
            <a:spLocks noGrp="1"/>
          </p:cNvSpPr>
          <p:nvPr>
            <p:ph idx="1"/>
          </p:nvPr>
        </p:nvSpPr>
        <p:spPr>
          <a:xfrm>
            <a:off x="304800" y="609600"/>
            <a:ext cx="8382000" cy="5211763"/>
          </a:xfrm>
        </p:spPr>
        <p:txBody>
          <a:bodyPr>
            <a:normAutofit/>
          </a:bodyPr>
          <a:lstStyle/>
          <a:p>
            <a:pPr algn="just">
              <a:buNone/>
            </a:pPr>
            <a:endParaRPr lang="tr-TR" sz="2800" b="1" dirty="0" smtClean="0"/>
          </a:p>
          <a:p>
            <a:pPr algn="just">
              <a:buNone/>
            </a:pPr>
            <a:r>
              <a:rPr lang="en-GB" sz="2800" b="1" dirty="0" smtClean="0"/>
              <a:t>Decision Analysts</a:t>
            </a:r>
          </a:p>
          <a:p>
            <a:pPr algn="just"/>
            <a:endParaRPr lang="en-GB" sz="2800" dirty="0" smtClean="0"/>
          </a:p>
          <a:p>
            <a:pPr algn="just"/>
            <a:r>
              <a:rPr lang="en-GB" sz="2800" dirty="0" smtClean="0"/>
              <a:t>Deliberatively seek out new creative alternatives</a:t>
            </a:r>
          </a:p>
          <a:p>
            <a:pPr algn="just"/>
            <a:r>
              <a:rPr lang="en-GB" sz="2800" dirty="0" smtClean="0"/>
              <a:t>Identify possible outcomes</a:t>
            </a:r>
          </a:p>
          <a:p>
            <a:pPr algn="just"/>
            <a:r>
              <a:rPr lang="en-GB" sz="2800" dirty="0" smtClean="0"/>
              <a:t>Identify relevant </a:t>
            </a:r>
            <a:r>
              <a:rPr lang="en-GB" sz="2800" u="sng" dirty="0" smtClean="0"/>
              <a:t>uncertain factors</a:t>
            </a:r>
          </a:p>
          <a:p>
            <a:pPr algn="just"/>
            <a:r>
              <a:rPr lang="en-GB" sz="2800" dirty="0" smtClean="0"/>
              <a:t>Encode probabilities for the uncertain factors</a:t>
            </a:r>
          </a:p>
          <a:p>
            <a:pPr algn="just"/>
            <a:r>
              <a:rPr lang="en-GB" sz="2800" dirty="0" smtClean="0"/>
              <a:t>Specify the value placed on each outcome (cost, QALYs, LE)</a:t>
            </a:r>
          </a:p>
          <a:p>
            <a:pPr algn="just"/>
            <a:r>
              <a:rPr lang="en-GB" sz="2800" dirty="0" smtClean="0"/>
              <a:t>Formally analyze the decision</a:t>
            </a:r>
            <a:endParaRPr lang="en-GB"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5024</TotalTime>
  <Words>1255</Words>
  <Application>Microsoft Office PowerPoint</Application>
  <PresentationFormat>On-screen Show (4:3)</PresentationFormat>
  <Paragraphs>194</Paragraphs>
  <Slides>43</Slides>
  <Notes>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IE 485 «Decision Making in  Health Care»  </vt:lpstr>
      <vt:lpstr>Course Objectives</vt:lpstr>
      <vt:lpstr>Course Objectives</vt:lpstr>
      <vt:lpstr>Decision Making Process</vt:lpstr>
      <vt:lpstr>Decision Making in Health Care</vt:lpstr>
      <vt:lpstr>Decision Making in Health Care</vt:lpstr>
      <vt:lpstr>PowerPoint Presentation</vt:lpstr>
      <vt:lpstr>PowerPoint Presentation</vt:lpstr>
      <vt:lpstr>Medical Decision Analysis</vt:lpstr>
      <vt:lpstr>Decision Analysis Using a Decision Tree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Elements of a Decision Tree</vt:lpstr>
      <vt:lpstr>Elements of a Decision Tree</vt:lpstr>
      <vt:lpstr>PowerPoint Presentation</vt:lpstr>
      <vt:lpstr>Elements of Decision Analysis</vt:lpstr>
      <vt:lpstr>PowerPoint Presentation</vt:lpstr>
      <vt:lpstr>Elements of Decision Analysis</vt:lpstr>
      <vt:lpstr>PowerPoint Presentation</vt:lpstr>
      <vt:lpstr>PowerPoint Presentation</vt:lpstr>
      <vt:lpstr>Elements of Decision Analysis</vt:lpstr>
      <vt:lpstr>PowerPoint Presentation</vt:lpstr>
      <vt:lpstr>PowerPoint Presentation</vt:lpstr>
      <vt:lpstr>Elements of Decision Analysis</vt:lpstr>
      <vt:lpstr>PowerPoint Presentation</vt:lpstr>
      <vt:lpstr>Elements of Decision Analysis</vt:lpstr>
      <vt:lpstr>PowerPoint Presentation</vt:lpstr>
      <vt:lpstr>PowerPoint Presentation</vt:lpstr>
      <vt:lpstr>Another Example</vt:lpstr>
      <vt:lpstr>PowerPoint Presentation</vt:lpstr>
      <vt:lpstr>Sensitivity Analysis</vt:lpstr>
      <vt:lpstr>PowerPoint Presentation</vt:lpstr>
      <vt:lpstr>PowerPoint Presentation</vt:lpstr>
      <vt:lpstr>IE 485 - Intro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 485 Decision Making in Healthcare</dc:title>
  <dc:creator>Oz</dc:creator>
  <cp:lastModifiedBy>Ömer Burak Kınay</cp:lastModifiedBy>
  <cp:revision>751</cp:revision>
  <dcterms:created xsi:type="dcterms:W3CDTF">2006-08-16T00:00:00Z</dcterms:created>
  <dcterms:modified xsi:type="dcterms:W3CDTF">2017-04-13T12:54:42Z</dcterms:modified>
</cp:coreProperties>
</file>