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7" r:id="rId4"/>
    <p:sldId id="308" r:id="rId5"/>
    <p:sldId id="309" r:id="rId6"/>
    <p:sldId id="324" r:id="rId7"/>
    <p:sldId id="314" r:id="rId8"/>
    <p:sldId id="321" r:id="rId9"/>
    <p:sldId id="260" r:id="rId10"/>
    <p:sldId id="312" r:id="rId11"/>
    <p:sldId id="322" r:id="rId12"/>
    <p:sldId id="313" r:id="rId13"/>
    <p:sldId id="315" r:id="rId14"/>
    <p:sldId id="261" r:id="rId15"/>
    <p:sldId id="317" r:id="rId16"/>
    <p:sldId id="318" r:id="rId17"/>
    <p:sldId id="319" r:id="rId18"/>
    <p:sldId id="316" r:id="rId19"/>
    <p:sldId id="320" r:id="rId20"/>
    <p:sldId id="268" r:id="rId21"/>
    <p:sldId id="32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853" y="-3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424860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MrL2BxKh1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moypMx05F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Operations Research (</a:t>
            </a:r>
            <a:r>
              <a:rPr lang="en-GB" dirty="0" smtClean="0">
                <a:solidFill>
                  <a:srgbClr val="FF0000"/>
                </a:solidFill>
              </a:rPr>
              <a:t>OR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in HEALTH CARE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Outpatient </a:t>
            </a:r>
            <a:r>
              <a:rPr lang="en-GB" dirty="0" smtClean="0">
                <a:solidFill>
                  <a:srgbClr val="FF0000"/>
                </a:solidFill>
              </a:rPr>
              <a:t>Appointment Scheduling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Problem: Long waiting time at </a:t>
            </a:r>
            <a:r>
              <a:rPr lang="en-GB" sz="2400" b="1" dirty="0" smtClean="0"/>
              <a:t>outpatient</a:t>
            </a:r>
            <a:r>
              <a:rPr lang="en-GB" sz="2400" dirty="0" smtClean="0"/>
              <a:t> clinics before consultation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2286000"/>
            <a:ext cx="739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000" dirty="0"/>
              <a:t>Possible methods:</a:t>
            </a:r>
          </a:p>
          <a:p>
            <a:r>
              <a:rPr lang="en-GB" sz="4000" dirty="0"/>
              <a:t>Queuing theory</a:t>
            </a:r>
          </a:p>
          <a:p>
            <a:r>
              <a:rPr lang="en-GB" sz="4000" dirty="0"/>
              <a:t>Discrete Event Simulation</a:t>
            </a:r>
          </a:p>
        </p:txBody>
      </p:sp>
    </p:spTree>
    <p:extLst>
      <p:ext uri="{BB962C8B-B14F-4D97-AF65-F5344CB8AC3E}">
        <p14:creationId xmlns:p14="http://schemas.microsoft.com/office/powerpoint/2010/main" val="13569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/>
              <a:t>The Science of </a:t>
            </a:r>
            <a:r>
              <a:rPr lang="tr-TR" b="1" dirty="0" smtClean="0"/>
              <a:t>Scheduling:</a:t>
            </a:r>
            <a:endParaRPr lang="tr-TR" b="1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www.youtube.com/watch?v=9MrL2BxKh1E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9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68888"/>
            <a:ext cx="8229600" cy="77411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Nurse scheduling</a:t>
            </a:r>
            <a:br>
              <a:rPr lang="en-GB" dirty="0" smtClean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570607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en-US" dirty="0" smtClean="0"/>
              <a:t>http</a:t>
            </a:r>
            <a:r>
              <a:rPr lang="en-US" dirty="0"/>
              <a:t>://www.bmscentral.com/products/schedule/industries/nurse-scheduling-software.aspx</a:t>
            </a:r>
          </a:p>
        </p:txBody>
      </p:sp>
      <p:pic>
        <p:nvPicPr>
          <p:cNvPr id="3074" name="Picture 2" descr="Nurse Scheduling software - Daily View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" y="822960"/>
            <a:ext cx="704088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98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Logistics: Blood Supply </a:t>
            </a:r>
            <a:r>
              <a:rPr lang="tr-TR" dirty="0">
                <a:solidFill>
                  <a:srgbClr val="FF0000"/>
                </a:solidFill>
              </a:rPr>
              <a:t>C</a:t>
            </a:r>
            <a:r>
              <a:rPr lang="tr-TR" dirty="0" smtClean="0">
                <a:solidFill>
                  <a:srgbClr val="FF0000"/>
                </a:solidFill>
              </a:rPr>
              <a:t>hain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www.rfid24-7.com/wp-content/uploads/2012/10/img_healthcare2_bi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20" y="1660065"/>
            <a:ext cx="7950344" cy="371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1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Healthcare</a:t>
            </a:r>
            <a:r>
              <a:rPr lang="en-GB" dirty="0" smtClean="0">
                <a:solidFill>
                  <a:srgbClr val="FF0000"/>
                </a:solidFill>
              </a:rPr>
              <a:t> Practice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tr-TR" sz="5400" dirty="0" smtClean="0"/>
              <a:t>Disease diagnosis</a:t>
            </a:r>
          </a:p>
          <a:p>
            <a:r>
              <a:rPr lang="tr-TR" sz="5400" dirty="0" smtClean="0"/>
              <a:t>Treatment planning</a:t>
            </a:r>
            <a:endParaRPr lang="en-GB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en-US" dirty="0" err="1" smtClean="0">
                <a:solidFill>
                  <a:srgbClr val="FF0000"/>
                </a:solidFill>
              </a:rPr>
              <a:t>ntensity</a:t>
            </a:r>
            <a:r>
              <a:rPr lang="en-US" dirty="0" smtClean="0">
                <a:solidFill>
                  <a:srgbClr val="FF0000"/>
                </a:solidFill>
              </a:rPr>
              <a:t>-modulated </a:t>
            </a:r>
            <a:r>
              <a:rPr lang="en-US" dirty="0">
                <a:solidFill>
                  <a:srgbClr val="FF0000"/>
                </a:solidFill>
              </a:rPr>
              <a:t>radiation therapy (IMRT)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991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>
              <a:hlinkClick r:id="rId2"/>
            </a:endParaRPr>
          </a:p>
          <a:p>
            <a:pPr marL="0" indent="0" algn="ctr">
              <a:buNone/>
            </a:pPr>
            <a:endParaRPr lang="tr-TR" dirty="0">
              <a:hlinkClick r:id="rId2"/>
            </a:endParaRPr>
          </a:p>
          <a:p>
            <a:pPr marL="0" indent="0" algn="ctr">
              <a:buNone/>
            </a:pP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://www.youtube.com/watch?v=_</a:t>
            </a:r>
            <a:r>
              <a:rPr lang="tr-TR" dirty="0" smtClean="0">
                <a:hlinkClick r:id="rId2"/>
              </a:rPr>
              <a:t>moypMx05Fw</a:t>
            </a: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algn="ctr">
              <a:buFontTx/>
              <a:buChar char="-"/>
            </a:pPr>
            <a:r>
              <a:rPr lang="tr-TR" dirty="0" smtClean="0"/>
              <a:t>You want to target the tumor</a:t>
            </a:r>
          </a:p>
          <a:p>
            <a:pPr algn="ctr">
              <a:buFontTx/>
              <a:buChar char="-"/>
            </a:pPr>
            <a:r>
              <a:rPr lang="tr-TR" dirty="0" smtClean="0"/>
              <a:t>You want to minimize the harm to healthy tissue</a:t>
            </a:r>
          </a:p>
        </p:txBody>
      </p:sp>
    </p:spTree>
    <p:extLst>
      <p:ext uri="{BB962C8B-B14F-4D97-AF65-F5344CB8AC3E}">
        <p14:creationId xmlns:p14="http://schemas.microsoft.com/office/powerpoint/2010/main" val="16046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IMRT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90678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tr-TR" b="1" dirty="0"/>
              <a:t>Challenge:</a:t>
            </a:r>
            <a:r>
              <a:rPr lang="tr-TR" dirty="0"/>
              <a:t> </a:t>
            </a:r>
            <a:r>
              <a:rPr lang="en-US" dirty="0"/>
              <a:t>As a patient breathes during treatment, a tumor in the lung will be moving (possibly irregularly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Build </a:t>
            </a:r>
            <a:r>
              <a:rPr lang="en-US" dirty="0" smtClean="0"/>
              <a:t>a </a:t>
            </a:r>
            <a:r>
              <a:rPr lang="en-US" dirty="0"/>
              <a:t>model of motion uncertainty using probability density functions that describe breathing </a:t>
            </a:r>
            <a:r>
              <a:rPr lang="en-US" dirty="0" smtClean="0"/>
              <a:t>motion </a:t>
            </a:r>
            <a:endParaRPr lang="tr-TR" dirty="0" smtClean="0"/>
          </a:p>
          <a:p>
            <a:pPr algn="just"/>
            <a:r>
              <a:rPr lang="tr-TR" dirty="0" smtClean="0"/>
              <a:t>O</a:t>
            </a:r>
            <a:r>
              <a:rPr lang="en-US" dirty="0" err="1" smtClean="0"/>
              <a:t>ptimizing</a:t>
            </a:r>
            <a:r>
              <a:rPr lang="en-US" dirty="0" smtClean="0"/>
              <a:t> intensity</a:t>
            </a:r>
            <a:r>
              <a:rPr lang="tr-TR" dirty="0" smtClean="0"/>
              <a:t> </a:t>
            </a:r>
            <a:r>
              <a:rPr lang="en-US" dirty="0" smtClean="0"/>
              <a:t>modulated </a:t>
            </a:r>
            <a:r>
              <a:rPr lang="en-US" dirty="0"/>
              <a:t>radiation </a:t>
            </a:r>
            <a:r>
              <a:rPr lang="en-US" dirty="0" smtClean="0"/>
              <a:t>therapy</a:t>
            </a:r>
            <a:endParaRPr lang="tr-TR" dirty="0"/>
          </a:p>
          <a:p>
            <a:pPr algn="just"/>
            <a:r>
              <a:rPr lang="tr-TR" dirty="0"/>
              <a:t>F</a:t>
            </a:r>
            <a:r>
              <a:rPr lang="en-US" dirty="0" err="1"/>
              <a:t>ind</a:t>
            </a:r>
            <a:r>
              <a:rPr lang="en-US" dirty="0"/>
              <a:t> a method that reliably delivers a sufficient amount of dose to the tumor, while sparing the healthy tissue as much as possible.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Biopsy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algn="just"/>
            <a:r>
              <a:rPr lang="tr-TR" dirty="0" smtClean="0"/>
              <a:t>Determine the zones to be biopsied in order to maximize the probability of cancer detection</a:t>
            </a:r>
          </a:p>
        </p:txBody>
      </p:sp>
      <p:pic>
        <p:nvPicPr>
          <p:cNvPr id="8194" name="Picture 2" descr="Biopsy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62200"/>
            <a:ext cx="4610100" cy="368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7740" y="5978432"/>
            <a:ext cx="7911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http://www.okclipart.com/Biopsy-Clip-Art30rofhkibn/</a:t>
            </a:r>
          </a:p>
        </p:txBody>
      </p:sp>
    </p:spTree>
    <p:extLst>
      <p:ext uri="{BB962C8B-B14F-4D97-AF65-F5344CB8AC3E}">
        <p14:creationId xmlns:p14="http://schemas.microsoft.com/office/powerpoint/2010/main" val="359199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Specialised and Preventive Healthcare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tr-TR" sz="4000" dirty="0" smtClean="0"/>
              <a:t>Organ donation and transplant</a:t>
            </a:r>
          </a:p>
          <a:p>
            <a:endParaRPr lang="tr-TR" sz="4000" dirty="0" smtClean="0"/>
          </a:p>
          <a:p>
            <a:r>
              <a:rPr lang="tr-TR" sz="4000" dirty="0" smtClean="0"/>
              <a:t>Prevention of diseases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87031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Organ Transplant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066800"/>
            <a:ext cx="8763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dirty="0" smtClean="0"/>
              <a:t>There are patients waiting</a:t>
            </a:r>
            <a:endParaRPr lang="tr-TR" sz="3200" dirty="0"/>
          </a:p>
          <a:p>
            <a:pPr algn="just"/>
            <a:r>
              <a:rPr lang="tr-TR" sz="3200" dirty="0" smtClean="0"/>
              <a:t>A kidney becomes available</a:t>
            </a:r>
          </a:p>
          <a:p>
            <a:pPr algn="just"/>
            <a:r>
              <a:rPr lang="tr-TR" sz="3200" dirty="0" smtClean="0"/>
              <a:t>Decision: Whom to offer the kidney?</a:t>
            </a:r>
          </a:p>
          <a:p>
            <a:pPr algn="just"/>
            <a:r>
              <a:rPr lang="tr-TR" sz="3200" dirty="0" smtClean="0"/>
              <a:t>-Challenges: Patients’ conditions are different</a:t>
            </a:r>
          </a:p>
          <a:p>
            <a:pPr algn="just"/>
            <a:r>
              <a:rPr lang="tr-TR" sz="3200" dirty="0" smtClean="0"/>
              <a:t>The system should be efficient </a:t>
            </a:r>
            <a:endParaRPr lang="tr-TR" sz="3200" dirty="0"/>
          </a:p>
          <a:p>
            <a:pPr algn="just"/>
            <a:r>
              <a:rPr lang="tr-TR" sz="3200" dirty="0"/>
              <a:t>The system should </a:t>
            </a:r>
            <a:r>
              <a:rPr lang="tr-TR" sz="3200" dirty="0" smtClean="0"/>
              <a:t>be fair</a:t>
            </a:r>
          </a:p>
          <a:p>
            <a:pPr algn="just"/>
            <a:r>
              <a:rPr lang="tr-TR" sz="3200" dirty="0"/>
              <a:t>The system should be </a:t>
            </a:r>
            <a:r>
              <a:rPr lang="tr-TR" sz="3200" dirty="0" smtClean="0"/>
              <a:t>transparent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3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54624"/>
            <a:ext cx="8534400" cy="4525963"/>
          </a:xfrm>
        </p:spPr>
        <p:txBody>
          <a:bodyPr>
            <a:noAutofit/>
          </a:bodyPr>
          <a:lstStyle/>
          <a:p>
            <a:pPr algn="just"/>
            <a:r>
              <a:rPr lang="en-GB" dirty="0" smtClean="0"/>
              <a:t>In both rich and poor countries public resources for health care are inadequate to meet the demand</a:t>
            </a:r>
          </a:p>
          <a:p>
            <a:pPr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The policy makers must determine how to provide the most effective health care to citizens using the limited resources that are available</a:t>
            </a:r>
          </a:p>
          <a:p>
            <a:pPr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OR models can play a significant role in solving health care delivery related problems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566" y="15815"/>
            <a:ext cx="9144000" cy="1417638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/>
            </a:r>
            <a:br>
              <a:rPr lang="en-GB" sz="3200" dirty="0" smtClean="0">
                <a:solidFill>
                  <a:srgbClr val="FF0000"/>
                </a:solidFill>
              </a:rPr>
            </a:br>
            <a:r>
              <a:rPr lang="tr-TR" sz="3200" dirty="0" smtClean="0">
                <a:solidFill>
                  <a:srgbClr val="FF0000"/>
                </a:solidFill>
              </a:rPr>
              <a:t>Prevention of Diseases: Determining Screening Policy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smtClean="0"/>
              <a:t>Mammography:</a:t>
            </a:r>
          </a:p>
          <a:p>
            <a:pPr algn="just"/>
            <a:r>
              <a:rPr lang="tr-TR" sz="3600" dirty="0" smtClean="0"/>
              <a:t>Too frequent : early detection but high cost</a:t>
            </a:r>
          </a:p>
          <a:p>
            <a:pPr algn="just"/>
            <a:r>
              <a:rPr lang="tr-TR" sz="3600" dirty="0" smtClean="0"/>
              <a:t>Not frequent: less cost, late detection</a:t>
            </a:r>
          </a:p>
          <a:p>
            <a:pPr marL="0" indent="0" algn="just">
              <a:buNone/>
            </a:pPr>
            <a:r>
              <a:rPr lang="tr-TR" sz="3600" dirty="0" smtClean="0"/>
              <a:t>TRADEOFF</a:t>
            </a:r>
            <a:endParaRPr lang="tr-TR" sz="3600" dirty="0"/>
          </a:p>
          <a:p>
            <a:pPr algn="just"/>
            <a:r>
              <a:rPr lang="tr-TR" sz="3600" dirty="0" smtClean="0"/>
              <a:t>Find the optimal policy that balances cost and detection </a:t>
            </a:r>
          </a:p>
          <a:p>
            <a:pPr algn="just"/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2195736" y="260648"/>
            <a:ext cx="4834880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>
                <a:solidFill>
                  <a:srgbClr val="FF0000"/>
                </a:solidFill>
              </a:rPr>
              <a:t>OR in Health Care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694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FF0000"/>
                </a:solidFill>
              </a:rPr>
              <a:t>Health care planning</a:t>
            </a:r>
            <a:br>
              <a:rPr lang="en-GB" sz="4000" dirty="0" smtClean="0">
                <a:solidFill>
                  <a:srgbClr val="FF0000"/>
                </a:solidFill>
              </a:rPr>
            </a:b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8229600" cy="4525963"/>
          </a:xfrm>
        </p:spPr>
        <p:txBody>
          <a:bodyPr>
            <a:normAutofit/>
          </a:bodyPr>
          <a:lstStyle/>
          <a:p>
            <a:pPr marL="0" lvl="1">
              <a:buNone/>
            </a:pPr>
            <a:r>
              <a:rPr lang="en-GB" sz="4800" dirty="0" smtClean="0"/>
              <a:t>Health care planning</a:t>
            </a:r>
            <a:endParaRPr lang="tr-TR" sz="4800" dirty="0" smtClean="0"/>
          </a:p>
          <a:p>
            <a:pPr marL="57150" lvl="1" indent="-342900"/>
            <a:r>
              <a:rPr lang="tr-TR" sz="4400" dirty="0" smtClean="0"/>
              <a:t>Demand forecasting</a:t>
            </a:r>
          </a:p>
          <a:p>
            <a:pPr marL="57150" lvl="1" indent="-342900"/>
            <a:r>
              <a:rPr lang="tr-TR" sz="4400" dirty="0" smtClean="0"/>
              <a:t>Location selection</a:t>
            </a:r>
          </a:p>
          <a:p>
            <a:pPr marL="57150" lvl="1" indent="-342900"/>
            <a:r>
              <a:rPr lang="tr-TR" sz="4400" dirty="0" smtClean="0"/>
              <a:t>Capacity planning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4852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016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Facility Location Problems in Health Care</a:t>
            </a:r>
            <a:br>
              <a:rPr lang="en-GB" dirty="0" smtClean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800" b="1" dirty="0" smtClean="0"/>
              <a:t>Locate hospitals: </a:t>
            </a:r>
          </a:p>
          <a:p>
            <a:pPr algn="just">
              <a:buNone/>
            </a:pPr>
            <a:endParaRPr lang="tr-TR" sz="2800" dirty="0"/>
          </a:p>
          <a:p>
            <a:pPr algn="just">
              <a:buNone/>
            </a:pPr>
            <a:r>
              <a:rPr lang="en-GB" sz="2800" dirty="0" smtClean="0"/>
              <a:t>Minimization of the </a:t>
            </a:r>
            <a:r>
              <a:rPr lang="en-GB" sz="2800" u="sng" dirty="0" smtClean="0"/>
              <a:t>maximum distance </a:t>
            </a:r>
            <a:r>
              <a:rPr lang="en-GB" sz="2800" dirty="0" smtClean="0"/>
              <a:t>between a demand node and its closest facility</a:t>
            </a:r>
          </a:p>
          <a:p>
            <a:pPr algn="just">
              <a:buNone/>
            </a:pPr>
            <a:endParaRPr lang="en-GB" sz="2800" dirty="0" smtClean="0"/>
          </a:p>
          <a:p>
            <a:pPr algn="just">
              <a:buNone/>
            </a:pPr>
            <a:r>
              <a:rPr lang="en-GB" sz="2800" dirty="0" smtClean="0"/>
              <a:t>Minimization of the </a:t>
            </a:r>
            <a:r>
              <a:rPr lang="en-GB" sz="2800" u="sng" dirty="0" smtClean="0"/>
              <a:t>location cost of the facilities </a:t>
            </a:r>
            <a:r>
              <a:rPr lang="en-GB" sz="2800" dirty="0" smtClean="0"/>
              <a:t>needed to cover the total demand</a:t>
            </a:r>
          </a:p>
          <a:p>
            <a:pPr algn="just">
              <a:buNone/>
            </a:pPr>
            <a:endParaRPr lang="en-GB" sz="2800" dirty="0" smtClean="0"/>
          </a:p>
          <a:p>
            <a:pPr algn="just">
              <a:buNone/>
            </a:pPr>
            <a:r>
              <a:rPr lang="en-GB" sz="2800" dirty="0" smtClean="0"/>
              <a:t>Maximization of the </a:t>
            </a:r>
            <a:r>
              <a:rPr lang="en-GB" sz="2800" u="sng" dirty="0" smtClean="0"/>
              <a:t>total covered demand</a:t>
            </a:r>
          </a:p>
          <a:p>
            <a:pPr algn="just">
              <a:buNone/>
            </a:pPr>
            <a:endParaRPr lang="en-GB" sz="2800" dirty="0" smtClean="0"/>
          </a:p>
        </p:txBody>
      </p:sp>
      <p:sp>
        <p:nvSpPr>
          <p:cNvPr id="5" name="AutoShape 4" descr="hospital clipar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ospital clipar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hospital clipar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hospital clipart ile ilgili görsel sonuc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608" y="-17584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Locating AEDs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5830669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en-US" dirty="0" smtClean="0"/>
              <a:t>http</a:t>
            </a:r>
            <a:r>
              <a:rPr lang="en-US" dirty="0"/>
              <a:t>://nursingcrib.com/demo-checklist/automated-external-defibrillation/</a:t>
            </a:r>
          </a:p>
        </p:txBody>
      </p:sp>
      <p:pic>
        <p:nvPicPr>
          <p:cNvPr id="2050" name="Picture 2" descr="http://nursingcrib.com/wp-content/uploads/defi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472" y="973016"/>
            <a:ext cx="5410200" cy="458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4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Automated External Defibrillators (AEDs)</a:t>
            </a:r>
            <a:br>
              <a:rPr lang="tr-TR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smtClean="0"/>
              <a:t>Can be used by bystanders to diagnose and treat a cardiac arrest victim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Place AEDs in public locations so that they can be used in case of emergency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en-GB" dirty="0"/>
              <a:t>Identify a set of locations where placing AEDs would maximize the number of cardiac arrests that could be covered within a 100-m radius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Decision: Locations of the AEDs to be deployed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9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763000" cy="141763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Capacity Planning Example: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Bed 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r>
              <a:rPr lang="en-GB" dirty="0" err="1" smtClean="0">
                <a:solidFill>
                  <a:srgbClr val="FF0000"/>
                </a:solidFill>
              </a:rPr>
              <a:t>anagement</a:t>
            </a: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787583" y="2137458"/>
            <a:ext cx="106935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dirty="0" smtClean="0"/>
              <a:t>How much bed capacity to allocate to different hospital units?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2422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41763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Capacity Planning Example: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Bed 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r>
              <a:rPr lang="en-GB" dirty="0" err="1" smtClean="0">
                <a:solidFill>
                  <a:srgbClr val="FF0000"/>
                </a:solidFill>
              </a:rPr>
              <a:t>anagement</a:t>
            </a: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 algn="just"/>
            <a:r>
              <a:rPr lang="en-GB" sz="2800" dirty="0" smtClean="0"/>
              <a:t>Problem: Overflow (i.e. Patients lodging at another specialty) of wards</a:t>
            </a:r>
          </a:p>
          <a:p>
            <a:pPr algn="just"/>
            <a:r>
              <a:rPr lang="en-GB" sz="2800" dirty="0" smtClean="0"/>
              <a:t>The </a:t>
            </a:r>
            <a:r>
              <a:rPr lang="en-GB" sz="2800" b="1" dirty="0" smtClean="0"/>
              <a:t>demand </a:t>
            </a:r>
            <a:r>
              <a:rPr lang="en-GB" sz="2800" dirty="0" smtClean="0"/>
              <a:t>of inpatient beds by medical specialties </a:t>
            </a:r>
            <a:r>
              <a:rPr lang="en-GB" sz="2800" b="1" dirty="0" smtClean="0"/>
              <a:t>changes over time</a:t>
            </a:r>
          </a:p>
          <a:p>
            <a:pPr algn="just"/>
            <a:r>
              <a:rPr lang="en-GB" sz="2800" dirty="0" smtClean="0"/>
              <a:t>A periodic review of bed allocation by specialties is needed</a:t>
            </a:r>
          </a:p>
          <a:p>
            <a:pPr algn="just"/>
            <a:r>
              <a:rPr lang="en-GB" sz="2800" dirty="0" smtClean="0"/>
              <a:t>Assign the beds such that the specialties will end up with equitable bed occupancy rates subject to number of beds available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250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Health Care </a:t>
            </a:r>
            <a:r>
              <a:rPr lang="tr-TR" dirty="0" smtClean="0">
                <a:solidFill>
                  <a:srgbClr val="FF0000"/>
                </a:solidFill>
              </a:rPr>
              <a:t>Management and Logistics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Patient Scheduling</a:t>
            </a:r>
          </a:p>
          <a:p>
            <a:r>
              <a:rPr lang="tr-TR" sz="3600" dirty="0" smtClean="0"/>
              <a:t>Resource scheduling</a:t>
            </a:r>
          </a:p>
          <a:p>
            <a:pPr lvl="1"/>
            <a:r>
              <a:rPr lang="tr-TR" sz="3200" dirty="0" smtClean="0"/>
              <a:t>Nurse </a:t>
            </a:r>
          </a:p>
          <a:p>
            <a:pPr lvl="1"/>
            <a:r>
              <a:rPr lang="tr-TR" sz="3200" dirty="0" smtClean="0"/>
              <a:t>Operating room and physician </a:t>
            </a:r>
            <a:endParaRPr lang="tr-TR" sz="3200" dirty="0"/>
          </a:p>
          <a:p>
            <a:r>
              <a:rPr lang="tr-TR" sz="3600" dirty="0" smtClean="0"/>
              <a:t>Logistics</a:t>
            </a:r>
          </a:p>
          <a:p>
            <a:r>
              <a:rPr lang="tr-TR" sz="3600" dirty="0" smtClean="0"/>
              <a:t>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526</Words>
  <Application>Microsoft Office PowerPoint</Application>
  <PresentationFormat>On-screen Show (4:3)</PresentationFormat>
  <Paragraphs>98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Operations Research (OR)  in HEALTH CARE</vt:lpstr>
      <vt:lpstr>PowerPoint Presentation</vt:lpstr>
      <vt:lpstr>Health care planning </vt:lpstr>
      <vt:lpstr>Facility Location Problems in Health Care </vt:lpstr>
      <vt:lpstr>Locating AEDs</vt:lpstr>
      <vt:lpstr>Automated External Defibrillators (AEDs) </vt:lpstr>
      <vt:lpstr> Capacity Planning Example:  Bed Management </vt:lpstr>
      <vt:lpstr> Capacity Planning Example:  Bed Management </vt:lpstr>
      <vt:lpstr>Health Care Management and Logistics</vt:lpstr>
      <vt:lpstr>Outpatient Appointment Scheduling</vt:lpstr>
      <vt:lpstr>PowerPoint Presentation</vt:lpstr>
      <vt:lpstr>Nurse scheduling </vt:lpstr>
      <vt:lpstr>Logistics: Blood Supply Chain</vt:lpstr>
      <vt:lpstr>Healthcare Practice</vt:lpstr>
      <vt:lpstr>Intensity-modulated radiation therapy (IMRT)</vt:lpstr>
      <vt:lpstr>IMRT</vt:lpstr>
      <vt:lpstr>Biopsy</vt:lpstr>
      <vt:lpstr>Specialised and Preventive Healthcare</vt:lpstr>
      <vt:lpstr>Organ Transplant </vt:lpstr>
      <vt:lpstr> Prevention of Diseases: Determining Screening Policy</vt:lpstr>
      <vt:lpstr>OR in Health Care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 in HEALTH CARE</dc:title>
  <dc:creator>Oz</dc:creator>
  <cp:lastModifiedBy>Ömer Burak Kınay</cp:lastModifiedBy>
  <cp:revision>156</cp:revision>
  <dcterms:created xsi:type="dcterms:W3CDTF">2006-08-16T00:00:00Z</dcterms:created>
  <dcterms:modified xsi:type="dcterms:W3CDTF">2017-04-13T12:56:16Z</dcterms:modified>
</cp:coreProperties>
</file>