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12700" cap="flat">
              <a:solidFill>
                <a:schemeClr val="accent5"/>
              </a:solidFill>
              <a:prstDash val="solid"/>
              <a:round/>
            </a:ln>
          </a:top>
          <a:bottom>
            <a:ln w="127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solidFill>
            <a:schemeClr val="accent5">
              <a:alpha val="20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12700" cap="flat">
              <a:solidFill>
                <a:schemeClr val="accent5"/>
              </a:solidFill>
              <a:prstDash val="solid"/>
              <a:round/>
            </a:ln>
          </a:top>
          <a:bottom>
            <a:ln w="127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solidFill>
            <a:schemeClr val="accent5">
              <a:alpha val="20000"/>
            </a:schemeClr>
          </a:solidFill>
        </a:fill>
      </a:tcStyle>
    </a:firstCol>
    <a:lastRow>
      <a:tcTxStyle b="on"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50800" cap="flat">
              <a:solidFill>
                <a:schemeClr val="accent5"/>
              </a:solidFill>
              <a:prstDash val="solid"/>
              <a:round/>
            </a:ln>
          </a:top>
          <a:bottom>
            <a:ln w="127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noFill/>
        </a:fill>
      </a:tcStyle>
    </a:lastRow>
    <a:firstRow>
      <a:tcTxStyle b="on"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12700" cap="flat">
              <a:solidFill>
                <a:schemeClr val="accent5"/>
              </a:solidFill>
              <a:prstDash val="solid"/>
              <a:round/>
            </a:ln>
          </a:top>
          <a:bottom>
            <a:ln w="254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noFill/>
        </a:fill>
      </a:tcStyle>
    </a:firstRow>
  </a:tblStyle>
  <a:tblStyle styleId="{C7B018BB-80A7-4F77-B60F-C8B233D01FF8}"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CDDCA"/>
          </a:solidFill>
        </a:fill>
      </a:tcStyle>
    </a:wholeTbl>
    <a:band2H>
      <a:tcTxStyle/>
      <a:tcStyle>
        <a:tcBdr/>
        <a:fill>
          <a:solidFill>
            <a:srgbClr val="F6EFE6"/>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EEE7283C-3CF3-47DC-8721-378D4A62B228}" styleName="">
    <a:tblBg/>
    <a:wholeTbl>
      <a:tcTxStyle b="off"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3">
              <a:lumOff val="44000"/>
              <a:alpha val="20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3">
              <a:lumOff val="44000"/>
              <a:alpha val="20000"/>
            </a:schemeClr>
          </a:solidFill>
        </a:fill>
      </a:tcStyle>
    </a:firstCol>
    <a:lastRow>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noFill/>
              <a:miter lim="400000"/>
            </a:ln>
          </a:insideH>
          <a:insideV>
            <a:ln w="12700" cap="flat">
              <a:noFill/>
              <a:miter lim="400000"/>
            </a:ln>
          </a:insideV>
        </a:tcBdr>
        <a:fill>
          <a:noFill/>
        </a:fill>
      </a:tcStyle>
    </a:lastRow>
    <a:firstRow>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noFill/>
              <a:miter lim="400000"/>
            </a:ln>
          </a:insideH>
          <a:insideV>
            <a:ln w="12700" cap="flat">
              <a:noFill/>
              <a:miter lim="400000"/>
            </a:ln>
          </a:insideV>
        </a:tcBdr>
        <a:fill>
          <a:noFill/>
        </a:fill>
      </a:tcStyle>
    </a:firstRow>
  </a:tblStyle>
  <a:tblStyle styleId="{CF821DB8-F4EB-4A41-A1BA-3FCAFE7338EE}"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alpha val="20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alpha val="20000"/>
            </a:schemeClr>
          </a:solidFill>
        </a:fill>
      </a:tcStyle>
    </a:firstCol>
    <a:lastRow>
      <a:tcTxStyle b="on"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508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noFill/>
        </a:fill>
      </a:tcStyle>
    </a:lastRow>
    <a:firstRow>
      <a:tcTxStyle b="on"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254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noFill/>
        </a:fill>
      </a:tcStyle>
    </a:firstRow>
  </a:tblStyle>
  <a:tblStyle styleId="{33BA23B1-9221-436E-865A-0063620EA4FD}"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2708684C-4D16-4618-839F-0558EEFCDFE6}"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F6EDD7"/>
          </a:solidFill>
        </a:fill>
      </a:tcStyle>
    </a:wholeTbl>
    <a:band2H>
      <a:tcTxStyle/>
      <a:tcStyle>
        <a:tcBdr/>
        <a:fill>
          <a:solidFill>
            <a:srgbClr val="FAF6EC"/>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132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9" name="Shape 129"/>
          <p:cNvSpPr>
            <a:spLocks noGrp="1" noRot="1" noChangeAspect="1"/>
          </p:cNvSpPr>
          <p:nvPr>
            <p:ph type="sldImg"/>
          </p:nvPr>
        </p:nvSpPr>
        <p:spPr>
          <a:xfrm>
            <a:off x="1143000" y="685800"/>
            <a:ext cx="4572000" cy="3429000"/>
          </a:xfrm>
          <a:prstGeom prst="rect">
            <a:avLst/>
          </a:prstGeom>
        </p:spPr>
        <p:txBody>
          <a:bodyPr/>
          <a:lstStyle/>
          <a:p>
            <a:endParaRPr/>
          </a:p>
        </p:txBody>
      </p:sp>
      <p:sp>
        <p:nvSpPr>
          <p:cNvPr id="130" name="Shape 13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34782572"/>
      </p:ext>
    </p:extLst>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prstGeom prst="rect">
            <a:avLst/>
          </a:prstGeom>
        </p:spPr>
        <p:txBody>
          <a:bodyPr/>
          <a:lstStyle/>
          <a:p>
            <a:endParaRPr/>
          </a:p>
        </p:txBody>
      </p:sp>
      <p:sp>
        <p:nvSpPr>
          <p:cNvPr id="198" name="Shape 198"/>
          <p:cNvSpPr>
            <a:spLocks noGrp="1"/>
          </p:cNvSpPr>
          <p:nvPr>
            <p:ph type="body" sz="quarter" idx="1"/>
          </p:nvPr>
        </p:nvSpPr>
        <p:spPr>
          <a:prstGeom prst="rect">
            <a:avLst/>
          </a:prstGeom>
        </p:spPr>
        <p:txBody>
          <a:bodyPr/>
          <a:lstStyle/>
          <a:p>
            <a:r>
              <a:t>Humanitarian organizations logos (WFP, WHO, IFRC, …)</a:t>
            </a:r>
          </a:p>
        </p:txBody>
      </p:sp>
    </p:spTree>
    <p:extLst>
      <p:ext uri="{BB962C8B-B14F-4D97-AF65-F5344CB8AC3E}">
        <p14:creationId xmlns:p14="http://schemas.microsoft.com/office/powerpoint/2010/main" val="209095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mtClean="0"/>
              <a:t>https://play.kahoot.it/#/k/5556f78b-795f-43a1-9320-cdc87e3ea5c2</a:t>
            </a:r>
            <a:endParaRPr lang="tr-TR" dirty="0"/>
          </a:p>
        </p:txBody>
      </p:sp>
    </p:spTree>
    <p:extLst>
      <p:ext uri="{BB962C8B-B14F-4D97-AF65-F5344CB8AC3E}">
        <p14:creationId xmlns:p14="http://schemas.microsoft.com/office/powerpoint/2010/main" val="2220744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 name="hispanic_hm_pg1" descr="hispanic_hm_pg1"/>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3" name="Title Text"/>
          <p:cNvSpPr txBox="1">
            <a:spLocks noGrp="1"/>
          </p:cNvSpPr>
          <p:nvPr>
            <p:ph type="title"/>
          </p:nvPr>
        </p:nvSpPr>
        <p:spPr>
          <a:xfrm>
            <a:off x="685800" y="2819400"/>
            <a:ext cx="7772400" cy="2057400"/>
          </a:xfrm>
          <a:prstGeom prst="rect">
            <a:avLst/>
          </a:prstGeom>
        </p:spPr>
        <p:txBody>
          <a:bodyPr>
            <a:normAutofit/>
          </a:bodyPr>
          <a:lstStyle>
            <a:lvl1pPr algn="ctr"/>
          </a:lstStyle>
          <a:p>
            <a:r>
              <a:t>Title Text</a:t>
            </a:r>
          </a:p>
        </p:txBody>
      </p:sp>
      <p:sp>
        <p:nvSpPr>
          <p:cNvPr id="14" name="Body Level One…"/>
          <p:cNvSpPr txBox="1">
            <a:spLocks noGrp="1"/>
          </p:cNvSpPr>
          <p:nvPr>
            <p:ph type="body" sz="quarter" idx="1"/>
          </p:nvPr>
        </p:nvSpPr>
        <p:spPr>
          <a:xfrm>
            <a:off x="1219200" y="381000"/>
            <a:ext cx="6400800" cy="914400"/>
          </a:xfrm>
          <a:prstGeom prst="rect">
            <a:avLst/>
          </a:prstGeom>
        </p:spPr>
        <p:txBody>
          <a:bodyPr>
            <a:normAutofit/>
          </a:bodyPr>
          <a:lstStyle>
            <a:lvl1pPr marL="0" indent="0" algn="ctr">
              <a:spcBef>
                <a:spcPts val="500"/>
              </a:spcBef>
              <a:buClrTx/>
              <a:buSzTx/>
              <a:buNone/>
              <a:defRPr sz="2400"/>
            </a:lvl1pPr>
            <a:lvl2pPr marL="720969" indent="-263769" algn="ctr">
              <a:spcBef>
                <a:spcPts val="500"/>
              </a:spcBef>
              <a:buClrTx/>
              <a:defRPr sz="2400"/>
            </a:lvl2pPr>
            <a:lvl3pPr marL="1143000" indent="-228600" algn="ctr">
              <a:spcBef>
                <a:spcPts val="500"/>
              </a:spcBef>
              <a:buClrTx/>
              <a:defRPr sz="2400"/>
            </a:lvl3pPr>
            <a:lvl4pPr marL="1645920" indent="-274320" algn="ctr">
              <a:spcBef>
                <a:spcPts val="500"/>
              </a:spcBef>
              <a:buClrTx/>
              <a:defRPr sz="2400"/>
            </a:lvl4pPr>
            <a:lvl5pPr marL="2103120" indent="-274320" algn="ctr">
              <a:spcBef>
                <a:spcPts val="500"/>
              </a:spcBef>
              <a:buClrTx/>
              <a:defRPr sz="2400"/>
            </a:lvl5pPr>
          </a:lstStyle>
          <a:p>
            <a:r>
              <a:t>Body Level One</a:t>
            </a:r>
          </a:p>
          <a:p>
            <a:pPr lvl="1"/>
            <a:r>
              <a:t>Body Level Two</a:t>
            </a:r>
          </a:p>
          <a:p>
            <a:pPr lvl="2"/>
            <a:r>
              <a:t>Body Level Three</a:t>
            </a:r>
          </a:p>
          <a:p>
            <a:pPr lvl="3"/>
            <a:r>
              <a:t>Body Level Four</a:t>
            </a:r>
          </a:p>
          <a:p>
            <a:pPr lvl="4"/>
            <a:r>
              <a:t>Body Level Five</a:t>
            </a:r>
          </a:p>
        </p:txBody>
      </p:sp>
      <p:sp>
        <p:nvSpPr>
          <p:cNvPr id="15" name="Slide Number"/>
          <p:cNvSpPr txBox="1">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4" name="Title Text"/>
          <p:cNvSpPr txBox="1">
            <a:spLocks noGrp="1"/>
          </p:cNvSpPr>
          <p:nvPr>
            <p:ph type="title"/>
          </p:nvPr>
        </p:nvSpPr>
        <p:spPr>
          <a:xfrm>
            <a:off x="457200" y="76200"/>
            <a:ext cx="6781800" cy="1066800"/>
          </a:xfrm>
          <a:prstGeom prst="rect">
            <a:avLst/>
          </a:prstGeom>
        </p:spPr>
        <p:txBody>
          <a:bodyPr>
            <a:normAutofit/>
          </a:bodyPr>
          <a:lstStyle/>
          <a:p>
            <a:r>
              <a:t>Title Text</a:t>
            </a:r>
          </a:p>
        </p:txBody>
      </p:sp>
      <p:sp>
        <p:nvSpPr>
          <p:cNvPr id="95" name="Body Level One…"/>
          <p:cNvSpPr txBox="1">
            <a:spLocks noGrp="1"/>
          </p:cNvSpPr>
          <p:nvPr>
            <p:ph type="body" idx="1"/>
          </p:nvPr>
        </p:nvSpPr>
        <p:spPr>
          <a:xfrm>
            <a:off x="457200" y="1219200"/>
            <a:ext cx="8229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3" name="Title Text"/>
          <p:cNvSpPr txBox="1">
            <a:spLocks noGrp="1"/>
          </p:cNvSpPr>
          <p:nvPr>
            <p:ph type="title"/>
          </p:nvPr>
        </p:nvSpPr>
        <p:spPr>
          <a:xfrm>
            <a:off x="6629400" y="76200"/>
            <a:ext cx="2057400" cy="5867400"/>
          </a:xfrm>
          <a:prstGeom prst="rect">
            <a:avLst/>
          </a:prstGeom>
        </p:spPr>
        <p:txBody>
          <a:bodyPr>
            <a:normAutofit/>
          </a:bodyPr>
          <a:lstStyle/>
          <a:p>
            <a:r>
              <a:t>Title Text</a:t>
            </a:r>
          </a:p>
        </p:txBody>
      </p:sp>
      <p:sp>
        <p:nvSpPr>
          <p:cNvPr id="104" name="Body Level One…"/>
          <p:cNvSpPr txBox="1">
            <a:spLocks noGrp="1"/>
          </p:cNvSpPr>
          <p:nvPr>
            <p:ph type="body" idx="1"/>
          </p:nvPr>
        </p:nvSpPr>
        <p:spPr>
          <a:xfrm>
            <a:off x="457200" y="76200"/>
            <a:ext cx="6019800" cy="5867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over Content">
    <p:spTree>
      <p:nvGrpSpPr>
        <p:cNvPr id="1" name=""/>
        <p:cNvGrpSpPr/>
        <p:nvPr/>
      </p:nvGrpSpPr>
      <p:grpSpPr>
        <a:xfrm>
          <a:off x="0" y="0"/>
          <a:ext cx="0" cy="0"/>
          <a:chOff x="0" y="0"/>
          <a:chExt cx="0" cy="0"/>
        </a:xfrm>
      </p:grpSpPr>
      <p:sp>
        <p:nvSpPr>
          <p:cNvPr id="112" name="Title Text"/>
          <p:cNvSpPr txBox="1">
            <a:spLocks noGrp="1"/>
          </p:cNvSpPr>
          <p:nvPr>
            <p:ph type="title"/>
          </p:nvPr>
        </p:nvSpPr>
        <p:spPr>
          <a:xfrm>
            <a:off x="457200" y="76200"/>
            <a:ext cx="6781800" cy="1066800"/>
          </a:xfrm>
          <a:prstGeom prst="rect">
            <a:avLst/>
          </a:prstGeom>
        </p:spPr>
        <p:txBody>
          <a:bodyPr>
            <a:normAutofit/>
          </a:bodyPr>
          <a:lstStyle/>
          <a:p>
            <a:r>
              <a:t>Title Text</a:t>
            </a:r>
          </a:p>
        </p:txBody>
      </p:sp>
      <p:sp>
        <p:nvSpPr>
          <p:cNvPr id="113" name="Body Level One…"/>
          <p:cNvSpPr txBox="1">
            <a:spLocks noGrp="1"/>
          </p:cNvSpPr>
          <p:nvPr>
            <p:ph type="body" sz="half" idx="1"/>
          </p:nvPr>
        </p:nvSpPr>
        <p:spPr>
          <a:xfrm>
            <a:off x="457200" y="1219200"/>
            <a:ext cx="8229600" cy="22860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Text and Clip Art">
    <p:spTree>
      <p:nvGrpSpPr>
        <p:cNvPr id="1" name=""/>
        <p:cNvGrpSpPr/>
        <p:nvPr/>
      </p:nvGrpSpPr>
      <p:grpSpPr>
        <a:xfrm>
          <a:off x="0" y="0"/>
          <a:ext cx="0" cy="0"/>
          <a:chOff x="0" y="0"/>
          <a:chExt cx="0" cy="0"/>
        </a:xfrm>
      </p:grpSpPr>
      <p:sp>
        <p:nvSpPr>
          <p:cNvPr id="121" name="Title Text"/>
          <p:cNvSpPr txBox="1">
            <a:spLocks noGrp="1"/>
          </p:cNvSpPr>
          <p:nvPr>
            <p:ph type="title"/>
          </p:nvPr>
        </p:nvSpPr>
        <p:spPr>
          <a:xfrm>
            <a:off x="457200" y="76200"/>
            <a:ext cx="6781800" cy="1066800"/>
          </a:xfrm>
          <a:prstGeom prst="rect">
            <a:avLst/>
          </a:prstGeom>
        </p:spPr>
        <p:txBody>
          <a:bodyPr>
            <a:normAutofit/>
          </a:bodyPr>
          <a:lstStyle/>
          <a:p>
            <a:r>
              <a:t>Title Text</a:t>
            </a:r>
          </a:p>
        </p:txBody>
      </p:sp>
      <p:sp>
        <p:nvSpPr>
          <p:cNvPr id="122" name="Body Level One…"/>
          <p:cNvSpPr txBox="1">
            <a:spLocks noGrp="1"/>
          </p:cNvSpPr>
          <p:nvPr>
            <p:ph type="body" sz="half" idx="1"/>
          </p:nvPr>
        </p:nvSpPr>
        <p:spPr>
          <a:xfrm>
            <a:off x="457200" y="1219200"/>
            <a:ext cx="4038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Title Text"/>
          <p:cNvSpPr txBox="1">
            <a:spLocks noGrp="1"/>
          </p:cNvSpPr>
          <p:nvPr>
            <p:ph type="title"/>
          </p:nvPr>
        </p:nvSpPr>
        <p:spPr>
          <a:xfrm>
            <a:off x="457200" y="76200"/>
            <a:ext cx="6781800" cy="1066800"/>
          </a:xfrm>
          <a:prstGeom prst="rect">
            <a:avLst/>
          </a:prstGeom>
        </p:spPr>
        <p:txBody>
          <a:bodyPr>
            <a:normAutofit/>
          </a:bodyPr>
          <a:lstStyle/>
          <a:p>
            <a:r>
              <a:t>Title Text</a:t>
            </a:r>
          </a:p>
        </p:txBody>
      </p:sp>
      <p:sp>
        <p:nvSpPr>
          <p:cNvPr id="23" name="Body Level One…"/>
          <p:cNvSpPr txBox="1">
            <a:spLocks noGrp="1"/>
          </p:cNvSpPr>
          <p:nvPr>
            <p:ph type="body" idx="1"/>
          </p:nvPr>
        </p:nvSpPr>
        <p:spPr>
          <a:xfrm>
            <a:off x="457200" y="1219200"/>
            <a:ext cx="8229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1" name="Title Text"/>
          <p:cNvSpPr txBox="1">
            <a:spLocks noGrp="1"/>
          </p:cNvSpPr>
          <p:nvPr>
            <p:ph type="title"/>
          </p:nvPr>
        </p:nvSpPr>
        <p:spPr>
          <a:xfrm>
            <a:off x="722312" y="4406900"/>
            <a:ext cx="7772401" cy="1362075"/>
          </a:xfrm>
          <a:prstGeom prst="rect">
            <a:avLst/>
          </a:prstGeom>
        </p:spPr>
        <p:txBody>
          <a:bodyPr anchor="t">
            <a:normAutofit/>
          </a:bodyPr>
          <a:lstStyle>
            <a:lvl1pPr>
              <a:defRPr sz="4000" b="1" cap="all"/>
            </a:lvl1pPr>
          </a:lstStyle>
          <a:p>
            <a:r>
              <a:t>Title Text</a:t>
            </a:r>
          </a:p>
        </p:txBody>
      </p:sp>
      <p:sp>
        <p:nvSpPr>
          <p:cNvPr id="32" name="Body Level One…"/>
          <p:cNvSpPr txBox="1">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ClrTx/>
              <a:buSzTx/>
              <a:buNone/>
              <a:defRPr sz="2000"/>
            </a:lvl1pPr>
            <a:lvl2pPr marL="0" indent="457200">
              <a:spcBef>
                <a:spcPts val="400"/>
              </a:spcBef>
              <a:buClrTx/>
              <a:buSzTx/>
              <a:buNone/>
              <a:defRPr sz="2000"/>
            </a:lvl2pPr>
            <a:lvl3pPr marL="0" indent="914400">
              <a:spcBef>
                <a:spcPts val="400"/>
              </a:spcBef>
              <a:buClrTx/>
              <a:buSzTx/>
              <a:buNone/>
              <a:defRPr sz="2000"/>
            </a:lvl3pPr>
            <a:lvl4pPr marL="0" indent="1371600">
              <a:spcBef>
                <a:spcPts val="400"/>
              </a:spcBef>
              <a:buClrTx/>
              <a:buSzTx/>
              <a:buNone/>
              <a:defRPr sz="2000"/>
            </a:lvl4pPr>
            <a:lvl5pPr marL="0" indent="1828800">
              <a:spcBef>
                <a:spcPts val="400"/>
              </a:spcBef>
              <a:buClrTx/>
              <a:buSzTx/>
              <a:buNone/>
              <a:defRPr sz="2000"/>
            </a:lvl5pPr>
          </a:lstStyle>
          <a:p>
            <a:r>
              <a:t>Body Level One</a:t>
            </a:r>
          </a:p>
          <a:p>
            <a:pPr lvl="1"/>
            <a:r>
              <a:t>Body Level Two</a:t>
            </a:r>
          </a:p>
          <a:p>
            <a:pPr lvl="2"/>
            <a:r>
              <a:t>Body Level Three</a:t>
            </a:r>
          </a:p>
          <a:p>
            <a:pPr lvl="3"/>
            <a:r>
              <a:t>Body Level Four</a:t>
            </a:r>
          </a:p>
          <a:p>
            <a:pPr lvl="4"/>
            <a:r>
              <a:t>Body Level Five</a:t>
            </a:r>
          </a:p>
        </p:txBody>
      </p:sp>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0" name="Title Text"/>
          <p:cNvSpPr txBox="1">
            <a:spLocks noGrp="1"/>
          </p:cNvSpPr>
          <p:nvPr>
            <p:ph type="title"/>
          </p:nvPr>
        </p:nvSpPr>
        <p:spPr>
          <a:xfrm>
            <a:off x="457200" y="76200"/>
            <a:ext cx="6781800" cy="1066800"/>
          </a:xfrm>
          <a:prstGeom prst="rect">
            <a:avLst/>
          </a:prstGeom>
        </p:spPr>
        <p:txBody>
          <a:bodyPr>
            <a:normAutofit/>
          </a:bodyPr>
          <a:lstStyle/>
          <a:p>
            <a:r>
              <a:t>Title Text</a:t>
            </a:r>
          </a:p>
        </p:txBody>
      </p:sp>
      <p:sp>
        <p:nvSpPr>
          <p:cNvPr id="41" name="Body Level One…"/>
          <p:cNvSpPr txBox="1">
            <a:spLocks noGrp="1"/>
          </p:cNvSpPr>
          <p:nvPr>
            <p:ph type="body" sz="half" idx="1"/>
          </p:nvPr>
        </p:nvSpPr>
        <p:spPr>
          <a:xfrm>
            <a:off x="457200" y="1219200"/>
            <a:ext cx="4038600" cy="4724400"/>
          </a:xfrm>
          <a:prstGeom prst="rect">
            <a:avLst/>
          </a:prstGeom>
        </p:spPr>
        <p:txBody>
          <a:bodyPr>
            <a:normAutofit/>
          </a:bodyPr>
          <a:lstStyle>
            <a:lvl2pPr marL="790575" indent="-333375"/>
            <a:lvl3pPr marL="1234439" indent="-320039"/>
            <a:lvl4pPr marL="1727200" indent="-355600"/>
            <a:lvl5pPr marL="2184400" indent="-355600"/>
          </a:lstStyle>
          <a:p>
            <a:r>
              <a:t>Body Level One</a:t>
            </a:r>
          </a:p>
          <a:p>
            <a:pPr lvl="1"/>
            <a:r>
              <a:t>Body Level Two</a:t>
            </a:r>
          </a:p>
          <a:p>
            <a:pPr lvl="2"/>
            <a:r>
              <a:t>Body Level Three</a:t>
            </a:r>
          </a:p>
          <a:p>
            <a:pPr lvl="3"/>
            <a:r>
              <a:t>Body Level Four</a:t>
            </a:r>
          </a:p>
          <a:p>
            <a:pPr lvl="4"/>
            <a:r>
              <a:t>Body Level Five</a:t>
            </a: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9" name="Title Text"/>
          <p:cNvSpPr txBox="1">
            <a:spLocks noGrp="1"/>
          </p:cNvSpPr>
          <p:nvPr>
            <p:ph type="title"/>
          </p:nvPr>
        </p:nvSpPr>
        <p:spPr>
          <a:xfrm>
            <a:off x="457200" y="274638"/>
            <a:ext cx="8229600" cy="1143001"/>
          </a:xfrm>
          <a:prstGeom prst="rect">
            <a:avLst/>
          </a:prstGeom>
        </p:spPr>
        <p:txBody>
          <a:bodyPr>
            <a:normAutofit/>
          </a:bodyPr>
          <a:lstStyle/>
          <a:p>
            <a:r>
              <a:t>Title Text</a:t>
            </a:r>
          </a:p>
        </p:txBody>
      </p:sp>
      <p:sp>
        <p:nvSpPr>
          <p:cNvPr id="50" name="Body Level One…"/>
          <p:cNvSpPr txBox="1">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ClrTx/>
              <a:buSzTx/>
              <a:buNone/>
              <a:defRPr sz="2400" b="1"/>
            </a:lvl1pPr>
            <a:lvl2pPr marL="0" indent="457200">
              <a:spcBef>
                <a:spcPts val="500"/>
              </a:spcBef>
              <a:buClrTx/>
              <a:buSzTx/>
              <a:buNone/>
              <a:defRPr sz="2400" b="1"/>
            </a:lvl2pPr>
            <a:lvl3pPr marL="0" indent="914400">
              <a:spcBef>
                <a:spcPts val="500"/>
              </a:spcBef>
              <a:buClrTx/>
              <a:buSzTx/>
              <a:buNone/>
              <a:defRPr sz="2400" b="1"/>
            </a:lvl3pPr>
            <a:lvl4pPr marL="0" indent="1371600">
              <a:spcBef>
                <a:spcPts val="500"/>
              </a:spcBef>
              <a:buClrTx/>
              <a:buSzTx/>
              <a:buNone/>
              <a:defRPr sz="2400" b="1"/>
            </a:lvl4pPr>
            <a:lvl5pPr marL="0" indent="1828800">
              <a:spcBef>
                <a:spcPts val="500"/>
              </a:spcBef>
              <a:buClrTx/>
              <a:buSz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1" name="Rectangle"/>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ClrTx/>
              <a:buSzTx/>
              <a:buNone/>
              <a:defRPr sz="2400" b="1"/>
            </a:pPr>
            <a:endParaRP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9" name="Title Text"/>
          <p:cNvSpPr txBox="1">
            <a:spLocks noGrp="1"/>
          </p:cNvSpPr>
          <p:nvPr>
            <p:ph type="title"/>
          </p:nvPr>
        </p:nvSpPr>
        <p:spPr>
          <a:xfrm>
            <a:off x="457200" y="76200"/>
            <a:ext cx="6781800" cy="1066800"/>
          </a:xfrm>
          <a:prstGeom prst="rect">
            <a:avLst/>
          </a:prstGeom>
        </p:spPr>
        <p:txBody>
          <a:bodyPr>
            <a:normAutofit/>
          </a:bodyPr>
          <a:lstStyle/>
          <a:p>
            <a:r>
              <a:t>Title Text</a:t>
            </a: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4" name="Title Text"/>
          <p:cNvSpPr txBox="1">
            <a:spLocks noGrp="1"/>
          </p:cNvSpPr>
          <p:nvPr>
            <p:ph type="title"/>
          </p:nvPr>
        </p:nvSpPr>
        <p:spPr>
          <a:xfrm>
            <a:off x="457200" y="273050"/>
            <a:ext cx="3008314" cy="1162050"/>
          </a:xfrm>
          <a:prstGeom prst="rect">
            <a:avLst/>
          </a:prstGeom>
        </p:spPr>
        <p:txBody>
          <a:bodyPr>
            <a:normAutofit/>
          </a:bodyPr>
          <a:lstStyle>
            <a:lvl1pPr>
              <a:defRPr sz="2000" b="1"/>
            </a:lvl1pPr>
          </a:lstStyle>
          <a:p>
            <a:r>
              <a:t>Title Text</a:t>
            </a:r>
          </a:p>
        </p:txBody>
      </p:sp>
      <p:sp>
        <p:nvSpPr>
          <p:cNvPr id="75" name="Body Level One…"/>
          <p:cNvSpPr txBox="1">
            <a:spLocks noGrp="1"/>
          </p:cNvSpPr>
          <p:nvPr>
            <p:ph type="body" idx="1"/>
          </p:nvPr>
        </p:nvSpPr>
        <p:spPr>
          <a:xfrm>
            <a:off x="3575050" y="273050"/>
            <a:ext cx="5111750" cy="5853113"/>
          </a:xfrm>
          <a:prstGeom prst="rect">
            <a:avLst/>
          </a:prstGeom>
        </p:spPr>
        <p:txBody>
          <a:bodyPr>
            <a:normAutofit/>
          </a:bodyPr>
          <a:lstStyle>
            <a:lvl1pPr>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r>
              <a:t>Body Level One</a:t>
            </a:r>
          </a:p>
          <a:p>
            <a:pPr lvl="1"/>
            <a:r>
              <a:t>Body Level Two</a:t>
            </a:r>
          </a:p>
          <a:p>
            <a:pPr lvl="2"/>
            <a:r>
              <a:t>Body Level Three</a:t>
            </a:r>
          </a:p>
          <a:p>
            <a:pPr lvl="3"/>
            <a:r>
              <a:t>Body Level Four</a:t>
            </a:r>
          </a:p>
          <a:p>
            <a:pPr lvl="4"/>
            <a:r>
              <a:t>Body Level Five</a:t>
            </a:r>
          </a:p>
        </p:txBody>
      </p:sp>
      <p:sp>
        <p:nvSpPr>
          <p:cNvPr id="76" name="Rectangle"/>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ClrTx/>
              <a:buSzTx/>
              <a:buNone/>
              <a:defRPr sz="1400"/>
            </a:pPr>
            <a:endParaRP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4" name="Title Text"/>
          <p:cNvSpPr txBox="1">
            <a:spLocks noGrp="1"/>
          </p:cNvSpPr>
          <p:nvPr>
            <p:ph type="title"/>
          </p:nvPr>
        </p:nvSpPr>
        <p:spPr>
          <a:xfrm>
            <a:off x="1792288" y="4800600"/>
            <a:ext cx="5486401" cy="566738"/>
          </a:xfrm>
          <a:prstGeom prst="rect">
            <a:avLst/>
          </a:prstGeom>
        </p:spPr>
        <p:txBody>
          <a:bodyPr>
            <a:normAutofit/>
          </a:bodyPr>
          <a:lstStyle>
            <a:lvl1pPr>
              <a:defRPr sz="2000" b="1"/>
            </a:lvl1pPr>
          </a:lstStyle>
          <a:p>
            <a:r>
              <a:t>Title Text</a:t>
            </a:r>
          </a:p>
        </p:txBody>
      </p:sp>
      <p:sp>
        <p:nvSpPr>
          <p:cNvPr id="85" name="Image"/>
          <p:cNvSpPr>
            <a:spLocks noGrp="1"/>
          </p:cNvSpPr>
          <p:nvPr>
            <p:ph type="pic" sz="half" idx="13"/>
          </p:nvPr>
        </p:nvSpPr>
        <p:spPr>
          <a:xfrm>
            <a:off x="1792288" y="612775"/>
            <a:ext cx="5486401" cy="4114800"/>
          </a:xfrm>
          <a:prstGeom prst="rect">
            <a:avLst/>
          </a:prstGeom>
        </p:spPr>
        <p:txBody>
          <a:bodyPr lIns="91439" rIns="91439"/>
          <a:lstStyle/>
          <a:p>
            <a:endParaRPr/>
          </a:p>
        </p:txBody>
      </p:sp>
      <p:sp>
        <p:nvSpPr>
          <p:cNvPr id="86" name="Body Level One…"/>
          <p:cNvSpPr txBox="1">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ClrTx/>
              <a:buSzTx/>
              <a:buNone/>
              <a:defRPr sz="1400"/>
            </a:lvl1pPr>
            <a:lvl2pPr marL="0" indent="457200">
              <a:spcBef>
                <a:spcPts val="300"/>
              </a:spcBef>
              <a:buClrTx/>
              <a:buSzTx/>
              <a:buNone/>
              <a:defRPr sz="1400"/>
            </a:lvl2pPr>
            <a:lvl3pPr marL="0" indent="914400">
              <a:spcBef>
                <a:spcPts val="300"/>
              </a:spcBef>
              <a:buClrTx/>
              <a:buSzTx/>
              <a:buNone/>
              <a:defRPr sz="1400"/>
            </a:lvl3pPr>
            <a:lvl4pPr marL="0" indent="1371600">
              <a:spcBef>
                <a:spcPts val="300"/>
              </a:spcBef>
              <a:buClrTx/>
              <a:buSzTx/>
              <a:buNone/>
              <a:defRPr sz="1400"/>
            </a:lvl4pPr>
            <a:lvl5pPr marL="0" indent="1828800">
              <a:spcBef>
                <a:spcPts val="300"/>
              </a:spcBef>
              <a:buClrTx/>
              <a:buSzTx/>
              <a:buNone/>
              <a:defRPr sz="1400"/>
            </a:lvl5pPr>
          </a:lstStyle>
          <a:p>
            <a:r>
              <a:t>Body Level One</a:t>
            </a:r>
          </a:p>
          <a:p>
            <a:pPr lvl="1"/>
            <a:r>
              <a:t>Body Level Two</a:t>
            </a:r>
          </a:p>
          <a:p>
            <a:pPr lvl="2"/>
            <a:r>
              <a:t>Body Level Three</a:t>
            </a:r>
          </a:p>
          <a:p>
            <a:pPr lvl="3"/>
            <a:r>
              <a:t>Body Level Four</a:t>
            </a:r>
          </a:p>
          <a:p>
            <a:pPr lvl="4"/>
            <a:r>
              <a:t>Body Level Five</a:t>
            </a:r>
          </a:p>
        </p:txBody>
      </p:sp>
      <p:sp>
        <p:nvSpPr>
          <p:cNvPr id="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pic>
        <p:nvPicPr>
          <p:cNvPr id="2" name="hispanic_hm_pg2_V2" descr="hispanic_hm_pg2_V2"/>
          <p:cNvPicPr>
            <a:picLocks noChangeAspect="1"/>
          </p:cNvPicPr>
          <p:nvPr/>
        </p:nvPicPr>
        <p:blipFill>
          <a:blip r:embed="rId15">
            <a:extLst/>
          </a:blip>
          <a:stretch>
            <a:fillRect/>
          </a:stretch>
        </p:blipFill>
        <p:spPr>
          <a:xfrm>
            <a:off x="0" y="0"/>
            <a:ext cx="9144000" cy="6858000"/>
          </a:xfrm>
          <a:prstGeom prst="rect">
            <a:avLst/>
          </a:prstGeom>
          <a:ln w="12700">
            <a:miter lim="400000"/>
          </a:ln>
        </p:spPr>
      </p:pic>
      <p:sp>
        <p:nvSpPr>
          <p:cNvPr id="3" name="Title Text"/>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b"/>
          <a:lstStyle/>
          <a:p>
            <a:r>
              <a:t>Title Text</a:t>
            </a:r>
          </a:p>
        </p:txBody>
      </p:sp>
      <p:sp>
        <p:nvSpPr>
          <p:cNvPr id="4"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8404859" y="6245225"/>
            <a:ext cx="281941" cy="287087"/>
          </a:xfrm>
          <a:prstGeom prst="rect">
            <a:avLst/>
          </a:prstGeom>
          <a:ln w="12700">
            <a:miter lim="400000"/>
          </a:ln>
        </p:spPr>
        <p:txBody>
          <a:bodyPr wrap="none" lIns="45719" rIns="45719">
            <a:spAutoFit/>
          </a:bodyPr>
          <a:lstStyle>
            <a:lvl1pPr algn="r">
              <a:defRPr sz="1400">
                <a:latin typeface="Times New Roman"/>
                <a:ea typeface="Times New Roman"/>
                <a:cs typeface="Times New Roman"/>
                <a:sym typeface="Times New Roman"/>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1pPr>
      <a:lvl2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2pPr>
      <a:lvl3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3pPr>
      <a:lvl4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4pPr>
      <a:lvl5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5pPr>
      <a:lvl6pPr marL="0" marR="0" indent="4572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6pPr>
      <a:lvl7pPr marL="0" marR="0" indent="9144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7pPr>
      <a:lvl8pPr marL="0" marR="0" indent="13716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8pPr>
      <a:lvl9pPr marL="0" marR="0" indent="18288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9pPr>
    </p:titleStyle>
    <p:bodyStyle>
      <a:lvl1pPr marL="342900" marR="0" indent="-3429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1pPr>
      <a:lvl2pPr marL="764930" marR="0" indent="-30773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2pPr>
      <a:lvl3pPr marL="1181100" marR="0" indent="-2667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3pPr>
      <a:lvl4pPr marL="16916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4pPr>
      <a:lvl5pPr marL="21488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5pPr>
      <a:lvl6pPr marL="26060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6pPr>
      <a:lvl7pPr marL="30632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7pPr>
      <a:lvl8pPr marL="35204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8pPr>
      <a:lvl9pPr marL="39776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en.wikipedia.org/wiki/Image:KatrinaNewOrleansFlooded.jpg" TargetMode="External"/><Relationship Id="rId7"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en.wikipedia.org/wiki/Image:Katrina-noaaGOES12.jpg" TargetMode="Externa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getkahoot.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en.wikipedia.org/wiki/Image:KatrinaNewOrleansFlooded.jpg" TargetMode="External"/><Relationship Id="rId7"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en.wikipedia.org/wiki/Image:Katrina-noaaGOES12.jpg" TargetMode="Externa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en.wikipedia.org/wiki/Image:KatrinaNewOrleansFlooded.jpg" TargetMode="External"/><Relationship Id="rId7"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en.wikipedia.org/wiki/Image:Katrina-noaaGOES12.jpg"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HUMANITARIAN LOGISTICS"/>
          <p:cNvSpPr txBox="1"/>
          <p:nvPr/>
        </p:nvSpPr>
        <p:spPr>
          <a:xfrm>
            <a:off x="381000" y="1143000"/>
            <a:ext cx="8305800" cy="15646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defRPr sz="4800">
                <a:latin typeface="Baskerville Old Face"/>
                <a:ea typeface="Baskerville Old Face"/>
                <a:cs typeface="Baskerville Old Face"/>
                <a:sym typeface="Baskerville Old Face"/>
              </a:defRPr>
            </a:lvl1pPr>
          </a:lstStyle>
          <a:p>
            <a:r>
              <a:t>HUMANITARIAN LOGISTICS</a:t>
            </a:r>
          </a:p>
        </p:txBody>
      </p:sp>
      <p:sp>
        <p:nvSpPr>
          <p:cNvPr id="133" name="Bahar Yetiş Kara"/>
          <p:cNvSpPr txBox="1"/>
          <p:nvPr/>
        </p:nvSpPr>
        <p:spPr>
          <a:xfrm>
            <a:off x="0" y="3429000"/>
            <a:ext cx="9144000" cy="14376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ctr">
              <a:defRPr sz="4000">
                <a:latin typeface="Baskerville Old Face"/>
                <a:ea typeface="Baskerville Old Face"/>
                <a:cs typeface="Baskerville Old Face"/>
                <a:sym typeface="Baskerville Old Face"/>
              </a:defRPr>
            </a:pPr>
            <a:r>
              <a:t>Bahar Yetiş Kara</a:t>
            </a:r>
            <a:endParaRPr>
              <a:latin typeface="+mn-lt"/>
              <a:ea typeface="+mn-ea"/>
              <a:cs typeface="+mn-cs"/>
              <a:sym typeface="Arial"/>
            </a:endParaRPr>
          </a:p>
          <a:p>
            <a:pPr algn="ctr">
              <a:defRPr sz="2400">
                <a:latin typeface="Baskerville Old Face"/>
                <a:ea typeface="Baskerville Old Face"/>
                <a:cs typeface="Baskerville Old Face"/>
                <a:sym typeface="Baskerville Old Face"/>
              </a:defRPr>
            </a:pPr>
            <a:endParaRPr>
              <a:latin typeface="+mn-lt"/>
              <a:ea typeface="+mn-ea"/>
              <a:cs typeface="+mn-cs"/>
              <a:sym typeface="Aria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UN Millenium Development Goals 2015"/>
          <p:cNvSpPr txBox="1">
            <a:spLocks noGrp="1"/>
          </p:cNvSpPr>
          <p:nvPr>
            <p:ph type="title"/>
          </p:nvPr>
        </p:nvSpPr>
        <p:spPr>
          <a:xfrm>
            <a:off x="457200" y="76200"/>
            <a:ext cx="5410200" cy="1066800"/>
          </a:xfrm>
          <a:prstGeom prst="rect">
            <a:avLst/>
          </a:prstGeom>
        </p:spPr>
        <p:txBody>
          <a:bodyPr>
            <a:normAutofit fontScale="90000"/>
          </a:bodyPr>
          <a:lstStyle>
            <a:lvl1pPr defTabSz="832104">
              <a:defRPr sz="3276"/>
            </a:lvl1pPr>
          </a:lstStyle>
          <a:p>
            <a:r>
              <a:t>UN Millenium Development Goals 2015</a:t>
            </a:r>
          </a:p>
        </p:txBody>
      </p:sp>
      <p:sp>
        <p:nvSpPr>
          <p:cNvPr id="276" name="“This is the historic promise 189 world leaders made at the United Nations Millennium Summit in 2000 when they agreed to meet the Millennium Development Goals (MDGs). The United Nations Millennium Campaign supports and inspires people from around the world to take action in support of the MDGs.”"/>
          <p:cNvSpPr txBox="1">
            <a:spLocks noGrp="1"/>
          </p:cNvSpPr>
          <p:nvPr>
            <p:ph type="body" idx="1"/>
          </p:nvPr>
        </p:nvSpPr>
        <p:spPr>
          <a:prstGeom prst="rect">
            <a:avLst/>
          </a:prstGeom>
        </p:spPr>
        <p:txBody>
          <a:bodyPr/>
          <a:lstStyle/>
          <a:p>
            <a:endParaRPr/>
          </a:p>
          <a:p>
            <a:r>
              <a:t>“This is the historic promise 189 world leaders made at the United Nations Millennium Summit in 2000 when they agreed to meet the Millennium Development Goals (MDGs). The United Nations Millennium Campaign supports and inspires people from around the world to take action in support of the MDGs.”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UN Millenium Development Goals 2015"/>
          <p:cNvSpPr txBox="1">
            <a:spLocks noGrp="1"/>
          </p:cNvSpPr>
          <p:nvPr>
            <p:ph type="title"/>
          </p:nvPr>
        </p:nvSpPr>
        <p:spPr>
          <a:xfrm>
            <a:off x="457200" y="76200"/>
            <a:ext cx="5562600" cy="1066800"/>
          </a:xfrm>
          <a:prstGeom prst="rect">
            <a:avLst/>
          </a:prstGeom>
        </p:spPr>
        <p:txBody>
          <a:bodyPr>
            <a:normAutofit fontScale="90000"/>
          </a:bodyPr>
          <a:lstStyle>
            <a:lvl1pPr defTabSz="832104">
              <a:defRPr sz="3276"/>
            </a:lvl1pPr>
          </a:lstStyle>
          <a:p>
            <a:r>
              <a:t>UN Millenium Development Goals 2015</a:t>
            </a:r>
          </a:p>
        </p:txBody>
      </p:sp>
      <p:sp>
        <p:nvSpPr>
          <p:cNvPr id="279" name="Goal 1: Eradicate extreme poverty and hunger…"/>
          <p:cNvSpPr txBox="1">
            <a:spLocks noGrp="1"/>
          </p:cNvSpPr>
          <p:nvPr>
            <p:ph type="body" idx="1"/>
          </p:nvPr>
        </p:nvSpPr>
        <p:spPr>
          <a:xfrm>
            <a:off x="457200" y="1066800"/>
            <a:ext cx="8229600" cy="5791200"/>
          </a:xfrm>
          <a:prstGeom prst="rect">
            <a:avLst/>
          </a:prstGeom>
        </p:spPr>
        <p:txBody>
          <a:bodyPr/>
          <a:lstStyle/>
          <a:p>
            <a:pPr>
              <a:spcBef>
                <a:spcPts val="500"/>
              </a:spcBef>
              <a:defRPr sz="2400"/>
            </a:pPr>
            <a:r>
              <a:t>Goal 1: Eradicate extreme poverty and hunger</a:t>
            </a:r>
          </a:p>
          <a:p>
            <a:pPr marL="742950" lvl="1" indent="-285750">
              <a:spcBef>
                <a:spcPts val="400"/>
              </a:spcBef>
              <a:defRPr sz="2000"/>
            </a:pPr>
            <a:r>
              <a:t>Number of people living under international poverty line of $1.25 / day declined to 1.4 billion by 2005 </a:t>
            </a:r>
            <a:endParaRPr sz="2600"/>
          </a:p>
          <a:p>
            <a:pPr>
              <a:spcBef>
                <a:spcPts val="500"/>
              </a:spcBef>
              <a:defRPr sz="2400"/>
            </a:pPr>
            <a:r>
              <a:t>Goal 2: Achieve universal primary education</a:t>
            </a:r>
          </a:p>
          <a:p>
            <a:pPr marL="742950" lvl="1" indent="-285750">
              <a:spcBef>
                <a:spcPts val="400"/>
              </a:spcBef>
              <a:defRPr sz="2000"/>
            </a:pPr>
            <a:r>
              <a:t>Enrollment in developing regions reached 89% in 2008 </a:t>
            </a:r>
            <a:endParaRPr sz="2600"/>
          </a:p>
          <a:p>
            <a:pPr>
              <a:spcBef>
                <a:spcPts val="500"/>
              </a:spcBef>
              <a:defRPr sz="2400"/>
            </a:pPr>
            <a:r>
              <a:t>Goal 3: Promote gender equality and empower women</a:t>
            </a:r>
          </a:p>
          <a:p>
            <a:pPr>
              <a:spcBef>
                <a:spcPts val="500"/>
              </a:spcBef>
              <a:defRPr sz="2400"/>
            </a:pPr>
            <a:r>
              <a:t>Goal 4: Reduce child mortality </a:t>
            </a:r>
          </a:p>
          <a:p>
            <a:pPr marL="742950" lvl="1" indent="-285750">
              <a:spcBef>
                <a:spcPts val="400"/>
              </a:spcBef>
              <a:defRPr sz="2000"/>
            </a:pPr>
            <a:r>
              <a:t>In some regions 1 of 7 die before age 5, many of preventable causes </a:t>
            </a:r>
            <a:endParaRPr sz="2600"/>
          </a:p>
          <a:p>
            <a:pPr>
              <a:spcBef>
                <a:spcPts val="500"/>
              </a:spcBef>
              <a:defRPr sz="2400"/>
            </a:pPr>
            <a:r>
              <a:t>Goal 5: Improve maternal health </a:t>
            </a:r>
          </a:p>
          <a:p>
            <a:pPr marL="742950" lvl="1" indent="-285750">
              <a:spcBef>
                <a:spcPts val="500"/>
              </a:spcBef>
              <a:defRPr sz="2200"/>
            </a:pPr>
            <a:r>
              <a:t>Insub-Saharan Africa, maternal mortality risk is 1 in 30 </a:t>
            </a:r>
            <a:endParaRPr sz="2600"/>
          </a:p>
          <a:p>
            <a:pPr>
              <a:spcBef>
                <a:spcPts val="500"/>
              </a:spcBef>
              <a:defRPr sz="2400"/>
            </a:pPr>
            <a:r>
              <a:t>Goal 6: Combat HIV/AIDS, malaria, other diseases </a:t>
            </a:r>
          </a:p>
          <a:p>
            <a:pPr marL="742950" lvl="1" indent="-285750">
              <a:spcBef>
                <a:spcPts val="500"/>
              </a:spcBef>
              <a:defRPr sz="2200"/>
            </a:pPr>
            <a:r>
              <a:t>In Africa, malaria accounts for one-fifth of childhood mortality </a:t>
            </a:r>
            <a:endParaRPr sz="2600"/>
          </a:p>
          <a:p>
            <a:pPr>
              <a:spcBef>
                <a:spcPts val="500"/>
              </a:spcBef>
              <a:defRPr sz="2400"/>
            </a:pPr>
            <a:r>
              <a:t>Goal 7: Ensure environmental sustainability </a:t>
            </a:r>
          </a:p>
          <a:p>
            <a:pPr>
              <a:spcBef>
                <a:spcPts val="500"/>
              </a:spcBef>
              <a:defRPr sz="2400"/>
            </a:pPr>
            <a:r>
              <a:t>Goal 8: Develop a global partnership for development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http://www.luxuo.com/wp-content/uploads/2009/04/etna-eruption.jpg" descr="http://www.luxuo.com/wp-content/uploads/2009/04/etna-eruption.jpg"/>
          <p:cNvPicPr>
            <a:picLocks noChangeAspect="1"/>
          </p:cNvPicPr>
          <p:nvPr/>
        </p:nvPicPr>
        <p:blipFill>
          <a:blip r:embed="rId2">
            <a:extLst/>
          </a:blip>
          <a:stretch>
            <a:fillRect/>
          </a:stretch>
        </p:blipFill>
        <p:spPr>
          <a:xfrm>
            <a:off x="6019800" y="3352800"/>
            <a:ext cx="3124200" cy="2013492"/>
          </a:xfrm>
          <a:prstGeom prst="rect">
            <a:avLst/>
          </a:prstGeom>
          <a:ln w="12700">
            <a:miter lim="400000"/>
          </a:ln>
        </p:spPr>
      </p:pic>
      <p:pic>
        <p:nvPicPr>
          <p:cNvPr id="282" name="Flooded I-10/I-610/West End Blvd. interchange and surrounding area of northwest New Orleans and Metairie, Louisiana" descr="Flooded I-10/I-610/West End Blvd. interchange and surrounding area of northwest New Orleans and Metairie, Louisiana">
            <a:hlinkClick r:id="rId3"/>
          </p:cNvPr>
          <p:cNvPicPr>
            <a:picLocks noChangeAspect="1"/>
          </p:cNvPicPr>
          <p:nvPr/>
        </p:nvPicPr>
        <p:blipFill>
          <a:blip r:embed="rId4">
            <a:extLst/>
          </a:blip>
          <a:stretch>
            <a:fillRect/>
          </a:stretch>
        </p:blipFill>
        <p:spPr>
          <a:xfrm>
            <a:off x="0" y="3276600"/>
            <a:ext cx="2895600" cy="3798643"/>
          </a:xfrm>
          <a:prstGeom prst="rect">
            <a:avLst/>
          </a:prstGeom>
          <a:ln w="12700">
            <a:miter lim="400000"/>
          </a:ln>
        </p:spPr>
      </p:pic>
      <p:pic>
        <p:nvPicPr>
          <p:cNvPr id="283" name="228px-Katrina-noaaGOES12" descr="228px-Katrina-noaaGOES12">
            <a:hlinkClick r:id="rId5"/>
          </p:cNvPr>
          <p:cNvPicPr>
            <a:picLocks noChangeAspect="1"/>
          </p:cNvPicPr>
          <p:nvPr/>
        </p:nvPicPr>
        <p:blipFill>
          <a:blip r:embed="rId6">
            <a:extLst/>
          </a:blip>
          <a:stretch>
            <a:fillRect/>
          </a:stretch>
        </p:blipFill>
        <p:spPr>
          <a:xfrm>
            <a:off x="3048000" y="3276600"/>
            <a:ext cx="2845582" cy="2133600"/>
          </a:xfrm>
          <a:prstGeom prst="rect">
            <a:avLst/>
          </a:prstGeom>
          <a:ln w="12700">
            <a:miter lim="400000"/>
          </a:ln>
        </p:spPr>
      </p:pic>
      <p:pic>
        <p:nvPicPr>
          <p:cNvPr id="284" name="01" descr="01"/>
          <p:cNvPicPr>
            <a:picLocks noChangeAspect="1"/>
          </p:cNvPicPr>
          <p:nvPr/>
        </p:nvPicPr>
        <p:blipFill>
          <a:blip r:embed="rId7">
            <a:extLst/>
          </a:blip>
          <a:stretch>
            <a:fillRect/>
          </a:stretch>
        </p:blipFill>
        <p:spPr>
          <a:xfrm>
            <a:off x="6019017" y="4953000"/>
            <a:ext cx="3124985" cy="1905000"/>
          </a:xfrm>
          <a:prstGeom prst="rect">
            <a:avLst/>
          </a:prstGeom>
          <a:ln w="12700">
            <a:miter lim="400000"/>
          </a:ln>
        </p:spPr>
      </p:pic>
      <p:sp>
        <p:nvSpPr>
          <p:cNvPr id="285" name="Context"/>
          <p:cNvSpPr txBox="1">
            <a:spLocks noGrp="1"/>
          </p:cNvSpPr>
          <p:nvPr>
            <p:ph type="title"/>
          </p:nvPr>
        </p:nvSpPr>
        <p:spPr>
          <a:prstGeom prst="rect">
            <a:avLst/>
          </a:prstGeom>
        </p:spPr>
        <p:txBody>
          <a:bodyPr/>
          <a:lstStyle/>
          <a:p>
            <a:r>
              <a:t>Context</a:t>
            </a:r>
          </a:p>
        </p:txBody>
      </p:sp>
      <p:sp>
        <p:nvSpPr>
          <p:cNvPr id="286" name="Natural and Man-Made Disaster…"/>
          <p:cNvSpPr txBox="1">
            <a:spLocks noGrp="1"/>
          </p:cNvSpPr>
          <p:nvPr>
            <p:ph type="body" idx="1"/>
          </p:nvPr>
        </p:nvSpPr>
        <p:spPr>
          <a:xfrm>
            <a:off x="381000" y="1066800"/>
            <a:ext cx="8229600" cy="4724400"/>
          </a:xfrm>
          <a:prstGeom prst="rect">
            <a:avLst/>
          </a:prstGeom>
        </p:spPr>
        <p:txBody>
          <a:bodyPr/>
          <a:lstStyle/>
          <a:p>
            <a:pPr marL="90000">
              <a:spcBef>
                <a:spcPts val="0"/>
              </a:spcBef>
            </a:pPr>
            <a:r>
              <a:rPr dirty="0"/>
              <a:t>Natural and Man-Made Disaster</a:t>
            </a:r>
          </a:p>
          <a:p>
            <a:pPr marL="90000">
              <a:spcBef>
                <a:spcPts val="0"/>
              </a:spcBef>
            </a:pPr>
            <a:r>
              <a:rPr dirty="0"/>
              <a:t>Ongoing Problems:</a:t>
            </a:r>
          </a:p>
          <a:p>
            <a:pPr marL="947250" lvl="3" indent="-228600">
              <a:spcBef>
                <a:spcPts val="0"/>
              </a:spcBef>
              <a:defRPr sz="2000"/>
            </a:pPr>
            <a:r>
              <a:rPr dirty="0"/>
              <a:t>Food, water, shelter</a:t>
            </a:r>
            <a:r>
              <a:rPr dirty="0" smtClean="0"/>
              <a:t>...</a:t>
            </a:r>
            <a:r>
              <a:rPr lang="tr-TR" dirty="0" smtClean="0"/>
              <a:t> </a:t>
            </a:r>
            <a:r>
              <a:rPr dirty="0" smtClean="0"/>
              <a:t>essential </a:t>
            </a:r>
            <a:r>
              <a:rPr dirty="0"/>
              <a:t>components of life </a:t>
            </a:r>
          </a:p>
          <a:p>
            <a:pPr marL="90000">
              <a:spcBef>
                <a:spcPts val="0"/>
              </a:spcBef>
            </a:pPr>
            <a:r>
              <a:rPr dirty="0"/>
              <a:t>Environments with disruptions</a:t>
            </a:r>
          </a:p>
          <a:p>
            <a:pPr marL="90000">
              <a:spcBef>
                <a:spcPts val="0"/>
              </a:spcBef>
            </a:pPr>
            <a:r>
              <a:rPr dirty="0"/>
              <a:t>Many decision makers but often limited resources</a:t>
            </a:r>
          </a:p>
        </p:txBody>
      </p:sp>
      <p:pic>
        <p:nvPicPr>
          <p:cNvPr id="287" name="haiti1.jpg" descr="haiti1.jpg"/>
          <p:cNvPicPr>
            <a:picLocks noChangeAspect="1"/>
          </p:cNvPicPr>
          <p:nvPr/>
        </p:nvPicPr>
        <p:blipFill>
          <a:blip r:embed="rId8">
            <a:extLst/>
          </a:blip>
          <a:stretch>
            <a:fillRect/>
          </a:stretch>
        </p:blipFill>
        <p:spPr>
          <a:xfrm>
            <a:off x="2933941" y="4876800"/>
            <a:ext cx="2978071" cy="198120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Humanitarian supply Chains : Challenges"/>
          <p:cNvSpPr txBox="1">
            <a:spLocks noGrp="1"/>
          </p:cNvSpPr>
          <p:nvPr>
            <p:ph type="title"/>
          </p:nvPr>
        </p:nvSpPr>
        <p:spPr>
          <a:prstGeom prst="rect">
            <a:avLst/>
          </a:prstGeom>
        </p:spPr>
        <p:txBody>
          <a:bodyPr>
            <a:normAutofit fontScale="90000"/>
          </a:bodyPr>
          <a:lstStyle>
            <a:lvl1pPr defTabSz="832104">
              <a:defRPr sz="3276"/>
            </a:lvl1pPr>
          </a:lstStyle>
          <a:p>
            <a:r>
              <a:t>Humanitarian supply Chains : Challenges</a:t>
            </a:r>
          </a:p>
        </p:txBody>
      </p:sp>
      <p:graphicFrame>
        <p:nvGraphicFramePr>
          <p:cNvPr id="290" name="Table"/>
          <p:cNvGraphicFramePr/>
          <p:nvPr/>
        </p:nvGraphicFramePr>
        <p:xfrm>
          <a:off x="533400" y="1930400"/>
          <a:ext cx="8534400" cy="3413760"/>
        </p:xfrm>
        <a:graphic>
          <a:graphicData uri="http://schemas.openxmlformats.org/drawingml/2006/table">
            <a:tbl>
              <a:tblPr firstRow="1">
                <a:tableStyleId>{4C3C2611-4C71-4FC5-86AE-919BDF0F9419}</a:tableStyleId>
              </a:tblPr>
              <a:tblGrid>
                <a:gridCol w="4114800"/>
                <a:gridCol w="4419600"/>
              </a:tblGrid>
              <a:tr h="370840">
                <a:tc>
                  <a:txBody>
                    <a:bodyPr/>
                    <a:lstStyle/>
                    <a:p>
                      <a:pPr algn="l">
                        <a:defRPr sz="1800" b="0"/>
                      </a:pPr>
                      <a:r>
                        <a:rPr sz="2400">
                          <a:sym typeface="Gill Sans MT"/>
                        </a:rPr>
                        <a:t>Challenges with demand</a:t>
                      </a:r>
                    </a:p>
                  </a:txBody>
                  <a:tcPr marL="45720" marR="45720" horzOverflow="overflow"/>
                </a:tc>
                <a:tc>
                  <a:txBody>
                    <a:bodyPr/>
                    <a:lstStyle/>
                    <a:p>
                      <a:pPr algn="l">
                        <a:spcBef>
                          <a:spcPts val="600"/>
                        </a:spcBef>
                        <a:buSzPct val="100000"/>
                        <a:buFont typeface="Arial"/>
                        <a:buChar char="•"/>
                        <a:defRPr sz="2400" b="0">
                          <a:sym typeface="Gill Sans MT"/>
                        </a:defRPr>
                      </a:pPr>
                      <a:r>
                        <a:t>Uncertain and dynamic demand</a:t>
                      </a:r>
                    </a:p>
                    <a:p>
                      <a:pPr algn="l">
                        <a:spcBef>
                          <a:spcPts val="600"/>
                        </a:spcBef>
                        <a:buSzPct val="100000"/>
                        <a:buFont typeface="Arial"/>
                        <a:buChar char="•"/>
                        <a:defRPr sz="2400" b="0">
                          <a:sym typeface="Gill Sans MT"/>
                        </a:defRPr>
                      </a:pPr>
                      <a:r>
                        <a:t>Specific to disaster or humanitarian issue</a:t>
                      </a:r>
                    </a:p>
                  </a:txBody>
                  <a:tcPr marL="45720" marR="45720" horzOverflow="overflow"/>
                </a:tc>
              </a:tr>
              <a:tr h="370840">
                <a:tc>
                  <a:txBody>
                    <a:bodyPr/>
                    <a:lstStyle/>
                    <a:p>
                      <a:pPr algn="l">
                        <a:defRPr sz="1800"/>
                      </a:pPr>
                      <a:r>
                        <a:rPr sz="2400">
                          <a:sym typeface="Gill Sans MT"/>
                        </a:rPr>
                        <a:t>Challenges with supply</a:t>
                      </a:r>
                    </a:p>
                  </a:txBody>
                  <a:tcPr marL="45720" marR="45720" horzOverflow="overflow"/>
                </a:tc>
                <a:tc>
                  <a:txBody>
                    <a:bodyPr/>
                    <a:lstStyle/>
                    <a:p>
                      <a:pPr algn="l">
                        <a:spcBef>
                          <a:spcPts val="600"/>
                        </a:spcBef>
                        <a:buSzPct val="100000"/>
                        <a:buFont typeface="Arial"/>
                        <a:buChar char="•"/>
                        <a:defRPr sz="2400">
                          <a:sym typeface="Gill Sans MT"/>
                        </a:defRPr>
                      </a:pPr>
                      <a:r>
                        <a:t>Uncertainties in supply quantities</a:t>
                      </a:r>
                    </a:p>
                    <a:p>
                      <a:pPr algn="l">
                        <a:spcBef>
                          <a:spcPts val="600"/>
                        </a:spcBef>
                        <a:buSzPct val="100000"/>
                        <a:buFont typeface="Arial"/>
                        <a:buChar char="•"/>
                        <a:defRPr sz="2400">
                          <a:sym typeface="Gill Sans MT"/>
                        </a:defRPr>
                      </a:pPr>
                      <a:r>
                        <a:t>Timing of supplies</a:t>
                      </a:r>
                    </a:p>
                    <a:p>
                      <a:pPr algn="l">
                        <a:spcBef>
                          <a:spcPts val="600"/>
                        </a:spcBef>
                        <a:buSzPct val="100000"/>
                        <a:buFont typeface="Arial"/>
                        <a:buChar char="•"/>
                        <a:defRPr sz="2400">
                          <a:sym typeface="Gill Sans MT"/>
                        </a:defRPr>
                      </a:pPr>
                      <a:r>
                        <a:t>Perishability</a:t>
                      </a:r>
                    </a:p>
                    <a:p>
                      <a:pPr algn="l">
                        <a:spcBef>
                          <a:spcPts val="600"/>
                        </a:spcBef>
                        <a:buSzPct val="100000"/>
                        <a:buFont typeface="Arial"/>
                        <a:buChar char="•"/>
                        <a:defRPr sz="2400">
                          <a:sym typeface="Gill Sans MT"/>
                        </a:defRPr>
                      </a:pPr>
                      <a:r>
                        <a:t>Unnecessary, unusable and/or unwanted donations</a:t>
                      </a:r>
                    </a:p>
                  </a:txBody>
                  <a:tcPr marL="45720" marR="45720" horzOverflow="overflow"/>
                </a:tc>
              </a:tr>
            </a:tbl>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Humanitarian Supply Chains – Examples of Supply-Demand Mismatch"/>
          <p:cNvSpPr txBox="1">
            <a:spLocks noGrp="1"/>
          </p:cNvSpPr>
          <p:nvPr>
            <p:ph type="title"/>
          </p:nvPr>
        </p:nvSpPr>
        <p:spPr>
          <a:xfrm>
            <a:off x="457200" y="76200"/>
            <a:ext cx="8686800" cy="1066800"/>
          </a:xfrm>
          <a:prstGeom prst="rect">
            <a:avLst/>
          </a:prstGeom>
        </p:spPr>
        <p:txBody>
          <a:bodyPr>
            <a:normAutofit fontScale="90000"/>
          </a:bodyPr>
          <a:lstStyle>
            <a:lvl1pPr defTabSz="832104">
              <a:defRPr sz="3276"/>
            </a:lvl1pPr>
          </a:lstStyle>
          <a:p>
            <a:r>
              <a:t>Humanitarian Supply Chains – Examples of Supply-Demand Mismatch</a:t>
            </a:r>
          </a:p>
        </p:txBody>
      </p:sp>
      <p:sp>
        <p:nvSpPr>
          <p:cNvPr id="293" name="In the months following the January12 earthquake, donated medical equipment and supplies were shipped into Haiti by the container-full, overwhelming hospitals across this disaster-ravaged nation. Much of it will never get used, and even worse, the unopened boxes sometimes obstruct doctors from locating supplies they actually need to treat patients. (Huffington Post, May 2013)…"/>
          <p:cNvSpPr txBox="1">
            <a:spLocks noGrp="1"/>
          </p:cNvSpPr>
          <p:nvPr>
            <p:ph type="body" idx="1"/>
          </p:nvPr>
        </p:nvSpPr>
        <p:spPr>
          <a:prstGeom prst="rect">
            <a:avLst/>
          </a:prstGeom>
        </p:spPr>
        <p:txBody>
          <a:bodyPr/>
          <a:lstStyle/>
          <a:p>
            <a:pPr>
              <a:spcBef>
                <a:spcPts val="500"/>
              </a:spcBef>
              <a:defRPr sz="2400"/>
            </a:pPr>
            <a:r>
              <a:rPr dirty="0"/>
              <a:t>In the months following the </a:t>
            </a:r>
            <a:r>
              <a:rPr dirty="0" smtClean="0"/>
              <a:t>January</a:t>
            </a:r>
            <a:r>
              <a:rPr lang="tr-TR" dirty="0" smtClean="0"/>
              <a:t> </a:t>
            </a:r>
            <a:r>
              <a:rPr dirty="0" smtClean="0"/>
              <a:t>12 </a:t>
            </a:r>
            <a:r>
              <a:rPr b="1" dirty="0"/>
              <a:t>earthquake</a:t>
            </a:r>
            <a:r>
              <a:rPr dirty="0"/>
              <a:t>, donated medical equipment and supplies were shipped into </a:t>
            </a:r>
            <a:r>
              <a:rPr b="1" dirty="0"/>
              <a:t>Haiti</a:t>
            </a:r>
            <a:r>
              <a:rPr dirty="0"/>
              <a:t> by the container-full, overwhelming hospitals across this disaster-ravaged nation. Much of it will </a:t>
            </a:r>
            <a:r>
              <a:rPr b="1" dirty="0"/>
              <a:t>never get used</a:t>
            </a:r>
            <a:r>
              <a:rPr dirty="0"/>
              <a:t>, and even worse, the </a:t>
            </a:r>
            <a:r>
              <a:rPr b="1" dirty="0"/>
              <a:t>unopened boxes</a:t>
            </a:r>
            <a:r>
              <a:rPr dirty="0"/>
              <a:t> sometimes </a:t>
            </a:r>
            <a:r>
              <a:rPr b="1" dirty="0"/>
              <a:t>obstruct doctors </a:t>
            </a:r>
            <a:r>
              <a:rPr dirty="0"/>
              <a:t>from locating supplies they actually need to treat patients. (Huffington Post, May 2013)</a:t>
            </a:r>
          </a:p>
          <a:p>
            <a:pPr>
              <a:spcBef>
                <a:spcPts val="500"/>
              </a:spcBef>
              <a:defRPr sz="2400"/>
            </a:pPr>
            <a:r>
              <a:rPr dirty="0"/>
              <a:t>In </a:t>
            </a:r>
            <a:r>
              <a:rPr b="1" dirty="0"/>
              <a:t>Japan in </a:t>
            </a:r>
            <a:r>
              <a:rPr b="1" dirty="0" smtClean="0"/>
              <a:t>201</a:t>
            </a:r>
            <a:r>
              <a:rPr lang="tr-TR" b="1" dirty="0" smtClean="0"/>
              <a:t>1</a:t>
            </a:r>
            <a:r>
              <a:rPr dirty="0" smtClean="0"/>
              <a:t>...</a:t>
            </a:r>
            <a:r>
              <a:rPr lang="tr-TR" dirty="0" smtClean="0"/>
              <a:t> </a:t>
            </a:r>
            <a:r>
              <a:rPr dirty="0" smtClean="0"/>
              <a:t>about </a:t>
            </a:r>
            <a:r>
              <a:rPr b="1" dirty="0"/>
              <a:t>60%</a:t>
            </a:r>
            <a:r>
              <a:rPr dirty="0"/>
              <a:t> of the supplies that arrive at a disaster site are not beneficial to the survivors and should </a:t>
            </a:r>
            <a:r>
              <a:rPr b="1" dirty="0"/>
              <a:t>not have been sent</a:t>
            </a:r>
            <a:r>
              <a:rPr dirty="0"/>
              <a:t>. ... relief workers reported "too many blankets," "too much clothing" and "a lot of broken bikes.“ (Los Angeles Times, November 2012)</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Examples of Supply-Demand Mismatch"/>
          <p:cNvSpPr txBox="1">
            <a:spLocks noGrp="1"/>
          </p:cNvSpPr>
          <p:nvPr>
            <p:ph type="title"/>
          </p:nvPr>
        </p:nvSpPr>
        <p:spPr>
          <a:xfrm>
            <a:off x="457200" y="76200"/>
            <a:ext cx="8686800" cy="1066800"/>
          </a:xfrm>
          <a:prstGeom prst="rect">
            <a:avLst/>
          </a:prstGeom>
        </p:spPr>
        <p:txBody>
          <a:bodyPr/>
          <a:lstStyle/>
          <a:p>
            <a:r>
              <a:t>Examples of Supply-Demand Mismatch</a:t>
            </a:r>
          </a:p>
        </p:txBody>
      </p:sp>
      <p:sp>
        <p:nvSpPr>
          <p:cNvPr id="296" name="Stockpiling antiviral drugs in preparation for a flu pandemic (Wall Street Journal, May 2009)…"/>
          <p:cNvSpPr txBox="1">
            <a:spLocks noGrp="1"/>
          </p:cNvSpPr>
          <p:nvPr>
            <p:ph type="body" idx="1"/>
          </p:nvPr>
        </p:nvSpPr>
        <p:spPr>
          <a:xfrm>
            <a:off x="228600" y="1219200"/>
            <a:ext cx="8915400" cy="4724400"/>
          </a:xfrm>
          <a:prstGeom prst="rect">
            <a:avLst/>
          </a:prstGeom>
        </p:spPr>
        <p:txBody>
          <a:bodyPr>
            <a:normAutofit lnSpcReduction="10000"/>
          </a:bodyPr>
          <a:lstStyle/>
          <a:p>
            <a:pPr marL="329184" indent="-329184" defTabSz="877823">
              <a:spcBef>
                <a:spcPts val="500"/>
              </a:spcBef>
              <a:defRPr sz="2304"/>
            </a:pPr>
            <a:r>
              <a:t>Stockpiling antiviral drugs in preparation for a flu pandemic (Wall Street Journal, May 2009) </a:t>
            </a:r>
          </a:p>
          <a:p>
            <a:pPr marL="329184" indent="-329184" defTabSz="877823">
              <a:spcBef>
                <a:spcPts val="500"/>
              </a:spcBef>
              <a:defRPr sz="2304"/>
            </a:pPr>
            <a:r>
              <a:t>Despite months of dire warnings ..., less than half of the 229 million doses of H1N1 vaccine the government bought to fight the pandemic have been administered -- leaving an estimated 71.5 million doses that must be discarded if they are not used before they expire. (Washington Post, April 2012) </a:t>
            </a:r>
          </a:p>
          <a:p>
            <a:pPr marL="329184" indent="-329184" defTabSz="877823">
              <a:spcBef>
                <a:spcPts val="500"/>
              </a:spcBef>
              <a:defRPr sz="2304"/>
            </a:pPr>
            <a:r>
              <a:t>When Supply &gt; Demand </a:t>
            </a:r>
          </a:p>
          <a:p>
            <a:pPr marL="713231" lvl="1" indent="-274320" defTabSz="877823">
              <a:spcBef>
                <a:spcPts val="500"/>
              </a:spcBef>
              <a:defRPr sz="2496"/>
            </a:pPr>
            <a:r>
              <a:t>Inefficient use of limited funds and resources </a:t>
            </a:r>
          </a:p>
          <a:p>
            <a:pPr marL="713231" lvl="1" indent="-274320" defTabSz="877823">
              <a:spcBef>
                <a:spcPts val="500"/>
              </a:spcBef>
              <a:defRPr sz="2496"/>
            </a:pPr>
            <a:r>
              <a:t>Bottlenecks in the network</a:t>
            </a:r>
          </a:p>
          <a:p>
            <a:pPr marL="713231" lvl="1" indent="-274320" defTabSz="877823">
              <a:spcBef>
                <a:spcPts val="500"/>
              </a:spcBef>
              <a:defRPr sz="2496"/>
            </a:pPr>
            <a:r>
              <a:t>Extra cost of managing and storing </a:t>
            </a:r>
          </a:p>
          <a:p>
            <a:pPr marL="713231" lvl="1" indent="-274320" defTabSz="877823">
              <a:spcBef>
                <a:spcPts val="500"/>
              </a:spcBef>
              <a:defRPr sz="2496"/>
            </a:pPr>
            <a:r>
              <a:t>Extra cost and environmental impact of disposal </a:t>
            </a:r>
          </a:p>
        </p:txBody>
      </p:sp>
      <p:sp>
        <p:nvSpPr>
          <p:cNvPr id="297" name="Rectangle"/>
          <p:cNvSpPr/>
          <p:nvPr/>
        </p:nvSpPr>
        <p:spPr>
          <a:xfrm>
            <a:off x="228600" y="3913252"/>
            <a:ext cx="8153400" cy="2391470"/>
          </a:xfrm>
          <a:prstGeom prst="rect">
            <a:avLst/>
          </a:prstGeom>
          <a:ln w="5715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ummary of Problem Characteristics"/>
          <p:cNvSpPr txBox="1">
            <a:spLocks noGrp="1"/>
          </p:cNvSpPr>
          <p:nvPr>
            <p:ph type="title"/>
          </p:nvPr>
        </p:nvSpPr>
        <p:spPr>
          <a:prstGeom prst="rect">
            <a:avLst/>
          </a:prstGeom>
        </p:spPr>
        <p:txBody>
          <a:bodyPr/>
          <a:lstStyle>
            <a:lvl1pPr defTabSz="896111">
              <a:defRPr sz="3528"/>
            </a:lvl1pPr>
          </a:lstStyle>
          <a:p>
            <a:r>
              <a:t>Summary of Problem Characteristics</a:t>
            </a:r>
          </a:p>
        </p:txBody>
      </p:sp>
      <p:sp>
        <p:nvSpPr>
          <p:cNvPr id="300" name="High complexity…"/>
          <p:cNvSpPr txBox="1">
            <a:spLocks noGrp="1"/>
          </p:cNvSpPr>
          <p:nvPr>
            <p:ph type="body" idx="1"/>
          </p:nvPr>
        </p:nvSpPr>
        <p:spPr>
          <a:xfrm>
            <a:off x="457200" y="1219200"/>
            <a:ext cx="8686800" cy="5638800"/>
          </a:xfrm>
          <a:prstGeom prst="rect">
            <a:avLst/>
          </a:prstGeom>
        </p:spPr>
        <p:txBody>
          <a:bodyPr/>
          <a:lstStyle/>
          <a:p>
            <a:pPr>
              <a:spcBef>
                <a:spcPts val="1100"/>
              </a:spcBef>
              <a:defRPr sz="2400"/>
            </a:pPr>
            <a:r>
              <a:t>High complexity </a:t>
            </a:r>
            <a:endParaRPr sz="1600"/>
          </a:p>
          <a:p>
            <a:pPr>
              <a:spcBef>
                <a:spcPts val="1100"/>
              </a:spcBef>
              <a:defRPr sz="2400"/>
            </a:pPr>
            <a:r>
              <a:t>High uncertainty, dynamically changing environments, information may not be available or reliable </a:t>
            </a:r>
            <a:endParaRPr sz="1600"/>
          </a:p>
          <a:p>
            <a:pPr>
              <a:spcBef>
                <a:spcPts val="1100"/>
              </a:spcBef>
              <a:defRPr sz="2400"/>
            </a:pPr>
            <a:r>
              <a:t>Timing is key for decisions and actions </a:t>
            </a:r>
            <a:endParaRPr sz="1600"/>
          </a:p>
          <a:p>
            <a:pPr>
              <a:spcBef>
                <a:spcPts val="1100"/>
              </a:spcBef>
              <a:defRPr sz="2400"/>
            </a:pPr>
            <a:r>
              <a:t>Multiple players, multiple perspectives, multiple/conflicting objectives </a:t>
            </a:r>
            <a:endParaRPr sz="1600"/>
          </a:p>
          <a:p>
            <a:pPr>
              <a:spcBef>
                <a:spcPts val="1100"/>
              </a:spcBef>
              <a:defRPr sz="2400"/>
            </a:pPr>
            <a:r>
              <a:t>Difficult (but very important!) to assess the potential impact and consequences of actions (short term and long term) </a:t>
            </a:r>
            <a:endParaRPr sz="1600"/>
          </a:p>
          <a:p>
            <a:pPr>
              <a:spcBef>
                <a:spcPts val="1100"/>
              </a:spcBef>
              <a:defRPr sz="2400"/>
            </a:pPr>
            <a:r>
              <a:t>Important to consider the human/social/behavioral component </a:t>
            </a:r>
            <a:endParaRPr sz="1600"/>
          </a:p>
          <a:p>
            <a:pPr>
              <a:spcBef>
                <a:spcPts val="1100"/>
              </a:spcBef>
              <a:defRPr sz="2400"/>
            </a:pPr>
            <a:r>
              <a:t>Interdisciplinary nature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Video 1: WFP…"/>
          <p:cNvSpPr txBox="1">
            <a:spLocks noGrp="1"/>
          </p:cNvSpPr>
          <p:nvPr>
            <p:ph type="body" idx="1"/>
          </p:nvPr>
        </p:nvSpPr>
        <p:spPr>
          <a:xfrm>
            <a:off x="711200" y="1384300"/>
            <a:ext cx="8229600" cy="4724400"/>
          </a:xfrm>
          <a:prstGeom prst="rect">
            <a:avLst/>
          </a:prstGeom>
        </p:spPr>
        <p:txBody>
          <a:bodyPr/>
          <a:lstStyle/>
          <a:p>
            <a:r>
              <a:t>Video 1: WFP</a:t>
            </a:r>
          </a:p>
          <a:p>
            <a:pPr marL="0" indent="0">
              <a:buClrTx/>
              <a:buSzTx/>
              <a:buNone/>
            </a:pPr>
            <a:endParaRPr/>
          </a:p>
          <a:p>
            <a:r>
              <a:t>Video 2 : Hunger is not a food issue</a:t>
            </a:r>
          </a:p>
          <a:p>
            <a:endParaRPr/>
          </a:p>
          <a:p>
            <a:r>
              <a:t>Video 3: Child Mortality</a:t>
            </a:r>
          </a:p>
          <a:p>
            <a:endParaRPr/>
          </a:p>
          <a:p>
            <a:r>
              <a:t>Video 4: New UNGoals</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28"/>
          <p:cNvSpPr txBox="1">
            <a:spLocks/>
          </p:cNvSpPr>
          <p:nvPr/>
        </p:nvSpPr>
        <p:spPr>
          <a:xfrm>
            <a:off x="381000" y="260648"/>
            <a:ext cx="8534400" cy="6292552"/>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9pPr>
          </a:lstStyle>
          <a:p>
            <a:pPr marL="257175" indent="-257175" algn="ctr" defTabSz="685800" hangingPunct="1">
              <a:spcBef>
                <a:spcPts val="200"/>
              </a:spcBef>
              <a:buSzTx/>
              <a:buFontTx/>
              <a:buNone/>
              <a:defRPr sz="2400"/>
            </a:pPr>
            <a:endParaRPr lang="en-US" sz="6000" b="1" dirty="0" smtClean="0"/>
          </a:p>
          <a:p>
            <a:pPr marL="257175" indent="-257175" algn="ctr" defTabSz="685800" hangingPunct="1">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KAHOOT</a:t>
            </a:r>
            <a:r>
              <a:rPr lang="en-US" sz="6000" b="1" dirty="0" smtClean="0">
                <a:solidFill>
                  <a:schemeClr val="tx1"/>
                </a:solidFill>
                <a:effectLst>
                  <a:outerShdw blurRad="38100" dist="38100" dir="2700000" algn="tl">
                    <a:srgbClr val="000000">
                      <a:alpha val="43137"/>
                    </a:srgbClr>
                  </a:outerShdw>
                </a:effectLst>
              </a:rPr>
              <a:t>!</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hangingPunct="1">
              <a:spcBef>
                <a:spcPts val="200"/>
              </a:spcBef>
              <a:buSzTx/>
              <a:buFontTx/>
              <a:buNone/>
              <a:defRPr sz="2400"/>
            </a:pPr>
            <a:endParaRPr lang="tr-TR" sz="3000" b="1" dirty="0" smtClean="0">
              <a:solidFill>
                <a:srgbClr val="FF0000"/>
              </a:solidFill>
              <a:effectLst>
                <a:outerShdw blurRad="38100" dist="38100" dir="2700000" algn="tl">
                  <a:srgbClr val="000000">
                    <a:alpha val="43137"/>
                  </a:srgbClr>
                </a:outerShdw>
              </a:effectLst>
              <a:hlinkClick r:id=""/>
            </a:endParaRPr>
          </a:p>
          <a:p>
            <a:pPr marL="257175" indent="-257175" algn="ctr" defTabSz="685800" hangingPunct="1">
              <a:spcBef>
                <a:spcPts val="200"/>
              </a:spcBef>
              <a:buSzTx/>
              <a:buFontTx/>
              <a:buNone/>
              <a:defRPr sz="2400"/>
            </a:pPr>
            <a:endParaRPr lang="tr-TR" sz="3000" b="1" dirty="0">
              <a:solidFill>
                <a:srgbClr val="FF0000"/>
              </a:solidFill>
              <a:effectLst>
                <a:outerShdw blurRad="38100" dist="38100" dir="2700000" algn="tl">
                  <a:srgbClr val="000000">
                    <a:alpha val="43137"/>
                  </a:srgbClr>
                </a:outerShdw>
              </a:effectLst>
              <a:hlinkClick r:id="rId3"/>
            </a:endParaRPr>
          </a:p>
          <a:p>
            <a:pPr marL="257175" indent="-257175" algn="ctr" defTabSz="685800" hangingPunct="1">
              <a:spcBef>
                <a:spcPts val="200"/>
              </a:spcBef>
              <a:buSzTx/>
              <a:buNone/>
              <a:defRPr sz="2400"/>
            </a:pPr>
            <a:r>
              <a:rPr lang="tr-TR" sz="4800" b="1" dirty="0" smtClean="0">
                <a:solidFill>
                  <a:srgbClr val="FF0000"/>
                </a:solidFill>
                <a:effectLst>
                  <a:outerShdw blurRad="38100" dist="38100" dir="2700000" algn="tl">
                    <a:srgbClr val="000000">
                      <a:alpha val="43137"/>
                    </a:srgbClr>
                  </a:outerShdw>
                </a:effectLst>
              </a:rPr>
              <a:t>Go to </a:t>
            </a:r>
            <a:r>
              <a:rPr lang="en-US" sz="4800" b="1" dirty="0" smtClean="0">
                <a:solidFill>
                  <a:srgbClr val="FF0000"/>
                </a:solidFill>
                <a:effectLst>
                  <a:outerShdw blurRad="38100" dist="38100" dir="2700000" algn="tl">
                    <a:srgbClr val="000000">
                      <a:alpha val="43137"/>
                    </a:srgbClr>
                  </a:outerShdw>
                </a:effectLst>
                <a:hlinkClick r:id="rId3"/>
              </a:rPr>
              <a:t>kahoot</a:t>
            </a:r>
            <a:r>
              <a:rPr lang="tr-TR" sz="4800" b="1" dirty="0" smtClean="0">
                <a:solidFill>
                  <a:srgbClr val="FF0000"/>
                </a:solidFill>
                <a:effectLst>
                  <a:outerShdw blurRad="38100" dist="38100" dir="2700000" algn="tl">
                    <a:srgbClr val="000000">
                      <a:alpha val="43137"/>
                    </a:srgbClr>
                  </a:outerShdw>
                </a:effectLst>
                <a:hlinkClick r:id="rId3"/>
              </a:rPr>
              <a:t>.it</a:t>
            </a:r>
            <a:endParaRPr lang="tr-TR" sz="4800" b="1" dirty="0" smtClean="0">
              <a:solidFill>
                <a:srgbClr val="FF0000"/>
              </a:solidFill>
              <a:effectLst>
                <a:outerShdw blurRad="38100" dist="38100" dir="2700000" algn="tl">
                  <a:srgbClr val="000000">
                    <a:alpha val="43137"/>
                  </a:srgbClr>
                </a:outerShdw>
              </a:effectLst>
            </a:endParaRPr>
          </a:p>
          <a:p>
            <a:pPr marL="257175" indent="-257175" algn="ctr" defTabSz="685800" hangingPunct="1">
              <a:spcBef>
                <a:spcPts val="200"/>
              </a:spcBef>
              <a:buSzTx/>
              <a:buFontTx/>
              <a:buNone/>
              <a:defRPr sz="2400"/>
            </a:pPr>
            <a:endParaRPr lang="en-US" sz="3000" b="1" dirty="0" smtClean="0">
              <a:solidFill>
                <a:srgbClr val="FF0000"/>
              </a:solidFill>
              <a:effectLst>
                <a:outerShdw blurRad="38100" dist="38100" dir="2700000" algn="tl">
                  <a:srgbClr val="000000">
                    <a:alpha val="43137"/>
                  </a:srgbClr>
                </a:outerShdw>
              </a:effectLst>
            </a:endParaRPr>
          </a:p>
          <a:p>
            <a:pPr marL="257175" indent="-257175" algn="ctr" defTabSz="685800" hangingPunct="1">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Enter</a:t>
            </a:r>
            <a:r>
              <a:rPr lang="en-US" sz="3000" b="1" dirty="0" smtClean="0">
                <a:solidFill>
                  <a:srgbClr val="FF0000"/>
                </a:solidFill>
                <a:effectLst>
                  <a:outerShdw blurRad="38100" dist="38100" dir="2700000" algn="tl">
                    <a:srgbClr val="000000">
                      <a:alpha val="43137"/>
                    </a:srgbClr>
                  </a:outerShdw>
                </a:effectLst>
              </a:rPr>
              <a:t> </a:t>
            </a:r>
            <a:r>
              <a:rPr lang="tr-TR" sz="3000" b="1" dirty="0" smtClean="0">
                <a:solidFill>
                  <a:srgbClr val="FF0000"/>
                </a:solidFill>
                <a:effectLst>
                  <a:outerShdw blurRad="38100" dist="38100" dir="2700000" algn="tl">
                    <a:srgbClr val="000000">
                      <a:alpha val="43137"/>
                    </a:srgbClr>
                  </a:outerShdw>
                </a:effectLst>
              </a:rPr>
              <a:t>your </a:t>
            </a:r>
            <a:r>
              <a:rPr lang="en-US" sz="3000" b="1" dirty="0" smtClean="0">
                <a:solidFill>
                  <a:srgbClr val="FF0000"/>
                </a:solidFill>
                <a:effectLst>
                  <a:outerShdw blurRad="38100" dist="38100" dir="2700000" algn="tl">
                    <a:srgbClr val="000000">
                      <a:alpha val="43137"/>
                    </a:srgbClr>
                  </a:outerShdw>
                </a:effectLst>
              </a:rPr>
              <a:t>ID</a:t>
            </a:r>
            <a:r>
              <a:rPr lang="tr-TR" sz="3000" b="1" dirty="0" smtClean="0">
                <a:solidFill>
                  <a:srgbClr val="FF0000"/>
                </a:solidFill>
                <a:effectLst>
                  <a:outerShdw blurRad="38100" dist="38100" dir="2700000" algn="tl">
                    <a:srgbClr val="000000">
                      <a:alpha val="43137"/>
                    </a:srgbClr>
                  </a:outerShdw>
                </a:effectLst>
              </a:rPr>
              <a:t> </a:t>
            </a:r>
            <a:r>
              <a:rPr lang="en-US" sz="3000" b="1" dirty="0">
                <a:solidFill>
                  <a:srgbClr val="FF0000"/>
                </a:solidFill>
                <a:effectLst>
                  <a:outerShdw blurRad="38100" dist="38100" dir="2700000" algn="tl">
                    <a:srgbClr val="000000">
                      <a:alpha val="43137"/>
                    </a:srgbClr>
                  </a:outerShdw>
                </a:effectLst>
              </a:rPr>
              <a:t>as </a:t>
            </a:r>
            <a:r>
              <a:rPr lang="en-US" sz="3000" b="1" dirty="0" smtClean="0">
                <a:solidFill>
                  <a:srgbClr val="FF0000"/>
                </a:solidFill>
                <a:effectLst>
                  <a:outerShdw blurRad="38100" dist="38100" dir="2700000" algn="tl">
                    <a:srgbClr val="000000">
                      <a:alpha val="43137"/>
                    </a:srgbClr>
                  </a:outerShdw>
                </a:effectLst>
              </a:rPr>
              <a:t>nickname</a:t>
            </a:r>
            <a:r>
              <a:rPr lang="tr-TR" sz="3000" b="1" dirty="0" smtClean="0">
                <a:solidFill>
                  <a:srgbClr val="FF0000"/>
                </a:solidFill>
                <a:effectLst>
                  <a:outerShdw blurRad="38100" dist="38100" dir="2700000" algn="tl">
                    <a:srgbClr val="000000">
                      <a:alpha val="43137"/>
                    </a:srgbClr>
                  </a:outerShdw>
                </a:effectLst>
              </a:rPr>
              <a:t>.</a:t>
            </a:r>
            <a:endParaRPr lang="en-US" sz="3000" b="1" dirty="0">
              <a:solidFill>
                <a:srgbClr val="FF0000"/>
              </a:solidFill>
            </a:endParaRPr>
          </a:p>
        </p:txBody>
      </p:sp>
    </p:spTree>
    <p:extLst>
      <p:ext uri="{BB962C8B-B14F-4D97-AF65-F5344CB8AC3E}">
        <p14:creationId xmlns:p14="http://schemas.microsoft.com/office/powerpoint/2010/main" val="145953638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http://www.luxuo.com/wp-content/uploads/2009/04/etna-eruption.jpg" descr="http://www.luxuo.com/wp-content/uploads/2009/04/etna-eruption.jpg"/>
          <p:cNvPicPr>
            <a:picLocks noChangeAspect="1"/>
          </p:cNvPicPr>
          <p:nvPr/>
        </p:nvPicPr>
        <p:blipFill>
          <a:blip r:embed="rId2">
            <a:extLst/>
          </a:blip>
          <a:stretch>
            <a:fillRect/>
          </a:stretch>
        </p:blipFill>
        <p:spPr>
          <a:xfrm>
            <a:off x="6019800" y="2634708"/>
            <a:ext cx="3124200" cy="2013492"/>
          </a:xfrm>
          <a:prstGeom prst="rect">
            <a:avLst/>
          </a:prstGeom>
          <a:ln w="12700">
            <a:miter lim="400000"/>
          </a:ln>
        </p:spPr>
      </p:pic>
      <p:pic>
        <p:nvPicPr>
          <p:cNvPr id="136" name="Flooded I-10/I-610/West End Blvd. interchange and surrounding area of northwest New Orleans and Metairie, Louisiana" descr="Flooded I-10/I-610/West End Blvd. interchange and surrounding area of northwest New Orleans and Metairie, Louisiana">
            <a:hlinkClick r:id="rId3"/>
          </p:cNvPr>
          <p:cNvPicPr>
            <a:picLocks noChangeAspect="1"/>
          </p:cNvPicPr>
          <p:nvPr/>
        </p:nvPicPr>
        <p:blipFill>
          <a:blip r:embed="rId4">
            <a:extLst/>
          </a:blip>
          <a:stretch>
            <a:fillRect/>
          </a:stretch>
        </p:blipFill>
        <p:spPr>
          <a:xfrm>
            <a:off x="0" y="3059357"/>
            <a:ext cx="2895600" cy="3798643"/>
          </a:xfrm>
          <a:prstGeom prst="rect">
            <a:avLst/>
          </a:prstGeom>
          <a:ln w="12700">
            <a:miter lim="400000"/>
          </a:ln>
        </p:spPr>
      </p:pic>
      <p:pic>
        <p:nvPicPr>
          <p:cNvPr id="137" name="228px-Katrina-noaaGOES12" descr="228px-Katrina-noaaGOES12">
            <a:hlinkClick r:id="rId5"/>
          </p:cNvPr>
          <p:cNvPicPr>
            <a:picLocks noChangeAspect="1"/>
          </p:cNvPicPr>
          <p:nvPr/>
        </p:nvPicPr>
        <p:blipFill>
          <a:blip r:embed="rId6">
            <a:extLst/>
          </a:blip>
          <a:stretch>
            <a:fillRect/>
          </a:stretch>
        </p:blipFill>
        <p:spPr>
          <a:xfrm>
            <a:off x="2971800" y="2590800"/>
            <a:ext cx="2845582" cy="2133600"/>
          </a:xfrm>
          <a:prstGeom prst="rect">
            <a:avLst/>
          </a:prstGeom>
          <a:ln w="12700">
            <a:miter lim="400000"/>
          </a:ln>
        </p:spPr>
      </p:pic>
      <p:pic>
        <p:nvPicPr>
          <p:cNvPr id="138" name="01" descr="01"/>
          <p:cNvPicPr>
            <a:picLocks noChangeAspect="1"/>
          </p:cNvPicPr>
          <p:nvPr/>
        </p:nvPicPr>
        <p:blipFill>
          <a:blip r:embed="rId7">
            <a:extLst/>
          </a:blip>
          <a:stretch>
            <a:fillRect/>
          </a:stretch>
        </p:blipFill>
        <p:spPr>
          <a:xfrm>
            <a:off x="6019017" y="4953000"/>
            <a:ext cx="3124985" cy="1905000"/>
          </a:xfrm>
          <a:prstGeom prst="rect">
            <a:avLst/>
          </a:prstGeom>
          <a:ln w="12700">
            <a:miter lim="400000"/>
          </a:ln>
        </p:spPr>
      </p:pic>
      <p:sp>
        <p:nvSpPr>
          <p:cNvPr id="139" name="Context"/>
          <p:cNvSpPr txBox="1">
            <a:spLocks noGrp="1"/>
          </p:cNvSpPr>
          <p:nvPr>
            <p:ph type="title"/>
          </p:nvPr>
        </p:nvSpPr>
        <p:spPr>
          <a:prstGeom prst="rect">
            <a:avLst/>
          </a:prstGeom>
        </p:spPr>
        <p:txBody>
          <a:bodyPr/>
          <a:lstStyle/>
          <a:p>
            <a:r>
              <a:t>Context</a:t>
            </a:r>
          </a:p>
        </p:txBody>
      </p:sp>
      <p:sp>
        <p:nvSpPr>
          <p:cNvPr id="140" name="Natural and Man-Made Disaster…"/>
          <p:cNvSpPr txBox="1">
            <a:spLocks noGrp="1"/>
          </p:cNvSpPr>
          <p:nvPr>
            <p:ph type="body" idx="1"/>
          </p:nvPr>
        </p:nvSpPr>
        <p:spPr>
          <a:xfrm>
            <a:off x="381000" y="1066800"/>
            <a:ext cx="8229600" cy="4724400"/>
          </a:xfrm>
          <a:prstGeom prst="rect">
            <a:avLst/>
          </a:prstGeom>
        </p:spPr>
        <p:txBody>
          <a:bodyPr/>
          <a:lstStyle/>
          <a:p>
            <a:r>
              <a:t>Natural and Man-Made Disaster</a:t>
            </a:r>
          </a:p>
          <a:p>
            <a:r>
              <a:t>Ongoing Problems:</a:t>
            </a:r>
          </a:p>
          <a:p>
            <a:pPr marL="742950" lvl="1" indent="-285750">
              <a:defRPr sz="2600"/>
            </a:pPr>
            <a:r>
              <a:t>Food, water, shelter....essential components of life </a:t>
            </a:r>
          </a:p>
        </p:txBody>
      </p:sp>
      <p:pic>
        <p:nvPicPr>
          <p:cNvPr id="141" name="haiti1.jpg" descr="haiti1.jpg"/>
          <p:cNvPicPr>
            <a:picLocks noChangeAspect="1"/>
          </p:cNvPicPr>
          <p:nvPr/>
        </p:nvPicPr>
        <p:blipFill>
          <a:blip r:embed="rId8">
            <a:extLst/>
          </a:blip>
          <a:stretch>
            <a:fillRect/>
          </a:stretch>
        </p:blipFill>
        <p:spPr>
          <a:xfrm>
            <a:off x="2933941" y="4876800"/>
            <a:ext cx="2978071" cy="19812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4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4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40">
                                            <p:txEl>
                                              <p:pRg st="1" end="1"/>
                                            </p:txEl>
                                          </p:spTgt>
                                        </p:tgtEl>
                                        <p:attrNameLst>
                                          <p:attrName>style.visibility</p:attrName>
                                        </p:attrNameLst>
                                      </p:cBhvr>
                                      <p:to>
                                        <p:strVal val="visible"/>
                                      </p:to>
                                    </p:set>
                                  </p:childTnLst>
                                </p:cTn>
                              </p:par>
                              <p:par>
                                <p:cTn id="13" presetID="1" presetClass="entr" presetSubtype="0" fill="hold" grpId="1" nodeType="withEffect">
                                  <p:stCondLst>
                                    <p:cond delay="0"/>
                                  </p:stCondLst>
                                  <p:iterate>
                                    <p:tmAbs val="0"/>
                                  </p:iterate>
                                  <p:childTnLst>
                                    <p:set>
                                      <p:cBhvr>
                                        <p:cTn id="14" fill="hold"/>
                                        <p:tgtEl>
                                          <p:spTgt spid="1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1" build="p"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itle"/>
          <p:cNvSpPr txBox="1">
            <a:spLocks noGrp="1"/>
          </p:cNvSpPr>
          <p:nvPr>
            <p:ph type="title"/>
          </p:nvPr>
        </p:nvSpPr>
        <p:spPr>
          <a:prstGeom prst="rect">
            <a:avLst/>
          </a:prstGeom>
        </p:spPr>
        <p:txBody>
          <a:bodyPr/>
          <a:lstStyle/>
          <a:p>
            <a:pPr>
              <a:defRPr>
                <a:solidFill>
                  <a:schemeClr val="accent5"/>
                </a:solidFill>
              </a:defRPr>
            </a:pPr>
            <a:endParaRPr/>
          </a:p>
        </p:txBody>
      </p:sp>
      <p:sp>
        <p:nvSpPr>
          <p:cNvPr id="144" name="Humanitarian Logistics"/>
          <p:cNvSpPr txBox="1"/>
          <p:nvPr/>
        </p:nvSpPr>
        <p:spPr>
          <a:xfrm>
            <a:off x="3156461" y="1311938"/>
            <a:ext cx="2325156" cy="25922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nchor="ctr">
            <a:spAutoFit/>
          </a:bodyPr>
          <a:lstStyle>
            <a:lvl1pPr>
              <a:defRPr>
                <a:latin typeface="+mn-lt"/>
                <a:ea typeface="+mn-ea"/>
                <a:cs typeface="+mn-cs"/>
                <a:sym typeface="Arial"/>
              </a:defRPr>
            </a:lvl1pPr>
          </a:lstStyle>
          <a:p>
            <a:r>
              <a:t>Humanitarian Logistics</a:t>
            </a:r>
          </a:p>
        </p:txBody>
      </p:sp>
      <p:sp>
        <p:nvSpPr>
          <p:cNvPr id="145" name="Relief logistics"/>
          <p:cNvSpPr txBox="1"/>
          <p:nvPr/>
        </p:nvSpPr>
        <p:spPr>
          <a:xfrm>
            <a:off x="1130394" y="2085430"/>
            <a:ext cx="1396080" cy="22195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lvl1pPr>
              <a:defRPr sz="1600">
                <a:latin typeface="+mn-lt"/>
                <a:ea typeface="+mn-ea"/>
                <a:cs typeface="+mn-cs"/>
                <a:sym typeface="Arial"/>
              </a:defRPr>
            </a:lvl1pPr>
          </a:lstStyle>
          <a:p>
            <a:r>
              <a:t>Relief logistics</a:t>
            </a:r>
          </a:p>
        </p:txBody>
      </p:sp>
      <p:sp>
        <p:nvSpPr>
          <p:cNvPr id="146" name="Development logistics"/>
          <p:cNvSpPr txBox="1"/>
          <p:nvPr/>
        </p:nvSpPr>
        <p:spPr>
          <a:xfrm>
            <a:off x="6220352" y="2060030"/>
            <a:ext cx="1989138" cy="22195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nchor="ctr">
            <a:spAutoFit/>
          </a:bodyPr>
          <a:lstStyle>
            <a:lvl1pPr>
              <a:defRPr sz="1600">
                <a:latin typeface="+mn-lt"/>
                <a:ea typeface="+mn-ea"/>
                <a:cs typeface="+mn-cs"/>
                <a:sym typeface="Arial"/>
              </a:defRPr>
            </a:lvl1pPr>
          </a:lstStyle>
          <a:p>
            <a:r>
              <a:t>Development logistics</a:t>
            </a:r>
          </a:p>
        </p:txBody>
      </p:sp>
      <p:sp>
        <p:nvSpPr>
          <p:cNvPr id="147" name="Line"/>
          <p:cNvSpPr/>
          <p:nvPr/>
        </p:nvSpPr>
        <p:spPr>
          <a:xfrm flipV="1">
            <a:off x="1662113" y="1625699"/>
            <a:ext cx="2324101" cy="323851"/>
          </a:xfrm>
          <a:prstGeom prst="line">
            <a:avLst/>
          </a:prstGeom>
          <a:ln w="38100">
            <a:solidFill>
              <a:srgbClr val="000000"/>
            </a:solidFill>
            <a:miter/>
            <a:headEnd type="stealth"/>
          </a:ln>
        </p:spPr>
        <p:txBody>
          <a:bodyPr lIns="45719" rIns="45719"/>
          <a:lstStyle/>
          <a:p>
            <a:endParaRPr/>
          </a:p>
        </p:txBody>
      </p:sp>
      <p:sp>
        <p:nvSpPr>
          <p:cNvPr id="148" name="Line"/>
          <p:cNvSpPr/>
          <p:nvPr/>
        </p:nvSpPr>
        <p:spPr>
          <a:xfrm flipH="1" flipV="1">
            <a:off x="5081587" y="1644749"/>
            <a:ext cx="1738314" cy="393702"/>
          </a:xfrm>
          <a:prstGeom prst="line">
            <a:avLst/>
          </a:prstGeom>
          <a:ln w="38100">
            <a:solidFill>
              <a:srgbClr val="000000"/>
            </a:solidFill>
            <a:miter/>
            <a:headEnd type="stealth"/>
          </a:ln>
        </p:spPr>
        <p:txBody>
          <a:bodyPr lIns="45719" rIns="45719"/>
          <a:lstStyle/>
          <a:p>
            <a:endParaRPr/>
          </a:p>
        </p:txBody>
      </p:sp>
      <p:grpSp>
        <p:nvGrpSpPr>
          <p:cNvPr id="154" name="Group"/>
          <p:cNvGrpSpPr/>
          <p:nvPr/>
        </p:nvGrpSpPr>
        <p:grpSpPr>
          <a:xfrm>
            <a:off x="235516" y="2394049"/>
            <a:ext cx="3623463" cy="2566634"/>
            <a:chOff x="0" y="0"/>
            <a:chExt cx="3623461" cy="2566632"/>
          </a:xfrm>
        </p:grpSpPr>
        <p:sp>
          <p:nvSpPr>
            <p:cNvPr id="149" name="Line"/>
            <p:cNvSpPr/>
            <p:nvPr/>
          </p:nvSpPr>
          <p:spPr>
            <a:xfrm>
              <a:off x="202633" y="-1"/>
              <a:ext cx="3209807" cy="44452"/>
            </a:xfrm>
            <a:prstGeom prst="line">
              <a:avLst/>
            </a:prstGeom>
            <a:noFill/>
            <a:ln w="38100" cap="flat">
              <a:solidFill>
                <a:srgbClr val="000000"/>
              </a:solidFill>
              <a:prstDash val="solid"/>
              <a:miter lim="800000"/>
            </a:ln>
            <a:effectLst/>
          </p:spPr>
          <p:txBody>
            <a:bodyPr wrap="square" lIns="45719" tIns="45719" rIns="45719" bIns="45719" numCol="1" anchor="t">
              <a:noAutofit/>
            </a:bodyPr>
            <a:lstStyle/>
            <a:p>
              <a:endParaRPr/>
            </a:p>
          </p:txBody>
        </p:sp>
        <p:sp>
          <p:nvSpPr>
            <p:cNvPr id="150" name="Line"/>
            <p:cNvSpPr/>
            <p:nvPr/>
          </p:nvSpPr>
          <p:spPr>
            <a:xfrm flipV="1">
              <a:off x="3412440" y="44450"/>
              <a:ext cx="1" cy="39370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1" name="Type"/>
            <p:cNvSpPr txBox="1"/>
            <p:nvPr/>
          </p:nvSpPr>
          <p:spPr>
            <a:xfrm>
              <a:off x="3280362" y="448482"/>
              <a:ext cx="343100" cy="1728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1200">
                  <a:latin typeface="+mn-lt"/>
                  <a:ea typeface="+mn-ea"/>
                  <a:cs typeface="+mn-cs"/>
                  <a:sym typeface="Arial"/>
                </a:defRPr>
              </a:lvl1pPr>
            </a:lstStyle>
            <a:p>
              <a:r>
                <a:t>Type</a:t>
              </a:r>
            </a:p>
          </p:txBody>
        </p:sp>
        <p:sp>
          <p:nvSpPr>
            <p:cNvPr id="152" name="Line"/>
            <p:cNvSpPr/>
            <p:nvPr/>
          </p:nvSpPr>
          <p:spPr>
            <a:xfrm flipV="1">
              <a:off x="197274" y="6350"/>
              <a:ext cx="2" cy="235511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3" name="Timeline"/>
            <p:cNvSpPr txBox="1"/>
            <p:nvPr/>
          </p:nvSpPr>
          <p:spPr>
            <a:xfrm>
              <a:off x="0" y="2393817"/>
              <a:ext cx="582935" cy="1728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1200">
                  <a:latin typeface="+mn-lt"/>
                  <a:ea typeface="+mn-ea"/>
                  <a:cs typeface="+mn-cs"/>
                  <a:sym typeface="Arial"/>
                </a:defRPr>
              </a:lvl1pPr>
            </a:lstStyle>
            <a:p>
              <a:r>
                <a:t>Timeline</a:t>
              </a:r>
            </a:p>
          </p:txBody>
        </p:sp>
      </p:grpSp>
      <p:grpSp>
        <p:nvGrpSpPr>
          <p:cNvPr id="165" name="Group"/>
          <p:cNvGrpSpPr/>
          <p:nvPr/>
        </p:nvGrpSpPr>
        <p:grpSpPr>
          <a:xfrm>
            <a:off x="235516" y="5062475"/>
            <a:ext cx="4628612" cy="1750939"/>
            <a:chOff x="0" y="0"/>
            <a:chExt cx="4628610" cy="1750938"/>
          </a:xfrm>
        </p:grpSpPr>
        <p:sp>
          <p:nvSpPr>
            <p:cNvPr id="155" name="Line"/>
            <p:cNvSpPr/>
            <p:nvPr/>
          </p:nvSpPr>
          <p:spPr>
            <a:xfrm flipV="1">
              <a:off x="187012" y="9526"/>
              <a:ext cx="3465319" cy="6351"/>
            </a:xfrm>
            <a:prstGeom prst="line">
              <a:avLst/>
            </a:prstGeom>
            <a:noFill/>
            <a:ln w="38100" cap="flat">
              <a:solidFill>
                <a:srgbClr val="000000"/>
              </a:solidFill>
              <a:prstDash val="solid"/>
              <a:miter lim="800000"/>
            </a:ln>
            <a:effectLst/>
          </p:spPr>
          <p:txBody>
            <a:bodyPr wrap="square" lIns="45719" tIns="45719" rIns="45719" bIns="45719" numCol="1" anchor="t">
              <a:noAutofit/>
            </a:bodyPr>
            <a:lstStyle/>
            <a:p>
              <a:endParaRPr/>
            </a:p>
          </p:txBody>
        </p:sp>
        <p:sp>
          <p:nvSpPr>
            <p:cNvPr id="156" name="Line"/>
            <p:cNvSpPr/>
            <p:nvPr/>
          </p:nvSpPr>
          <p:spPr>
            <a:xfrm flipV="1">
              <a:off x="192451" y="9525"/>
              <a:ext cx="1" cy="43180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7" name="Line"/>
            <p:cNvSpPr/>
            <p:nvPr/>
          </p:nvSpPr>
          <p:spPr>
            <a:xfrm flipV="1">
              <a:off x="3653600" y="0"/>
              <a:ext cx="1" cy="43180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8" name="Line"/>
            <p:cNvSpPr/>
            <p:nvPr/>
          </p:nvSpPr>
          <p:spPr>
            <a:xfrm flipV="1">
              <a:off x="1952576" y="15876"/>
              <a:ext cx="8932" cy="45085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9" name="Pre-disaster…"/>
            <p:cNvSpPr txBox="1"/>
            <p:nvPr/>
          </p:nvSpPr>
          <p:spPr>
            <a:xfrm>
              <a:off x="0" y="519187"/>
              <a:ext cx="1354181" cy="2252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defRPr sz="800">
                  <a:latin typeface="+mn-lt"/>
                  <a:ea typeface="+mn-ea"/>
                  <a:cs typeface="+mn-cs"/>
                  <a:sym typeface="Arial"/>
                </a:defRPr>
              </a:pPr>
              <a:r>
                <a:t>Pre-disaster </a:t>
              </a:r>
            </a:p>
            <a:p>
              <a:pPr>
                <a:defRPr sz="800">
                  <a:latin typeface="+mn-lt"/>
                  <a:ea typeface="+mn-ea"/>
                  <a:cs typeface="+mn-cs"/>
                  <a:sym typeface="Arial"/>
                </a:defRPr>
              </a:pPr>
              <a:r>
                <a:t>(mitigation &amp; preparedness)</a:t>
              </a:r>
            </a:p>
          </p:txBody>
        </p:sp>
        <p:sp>
          <p:nvSpPr>
            <p:cNvPr id="160" name="Disaster…"/>
            <p:cNvSpPr txBox="1"/>
            <p:nvPr/>
          </p:nvSpPr>
          <p:spPr>
            <a:xfrm>
              <a:off x="1625600" y="493267"/>
              <a:ext cx="652463" cy="2252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defRPr sz="800">
                  <a:latin typeface="+mn-lt"/>
                  <a:ea typeface="+mn-ea"/>
                  <a:cs typeface="+mn-cs"/>
                  <a:sym typeface="Arial"/>
                </a:defRPr>
              </a:pPr>
              <a:r>
                <a:t>Disaster</a:t>
              </a:r>
            </a:p>
            <a:p>
              <a:pPr>
                <a:defRPr sz="800">
                  <a:latin typeface="+mn-lt"/>
                  <a:ea typeface="+mn-ea"/>
                  <a:cs typeface="+mn-cs"/>
                  <a:sym typeface="Arial"/>
                </a:defRPr>
              </a:pPr>
              <a:r>
                <a:t>(response)</a:t>
              </a:r>
            </a:p>
          </p:txBody>
        </p:sp>
        <p:sp>
          <p:nvSpPr>
            <p:cNvPr id="161" name="Post-disaster…"/>
            <p:cNvSpPr txBox="1"/>
            <p:nvPr/>
          </p:nvSpPr>
          <p:spPr>
            <a:xfrm>
              <a:off x="3320115" y="484261"/>
              <a:ext cx="857135" cy="2252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defRPr sz="800">
                  <a:latin typeface="+mn-lt"/>
                  <a:ea typeface="+mn-ea"/>
                  <a:cs typeface="+mn-cs"/>
                  <a:sym typeface="Arial"/>
                </a:defRPr>
              </a:pPr>
              <a:r>
                <a:t>Post-disaster</a:t>
              </a:r>
            </a:p>
            <a:p>
              <a:pPr>
                <a:defRPr sz="800">
                  <a:latin typeface="+mn-lt"/>
                  <a:ea typeface="+mn-ea"/>
                  <a:cs typeface="+mn-cs"/>
                  <a:sym typeface="Arial"/>
                </a:defRPr>
              </a:pPr>
              <a:r>
                <a:t>(recovery)</a:t>
              </a:r>
            </a:p>
          </p:txBody>
        </p:sp>
        <p:sp>
          <p:nvSpPr>
            <p:cNvPr id="162" name="* assessment…"/>
            <p:cNvSpPr txBox="1"/>
            <p:nvPr/>
          </p:nvSpPr>
          <p:spPr>
            <a:xfrm>
              <a:off x="66164" y="877961"/>
              <a:ext cx="882552" cy="3395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p>
              <a:pPr>
                <a:defRPr sz="800">
                  <a:latin typeface="+mn-lt"/>
                  <a:ea typeface="+mn-ea"/>
                  <a:cs typeface="+mn-cs"/>
                  <a:sym typeface="Arial"/>
                </a:defRPr>
              </a:pPr>
              <a:r>
                <a:t>* assessment</a:t>
              </a:r>
            </a:p>
            <a:p>
              <a:pPr>
                <a:defRPr sz="800">
                  <a:latin typeface="+mn-lt"/>
                  <a:ea typeface="+mn-ea"/>
                  <a:cs typeface="+mn-cs"/>
                  <a:sym typeface="Arial"/>
                </a:defRPr>
              </a:pPr>
              <a:r>
                <a:t>* planning</a:t>
              </a:r>
            </a:p>
            <a:p>
              <a:pPr>
                <a:defRPr sz="800">
                  <a:latin typeface="+mn-lt"/>
                  <a:ea typeface="+mn-ea"/>
                  <a:cs typeface="+mn-cs"/>
                  <a:sym typeface="Arial"/>
                </a:defRPr>
              </a:pPr>
              <a:r>
                <a:t>* training/education</a:t>
              </a:r>
            </a:p>
          </p:txBody>
        </p:sp>
        <p:sp>
          <p:nvSpPr>
            <p:cNvPr id="163" name="* relief operations…"/>
            <p:cNvSpPr txBox="1"/>
            <p:nvPr/>
          </p:nvSpPr>
          <p:spPr>
            <a:xfrm>
              <a:off x="1540542" y="893317"/>
              <a:ext cx="831602" cy="3395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p>
              <a:pPr>
                <a:defRPr sz="800">
                  <a:latin typeface="+mn-lt"/>
                  <a:ea typeface="+mn-ea"/>
                  <a:cs typeface="+mn-cs"/>
                  <a:sym typeface="Arial"/>
                </a:defRPr>
              </a:pPr>
              <a:r>
                <a:t>* relief operations</a:t>
              </a:r>
            </a:p>
            <a:p>
              <a:pPr>
                <a:defRPr sz="800">
                  <a:latin typeface="+mn-lt"/>
                  <a:ea typeface="+mn-ea"/>
                  <a:cs typeface="+mn-cs"/>
                  <a:sym typeface="Arial"/>
                </a:defRPr>
              </a:pPr>
              <a:r>
                <a:t>* second phase</a:t>
              </a:r>
            </a:p>
            <a:p>
              <a:pPr>
                <a:defRPr sz="800">
                  <a:latin typeface="+mn-lt"/>
                  <a:ea typeface="+mn-ea"/>
                  <a:cs typeface="+mn-cs"/>
                  <a:sym typeface="Arial"/>
                </a:defRPr>
              </a:pPr>
              <a:r>
                <a:t>* logistics stages</a:t>
              </a:r>
            </a:p>
          </p:txBody>
        </p:sp>
        <p:sp>
          <p:nvSpPr>
            <p:cNvPr id="164" name="* debris cleaning…"/>
            <p:cNvSpPr txBox="1"/>
            <p:nvPr/>
          </p:nvSpPr>
          <p:spPr>
            <a:xfrm>
              <a:off x="3314756" y="839861"/>
              <a:ext cx="1313855" cy="9110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defRPr sz="800">
                  <a:latin typeface="+mn-lt"/>
                  <a:ea typeface="+mn-ea"/>
                  <a:cs typeface="+mn-cs"/>
                  <a:sym typeface="Arial"/>
                </a:defRPr>
              </a:pPr>
              <a:r>
                <a:t>* debris cleaning</a:t>
              </a:r>
            </a:p>
            <a:p>
              <a:pPr>
                <a:defRPr sz="800">
                  <a:latin typeface="+mn-lt"/>
                  <a:ea typeface="+mn-ea"/>
                  <a:cs typeface="+mn-cs"/>
                  <a:sym typeface="Arial"/>
                </a:defRPr>
              </a:pPr>
              <a:r>
                <a:t>* measure the effect of</a:t>
              </a:r>
            </a:p>
            <a:p>
              <a:pPr>
                <a:defRPr sz="800">
                  <a:latin typeface="+mn-lt"/>
                  <a:ea typeface="+mn-ea"/>
                  <a:cs typeface="+mn-cs"/>
                  <a:sym typeface="Arial"/>
                </a:defRPr>
              </a:pPr>
              <a:r>
                <a:t>     -infrastructure</a:t>
              </a:r>
            </a:p>
            <a:p>
              <a:pPr>
                <a:defRPr sz="800">
                  <a:latin typeface="+mn-lt"/>
                  <a:ea typeface="+mn-ea"/>
                  <a:cs typeface="+mn-cs"/>
                  <a:sym typeface="Arial"/>
                </a:defRPr>
              </a:pPr>
              <a:r>
                <a:t>     -planning</a:t>
              </a:r>
            </a:p>
            <a:p>
              <a:pPr>
                <a:defRPr sz="800">
                  <a:latin typeface="+mn-lt"/>
                  <a:ea typeface="+mn-ea"/>
                  <a:cs typeface="+mn-cs"/>
                  <a:sym typeface="Arial"/>
                </a:defRPr>
              </a:pPr>
              <a:r>
                <a:t>     -response </a:t>
              </a:r>
            </a:p>
            <a:p>
              <a:pPr>
                <a:defRPr sz="800">
                  <a:latin typeface="+mn-lt"/>
                  <a:ea typeface="+mn-ea"/>
                  <a:cs typeface="+mn-cs"/>
                  <a:sym typeface="Arial"/>
                </a:defRPr>
              </a:pPr>
              <a:r>
                <a:t>* short &amp; long term</a:t>
              </a:r>
            </a:p>
            <a:p>
              <a:pPr>
                <a:defRPr sz="800">
                  <a:latin typeface="+mn-lt"/>
                  <a:ea typeface="+mn-ea"/>
                  <a:cs typeface="+mn-cs"/>
                  <a:sym typeface="Arial"/>
                </a:defRPr>
              </a:pPr>
              <a:r>
                <a:t>* lessons learned</a:t>
              </a:r>
            </a:p>
          </p:txBody>
        </p:sp>
      </p:grpSp>
      <p:grpSp>
        <p:nvGrpSpPr>
          <p:cNvPr id="177" name="Group"/>
          <p:cNvGrpSpPr/>
          <p:nvPr/>
        </p:nvGrpSpPr>
        <p:grpSpPr>
          <a:xfrm>
            <a:off x="4980163" y="2374999"/>
            <a:ext cx="3665988" cy="655283"/>
            <a:chOff x="0" y="0"/>
            <a:chExt cx="3665987" cy="655281"/>
          </a:xfrm>
        </p:grpSpPr>
        <p:sp>
          <p:nvSpPr>
            <p:cNvPr id="166" name="Line"/>
            <p:cNvSpPr/>
            <p:nvPr/>
          </p:nvSpPr>
          <p:spPr>
            <a:xfrm>
              <a:off x="204756" y="0"/>
              <a:ext cx="3461232" cy="19050"/>
            </a:xfrm>
            <a:prstGeom prst="line">
              <a:avLst/>
            </a:prstGeom>
            <a:noFill/>
            <a:ln w="38100" cap="flat">
              <a:solidFill>
                <a:srgbClr val="000000"/>
              </a:solidFill>
              <a:prstDash val="solid"/>
              <a:miter lim="800000"/>
            </a:ln>
            <a:effectLst/>
          </p:spPr>
          <p:txBody>
            <a:bodyPr wrap="square" lIns="45719" tIns="45719" rIns="45719" bIns="45719" numCol="1" anchor="t">
              <a:noAutofit/>
            </a:bodyPr>
            <a:lstStyle/>
            <a:p>
              <a:endParaRPr/>
            </a:p>
          </p:txBody>
        </p:sp>
        <p:sp>
          <p:nvSpPr>
            <p:cNvPr id="167" name="Line"/>
            <p:cNvSpPr/>
            <p:nvPr/>
          </p:nvSpPr>
          <p:spPr>
            <a:xfrm flipV="1">
              <a:off x="204756" y="6349"/>
              <a:ext cx="4763" cy="39370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68" name="Line"/>
            <p:cNvSpPr/>
            <p:nvPr/>
          </p:nvSpPr>
          <p:spPr>
            <a:xfrm flipV="1">
              <a:off x="2230708" y="-1"/>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69" name="Line"/>
            <p:cNvSpPr/>
            <p:nvPr/>
          </p:nvSpPr>
          <p:spPr>
            <a:xfrm flipV="1">
              <a:off x="923904" y="-1"/>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0" name="Line"/>
            <p:cNvSpPr/>
            <p:nvPr/>
          </p:nvSpPr>
          <p:spPr>
            <a:xfrm flipV="1">
              <a:off x="1605160" y="-1"/>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1" name="Health"/>
            <p:cNvSpPr txBox="1"/>
            <p:nvPr/>
          </p:nvSpPr>
          <p:spPr>
            <a:xfrm>
              <a:off x="0" y="478742"/>
              <a:ext cx="453232" cy="1728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1200">
                  <a:latin typeface="+mn-lt"/>
                  <a:ea typeface="+mn-ea"/>
                  <a:cs typeface="+mn-cs"/>
                  <a:sym typeface="Arial"/>
                </a:defRPr>
              </a:lvl1pPr>
            </a:lstStyle>
            <a:p>
              <a:r>
                <a:t>Health</a:t>
              </a:r>
            </a:p>
          </p:txBody>
        </p:sp>
        <p:sp>
          <p:nvSpPr>
            <p:cNvPr id="172" name="Education"/>
            <p:cNvSpPr txBox="1"/>
            <p:nvPr/>
          </p:nvSpPr>
          <p:spPr>
            <a:xfrm>
              <a:off x="573358" y="478742"/>
              <a:ext cx="690539" cy="1728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1200">
                  <a:latin typeface="+mn-lt"/>
                  <a:ea typeface="+mn-ea"/>
                  <a:cs typeface="+mn-cs"/>
                  <a:sym typeface="Arial"/>
                </a:defRPr>
              </a:lvl1pPr>
            </a:lstStyle>
            <a:p>
              <a:r>
                <a:t>Education</a:t>
              </a:r>
            </a:p>
          </p:txBody>
        </p:sp>
        <p:sp>
          <p:nvSpPr>
            <p:cNvPr id="173" name="Food"/>
            <p:cNvSpPr txBox="1"/>
            <p:nvPr/>
          </p:nvSpPr>
          <p:spPr>
            <a:xfrm>
              <a:off x="1429878" y="478742"/>
              <a:ext cx="360066" cy="1728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1200">
                  <a:latin typeface="+mn-lt"/>
                  <a:ea typeface="+mn-ea"/>
                  <a:cs typeface="+mn-cs"/>
                  <a:sym typeface="Arial"/>
                </a:defRPr>
              </a:lvl1pPr>
            </a:lstStyle>
            <a:p>
              <a:r>
                <a:t>Food</a:t>
              </a:r>
            </a:p>
          </p:txBody>
        </p:sp>
        <p:sp>
          <p:nvSpPr>
            <p:cNvPr id="174" name="Sustainability"/>
            <p:cNvSpPr txBox="1"/>
            <p:nvPr/>
          </p:nvSpPr>
          <p:spPr>
            <a:xfrm>
              <a:off x="1912451" y="482467"/>
              <a:ext cx="1044812" cy="1728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defRPr sz="1200">
                  <a:latin typeface="+mn-lt"/>
                  <a:ea typeface="+mn-ea"/>
                  <a:cs typeface="+mn-cs"/>
                  <a:sym typeface="Arial"/>
                </a:defRPr>
              </a:lvl1pPr>
            </a:lstStyle>
            <a:p>
              <a:r>
                <a:t>Sustainability</a:t>
              </a:r>
            </a:p>
          </p:txBody>
        </p:sp>
        <p:sp>
          <p:nvSpPr>
            <p:cNvPr id="175" name="Line"/>
            <p:cNvSpPr/>
            <p:nvPr/>
          </p:nvSpPr>
          <p:spPr>
            <a:xfrm flipV="1">
              <a:off x="3656462" y="6349"/>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6" name="..."/>
            <p:cNvSpPr txBox="1"/>
            <p:nvPr/>
          </p:nvSpPr>
          <p:spPr>
            <a:xfrm>
              <a:off x="2997799" y="478742"/>
              <a:ext cx="400050" cy="1728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defRPr sz="1200">
                  <a:latin typeface="+mn-lt"/>
                  <a:ea typeface="+mn-ea"/>
                  <a:cs typeface="+mn-cs"/>
                  <a:sym typeface="Arial"/>
                </a:defRPr>
              </a:lvl1pPr>
            </a:lstStyle>
            <a:p>
              <a:r>
                <a:t>...</a:t>
              </a:r>
            </a:p>
          </p:txBody>
        </p:sp>
      </p:grpSp>
      <p:grpSp>
        <p:nvGrpSpPr>
          <p:cNvPr id="194" name="Group"/>
          <p:cNvGrpSpPr/>
          <p:nvPr/>
        </p:nvGrpSpPr>
        <p:grpSpPr>
          <a:xfrm>
            <a:off x="1589696" y="3112297"/>
            <a:ext cx="7221438" cy="3031566"/>
            <a:chOff x="0" y="0"/>
            <a:chExt cx="7221436" cy="3031565"/>
          </a:xfrm>
        </p:grpSpPr>
        <p:sp>
          <p:nvSpPr>
            <p:cNvPr id="178" name="Line"/>
            <p:cNvSpPr/>
            <p:nvPr/>
          </p:nvSpPr>
          <p:spPr>
            <a:xfrm flipV="1">
              <a:off x="866859" y="792"/>
              <a:ext cx="1157289" cy="41910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9" name="Line"/>
            <p:cNvSpPr/>
            <p:nvPr/>
          </p:nvSpPr>
          <p:spPr>
            <a:xfrm flipH="1" flipV="1">
              <a:off x="2162259" y="0"/>
              <a:ext cx="966789" cy="46355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0" name="Natural disaster"/>
            <p:cNvSpPr txBox="1"/>
            <p:nvPr/>
          </p:nvSpPr>
          <p:spPr>
            <a:xfrm>
              <a:off x="2672123" y="548510"/>
              <a:ext cx="902073" cy="1355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1000">
                  <a:latin typeface="+mn-lt"/>
                  <a:ea typeface="+mn-ea"/>
                  <a:cs typeface="+mn-cs"/>
                  <a:sym typeface="Arial"/>
                </a:defRPr>
              </a:lvl1pPr>
            </a:lstStyle>
            <a:p>
              <a:r>
                <a:t>Natural disaster</a:t>
              </a:r>
            </a:p>
          </p:txBody>
        </p:sp>
        <p:sp>
          <p:nvSpPr>
            <p:cNvPr id="181" name="Complex emergencies…"/>
            <p:cNvSpPr txBox="1"/>
            <p:nvPr/>
          </p:nvSpPr>
          <p:spPr>
            <a:xfrm>
              <a:off x="0" y="491875"/>
              <a:ext cx="1477787" cy="26296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defRPr sz="1000">
                  <a:latin typeface="+mn-lt"/>
                  <a:ea typeface="+mn-ea"/>
                  <a:cs typeface="+mn-cs"/>
                  <a:sym typeface="Arial"/>
                </a:defRPr>
              </a:pPr>
              <a:r>
                <a:t>Complex emergencies</a:t>
              </a:r>
            </a:p>
            <a:p>
              <a:pPr>
                <a:defRPr sz="900">
                  <a:latin typeface="+mn-lt"/>
                  <a:ea typeface="+mn-ea"/>
                  <a:cs typeface="+mn-cs"/>
                  <a:sym typeface="Arial"/>
                </a:defRPr>
              </a:pPr>
              <a:r>
                <a:t>(Man-made disaster)</a:t>
              </a:r>
            </a:p>
          </p:txBody>
        </p:sp>
        <p:sp>
          <p:nvSpPr>
            <p:cNvPr id="182" name="Line"/>
            <p:cNvSpPr/>
            <p:nvPr/>
          </p:nvSpPr>
          <p:spPr>
            <a:xfrm flipV="1">
              <a:off x="2058260" y="775033"/>
              <a:ext cx="882933" cy="38100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3" name="Line"/>
            <p:cNvSpPr/>
            <p:nvPr/>
          </p:nvSpPr>
          <p:spPr>
            <a:xfrm flipH="1" flipV="1">
              <a:off x="3160266" y="774239"/>
              <a:ext cx="1415806" cy="381795"/>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4" name="Slow onset…"/>
            <p:cNvSpPr txBox="1"/>
            <p:nvPr/>
          </p:nvSpPr>
          <p:spPr>
            <a:xfrm>
              <a:off x="1776129" y="1217693"/>
              <a:ext cx="603568" cy="37726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p>
              <a:pPr>
                <a:defRPr sz="900">
                  <a:latin typeface="+mn-lt"/>
                  <a:ea typeface="+mn-ea"/>
                  <a:cs typeface="+mn-cs"/>
                  <a:sym typeface="Arial"/>
                </a:defRPr>
              </a:pPr>
              <a:r>
                <a:t>Slow onset</a:t>
              </a:r>
            </a:p>
            <a:p>
              <a:pPr>
                <a:defRPr sz="900">
                  <a:latin typeface="+mn-lt"/>
                  <a:ea typeface="+mn-ea"/>
                  <a:cs typeface="+mn-cs"/>
                  <a:sym typeface="Arial"/>
                </a:defRPr>
              </a:pPr>
              <a:r>
                <a:t>-Famine</a:t>
              </a:r>
            </a:p>
            <a:p>
              <a:pPr>
                <a:defRPr sz="900">
                  <a:latin typeface="+mn-lt"/>
                  <a:ea typeface="+mn-ea"/>
                  <a:cs typeface="+mn-cs"/>
                  <a:sym typeface="Arial"/>
                </a:defRPr>
              </a:pPr>
              <a:r>
                <a:t>-Drought</a:t>
              </a:r>
            </a:p>
          </p:txBody>
        </p:sp>
        <p:sp>
          <p:nvSpPr>
            <p:cNvPr id="185" name="Sudden onset"/>
            <p:cNvSpPr txBox="1"/>
            <p:nvPr/>
          </p:nvSpPr>
          <p:spPr>
            <a:xfrm>
              <a:off x="4396337" y="1292200"/>
              <a:ext cx="718146" cy="1270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900">
                  <a:latin typeface="+mn-lt"/>
                  <a:ea typeface="+mn-ea"/>
                  <a:cs typeface="+mn-cs"/>
                  <a:sym typeface="Arial"/>
                </a:defRPr>
              </a:lvl1pPr>
            </a:lstStyle>
            <a:p>
              <a:r>
                <a:t>Sudden onset</a:t>
              </a:r>
            </a:p>
          </p:txBody>
        </p:sp>
        <p:sp>
          <p:nvSpPr>
            <p:cNvPr id="186" name="Line"/>
            <p:cNvSpPr/>
            <p:nvPr/>
          </p:nvSpPr>
          <p:spPr>
            <a:xfrm flipV="1">
              <a:off x="3390466" y="1500190"/>
              <a:ext cx="1157289" cy="41910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7" name="Line"/>
            <p:cNvSpPr/>
            <p:nvPr/>
          </p:nvSpPr>
          <p:spPr>
            <a:xfrm flipH="1" flipV="1">
              <a:off x="4685866" y="1499398"/>
              <a:ext cx="966789" cy="46355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8" name="Unpredictable Location…"/>
            <p:cNvSpPr txBox="1"/>
            <p:nvPr/>
          </p:nvSpPr>
          <p:spPr>
            <a:xfrm>
              <a:off x="3031393" y="1999419"/>
              <a:ext cx="1213632" cy="25026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p>
              <a:pPr>
                <a:defRPr sz="900">
                  <a:latin typeface="+mn-lt"/>
                  <a:ea typeface="+mn-ea"/>
                  <a:cs typeface="+mn-cs"/>
                  <a:sym typeface="Arial"/>
                </a:defRPr>
              </a:pPr>
              <a:r>
                <a:t>Unpredictable Location</a:t>
              </a:r>
            </a:p>
            <a:p>
              <a:pPr>
                <a:defRPr sz="900">
                  <a:latin typeface="+mn-lt"/>
                  <a:ea typeface="+mn-ea"/>
                  <a:cs typeface="+mn-cs"/>
                  <a:sym typeface="Arial"/>
                </a:defRPr>
              </a:pPr>
              <a:r>
                <a:t>-Tsunami</a:t>
              </a:r>
            </a:p>
          </p:txBody>
        </p:sp>
        <p:sp>
          <p:nvSpPr>
            <p:cNvPr id="189" name="Predictable Location"/>
            <p:cNvSpPr txBox="1"/>
            <p:nvPr/>
          </p:nvSpPr>
          <p:spPr>
            <a:xfrm>
              <a:off x="5151768" y="1999419"/>
              <a:ext cx="1080189" cy="25026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lvl1pPr>
                <a:defRPr sz="900">
                  <a:latin typeface="+mn-lt"/>
                  <a:ea typeface="+mn-ea"/>
                  <a:cs typeface="+mn-cs"/>
                  <a:sym typeface="Arial"/>
                </a:defRPr>
              </a:lvl1pPr>
            </a:lstStyle>
            <a:p>
              <a:r>
                <a:t>Predictable Location</a:t>
              </a:r>
            </a:p>
          </p:txBody>
        </p:sp>
        <p:sp>
          <p:nvSpPr>
            <p:cNvPr id="190" name="Line"/>
            <p:cNvSpPr/>
            <p:nvPr/>
          </p:nvSpPr>
          <p:spPr>
            <a:xfrm flipV="1">
              <a:off x="4463886" y="2172428"/>
              <a:ext cx="1157289" cy="41910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91" name="Line"/>
            <p:cNvSpPr/>
            <p:nvPr/>
          </p:nvSpPr>
          <p:spPr>
            <a:xfrm flipH="1" flipV="1">
              <a:off x="5759287" y="2171635"/>
              <a:ext cx="966789" cy="46355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92" name="Predictable Timing…"/>
            <p:cNvSpPr txBox="1"/>
            <p:nvPr/>
          </p:nvSpPr>
          <p:spPr>
            <a:xfrm>
              <a:off x="3992054" y="2639987"/>
              <a:ext cx="984697" cy="37726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p>
              <a:pPr>
                <a:defRPr sz="900">
                  <a:latin typeface="+mn-lt"/>
                  <a:ea typeface="+mn-ea"/>
                  <a:cs typeface="+mn-cs"/>
                  <a:sym typeface="Arial"/>
                </a:defRPr>
              </a:pPr>
              <a:r>
                <a:t>Predictable Timing</a:t>
              </a:r>
            </a:p>
            <a:p>
              <a:pPr>
                <a:defRPr sz="900">
                  <a:latin typeface="+mn-lt"/>
                  <a:ea typeface="+mn-ea"/>
                  <a:cs typeface="+mn-cs"/>
                  <a:sym typeface="Arial"/>
                </a:defRPr>
              </a:pPr>
              <a:r>
                <a:t>-Hurricane</a:t>
              </a:r>
            </a:p>
            <a:p>
              <a:pPr>
                <a:defRPr sz="900">
                  <a:latin typeface="+mn-lt"/>
                  <a:ea typeface="+mn-ea"/>
                  <a:cs typeface="+mn-cs"/>
                  <a:sym typeface="Arial"/>
                </a:defRPr>
              </a:pPr>
              <a:r>
                <a:t>-Flood</a:t>
              </a:r>
            </a:p>
          </p:txBody>
        </p:sp>
        <p:sp>
          <p:nvSpPr>
            <p:cNvPr id="193" name="Unpredictable Timing…"/>
            <p:cNvSpPr txBox="1"/>
            <p:nvPr/>
          </p:nvSpPr>
          <p:spPr>
            <a:xfrm>
              <a:off x="6103297" y="2654304"/>
              <a:ext cx="1118140" cy="37726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spAutoFit/>
            </a:bodyPr>
            <a:lstStyle/>
            <a:p>
              <a:pPr>
                <a:defRPr sz="900">
                  <a:latin typeface="+mn-lt"/>
                  <a:ea typeface="+mn-ea"/>
                  <a:cs typeface="+mn-cs"/>
                  <a:sym typeface="Arial"/>
                </a:defRPr>
              </a:pPr>
              <a:r>
                <a:t>Unpredictable Timing</a:t>
              </a:r>
            </a:p>
            <a:p>
              <a:pPr>
                <a:defRPr sz="900">
                  <a:latin typeface="+mn-lt"/>
                  <a:ea typeface="+mn-ea"/>
                  <a:cs typeface="+mn-cs"/>
                  <a:sym typeface="Arial"/>
                </a:defRPr>
              </a:pPr>
              <a:r>
                <a:t>-Earthquake</a:t>
              </a:r>
            </a:p>
            <a:p>
              <a:pPr>
                <a:defRPr sz="900">
                  <a:latin typeface="+mn-lt"/>
                  <a:ea typeface="+mn-ea"/>
                  <a:cs typeface="+mn-cs"/>
                  <a:sym typeface="Arial"/>
                </a:defRPr>
              </a:pPr>
              <a:r>
                <a:t>-Volcanic eruption</a:t>
              </a:r>
            </a:p>
          </p:txBody>
        </p:sp>
      </p:grpSp>
      <p:sp>
        <p:nvSpPr>
          <p:cNvPr id="195" name="Slide Number"/>
          <p:cNvSpPr txBox="1">
            <a:spLocks noGrp="1"/>
          </p:cNvSpPr>
          <p:nvPr>
            <p:ph type="sldNum" sz="quarter" idx="4294967295"/>
          </p:nvPr>
        </p:nvSpPr>
        <p:spPr>
          <a:xfrm>
            <a:off x="8493759" y="6245225"/>
            <a:ext cx="193041" cy="287087"/>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
        <p:nvSpPr>
          <p:cNvPr id="196" name="Oval"/>
          <p:cNvSpPr/>
          <p:nvPr/>
        </p:nvSpPr>
        <p:spPr>
          <a:xfrm>
            <a:off x="3200400" y="2743200"/>
            <a:ext cx="914400" cy="381000"/>
          </a:xfrm>
          <a:prstGeom prst="ellipse">
            <a:avLst/>
          </a:prstGeom>
          <a:ln w="53975">
            <a:solidFill>
              <a:srgbClr val="C795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1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2" animBg="1" advAuto="0"/>
      <p:bldP spid="165" grpId="3" animBg="1" advAuto="0"/>
      <p:bldP spid="177" grpId="1" animBg="1" advAuto="0"/>
      <p:bldP spid="194" grpId="4" animBg="1" advAuto="0"/>
      <p:bldP spid="196" grpId="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2" name="Group"/>
          <p:cNvGrpSpPr/>
          <p:nvPr/>
        </p:nvGrpSpPr>
        <p:grpSpPr>
          <a:xfrm>
            <a:off x="3505200" y="304800"/>
            <a:ext cx="1905000" cy="381000"/>
            <a:chOff x="0" y="0"/>
            <a:chExt cx="1905000" cy="381000"/>
          </a:xfrm>
        </p:grpSpPr>
        <p:sp>
          <p:nvSpPr>
            <p:cNvPr id="200" name="Rounded Rectangle"/>
            <p:cNvSpPr/>
            <p:nvPr/>
          </p:nvSpPr>
          <p:spPr>
            <a:xfrm>
              <a:off x="0" y="0"/>
              <a:ext cx="1905000" cy="3810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01" name="Disasters"/>
            <p:cNvSpPr txBox="1"/>
            <p:nvPr/>
          </p:nvSpPr>
          <p:spPr>
            <a:xfrm>
              <a:off x="18598" y="11430"/>
              <a:ext cx="1867804" cy="3581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a:solidFill>
                    <a:schemeClr val="accent3">
                      <a:lumOff val="44000"/>
                    </a:schemeClr>
                  </a:solidFill>
                </a:defRPr>
              </a:lvl1pPr>
            </a:lstStyle>
            <a:p>
              <a:r>
                <a:t>Disasters</a:t>
              </a:r>
            </a:p>
          </p:txBody>
        </p:sp>
      </p:grpSp>
      <p:grpSp>
        <p:nvGrpSpPr>
          <p:cNvPr id="209" name="Group"/>
          <p:cNvGrpSpPr/>
          <p:nvPr/>
        </p:nvGrpSpPr>
        <p:grpSpPr>
          <a:xfrm>
            <a:off x="1447800" y="1219200"/>
            <a:ext cx="6096000" cy="407671"/>
            <a:chOff x="0" y="0"/>
            <a:chExt cx="6096000" cy="407670"/>
          </a:xfrm>
        </p:grpSpPr>
        <p:grpSp>
          <p:nvGrpSpPr>
            <p:cNvPr id="205" name="Group"/>
            <p:cNvGrpSpPr/>
            <p:nvPr/>
          </p:nvGrpSpPr>
          <p:grpSpPr>
            <a:xfrm>
              <a:off x="0" y="0"/>
              <a:ext cx="1219200" cy="381000"/>
              <a:chOff x="0" y="0"/>
              <a:chExt cx="1219200" cy="381000"/>
            </a:xfrm>
          </p:grpSpPr>
          <p:sp>
            <p:nvSpPr>
              <p:cNvPr id="203" name="Rounded Rectangle"/>
              <p:cNvSpPr/>
              <p:nvPr/>
            </p:nvSpPr>
            <p:spPr>
              <a:xfrm>
                <a:off x="0" y="0"/>
                <a:ext cx="1219200" cy="3810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04" name="Natural"/>
              <p:cNvSpPr txBox="1"/>
              <p:nvPr/>
            </p:nvSpPr>
            <p:spPr>
              <a:xfrm>
                <a:off x="18599" y="11430"/>
                <a:ext cx="1182002" cy="3581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a:solidFill>
                      <a:schemeClr val="accent3">
                        <a:lumOff val="44000"/>
                      </a:schemeClr>
                    </a:solidFill>
                  </a:defRPr>
                </a:lvl1pPr>
              </a:lstStyle>
              <a:p>
                <a:r>
                  <a:t>Natural</a:t>
                </a:r>
              </a:p>
            </p:txBody>
          </p:sp>
        </p:grpSp>
        <p:grpSp>
          <p:nvGrpSpPr>
            <p:cNvPr id="208" name="Group"/>
            <p:cNvGrpSpPr/>
            <p:nvPr/>
          </p:nvGrpSpPr>
          <p:grpSpPr>
            <a:xfrm>
              <a:off x="4343400" y="49530"/>
              <a:ext cx="1752600" cy="358141"/>
              <a:chOff x="0" y="0"/>
              <a:chExt cx="1752600" cy="358140"/>
            </a:xfrm>
          </p:grpSpPr>
          <p:sp>
            <p:nvSpPr>
              <p:cNvPr id="206" name="Rounded Rectangle"/>
              <p:cNvSpPr/>
              <p:nvPr/>
            </p:nvSpPr>
            <p:spPr>
              <a:xfrm>
                <a:off x="0" y="26669"/>
                <a:ext cx="1752600" cy="3048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07" name="Man-Made"/>
              <p:cNvSpPr txBox="1"/>
              <p:nvPr/>
            </p:nvSpPr>
            <p:spPr>
              <a:xfrm>
                <a:off x="14879" y="0"/>
                <a:ext cx="1722842" cy="35814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a:solidFill>
                      <a:schemeClr val="accent3">
                        <a:lumOff val="44000"/>
                      </a:schemeClr>
                    </a:solidFill>
                  </a:defRPr>
                </a:lvl1pPr>
              </a:lstStyle>
              <a:p>
                <a:r>
                  <a:t>Man-Made</a:t>
                </a:r>
              </a:p>
            </p:txBody>
          </p:sp>
        </p:grpSp>
      </p:grpSp>
      <p:grpSp>
        <p:nvGrpSpPr>
          <p:cNvPr id="212" name="Group"/>
          <p:cNvGrpSpPr/>
          <p:nvPr/>
        </p:nvGrpSpPr>
        <p:grpSpPr>
          <a:xfrm>
            <a:off x="2666999" y="685800"/>
            <a:ext cx="4000502" cy="723900"/>
            <a:chOff x="0" y="0"/>
            <a:chExt cx="4000500" cy="723899"/>
          </a:xfrm>
        </p:grpSpPr>
        <p:sp>
          <p:nvSpPr>
            <p:cNvPr id="210" name="Line"/>
            <p:cNvSpPr/>
            <p:nvPr/>
          </p:nvSpPr>
          <p:spPr>
            <a:xfrm flipH="1">
              <a:off x="-1" y="0"/>
              <a:ext cx="1790702" cy="7239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11" name="Line"/>
            <p:cNvSpPr/>
            <p:nvPr/>
          </p:nvSpPr>
          <p:spPr>
            <a:xfrm>
              <a:off x="1790699" y="0"/>
              <a:ext cx="2209802" cy="6096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grpSp>
        <p:nvGrpSpPr>
          <p:cNvPr id="230" name="Group"/>
          <p:cNvGrpSpPr/>
          <p:nvPr/>
        </p:nvGrpSpPr>
        <p:grpSpPr>
          <a:xfrm>
            <a:off x="152399" y="1600199"/>
            <a:ext cx="8991601" cy="1905001"/>
            <a:chOff x="0" y="0"/>
            <a:chExt cx="8991600" cy="1905000"/>
          </a:xfrm>
        </p:grpSpPr>
        <p:grpSp>
          <p:nvGrpSpPr>
            <p:cNvPr id="225" name="Group"/>
            <p:cNvGrpSpPr/>
            <p:nvPr/>
          </p:nvGrpSpPr>
          <p:grpSpPr>
            <a:xfrm>
              <a:off x="-1" y="830580"/>
              <a:ext cx="8991601" cy="1074421"/>
              <a:chOff x="0" y="0"/>
              <a:chExt cx="8991600" cy="1074420"/>
            </a:xfrm>
          </p:grpSpPr>
          <p:grpSp>
            <p:nvGrpSpPr>
              <p:cNvPr id="215" name="Group"/>
              <p:cNvGrpSpPr/>
              <p:nvPr/>
            </p:nvGrpSpPr>
            <p:grpSpPr>
              <a:xfrm>
                <a:off x="2362200" y="-1"/>
                <a:ext cx="1219200" cy="624841"/>
                <a:chOff x="0" y="0"/>
                <a:chExt cx="1219200" cy="624840"/>
              </a:xfrm>
            </p:grpSpPr>
            <p:sp>
              <p:nvSpPr>
                <p:cNvPr id="213" name="Rounded Rectangle"/>
                <p:cNvSpPr/>
                <p:nvPr/>
              </p:nvSpPr>
              <p:spPr>
                <a:xfrm>
                  <a:off x="0" y="7619"/>
                  <a:ext cx="1219200" cy="6096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14" name="Sudden Onset"/>
                <p:cNvSpPr txBox="1"/>
                <p:nvPr/>
              </p:nvSpPr>
              <p:spPr>
                <a:xfrm>
                  <a:off x="29757" y="-1"/>
                  <a:ext cx="1159686" cy="6248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a:solidFill>
                        <a:schemeClr val="accent3">
                          <a:lumOff val="44000"/>
                        </a:schemeClr>
                      </a:solidFill>
                    </a:defRPr>
                  </a:lvl1pPr>
                </a:lstStyle>
                <a:p>
                  <a:r>
                    <a:t>Sudden Onset</a:t>
                  </a:r>
                </a:p>
              </p:txBody>
            </p:sp>
          </p:grpSp>
          <p:grpSp>
            <p:nvGrpSpPr>
              <p:cNvPr id="218" name="Group"/>
              <p:cNvGrpSpPr/>
              <p:nvPr/>
            </p:nvGrpSpPr>
            <p:grpSpPr>
              <a:xfrm>
                <a:off x="0" y="7619"/>
                <a:ext cx="1676400" cy="1066801"/>
                <a:chOff x="0" y="0"/>
                <a:chExt cx="1676400" cy="1066800"/>
              </a:xfrm>
            </p:grpSpPr>
            <p:sp>
              <p:nvSpPr>
                <p:cNvPr id="216" name="Rounded Rectangle"/>
                <p:cNvSpPr/>
                <p:nvPr/>
              </p:nvSpPr>
              <p:spPr>
                <a:xfrm>
                  <a:off x="0" y="0"/>
                  <a:ext cx="1676400" cy="10668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17" name="Slow Onset…"/>
                <p:cNvSpPr txBox="1"/>
                <p:nvPr/>
              </p:nvSpPr>
              <p:spPr>
                <a:xfrm>
                  <a:off x="52077" y="87630"/>
                  <a:ext cx="1572246" cy="8915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a:solidFill>
                        <a:schemeClr val="accent3">
                          <a:lumOff val="44000"/>
                        </a:schemeClr>
                      </a:solidFill>
                    </a:defRPr>
                  </a:pPr>
                  <a:r>
                    <a:t>Slow Onset</a:t>
                  </a:r>
                </a:p>
                <a:p>
                  <a:pPr algn="ctr">
                    <a:buSzPct val="100000"/>
                    <a:buChar char="-"/>
                    <a:defRPr>
                      <a:solidFill>
                        <a:schemeClr val="accent3">
                          <a:lumOff val="44000"/>
                        </a:schemeClr>
                      </a:solidFill>
                    </a:defRPr>
                  </a:pPr>
                  <a:r>
                    <a:t>Famine </a:t>
                  </a:r>
                </a:p>
                <a:p>
                  <a:pPr algn="ctr">
                    <a:buSzPct val="100000"/>
                    <a:buChar char="-"/>
                    <a:defRPr>
                      <a:solidFill>
                        <a:schemeClr val="accent3">
                          <a:lumOff val="44000"/>
                        </a:schemeClr>
                      </a:solidFill>
                    </a:defRPr>
                  </a:pPr>
                  <a:r>
                    <a:t> Drought</a:t>
                  </a:r>
                </a:p>
              </p:txBody>
            </p:sp>
          </p:grpSp>
          <p:grpSp>
            <p:nvGrpSpPr>
              <p:cNvPr id="221" name="Group"/>
              <p:cNvGrpSpPr/>
              <p:nvPr/>
            </p:nvGrpSpPr>
            <p:grpSpPr>
              <a:xfrm>
                <a:off x="6553200" y="7619"/>
                <a:ext cx="2438400" cy="990601"/>
                <a:chOff x="0" y="0"/>
                <a:chExt cx="2438400" cy="990600"/>
              </a:xfrm>
            </p:grpSpPr>
            <p:sp>
              <p:nvSpPr>
                <p:cNvPr id="219" name="Rounded Rectangle"/>
                <p:cNvSpPr/>
                <p:nvPr/>
              </p:nvSpPr>
              <p:spPr>
                <a:xfrm>
                  <a:off x="0" y="0"/>
                  <a:ext cx="2438400" cy="9906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20" name="Sudden Onset…"/>
                <p:cNvSpPr txBox="1"/>
                <p:nvPr/>
              </p:nvSpPr>
              <p:spPr>
                <a:xfrm>
                  <a:off x="48357" y="49530"/>
                  <a:ext cx="2341686" cy="8915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a:solidFill>
                        <a:schemeClr val="accent3">
                          <a:lumOff val="44000"/>
                        </a:schemeClr>
                      </a:solidFill>
                    </a:defRPr>
                  </a:pPr>
                  <a:r>
                    <a:t>Sudden Onset</a:t>
                  </a:r>
                </a:p>
                <a:p>
                  <a:pPr algn="ctr">
                    <a:defRPr>
                      <a:solidFill>
                        <a:schemeClr val="accent3">
                          <a:lumOff val="44000"/>
                        </a:schemeClr>
                      </a:solidFill>
                    </a:defRPr>
                  </a:pPr>
                  <a:r>
                    <a:t>- Terrorist Attack</a:t>
                  </a:r>
                </a:p>
                <a:p>
                  <a:pPr algn="ctr">
                    <a:defRPr>
                      <a:solidFill>
                        <a:schemeClr val="accent3">
                          <a:lumOff val="44000"/>
                        </a:schemeClr>
                      </a:solidFill>
                    </a:defRPr>
                  </a:pPr>
                  <a:r>
                    <a:t>- Chemical attack</a:t>
                  </a:r>
                </a:p>
              </p:txBody>
            </p:sp>
          </p:grpSp>
          <p:grpSp>
            <p:nvGrpSpPr>
              <p:cNvPr id="224" name="Group"/>
              <p:cNvGrpSpPr/>
              <p:nvPr/>
            </p:nvGrpSpPr>
            <p:grpSpPr>
              <a:xfrm>
                <a:off x="4343400" y="7619"/>
                <a:ext cx="1981200" cy="1066801"/>
                <a:chOff x="0" y="0"/>
                <a:chExt cx="1981200" cy="1066800"/>
              </a:xfrm>
            </p:grpSpPr>
            <p:sp>
              <p:nvSpPr>
                <p:cNvPr id="222" name="Rounded Rectangle"/>
                <p:cNvSpPr/>
                <p:nvPr/>
              </p:nvSpPr>
              <p:spPr>
                <a:xfrm>
                  <a:off x="0" y="0"/>
                  <a:ext cx="1981200" cy="10668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23" name="Slow Onset…"/>
                <p:cNvSpPr txBox="1"/>
                <p:nvPr/>
              </p:nvSpPr>
              <p:spPr>
                <a:xfrm>
                  <a:off x="52076" y="87630"/>
                  <a:ext cx="1877048" cy="8915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a:solidFill>
                        <a:schemeClr val="accent3">
                          <a:lumOff val="44000"/>
                        </a:schemeClr>
                      </a:solidFill>
                    </a:defRPr>
                  </a:pPr>
                  <a:r>
                    <a:t>Slow Onset</a:t>
                  </a:r>
                </a:p>
                <a:p>
                  <a:pPr algn="ctr">
                    <a:defRPr>
                      <a:solidFill>
                        <a:schemeClr val="accent3">
                          <a:lumOff val="44000"/>
                        </a:schemeClr>
                      </a:solidFill>
                    </a:defRPr>
                  </a:pPr>
                  <a:r>
                    <a:t>- Political Crisis</a:t>
                  </a:r>
                </a:p>
                <a:p>
                  <a:pPr algn="ctr">
                    <a:defRPr>
                      <a:solidFill>
                        <a:schemeClr val="accent3">
                          <a:lumOff val="44000"/>
                        </a:schemeClr>
                      </a:solidFill>
                    </a:defRPr>
                  </a:pPr>
                  <a:r>
                    <a:t>- Refugee Crisis</a:t>
                  </a:r>
                </a:p>
              </p:txBody>
            </p:sp>
          </p:grpSp>
        </p:grpSp>
        <p:sp>
          <p:nvSpPr>
            <p:cNvPr id="226" name="Line"/>
            <p:cNvSpPr/>
            <p:nvPr/>
          </p:nvSpPr>
          <p:spPr>
            <a:xfrm flipH="1">
              <a:off x="838199" y="-1"/>
              <a:ext cx="1066801" cy="838202"/>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27" name="Line"/>
            <p:cNvSpPr/>
            <p:nvPr/>
          </p:nvSpPr>
          <p:spPr>
            <a:xfrm>
              <a:off x="1905000" y="-1"/>
              <a:ext cx="1066800" cy="762002"/>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28" name="Line"/>
            <p:cNvSpPr/>
            <p:nvPr/>
          </p:nvSpPr>
          <p:spPr>
            <a:xfrm flipH="1">
              <a:off x="5333999" y="0"/>
              <a:ext cx="1181101" cy="8382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29" name="Line"/>
            <p:cNvSpPr/>
            <p:nvPr/>
          </p:nvSpPr>
          <p:spPr>
            <a:xfrm>
              <a:off x="6515099" y="0"/>
              <a:ext cx="1257301" cy="8382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grpSp>
        <p:nvGrpSpPr>
          <p:cNvPr id="239" name="Group"/>
          <p:cNvGrpSpPr/>
          <p:nvPr/>
        </p:nvGrpSpPr>
        <p:grpSpPr>
          <a:xfrm>
            <a:off x="-1" y="3047999"/>
            <a:ext cx="5181601" cy="1912622"/>
            <a:chOff x="0" y="0"/>
            <a:chExt cx="5181600" cy="1912620"/>
          </a:xfrm>
        </p:grpSpPr>
        <p:grpSp>
          <p:nvGrpSpPr>
            <p:cNvPr id="233" name="Group"/>
            <p:cNvGrpSpPr/>
            <p:nvPr/>
          </p:nvGrpSpPr>
          <p:grpSpPr>
            <a:xfrm>
              <a:off x="3581400" y="1287780"/>
              <a:ext cx="1600200" cy="624841"/>
              <a:chOff x="0" y="0"/>
              <a:chExt cx="1600200" cy="624840"/>
            </a:xfrm>
          </p:grpSpPr>
          <p:sp>
            <p:nvSpPr>
              <p:cNvPr id="231" name="Rounded Rectangle"/>
              <p:cNvSpPr/>
              <p:nvPr/>
            </p:nvSpPr>
            <p:spPr>
              <a:xfrm>
                <a:off x="0" y="7619"/>
                <a:ext cx="1600200" cy="6096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32" name="Predictable Location"/>
              <p:cNvSpPr txBox="1"/>
              <p:nvPr/>
            </p:nvSpPr>
            <p:spPr>
              <a:xfrm>
                <a:off x="29757" y="-1"/>
                <a:ext cx="1540686" cy="6248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a:solidFill>
                      <a:schemeClr val="accent3">
                        <a:lumOff val="44000"/>
                      </a:schemeClr>
                    </a:solidFill>
                  </a:defRPr>
                </a:lvl1pPr>
              </a:lstStyle>
              <a:p>
                <a:r>
                  <a:t>Predictable Location</a:t>
                </a:r>
              </a:p>
            </p:txBody>
          </p:sp>
        </p:grpSp>
        <p:grpSp>
          <p:nvGrpSpPr>
            <p:cNvPr id="236" name="Group"/>
            <p:cNvGrpSpPr/>
            <p:nvPr/>
          </p:nvGrpSpPr>
          <p:grpSpPr>
            <a:xfrm>
              <a:off x="0" y="1143000"/>
              <a:ext cx="3048000" cy="762000"/>
              <a:chOff x="0" y="0"/>
              <a:chExt cx="3048000" cy="762000"/>
            </a:xfrm>
          </p:grpSpPr>
          <p:sp>
            <p:nvSpPr>
              <p:cNvPr id="234" name="Rounded Rectangle"/>
              <p:cNvSpPr/>
              <p:nvPr/>
            </p:nvSpPr>
            <p:spPr>
              <a:xfrm>
                <a:off x="0" y="0"/>
                <a:ext cx="3048000" cy="7620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35" name="Unpredictable Location…"/>
              <p:cNvSpPr txBox="1"/>
              <p:nvPr/>
            </p:nvSpPr>
            <p:spPr>
              <a:xfrm>
                <a:off x="37198" y="68579"/>
                <a:ext cx="2973604" cy="6248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a:solidFill>
                      <a:schemeClr val="accent3">
                        <a:lumOff val="44000"/>
                      </a:schemeClr>
                    </a:solidFill>
                  </a:defRPr>
                </a:pPr>
                <a:r>
                  <a:t>Unpredictable Location</a:t>
                </a:r>
              </a:p>
              <a:p>
                <a:pPr algn="ctr">
                  <a:defRPr>
                    <a:solidFill>
                      <a:schemeClr val="accent3">
                        <a:lumOff val="44000"/>
                      </a:schemeClr>
                    </a:solidFill>
                  </a:defRPr>
                </a:pPr>
                <a:r>
                  <a:t>- Tsunamis</a:t>
                </a:r>
              </a:p>
            </p:txBody>
          </p:sp>
        </p:grpSp>
        <p:sp>
          <p:nvSpPr>
            <p:cNvPr id="237" name="Line"/>
            <p:cNvSpPr/>
            <p:nvPr/>
          </p:nvSpPr>
          <p:spPr>
            <a:xfrm>
              <a:off x="3124200" y="-1"/>
              <a:ext cx="1257301" cy="1295402"/>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38" name="Line"/>
            <p:cNvSpPr/>
            <p:nvPr/>
          </p:nvSpPr>
          <p:spPr>
            <a:xfrm flipH="1">
              <a:off x="1523999" y="0"/>
              <a:ext cx="1600202" cy="11430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grpSp>
        <p:nvGrpSpPr>
          <p:cNvPr id="248" name="Group"/>
          <p:cNvGrpSpPr/>
          <p:nvPr/>
        </p:nvGrpSpPr>
        <p:grpSpPr>
          <a:xfrm>
            <a:off x="76199" y="4953000"/>
            <a:ext cx="5105401" cy="1798321"/>
            <a:chOff x="0" y="0"/>
            <a:chExt cx="5105400" cy="1798319"/>
          </a:xfrm>
        </p:grpSpPr>
        <p:grpSp>
          <p:nvGrpSpPr>
            <p:cNvPr id="242" name="Group"/>
            <p:cNvGrpSpPr/>
            <p:nvPr/>
          </p:nvGrpSpPr>
          <p:grpSpPr>
            <a:xfrm>
              <a:off x="0" y="640080"/>
              <a:ext cx="1676400" cy="1158241"/>
              <a:chOff x="0" y="0"/>
              <a:chExt cx="1676400" cy="1158239"/>
            </a:xfrm>
          </p:grpSpPr>
          <p:sp>
            <p:nvSpPr>
              <p:cNvPr id="240" name="Rounded Rectangle"/>
              <p:cNvSpPr/>
              <p:nvPr/>
            </p:nvSpPr>
            <p:spPr>
              <a:xfrm>
                <a:off x="0" y="45720"/>
                <a:ext cx="1676400" cy="10668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41" name="Predictable Timing…"/>
              <p:cNvSpPr txBox="1"/>
              <p:nvPr/>
            </p:nvSpPr>
            <p:spPr>
              <a:xfrm>
                <a:off x="52077" y="0"/>
                <a:ext cx="1572246" cy="11582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a:solidFill>
                      <a:schemeClr val="accent3">
                        <a:lumOff val="44000"/>
                      </a:schemeClr>
                    </a:solidFill>
                  </a:defRPr>
                </a:pPr>
                <a:r>
                  <a:t>Predictable Timing</a:t>
                </a:r>
              </a:p>
              <a:p>
                <a:pPr algn="ctr">
                  <a:defRPr>
                    <a:solidFill>
                      <a:schemeClr val="accent3">
                        <a:lumOff val="44000"/>
                      </a:schemeClr>
                    </a:solidFill>
                  </a:defRPr>
                </a:pPr>
                <a:r>
                  <a:t>- Hurricanes</a:t>
                </a:r>
              </a:p>
              <a:p>
                <a:pPr algn="ctr">
                  <a:defRPr>
                    <a:solidFill>
                      <a:schemeClr val="accent3">
                        <a:lumOff val="44000"/>
                      </a:schemeClr>
                    </a:solidFill>
                  </a:defRPr>
                </a:pPr>
                <a:r>
                  <a:t>- Floods</a:t>
                </a:r>
              </a:p>
            </p:txBody>
          </p:sp>
        </p:grpSp>
        <p:grpSp>
          <p:nvGrpSpPr>
            <p:cNvPr id="245" name="Group"/>
            <p:cNvGrpSpPr/>
            <p:nvPr/>
          </p:nvGrpSpPr>
          <p:grpSpPr>
            <a:xfrm>
              <a:off x="2743200" y="685800"/>
              <a:ext cx="2362200" cy="1066800"/>
              <a:chOff x="0" y="0"/>
              <a:chExt cx="2362200" cy="1066800"/>
            </a:xfrm>
          </p:grpSpPr>
          <p:sp>
            <p:nvSpPr>
              <p:cNvPr id="243" name="Rounded Rectangle"/>
              <p:cNvSpPr/>
              <p:nvPr/>
            </p:nvSpPr>
            <p:spPr>
              <a:xfrm>
                <a:off x="0" y="0"/>
                <a:ext cx="2362200" cy="10668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44" name="Unpredictable Timing…"/>
              <p:cNvSpPr txBox="1"/>
              <p:nvPr/>
            </p:nvSpPr>
            <p:spPr>
              <a:xfrm>
                <a:off x="52076" y="87630"/>
                <a:ext cx="2258048" cy="8915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a:solidFill>
                      <a:schemeClr val="accent3">
                        <a:lumOff val="44000"/>
                      </a:schemeClr>
                    </a:solidFill>
                  </a:defRPr>
                </a:pPr>
                <a:r>
                  <a:t>Unpredictable Timing</a:t>
                </a:r>
              </a:p>
              <a:p>
                <a:pPr algn="ctr">
                  <a:defRPr>
                    <a:solidFill>
                      <a:schemeClr val="accent3">
                        <a:lumOff val="44000"/>
                      </a:schemeClr>
                    </a:solidFill>
                  </a:defRPr>
                </a:pPr>
                <a:r>
                  <a:t>- Earthquakes</a:t>
                </a:r>
              </a:p>
              <a:p>
                <a:pPr algn="ctr">
                  <a:defRPr>
                    <a:solidFill>
                      <a:schemeClr val="accent3">
                        <a:lumOff val="44000"/>
                      </a:schemeClr>
                    </a:solidFill>
                  </a:defRPr>
                </a:pPr>
                <a:r>
                  <a:t>- Volcanic Eruption</a:t>
                </a:r>
              </a:p>
            </p:txBody>
          </p:sp>
        </p:grpSp>
        <p:sp>
          <p:nvSpPr>
            <p:cNvPr id="246" name="Line"/>
            <p:cNvSpPr/>
            <p:nvPr/>
          </p:nvSpPr>
          <p:spPr>
            <a:xfrm flipH="1">
              <a:off x="838199" y="0"/>
              <a:ext cx="3467102" cy="6858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47" name="Line"/>
            <p:cNvSpPr/>
            <p:nvPr/>
          </p:nvSpPr>
          <p:spPr>
            <a:xfrm flipH="1">
              <a:off x="3924299" y="0"/>
              <a:ext cx="381001" cy="6858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2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1" animBg="1" advAuto="0"/>
      <p:bldP spid="230" grpId="2" animBg="1" advAuto="0"/>
      <p:bldP spid="239" grpId="3" animBg="1" advAuto="0"/>
      <p:bldP spid="248" grpId="4"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 name="http://www.luxuo.com/wp-content/uploads/2009/04/etna-eruption.jpg" descr="http://www.luxuo.com/wp-content/uploads/2009/04/etna-eruption.jpg"/>
          <p:cNvPicPr>
            <a:picLocks noChangeAspect="1"/>
          </p:cNvPicPr>
          <p:nvPr/>
        </p:nvPicPr>
        <p:blipFill>
          <a:blip r:embed="rId2">
            <a:extLst/>
          </a:blip>
          <a:stretch>
            <a:fillRect/>
          </a:stretch>
        </p:blipFill>
        <p:spPr>
          <a:xfrm>
            <a:off x="6019800" y="2634708"/>
            <a:ext cx="3124200" cy="2013492"/>
          </a:xfrm>
          <a:prstGeom prst="rect">
            <a:avLst/>
          </a:prstGeom>
          <a:ln w="12700">
            <a:miter lim="400000"/>
          </a:ln>
        </p:spPr>
      </p:pic>
      <p:pic>
        <p:nvPicPr>
          <p:cNvPr id="251" name="Flooded I-10/I-610/West End Blvd. interchange and surrounding area of northwest New Orleans and Metairie, Louisiana" descr="Flooded I-10/I-610/West End Blvd. interchange and surrounding area of northwest New Orleans and Metairie, Louisiana">
            <a:hlinkClick r:id="rId3"/>
          </p:cNvPr>
          <p:cNvPicPr>
            <a:picLocks noChangeAspect="1"/>
          </p:cNvPicPr>
          <p:nvPr/>
        </p:nvPicPr>
        <p:blipFill>
          <a:blip r:embed="rId4">
            <a:extLst/>
          </a:blip>
          <a:stretch>
            <a:fillRect/>
          </a:stretch>
        </p:blipFill>
        <p:spPr>
          <a:xfrm>
            <a:off x="0" y="3059357"/>
            <a:ext cx="2895600" cy="3798643"/>
          </a:xfrm>
          <a:prstGeom prst="rect">
            <a:avLst/>
          </a:prstGeom>
          <a:ln w="12700">
            <a:miter lim="400000"/>
          </a:ln>
        </p:spPr>
      </p:pic>
      <p:pic>
        <p:nvPicPr>
          <p:cNvPr id="252" name="228px-Katrina-noaaGOES12" descr="228px-Katrina-noaaGOES12">
            <a:hlinkClick r:id="rId5"/>
          </p:cNvPr>
          <p:cNvPicPr>
            <a:picLocks noChangeAspect="1"/>
          </p:cNvPicPr>
          <p:nvPr/>
        </p:nvPicPr>
        <p:blipFill>
          <a:blip r:embed="rId6">
            <a:extLst/>
          </a:blip>
          <a:stretch>
            <a:fillRect/>
          </a:stretch>
        </p:blipFill>
        <p:spPr>
          <a:xfrm>
            <a:off x="2971800" y="2590800"/>
            <a:ext cx="2845582" cy="2133600"/>
          </a:xfrm>
          <a:prstGeom prst="rect">
            <a:avLst/>
          </a:prstGeom>
          <a:ln w="12700">
            <a:miter lim="400000"/>
          </a:ln>
        </p:spPr>
      </p:pic>
      <p:pic>
        <p:nvPicPr>
          <p:cNvPr id="253" name="01" descr="01"/>
          <p:cNvPicPr>
            <a:picLocks noChangeAspect="1"/>
          </p:cNvPicPr>
          <p:nvPr/>
        </p:nvPicPr>
        <p:blipFill>
          <a:blip r:embed="rId7">
            <a:extLst/>
          </a:blip>
          <a:stretch>
            <a:fillRect/>
          </a:stretch>
        </p:blipFill>
        <p:spPr>
          <a:xfrm>
            <a:off x="6019017" y="4953000"/>
            <a:ext cx="3124985" cy="1905000"/>
          </a:xfrm>
          <a:prstGeom prst="rect">
            <a:avLst/>
          </a:prstGeom>
          <a:ln w="12700">
            <a:miter lim="400000"/>
          </a:ln>
        </p:spPr>
      </p:pic>
      <p:sp>
        <p:nvSpPr>
          <p:cNvPr id="254" name="Context"/>
          <p:cNvSpPr txBox="1">
            <a:spLocks noGrp="1"/>
          </p:cNvSpPr>
          <p:nvPr>
            <p:ph type="title"/>
          </p:nvPr>
        </p:nvSpPr>
        <p:spPr>
          <a:prstGeom prst="rect">
            <a:avLst/>
          </a:prstGeom>
        </p:spPr>
        <p:txBody>
          <a:bodyPr/>
          <a:lstStyle/>
          <a:p>
            <a:r>
              <a:t>Context</a:t>
            </a:r>
          </a:p>
        </p:txBody>
      </p:sp>
      <p:sp>
        <p:nvSpPr>
          <p:cNvPr id="255" name="Natural and Man-Made Disaster…"/>
          <p:cNvSpPr txBox="1">
            <a:spLocks noGrp="1"/>
          </p:cNvSpPr>
          <p:nvPr>
            <p:ph type="body" idx="1"/>
          </p:nvPr>
        </p:nvSpPr>
        <p:spPr>
          <a:xfrm>
            <a:off x="381000" y="1066800"/>
            <a:ext cx="8763000" cy="4724400"/>
          </a:xfrm>
          <a:prstGeom prst="rect">
            <a:avLst/>
          </a:prstGeom>
        </p:spPr>
        <p:txBody>
          <a:bodyPr/>
          <a:lstStyle/>
          <a:p>
            <a:r>
              <a:t>Natural and Man-Made Disaster</a:t>
            </a:r>
          </a:p>
          <a:p>
            <a:pPr>
              <a:defRPr b="1"/>
            </a:pPr>
            <a:r>
              <a:t>Ongoing Problems:</a:t>
            </a:r>
          </a:p>
          <a:p>
            <a:pPr marL="742950" lvl="1" indent="-285750">
              <a:defRPr sz="2600" b="1"/>
            </a:pPr>
            <a:r>
              <a:t>Food, water, shelter....essential components of life </a:t>
            </a:r>
          </a:p>
        </p:txBody>
      </p:sp>
      <p:pic>
        <p:nvPicPr>
          <p:cNvPr id="256" name="haiti1.jpg" descr="haiti1.jpg"/>
          <p:cNvPicPr>
            <a:picLocks noChangeAspect="1"/>
          </p:cNvPicPr>
          <p:nvPr/>
        </p:nvPicPr>
        <p:blipFill>
          <a:blip r:embed="rId8">
            <a:extLst/>
          </a:blip>
          <a:stretch>
            <a:fillRect/>
          </a:stretch>
        </p:blipFill>
        <p:spPr>
          <a:xfrm>
            <a:off x="2933941" y="4876800"/>
            <a:ext cx="2978071" cy="198120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Humanitarian Crises"/>
          <p:cNvSpPr txBox="1">
            <a:spLocks noGrp="1"/>
          </p:cNvSpPr>
          <p:nvPr>
            <p:ph type="title"/>
          </p:nvPr>
        </p:nvSpPr>
        <p:spPr>
          <a:prstGeom prst="rect">
            <a:avLst/>
          </a:prstGeom>
        </p:spPr>
        <p:txBody>
          <a:bodyPr/>
          <a:lstStyle/>
          <a:p>
            <a:r>
              <a:t>Humanitarian Crises</a:t>
            </a:r>
          </a:p>
        </p:txBody>
      </p:sp>
      <p:sp>
        <p:nvSpPr>
          <p:cNvPr id="259" name="Top Ten Problems Facing Humanity Over the Next 50 Years (Richard Smalley, Nobel Prize Winner)…"/>
          <p:cNvSpPr txBox="1">
            <a:spLocks noGrp="1"/>
          </p:cNvSpPr>
          <p:nvPr>
            <p:ph type="body" idx="1"/>
          </p:nvPr>
        </p:nvSpPr>
        <p:spPr>
          <a:prstGeom prst="rect">
            <a:avLst/>
          </a:prstGeom>
        </p:spPr>
        <p:txBody>
          <a:bodyPr/>
          <a:lstStyle/>
          <a:p>
            <a:r>
              <a:t>Top Ten Problems Facing Humanity Over the Next 50 Years (Richard Smalley, Nobel Prize Winner)</a:t>
            </a:r>
          </a:p>
          <a:p>
            <a:pPr marL="514350" indent="-514350">
              <a:spcBef>
                <a:spcPts val="400"/>
              </a:spcBef>
              <a:buAutoNum type="arabicPeriod"/>
              <a:defRPr sz="2000"/>
            </a:pPr>
            <a:r>
              <a:t>Energy</a:t>
            </a:r>
          </a:p>
          <a:p>
            <a:pPr marL="514350" indent="-514350">
              <a:spcBef>
                <a:spcPts val="400"/>
              </a:spcBef>
              <a:buAutoNum type="arabicPeriod"/>
              <a:defRPr sz="2000"/>
            </a:pPr>
            <a:r>
              <a:t>Water</a:t>
            </a:r>
          </a:p>
          <a:p>
            <a:pPr marL="514350" indent="-514350">
              <a:spcBef>
                <a:spcPts val="400"/>
              </a:spcBef>
              <a:buAutoNum type="arabicPeriod"/>
              <a:defRPr sz="2000"/>
            </a:pPr>
            <a:r>
              <a:t>Food</a:t>
            </a:r>
          </a:p>
          <a:p>
            <a:pPr marL="514350" indent="-514350">
              <a:spcBef>
                <a:spcPts val="400"/>
              </a:spcBef>
              <a:buAutoNum type="arabicPeriod"/>
              <a:defRPr sz="2000"/>
            </a:pPr>
            <a:r>
              <a:t>Environment</a:t>
            </a:r>
          </a:p>
          <a:p>
            <a:pPr marL="514350" indent="-514350">
              <a:spcBef>
                <a:spcPts val="400"/>
              </a:spcBef>
              <a:buAutoNum type="arabicPeriod"/>
              <a:defRPr sz="2000"/>
            </a:pPr>
            <a:r>
              <a:t>Poverty</a:t>
            </a:r>
          </a:p>
          <a:p>
            <a:pPr marL="514350" indent="-514350">
              <a:spcBef>
                <a:spcPts val="400"/>
              </a:spcBef>
              <a:buAutoNum type="arabicPeriod"/>
              <a:defRPr sz="2000"/>
            </a:pPr>
            <a:r>
              <a:t>Terrorism and War</a:t>
            </a:r>
          </a:p>
          <a:p>
            <a:pPr marL="514350" indent="-514350">
              <a:spcBef>
                <a:spcPts val="400"/>
              </a:spcBef>
              <a:buAutoNum type="arabicPeriod"/>
              <a:defRPr sz="2000"/>
            </a:pPr>
            <a:r>
              <a:t>Disease/Health</a:t>
            </a:r>
          </a:p>
          <a:p>
            <a:pPr marL="514350" indent="-514350">
              <a:spcBef>
                <a:spcPts val="400"/>
              </a:spcBef>
              <a:buAutoNum type="arabicPeriod"/>
              <a:defRPr sz="2000"/>
            </a:pPr>
            <a:r>
              <a:t>Education</a:t>
            </a:r>
          </a:p>
          <a:p>
            <a:pPr marL="514350" indent="-514350">
              <a:spcBef>
                <a:spcPts val="400"/>
              </a:spcBef>
              <a:buAutoNum type="arabicPeriod"/>
              <a:defRPr sz="2000"/>
            </a:pPr>
            <a:r>
              <a:t>Democracy</a:t>
            </a:r>
          </a:p>
          <a:p>
            <a:pPr marL="514350" indent="-514350">
              <a:spcBef>
                <a:spcPts val="400"/>
              </a:spcBef>
              <a:buAutoNum type="arabicPeriod"/>
              <a:defRPr sz="2000"/>
            </a:pPr>
            <a:r>
              <a:t>Population</a:t>
            </a:r>
          </a:p>
        </p:txBody>
      </p:sp>
      <p:pic>
        <p:nvPicPr>
          <p:cNvPr id="260" name="maslow.png" descr="maslow.png"/>
          <p:cNvPicPr>
            <a:picLocks noChangeAspect="1"/>
          </p:cNvPicPr>
          <p:nvPr/>
        </p:nvPicPr>
        <p:blipFill>
          <a:blip r:embed="rId2">
            <a:extLst/>
          </a:blip>
          <a:stretch>
            <a:fillRect/>
          </a:stretch>
        </p:blipFill>
        <p:spPr>
          <a:xfrm>
            <a:off x="5181600" y="2286000"/>
            <a:ext cx="3747912" cy="2743200"/>
          </a:xfrm>
          <a:prstGeom prst="rect">
            <a:avLst/>
          </a:prstGeom>
          <a:ln w="12700">
            <a:miter lim="400000"/>
          </a:ln>
        </p:spPr>
      </p:pic>
      <p:sp>
        <p:nvSpPr>
          <p:cNvPr id="261" name="An interpretation of Maslow's hierarchy of needs, represented as a pyramid with the more basic needs at the bottom. Wikipedia"/>
          <p:cNvSpPr txBox="1"/>
          <p:nvPr/>
        </p:nvSpPr>
        <p:spPr>
          <a:xfrm>
            <a:off x="5181600" y="5029201"/>
            <a:ext cx="3505200" cy="61985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1200">
                <a:latin typeface="+mn-lt"/>
                <a:ea typeface="+mn-ea"/>
                <a:cs typeface="+mn-cs"/>
                <a:sym typeface="Arial"/>
              </a:defRPr>
            </a:lvl1pPr>
          </a:lstStyle>
          <a:p>
            <a:r>
              <a:t>An interpretation of Maslow's hierarchy of needs, represented as a pyramid with the more basic needs at the bottom. Wikipedia</a:t>
            </a:r>
          </a:p>
        </p:txBody>
      </p:sp>
      <p:sp>
        <p:nvSpPr>
          <p:cNvPr id="262" name="Shape"/>
          <p:cNvSpPr/>
          <p:nvPr/>
        </p:nvSpPr>
        <p:spPr>
          <a:xfrm>
            <a:off x="838200" y="2895600"/>
            <a:ext cx="1143000" cy="381000"/>
          </a:xfrm>
          <a:custGeom>
            <a:avLst/>
            <a:gdLst/>
            <a:ahLst/>
            <a:cxnLst>
              <a:cxn ang="0">
                <a:pos x="wd2" y="hd2"/>
              </a:cxn>
              <a:cxn ang="5400000">
                <a:pos x="wd2" y="hd2"/>
              </a:cxn>
              <a:cxn ang="10800000">
                <a:pos x="wd2" y="hd2"/>
              </a:cxn>
              <a:cxn ang="16200000">
                <a:pos x="wd2" y="hd2"/>
              </a:cxn>
            </a:cxnLst>
            <a:rect l="0" t="0" r="r" b="b"/>
            <a:pathLst>
              <a:path w="21600" h="21600" extrusionOk="0">
                <a:moveTo>
                  <a:pt x="1200" y="0"/>
                </a:moveTo>
                <a:lnTo>
                  <a:pt x="21600" y="0"/>
                </a:lnTo>
                <a:lnTo>
                  <a:pt x="21600" y="18000"/>
                </a:lnTo>
                <a:cubicBezTo>
                  <a:pt x="21600" y="19988"/>
                  <a:pt x="21063" y="21600"/>
                  <a:pt x="20400" y="21600"/>
                </a:cubicBezTo>
                <a:lnTo>
                  <a:pt x="0" y="21600"/>
                </a:lnTo>
                <a:lnTo>
                  <a:pt x="0" y="3600"/>
                </a:lnTo>
                <a:cubicBezTo>
                  <a:pt x="0" y="1612"/>
                  <a:pt x="537" y="0"/>
                  <a:pt x="1200" y="0"/>
                </a:cubicBezTo>
                <a:close/>
              </a:path>
            </a:pathLst>
          </a:custGeom>
          <a:ln w="3810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
        <p:nvSpPr>
          <p:cNvPr id="263" name="Shape"/>
          <p:cNvSpPr/>
          <p:nvPr/>
        </p:nvSpPr>
        <p:spPr>
          <a:xfrm>
            <a:off x="990600" y="4343400"/>
            <a:ext cx="1752600" cy="381000"/>
          </a:xfrm>
          <a:custGeom>
            <a:avLst/>
            <a:gdLst/>
            <a:ahLst/>
            <a:cxnLst>
              <a:cxn ang="0">
                <a:pos x="wd2" y="hd2"/>
              </a:cxn>
              <a:cxn ang="5400000">
                <a:pos x="wd2" y="hd2"/>
              </a:cxn>
              <a:cxn ang="10800000">
                <a:pos x="wd2" y="hd2"/>
              </a:cxn>
              <a:cxn ang="16200000">
                <a:pos x="wd2" y="hd2"/>
              </a:cxn>
            </a:cxnLst>
            <a:rect l="0" t="0" r="r" b="b"/>
            <a:pathLst>
              <a:path w="21600" h="21600" extrusionOk="0">
                <a:moveTo>
                  <a:pt x="783" y="0"/>
                </a:moveTo>
                <a:lnTo>
                  <a:pt x="21600" y="0"/>
                </a:lnTo>
                <a:lnTo>
                  <a:pt x="21600" y="18000"/>
                </a:lnTo>
                <a:cubicBezTo>
                  <a:pt x="21600" y="19988"/>
                  <a:pt x="21250" y="21600"/>
                  <a:pt x="20817" y="21600"/>
                </a:cubicBezTo>
                <a:lnTo>
                  <a:pt x="0" y="21600"/>
                </a:lnTo>
                <a:lnTo>
                  <a:pt x="0" y="3600"/>
                </a:lnTo>
                <a:cubicBezTo>
                  <a:pt x="0" y="1612"/>
                  <a:pt x="350" y="0"/>
                  <a:pt x="783" y="0"/>
                </a:cubicBezTo>
                <a:close/>
              </a:path>
            </a:pathLst>
          </a:custGeom>
          <a:ln w="3810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6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1" animBg="1" advAuto="0"/>
      <p:bldP spid="263" grpId="2"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World Overview: Hunger"/>
          <p:cNvSpPr txBox="1">
            <a:spLocks noGrp="1"/>
          </p:cNvSpPr>
          <p:nvPr>
            <p:ph type="title"/>
          </p:nvPr>
        </p:nvSpPr>
        <p:spPr>
          <a:prstGeom prst="rect">
            <a:avLst/>
          </a:prstGeom>
        </p:spPr>
        <p:txBody>
          <a:bodyPr/>
          <a:lstStyle/>
          <a:p>
            <a:r>
              <a:t>World Overview: Hunger</a:t>
            </a:r>
          </a:p>
        </p:txBody>
      </p:sp>
      <p:sp>
        <p:nvSpPr>
          <p:cNvPr id="266" name="Hunger and malnutrition are the #1 risks to health worldwide…"/>
          <p:cNvSpPr txBox="1">
            <a:spLocks noGrp="1"/>
          </p:cNvSpPr>
          <p:nvPr>
            <p:ph type="body" idx="1"/>
          </p:nvPr>
        </p:nvSpPr>
        <p:spPr>
          <a:prstGeom prst="rect">
            <a:avLst/>
          </a:prstGeom>
        </p:spPr>
        <p:txBody>
          <a:bodyPr/>
          <a:lstStyle/>
          <a:p>
            <a:r>
              <a:t>Hunger and malnutrition are the #1 risks to health worldwide </a:t>
            </a:r>
          </a:p>
          <a:p>
            <a:pPr marL="742950" lvl="1" indent="-285750">
              <a:defRPr sz="2600"/>
            </a:pPr>
            <a:r>
              <a:t>Greater than AIDS, malaria, tuberculosis combined </a:t>
            </a:r>
          </a:p>
          <a:p>
            <a:r>
              <a:t>1 in 8 people goes to bed hungry every night.</a:t>
            </a:r>
          </a:p>
          <a:p>
            <a:endParaRPr/>
          </a:p>
          <a:p>
            <a:r>
              <a:t>148 million children are underweight in the  developing world </a:t>
            </a:r>
          </a:p>
          <a:p>
            <a:endParaRPr/>
          </a:p>
          <a:p>
            <a:pPr>
              <a:spcBef>
                <a:spcPts val="400"/>
              </a:spcBef>
              <a:defRPr sz="1800"/>
            </a:pPr>
            <a:r>
              <a:t>Source: WFP, http://www.wfp.org/hunger</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wfphunger2013.pdf" descr="wfphunger2013.pdf"/>
          <p:cNvPicPr>
            <a:picLocks noChangeAspect="1"/>
          </p:cNvPicPr>
          <p:nvPr/>
        </p:nvPicPr>
        <p:blipFill>
          <a:blip r:embed="rId2">
            <a:extLst/>
          </a:blip>
          <a:stretch>
            <a:fillRect/>
          </a:stretch>
        </p:blipFill>
        <p:spPr>
          <a:xfrm>
            <a:off x="355977" y="304800"/>
            <a:ext cx="8534966" cy="6096000"/>
          </a:xfrm>
          <a:prstGeom prst="rect">
            <a:avLst/>
          </a:prstGeom>
          <a:ln w="12700">
            <a:miter lim="400000"/>
          </a:ln>
        </p:spPr>
      </p:pic>
      <p:sp>
        <p:nvSpPr>
          <p:cNvPr id="269" name="Every 3.6 seconds one person dies of starvation. Usually it is a child under the age of 5.…"/>
          <p:cNvSpPr txBox="1"/>
          <p:nvPr/>
        </p:nvSpPr>
        <p:spPr>
          <a:xfrm>
            <a:off x="0" y="6396335"/>
            <a:ext cx="8534400" cy="6173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aseline="30000">
                <a:latin typeface="+mn-lt"/>
                <a:ea typeface="+mn-ea"/>
                <a:cs typeface="+mn-cs"/>
                <a:sym typeface="Arial"/>
              </a:defRPr>
            </a:pPr>
            <a:r>
              <a:t>Every 3.6 seconds one person dies of starvation. Usually it is a child under the age of 5.</a:t>
            </a:r>
          </a:p>
          <a:p>
            <a:pPr>
              <a:defRPr baseline="30000">
                <a:latin typeface="+mn-lt"/>
                <a:ea typeface="+mn-ea"/>
                <a:cs typeface="+mn-cs"/>
                <a:sym typeface="Arial"/>
              </a:defRPr>
            </a:pPr>
            <a:r>
              <a:t> www.unicef.org</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World Overview: Health"/>
          <p:cNvSpPr txBox="1">
            <a:spLocks noGrp="1"/>
          </p:cNvSpPr>
          <p:nvPr>
            <p:ph type="title"/>
          </p:nvPr>
        </p:nvSpPr>
        <p:spPr>
          <a:prstGeom prst="rect">
            <a:avLst/>
          </a:prstGeom>
        </p:spPr>
        <p:txBody>
          <a:bodyPr/>
          <a:lstStyle/>
          <a:p>
            <a:r>
              <a:t>World Overview: Health</a:t>
            </a:r>
          </a:p>
        </p:txBody>
      </p:sp>
      <p:graphicFrame>
        <p:nvGraphicFramePr>
          <p:cNvPr id="272" name="Table"/>
          <p:cNvGraphicFramePr/>
          <p:nvPr>
            <p:extLst>
              <p:ext uri="{D42A27DB-BD31-4B8C-83A1-F6EECF244321}">
                <p14:modId xmlns:p14="http://schemas.microsoft.com/office/powerpoint/2010/main" val="914438038"/>
              </p:ext>
            </p:extLst>
          </p:nvPr>
        </p:nvGraphicFramePr>
        <p:xfrm>
          <a:off x="457200" y="1219200"/>
          <a:ext cx="8229600" cy="1381760"/>
        </p:xfrm>
        <a:graphic>
          <a:graphicData uri="http://schemas.openxmlformats.org/drawingml/2006/table">
            <a:tbl>
              <a:tblPr firstRow="1" bandRow="1">
                <a:tableStyleId>{4C3C2611-4C71-4FC5-86AE-919BDF0F9419}</a:tableStyleId>
              </a:tblPr>
              <a:tblGrid>
                <a:gridCol w="2743200"/>
                <a:gridCol w="2743200"/>
                <a:gridCol w="2743200"/>
              </a:tblGrid>
              <a:tr h="370840">
                <a:tc>
                  <a:txBody>
                    <a:bodyPr/>
                    <a:lstStyle/>
                    <a:p>
                      <a:pPr algn="l">
                        <a:defRPr sz="1800">
                          <a:solidFill>
                            <a:schemeClr val="accent3">
                              <a:lumOff val="44000"/>
                            </a:schemeClr>
                          </a:solidFill>
                          <a:sym typeface="Gill Sans MT"/>
                        </a:defRPr>
                      </a:pPr>
                      <a:endParaRPr dirty="0"/>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38100">
                      <a:solidFill>
                        <a:schemeClr val="accent3">
                          <a:lumOff val="44000"/>
                        </a:schemeClr>
                      </a:solidFill>
                    </a:lnB>
                    <a:solidFill>
                      <a:schemeClr val="accent1"/>
                    </a:solidFill>
                  </a:tcPr>
                </a:tc>
                <a:tc>
                  <a:txBody>
                    <a:bodyPr/>
                    <a:lstStyle/>
                    <a:p>
                      <a:pPr algn="l">
                        <a:defRPr sz="1800" b="0"/>
                      </a:pPr>
                      <a:r>
                        <a:rPr b="1">
                          <a:solidFill>
                            <a:schemeClr val="accent3">
                              <a:lumOff val="44000"/>
                            </a:schemeClr>
                          </a:solidFill>
                          <a:sym typeface="Gill Sans MT"/>
                        </a:rPr>
                        <a:t>African Region</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38100">
                      <a:solidFill>
                        <a:schemeClr val="accent3">
                          <a:lumOff val="44000"/>
                        </a:schemeClr>
                      </a:solidFill>
                    </a:lnB>
                    <a:solidFill>
                      <a:schemeClr val="accent1"/>
                    </a:solidFill>
                  </a:tcPr>
                </a:tc>
                <a:tc>
                  <a:txBody>
                    <a:bodyPr/>
                    <a:lstStyle/>
                    <a:p>
                      <a:pPr algn="l">
                        <a:defRPr sz="1800" b="0"/>
                      </a:pPr>
                      <a:r>
                        <a:rPr b="1">
                          <a:solidFill>
                            <a:schemeClr val="accent3">
                              <a:lumOff val="44000"/>
                            </a:schemeClr>
                          </a:solidFill>
                          <a:sym typeface="Gill Sans MT"/>
                        </a:rPr>
                        <a:t>Americas Region</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38100">
                      <a:solidFill>
                        <a:schemeClr val="accent3">
                          <a:lumOff val="44000"/>
                        </a:schemeClr>
                      </a:solidFill>
                    </a:lnB>
                    <a:solidFill>
                      <a:schemeClr val="accent1"/>
                    </a:solidFill>
                  </a:tcPr>
                </a:tc>
              </a:tr>
              <a:tr h="370840">
                <a:tc>
                  <a:txBody>
                    <a:bodyPr/>
                    <a:lstStyle/>
                    <a:p>
                      <a:pPr algn="l">
                        <a:defRPr sz="1800"/>
                      </a:pPr>
                      <a:r>
                        <a:rPr>
                          <a:sym typeface="Gill Sans MT"/>
                        </a:rPr>
                        <a:t>Life expectancy</a:t>
                      </a:r>
                    </a:p>
                  </a:txBody>
                  <a:tcPr marL="45720" marR="45720" horzOverflow="overflow">
                    <a:lnL w="12700">
                      <a:solidFill>
                        <a:schemeClr val="accent3">
                          <a:lumOff val="44000"/>
                        </a:schemeClr>
                      </a:solidFill>
                    </a:lnL>
                    <a:lnR w="12700">
                      <a:solidFill>
                        <a:schemeClr val="accent3">
                          <a:lumOff val="44000"/>
                        </a:schemeClr>
                      </a:solidFill>
                    </a:lnR>
                    <a:lnT w="38100">
                      <a:solidFill>
                        <a:schemeClr val="accent3">
                          <a:lumOff val="44000"/>
                        </a:schemeClr>
                      </a:solidFill>
                    </a:lnT>
                    <a:lnB w="12700">
                      <a:solidFill>
                        <a:schemeClr val="accent3">
                          <a:lumOff val="44000"/>
                        </a:schemeClr>
                      </a:solidFill>
                    </a:lnB>
                    <a:solidFill>
                      <a:srgbClr val="ECDDCA"/>
                    </a:solidFill>
                  </a:tcPr>
                </a:tc>
                <a:tc>
                  <a:txBody>
                    <a:bodyPr/>
                    <a:lstStyle/>
                    <a:p>
                      <a:pPr algn="l">
                        <a:defRPr sz="1800"/>
                      </a:pPr>
                      <a:r>
                        <a:rPr>
                          <a:sym typeface="Gill Sans MT"/>
                        </a:rPr>
                        <a:t>52</a:t>
                      </a:r>
                    </a:p>
                  </a:txBody>
                  <a:tcPr marL="45720" marR="45720" horzOverflow="overflow">
                    <a:lnL w="12700">
                      <a:solidFill>
                        <a:schemeClr val="accent3">
                          <a:lumOff val="44000"/>
                        </a:schemeClr>
                      </a:solidFill>
                    </a:lnL>
                    <a:lnR w="12700">
                      <a:solidFill>
                        <a:schemeClr val="accent3">
                          <a:lumOff val="44000"/>
                        </a:schemeClr>
                      </a:solidFill>
                    </a:lnR>
                    <a:lnT w="38100">
                      <a:solidFill>
                        <a:schemeClr val="accent3">
                          <a:lumOff val="44000"/>
                        </a:schemeClr>
                      </a:solidFill>
                    </a:lnT>
                    <a:lnB w="12700">
                      <a:solidFill>
                        <a:schemeClr val="accent3">
                          <a:lumOff val="44000"/>
                        </a:schemeClr>
                      </a:solidFill>
                    </a:lnB>
                    <a:solidFill>
                      <a:srgbClr val="ECDDCA"/>
                    </a:solidFill>
                  </a:tcPr>
                </a:tc>
                <a:tc>
                  <a:txBody>
                    <a:bodyPr/>
                    <a:lstStyle/>
                    <a:p>
                      <a:pPr algn="l">
                        <a:defRPr sz="1800"/>
                      </a:pPr>
                      <a:r>
                        <a:rPr>
                          <a:sym typeface="Gill Sans MT"/>
                        </a:rPr>
                        <a:t>76</a:t>
                      </a:r>
                    </a:p>
                  </a:txBody>
                  <a:tcPr marL="45720" marR="45720" horzOverflow="overflow">
                    <a:lnL w="12700">
                      <a:solidFill>
                        <a:schemeClr val="accent3">
                          <a:lumOff val="44000"/>
                        </a:schemeClr>
                      </a:solidFill>
                    </a:lnL>
                    <a:lnR w="12700">
                      <a:solidFill>
                        <a:schemeClr val="accent3">
                          <a:lumOff val="44000"/>
                        </a:schemeClr>
                      </a:solidFill>
                    </a:lnR>
                    <a:lnT w="38100">
                      <a:solidFill>
                        <a:schemeClr val="accent3">
                          <a:lumOff val="44000"/>
                        </a:schemeClr>
                      </a:solidFill>
                    </a:lnT>
                    <a:lnB w="12700">
                      <a:solidFill>
                        <a:schemeClr val="accent3">
                          <a:lumOff val="44000"/>
                        </a:schemeClr>
                      </a:solidFill>
                    </a:lnB>
                    <a:solidFill>
                      <a:srgbClr val="ECDDCA"/>
                    </a:solidFill>
                  </a:tcPr>
                </a:tc>
              </a:tr>
              <a:tr h="370840">
                <a:tc>
                  <a:txBody>
                    <a:bodyPr/>
                    <a:lstStyle/>
                    <a:p>
                      <a:pPr algn="l">
                        <a:defRPr sz="1800"/>
                      </a:pPr>
                      <a:r>
                        <a:rPr dirty="0">
                          <a:sym typeface="Gill Sans MT"/>
                        </a:rPr>
                        <a:t>Mortality (</a:t>
                      </a:r>
                      <a:r>
                        <a:rPr dirty="0" smtClean="0">
                          <a:sym typeface="Gill Sans MT"/>
                        </a:rPr>
                        <a:t>per</a:t>
                      </a:r>
                      <a:r>
                        <a:rPr lang="tr-TR" dirty="0" smtClean="0">
                          <a:sym typeface="Gill Sans MT"/>
                        </a:rPr>
                        <a:t> </a:t>
                      </a:r>
                      <a:r>
                        <a:rPr dirty="0" smtClean="0">
                          <a:sym typeface="Gill Sans MT"/>
                        </a:rPr>
                        <a:t>1000 </a:t>
                      </a:r>
                      <a:r>
                        <a:rPr dirty="0">
                          <a:sym typeface="Gill Sans MT"/>
                        </a:rPr>
                        <a:t>live births)</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12700">
                      <a:solidFill>
                        <a:schemeClr val="accent3">
                          <a:lumOff val="44000"/>
                        </a:schemeClr>
                      </a:solidFill>
                    </a:lnB>
                    <a:solidFill>
                      <a:srgbClr val="F6EFE6"/>
                    </a:solidFill>
                  </a:tcPr>
                </a:tc>
                <a:tc>
                  <a:txBody>
                    <a:bodyPr/>
                    <a:lstStyle/>
                    <a:p>
                      <a:pPr algn="l">
                        <a:defRPr sz="1800"/>
                      </a:pPr>
                      <a:r>
                        <a:rPr>
                          <a:sym typeface="Gill Sans MT"/>
                        </a:rPr>
                        <a:t>145</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12700">
                      <a:solidFill>
                        <a:schemeClr val="accent3">
                          <a:lumOff val="44000"/>
                        </a:schemeClr>
                      </a:solidFill>
                    </a:lnB>
                    <a:solidFill>
                      <a:srgbClr val="F6EFE6"/>
                    </a:solidFill>
                  </a:tcPr>
                </a:tc>
                <a:tc>
                  <a:txBody>
                    <a:bodyPr/>
                    <a:lstStyle/>
                    <a:p>
                      <a:pPr algn="l">
                        <a:defRPr sz="1800"/>
                      </a:pPr>
                      <a:r>
                        <a:rPr>
                          <a:sym typeface="Gill Sans MT"/>
                        </a:rPr>
                        <a:t>19</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12700">
                      <a:solidFill>
                        <a:schemeClr val="accent3">
                          <a:lumOff val="44000"/>
                        </a:schemeClr>
                      </a:solidFill>
                    </a:lnB>
                    <a:solidFill>
                      <a:srgbClr val="F6EFE6"/>
                    </a:solidFill>
                  </a:tcPr>
                </a:tc>
              </a:tr>
            </a:tbl>
          </a:graphicData>
        </a:graphic>
      </p:graphicFrame>
      <p:sp>
        <p:nvSpPr>
          <p:cNvPr id="273" name="In 2007,9.2 million children died before age five. 92 % of these deaths in Africa and Asia.…"/>
          <p:cNvSpPr txBox="1"/>
          <p:nvPr/>
        </p:nvSpPr>
        <p:spPr>
          <a:xfrm>
            <a:off x="762000" y="2743200"/>
            <a:ext cx="8229600" cy="304698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ct val="150000"/>
              </a:lnSpc>
              <a:defRPr sz="3200" baseline="30000">
                <a:latin typeface="+mn-lt"/>
                <a:ea typeface="+mn-ea"/>
                <a:cs typeface="+mn-cs"/>
                <a:sym typeface="Arial"/>
              </a:defRPr>
            </a:pPr>
            <a:endParaRPr dirty="0"/>
          </a:p>
          <a:p>
            <a:pPr>
              <a:lnSpc>
                <a:spcPct val="150000"/>
              </a:lnSpc>
              <a:buSzPct val="100000"/>
              <a:buFont typeface="Arial"/>
              <a:buChar char="•"/>
              <a:defRPr sz="3200" baseline="30000">
                <a:latin typeface="+mn-lt"/>
                <a:ea typeface="+mn-ea"/>
                <a:cs typeface="+mn-cs"/>
                <a:sym typeface="Arial"/>
              </a:defRPr>
            </a:pPr>
            <a:r>
              <a:rPr dirty="0"/>
              <a:t> In 2007</a:t>
            </a:r>
            <a:r>
              <a:rPr dirty="0" smtClean="0"/>
              <a:t>,</a:t>
            </a:r>
            <a:r>
              <a:rPr lang="tr-TR" dirty="0" smtClean="0"/>
              <a:t> </a:t>
            </a:r>
            <a:r>
              <a:rPr dirty="0" smtClean="0"/>
              <a:t>9.2 </a:t>
            </a:r>
            <a:r>
              <a:rPr dirty="0"/>
              <a:t>million children died before age five. </a:t>
            </a:r>
            <a:r>
              <a:rPr dirty="0" smtClean="0"/>
              <a:t>92% </a:t>
            </a:r>
            <a:r>
              <a:rPr dirty="0"/>
              <a:t>of these </a:t>
            </a:r>
            <a:r>
              <a:rPr dirty="0" smtClean="0"/>
              <a:t>deaths</a:t>
            </a:r>
            <a:r>
              <a:rPr lang="tr-TR" dirty="0" smtClean="0"/>
              <a:t> were</a:t>
            </a:r>
            <a:r>
              <a:rPr dirty="0" smtClean="0"/>
              <a:t> </a:t>
            </a:r>
            <a:r>
              <a:rPr dirty="0"/>
              <a:t>in Africa and Asia.</a:t>
            </a:r>
          </a:p>
          <a:p>
            <a:pPr>
              <a:lnSpc>
                <a:spcPct val="150000"/>
              </a:lnSpc>
              <a:buSzPct val="100000"/>
              <a:buFont typeface="Arial"/>
              <a:buChar char="•"/>
              <a:defRPr sz="3200" baseline="30000">
                <a:latin typeface="+mn-lt"/>
                <a:ea typeface="+mn-ea"/>
                <a:cs typeface="+mn-cs"/>
                <a:sym typeface="Arial"/>
              </a:defRPr>
            </a:pPr>
            <a:r>
              <a:rPr dirty="0"/>
              <a:t> A child born in a least developed country is almost 14 times more  likely to die during the first 28 days of life than one born in an industrialized country.</a:t>
            </a:r>
          </a:p>
        </p:txBody>
      </p:sp>
    </p:spTree>
  </p:cSld>
  <p:clrMapOvr>
    <a:masterClrMapping/>
  </p:clrMapOvr>
  <p:transition spd="med"/>
</p:sld>
</file>

<file path=ppt/theme/theme1.xml><?xml version="1.0" encoding="utf-8"?>
<a:theme xmlns:a="http://schemas.openxmlformats.org/drawingml/2006/main" name="10230868">
  <a:themeElements>
    <a:clrScheme name="10230868">
      <a:dk1>
        <a:srgbClr val="000000"/>
      </a:dk1>
      <a:lt1>
        <a:srgbClr val="FFFFFF"/>
      </a:lt1>
      <a:dk2>
        <a:srgbClr val="A7A7A7"/>
      </a:dk2>
      <a:lt2>
        <a:srgbClr val="535353"/>
      </a:lt2>
      <a:accent1>
        <a:srgbClr val="CC9900"/>
      </a:accent1>
      <a:accent2>
        <a:srgbClr val="FFE28F"/>
      </a:accent2>
      <a:accent3>
        <a:srgbClr val="8F8F8F"/>
      </a:accent3>
      <a:accent4>
        <a:srgbClr val="707070"/>
      </a:accent4>
      <a:accent5>
        <a:srgbClr val="E2CAAA"/>
      </a:accent5>
      <a:accent6>
        <a:srgbClr val="E7CD81"/>
      </a:accent6>
      <a:hlink>
        <a:srgbClr val="0000FF"/>
      </a:hlink>
      <a:folHlink>
        <a:srgbClr val="FF00FF"/>
      </a:folHlink>
    </a:clrScheme>
    <a:fontScheme name="10230868">
      <a:majorFont>
        <a:latin typeface="Helvetica"/>
        <a:ea typeface="Helvetica"/>
        <a:cs typeface="Helvetica"/>
      </a:majorFont>
      <a:minorFont>
        <a:latin typeface="Arial"/>
        <a:ea typeface="Arial"/>
        <a:cs typeface="Arial"/>
      </a:minorFont>
    </a:fontScheme>
    <a:fmtScheme name="102308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0230868">
  <a:themeElements>
    <a:clrScheme name="10230868">
      <a:dk1>
        <a:srgbClr val="000000"/>
      </a:dk1>
      <a:lt1>
        <a:srgbClr val="FFFFFF"/>
      </a:lt1>
      <a:dk2>
        <a:srgbClr val="A7A7A7"/>
      </a:dk2>
      <a:lt2>
        <a:srgbClr val="535353"/>
      </a:lt2>
      <a:accent1>
        <a:srgbClr val="CC9900"/>
      </a:accent1>
      <a:accent2>
        <a:srgbClr val="FFE28F"/>
      </a:accent2>
      <a:accent3>
        <a:srgbClr val="8F8F8F"/>
      </a:accent3>
      <a:accent4>
        <a:srgbClr val="707070"/>
      </a:accent4>
      <a:accent5>
        <a:srgbClr val="E2CAAA"/>
      </a:accent5>
      <a:accent6>
        <a:srgbClr val="E7CD81"/>
      </a:accent6>
      <a:hlink>
        <a:srgbClr val="0000FF"/>
      </a:hlink>
      <a:folHlink>
        <a:srgbClr val="FF00FF"/>
      </a:folHlink>
    </a:clrScheme>
    <a:fontScheme name="10230868">
      <a:majorFont>
        <a:latin typeface="Helvetica"/>
        <a:ea typeface="Helvetica"/>
        <a:cs typeface="Helvetica"/>
      </a:majorFont>
      <a:minorFont>
        <a:latin typeface="Arial"/>
        <a:ea typeface="Arial"/>
        <a:cs typeface="Arial"/>
      </a:minorFont>
    </a:fontScheme>
    <a:fmtScheme name="102308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TotalTime>
  <Words>992</Words>
  <Application>Microsoft Office PowerPoint</Application>
  <PresentationFormat>On-screen Show (4:3)</PresentationFormat>
  <Paragraphs>180</Paragraphs>
  <Slides>18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Baskerville Old Face</vt:lpstr>
      <vt:lpstr>Gill Sans MT</vt:lpstr>
      <vt:lpstr>Helvetica</vt:lpstr>
      <vt:lpstr>Times New Roman</vt:lpstr>
      <vt:lpstr>10230868</vt:lpstr>
      <vt:lpstr>PowerPoint Presentation</vt:lpstr>
      <vt:lpstr>Context</vt:lpstr>
      <vt:lpstr>PowerPoint Presentation</vt:lpstr>
      <vt:lpstr>PowerPoint Presentation</vt:lpstr>
      <vt:lpstr>Context</vt:lpstr>
      <vt:lpstr>Humanitarian Crises</vt:lpstr>
      <vt:lpstr>World Overview: Hunger</vt:lpstr>
      <vt:lpstr>PowerPoint Presentation</vt:lpstr>
      <vt:lpstr>World Overview: Health</vt:lpstr>
      <vt:lpstr>UN Millenium Development Goals 2015</vt:lpstr>
      <vt:lpstr>UN Millenium Development Goals 2015</vt:lpstr>
      <vt:lpstr>Context</vt:lpstr>
      <vt:lpstr>Humanitarian supply Chains : Challenges</vt:lpstr>
      <vt:lpstr>Humanitarian Supply Chains – Examples of Supply-Demand Mismatch</vt:lpstr>
      <vt:lpstr>Examples of Supply-Demand Mismatch</vt:lpstr>
      <vt:lpstr>Summary of Problem Characteristics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Eren</cp:lastModifiedBy>
  <cp:revision>3</cp:revision>
  <dcterms:modified xsi:type="dcterms:W3CDTF">2018-04-03T09:16:59Z</dcterms:modified>
</cp:coreProperties>
</file>