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 y="4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fld id="{86CB4B4D-7CA3-9044-876B-883B54F8677D}" type="slidenum">
              <a:t>‹#›</a:t>
            </a:fld>
            <a:endParaRPr/>
          </a:p>
        </p:txBody>
      </p:sp>
      <p:sp>
        <p:nvSpPr>
          <p:cNvPr id="3"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gul.culhan@bilkent.edu.tr" TargetMode="External"/><Relationship Id="rId2" Type="http://schemas.openxmlformats.org/officeDocument/2006/relationships/hyperlink" Target="mailto:okan.dukkanci@bilkent.edu.t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courses.ie.bilkent.edu.tr/ie102"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graphicFrame>
        <p:nvGraphicFramePr>
          <p:cNvPr id="21" name="Table"/>
          <p:cNvGraphicFramePr/>
          <p:nvPr/>
        </p:nvGraphicFramePr>
        <p:xfrm>
          <a:off x="304800" y="1828800"/>
          <a:ext cx="8610599" cy="4063999"/>
        </p:xfrm>
        <a:graphic>
          <a:graphicData uri="http://schemas.openxmlformats.org/drawingml/2006/table">
            <a:tbl>
              <a:tblPr>
                <a:tableStyleId>{4C3C2611-4C71-4FC5-86AE-919BDF0F9419}</a:tableStyleId>
              </a:tblPr>
              <a:tblGrid>
                <a:gridCol w="2441575">
                  <a:extLst>
                    <a:ext uri="{9D8B030D-6E8A-4147-A177-3AD203B41FA5}">
                      <a16:colId xmlns:a16="http://schemas.microsoft.com/office/drawing/2014/main" val="20000"/>
                    </a:ext>
                  </a:extLst>
                </a:gridCol>
                <a:gridCol w="1527175">
                  <a:extLst>
                    <a:ext uri="{9D8B030D-6E8A-4147-A177-3AD203B41FA5}">
                      <a16:colId xmlns:a16="http://schemas.microsoft.com/office/drawing/2014/main" val="20001"/>
                    </a:ext>
                  </a:extLst>
                </a:gridCol>
                <a:gridCol w="4122737">
                  <a:extLst>
                    <a:ext uri="{9D8B030D-6E8A-4147-A177-3AD203B41FA5}">
                      <a16:colId xmlns:a16="http://schemas.microsoft.com/office/drawing/2014/main" val="20002"/>
                    </a:ext>
                  </a:extLst>
                </a:gridCol>
                <a:gridCol w="150812">
                  <a:extLst>
                    <a:ext uri="{9D8B030D-6E8A-4147-A177-3AD203B41FA5}">
                      <a16:colId xmlns:a16="http://schemas.microsoft.com/office/drawing/2014/main" val="20003"/>
                    </a:ext>
                  </a:extLst>
                </a:gridCol>
                <a:gridCol w="368300">
                  <a:extLst>
                    <a:ext uri="{9D8B030D-6E8A-4147-A177-3AD203B41FA5}">
                      <a16:colId xmlns:a16="http://schemas.microsoft.com/office/drawing/2014/main" val="20004"/>
                    </a:ext>
                  </a:extLst>
                </a:gridCol>
              </a:tblGrid>
              <a:tr h="1146175">
                <a:tc>
                  <a:txBody>
                    <a:bodyPr/>
                    <a:lstStyle/>
                    <a:p>
                      <a:pPr algn="l">
                        <a:spcBef>
                          <a:spcPts val="600"/>
                        </a:spcBef>
                        <a:defRPr sz="1800"/>
                      </a:pPr>
                      <a:r>
                        <a:rPr sz="3200" b="1">
                          <a:latin typeface="Times New Roman"/>
                          <a:ea typeface="Times New Roman"/>
                          <a:cs typeface="Times New Roman"/>
                          <a:sym typeface="Times New Roman"/>
                        </a:rPr>
                        <a:t>Instructor:</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b="1">
                          <a:latin typeface="Times New Roman"/>
                          <a:ea typeface="Times New Roman"/>
                          <a:cs typeface="Times New Roman"/>
                          <a:sym typeface="Times New Roman"/>
                        </a:rPr>
                        <a:t>       Office</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b="1">
                          <a:latin typeface="Times New Roman"/>
                          <a:ea typeface="Times New Roman"/>
                          <a:cs typeface="Times New Roman"/>
                          <a:sym typeface="Times New Roman"/>
                        </a:rPr>
                        <a:t>E-mail</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1458912">
                <a:tc>
                  <a:txBody>
                    <a:bodyPr/>
                    <a:lstStyle/>
                    <a:p>
                      <a:pPr algn="ctr">
                        <a:defRPr sz="1800"/>
                      </a:pPr>
                      <a:r>
                        <a:rPr sz="3200">
                          <a:latin typeface="Times New Roman"/>
                          <a:ea typeface="Times New Roman"/>
                          <a:cs typeface="Times New Roman"/>
                          <a:sym typeface="Times New Roman"/>
                        </a:rPr>
                        <a:t>Bahar Y. Kara</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a:latin typeface="Times New Roman"/>
                          <a:ea typeface="Times New Roman"/>
                          <a:cs typeface="Times New Roman"/>
                          <a:sym typeface="Times New Roman"/>
                        </a:rPr>
                        <a:t>EA311</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u="sng">
                          <a:solidFill>
                            <a:srgbClr val="0000FF"/>
                          </a:solidFill>
                          <a:latin typeface="Times New Roman"/>
                          <a:ea typeface="Times New Roman"/>
                          <a:cs typeface="Times New Roman"/>
                          <a:sym typeface="Times New Roman"/>
                        </a:defRPr>
                      </a:pPr>
                      <a:r>
                        <a:t>bkara@bilkent.edu.tr</a:t>
                      </a:r>
                      <a:r>
                        <a:rPr u="none">
                          <a:solidFill>
                            <a:srgbClr val="000000"/>
                          </a:solidFill>
                        </a:rPr>
                        <a:t> </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1458912">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a:latin typeface="Times New Roman"/>
                          <a:ea typeface="Times New Roman"/>
                          <a:cs typeface="Times New Roman"/>
                          <a:sym typeface="Times New Roman"/>
                        </a:rPr>
                        <a:t> </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u="sng">
                          <a:solidFill>
                            <a:srgbClr val="0000FF"/>
                          </a:solidFill>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bl>
          </a:graphicData>
        </a:graphic>
      </p:graphicFrame>
      <p:sp>
        <p:nvSpPr>
          <p:cNvPr id="22" name="IE 102…"/>
          <p:cNvSpPr txBox="1"/>
          <p:nvPr/>
        </p:nvSpPr>
        <p:spPr>
          <a:xfrm>
            <a:off x="457200" y="424179"/>
            <a:ext cx="8001000" cy="9804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lgn="ctr">
              <a:defRPr sz="2800" b="1"/>
            </a:pPr>
            <a:r>
              <a:t>IE 102</a:t>
            </a:r>
          </a:p>
          <a:p>
            <a:pPr algn="ctr">
              <a:defRPr sz="2800" b="1"/>
            </a:pPr>
            <a:r>
              <a:t>A PROCESS OUTLOOK FOR INDUSTRIAL ENGINEERING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p:cNvGraphicFramePr/>
          <p:nvPr>
            <p:extLst>
              <p:ext uri="{D42A27DB-BD31-4B8C-83A1-F6EECF244321}">
                <p14:modId xmlns:p14="http://schemas.microsoft.com/office/powerpoint/2010/main" val="2946270518"/>
              </p:ext>
            </p:extLst>
          </p:nvPr>
        </p:nvGraphicFramePr>
        <p:xfrm>
          <a:off x="241300" y="990600"/>
          <a:ext cx="7696200" cy="3860800"/>
        </p:xfrm>
        <a:graphic>
          <a:graphicData uri="http://schemas.openxmlformats.org/drawingml/2006/table">
            <a:tbl>
              <a:tblPr>
                <a:tableStyleId>{4C3C2611-4C71-4FC5-86AE-919BDF0F9419}</a:tableStyleId>
              </a:tblPr>
              <a:tblGrid>
                <a:gridCol w="26670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gridCol w="228600">
                  <a:extLst>
                    <a:ext uri="{9D8B030D-6E8A-4147-A177-3AD203B41FA5}">
                      <a16:colId xmlns:a16="http://schemas.microsoft.com/office/drawing/2014/main" val="20003"/>
                    </a:ext>
                  </a:extLst>
                </a:gridCol>
              </a:tblGrid>
              <a:tr h="965200">
                <a:tc>
                  <a:txBody>
                    <a:bodyPr/>
                    <a:lstStyle/>
                    <a:p>
                      <a:pPr indent="152400" algn="l">
                        <a:defRPr sz="1800"/>
                      </a:pPr>
                      <a:r>
                        <a:rPr sz="2400" b="1">
                          <a:latin typeface="Times New Roman"/>
                          <a:ea typeface="Times New Roman"/>
                          <a:cs typeface="Times New Roman"/>
                          <a:sym typeface="Times New Roman"/>
                        </a:rPr>
                        <a:t>Teaching     Assistants (TA)</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400" b="1">
                          <a:latin typeface="Times New Roman"/>
                          <a:ea typeface="Times New Roman"/>
                          <a:cs typeface="Times New Roman"/>
                          <a:sym typeface="Times New Roman"/>
                        </a:rPr>
                        <a:t>Office</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400" b="1">
                          <a:latin typeface="Times New Roman"/>
                          <a:ea typeface="Times New Roman"/>
                          <a:cs typeface="Times New Roman"/>
                          <a:sym typeface="Times New Roman"/>
                        </a:rPr>
                        <a:t>E-mail</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965200">
                <a:tc>
                  <a:txBody>
                    <a:bodyPr/>
                    <a:lstStyle/>
                    <a:p>
                      <a:pPr indent="152400" algn="l">
                        <a:defRPr sz="1800"/>
                      </a:pPr>
                      <a:r>
                        <a:rPr sz="2000">
                          <a:latin typeface="Times New Roman"/>
                          <a:ea typeface="Times New Roman"/>
                          <a:cs typeface="Times New Roman"/>
                          <a:sym typeface="Times New Roman"/>
                        </a:rPr>
                        <a:t>Okan Dükkancı</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000" dirty="0">
                          <a:latin typeface="Times New Roman"/>
                          <a:ea typeface="Times New Roman"/>
                          <a:cs typeface="Times New Roman"/>
                          <a:sym typeface="Times New Roman"/>
                        </a:rPr>
                        <a:t>EA32</a:t>
                      </a:r>
                      <a:r>
                        <a:rPr lang="tr-TR" sz="2000" dirty="0">
                          <a:latin typeface="Times New Roman"/>
                          <a:ea typeface="Times New Roman"/>
                          <a:cs typeface="Times New Roman"/>
                          <a:sym typeface="Times New Roman"/>
                        </a:rPr>
                        <a:t>4</a:t>
                      </a:r>
                      <a:endParaRPr sz="2000" dirty="0">
                        <a:latin typeface="Times New Roman"/>
                        <a:ea typeface="Times New Roman"/>
                        <a:cs typeface="Times New Roman"/>
                        <a:sym typeface="Times New Roman"/>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r>
                        <a:rPr dirty="0">
                          <a:uFill>
                            <a:solidFill>
                              <a:srgbClr val="0000FF"/>
                            </a:solidFill>
                          </a:uFill>
                          <a:hlinkClick r:id="rId2"/>
                        </a:rPr>
                        <a:t>okan.dukkanci@bilkent.edu.tr</a:t>
                      </a:r>
                      <a:r>
                        <a:rPr u="none" dirty="0">
                          <a:solidFill>
                            <a:srgbClr val="000000"/>
                          </a:solidFill>
                        </a:rPr>
                        <a:t> </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965200">
                <a:tc>
                  <a:txBody>
                    <a:bodyPr/>
                    <a:lstStyle/>
                    <a:p>
                      <a:pPr indent="152400" algn="l">
                        <a:defRPr sz="1800"/>
                      </a:pPr>
                      <a:r>
                        <a:rPr lang="tr-TR" sz="2000" dirty="0">
                          <a:latin typeface="Times New Roman"/>
                          <a:ea typeface="Times New Roman"/>
                          <a:cs typeface="Times New Roman"/>
                          <a:sym typeface="Times New Roman"/>
                        </a:rPr>
                        <a:t>Gül Çulhan</a:t>
                      </a:r>
                      <a:endParaRPr sz="2000" dirty="0">
                        <a:latin typeface="Times New Roman"/>
                        <a:ea typeface="Times New Roman"/>
                        <a:cs typeface="Times New Roman"/>
                        <a:sym typeface="Times New Roman"/>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000" dirty="0">
                          <a:latin typeface="Times New Roman" panose="02020603050405020304" pitchFamily="18" charset="0"/>
                          <a:ea typeface="Times New Roman"/>
                          <a:cs typeface="Times New Roman" panose="02020603050405020304" pitchFamily="18" charset="0"/>
                          <a:sym typeface="Times New Roman"/>
                        </a:rPr>
                        <a:t> </a:t>
                      </a:r>
                      <a:r>
                        <a:rPr lang="tr-TR" sz="2000" dirty="0">
                          <a:latin typeface="Times New Roman" panose="02020603050405020304" pitchFamily="18" charset="0"/>
                          <a:ea typeface="Times New Roman"/>
                          <a:cs typeface="Times New Roman" panose="02020603050405020304" pitchFamily="18" charset="0"/>
                          <a:sym typeface="Times New Roman"/>
                        </a:rPr>
                        <a:t>EA307</a:t>
                      </a:r>
                      <a:endParaRPr sz="2000" dirty="0">
                        <a:latin typeface="Times New Roman" panose="02020603050405020304" pitchFamily="18" charset="0"/>
                        <a:ea typeface="Times New Roman"/>
                        <a:cs typeface="Times New Roman" panose="02020603050405020304" pitchFamily="18" charset="0"/>
                        <a:sym typeface="Times New Roman"/>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r>
                        <a:rPr lang="en-US" sz="2000" b="0" i="0" u="sng" strike="noStrike" cap="none" spc="0" baseline="0" dirty="0">
                          <a:ln>
                            <a:noFill/>
                          </a:ln>
                          <a:solidFill>
                            <a:srgbClr val="000000"/>
                          </a:solidFill>
                          <a:effectLst/>
                          <a:uFillTx/>
                          <a:latin typeface="Times New Roman" panose="02020603050405020304" pitchFamily="18" charset="0"/>
                          <a:ea typeface="+mj-ea"/>
                          <a:cs typeface="Times New Roman" panose="02020603050405020304" pitchFamily="18" charset="0"/>
                          <a:sym typeface="Times New Roman"/>
                          <a:hlinkClick r:id="rId3"/>
                        </a:rPr>
                        <a:t>g</a:t>
                      </a:r>
                      <a:r>
                        <a:rPr lang="en-GB" sz="2000" b="0" i="0" u="sng" strike="noStrike" cap="none" spc="0" baseline="0" dirty="0">
                          <a:ln>
                            <a:noFill/>
                          </a:ln>
                          <a:solidFill>
                            <a:srgbClr val="000000"/>
                          </a:solidFill>
                          <a:effectLst/>
                          <a:uFillTx/>
                          <a:latin typeface="Times New Roman" panose="02020603050405020304" pitchFamily="18" charset="0"/>
                          <a:ea typeface="+mj-ea"/>
                          <a:cs typeface="Times New Roman" panose="02020603050405020304" pitchFamily="18" charset="0"/>
                          <a:sym typeface="Times New Roman"/>
                          <a:hlinkClick r:id="rId3"/>
                        </a:rPr>
                        <a:t>ul.culhan@bilkent.edu.tr</a:t>
                      </a:r>
                      <a:endParaRPr dirty="0">
                        <a:latin typeface="Times New Roman" panose="02020603050405020304" pitchFamily="18" charset="0"/>
                        <a:cs typeface="Times New Roman" panose="02020603050405020304" pitchFamily="18" charset="0"/>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r h="965200">
                <a:tc>
                  <a:txBody>
                    <a:bodyPr/>
                    <a:lstStyle/>
                    <a:p>
                      <a:pPr indent="152400" algn="l">
                        <a:defRPr sz="1800"/>
                      </a:pPr>
                      <a:endParaRPr sz="2000" dirty="0">
                        <a:latin typeface="Times New Roman"/>
                        <a:ea typeface="Times New Roman"/>
                        <a:cs typeface="Times New Roman"/>
                        <a:sym typeface="Times New Roman"/>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dirty="0"/>
                    </a:p>
                  </a:txBody>
                  <a:tcPr marL="0" marR="0" marT="0" marB="0"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3"/>
                  </a:ext>
                </a:extLst>
              </a:tr>
            </a:tbl>
          </a:graphicData>
        </a:graphic>
      </p:graphicFrame>
      <p:sp>
        <p:nvSpPr>
          <p:cNvPr id="25" name="Student  Assistants (SA): Student assistants will be available to support your homework and term paper assignments."/>
          <p:cNvSpPr txBox="1"/>
          <p:nvPr/>
        </p:nvSpPr>
        <p:spPr>
          <a:xfrm>
            <a:off x="304800" y="5157311"/>
            <a:ext cx="8458200" cy="7010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indent="152400">
              <a:defRPr sz="2000" b="1"/>
            </a:pPr>
            <a:r>
              <a:t>Student  Assistants (SA): </a:t>
            </a:r>
            <a:r>
              <a:rPr b="0"/>
              <a:t>Student assistants will be available to support your homework and term paper assignments.</a:t>
            </a:r>
          </a:p>
        </p:txBody>
      </p:sp>
      <p:sp>
        <p:nvSpPr>
          <p:cNvPr id="26"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urse Web Page: www.ie.bilkent.edu.tr/~ie102 Note that students are responsible for checking the course website, as well as their e-mail accounts for course material, updates and announcements.…"/>
          <p:cNvSpPr/>
          <p:nvPr/>
        </p:nvSpPr>
        <p:spPr>
          <a:xfrm>
            <a:off x="457200" y="683091"/>
            <a:ext cx="8305800" cy="4401205"/>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9" rIns="45719" anchor="ctr">
            <a:spAutoFit/>
          </a:bodyPr>
          <a:lstStyle/>
          <a:p>
            <a:pPr>
              <a:tabLst>
                <a:tab pos="749300" algn="l"/>
              </a:tabLst>
              <a:defRPr sz="2000" b="1"/>
            </a:pPr>
            <a:r>
              <a:rPr dirty="0"/>
              <a:t>Course Web Page:</a:t>
            </a:r>
            <a:r>
              <a:rPr b="0" dirty="0"/>
              <a:t> </a:t>
            </a:r>
            <a:r>
              <a:rPr lang="en-US" sz="2000" b="1" u="sng" dirty="0">
                <a:hlinkClick r:id="rId2"/>
              </a:rPr>
              <a:t>https://courses.ie.bilkent.edu.tr/ie102</a:t>
            </a:r>
            <a:r>
              <a:rPr lang="en-US" sz="2000" b="1" dirty="0"/>
              <a:t> </a:t>
            </a:r>
            <a:r>
              <a:rPr b="0" dirty="0"/>
              <a:t> Note that students are responsible for checking the course website, as well as their e-mail accounts for course material, updates and announcements.</a:t>
            </a:r>
          </a:p>
          <a:p>
            <a:pPr>
              <a:tabLst>
                <a:tab pos="749300" algn="l"/>
              </a:tabLst>
              <a:defRPr sz="2000" b="1"/>
            </a:pPr>
            <a:endParaRPr b="0" dirty="0"/>
          </a:p>
          <a:p>
            <a:pPr>
              <a:tabLst>
                <a:tab pos="749300" algn="l"/>
              </a:tabLst>
              <a:defRPr sz="2000" b="1"/>
            </a:pPr>
            <a:r>
              <a:rPr dirty="0"/>
              <a:t>PLEASE, FOLLOW THE WEB!!</a:t>
            </a:r>
          </a:p>
          <a:p>
            <a:pPr>
              <a:tabLst>
                <a:tab pos="749300" algn="l"/>
              </a:tabLst>
              <a:defRPr sz="2000" b="1"/>
            </a:pPr>
            <a:endParaRPr dirty="0"/>
          </a:p>
          <a:p>
            <a:pPr>
              <a:tabLst>
                <a:tab pos="749300" algn="l"/>
              </a:tabLst>
              <a:defRPr sz="2000" b="1"/>
            </a:pPr>
            <a:endParaRPr dirty="0"/>
          </a:p>
          <a:p>
            <a:pPr>
              <a:tabLst>
                <a:tab pos="749300" algn="l"/>
              </a:tabLst>
              <a:defRPr sz="2000" b="1"/>
            </a:pPr>
            <a:r>
              <a:rPr dirty="0"/>
              <a:t>Catalogue Description: </a:t>
            </a:r>
            <a:r>
              <a:rPr b="0" dirty="0"/>
              <a:t>Familiarize the IE freshmen with the profession by introducing basic notion of process. Design of processes and process improvements. Notions of performance evaluation. Processes, performance and their relations to decision making. Mathematical representation of the decision making. Demonstration using simple examples from daily life as well as more complicated examples from industry. </a:t>
            </a:r>
            <a:r>
              <a:rPr b="0" i="1" dirty="0"/>
              <a:t>Credit units: 3 ECTS Credit units: 6. </a:t>
            </a:r>
          </a:p>
        </p:txBody>
      </p:sp>
      <p:sp>
        <p:nvSpPr>
          <p:cNvPr id="29"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urse Objectives:…"/>
          <p:cNvSpPr txBox="1"/>
          <p:nvPr/>
        </p:nvSpPr>
        <p:spPr>
          <a:xfrm>
            <a:off x="304800" y="552097"/>
            <a:ext cx="8382000" cy="527279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tabLst>
                <a:tab pos="749300" algn="l"/>
              </a:tabLst>
              <a:defRPr sz="2400" b="1"/>
            </a:pPr>
            <a:r>
              <a:t>Course Objectives:</a:t>
            </a:r>
          </a:p>
          <a:p>
            <a:pPr>
              <a:tabLst>
                <a:tab pos="749300" algn="l"/>
              </a:tabLst>
              <a:defRPr sz="2400"/>
            </a:pPr>
            <a:endParaRPr/>
          </a:p>
          <a:p>
            <a:pPr>
              <a:buSzPct val="100000"/>
              <a:buChar char="•"/>
              <a:tabLst>
                <a:tab pos="749300" algn="l"/>
              </a:tabLst>
              <a:defRPr sz="2400">
                <a:latin typeface="Times New Roman"/>
                <a:ea typeface="Times New Roman"/>
                <a:cs typeface="Times New Roman"/>
                <a:sym typeface="Times New Roman"/>
              </a:defRPr>
            </a:pPr>
            <a:r>
              <a:t>Introduce notion of “process” with examples.</a:t>
            </a:r>
            <a:r>
              <a:rPr b="1"/>
              <a:t> </a:t>
            </a:r>
            <a:r>
              <a:t>Clarify the relation between processes as observed with decisions made. </a:t>
            </a:r>
          </a:p>
          <a:p>
            <a:pPr>
              <a:buSzPct val="100000"/>
              <a:buChar char="•"/>
              <a:tabLst>
                <a:tab pos="749300" algn="l"/>
              </a:tabLst>
              <a:defRPr sz="2400">
                <a:latin typeface="Times New Roman"/>
                <a:ea typeface="Times New Roman"/>
                <a:cs typeface="Times New Roman"/>
                <a:sym typeface="Times New Roman"/>
              </a:defRPr>
            </a:pPr>
            <a:r>
              <a:t>Introduce notion of performance evaluation with measures, objectives, criteria</a:t>
            </a:r>
          </a:p>
          <a:p>
            <a:pPr>
              <a:buSzPct val="100000"/>
              <a:buChar char="•"/>
              <a:tabLst>
                <a:tab pos="749300" algn="l"/>
              </a:tabLst>
              <a:defRPr sz="2400">
                <a:latin typeface="Times New Roman"/>
                <a:ea typeface="Times New Roman"/>
                <a:cs typeface="Times New Roman"/>
                <a:sym typeface="Times New Roman"/>
              </a:defRPr>
            </a:pPr>
            <a:r>
              <a:t>Introduce notion of process improvement with examples.</a:t>
            </a:r>
          </a:p>
          <a:p>
            <a:pPr>
              <a:buSzPct val="100000"/>
              <a:buChar char="•"/>
              <a:tabLst>
                <a:tab pos="749300" algn="l"/>
              </a:tabLst>
              <a:defRPr sz="2400">
                <a:latin typeface="Times New Roman"/>
                <a:ea typeface="Times New Roman"/>
                <a:cs typeface="Times New Roman"/>
                <a:sym typeface="Times New Roman"/>
              </a:defRPr>
            </a:pPr>
            <a:r>
              <a:t>Apply knowledge of high-school mathematics on some problems.</a:t>
            </a:r>
          </a:p>
          <a:p>
            <a:pPr>
              <a:buSzPct val="100000"/>
              <a:buChar char="•"/>
              <a:tabLst>
                <a:tab pos="749300" algn="l"/>
              </a:tabLst>
              <a:defRPr sz="2400">
                <a:latin typeface="Times New Roman"/>
                <a:ea typeface="Times New Roman"/>
                <a:cs typeface="Times New Roman"/>
                <a:sym typeface="Times New Roman"/>
              </a:defRPr>
            </a:pPr>
            <a:r>
              <a:t>Build appreciation for mathematical representation of problems via examples: verbal maps; mathematical formulation; graphical representation. </a:t>
            </a:r>
          </a:p>
          <a:p>
            <a:pPr>
              <a:buSzPct val="100000"/>
              <a:buChar char="•"/>
              <a:tabLst>
                <a:tab pos="749300" algn="l"/>
              </a:tabLst>
              <a:defRPr sz="2400">
                <a:latin typeface="Times New Roman"/>
                <a:ea typeface="Times New Roman"/>
                <a:cs typeface="Times New Roman"/>
                <a:sym typeface="Times New Roman"/>
              </a:defRPr>
            </a:pPr>
            <a:r>
              <a:t>Maintain interest for the topics/courses to be followed in the curriculum.</a:t>
            </a:r>
          </a:p>
          <a:p>
            <a:pPr>
              <a:buSzPct val="100000"/>
              <a:buChar char="•"/>
              <a:tabLst>
                <a:tab pos="749300" algn="l"/>
              </a:tabLst>
              <a:defRPr sz="2400">
                <a:latin typeface="Times New Roman"/>
                <a:ea typeface="Times New Roman"/>
                <a:cs typeface="Times New Roman"/>
                <a:sym typeface="Times New Roman"/>
              </a:defRPr>
            </a:pPr>
            <a:r>
              <a:t>Maintain mutual respect and effective interaction between students and instructor/assistants.</a:t>
            </a:r>
          </a:p>
        </p:txBody>
      </p:sp>
      <p:sp>
        <p:nvSpPr>
          <p:cNvPr id="32"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Conduct of the Course:…"/>
          <p:cNvSpPr txBox="1"/>
          <p:nvPr/>
        </p:nvSpPr>
        <p:spPr>
          <a:xfrm>
            <a:off x="533400" y="1745168"/>
            <a:ext cx="8305800" cy="304698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lgn="just">
              <a:tabLst>
                <a:tab pos="749300" algn="l"/>
              </a:tabLst>
              <a:defRPr sz="2400" b="1">
                <a:latin typeface="Times New Roman"/>
                <a:ea typeface="Times New Roman"/>
                <a:cs typeface="Times New Roman"/>
                <a:sym typeface="Times New Roman"/>
              </a:defRPr>
            </a:pPr>
            <a:r>
              <a:rPr dirty="0"/>
              <a:t>Conduct of the Course:</a:t>
            </a:r>
            <a:endParaRPr lang="tr-TR" dirty="0"/>
          </a:p>
          <a:p>
            <a:pPr algn="just">
              <a:tabLst>
                <a:tab pos="749300" algn="l"/>
              </a:tabLst>
              <a:defRPr sz="2400" b="1">
                <a:latin typeface="Times New Roman"/>
                <a:ea typeface="Times New Roman"/>
                <a:cs typeface="Times New Roman"/>
                <a:sym typeface="Times New Roman"/>
              </a:defRPr>
            </a:pPr>
            <a:endParaRPr dirty="0"/>
          </a:p>
          <a:p>
            <a:pPr algn="just">
              <a:tabLst>
                <a:tab pos="749300" algn="l"/>
              </a:tabLst>
              <a:defRPr sz="2400"/>
            </a:pPr>
            <a:r>
              <a:rPr lang="en-US" sz="2400" dirty="0"/>
              <a:t>Unless otherwise stated, spare hours will be used and you will have 4 hours of lectures every week.</a:t>
            </a:r>
            <a:endParaRPr lang="tr-TR" sz="2400" dirty="0"/>
          </a:p>
          <a:p>
            <a:pPr algn="just">
              <a:tabLst>
                <a:tab pos="749300" algn="l"/>
              </a:tabLst>
              <a:defRPr sz="2400"/>
            </a:pPr>
            <a:endParaRPr lang="tr-TR" sz="2400" dirty="0"/>
          </a:p>
          <a:p>
            <a:pPr algn="just">
              <a:tabLst>
                <a:tab pos="749300" algn="l"/>
              </a:tabLst>
              <a:defRPr sz="2400"/>
            </a:pPr>
            <a:r>
              <a:rPr lang="tr-TR" dirty="0"/>
              <a:t>P</a:t>
            </a:r>
            <a:r>
              <a:rPr dirty="0" err="1"/>
              <a:t>articipation</a:t>
            </a:r>
            <a:r>
              <a:rPr dirty="0"/>
              <a:t> from the students is expected</a:t>
            </a:r>
            <a:r>
              <a:rPr lang="tr-TR" dirty="0"/>
              <a:t>.</a:t>
            </a:r>
            <a:endParaRPr dirty="0"/>
          </a:p>
          <a:p>
            <a:pPr>
              <a:tabLst>
                <a:tab pos="749300" algn="l"/>
              </a:tabLst>
              <a:defRPr sz="2800"/>
            </a:pPr>
            <a:endParaRPr sz="2400" dirty="0"/>
          </a:p>
          <a:p>
            <a:pPr algn="just">
              <a:tabLst>
                <a:tab pos="749300" algn="l"/>
              </a:tabLst>
              <a:defRPr sz="2400"/>
            </a:pPr>
            <a:endParaRPr sz="2400" dirty="0"/>
          </a:p>
        </p:txBody>
      </p:sp>
      <p:sp>
        <p:nvSpPr>
          <p:cNvPr id="35"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Grading:…"/>
          <p:cNvSpPr txBox="1"/>
          <p:nvPr/>
        </p:nvSpPr>
        <p:spPr>
          <a:xfrm>
            <a:off x="457200" y="1901314"/>
            <a:ext cx="8229600" cy="358559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defRPr sz="2400" b="1"/>
            </a:pPr>
            <a:r>
              <a:rPr dirty="0"/>
              <a:t>Grading:</a:t>
            </a:r>
          </a:p>
          <a:p>
            <a:pPr>
              <a:spcBef>
                <a:spcPts val="600"/>
              </a:spcBef>
              <a:defRPr sz="2400"/>
            </a:pPr>
            <a:r>
              <a:rPr dirty="0"/>
              <a:t>Quiz - unannounced/announced </a:t>
            </a:r>
            <a:r>
              <a:rPr lang="tr-TR" dirty="0"/>
              <a:t>9</a:t>
            </a:r>
            <a:r>
              <a:rPr dirty="0"/>
              <a:t>%</a:t>
            </a:r>
          </a:p>
          <a:p>
            <a:pPr>
              <a:spcBef>
                <a:spcPts val="600"/>
              </a:spcBef>
              <a:defRPr sz="2400"/>
            </a:pPr>
            <a:r>
              <a:rPr dirty="0"/>
              <a:t>Homework 1</a:t>
            </a:r>
            <a:r>
              <a:rPr lang="tr-TR" dirty="0"/>
              <a:t>2</a:t>
            </a:r>
            <a:r>
              <a:rPr dirty="0"/>
              <a:t>%</a:t>
            </a:r>
          </a:p>
          <a:p>
            <a:pPr>
              <a:spcBef>
                <a:spcPts val="600"/>
              </a:spcBef>
              <a:defRPr sz="2400"/>
            </a:pPr>
            <a:r>
              <a:rPr dirty="0"/>
              <a:t>Term Paper - </a:t>
            </a:r>
            <a:r>
              <a:rPr lang="tr-TR" dirty="0"/>
              <a:t>9</a:t>
            </a:r>
            <a:r>
              <a:rPr dirty="0"/>
              <a:t>% </a:t>
            </a:r>
          </a:p>
          <a:p>
            <a:pPr>
              <a:spcBef>
                <a:spcPts val="600"/>
              </a:spcBef>
              <a:defRPr sz="2400"/>
            </a:pPr>
            <a:r>
              <a:rPr dirty="0"/>
              <a:t>Exam I -: 20%</a:t>
            </a:r>
          </a:p>
          <a:p>
            <a:pPr>
              <a:spcBef>
                <a:spcPts val="600"/>
              </a:spcBef>
              <a:defRPr sz="2400"/>
            </a:pPr>
            <a:r>
              <a:rPr dirty="0"/>
              <a:t>Exam II - 20% </a:t>
            </a:r>
          </a:p>
          <a:p>
            <a:pPr>
              <a:spcBef>
                <a:spcPts val="600"/>
              </a:spcBef>
              <a:defRPr sz="2400"/>
            </a:pPr>
            <a:r>
              <a:rPr dirty="0"/>
              <a:t>Final Exam - 25% </a:t>
            </a:r>
          </a:p>
          <a:p>
            <a:pPr>
              <a:spcBef>
                <a:spcPts val="600"/>
              </a:spcBef>
              <a:defRPr sz="2400"/>
            </a:pPr>
            <a:r>
              <a:rPr dirty="0"/>
              <a:t>Participation </a:t>
            </a:r>
            <a:r>
              <a:rPr lang="tr-TR" dirty="0"/>
              <a:t>5</a:t>
            </a:r>
            <a:r>
              <a:rPr dirty="0"/>
              <a:t>%</a:t>
            </a:r>
            <a:r>
              <a:rPr lang="tr-TR" dirty="0"/>
              <a:t> (1% - </a:t>
            </a:r>
            <a:r>
              <a:rPr lang="tr-TR" dirty="0" err="1"/>
              <a:t>Kahoot</a:t>
            </a:r>
            <a:r>
              <a:rPr lang="tr-TR" dirty="0"/>
              <a:t>)</a:t>
            </a:r>
            <a:endParaRPr dirty="0"/>
          </a:p>
        </p:txBody>
      </p:sp>
      <p:sp>
        <p:nvSpPr>
          <p:cNvPr id="38"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You have to hand in all the homework and the term paper. Otherwise FZ…"/>
          <p:cNvSpPr txBox="1"/>
          <p:nvPr/>
        </p:nvSpPr>
        <p:spPr>
          <a:xfrm>
            <a:off x="457200" y="1438592"/>
            <a:ext cx="8229600" cy="45110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defRPr sz="2400" b="1"/>
            </a:pPr>
            <a:r>
              <a:t>You have to hand in all the homework and the term paper. Otherwise FZ</a:t>
            </a:r>
          </a:p>
          <a:p>
            <a:pPr>
              <a:defRPr sz="2400" b="1"/>
            </a:pPr>
            <a:endParaRPr/>
          </a:p>
          <a:p>
            <a:pPr>
              <a:defRPr sz="2400" b="1"/>
            </a:pPr>
            <a:r>
              <a:t>Homework and Term Paper will be conducted in groups of 2</a:t>
            </a:r>
          </a:p>
          <a:p>
            <a:pPr>
              <a:defRPr sz="2400" b="1"/>
            </a:pPr>
            <a:endParaRPr/>
          </a:p>
          <a:p>
            <a:pPr>
              <a:defRPr sz="2400" b="1"/>
            </a:pPr>
            <a:r>
              <a:t>We will randomly form the HW groups.</a:t>
            </a:r>
          </a:p>
          <a:p>
            <a:pPr>
              <a:defRPr sz="2400" b="1"/>
            </a:pPr>
            <a:endParaRPr/>
          </a:p>
          <a:p>
            <a:pPr>
              <a:defRPr sz="2400" b="1"/>
            </a:pPr>
            <a:r>
              <a:t>Homework grading: 0/1/2 pts for each question.</a:t>
            </a:r>
          </a:p>
          <a:p>
            <a:pPr>
              <a:defRPr sz="2400" b="1"/>
            </a:pPr>
            <a:endParaRPr/>
          </a:p>
          <a:p>
            <a:pPr>
              <a:defRPr sz="2400" b="1"/>
            </a:pPr>
            <a:r>
              <a:t>Term Paper, groups of 2 (you form your groups)</a:t>
            </a:r>
          </a:p>
          <a:p>
            <a:pPr>
              <a:defRPr sz="2400" b="1"/>
            </a:pPr>
            <a:endParaRPr/>
          </a:p>
          <a:p>
            <a:pPr>
              <a:defRPr sz="2400" b="1"/>
            </a:pPr>
            <a:r>
              <a:t>Kahoot :) (Groups of 2)</a:t>
            </a:r>
          </a:p>
        </p:txBody>
      </p:sp>
      <p:sp>
        <p:nvSpPr>
          <p:cNvPr id="41"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Academic Dishonesty…"/>
          <p:cNvSpPr txBox="1"/>
          <p:nvPr/>
        </p:nvSpPr>
        <p:spPr>
          <a:xfrm>
            <a:off x="381000" y="1132204"/>
            <a:ext cx="8458200" cy="49682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spcBef>
                <a:spcPts val="1200"/>
              </a:spcBef>
              <a:defRPr sz="3200" b="1"/>
            </a:pPr>
            <a:r>
              <a:t>Academic Dishonesty</a:t>
            </a:r>
            <a:r>
              <a:rPr b="0"/>
              <a:t> </a:t>
            </a:r>
          </a:p>
          <a:p>
            <a:pPr>
              <a:spcBef>
                <a:spcPts val="1200"/>
              </a:spcBef>
              <a:defRPr sz="3200" b="1"/>
            </a:pPr>
            <a:r>
              <a:t>Make-up Policy</a:t>
            </a:r>
          </a:p>
          <a:p>
            <a:pPr>
              <a:spcBef>
                <a:spcPts val="1200"/>
              </a:spcBef>
              <a:defRPr sz="3200" b="1"/>
            </a:pPr>
            <a:r>
              <a:t>Policy for Writing Assignments</a:t>
            </a:r>
          </a:p>
          <a:p>
            <a:pPr>
              <a:spcBef>
                <a:spcPts val="1200"/>
              </a:spcBef>
              <a:defRPr sz="3200" b="1"/>
            </a:pPr>
            <a:r>
              <a:t>Policy for Homework Assignments</a:t>
            </a:r>
          </a:p>
          <a:p>
            <a:pPr>
              <a:spcBef>
                <a:spcPts val="1200"/>
              </a:spcBef>
              <a:defRPr sz="3200" b="1"/>
            </a:pPr>
            <a:r>
              <a:t>Privacy Policy</a:t>
            </a:r>
          </a:p>
          <a:p>
            <a:pPr>
              <a:spcBef>
                <a:spcPts val="1200"/>
              </a:spcBef>
              <a:defRPr sz="3200" b="1"/>
            </a:pPr>
            <a:r>
              <a:t>Policy on Disclosing Solutions to Exams and Assignments</a:t>
            </a:r>
          </a:p>
          <a:p>
            <a:pPr>
              <a:spcBef>
                <a:spcPts val="1200"/>
              </a:spcBef>
              <a:defRPr sz="3200" b="1"/>
            </a:pPr>
            <a:r>
              <a:t>Policy on Claims for Grade Change</a:t>
            </a:r>
          </a:p>
        </p:txBody>
      </p:sp>
      <p:sp>
        <p:nvSpPr>
          <p:cNvPr id="44"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459</Words>
  <Application>Microsoft Office PowerPoint</Application>
  <PresentationFormat>Ekran Gösterisi (4:3)</PresentationFormat>
  <Paragraphs>73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dc:creator>
  <cp:lastModifiedBy>VATAN</cp:lastModifiedBy>
  <cp:revision>2</cp:revision>
  <dcterms:modified xsi:type="dcterms:W3CDTF">2018-09-21T11:01:35Z</dcterms:modified>
</cp:coreProperties>
</file>