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Arial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Kahoot</a:t>
            </a:r>
            <a:r>
              <a:rPr lang="tr-TR" dirty="0"/>
              <a:t> PIN : </a:t>
            </a:r>
            <a:r>
              <a:rPr lang="en-US" sz="1200" b="1" i="0" dirty="0">
                <a:effectLst/>
                <a:latin typeface="+mj-lt"/>
                <a:ea typeface="+mj-ea"/>
                <a:cs typeface="+mj-cs"/>
                <a:sym typeface="Arial"/>
              </a:rPr>
              <a:t>3523691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25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dictionary.reference.com/browse/process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  <p:sp>
        <p:nvSpPr>
          <p:cNvPr id="21" name="IE102 A Process Outlook for Industrial Engineering"/>
          <p:cNvSpPr txBox="1">
            <a:spLocks noGrp="1"/>
          </p:cNvSpPr>
          <p:nvPr>
            <p:ph type="title" idx="4294967295"/>
          </p:nvPr>
        </p:nvSpPr>
        <p:spPr>
          <a:xfrm>
            <a:off x="685800" y="533400"/>
            <a:ext cx="7772400" cy="1828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IE102 A Process Outlook for Industrial Engineering</a:t>
            </a:r>
          </a:p>
        </p:txBody>
      </p:sp>
      <p:sp>
        <p:nvSpPr>
          <p:cNvPr id="22" name="Bilkent University…"/>
          <p:cNvSpPr txBox="1">
            <a:spLocks noGrp="1"/>
          </p:cNvSpPr>
          <p:nvPr>
            <p:ph type="body" sz="half" idx="4294967295"/>
          </p:nvPr>
        </p:nvSpPr>
        <p:spPr>
          <a:xfrm>
            <a:off x="1371600" y="3886200"/>
            <a:ext cx="6400800" cy="2514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SzTx/>
              <a:buNone/>
            </a:pPr>
            <a:r>
              <a:t>Bilkent University </a:t>
            </a:r>
          </a:p>
          <a:p>
            <a:pPr marL="0" indent="0" algn="ctr">
              <a:buSzTx/>
              <a:buNone/>
            </a:pPr>
            <a:endParaRPr/>
          </a:p>
          <a:p>
            <a:pPr marL="0" indent="0" algn="ctr">
              <a:buSzTx/>
              <a:buNone/>
            </a:pPr>
            <a:r>
              <a:t>Lecture 1 – Introduction</a:t>
            </a:r>
          </a:p>
          <a:p>
            <a:pPr marL="0" indent="0" algn="ctr">
              <a:buSzTx/>
              <a:buNone/>
            </a:pPr>
            <a:r>
              <a:t>By Bahar Y. Kara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o? (continued)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So? (continued)</a:t>
            </a:r>
          </a:p>
        </p:txBody>
      </p:sp>
      <p:sp>
        <p:nvSpPr>
          <p:cNvPr id="57" name="What is so special about these decisions?…"/>
          <p:cNvSpPr txBox="1">
            <a:spLocks noGrp="1"/>
          </p:cNvSpPr>
          <p:nvPr>
            <p:ph type="body" idx="4294967295"/>
          </p:nvPr>
        </p:nvSpPr>
        <p:spPr>
          <a:xfrm>
            <a:off x="457200" y="1295400"/>
            <a:ext cx="8229600" cy="5181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✓"/>
            </a:pPr>
            <a:r>
              <a:t>What is so special about these decisions?</a:t>
            </a:r>
          </a:p>
          <a:p>
            <a:pPr marL="742950" lvl="1" indent="-285750">
              <a:spcBef>
                <a:spcPts val="0"/>
              </a:spcBef>
              <a:buChar char="➢"/>
              <a:defRPr sz="2800"/>
            </a:pPr>
            <a:r>
              <a:t>Not simple; complex </a:t>
            </a:r>
          </a:p>
          <a:p>
            <a:pPr marL="742950" lvl="1" indent="-285750">
              <a:spcBef>
                <a:spcPts val="0"/>
              </a:spcBef>
              <a:buChar char="➢"/>
              <a:defRPr sz="2800"/>
            </a:pPr>
            <a:r>
              <a:t>Recurring – same framework, different states</a:t>
            </a:r>
          </a:p>
          <a:p>
            <a:pPr marL="742950" lvl="1" indent="-285750">
              <a:spcBef>
                <a:spcPts val="0"/>
              </a:spcBef>
              <a:buChar char="➢"/>
              <a:defRPr sz="2800"/>
            </a:pPr>
            <a:r>
              <a:t>Have economic consequences</a:t>
            </a:r>
          </a:p>
          <a:p>
            <a:pPr>
              <a:buChar char="✓"/>
            </a:pPr>
            <a:r>
              <a:t>Where does it happen?</a:t>
            </a:r>
          </a:p>
          <a:p>
            <a:pPr marL="742950" lvl="1" indent="-285750">
              <a:spcBef>
                <a:spcPts val="0"/>
              </a:spcBef>
              <a:buChar char="➢"/>
              <a:defRPr sz="2800"/>
            </a:pPr>
            <a:r>
              <a:t>Can be for a manufacturing or service system</a:t>
            </a:r>
          </a:p>
          <a:p>
            <a:pPr marL="742950" lvl="1" indent="-285750">
              <a:spcBef>
                <a:spcPts val="0"/>
              </a:spcBef>
              <a:buChar char="➢"/>
              <a:defRPr sz="2800"/>
            </a:pPr>
            <a:r>
              <a:t>Can be while producing a product or a service</a:t>
            </a:r>
          </a:p>
          <a:p>
            <a:pPr marL="742950" lvl="1" indent="-285750">
              <a:spcBef>
                <a:spcPts val="0"/>
              </a:spcBef>
              <a:buChar char="➢"/>
              <a:defRPr sz="2800"/>
            </a:pPr>
            <a:r>
              <a:t>Can correspond to improvement of a method</a:t>
            </a:r>
          </a:p>
          <a:p>
            <a:pPr marL="742950" lvl="1" indent="-285750">
              <a:spcBef>
                <a:spcPts val="0"/>
              </a:spcBef>
              <a:buChar char="➢"/>
              <a:defRPr sz="2800"/>
            </a:pPr>
            <a:r>
              <a:t>Can correspond to design of a method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o? (continued)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So? (continued)</a:t>
            </a:r>
          </a:p>
        </p:txBody>
      </p:sp>
      <p:sp>
        <p:nvSpPr>
          <p:cNvPr id="61" name="What do we need to know?…"/>
          <p:cNvSpPr txBox="1">
            <a:spLocks noGrp="1"/>
          </p:cNvSpPr>
          <p:nvPr>
            <p:ph type="body" idx="4294967295"/>
          </p:nvPr>
        </p:nvSpPr>
        <p:spPr>
          <a:xfrm>
            <a:off x="457200" y="1295400"/>
            <a:ext cx="8229600" cy="5181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✓"/>
            </a:pPr>
            <a:r>
              <a:t>What do we need to know?</a:t>
            </a:r>
          </a:p>
          <a:p>
            <a:pPr marL="742950" lvl="1" indent="-285750">
              <a:spcBef>
                <a:spcPts val="0"/>
              </a:spcBef>
              <a:buChar char="▪"/>
              <a:defRPr sz="2800"/>
            </a:pPr>
            <a:r>
              <a:t>Specific to the situation</a:t>
            </a:r>
          </a:p>
          <a:p>
            <a:pPr marL="1143000" lvl="2" indent="-228600">
              <a:spcBef>
                <a:spcPts val="0"/>
              </a:spcBef>
              <a:buChar char="➢"/>
              <a:defRPr sz="2400"/>
            </a:pPr>
            <a:r>
              <a:t>Technicalities of the situation</a:t>
            </a:r>
          </a:p>
          <a:p>
            <a:pPr marL="1143000" lvl="2" indent="-228600">
              <a:spcBef>
                <a:spcPts val="0"/>
              </a:spcBef>
              <a:buChar char="➢"/>
              <a:defRPr sz="2400"/>
            </a:pPr>
            <a:r>
              <a:t>Limitations </a:t>
            </a:r>
          </a:p>
          <a:p>
            <a:pPr marL="1143000" lvl="2" indent="-228600">
              <a:spcBef>
                <a:spcPts val="0"/>
              </a:spcBef>
              <a:buChar char="➢"/>
              <a:defRPr sz="2400"/>
            </a:pPr>
            <a:r>
              <a:t>Measuring economic consequences</a:t>
            </a:r>
          </a:p>
          <a:p>
            <a:pPr marL="742950" lvl="1" indent="-285750">
              <a:spcBef>
                <a:spcPts val="0"/>
              </a:spcBef>
              <a:buChar char="▪"/>
              <a:defRPr sz="2800" b="1"/>
            </a:pPr>
            <a:r>
              <a:t>Knowledge apply in general</a:t>
            </a:r>
          </a:p>
          <a:p>
            <a:pPr marL="1143000" lvl="2" indent="-228600">
              <a:spcBef>
                <a:spcPts val="0"/>
              </a:spcBef>
              <a:buChar char="➢"/>
              <a:defRPr sz="2400" b="1"/>
            </a:pPr>
            <a:r>
              <a:t>Standardized tools for improvement (design)</a:t>
            </a:r>
          </a:p>
          <a:p>
            <a:pPr marL="1143000" lvl="2" indent="-228600">
              <a:spcBef>
                <a:spcPts val="0"/>
              </a:spcBef>
              <a:buChar char="➢"/>
              <a:defRPr sz="2400" b="1"/>
            </a:pPr>
            <a:r>
              <a:t>Standardized tools for decision making </a:t>
            </a:r>
          </a:p>
          <a:p>
            <a:pPr marL="1143000" lvl="2" indent="-228600">
              <a:spcBef>
                <a:spcPts val="0"/>
              </a:spcBef>
              <a:buChar char="➢"/>
              <a:defRPr sz="2400" b="1"/>
            </a:pPr>
            <a:r>
              <a:t>Theory of developing tools </a:t>
            </a:r>
          </a:p>
          <a:p>
            <a:pPr algn="ctr">
              <a:buSzTx/>
              <a:buNone/>
              <a:defRPr b="1"/>
            </a:pPr>
            <a:r>
              <a:t>IE Special Knowledge</a:t>
            </a:r>
          </a:p>
        </p:txBody>
      </p:sp>
      <p:sp>
        <p:nvSpPr>
          <p:cNvPr id="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98088" y="6245225"/>
            <a:ext cx="288712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rocess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Process</a:t>
            </a:r>
          </a:p>
        </p:txBody>
      </p:sp>
      <p:sp>
        <p:nvSpPr>
          <p:cNvPr id="65" name="Importance of Process…"/>
          <p:cNvSpPr txBox="1">
            <a:spLocks noGrp="1"/>
          </p:cNvSpPr>
          <p:nvPr>
            <p:ph type="body" idx="4294967295"/>
          </p:nvPr>
        </p:nvSpPr>
        <p:spPr>
          <a:xfrm>
            <a:off x="457200" y="1752600"/>
            <a:ext cx="8229600" cy="5181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r>
              <a:t>Importance of Process</a:t>
            </a:r>
          </a:p>
          <a:p>
            <a:pPr marL="0" indent="0">
              <a:buSzTx/>
              <a:buNone/>
            </a:pPr>
            <a:r>
              <a:t>Understanding the need</a:t>
            </a:r>
          </a:p>
          <a:p>
            <a:pPr marL="0" indent="0">
              <a:buSzTx/>
              <a:buNone/>
            </a:pPr>
            <a:r>
              <a:t>Improving</a:t>
            </a:r>
          </a:p>
          <a:p>
            <a:pPr marL="0" indent="0">
              <a:buSzTx/>
              <a:buNone/>
            </a:pPr>
            <a:endParaRPr/>
          </a:p>
          <a:p>
            <a:pPr marL="0" indent="0">
              <a:buSzTx/>
              <a:buNone/>
            </a:pPr>
            <a:r>
              <a:t>Toast Kaizen video</a:t>
            </a:r>
          </a:p>
        </p:txBody>
      </p:sp>
      <p:sp>
        <p:nvSpPr>
          <p:cNvPr id="6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rocess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Process</a:t>
            </a:r>
          </a:p>
        </p:txBody>
      </p:sp>
      <p:sp>
        <p:nvSpPr>
          <p:cNvPr id="69" name="Processing time decreased…"/>
          <p:cNvSpPr txBox="1">
            <a:spLocks noGrp="1"/>
          </p:cNvSpPr>
          <p:nvPr>
            <p:ph type="body" idx="4294967295"/>
          </p:nvPr>
        </p:nvSpPr>
        <p:spPr>
          <a:xfrm>
            <a:off x="457200" y="1282700"/>
            <a:ext cx="8229600" cy="5181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804672">
              <a:spcBef>
                <a:spcPts val="600"/>
              </a:spcBef>
              <a:buSzTx/>
              <a:buNone/>
              <a:defRPr sz="2816"/>
            </a:pPr>
            <a:r>
              <a:t>Processing time decreased</a:t>
            </a:r>
          </a:p>
          <a:p>
            <a:pPr marL="0" indent="0" defTabSz="804672">
              <a:spcBef>
                <a:spcPts val="600"/>
              </a:spcBef>
              <a:buSzTx/>
              <a:buNone/>
              <a:defRPr sz="2816"/>
            </a:pPr>
            <a:endParaRPr/>
          </a:p>
          <a:p>
            <a:pPr marL="0" indent="0" defTabSz="804672">
              <a:spcBef>
                <a:spcPts val="600"/>
              </a:spcBef>
              <a:buSzTx/>
              <a:buNone/>
              <a:defRPr sz="2816"/>
            </a:pPr>
            <a:r>
              <a:t>Quality not changed</a:t>
            </a:r>
          </a:p>
          <a:p>
            <a:pPr marL="0" indent="0" defTabSz="804672">
              <a:spcBef>
                <a:spcPts val="600"/>
              </a:spcBef>
              <a:buSzTx/>
              <a:buNone/>
              <a:defRPr sz="2816"/>
            </a:pPr>
            <a:endParaRPr/>
          </a:p>
          <a:p>
            <a:pPr marL="0" indent="0" defTabSz="804672">
              <a:spcBef>
                <a:spcPts val="600"/>
              </a:spcBef>
              <a:buSzTx/>
              <a:buNone/>
              <a:defRPr sz="2816"/>
            </a:pPr>
            <a:r>
              <a:t>Additinal tasks can also be done to improve service quality</a:t>
            </a:r>
          </a:p>
          <a:p>
            <a:pPr marL="0" indent="0" defTabSz="804672">
              <a:spcBef>
                <a:spcPts val="600"/>
              </a:spcBef>
              <a:buSzTx/>
              <a:buNone/>
              <a:defRPr sz="2816"/>
            </a:pPr>
            <a:endParaRPr/>
          </a:p>
          <a:p>
            <a:pPr marL="0" indent="0" defTabSz="804672">
              <a:spcBef>
                <a:spcPts val="600"/>
              </a:spcBef>
              <a:buSzTx/>
              <a:buNone/>
              <a:defRPr sz="2816"/>
            </a:pPr>
            <a:r>
              <a:t>Key words to remember throughout the course: Performance measure, improvement, mathematical representation, complex environment</a:t>
            </a:r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OMER ??"/>
          <p:cNvSpPr txBox="1">
            <a:spLocks noGrp="1"/>
          </p:cNvSpPr>
          <p:nvPr>
            <p:ph type="body" idx="4294967295"/>
          </p:nvPr>
        </p:nvSpPr>
        <p:spPr>
          <a:xfrm>
            <a:off x="457200" y="1219200"/>
            <a:ext cx="8229600" cy="5257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Tx/>
              <a:buNone/>
            </a:lvl1pPr>
          </a:lstStyle>
          <a:p>
            <a:pPr algn="ctr"/>
            <a:r>
              <a:rPr sz="6000" dirty="0"/>
              <a:t>	</a:t>
            </a:r>
            <a:r>
              <a:rPr lang="tr-TR" sz="6000" dirty="0"/>
              <a:t>KAHOOT</a:t>
            </a:r>
          </a:p>
          <a:p>
            <a:pPr algn="ctr"/>
            <a:endParaRPr lang="tr-TR" sz="6000" dirty="0"/>
          </a:p>
          <a:p>
            <a:pPr algn="ctr"/>
            <a:r>
              <a:rPr lang="tr-TR" sz="6000" dirty="0">
                <a:hlinkClick r:id="rId3"/>
              </a:rPr>
              <a:t>https://kahoot.com</a:t>
            </a:r>
            <a:endParaRPr lang="tr-TR" sz="6000" dirty="0"/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We will have surveys, quizzes of this sort :)"/>
          <p:cNvSpPr txBox="1">
            <a:spLocks noGrp="1"/>
          </p:cNvSpPr>
          <p:nvPr>
            <p:ph type="body" idx="4294967295"/>
          </p:nvPr>
        </p:nvSpPr>
        <p:spPr>
          <a:xfrm>
            <a:off x="457200" y="1219200"/>
            <a:ext cx="8229600" cy="5257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Tx/>
              <a:buNone/>
            </a:lvl1pPr>
          </a:lstStyle>
          <a:p>
            <a:r>
              <a:t>We will have surveys, quizzes of this sort :)</a:t>
            </a:r>
          </a:p>
        </p:txBody>
      </p:sp>
      <p:sp>
        <p:nvSpPr>
          <p:cNvPr id="7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25" name="Meaning of the word “Process”"/>
          <p:cNvSpPr txBox="1">
            <a:spLocks noGrp="1"/>
          </p:cNvSpPr>
          <p:nvPr>
            <p:ph type="title" idx="4294967295"/>
          </p:nvPr>
        </p:nvSpPr>
        <p:spPr>
          <a:xfrm>
            <a:off x="457200" y="227012"/>
            <a:ext cx="8229600" cy="9159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Meaning of the word “Process”</a:t>
            </a:r>
          </a:p>
        </p:txBody>
      </p:sp>
      <p:sp>
        <p:nvSpPr>
          <p:cNvPr id="26" name="Only “Noun” form is considered…"/>
          <p:cNvSpPr txBox="1">
            <a:spLocks noGrp="1"/>
          </p:cNvSpPr>
          <p:nvPr>
            <p:ph type="body" idx="4294967295"/>
          </p:nvPr>
        </p:nvSpPr>
        <p:spPr>
          <a:xfrm>
            <a:off x="457200" y="990600"/>
            <a:ext cx="8229600" cy="5105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33400" indent="-533400">
              <a:lnSpc>
                <a:spcPct val="80000"/>
              </a:lnSpc>
              <a:spcBef>
                <a:spcPts val="1300"/>
              </a:spcBef>
              <a:buChar char="•"/>
            </a:pPr>
            <a:endParaRPr/>
          </a:p>
          <a:p>
            <a:pPr marL="533400" indent="-533400">
              <a:spcBef>
                <a:spcPts val="3800"/>
              </a:spcBef>
              <a:buChar char="•"/>
            </a:pPr>
            <a:r>
              <a:t>Only “Noun” form is considered</a:t>
            </a:r>
          </a:p>
          <a:p>
            <a:pPr marL="533400" indent="-533400">
              <a:spcBef>
                <a:spcPts val="3800"/>
              </a:spcBef>
              <a:buChar char="•"/>
            </a:pPr>
            <a:r>
              <a:t>Context may be restricted; we are not interested</a:t>
            </a:r>
          </a:p>
          <a:p>
            <a:pPr marL="533400" indent="-533400">
              <a:spcBef>
                <a:spcPts val="3800"/>
              </a:spcBef>
              <a:buChar char="•"/>
            </a:pPr>
            <a:r>
              <a:t>Many alternatives can be found; the following constitute a selective list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29" name="Title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0636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365760">
              <a:defRPr sz="1600"/>
            </a:pPr>
            <a:endParaRPr/>
          </a:p>
        </p:txBody>
      </p:sp>
      <p:sp>
        <p:nvSpPr>
          <p:cNvPr id="30" name="Reference 1 - Based on the Random House Dictionary, © Random House, Inc. 2011.…"/>
          <p:cNvSpPr txBox="1">
            <a:spLocks noGrp="1"/>
          </p:cNvSpPr>
          <p:nvPr>
            <p:ph type="body" idx="4294967295"/>
          </p:nvPr>
        </p:nvSpPr>
        <p:spPr>
          <a:xfrm>
            <a:off x="457200" y="533400"/>
            <a:ext cx="8229600" cy="55927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0"/>
              </a:spcBef>
              <a:buSzTx/>
              <a:buNone/>
              <a:defRPr sz="2000"/>
            </a:pPr>
            <a:r>
              <a:t>Reference 1 - Based on the Random House Dictionary, © Random House, Inc. 2011.</a:t>
            </a:r>
          </a:p>
          <a:p>
            <a:pPr>
              <a:spcBef>
                <a:spcPts val="0"/>
              </a:spcBef>
              <a:buSzTx/>
              <a:buNone/>
              <a:defRPr sz="2000"/>
            </a:pPr>
            <a:r>
              <a:rPr u="sng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hlinkClick r:id="rId2"/>
              </a:rPr>
              <a:t>http://dictionary.reference.com/browse/process</a:t>
            </a:r>
          </a:p>
          <a:p>
            <a:pPr>
              <a:spcBef>
                <a:spcPts val="600"/>
              </a:spcBef>
              <a:buSzTx/>
              <a:buNone/>
              <a:defRPr sz="2000"/>
            </a:pPr>
            <a:r>
              <a:t>Reference 2 - Collins English Dictionary - Complete &amp; Unabridged 10th Edition 2009 © William Collins Sons &amp; Co. Ltd. 1979, 1986 © Harper Collins Publishers 1998, 2000, 2003, 2005, 2006, 2007, 2009</a:t>
            </a:r>
          </a:p>
          <a:p>
            <a:pPr>
              <a:spcBef>
                <a:spcPts val="0"/>
              </a:spcBef>
              <a:buSzTx/>
              <a:buNone/>
              <a:defRPr sz="2000"/>
            </a:pPr>
            <a:r>
              <a:rPr u="sng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hlinkClick r:id="rId2"/>
              </a:rPr>
              <a:t>http://dictionary.reference.com/browse/process</a:t>
            </a:r>
          </a:p>
          <a:p>
            <a:pPr>
              <a:spcBef>
                <a:spcPts val="600"/>
              </a:spcBef>
              <a:buSzTx/>
              <a:buNone/>
              <a:defRPr sz="2000"/>
            </a:pPr>
            <a:r>
              <a:t>Reference 3 - The American Heritage® Dictionary of the English Language, Fourth Edition copyright ©2000 by Houghton Mifflin Company. Updated in 2009. Published by Houghton Mifflin Company. All rights reserved.</a:t>
            </a:r>
          </a:p>
          <a:p>
            <a:pPr>
              <a:spcBef>
                <a:spcPts val="0"/>
              </a:spcBef>
              <a:buSzTx/>
              <a:buNone/>
              <a:defRPr sz="2000"/>
            </a:pPr>
            <a:r>
              <a:t>http://www.thefreedictionary.com/process</a:t>
            </a:r>
          </a:p>
          <a:p>
            <a:pPr>
              <a:spcBef>
                <a:spcPts val="600"/>
              </a:spcBef>
              <a:buSzTx/>
              <a:buNone/>
              <a:defRPr sz="2000"/>
            </a:pPr>
            <a:r>
              <a:t>Reference 4 – </a:t>
            </a:r>
          </a:p>
          <a:p>
            <a:pPr>
              <a:spcBef>
                <a:spcPts val="0"/>
              </a:spcBef>
              <a:buSzTx/>
              <a:buNone/>
              <a:defRPr sz="2000"/>
            </a:pPr>
            <a:r>
              <a:t>	http://www.merriam-webster.com/dictionary/process</a:t>
            </a:r>
          </a:p>
          <a:p>
            <a:pPr>
              <a:spcBef>
                <a:spcPts val="600"/>
              </a:spcBef>
              <a:buSzTx/>
              <a:buNone/>
              <a:defRPr sz="2000"/>
            </a:pPr>
            <a:r>
              <a:t>Reference 5 - http://www.macmillandictionary.com/dictionary/british/</a:t>
            </a:r>
          </a:p>
          <a:p>
            <a:pPr>
              <a:spcBef>
                <a:spcPts val="600"/>
              </a:spcBef>
              <a:buSzTx/>
              <a:buNone/>
              <a:defRPr sz="2000"/>
            </a:pPr>
            <a:r>
              <a:t>Reference 6 - http://www.oxforddictionaries.com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33" name="Reference 1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Reference 1</a:t>
            </a:r>
          </a:p>
        </p:txBody>
      </p:sp>
      <p:sp>
        <p:nvSpPr>
          <p:cNvPr id="34" name="a systematic series of actions directed to some end: to devise a process for homogenizing milk…"/>
          <p:cNvSpPr txBox="1"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  <a:spcBef>
                <a:spcPts val="1300"/>
              </a:spcBef>
              <a:buAutoNum type="arabicPeriod"/>
            </a:pPr>
            <a:r>
              <a:t>a systematic series of actions directed to some end: </a:t>
            </a:r>
            <a:r>
              <a:rPr i="1"/>
              <a:t>to devise a process for homogenizing milk </a:t>
            </a:r>
          </a:p>
          <a:p>
            <a:pPr marL="609600" indent="-609600">
              <a:lnSpc>
                <a:spcPct val="80000"/>
              </a:lnSpc>
              <a:spcBef>
                <a:spcPts val="1300"/>
              </a:spcBef>
              <a:buAutoNum type="arabicPeriod"/>
            </a:pPr>
            <a:r>
              <a:t>a continuous action, operation, or series of changes taking place in a definite manner: </a:t>
            </a:r>
            <a:r>
              <a:rPr i="1"/>
              <a:t>the process of decay </a:t>
            </a:r>
          </a:p>
          <a:p>
            <a:pPr marL="609600" indent="-609600">
              <a:lnSpc>
                <a:spcPct val="80000"/>
              </a:lnSpc>
              <a:spcBef>
                <a:spcPts val="1300"/>
              </a:spcBef>
              <a:buAutoNum type="arabicPeriod"/>
            </a:pPr>
            <a:r>
              <a:t>the action of going forward or on </a:t>
            </a:r>
          </a:p>
          <a:p>
            <a:pPr marL="609600" indent="-609600">
              <a:lnSpc>
                <a:spcPct val="80000"/>
              </a:lnSpc>
              <a:spcBef>
                <a:spcPts val="1300"/>
              </a:spcBef>
              <a:buAutoNum type="arabicPeriod"/>
            </a:pPr>
            <a:r>
              <a:t>the condition of being carried on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37" name="Reference 2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Reference 2</a:t>
            </a:r>
          </a:p>
        </p:txBody>
      </p:sp>
      <p:sp>
        <p:nvSpPr>
          <p:cNvPr id="38" name="a series of actions that produce a change or development: the process of digestion…"/>
          <p:cNvSpPr txBox="1"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>
              <a:buAutoNum type="arabicPeriod"/>
            </a:pPr>
            <a:r>
              <a:t>a series of actions that produce a change or development: </a:t>
            </a:r>
            <a:r>
              <a:rPr i="1"/>
              <a:t>the process of digestion </a:t>
            </a:r>
          </a:p>
          <a:p>
            <a:pPr marL="609600" indent="-609600">
              <a:buAutoNum type="arabicPeriod"/>
            </a:pPr>
            <a:r>
              <a:t>a method of doing or producing something</a:t>
            </a:r>
          </a:p>
          <a:p>
            <a:pPr marL="609600" indent="-609600">
              <a:buAutoNum type="arabicPeriod"/>
            </a:pPr>
            <a:r>
              <a:t>a forward movement </a:t>
            </a:r>
          </a:p>
          <a:p>
            <a:pPr marL="609600" indent="-609600">
              <a:buAutoNum type="arabicPeriod"/>
            </a:pPr>
            <a:r>
              <a:t>the course of time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41" name="Reference 3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Reference 3</a:t>
            </a:r>
          </a:p>
        </p:txBody>
      </p:sp>
      <p:sp>
        <p:nvSpPr>
          <p:cNvPr id="42" name="a series of actions, changes, or functions bringing about a result: the process of digestion; the process of obtaining a driver's license…"/>
          <p:cNvSpPr txBox="1">
            <a:spLocks noGrp="1"/>
          </p:cNvSpPr>
          <p:nvPr>
            <p:ph type="body" idx="4294967295"/>
          </p:nvPr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AutoNum type="arabicPeriod"/>
            </a:pPr>
            <a:r>
              <a:t>a series of actions, changes, or functions bringing about a result: </a:t>
            </a:r>
            <a:r>
              <a:rPr i="1"/>
              <a:t>the process of digestion; the process of obtaining a driver's license</a:t>
            </a:r>
            <a:endParaRPr b="1"/>
          </a:p>
          <a:p>
            <a:pPr>
              <a:lnSpc>
                <a:spcPct val="90000"/>
              </a:lnSpc>
              <a:buAutoNum type="arabicPeriod"/>
            </a:pPr>
            <a:r>
              <a:t>a series of operations performed in the making or treatment of a product: </a:t>
            </a:r>
            <a:r>
              <a:rPr i="1"/>
              <a:t>a manufacturing process; leather dyed during the tanning process</a:t>
            </a:r>
            <a:endParaRPr b="1"/>
          </a:p>
          <a:p>
            <a:pPr>
              <a:lnSpc>
                <a:spcPct val="90000"/>
              </a:lnSpc>
              <a:buAutoNum type="arabicPeriod"/>
            </a:pPr>
            <a:r>
              <a:t>progress; passage: </a:t>
            </a:r>
            <a:r>
              <a:rPr i="1"/>
              <a:t>the process of time; events now in process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45" name="Reference 4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Reference 4</a:t>
            </a:r>
          </a:p>
        </p:txBody>
      </p:sp>
      <p:sp>
        <p:nvSpPr>
          <p:cNvPr id="46" name="progress, advance in the process of time…"/>
          <p:cNvSpPr txBox="1">
            <a:spLocks noGrp="1"/>
          </p:cNvSpPr>
          <p:nvPr>
            <p:ph type="body" idx="4294967295"/>
          </p:nvPr>
        </p:nvSpPr>
        <p:spPr>
          <a:xfrm>
            <a:off x="457200" y="1295400"/>
            <a:ext cx="8229600" cy="5105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>
              <a:buAutoNum type="arabicPeriod"/>
            </a:pPr>
            <a:r>
              <a:t>progress, advance in the process of time</a:t>
            </a:r>
          </a:p>
          <a:p>
            <a:pPr marL="609600" indent="-609600">
              <a:buAutoNum type="arabicPeriod"/>
            </a:pPr>
            <a:r>
              <a:t>something going on</a:t>
            </a:r>
            <a:r>
              <a:rPr b="1"/>
              <a:t>:</a:t>
            </a:r>
            <a:r>
              <a:t> proceeding </a:t>
            </a:r>
          </a:p>
          <a:p>
            <a:pPr marL="609600" indent="-609600">
              <a:buAutoNum type="arabicPeriod"/>
            </a:pPr>
            <a:r>
              <a:t>a natural phenomenon marked by gradual changes that lead toward a particular result </a:t>
            </a:r>
          </a:p>
          <a:p>
            <a:pPr marL="609600" indent="-609600">
              <a:buAutoNum type="arabicPeriod"/>
            </a:pPr>
            <a:r>
              <a:t>a series of actions or operations conducing to an end;  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49" name="Reference 5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5635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850391">
              <a:defRPr sz="3348"/>
            </a:lvl1pPr>
          </a:lstStyle>
          <a:p>
            <a:r>
              <a:t>Reference 5</a:t>
            </a:r>
          </a:p>
        </p:txBody>
      </p:sp>
      <p:sp>
        <p:nvSpPr>
          <p:cNvPr id="50" name="a series of things that happen and have a particular result: we use drugs to speed up the healing process.…"/>
          <p:cNvSpPr txBox="1">
            <a:spLocks noGrp="1"/>
          </p:cNvSpPr>
          <p:nvPr>
            <p:ph type="body" idx="4294967295"/>
          </p:nvPr>
        </p:nvSpPr>
        <p:spPr>
          <a:xfrm>
            <a:off x="457200" y="914400"/>
            <a:ext cx="8229600" cy="50292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400"/>
              </a:spcBef>
              <a:buAutoNum type="arabicPeriod"/>
              <a:defRPr sz="2000" i="1"/>
            </a:pPr>
            <a:r>
              <a:t>a</a:t>
            </a:r>
            <a:r>
              <a:rPr i="0"/>
              <a:t> </a:t>
            </a:r>
            <a:r>
              <a:t>series</a:t>
            </a:r>
            <a:r>
              <a:rPr i="0"/>
              <a:t> </a:t>
            </a:r>
            <a:r>
              <a:t>of</a:t>
            </a:r>
            <a:r>
              <a:rPr i="0"/>
              <a:t> </a:t>
            </a:r>
            <a:r>
              <a:t>things</a:t>
            </a:r>
            <a:r>
              <a:rPr i="0"/>
              <a:t> </a:t>
            </a:r>
            <a:r>
              <a:t>that</a:t>
            </a:r>
            <a:r>
              <a:rPr i="0"/>
              <a:t> </a:t>
            </a:r>
            <a:r>
              <a:t>happen</a:t>
            </a:r>
            <a:r>
              <a:rPr i="0"/>
              <a:t> </a:t>
            </a:r>
            <a:r>
              <a:t>and</a:t>
            </a:r>
            <a:r>
              <a:rPr i="0"/>
              <a:t> </a:t>
            </a:r>
            <a:r>
              <a:t>have</a:t>
            </a:r>
            <a:r>
              <a:rPr i="0"/>
              <a:t> </a:t>
            </a:r>
            <a:r>
              <a:t>a</a:t>
            </a:r>
            <a:r>
              <a:rPr i="0"/>
              <a:t> </a:t>
            </a:r>
            <a:r>
              <a:t>particular</a:t>
            </a:r>
            <a:r>
              <a:rPr i="0"/>
              <a:t> </a:t>
            </a:r>
            <a:r>
              <a:t>result</a:t>
            </a:r>
            <a:r>
              <a:rPr i="0"/>
              <a:t>: we use drugs to speed up the healing process.</a:t>
            </a:r>
          </a:p>
          <a:p>
            <a:pPr>
              <a:spcBef>
                <a:spcPts val="400"/>
              </a:spcBef>
              <a:buAutoNum type="arabicPeriod"/>
              <a:defRPr sz="2000" i="1"/>
            </a:pPr>
            <a:r>
              <a:t>a</a:t>
            </a:r>
            <a:r>
              <a:rPr i="0"/>
              <a:t> </a:t>
            </a:r>
            <a:r>
              <a:t>series</a:t>
            </a:r>
            <a:r>
              <a:rPr i="0"/>
              <a:t> </a:t>
            </a:r>
            <a:r>
              <a:t>of</a:t>
            </a:r>
            <a:r>
              <a:rPr i="0"/>
              <a:t> </a:t>
            </a:r>
            <a:r>
              <a:t>actions</a:t>
            </a:r>
            <a:r>
              <a:rPr i="0"/>
              <a:t> </a:t>
            </a:r>
            <a:r>
              <a:t>that</a:t>
            </a:r>
            <a:r>
              <a:rPr i="0"/>
              <a:t> </a:t>
            </a:r>
            <a:r>
              <a:t>have</a:t>
            </a:r>
            <a:r>
              <a:rPr i="0"/>
              <a:t> </a:t>
            </a:r>
            <a:r>
              <a:t>a</a:t>
            </a:r>
            <a:r>
              <a:rPr i="0"/>
              <a:t> </a:t>
            </a:r>
            <a:r>
              <a:t>particular</a:t>
            </a:r>
            <a:r>
              <a:rPr i="0"/>
              <a:t> </a:t>
            </a:r>
            <a:r>
              <a:t>result: </a:t>
            </a:r>
            <a:r>
              <a:rPr i="0"/>
              <a:t>learning a language is a slow process.</a:t>
            </a:r>
          </a:p>
          <a:p>
            <a:pPr>
              <a:spcBef>
                <a:spcPts val="400"/>
              </a:spcBef>
              <a:buAutoNum type="arabicPeriod"/>
              <a:defRPr sz="2000" i="1"/>
            </a:pPr>
            <a:r>
              <a:t>a</a:t>
            </a:r>
            <a:r>
              <a:rPr i="0"/>
              <a:t> </a:t>
            </a:r>
            <a:r>
              <a:t>series</a:t>
            </a:r>
            <a:r>
              <a:rPr i="0"/>
              <a:t> </a:t>
            </a:r>
            <a:r>
              <a:t>of</a:t>
            </a:r>
            <a:r>
              <a:rPr i="0"/>
              <a:t> </a:t>
            </a:r>
            <a:r>
              <a:t>actions</a:t>
            </a:r>
            <a:r>
              <a:rPr i="0"/>
              <a:t> </a:t>
            </a:r>
            <a:r>
              <a:t>used</a:t>
            </a:r>
            <a:r>
              <a:rPr i="0"/>
              <a:t> </a:t>
            </a:r>
            <a:r>
              <a:t>to</a:t>
            </a:r>
            <a:r>
              <a:rPr i="0"/>
              <a:t> </a:t>
            </a:r>
            <a:r>
              <a:t>make</a:t>
            </a:r>
            <a:r>
              <a:rPr i="0"/>
              <a:t> </a:t>
            </a:r>
            <a:r>
              <a:t>a</a:t>
            </a:r>
            <a:r>
              <a:rPr i="0"/>
              <a:t> </a:t>
            </a:r>
            <a:r>
              <a:t>product</a:t>
            </a:r>
            <a:r>
              <a:rPr i="0"/>
              <a:t>, </a:t>
            </a:r>
            <a:r>
              <a:t>or</a:t>
            </a:r>
            <a:r>
              <a:rPr i="0"/>
              <a:t> </a:t>
            </a:r>
            <a:r>
              <a:t>to</a:t>
            </a:r>
            <a:r>
              <a:rPr i="0"/>
              <a:t> </a:t>
            </a:r>
            <a:r>
              <a:t>treat</a:t>
            </a:r>
            <a:r>
              <a:rPr i="0"/>
              <a:t> </a:t>
            </a:r>
            <a:r>
              <a:t>it</a:t>
            </a:r>
            <a:r>
              <a:rPr i="0"/>
              <a:t> </a:t>
            </a:r>
            <a:r>
              <a:t>with</a:t>
            </a:r>
            <a:r>
              <a:rPr i="0"/>
              <a:t> </a:t>
            </a:r>
            <a:r>
              <a:t>chemicals: </a:t>
            </a:r>
            <a:r>
              <a:rPr i="0"/>
              <a:t>an industrial process</a:t>
            </a:r>
          </a:p>
          <a:p>
            <a:pPr algn="ctr">
              <a:spcBef>
                <a:spcPts val="800"/>
              </a:spcBef>
              <a:buSzTx/>
              <a:buNone/>
              <a:defRPr sz="3600"/>
            </a:pPr>
            <a:r>
              <a:t>Reference 6</a:t>
            </a:r>
          </a:p>
          <a:p>
            <a:pPr>
              <a:spcBef>
                <a:spcPts val="400"/>
              </a:spcBef>
              <a:buAutoNum type="arabicPeriod"/>
              <a:defRPr sz="2000"/>
            </a:pPr>
            <a:r>
              <a:t>a series of actions or steps taken in order to achieve a particular end: </a:t>
            </a:r>
            <a:r>
              <a:rPr i="1"/>
              <a:t>military operations could jeopardize the peace process</a:t>
            </a:r>
          </a:p>
          <a:p>
            <a:pPr>
              <a:spcBef>
                <a:spcPts val="400"/>
              </a:spcBef>
              <a:buAutoNum type="arabicPeriod"/>
              <a:defRPr sz="2000"/>
            </a:pPr>
            <a:r>
              <a:t>a natural series of changes: </a:t>
            </a:r>
            <a:r>
              <a:rPr i="1"/>
              <a:t>the ageing process</a:t>
            </a:r>
          </a:p>
          <a:p>
            <a:pPr>
              <a:spcBef>
                <a:spcPts val="400"/>
              </a:spcBef>
              <a:buAutoNum type="arabicPeriod"/>
              <a:defRPr sz="2000"/>
            </a:pPr>
            <a:r>
              <a:t>a systematic series of mechanized or chemical operations that are performed in order to produce something: </a:t>
            </a:r>
            <a:r>
              <a:rPr i="1"/>
              <a:t>the manufacturing process is relatively simple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o?"/>
          <p:cNvSpPr txBox="1">
            <a:spLocks noGrp="1"/>
          </p:cNvSpPr>
          <p:nvPr>
            <p:ph type="title" idx="4294967295"/>
          </p:nvPr>
        </p:nvSpPr>
        <p:spPr>
          <a:xfrm>
            <a:off x="304800" y="304799"/>
            <a:ext cx="8229600" cy="114300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So?</a:t>
            </a:r>
          </a:p>
        </p:txBody>
      </p:sp>
      <p:sp>
        <p:nvSpPr>
          <p:cNvPr id="53" name="IE’s are interested in processes that are…"/>
          <p:cNvSpPr txBox="1">
            <a:spLocks noGrp="1"/>
          </p:cNvSpPr>
          <p:nvPr>
            <p:ph type="body" idx="4294967295"/>
          </p:nvPr>
        </p:nvSpPr>
        <p:spPr>
          <a:xfrm>
            <a:off x="304800" y="1295400"/>
            <a:ext cx="8686800" cy="5257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SzTx/>
              <a:buNone/>
            </a:pPr>
            <a:r>
              <a:t>IE’s are interested in processes that are</a:t>
            </a:r>
          </a:p>
          <a:p>
            <a:pPr>
              <a:buChar char="•"/>
            </a:pPr>
            <a:r>
              <a:t>a systematic </a:t>
            </a:r>
            <a:r>
              <a:rPr i="1" u="sng"/>
              <a:t>series of actions </a:t>
            </a:r>
            <a:r>
              <a:t>directed to some end;</a:t>
            </a:r>
          </a:p>
          <a:p>
            <a:pPr>
              <a:buChar char="•"/>
            </a:pPr>
            <a:r>
              <a:t>a </a:t>
            </a:r>
            <a:r>
              <a:rPr i="1" u="sng"/>
              <a:t>series of actions </a:t>
            </a:r>
            <a:r>
              <a:t>that produce a change or development.</a:t>
            </a:r>
          </a:p>
          <a:p>
            <a:pPr>
              <a:spcBef>
                <a:spcPts val="1800"/>
              </a:spcBef>
              <a:buChar char="✓"/>
            </a:pPr>
            <a:r>
              <a:t>What is a “</a:t>
            </a:r>
            <a:r>
              <a:rPr i="1" u="sng"/>
              <a:t>series of actions</a:t>
            </a:r>
            <a:r>
              <a:t>”?</a:t>
            </a:r>
          </a:p>
          <a:p>
            <a:pPr marL="742950" lvl="1" indent="-285750">
              <a:spcBef>
                <a:spcPts val="0"/>
              </a:spcBef>
              <a:buChar char="➢"/>
              <a:defRPr sz="2800"/>
            </a:pPr>
            <a:r>
              <a:t>Action: Decision (or a set of decisions)</a:t>
            </a:r>
          </a:p>
          <a:p>
            <a:pPr marL="742950" lvl="1" indent="-285750">
              <a:spcBef>
                <a:spcPts val="0"/>
              </a:spcBef>
              <a:buChar char="➢"/>
              <a:defRPr sz="2800"/>
            </a:pPr>
            <a:r>
              <a:t>Series: Decisions are systematically related</a:t>
            </a:r>
          </a:p>
          <a:p>
            <a:pPr marL="742950" lvl="1" indent="-285750">
              <a:spcBef>
                <a:spcPts val="0"/>
              </a:spcBef>
              <a:buChar char="➢"/>
              <a:defRPr sz="2800"/>
            </a:pPr>
            <a:r>
              <a:t>Series: Time axis</a:t>
            </a:r>
          </a:p>
        </p:txBody>
      </p:sp>
      <p:sp>
        <p:nvSpPr>
          <p:cNvPr id="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733</Words>
  <Application>Microsoft Office PowerPoint</Application>
  <PresentationFormat>Ekran Gösterisi (4:3)</PresentationFormat>
  <Paragraphs>110</Paragraphs>
  <Slides>15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7" baseType="lpstr">
      <vt:lpstr>Arial</vt:lpstr>
      <vt:lpstr>Default Design</vt:lpstr>
      <vt:lpstr>IE102 A Process Outlook for Industrial Engineering</vt:lpstr>
      <vt:lpstr>Meaning of the word “Process”</vt:lpstr>
      <vt:lpstr>PowerPoint Sunusu</vt:lpstr>
      <vt:lpstr>Reference 1</vt:lpstr>
      <vt:lpstr>Reference 2</vt:lpstr>
      <vt:lpstr>Reference 3</vt:lpstr>
      <vt:lpstr>Reference 4</vt:lpstr>
      <vt:lpstr>Reference 5</vt:lpstr>
      <vt:lpstr>So?</vt:lpstr>
      <vt:lpstr>So? (continued)</vt:lpstr>
      <vt:lpstr>So? (continued)</vt:lpstr>
      <vt:lpstr>Process</vt:lpstr>
      <vt:lpstr>Process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IE102 A Process Outlook for Industrial Engineering</dc:title>
  <dc:creator>Gul</dc:creator>
  <cp:lastModifiedBy>VATAN</cp:lastModifiedBy>
  <cp:revision>4</cp:revision>
  <dcterms:modified xsi:type="dcterms:W3CDTF">2018-09-21T11:51:52Z</dcterms:modified>
</cp:coreProperties>
</file>