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1493"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hape 17"/>
          <p:cNvSpPr>
            <a:spLocks noGrp="1" noRot="1" noChangeAspect="1"/>
          </p:cNvSpPr>
          <p:nvPr>
            <p:ph type="sldImg"/>
          </p:nvPr>
        </p:nvSpPr>
        <p:spPr>
          <a:xfrm>
            <a:off x="1143000" y="685800"/>
            <a:ext cx="4572000" cy="3429000"/>
          </a:xfrm>
          <a:prstGeom prst="rect">
            <a:avLst/>
          </a:prstGeom>
        </p:spPr>
        <p:txBody>
          <a:bodyPr/>
          <a:lstStyle/>
          <a:p>
            <a:endParaRPr/>
          </a:p>
        </p:txBody>
      </p:sp>
      <p:sp>
        <p:nvSpPr>
          <p:cNvPr id="18" name="Shape 1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spcBef>
        <a:spcPts val="400"/>
      </a:spcBef>
      <a:defRPr sz="1200">
        <a:latin typeface="+mn-lt"/>
        <a:ea typeface="+mn-ea"/>
        <a:cs typeface="+mn-cs"/>
        <a:sym typeface="Calibri"/>
      </a:defRPr>
    </a:lvl1pPr>
    <a:lvl2pPr indent="228600" latinLnBrk="0">
      <a:spcBef>
        <a:spcPts val="400"/>
      </a:spcBef>
      <a:defRPr sz="1200">
        <a:latin typeface="+mn-lt"/>
        <a:ea typeface="+mn-ea"/>
        <a:cs typeface="+mn-cs"/>
        <a:sym typeface="Calibri"/>
      </a:defRPr>
    </a:lvl2pPr>
    <a:lvl3pPr indent="457200" latinLnBrk="0">
      <a:spcBef>
        <a:spcPts val="400"/>
      </a:spcBef>
      <a:defRPr sz="1200">
        <a:latin typeface="+mn-lt"/>
        <a:ea typeface="+mn-ea"/>
        <a:cs typeface="+mn-cs"/>
        <a:sym typeface="Calibri"/>
      </a:defRPr>
    </a:lvl3pPr>
    <a:lvl4pPr indent="685800" latinLnBrk="0">
      <a:spcBef>
        <a:spcPts val="400"/>
      </a:spcBef>
      <a:defRPr sz="1200">
        <a:latin typeface="+mn-lt"/>
        <a:ea typeface="+mn-ea"/>
        <a:cs typeface="+mn-cs"/>
        <a:sym typeface="Calibri"/>
      </a:defRPr>
    </a:lvl4pPr>
    <a:lvl5pPr indent="914400" latinLnBrk="0">
      <a:spcBef>
        <a:spcPts val="400"/>
      </a:spcBef>
      <a:defRPr sz="1200">
        <a:latin typeface="+mn-lt"/>
        <a:ea typeface="+mn-ea"/>
        <a:cs typeface="+mn-cs"/>
        <a:sym typeface="Calibri"/>
      </a:defRPr>
    </a:lvl5pPr>
    <a:lvl6pPr indent="1143000" latinLnBrk="0">
      <a:spcBef>
        <a:spcPts val="400"/>
      </a:spcBef>
      <a:defRPr sz="1200">
        <a:latin typeface="+mn-lt"/>
        <a:ea typeface="+mn-ea"/>
        <a:cs typeface="+mn-cs"/>
        <a:sym typeface="Calibri"/>
      </a:defRPr>
    </a:lvl6pPr>
    <a:lvl7pPr indent="1371600" latinLnBrk="0">
      <a:spcBef>
        <a:spcPts val="400"/>
      </a:spcBef>
      <a:defRPr sz="1200">
        <a:latin typeface="+mn-lt"/>
        <a:ea typeface="+mn-ea"/>
        <a:cs typeface="+mn-cs"/>
        <a:sym typeface="Calibri"/>
      </a:defRPr>
    </a:lvl7pPr>
    <a:lvl8pPr indent="1600200" latinLnBrk="0">
      <a:spcBef>
        <a:spcPts val="400"/>
      </a:spcBef>
      <a:defRPr sz="1200">
        <a:latin typeface="+mn-lt"/>
        <a:ea typeface="+mn-ea"/>
        <a:cs typeface="+mn-cs"/>
        <a:sym typeface="Calibri"/>
      </a:defRPr>
    </a:lvl8pPr>
    <a:lvl9pPr indent="1828800" latinLnBrk="0">
      <a:spcBef>
        <a:spcPts val="400"/>
      </a:spcBef>
      <a:defRPr sz="1200">
        <a:latin typeface="+mn-lt"/>
        <a:ea typeface="+mn-ea"/>
        <a:cs typeface="+mn-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Number"/>
          <p:cNvSpPr txBox="1">
            <a:spLocks noGrp="1"/>
          </p:cNvSpPr>
          <p:nvPr>
            <p:ph type="sldNum" sz="quarter" idx="2"/>
          </p:nvPr>
        </p:nvSpPr>
        <p:spPr>
          <a:xfrm>
            <a:off x="8428176" y="6404292"/>
            <a:ext cx="258624" cy="269241"/>
          </a:xfrm>
          <a:prstGeom prst="rect">
            <a:avLst/>
          </a:prstGeom>
          <a:ln w="12700">
            <a:miter lim="400000"/>
          </a:ln>
        </p:spPr>
        <p:txBody>
          <a:bodyPr wrap="none" lIns="45719" rIns="45719" anchor="ctr">
            <a:spAutoFit/>
          </a:bodyPr>
          <a:lstStyle>
            <a:lvl1pPr algn="r">
              <a:defRPr sz="1200">
                <a:solidFill>
                  <a:srgbClr val="898989"/>
                </a:solidFill>
              </a:defRPr>
            </a:lvl1pPr>
          </a:lstStyle>
          <a:p>
            <a:fld id="{86CB4B4D-7CA3-9044-876B-883B54F8677D}" type="slidenum">
              <a:t>‹#›</a:t>
            </a:fld>
            <a:endParaRPr/>
          </a:p>
        </p:txBody>
      </p:sp>
      <p:sp>
        <p:nvSpPr>
          <p:cNvPr id="3" name="Title Text"/>
          <p:cNvSpPr txBox="1">
            <a:spLocks noGrp="1"/>
          </p:cNvSpPr>
          <p:nvPr>
            <p:ph type="title"/>
          </p:nvPr>
        </p:nvSpPr>
        <p:spPr>
          <a:xfrm>
            <a:off x="457200" y="92074"/>
            <a:ext cx="8229600" cy="1508126"/>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lstStyle/>
          <a:p>
            <a:r>
              <a:t>Title Text</a:t>
            </a:r>
          </a:p>
        </p:txBody>
      </p:sp>
      <p:sp>
        <p:nvSpPr>
          <p:cNvPr id="4" name="Body Level One…"/>
          <p:cNvSpPr txBox="1">
            <a:spLocks noGrp="1"/>
          </p:cNvSpPr>
          <p:nvPr>
            <p:ph type="body" idx="1"/>
          </p:nvPr>
        </p:nvSpPr>
        <p:spPr>
          <a:xfrm>
            <a:off x="457200" y="1600200"/>
            <a:ext cx="8229600" cy="5257800"/>
          </a:xfrm>
          <a:prstGeom prst="rect">
            <a:avLst/>
          </a:prstGeom>
          <a:ln w="12700">
            <a:miter lim="400000"/>
          </a:ln>
          <a:extLst>
            <a:ext uri="{C572A759-6A51-4108-AA02-DFA0A04FC94B}">
              <ma14:wrappingTextBoxFlag xmlns="" xmlns:ma14="http://schemas.microsoft.com/office/mac/drawingml/2011/main"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5pPr>
      <a:lvl6pPr marL="0" marR="0" indent="4572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6pPr>
      <a:lvl7pPr marL="0" marR="0" indent="9144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7pPr>
      <a:lvl8pPr marL="0" marR="0" indent="13716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8pPr>
      <a:lvl9pPr marL="0" marR="0" indent="18288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Calibri"/>
        </a:defRPr>
      </a:lvl4pPr>
      <a:lvl5pPr marL="2235200" marR="0" indent="-4064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Calibri"/>
        </a:defRPr>
      </a:lvl5pPr>
      <a:lvl6pPr marL="2692400" marR="0" indent="-4064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Calibri"/>
        </a:defRPr>
      </a:lvl6pPr>
      <a:lvl7pPr marL="3149600" marR="0" indent="-4064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Calibri"/>
        </a:defRPr>
      </a:lvl7pPr>
      <a:lvl8pPr marL="3606800" marR="0" indent="-4064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Calibri"/>
        </a:defRPr>
      </a:lvl8pPr>
      <a:lvl9pPr marL="4064000" marR="0" indent="-4064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en.wikipedia.org/wiki/Plagiarism"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hyperlink" Target="https://kahoot.com/"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IE102 A Process Outlook for Industrial Engineering"/>
          <p:cNvSpPr txBox="1">
            <a:spLocks noGrp="1"/>
          </p:cNvSpPr>
          <p:nvPr>
            <p:ph type="title" idx="4294967295"/>
          </p:nvPr>
        </p:nvSpPr>
        <p:spPr>
          <a:xfrm>
            <a:off x="685800" y="838200"/>
            <a:ext cx="7772400" cy="1470025"/>
          </a:xfrm>
          <a:prstGeom prst="rect">
            <a:avLst/>
          </a:prstGeom>
        </p:spPr>
        <p:txBody>
          <a:bodyPr>
            <a:normAutofit/>
          </a:bodyPr>
          <a:lstStyle/>
          <a:p>
            <a:r>
              <a:t>IE102 A Process Outlook for Industrial Engineering</a:t>
            </a:r>
          </a:p>
        </p:txBody>
      </p:sp>
      <p:sp>
        <p:nvSpPr>
          <p:cNvPr id="21" name="Bilkent University…"/>
          <p:cNvSpPr txBox="1">
            <a:spLocks noGrp="1"/>
          </p:cNvSpPr>
          <p:nvPr>
            <p:ph type="body" sz="quarter" idx="4294967295"/>
          </p:nvPr>
        </p:nvSpPr>
        <p:spPr>
          <a:xfrm>
            <a:off x="1371600" y="3886200"/>
            <a:ext cx="6400800" cy="1752600"/>
          </a:xfrm>
          <a:prstGeom prst="rect">
            <a:avLst/>
          </a:prstGeom>
        </p:spPr>
        <p:txBody>
          <a:bodyPr>
            <a:normAutofit/>
          </a:bodyPr>
          <a:lstStyle/>
          <a:p>
            <a:pPr marL="0" indent="0" algn="ctr" defTabSz="905255">
              <a:lnSpc>
                <a:spcPct val="80000"/>
              </a:lnSpc>
              <a:spcBef>
                <a:spcPts val="600"/>
              </a:spcBef>
              <a:buSzTx/>
              <a:buNone/>
              <a:defRPr sz="2673"/>
            </a:pPr>
            <a:r>
              <a:t>Bilkent University </a:t>
            </a:r>
          </a:p>
          <a:p>
            <a:pPr marL="0" indent="0" algn="ctr" defTabSz="905255">
              <a:lnSpc>
                <a:spcPct val="80000"/>
              </a:lnSpc>
              <a:spcBef>
                <a:spcPts val="600"/>
              </a:spcBef>
              <a:buSzTx/>
              <a:buNone/>
              <a:defRPr sz="2673"/>
            </a:pPr>
            <a:endParaRPr/>
          </a:p>
          <a:p>
            <a:pPr marL="0" indent="0" algn="ctr" defTabSz="905255">
              <a:lnSpc>
                <a:spcPct val="80000"/>
              </a:lnSpc>
              <a:spcBef>
                <a:spcPts val="600"/>
              </a:spcBef>
              <a:buSzTx/>
              <a:buNone/>
              <a:defRPr sz="2673"/>
            </a:pPr>
            <a:r>
              <a:t>Lecture 1 – Policies to Follow</a:t>
            </a:r>
          </a:p>
          <a:p>
            <a:pPr marL="0" indent="0" algn="ctr" defTabSz="905255">
              <a:lnSpc>
                <a:spcPct val="80000"/>
              </a:lnSpc>
              <a:spcBef>
                <a:spcPts val="600"/>
              </a:spcBef>
              <a:buSzTx/>
              <a:buNone/>
              <a:defRPr sz="2673"/>
            </a:pPr>
            <a:r>
              <a:t>By Bahar Y. Kara</a:t>
            </a:r>
          </a:p>
        </p:txBody>
      </p:sp>
      <p:sp>
        <p:nvSpPr>
          <p:cNvPr id="22" name="Slide Number"/>
          <p:cNvSpPr txBox="1">
            <a:spLocks noGrp="1"/>
          </p:cNvSpPr>
          <p:nvPr>
            <p:ph type="sldNum" sz="quarter" idx="2"/>
          </p:nvPr>
        </p:nvSpPr>
        <p:spPr>
          <a:xfrm>
            <a:off x="8505418" y="6404292"/>
            <a:ext cx="181382" cy="2692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1</a:t>
            </a:fld>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Academic Dishonesty"/>
          <p:cNvSpPr txBox="1">
            <a:spLocks noGrp="1"/>
          </p:cNvSpPr>
          <p:nvPr>
            <p:ph type="title" idx="4294967295"/>
          </p:nvPr>
        </p:nvSpPr>
        <p:spPr>
          <a:xfrm>
            <a:off x="457200" y="152400"/>
            <a:ext cx="8229600" cy="457200"/>
          </a:xfrm>
          <a:prstGeom prst="rect">
            <a:avLst/>
          </a:prstGeom>
        </p:spPr>
        <p:txBody>
          <a:bodyPr>
            <a:normAutofit/>
          </a:bodyPr>
          <a:lstStyle>
            <a:lvl1pPr defTabSz="548640">
              <a:defRPr sz="2400" b="1"/>
            </a:lvl1pPr>
          </a:lstStyle>
          <a:p>
            <a:r>
              <a:t>Academic Dishonesty</a:t>
            </a:r>
          </a:p>
        </p:txBody>
      </p:sp>
      <p:sp>
        <p:nvSpPr>
          <p:cNvPr id="25" name="Academic misconduct is not tolerated, and violations will be treated in accordance with the University policy.…"/>
          <p:cNvSpPr txBox="1">
            <a:spLocks noGrp="1"/>
          </p:cNvSpPr>
          <p:nvPr>
            <p:ph type="body" idx="4294967295"/>
          </p:nvPr>
        </p:nvSpPr>
        <p:spPr>
          <a:xfrm>
            <a:off x="228600" y="838200"/>
            <a:ext cx="8686800" cy="5791200"/>
          </a:xfrm>
          <a:prstGeom prst="rect">
            <a:avLst/>
          </a:prstGeom>
        </p:spPr>
        <p:txBody>
          <a:bodyPr>
            <a:normAutofit/>
          </a:bodyPr>
          <a:lstStyle/>
          <a:p>
            <a:pPr marL="332613" indent="-332613" defTabSz="886968">
              <a:lnSpc>
                <a:spcPct val="80000"/>
              </a:lnSpc>
              <a:spcBef>
                <a:spcPts val="400"/>
              </a:spcBef>
              <a:buSzTx/>
              <a:buNone/>
              <a:defRPr sz="1940"/>
            </a:pPr>
            <a:r>
              <a:t>Academic misconduct is not tolerated, and violations will be treated in accordance with the University policy.</a:t>
            </a:r>
          </a:p>
          <a:p>
            <a:pPr marL="332613" indent="-332613" defTabSz="886968">
              <a:lnSpc>
                <a:spcPct val="80000"/>
              </a:lnSpc>
              <a:buSzTx/>
              <a:buNone/>
              <a:defRPr sz="1940"/>
            </a:pPr>
            <a:endParaRPr/>
          </a:p>
          <a:p>
            <a:pPr marL="332613" indent="-332613" defTabSz="886968">
              <a:lnSpc>
                <a:spcPct val="80000"/>
              </a:lnSpc>
              <a:spcBef>
                <a:spcPts val="400"/>
              </a:spcBef>
              <a:buSzTx/>
              <a:buNone/>
              <a:defRPr sz="1940"/>
            </a:pPr>
            <a:r>
              <a:t>For assignments: For assignments discussion of the course material and working in groups are effective ways of learning.  However, this does not mean that you can copy the requirements of an assignment from one of your friends or from a WEB source without citing. Any violation of the above understanding will result measures outlined in the student rules and regulations, regardless whether an assignment is graded or not. </a:t>
            </a:r>
          </a:p>
          <a:p>
            <a:pPr marL="332613" indent="-332613" defTabSz="886968">
              <a:lnSpc>
                <a:spcPct val="80000"/>
              </a:lnSpc>
              <a:buSzTx/>
              <a:buNone/>
              <a:defRPr sz="1940"/>
            </a:pPr>
            <a:endParaRPr/>
          </a:p>
          <a:p>
            <a:pPr marL="332613" indent="-332613" defTabSz="886968">
              <a:lnSpc>
                <a:spcPct val="80000"/>
              </a:lnSpc>
              <a:spcBef>
                <a:spcPts val="400"/>
              </a:spcBef>
              <a:buSzTx/>
              <a:buNone/>
              <a:defRPr sz="1940"/>
            </a:pPr>
            <a:r>
              <a:t>More information on </a:t>
            </a:r>
            <a:r>
              <a:rPr u="sng">
                <a:solidFill>
                  <a:srgbClr val="0000FF"/>
                </a:solidFill>
                <a:uFill>
                  <a:solidFill>
                    <a:srgbClr val="0000FF"/>
                  </a:solidFill>
                </a:uFill>
                <a:hlinkClick r:id="rId2"/>
              </a:rPr>
              <a:t>plagiarism</a:t>
            </a:r>
            <a:r>
              <a:t> (which is the adoption or reproduction of ideas or words or statements of another person or source without due acknowledgment) to come</a:t>
            </a:r>
          </a:p>
          <a:p>
            <a:pPr marL="332613" indent="-332613" defTabSz="886968">
              <a:lnSpc>
                <a:spcPct val="80000"/>
              </a:lnSpc>
              <a:spcBef>
                <a:spcPts val="400"/>
              </a:spcBef>
              <a:buSzTx/>
              <a:buNone/>
              <a:defRPr sz="1940"/>
            </a:pPr>
            <a:r>
              <a:t>For quizzes and exams: Statement to sign: </a:t>
            </a:r>
          </a:p>
          <a:p>
            <a:pPr marL="332613" indent="-332613" defTabSz="886968">
              <a:lnSpc>
                <a:spcPct val="80000"/>
              </a:lnSpc>
              <a:spcBef>
                <a:spcPts val="400"/>
              </a:spcBef>
              <a:buSzTx/>
              <a:buNone/>
              <a:defRPr sz="1940" i="1"/>
            </a:pPr>
            <a:r>
              <a:t>	Academic integrity is expected of all students of Bilkent University at all times, whether in the presence or absence of members of the faculty. Understanding this, I declare that I shall not give, use or receive unauthorized aid in the examination.</a:t>
            </a:r>
            <a:r>
              <a:rPr i="0"/>
              <a:t> </a:t>
            </a:r>
          </a:p>
          <a:p>
            <a:pPr marL="332613" indent="-332613" defTabSz="886968">
              <a:lnSpc>
                <a:spcPct val="80000"/>
              </a:lnSpc>
              <a:buSzTx/>
              <a:buNone/>
              <a:defRPr sz="1940"/>
            </a:pPr>
            <a:endParaRPr i="0"/>
          </a:p>
          <a:p>
            <a:pPr marL="332613" indent="-332613" defTabSz="886968">
              <a:lnSpc>
                <a:spcPct val="80000"/>
              </a:lnSpc>
              <a:spcBef>
                <a:spcPts val="400"/>
              </a:spcBef>
              <a:buSzTx/>
              <a:buNone/>
              <a:defRPr sz="1940"/>
            </a:pPr>
            <a:r>
              <a:t>Any violation of the above understanding will result measures outlined in the student rules and regulations.</a:t>
            </a:r>
          </a:p>
        </p:txBody>
      </p:sp>
      <p:sp>
        <p:nvSpPr>
          <p:cNvPr id="26" name="Slide Number"/>
          <p:cNvSpPr txBox="1">
            <a:spLocks noGrp="1"/>
          </p:cNvSpPr>
          <p:nvPr>
            <p:ph type="sldNum" sz="quarter" idx="2"/>
          </p:nvPr>
        </p:nvSpPr>
        <p:spPr>
          <a:xfrm>
            <a:off x="8505418" y="6404292"/>
            <a:ext cx="181382" cy="2692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2</a:t>
            </a:fld>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Policy for Term Paper:"/>
          <p:cNvSpPr txBox="1">
            <a:spLocks noGrp="1"/>
          </p:cNvSpPr>
          <p:nvPr>
            <p:ph type="title" idx="4294967295"/>
          </p:nvPr>
        </p:nvSpPr>
        <p:spPr>
          <a:xfrm>
            <a:off x="457200" y="274637"/>
            <a:ext cx="8229600" cy="1143001"/>
          </a:xfrm>
          <a:prstGeom prst="rect">
            <a:avLst/>
          </a:prstGeom>
        </p:spPr>
        <p:txBody>
          <a:bodyPr>
            <a:normAutofit/>
          </a:bodyPr>
          <a:lstStyle/>
          <a:p>
            <a:pPr defTabSz="777240">
              <a:defRPr sz="3400" b="1"/>
            </a:pPr>
            <a:r>
              <a:t>Policy for Term Paper:</a:t>
            </a:r>
            <a:br/>
            <a:endParaRPr/>
          </a:p>
        </p:txBody>
      </p:sp>
      <p:sp>
        <p:nvSpPr>
          <p:cNvPr id="29" name="Term Paper will be carried out in groups of 2.…"/>
          <p:cNvSpPr txBox="1">
            <a:spLocks noGrp="1"/>
          </p:cNvSpPr>
          <p:nvPr>
            <p:ph type="body" idx="4294967295"/>
          </p:nvPr>
        </p:nvSpPr>
        <p:spPr>
          <a:xfrm>
            <a:off x="457200" y="1600199"/>
            <a:ext cx="8229600" cy="4572002"/>
          </a:xfrm>
          <a:prstGeom prst="rect">
            <a:avLst/>
          </a:prstGeom>
        </p:spPr>
        <p:txBody>
          <a:bodyPr>
            <a:normAutofit/>
          </a:bodyPr>
          <a:lstStyle/>
          <a:p>
            <a:pPr>
              <a:buChar char="•"/>
            </a:pPr>
            <a:r>
              <a:t>Term Paper will be carried out in groups of 2. </a:t>
            </a:r>
          </a:p>
          <a:p>
            <a:pPr>
              <a:buChar char="•"/>
            </a:pPr>
            <a:r>
              <a:t>The assignment will have two stages until it is completed: One draft followed by a feedback by us and one final version. </a:t>
            </a:r>
          </a:p>
          <a:p>
            <a:pPr>
              <a:buSzTx/>
              <a:buNone/>
            </a:pPr>
            <a:endParaRPr/>
          </a:p>
          <a:p>
            <a:pPr>
              <a:buChar char="•"/>
            </a:pPr>
            <a:r>
              <a:t>Details will be announced later.</a:t>
            </a:r>
          </a:p>
        </p:txBody>
      </p:sp>
      <p:sp>
        <p:nvSpPr>
          <p:cNvPr id="30" name="Slide Number"/>
          <p:cNvSpPr txBox="1">
            <a:spLocks noGrp="1"/>
          </p:cNvSpPr>
          <p:nvPr>
            <p:ph type="sldNum" sz="quarter" idx="2"/>
          </p:nvPr>
        </p:nvSpPr>
        <p:spPr>
          <a:xfrm>
            <a:off x="8505418" y="6404292"/>
            <a:ext cx="181382" cy="2692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3</a:t>
            </a:fld>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Policy for Homework Assignments"/>
          <p:cNvSpPr txBox="1">
            <a:spLocks noGrp="1"/>
          </p:cNvSpPr>
          <p:nvPr>
            <p:ph type="title" idx="4294967295"/>
          </p:nvPr>
        </p:nvSpPr>
        <p:spPr>
          <a:xfrm>
            <a:off x="457200" y="274637"/>
            <a:ext cx="8229600" cy="1143001"/>
          </a:xfrm>
          <a:prstGeom prst="rect">
            <a:avLst/>
          </a:prstGeom>
        </p:spPr>
        <p:txBody>
          <a:bodyPr>
            <a:normAutofit/>
          </a:bodyPr>
          <a:lstStyle>
            <a:lvl1pPr>
              <a:defRPr b="1"/>
            </a:lvl1pPr>
          </a:lstStyle>
          <a:p>
            <a:r>
              <a:t>Policy for Homework Assignments</a:t>
            </a:r>
          </a:p>
        </p:txBody>
      </p:sp>
      <p:sp>
        <p:nvSpPr>
          <p:cNvPr id="33" name="Three (?) homework assignments will be given.…"/>
          <p:cNvSpPr txBox="1">
            <a:spLocks noGrp="1"/>
          </p:cNvSpPr>
          <p:nvPr>
            <p:ph type="body" idx="4294967295"/>
          </p:nvPr>
        </p:nvSpPr>
        <p:spPr>
          <a:xfrm>
            <a:off x="457200" y="1600200"/>
            <a:ext cx="8229600" cy="4876800"/>
          </a:xfrm>
          <a:prstGeom prst="rect">
            <a:avLst/>
          </a:prstGeom>
        </p:spPr>
        <p:txBody>
          <a:bodyPr>
            <a:normAutofit/>
          </a:bodyPr>
          <a:lstStyle/>
          <a:p>
            <a:pPr>
              <a:lnSpc>
                <a:spcPct val="90000"/>
              </a:lnSpc>
              <a:buChar char="•"/>
              <a:defRPr sz="3000"/>
            </a:pPr>
            <a:r>
              <a:rPr lang="tr-TR" dirty="0" err="1"/>
              <a:t>Six</a:t>
            </a:r>
            <a:r>
              <a:rPr dirty="0"/>
              <a:t> (?)</a:t>
            </a:r>
            <a:r>
              <a:rPr b="1" dirty="0"/>
              <a:t> </a:t>
            </a:r>
            <a:r>
              <a:rPr dirty="0"/>
              <a:t>homework assignments will be given. </a:t>
            </a:r>
          </a:p>
          <a:p>
            <a:pPr>
              <a:lnSpc>
                <a:spcPct val="90000"/>
              </a:lnSpc>
              <a:buChar char="•"/>
              <a:defRPr sz="3000"/>
            </a:pPr>
            <a:r>
              <a:rPr dirty="0"/>
              <a:t>Grading will be 0/1/2 pts for each question</a:t>
            </a:r>
          </a:p>
          <a:p>
            <a:pPr>
              <a:lnSpc>
                <a:spcPct val="90000"/>
              </a:lnSpc>
              <a:buChar char="•"/>
              <a:defRPr sz="3000"/>
            </a:pPr>
            <a:r>
              <a:rPr dirty="0"/>
              <a:t>Homework assignments will be conducted within groups of 2.</a:t>
            </a:r>
          </a:p>
        </p:txBody>
      </p:sp>
      <p:sp>
        <p:nvSpPr>
          <p:cNvPr id="34" name="Slide Number"/>
          <p:cNvSpPr txBox="1">
            <a:spLocks noGrp="1"/>
          </p:cNvSpPr>
          <p:nvPr>
            <p:ph type="sldNum" sz="quarter" idx="2"/>
          </p:nvPr>
        </p:nvSpPr>
        <p:spPr>
          <a:xfrm>
            <a:off x="8505418" y="6404292"/>
            <a:ext cx="181382" cy="2692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4</a:t>
            </a:fld>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Make-up Policy"/>
          <p:cNvSpPr txBox="1">
            <a:spLocks noGrp="1"/>
          </p:cNvSpPr>
          <p:nvPr>
            <p:ph type="title" idx="4294967295"/>
          </p:nvPr>
        </p:nvSpPr>
        <p:spPr>
          <a:xfrm>
            <a:off x="457200" y="152400"/>
            <a:ext cx="8229600" cy="762000"/>
          </a:xfrm>
          <a:prstGeom prst="rect">
            <a:avLst/>
          </a:prstGeom>
        </p:spPr>
        <p:txBody>
          <a:bodyPr>
            <a:normAutofit/>
          </a:bodyPr>
          <a:lstStyle>
            <a:lvl1pPr defTabSz="905255">
              <a:defRPr sz="4356" b="1"/>
            </a:lvl1pPr>
          </a:lstStyle>
          <a:p>
            <a:r>
              <a:t>Make-up Policy</a:t>
            </a:r>
          </a:p>
        </p:txBody>
      </p:sp>
      <p:sp>
        <p:nvSpPr>
          <p:cNvPr id="37" name="There is no make-up for the assignments and quizzes. If found necessary your grading percentages may be modified by the instructor.…"/>
          <p:cNvSpPr txBox="1">
            <a:spLocks noGrp="1"/>
          </p:cNvSpPr>
          <p:nvPr>
            <p:ph type="body" idx="4294967295"/>
          </p:nvPr>
        </p:nvSpPr>
        <p:spPr>
          <a:xfrm>
            <a:off x="457200" y="914400"/>
            <a:ext cx="8229600" cy="5638800"/>
          </a:xfrm>
          <a:prstGeom prst="rect">
            <a:avLst/>
          </a:prstGeom>
        </p:spPr>
        <p:txBody>
          <a:bodyPr>
            <a:normAutofit/>
          </a:bodyPr>
          <a:lstStyle/>
          <a:p>
            <a:pPr>
              <a:lnSpc>
                <a:spcPct val="80000"/>
              </a:lnSpc>
              <a:buChar char="•"/>
              <a:defRPr sz="3000"/>
            </a:pPr>
            <a:r>
              <a:t>There is no make-up for the assignments and quizzes. If found necessary your grading percentages may be modified by the instructor.</a:t>
            </a:r>
          </a:p>
          <a:p>
            <a:pPr>
              <a:lnSpc>
                <a:spcPct val="80000"/>
              </a:lnSpc>
              <a:buChar char="•"/>
              <a:defRPr sz="3000"/>
            </a:pPr>
            <a:r>
              <a:t>For exams, if you have a legitimate health reason: </a:t>
            </a:r>
          </a:p>
          <a:p>
            <a:pPr>
              <a:lnSpc>
                <a:spcPct val="80000"/>
              </a:lnSpc>
              <a:buFontTx/>
              <a:buChar char="➢"/>
              <a:defRPr sz="3000"/>
            </a:pPr>
            <a:r>
              <a:t>To satisfy university requirements, you should follow the administrative path and submit your health report officially.</a:t>
            </a:r>
          </a:p>
          <a:p>
            <a:pPr>
              <a:lnSpc>
                <a:spcPct val="80000"/>
              </a:lnSpc>
              <a:buFontTx/>
              <a:buChar char="➢"/>
              <a:defRPr sz="3000"/>
            </a:pPr>
            <a:r>
              <a:t>You should contact your instructor </a:t>
            </a:r>
            <a:r>
              <a:rPr u="sng"/>
              <a:t>immediately</a:t>
            </a:r>
            <a:r>
              <a:t> after the expiration date of your health report. If you do not contact, you </a:t>
            </a:r>
            <a:r>
              <a:rPr u="sng"/>
              <a:t>may lose </a:t>
            </a:r>
            <a:r>
              <a:t>your right to get a make-up. The make-up exam can be at any time (oral or written) once the date of the health report is expired.</a:t>
            </a:r>
          </a:p>
        </p:txBody>
      </p:sp>
      <p:sp>
        <p:nvSpPr>
          <p:cNvPr id="38" name="Slide Number"/>
          <p:cNvSpPr txBox="1">
            <a:spLocks noGrp="1"/>
          </p:cNvSpPr>
          <p:nvPr>
            <p:ph type="sldNum" sz="quarter" idx="2"/>
          </p:nvPr>
        </p:nvSpPr>
        <p:spPr>
          <a:xfrm>
            <a:off x="8505418" y="6404292"/>
            <a:ext cx="181382" cy="2692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5</a:t>
            </a:fld>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Privacy Policy"/>
          <p:cNvSpPr txBox="1">
            <a:spLocks noGrp="1"/>
          </p:cNvSpPr>
          <p:nvPr>
            <p:ph type="title" idx="4294967295"/>
          </p:nvPr>
        </p:nvSpPr>
        <p:spPr>
          <a:xfrm>
            <a:off x="457200" y="274637"/>
            <a:ext cx="8229600" cy="1143001"/>
          </a:xfrm>
          <a:prstGeom prst="rect">
            <a:avLst/>
          </a:prstGeom>
        </p:spPr>
        <p:txBody>
          <a:bodyPr>
            <a:normAutofit/>
          </a:bodyPr>
          <a:lstStyle>
            <a:lvl1pPr>
              <a:defRPr b="1"/>
            </a:lvl1pPr>
          </a:lstStyle>
          <a:p>
            <a:r>
              <a:t>Privacy Policy</a:t>
            </a:r>
          </a:p>
        </p:txBody>
      </p:sp>
      <p:sp>
        <p:nvSpPr>
          <p:cNvPr id="41" name="Grade information and other personal information available to us will not be disclosed publicly.…"/>
          <p:cNvSpPr txBox="1">
            <a:spLocks noGrp="1"/>
          </p:cNvSpPr>
          <p:nvPr>
            <p:ph type="body" idx="4294967295"/>
          </p:nvPr>
        </p:nvSpPr>
        <p:spPr>
          <a:xfrm>
            <a:off x="457200" y="1600200"/>
            <a:ext cx="8229600" cy="4525963"/>
          </a:xfrm>
          <a:prstGeom prst="rect">
            <a:avLst/>
          </a:prstGeom>
        </p:spPr>
        <p:txBody>
          <a:bodyPr>
            <a:normAutofit/>
          </a:bodyPr>
          <a:lstStyle/>
          <a:p>
            <a:pPr>
              <a:buChar char="•"/>
            </a:pPr>
            <a:r>
              <a:t>Grade information and other personal information available to us will not be disclosed publicly. </a:t>
            </a:r>
          </a:p>
          <a:p>
            <a:pPr>
              <a:buChar char="•"/>
            </a:pPr>
            <a:r>
              <a:t>Please, do not demand to learn somebody else’s grade or other pertinent personal information. </a:t>
            </a:r>
          </a:p>
          <a:p>
            <a:pPr>
              <a:buChar char="•"/>
            </a:pPr>
            <a:r>
              <a:t>Also phone inquiries are not accepted. </a:t>
            </a:r>
          </a:p>
        </p:txBody>
      </p:sp>
      <p:sp>
        <p:nvSpPr>
          <p:cNvPr id="42" name="Slide Number"/>
          <p:cNvSpPr txBox="1">
            <a:spLocks noGrp="1"/>
          </p:cNvSpPr>
          <p:nvPr>
            <p:ph type="sldNum" sz="quarter" idx="2"/>
          </p:nvPr>
        </p:nvSpPr>
        <p:spPr>
          <a:xfrm>
            <a:off x="8505418" y="6404292"/>
            <a:ext cx="181382" cy="2692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6</a:t>
            </a:fld>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Policy on Disclosing Solutions to Exams and Assignments"/>
          <p:cNvSpPr txBox="1">
            <a:spLocks noGrp="1"/>
          </p:cNvSpPr>
          <p:nvPr>
            <p:ph type="title" idx="4294967295"/>
          </p:nvPr>
        </p:nvSpPr>
        <p:spPr>
          <a:xfrm>
            <a:off x="457200" y="152400"/>
            <a:ext cx="8229600" cy="1066800"/>
          </a:xfrm>
          <a:prstGeom prst="rect">
            <a:avLst/>
          </a:prstGeom>
        </p:spPr>
        <p:txBody>
          <a:bodyPr>
            <a:normAutofit/>
          </a:bodyPr>
          <a:lstStyle>
            <a:lvl1pPr defTabSz="722376">
              <a:defRPr sz="3160" b="1"/>
            </a:lvl1pPr>
          </a:lstStyle>
          <a:p>
            <a:r>
              <a:t>Policy on Disclosing Solutions to Exams and Assignments</a:t>
            </a:r>
          </a:p>
        </p:txBody>
      </p:sp>
      <p:sp>
        <p:nvSpPr>
          <p:cNvPr id="45" name="No solutions will be distributed for the exams, or any of the assignments.…"/>
          <p:cNvSpPr txBox="1">
            <a:spLocks noGrp="1"/>
          </p:cNvSpPr>
          <p:nvPr>
            <p:ph type="body" idx="4294967295"/>
          </p:nvPr>
        </p:nvSpPr>
        <p:spPr>
          <a:xfrm>
            <a:off x="457200" y="1371600"/>
            <a:ext cx="8229600" cy="5029200"/>
          </a:xfrm>
          <a:prstGeom prst="rect">
            <a:avLst/>
          </a:prstGeom>
        </p:spPr>
        <p:txBody>
          <a:bodyPr>
            <a:normAutofit/>
          </a:bodyPr>
          <a:lstStyle/>
          <a:p>
            <a:pPr>
              <a:lnSpc>
                <a:spcPct val="80000"/>
              </a:lnSpc>
              <a:buChar char="•"/>
              <a:defRPr sz="3000"/>
            </a:pPr>
            <a:r>
              <a:t>No solutions will be distributed for the exams, or any of the assignments. </a:t>
            </a:r>
          </a:p>
          <a:p>
            <a:pPr marL="0" indent="0">
              <a:lnSpc>
                <a:spcPct val="80000"/>
              </a:lnSpc>
              <a:buSzTx/>
              <a:buFontTx/>
              <a:buNone/>
              <a:defRPr sz="3000"/>
            </a:pPr>
            <a:endParaRPr/>
          </a:p>
          <a:p>
            <a:pPr>
              <a:lnSpc>
                <a:spcPct val="80000"/>
              </a:lnSpc>
              <a:buChar char="•"/>
              <a:defRPr sz="3000"/>
            </a:pPr>
            <a:r>
              <a:t>However, a tutoring session will be arranged in which the questions will be solved  by one of assistants</a:t>
            </a:r>
          </a:p>
        </p:txBody>
      </p:sp>
      <p:sp>
        <p:nvSpPr>
          <p:cNvPr id="46" name="Slide Number"/>
          <p:cNvSpPr txBox="1">
            <a:spLocks noGrp="1"/>
          </p:cNvSpPr>
          <p:nvPr>
            <p:ph type="sldNum" sz="quarter" idx="2"/>
          </p:nvPr>
        </p:nvSpPr>
        <p:spPr>
          <a:xfrm>
            <a:off x="8505418" y="6404292"/>
            <a:ext cx="181382" cy="2692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7</a:t>
            </a:fld>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Policy on Claims for Grade Change:"/>
          <p:cNvSpPr txBox="1">
            <a:spLocks noGrp="1"/>
          </p:cNvSpPr>
          <p:nvPr>
            <p:ph type="title" idx="4294967295"/>
          </p:nvPr>
        </p:nvSpPr>
        <p:spPr>
          <a:xfrm>
            <a:off x="457200" y="274637"/>
            <a:ext cx="8229600" cy="792163"/>
          </a:xfrm>
          <a:prstGeom prst="rect">
            <a:avLst/>
          </a:prstGeom>
        </p:spPr>
        <p:txBody>
          <a:bodyPr>
            <a:normAutofit/>
          </a:bodyPr>
          <a:lstStyle>
            <a:lvl1pPr>
              <a:defRPr sz="4000" b="1"/>
            </a:lvl1pPr>
          </a:lstStyle>
          <a:p>
            <a:r>
              <a:t>Policy on Claims for Grade Change:</a:t>
            </a:r>
          </a:p>
        </p:txBody>
      </p:sp>
      <p:sp>
        <p:nvSpPr>
          <p:cNvPr id="49" name="For any of the assessment activities, you are expected to pick up your assignment (except exams and quizzes).…"/>
          <p:cNvSpPr txBox="1">
            <a:spLocks noGrp="1"/>
          </p:cNvSpPr>
          <p:nvPr>
            <p:ph type="body" idx="4294967295"/>
          </p:nvPr>
        </p:nvSpPr>
        <p:spPr>
          <a:xfrm>
            <a:off x="457200" y="1143000"/>
            <a:ext cx="8229600" cy="5181600"/>
          </a:xfrm>
          <a:prstGeom prst="rect">
            <a:avLst/>
          </a:prstGeom>
        </p:spPr>
        <p:txBody>
          <a:bodyPr>
            <a:normAutofit/>
          </a:bodyPr>
          <a:lstStyle/>
          <a:p>
            <a:pPr>
              <a:lnSpc>
                <a:spcPct val="90000"/>
              </a:lnSpc>
              <a:spcBef>
                <a:spcPts val="600"/>
              </a:spcBef>
              <a:buChar char="•"/>
              <a:defRPr sz="2700"/>
            </a:pPr>
            <a:r>
              <a:t>For any of the assessment activities, you are expected to pick up your assignment (except exams and quizzes). </a:t>
            </a:r>
          </a:p>
          <a:p>
            <a:pPr>
              <a:lnSpc>
                <a:spcPct val="90000"/>
              </a:lnSpc>
              <a:spcBef>
                <a:spcPts val="600"/>
              </a:spcBef>
              <a:buChar char="•"/>
              <a:defRPr sz="2700"/>
            </a:pPr>
            <a:r>
              <a:t>If you have any concerns about the way that your work has been graded, please write your claim, and ask for re-grading. The outcome will be mailed to your e-mail account. </a:t>
            </a:r>
          </a:p>
          <a:p>
            <a:pPr>
              <a:lnSpc>
                <a:spcPct val="90000"/>
              </a:lnSpc>
              <a:spcBef>
                <a:spcPts val="600"/>
              </a:spcBef>
              <a:buChar char="•"/>
              <a:defRPr sz="2700"/>
            </a:pPr>
            <a:r>
              <a:t>Note that office hours to pick up your assignment or to see your exam (or quiz) will be announced and you are expected to come within those hours. </a:t>
            </a:r>
          </a:p>
          <a:p>
            <a:pPr>
              <a:lnSpc>
                <a:spcPct val="90000"/>
              </a:lnSpc>
              <a:spcBef>
                <a:spcPts val="600"/>
              </a:spcBef>
              <a:buChar char="•"/>
              <a:defRPr sz="2700"/>
            </a:pPr>
            <a:r>
              <a:t>If you will not be able to make at those hours, you can write an e-mail to the assistants asking for an appointment. </a:t>
            </a:r>
          </a:p>
        </p:txBody>
      </p:sp>
      <p:sp>
        <p:nvSpPr>
          <p:cNvPr id="50" name="Slide Number"/>
          <p:cNvSpPr txBox="1">
            <a:spLocks noGrp="1"/>
          </p:cNvSpPr>
          <p:nvPr>
            <p:ph type="sldNum" sz="quarter" idx="2"/>
          </p:nvPr>
        </p:nvSpPr>
        <p:spPr>
          <a:xfrm>
            <a:off x="8505418" y="6404292"/>
            <a:ext cx="181382" cy="2692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8</a:t>
            </a:fld>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03821A19-B9F8-4A2A-892D-BFAE433523B1}"/>
              </a:ext>
            </a:extLst>
          </p:cNvPr>
          <p:cNvSpPr txBox="1"/>
          <p:nvPr/>
        </p:nvSpPr>
        <p:spPr>
          <a:xfrm>
            <a:off x="1574276" y="1490010"/>
            <a:ext cx="4930219" cy="19389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tr-TR" sz="4000" b="0" i="0" u="none" strike="noStrike" cap="none" spc="0" normalizeH="0" baseline="0" dirty="0">
              <a:ln>
                <a:noFill/>
              </a:ln>
              <a:solidFill>
                <a:srgbClr val="000000"/>
              </a:solidFill>
              <a:effectLst/>
              <a:uFillTx/>
              <a:latin typeface="+mn-lt"/>
              <a:ea typeface="+mn-ea"/>
              <a:cs typeface="+mn-cs"/>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lang="tr-TR" sz="4000" dirty="0"/>
          </a:p>
          <a:p>
            <a:pPr marL="0" marR="0" indent="0" algn="l" defTabSz="914400" rtl="0" fontAlgn="auto" latinLnBrk="0" hangingPunct="0">
              <a:lnSpc>
                <a:spcPct val="100000"/>
              </a:lnSpc>
              <a:spcBef>
                <a:spcPts val="0"/>
              </a:spcBef>
              <a:spcAft>
                <a:spcPts val="0"/>
              </a:spcAft>
              <a:buClrTx/>
              <a:buSzTx/>
              <a:buFontTx/>
              <a:buNone/>
              <a:tabLst/>
            </a:pPr>
            <a:endParaRPr kumimoji="0" lang="en-US" sz="4000" b="0" i="0" u="none" strike="noStrike" cap="none" spc="0" normalizeH="0" baseline="0" dirty="0">
              <a:ln>
                <a:noFill/>
              </a:ln>
              <a:solidFill>
                <a:srgbClr val="000000"/>
              </a:solidFill>
              <a:effectLst/>
              <a:uFillTx/>
              <a:latin typeface="+mn-lt"/>
              <a:ea typeface="+mn-ea"/>
              <a:cs typeface="+mn-cs"/>
              <a:sym typeface="Calibri"/>
            </a:endParaRPr>
          </a:p>
        </p:txBody>
      </p:sp>
      <p:sp>
        <p:nvSpPr>
          <p:cNvPr id="3" name="Metin kutusu 2">
            <a:extLst>
              <a:ext uri="{FF2B5EF4-FFF2-40B4-BE49-F238E27FC236}">
                <a16:creationId xmlns:a16="http://schemas.microsoft.com/office/drawing/2014/main" id="{2D5D18D9-45BC-40D0-BA5A-EF90E0063B2F}"/>
              </a:ext>
            </a:extLst>
          </p:cNvPr>
          <p:cNvSpPr txBox="1"/>
          <p:nvPr/>
        </p:nvSpPr>
        <p:spPr>
          <a:xfrm>
            <a:off x="1183064" y="1593130"/>
            <a:ext cx="6777872" cy="28623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tr-TR" sz="6000" b="0" i="0" u="none" strike="noStrike" cap="none" spc="0" normalizeH="0" baseline="0" dirty="0">
                <a:ln>
                  <a:noFill/>
                </a:ln>
                <a:solidFill>
                  <a:srgbClr val="000000"/>
                </a:solidFill>
                <a:effectLst/>
                <a:uFillTx/>
                <a:latin typeface="+mn-lt"/>
                <a:ea typeface="+mn-ea"/>
                <a:cs typeface="+mn-cs"/>
                <a:sym typeface="Calibri"/>
              </a:rPr>
              <a:t>KAHOOT</a:t>
            </a:r>
          </a:p>
          <a:p>
            <a:pPr marL="0" marR="0" indent="0" algn="l" defTabSz="914400" rtl="0" fontAlgn="auto" latinLnBrk="0" hangingPunct="0">
              <a:lnSpc>
                <a:spcPct val="100000"/>
              </a:lnSpc>
              <a:spcBef>
                <a:spcPts val="0"/>
              </a:spcBef>
              <a:spcAft>
                <a:spcPts val="0"/>
              </a:spcAft>
              <a:buClrTx/>
              <a:buSzTx/>
              <a:buFontTx/>
              <a:buNone/>
              <a:tabLst/>
            </a:pPr>
            <a:endParaRPr lang="tr-TR" sz="6000" dirty="0"/>
          </a:p>
          <a:p>
            <a:r>
              <a:rPr lang="en-US" sz="6000" dirty="0">
                <a:hlinkClick r:id="rId2"/>
              </a:rPr>
              <a:t>https://kahoot.com</a:t>
            </a:r>
            <a:endParaRPr kumimoji="0" lang="en-US" sz="6000" b="0" i="0" u="none" strike="noStrike" cap="none" spc="0" normalizeH="0" baseline="0" dirty="0">
              <a:ln>
                <a:noFill/>
              </a:ln>
              <a:solidFill>
                <a:srgbClr val="000000"/>
              </a:solidFill>
              <a:effectLst/>
              <a:uFillTx/>
              <a:latin typeface="+mn-lt"/>
              <a:ea typeface="+mn-ea"/>
              <a:cs typeface="+mn-cs"/>
              <a:sym typeface="Calibri"/>
            </a:endParaRPr>
          </a:p>
        </p:txBody>
      </p:sp>
    </p:spTree>
    <p:extLst>
      <p:ext uri="{BB962C8B-B14F-4D97-AF65-F5344CB8AC3E}">
        <p14:creationId xmlns:p14="http://schemas.microsoft.com/office/powerpoint/2010/main" val="1344212471"/>
      </p:ext>
    </p:extLst>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7</TotalTime>
  <Words>550</Words>
  <Application>Microsoft Office PowerPoint</Application>
  <PresentationFormat>Ekran Gösterisi (4:3)</PresentationFormat>
  <Paragraphs>54</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Calibri</vt:lpstr>
      <vt:lpstr>Office Theme</vt:lpstr>
      <vt:lpstr>IE102 A Process Outlook for Industrial Engineering</vt:lpstr>
      <vt:lpstr>Academic Dishonesty</vt:lpstr>
      <vt:lpstr>Policy for Term Paper: </vt:lpstr>
      <vt:lpstr>Policy for Homework Assignments</vt:lpstr>
      <vt:lpstr>Make-up Policy</vt:lpstr>
      <vt:lpstr>Privacy Policy</vt:lpstr>
      <vt:lpstr>Policy on Disclosing Solutions to Exams and Assignments</vt:lpstr>
      <vt:lpstr>Policy on Claims for Grade Change:</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IE102 A Process Outlook for Industrial Engineering</dc:title>
  <dc:creator>Gul</dc:creator>
  <cp:lastModifiedBy>VATAN</cp:lastModifiedBy>
  <cp:revision>2</cp:revision>
  <dcterms:modified xsi:type="dcterms:W3CDTF">2018-09-21T11:50:33Z</dcterms:modified>
</cp:coreProperties>
</file>