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Kahoot</a:t>
            </a:r>
            <a:r>
              <a:rPr lang="tr-TR" dirty="0"/>
              <a:t> PIN : </a:t>
            </a:r>
            <a:r>
              <a:rPr lang="en-US" sz="1200" b="1" i="0" dirty="0">
                <a:effectLst/>
                <a:latin typeface="+mn-lt"/>
                <a:ea typeface="+mn-ea"/>
                <a:cs typeface="+mn-cs"/>
                <a:sym typeface="Arial"/>
              </a:rPr>
              <a:t>3523691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13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80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kahoot.it/#/k/f8a9d043-433b-4dbd-a08c-8d4e07b2202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etkahoot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21" name="IE102 A Process Outlook for Industrial Engineering"/>
          <p:cNvSpPr txBox="1">
            <a:spLocks noGrp="1"/>
          </p:cNvSpPr>
          <p:nvPr>
            <p:ph type="title" idx="4294967295"/>
          </p:nvPr>
        </p:nvSpPr>
        <p:spPr>
          <a:xfrm>
            <a:off x="685800" y="533400"/>
            <a:ext cx="77724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IE102 A Process Outlook for Industrial Engineering</a:t>
            </a:r>
          </a:p>
        </p:txBody>
      </p:sp>
      <p:sp>
        <p:nvSpPr>
          <p:cNvPr id="22" name="Bilkent University…"/>
          <p:cNvSpPr txBox="1">
            <a:spLocks noGrp="1"/>
          </p:cNvSpPr>
          <p:nvPr>
            <p:ph type="body" sz="half" idx="4294967295"/>
          </p:nvPr>
        </p:nvSpPr>
        <p:spPr>
          <a:xfrm>
            <a:off x="1371600" y="2819400"/>
            <a:ext cx="6400800" cy="2971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r>
              <a:t>Bilkent University </a:t>
            </a:r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Recapture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Improvements (continued)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Improvements (continued)</a:t>
            </a:r>
          </a:p>
        </p:txBody>
      </p:sp>
      <p:sp>
        <p:nvSpPr>
          <p:cNvPr id="57" name="Improvement Ideas - in General…"/>
          <p:cNvSpPr txBox="1"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r>
              <a:t>Improvement Ideas - in General</a:t>
            </a:r>
          </a:p>
          <a:p>
            <a:pPr>
              <a:spcBef>
                <a:spcPts val="0"/>
              </a:spcBef>
              <a:buChar char="➢"/>
            </a:pPr>
            <a:r>
              <a:t>More resources (personnel, gates, ...)</a:t>
            </a:r>
          </a:p>
          <a:p>
            <a:pPr>
              <a:spcBef>
                <a:spcPts val="0"/>
              </a:spcBef>
              <a:buChar char="➢"/>
            </a:pPr>
            <a:r>
              <a:t>Redesign (reorganize) the process – change the order, new operations, remove operations, change precedence, ...</a:t>
            </a:r>
          </a:p>
          <a:p>
            <a:pPr>
              <a:spcBef>
                <a:spcPts val="0"/>
              </a:spcBef>
              <a:buChar char="➢"/>
            </a:pPr>
            <a:r>
              <a:t>Schedule (change, improve, ..) – flight times, cleaning crews, ...</a:t>
            </a:r>
          </a:p>
          <a:p>
            <a:pPr>
              <a:spcBef>
                <a:spcPts val="0"/>
              </a:spcBef>
              <a:buChar char="➢"/>
            </a:pPr>
            <a:r>
              <a:t>Space utilization (layout)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Improve Boarding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61" name="Many different boarding strategies:…"/>
          <p:cNvSpPr txBox="1"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5754" indent="-325754" defTabSz="868680">
              <a:buSzTx/>
              <a:buNone/>
              <a:defRPr sz="3040"/>
            </a:pPr>
            <a:r>
              <a:t>Many different boarding strategies:</a:t>
            </a:r>
          </a:p>
          <a:p>
            <a:pPr marL="325754" indent="-325754" defTabSz="868680">
              <a:buSzTx/>
              <a:buNone/>
              <a:defRPr sz="3040"/>
            </a:pPr>
            <a:endParaRPr/>
          </a:p>
          <a:p>
            <a:pPr marL="325754" indent="-325754" defTabSz="868680">
              <a:buSzTx/>
              <a:buNone/>
              <a:defRPr sz="3040"/>
            </a:pPr>
            <a:r>
              <a:t>Certain codes in the boarding passes which differentiate boarding times.</a:t>
            </a:r>
          </a:p>
          <a:p>
            <a:pPr marL="325754" indent="-325754" defTabSz="868680">
              <a:buSzTx/>
              <a:buNone/>
              <a:defRPr sz="3040"/>
            </a:pPr>
            <a:endParaRPr/>
          </a:p>
          <a:p>
            <a:pPr marL="325754" indent="-325754" defTabSz="868680">
              <a:buSzTx/>
              <a:buNone/>
              <a:defRPr sz="3040"/>
            </a:pPr>
            <a:r>
              <a:t>Issues to consider:</a:t>
            </a:r>
          </a:p>
          <a:p>
            <a:pPr marL="325754" indent="-325754" defTabSz="868680">
              <a:buSzTx/>
              <a:buNone/>
              <a:defRPr sz="3040"/>
            </a:pPr>
            <a:r>
              <a:t>-passengers blocking in the aisle due to:</a:t>
            </a:r>
          </a:p>
          <a:p>
            <a:pPr marL="961752" lvl="1" indent="-217170" defTabSz="868680">
              <a:buChar char="•"/>
              <a:defRPr sz="3040"/>
            </a:pPr>
            <a:r>
              <a:t>pass to their seat (aisle seated before window)</a:t>
            </a:r>
          </a:p>
          <a:p>
            <a:pPr marL="961752" lvl="1" indent="-217170" defTabSz="868680">
              <a:buChar char="•"/>
              <a:defRPr sz="3040"/>
            </a:pPr>
            <a:r>
              <a:t>place their hand luggage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98088" y="6245225"/>
            <a:ext cx="288712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Improve Boarding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65" name="Many different boarding strategies:…"/>
          <p:cNvSpPr txBox="1"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5754" indent="-325754" defTabSz="868680">
              <a:buSzTx/>
              <a:buNone/>
              <a:defRPr sz="3040"/>
            </a:pPr>
            <a:r>
              <a:t>Many different boarding strategies:</a:t>
            </a:r>
          </a:p>
          <a:p>
            <a:pPr marL="325754" indent="-325754" defTabSz="868680">
              <a:buSzTx/>
              <a:buNone/>
              <a:defRPr sz="3040"/>
            </a:pPr>
            <a:r>
              <a:t>1. BackToFront (B2F)</a:t>
            </a:r>
          </a:p>
          <a:p>
            <a:pPr marL="325754" indent="-325754" defTabSz="868680">
              <a:buSzTx/>
              <a:buNone/>
              <a:defRPr sz="3040"/>
            </a:pPr>
            <a:r>
              <a:t>2. Random</a:t>
            </a:r>
          </a:p>
          <a:p>
            <a:pPr marL="325754" indent="-325754" defTabSz="868680">
              <a:buSzTx/>
              <a:buNone/>
              <a:defRPr sz="3040"/>
            </a:pPr>
            <a:r>
              <a:t>3. WindowMiddleAisle (WMA)</a:t>
            </a:r>
          </a:p>
          <a:p>
            <a:pPr marL="325754" indent="-325754" defTabSz="868680">
              <a:buSzTx/>
              <a:buNone/>
              <a:defRPr sz="3040"/>
            </a:pPr>
            <a:r>
              <a:t>4. Steffen (Mixture of B2F and WMA with skipping and performing one side at a time)</a:t>
            </a:r>
          </a:p>
          <a:p>
            <a:pPr marL="325754" indent="-325754" defTabSz="868680">
              <a:buSzTx/>
              <a:buNone/>
              <a:defRPr sz="3040"/>
            </a:pPr>
            <a:r>
              <a:t>5. SortedBoardingGroups (SBG)</a:t>
            </a:r>
          </a:p>
          <a:p>
            <a:pPr marL="325754" indent="-325754" defTabSz="868680">
              <a:buSzTx/>
              <a:buNone/>
              <a:defRPr sz="3040"/>
            </a:pPr>
            <a:r>
              <a:t>6. DynamicallyOptimizedBoarding (DOB) (Similar to Steffen, considers cliques - who wants to board together)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Improve Boarding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69" name="Video : Boarding"/>
          <p:cNvSpPr txBox="1"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r>
              <a:t>Video : Boarding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Improve Boarding Simulation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 Simulation</a:t>
            </a:r>
          </a:p>
        </p:txBody>
      </p:sp>
      <p:sp>
        <p:nvSpPr>
          <p:cNvPr id="73" name="Body"/>
          <p:cNvSpPr txBox="1">
            <a:spLocks noGrp="1"/>
          </p:cNvSpPr>
          <p:nvPr>
            <p:ph type="body" idx="4294967295"/>
          </p:nvPr>
        </p:nvSpPr>
        <p:spPr>
          <a:xfrm>
            <a:off x="27701" y="1104900"/>
            <a:ext cx="8229601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pic>
        <p:nvPicPr>
          <p:cNvPr id="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5377" y="1229100"/>
            <a:ext cx="7314248" cy="191689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76" name="Table"/>
          <p:cNvGraphicFramePr/>
          <p:nvPr/>
        </p:nvGraphicFramePr>
        <p:xfrm>
          <a:off x="2733675" y="3771900"/>
          <a:ext cx="3676650" cy="2570856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0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Strategy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Time units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0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B2F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667,56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Random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661,26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SBG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547,56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WMA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496,86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Steffen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487,86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DOB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490,1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Wrap-up – your experience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Wrap-up – your experience</a:t>
            </a:r>
          </a:p>
        </p:txBody>
      </p:sp>
      <p:sp>
        <p:nvSpPr>
          <p:cNvPr id="79" name="Simple ideas – may work – trade-off: demand effect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Simple ideas – may work – trade-off: demand effect</a:t>
            </a:r>
          </a:p>
          <a:p>
            <a:pPr>
              <a:buChar char="•"/>
            </a:pPr>
            <a:r>
              <a:t>More sophisticated – requires planning (schedule, layout) or investment</a:t>
            </a:r>
          </a:p>
          <a:p>
            <a:pPr>
              <a:buChar char="•"/>
            </a:pPr>
            <a:r>
              <a:t>Requires technical knowledge of the process, hence we have less suggestions</a:t>
            </a:r>
          </a:p>
          <a:p>
            <a:pPr>
              <a:buChar char="•"/>
            </a:pPr>
            <a:r>
              <a:t>Smart ideas that require further analysis before implementation</a:t>
            </a:r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83" name="Wrap-up (continued)"/>
          <p:cNvSpPr txBox="1"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Wrap-up (continued)</a:t>
            </a:r>
          </a:p>
        </p:txBody>
      </p:sp>
      <p:sp>
        <p:nvSpPr>
          <p:cNvPr id="84" name="Airport Operations –…"/>
          <p:cNvSpPr txBox="1">
            <a:spLocks noGrp="1"/>
          </p:cNvSpPr>
          <p:nvPr>
            <p:ph type="body" idx="4294967295"/>
          </p:nvPr>
        </p:nvSpPr>
        <p:spPr>
          <a:xfrm>
            <a:off x="228600" y="990600"/>
            <a:ext cx="86868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Airport Operations – 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Numerous processes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Complexity of the situation (history of IE)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Decisions are embedded in the processes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Decisions are interrelated</a:t>
            </a:r>
          </a:p>
          <a:p>
            <a:pPr>
              <a:buChar char="•"/>
            </a:pPr>
            <a:r>
              <a:t>IE’s role – improvement via changing the implementation (decisions)</a:t>
            </a:r>
          </a:p>
          <a:p>
            <a:pPr>
              <a:buChar char="•"/>
            </a:pPr>
            <a:r>
              <a:t>Improvement with respect to a performance measure (total duration – Toast Kaizen)</a:t>
            </a:r>
          </a:p>
          <a:p>
            <a:pPr>
              <a:buChar char="•"/>
            </a:pPr>
            <a:r>
              <a:t>Examples for improvement: </a:t>
            </a:r>
            <a:r>
              <a:rPr i="1" u="sng"/>
              <a:t>schedule</a:t>
            </a:r>
            <a:r>
              <a:t>, </a:t>
            </a:r>
            <a:r>
              <a:rPr i="1" u="sng"/>
              <a:t>layout</a:t>
            </a:r>
            <a:r>
              <a:t>, </a:t>
            </a:r>
            <a:r>
              <a:rPr i="1" u="sng"/>
              <a:t>equipment selection,</a:t>
            </a:r>
            <a:r>
              <a:rPr i="1"/>
              <a:t> </a:t>
            </a:r>
            <a:r>
              <a:rPr i="1" u="sng"/>
              <a:t>boarding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87" name="Generalizations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4944">
              <a:defRPr sz="3343"/>
            </a:lvl1pPr>
          </a:lstStyle>
          <a:p>
            <a:r>
              <a:t>Generalizations</a:t>
            </a:r>
          </a:p>
        </p:txBody>
      </p:sp>
      <p:sp>
        <p:nvSpPr>
          <p:cNvPr id="88" name="Time span of decisions: Short, Medium, Long (operational, tactical, strategic)…"/>
          <p:cNvSpPr txBox="1">
            <a:spLocks noGrp="1"/>
          </p:cNvSpPr>
          <p:nvPr>
            <p:ph type="body" idx="4294967295"/>
          </p:nvPr>
        </p:nvSpPr>
        <p:spPr>
          <a:xfrm>
            <a:off x="457200" y="914400"/>
            <a:ext cx="8229600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har char="•"/>
            </a:pPr>
            <a:r>
              <a:t>Time span of decisions: Short, Medium, Long (operational, tactical, strategic)</a:t>
            </a:r>
          </a:p>
          <a:p>
            <a:pPr>
              <a:lnSpc>
                <a:spcPct val="90000"/>
              </a:lnSpc>
              <a:spcBef>
                <a:spcPts val="0"/>
              </a:spcBef>
              <a:buChar char="•"/>
            </a:pPr>
            <a:r>
              <a:t>Importance – All affect processes – not all are handled for a given purpose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800"/>
            </a:pPr>
            <a:r>
              <a:t>rice cooking, airline operations</a:t>
            </a:r>
          </a:p>
          <a:p>
            <a:pPr>
              <a:spcBef>
                <a:spcPts val="0"/>
              </a:spcBef>
              <a:buSzTx/>
              <a:buNone/>
            </a:pPr>
            <a:r>
              <a:t>How do IE’s handle these decisions?</a:t>
            </a:r>
          </a:p>
          <a:p>
            <a:pPr>
              <a:buChar char="➢"/>
            </a:pPr>
            <a:r>
              <a:t>Engineering approach - a process, as well!</a:t>
            </a:r>
          </a:p>
          <a:p>
            <a:pPr>
              <a:buSzTx/>
              <a:buNone/>
            </a:pPr>
            <a:r>
              <a:t>How is IE different than other similar jobs?</a:t>
            </a:r>
          </a:p>
          <a:p>
            <a:pPr>
              <a:buChar char="➢"/>
            </a:pPr>
            <a:r>
              <a:t>Mathematical orientation - structured decisions repeated consistently - main value-added for IE’s over “smart” people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91" name="Issues Summarized/Keywords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Issues Summarized/Keywords</a:t>
            </a:r>
          </a:p>
        </p:txBody>
      </p:sp>
      <p:sp>
        <p:nvSpPr>
          <p:cNvPr id="92" name="Interrelated processes, complex decision making – IE emphasis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Interrelated processes, complex decision making – IE emphasis</a:t>
            </a:r>
          </a:p>
          <a:p>
            <a:pPr>
              <a:buChar char="•"/>
            </a:pPr>
            <a:r>
              <a:t>Performance measure(s)</a:t>
            </a:r>
          </a:p>
          <a:p>
            <a:pPr>
              <a:buChar char="•"/>
            </a:pPr>
            <a:r>
              <a:t>Mathematical representation – Rice Cooking – </a:t>
            </a:r>
            <a:r>
              <a:rPr b="1"/>
              <a:t>Abstract thinking, </a:t>
            </a:r>
            <a:r>
              <a:rPr b="1" i="1"/>
              <a:t>modeling, decision variables</a:t>
            </a:r>
            <a:r>
              <a:rPr b="1"/>
              <a:t> </a:t>
            </a:r>
          </a:p>
          <a:p>
            <a:pPr>
              <a:buChar char="•"/>
            </a:pPr>
            <a:r>
              <a:t>Improvement idea</a:t>
            </a:r>
          </a:p>
          <a:p>
            <a:pPr>
              <a:buChar char="•"/>
            </a:pPr>
            <a:r>
              <a:t>Time span of decisions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Important Generic Areas for Decision Making"/>
          <p:cNvSpPr txBox="1">
            <a:spLocks noGrp="1"/>
          </p:cNvSpPr>
          <p:nvPr>
            <p:ph type="title" idx="4294967295"/>
          </p:nvPr>
        </p:nvSpPr>
        <p:spPr>
          <a:xfrm>
            <a:off x="457200" y="152399"/>
            <a:ext cx="8229600" cy="11430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Important Generic Areas for Decision Making </a:t>
            </a:r>
          </a:p>
        </p:txBody>
      </p:sp>
      <p:sp>
        <p:nvSpPr>
          <p:cNvPr id="95" name="Generic: A lot applications approached with similar abstraction…"/>
          <p:cNvSpPr txBox="1">
            <a:spLocks noGrp="1"/>
          </p:cNvSpPr>
          <p:nvPr>
            <p:ph type="body" idx="4294967295"/>
          </p:nvPr>
        </p:nvSpPr>
        <p:spPr>
          <a:xfrm>
            <a:off x="457200" y="13716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</a:pPr>
            <a:r>
              <a:t>Generic: A lot applications approached with similar abstraction</a:t>
            </a:r>
          </a:p>
          <a:p>
            <a:pPr>
              <a:spcBef>
                <a:spcPts val="0"/>
              </a:spcBef>
              <a:buSzTx/>
              <a:buNone/>
            </a:pPr>
            <a:endParaRPr/>
          </a:p>
          <a:p>
            <a:pPr>
              <a:spcBef>
                <a:spcPts val="0"/>
              </a:spcBef>
              <a:buSzTx/>
              <a:buNone/>
            </a:pPr>
            <a:r>
              <a:t>Example 1: Layout 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The way in which different parts of an area, volume is arranged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Examples – factory, gate, warehouse, office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Decision variables: size (continuous), function discrete)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5" name="Meaning of the word “Process”"/>
          <p:cNvSpPr txBox="1">
            <a:spLocks noGrp="1"/>
          </p:cNvSpPr>
          <p:nvPr>
            <p:ph type="title" idx="4294967295"/>
          </p:nvPr>
        </p:nvSpPr>
        <p:spPr>
          <a:xfrm>
            <a:off x="457200" y="227012"/>
            <a:ext cx="8229600" cy="9159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Meaning of the word “Process”</a:t>
            </a:r>
          </a:p>
        </p:txBody>
      </p:sp>
      <p:sp>
        <p:nvSpPr>
          <p:cNvPr id="26" name="Engineered  Processes…"/>
          <p:cNvSpPr txBox="1"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spcBef>
                <a:spcPts val="0"/>
              </a:spcBef>
              <a:buSzTx/>
              <a:buNone/>
            </a:pPr>
            <a:r>
              <a:t>Engineered  Processes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A series of actions, changes, functions; steps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A particular “economic” motive</a:t>
            </a:r>
          </a:p>
          <a:p>
            <a:pPr marL="533400" indent="-533400">
              <a:spcBef>
                <a:spcPts val="0"/>
              </a:spcBef>
              <a:buChar char="•"/>
            </a:pPr>
            <a:endParaRPr/>
          </a:p>
          <a:p>
            <a:pPr marL="533400" indent="-533400">
              <a:spcBef>
                <a:spcPts val="0"/>
              </a:spcBef>
              <a:buChar char="•"/>
            </a:pPr>
            <a:r>
              <a:t>May be repetitive 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Part of another process</a:t>
            </a:r>
          </a:p>
          <a:p>
            <a:pPr marL="533400" indent="-533400">
              <a:spcBef>
                <a:spcPts val="0"/>
              </a:spcBef>
              <a:buChar char="•"/>
            </a:pPr>
            <a:endParaRPr/>
          </a:p>
          <a:p>
            <a:pPr marL="533400" indent="-533400">
              <a:spcBef>
                <a:spcPts val="0"/>
              </a:spcBef>
              <a:buChar char="•"/>
            </a:pPr>
            <a:r>
              <a:t>Structured – “well-defined”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Measurable outcome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Important Generic Areas for Decision Making (cont.)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Important Generic Areas for Decision Making (cont.)</a:t>
            </a:r>
          </a:p>
        </p:txBody>
      </p:sp>
      <p:sp>
        <p:nvSpPr>
          <p:cNvPr id="99" name="Example 2: Schedule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SzTx/>
              <a:buNone/>
            </a:pPr>
            <a:r>
              <a:t>Example 2: Schedule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A plan of activities or events and when they will happen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Examples – assembly line, construction, course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Decision variables for course scheduling: when (time - continuous), where (location of class – discrete)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4" name="Shape 28">
            <a:extLst>
              <a:ext uri="{FF2B5EF4-FFF2-40B4-BE49-F238E27FC236}">
                <a16:creationId xmlns:a16="http://schemas.microsoft.com/office/drawing/2014/main" id="{DFBA5016-4FD6-4050-9F15-80470D6C7860}"/>
              </a:ext>
            </a:extLst>
          </p:cNvPr>
          <p:cNvSpPr txBox="1">
            <a:spLocks/>
          </p:cNvSpPr>
          <p:nvPr/>
        </p:nvSpPr>
        <p:spPr>
          <a:xfrm>
            <a:off x="381000" y="260648"/>
            <a:ext cx="8534400" cy="6292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22352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26924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31496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6068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40640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en-US" sz="6000" b="1" dirty="0"/>
          </a:p>
          <a:p>
            <a:pPr marL="257175" indent="-257175" algn="ctr" defTabSz="685800" hangingPunct="1">
              <a:spcBef>
                <a:spcPts val="200"/>
              </a:spcBef>
              <a:buSzTx/>
              <a:buNone/>
              <a:defRPr sz="2400"/>
            </a:pPr>
            <a:r>
              <a:rPr lang="tr-TR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KAHOOT</a:t>
            </a:r>
            <a:r>
              <a:rPr 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!</a:t>
            </a: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 action="ppaction://noaction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 action="ppaction://noaction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to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kahoot</a:t>
            </a: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.it</a:t>
            </a: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your KAHOOT partner.</a:t>
            </a: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nicknames as ID</a:t>
            </a: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 ID2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Last week-Rice Cooking Example"/>
          <p:cNvSpPr txBox="1">
            <a:spLocks noGrp="1"/>
          </p:cNvSpPr>
          <p:nvPr>
            <p:ph type="title" idx="4294967295"/>
          </p:nvPr>
        </p:nvSpPr>
        <p:spPr>
          <a:xfrm>
            <a:off x="304800" y="274637"/>
            <a:ext cx="8610600" cy="8683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Last week-Rice Cooking Example</a:t>
            </a:r>
          </a:p>
        </p:txBody>
      </p:sp>
      <p:sp>
        <p:nvSpPr>
          <p:cNvPr id="29" name="Existence of Alternatives…"/>
          <p:cNvSpPr txBox="1"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Existence of Alternatives </a:t>
            </a:r>
          </a:p>
          <a:p>
            <a:pPr>
              <a:buChar char="•"/>
            </a:pPr>
            <a:r>
              <a:t>Actions – decisions</a:t>
            </a:r>
          </a:p>
          <a:p>
            <a:pPr>
              <a:spcBef>
                <a:spcPts val="600"/>
              </a:spcBef>
              <a:buChar char="✓"/>
              <a:defRPr sz="2800"/>
            </a:pPr>
            <a:r>
              <a:t>Duration of frying</a:t>
            </a:r>
          </a:p>
          <a:p>
            <a:pPr>
              <a:spcBef>
                <a:spcPts val="600"/>
              </a:spcBef>
              <a:buChar char="✓"/>
              <a:defRPr sz="2800"/>
            </a:pPr>
            <a:r>
              <a:t>Duration of boiling/ intensity of heat</a:t>
            </a:r>
          </a:p>
          <a:p>
            <a:pPr>
              <a:spcBef>
                <a:spcPts val="600"/>
              </a:spcBef>
              <a:buChar char="✓"/>
              <a:defRPr sz="2800"/>
            </a:pPr>
            <a:r>
              <a:t>Quantity of water to use</a:t>
            </a:r>
          </a:p>
          <a:p>
            <a:pPr>
              <a:spcBef>
                <a:spcPts val="600"/>
              </a:spcBef>
              <a:buChar char="✓"/>
              <a:defRPr sz="2800"/>
            </a:pPr>
            <a:r>
              <a:t>Cooking duration for low heat</a:t>
            </a:r>
          </a:p>
          <a:p>
            <a:pPr>
              <a:spcBef>
                <a:spcPts val="600"/>
              </a:spcBef>
              <a:buChar char="✓"/>
              <a:defRPr sz="2800"/>
            </a:pPr>
            <a:r>
              <a:t>Duration (waiting) before serving </a:t>
            </a:r>
          </a:p>
          <a:p>
            <a:pPr>
              <a:buChar char="•"/>
            </a:pPr>
            <a:r>
              <a:t>Worthwhile? Catering firm? Army?</a:t>
            </a:r>
          </a:p>
          <a:p>
            <a:pPr>
              <a:spcBef>
                <a:spcPts val="600"/>
              </a:spcBef>
              <a:buChar char="➢"/>
              <a:defRPr sz="2800"/>
            </a:pPr>
            <a:r>
              <a:t>Longer-term decisions (type of rice, stove, energy source, .....) 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irport Operations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Airport Operations</a:t>
            </a:r>
          </a:p>
        </p:txBody>
      </p:sp>
      <p:sp>
        <p:nvSpPr>
          <p:cNvPr id="33" name="Sub-processes after plane reaches the gate until it leaves for another destination.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Sub-processes after plane reaches the gate until it leaves for another destination. </a:t>
            </a:r>
          </a:p>
          <a:p>
            <a:pPr>
              <a:buChar char="•"/>
            </a:pPr>
            <a:r>
              <a:t>Name those sub-processes. The ones we are familiar were detailed! </a:t>
            </a:r>
          </a:p>
          <a:p>
            <a:pPr>
              <a:buChar char="•"/>
            </a:pPr>
            <a:r>
              <a:t>Possible improvement ideas to decrease the total time the plane stays at the gate.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ubprocesses mentioned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Subprocesses mentioned</a:t>
            </a:r>
          </a:p>
        </p:txBody>
      </p:sp>
      <p:sp>
        <p:nvSpPr>
          <p:cNvPr id="37" name="Engagement to the gate (1)…"/>
          <p:cNvSpPr txBox="1">
            <a:spLocks noGrp="1"/>
          </p:cNvSpPr>
          <p:nvPr>
            <p:ph type="body" idx="4294967295"/>
          </p:nvPr>
        </p:nvSpPr>
        <p:spPr>
          <a:xfrm>
            <a:off x="457200" y="1600199"/>
            <a:ext cx="8229600" cy="495300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Engagement to the gate (1)</a:t>
            </a:r>
          </a:p>
          <a:p>
            <a:pPr>
              <a:buChar char="•"/>
            </a:pPr>
            <a:r>
              <a:t>Passengers out (2)</a:t>
            </a:r>
          </a:p>
          <a:p>
            <a:pPr>
              <a:buChar char="•"/>
            </a:pPr>
            <a:r>
              <a:t>Crew out (3)</a:t>
            </a:r>
          </a:p>
          <a:p>
            <a:pPr>
              <a:buChar char="•"/>
            </a:pPr>
            <a:r>
              <a:t>Security check for left material (4)</a:t>
            </a:r>
          </a:p>
          <a:p>
            <a:pPr>
              <a:buChar char="•"/>
            </a:pPr>
            <a:r>
              <a:t>Cleaning crew (5)</a:t>
            </a:r>
          </a:p>
          <a:p>
            <a:pPr>
              <a:buChar char="•"/>
            </a:pPr>
            <a:r>
              <a:t>Crew in (6)</a:t>
            </a:r>
          </a:p>
          <a:p>
            <a:pPr>
              <a:buChar char="•"/>
            </a:pPr>
            <a:r>
              <a:t>Catering Service (7)</a:t>
            </a:r>
          </a:p>
          <a:p>
            <a:pPr>
              <a:buChar char="•"/>
            </a:pPr>
            <a:r>
              <a:t>Newspaper service (8)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ubprocesses mentioned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Subprocesses mentioned</a:t>
            </a:r>
          </a:p>
        </p:txBody>
      </p:sp>
      <p:sp>
        <p:nvSpPr>
          <p:cNvPr id="41" name="Head Phones (9)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Head Phones (9)</a:t>
            </a:r>
          </a:p>
          <a:p>
            <a:pPr>
              <a:buChar char="•"/>
            </a:pPr>
            <a:r>
              <a:t>Passengers in (10)</a:t>
            </a:r>
          </a:p>
          <a:p>
            <a:pPr>
              <a:buChar char="•"/>
            </a:pPr>
            <a:r>
              <a:t>Equipment (in plane) check (11)</a:t>
            </a:r>
          </a:p>
          <a:p>
            <a:pPr>
              <a:buChar char="•"/>
            </a:pPr>
            <a:r>
              <a:t>Finalized flight information available (12)</a:t>
            </a:r>
          </a:p>
          <a:p>
            <a:pPr>
              <a:buChar char="•"/>
            </a:pPr>
            <a:r>
              <a:t>Passenger safety instructions (13)</a:t>
            </a:r>
          </a:p>
          <a:p>
            <a:pPr>
              <a:buChar char="•"/>
            </a:pPr>
            <a:r>
              <a:t>Final OK from air traffic controller (14)</a:t>
            </a:r>
          </a:p>
          <a:p>
            <a:pPr>
              <a:buChar char="•"/>
            </a:pPr>
            <a:r>
              <a:t>Final equipment check, locks (15)</a:t>
            </a:r>
          </a:p>
          <a:p>
            <a:pPr>
              <a:buChar char="•"/>
            </a:pPr>
            <a:r>
              <a:t>Disengagement from the gate (16)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ubprocesses mentioned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397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13816">
              <a:defRPr sz="3916"/>
            </a:lvl1pPr>
          </a:lstStyle>
          <a:p>
            <a:r>
              <a:t>Subprocesses mentioned</a:t>
            </a:r>
          </a:p>
        </p:txBody>
      </p:sp>
      <p:sp>
        <p:nvSpPr>
          <p:cNvPr id="45" name="Engine check (A)…"/>
          <p:cNvSpPr txBox="1">
            <a:spLocks noGrp="1"/>
          </p:cNvSpPr>
          <p:nvPr>
            <p:ph type="body" idx="4294967295"/>
          </p:nvPr>
        </p:nvSpPr>
        <p:spPr>
          <a:xfrm>
            <a:off x="457200" y="1066800"/>
            <a:ext cx="8229600" cy="5486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Engine check (A)</a:t>
            </a:r>
          </a:p>
          <a:p>
            <a:pPr>
              <a:buChar char="•"/>
            </a:pPr>
            <a:r>
              <a:t>Equipment check (Pilot’s cabin) (B1-B...)</a:t>
            </a:r>
          </a:p>
          <a:p>
            <a:pPr>
              <a:buChar char="•"/>
            </a:pPr>
            <a:r>
              <a:t>Gas refill (C)</a:t>
            </a:r>
          </a:p>
          <a:p>
            <a:pPr>
              <a:buChar char="•"/>
            </a:pPr>
            <a:r>
              <a:t>Wheel checks (D)</a:t>
            </a:r>
          </a:p>
          <a:p>
            <a:pPr>
              <a:buChar char="•"/>
            </a:pPr>
            <a:r>
              <a:t>Other maintenance procedures (E)</a:t>
            </a:r>
          </a:p>
          <a:p>
            <a:pPr>
              <a:spcBef>
                <a:spcPts val="1200"/>
              </a:spcBef>
              <a:buChar char="•"/>
            </a:pPr>
            <a:r>
              <a:t>Baggage out (I)</a:t>
            </a:r>
          </a:p>
          <a:p>
            <a:pPr>
              <a:buChar char="•"/>
            </a:pPr>
            <a:r>
              <a:t>Baggage in (II)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All are related – how?</a:t>
            </a:r>
          </a:p>
        </p:txBody>
      </p:sp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ummary of Improvements Suggested (with our additions)"/>
          <p:cNvSpPr txBox="1">
            <a:spLocks noGrp="1"/>
          </p:cNvSpPr>
          <p:nvPr>
            <p:ph type="title" idx="4294967295"/>
          </p:nvPr>
        </p:nvSpPr>
        <p:spPr>
          <a:xfrm>
            <a:off x="457200" y="152399"/>
            <a:ext cx="8229600" cy="11430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Summary of Improvements Suggested (with our additions)</a:t>
            </a:r>
          </a:p>
        </p:txBody>
      </p:sp>
      <p:sp>
        <p:nvSpPr>
          <p:cNvPr id="49" name="Passenger in/out (boarding/exiting)…"/>
          <p:cNvSpPr txBox="1">
            <a:spLocks noGrp="1"/>
          </p:cNvSpPr>
          <p:nvPr>
            <p:ph type="body" idx="4294967295"/>
          </p:nvPr>
        </p:nvSpPr>
        <p:spPr>
          <a:xfrm>
            <a:off x="228599" y="1524000"/>
            <a:ext cx="8763002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  <a:defRPr b="1"/>
            </a:pPr>
            <a:r>
              <a:t>Passenger in/out (boarding/exiting)</a:t>
            </a:r>
          </a:p>
          <a:p>
            <a:pPr>
              <a:spcBef>
                <a:spcPts val="0"/>
              </a:spcBef>
              <a:buChar char="•"/>
            </a:pPr>
            <a:r>
              <a:t>Passengers in an order (change process)</a:t>
            </a:r>
          </a:p>
          <a:p>
            <a:pPr>
              <a:spcBef>
                <a:spcPts val="0"/>
              </a:spcBef>
              <a:buChar char="•"/>
            </a:pPr>
            <a:r>
              <a:t>Increase aisle width</a:t>
            </a:r>
          </a:p>
          <a:p>
            <a:pPr>
              <a:spcBef>
                <a:spcPts val="0"/>
              </a:spcBef>
              <a:buChar char="•"/>
            </a:pPr>
            <a:r>
              <a:t>Use of moving-platforms/elevators</a:t>
            </a:r>
          </a:p>
          <a:p>
            <a:pPr>
              <a:spcBef>
                <a:spcPts val="0"/>
              </a:spcBef>
              <a:buChar char="•"/>
            </a:pPr>
            <a:r>
              <a:t>Shorter distances – redesign gates</a:t>
            </a:r>
          </a:p>
          <a:p>
            <a:pPr>
              <a:spcBef>
                <a:spcPts val="0"/>
              </a:spcBef>
              <a:buChar char="•"/>
            </a:pPr>
            <a:r>
              <a:t>More doors</a:t>
            </a:r>
          </a:p>
          <a:p>
            <a:pPr>
              <a:spcBef>
                <a:spcPts val="0"/>
              </a:spcBef>
              <a:buChar char="•"/>
            </a:pPr>
            <a:r>
              <a:t>Cabin baggage locations restructured</a:t>
            </a:r>
          </a:p>
          <a:p>
            <a:pPr>
              <a:spcBef>
                <a:spcPts val="0"/>
              </a:spcBef>
              <a:buChar char="•"/>
            </a:pPr>
            <a:r>
              <a:t>More gates</a:t>
            </a:r>
          </a:p>
          <a:p>
            <a:pPr>
              <a:spcBef>
                <a:spcPts val="0"/>
              </a:spcBef>
              <a:buChar char="•"/>
            </a:pPr>
            <a:r>
              <a:t>New gate layout designed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Improvements (continued)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Improvements (continued)</a:t>
            </a:r>
          </a:p>
        </p:txBody>
      </p:sp>
      <p:sp>
        <p:nvSpPr>
          <p:cNvPr id="53" name="Unload/load Baggage…"/>
          <p:cNvSpPr txBox="1">
            <a:spLocks noGrp="1"/>
          </p:cNvSpPr>
          <p:nvPr>
            <p:ph type="body" idx="4294967295"/>
          </p:nvPr>
        </p:nvSpPr>
        <p:spPr>
          <a:xfrm>
            <a:off x="457200" y="762000"/>
            <a:ext cx="8458200" cy="58674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SzTx/>
              <a:buNone/>
              <a:defRPr b="1"/>
            </a:pPr>
            <a:r>
              <a:t>Unload/load Baggage</a:t>
            </a:r>
          </a:p>
          <a:p>
            <a:pPr>
              <a:spcBef>
                <a:spcPts val="0"/>
              </a:spcBef>
              <a:buChar char="•"/>
            </a:pPr>
            <a:r>
              <a:t>Standardize baggage</a:t>
            </a:r>
          </a:p>
          <a:p>
            <a:pPr>
              <a:spcBef>
                <a:spcPts val="0"/>
              </a:spcBef>
              <a:buChar char="•"/>
            </a:pPr>
            <a:r>
              <a:t>Better handling - crew schedules</a:t>
            </a:r>
          </a:p>
          <a:p>
            <a:pPr>
              <a:spcBef>
                <a:spcPts val="0"/>
              </a:spcBef>
              <a:buChar char="•"/>
            </a:pPr>
            <a:r>
              <a:t>Crews with more people</a:t>
            </a:r>
          </a:p>
          <a:p>
            <a:pPr>
              <a:spcBef>
                <a:spcPts val="0"/>
              </a:spcBef>
              <a:buChar char="•"/>
            </a:pPr>
            <a:r>
              <a:t>Design new equipment – simultaneous</a:t>
            </a:r>
          </a:p>
          <a:p>
            <a:pPr>
              <a:spcBef>
                <a:spcPts val="0"/>
              </a:spcBef>
              <a:buChar char="•"/>
            </a:pPr>
            <a:r>
              <a:t>Redesign a new system</a:t>
            </a:r>
          </a:p>
          <a:p>
            <a:pPr>
              <a:spcBef>
                <a:spcPts val="0"/>
              </a:spcBef>
              <a:buSzTx/>
              <a:buNone/>
              <a:defRPr b="1"/>
            </a:pPr>
            <a:r>
              <a:t>Cleaning</a:t>
            </a:r>
          </a:p>
          <a:p>
            <a:pPr>
              <a:spcBef>
                <a:spcPts val="0"/>
              </a:spcBef>
              <a:buChar char="•"/>
            </a:pPr>
            <a:r>
              <a:t>Plane Crew starts cleaning</a:t>
            </a:r>
          </a:p>
          <a:p>
            <a:pPr>
              <a:spcBef>
                <a:spcPts val="0"/>
              </a:spcBef>
              <a:buSzTx/>
              <a:buNone/>
              <a:defRPr b="1"/>
            </a:pPr>
            <a:r>
              <a:t>Others:</a:t>
            </a:r>
            <a:r>
              <a:rPr b="0"/>
              <a:t> </a:t>
            </a:r>
          </a:p>
          <a:p>
            <a:pPr>
              <a:spcBef>
                <a:spcPts val="0"/>
              </a:spcBef>
              <a:buChar char="•"/>
            </a:pPr>
            <a:r>
              <a:t>Use of standard (smaller) planes</a:t>
            </a:r>
          </a:p>
          <a:p>
            <a:pPr>
              <a:spcBef>
                <a:spcPts val="0"/>
              </a:spcBef>
              <a:buChar char="•"/>
            </a:pPr>
            <a:r>
              <a:t>Speed up </a:t>
            </a:r>
            <a:r>
              <a:rPr b="1"/>
              <a:t>Check-in </a:t>
            </a:r>
            <a:r>
              <a:t>operations (e-ticket, ..)</a:t>
            </a:r>
          </a:p>
          <a:p>
            <a:pPr>
              <a:spcBef>
                <a:spcPts val="0"/>
              </a:spcBef>
              <a:buChar char="•"/>
            </a:pPr>
            <a:r>
              <a:t>Training crews ......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970</Words>
  <Application>Microsoft Office PowerPoint</Application>
  <PresentationFormat>Ekran Gösterisi (4:3)</PresentationFormat>
  <Paragraphs>189</Paragraphs>
  <Slides>21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Helvetica</vt:lpstr>
      <vt:lpstr>Default Design</vt:lpstr>
      <vt:lpstr>IE102 A Process Outlook for Industrial Engineering</vt:lpstr>
      <vt:lpstr>Meaning of the word “Process”</vt:lpstr>
      <vt:lpstr>Last week-Rice Cooking Example</vt:lpstr>
      <vt:lpstr>Airport Operations</vt:lpstr>
      <vt:lpstr>Subprocesses mentioned</vt:lpstr>
      <vt:lpstr>Subprocesses mentioned</vt:lpstr>
      <vt:lpstr>Subprocesses mentioned</vt:lpstr>
      <vt:lpstr>Summary of Improvements Suggested (with our additions)</vt:lpstr>
      <vt:lpstr>Improvements (continued)</vt:lpstr>
      <vt:lpstr>Improvements (continued)</vt:lpstr>
      <vt:lpstr>Improve Boarding</vt:lpstr>
      <vt:lpstr>Improve Boarding</vt:lpstr>
      <vt:lpstr>Improve Boarding</vt:lpstr>
      <vt:lpstr>Improve Boarding Simulation</vt:lpstr>
      <vt:lpstr>Wrap-up – your experience</vt:lpstr>
      <vt:lpstr>Wrap-up (continued)</vt:lpstr>
      <vt:lpstr>Generalizations</vt:lpstr>
      <vt:lpstr>Issues Summarized/Keywords</vt:lpstr>
      <vt:lpstr>Important Generic Areas for Decision Making </vt:lpstr>
      <vt:lpstr>Important Generic Areas for Decision Making (cont.)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IE102 A Process Outlook for Industrial Engineering</dc:title>
  <dc:creator>Gul</dc:creator>
  <cp:lastModifiedBy>VATAN</cp:lastModifiedBy>
  <cp:revision>4</cp:revision>
  <dcterms:modified xsi:type="dcterms:W3CDTF">2018-09-21T12:03:14Z</dcterms:modified>
</cp:coreProperties>
</file>