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1pPr>
    <a:lvl2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2pPr>
    <a:lvl3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3pPr>
    <a:lvl4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4pPr>
    <a:lvl5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5pPr>
    <a:lvl6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6pPr>
    <a:lvl7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7pPr>
    <a:lvl8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8pPr>
    <a:lvl9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2E8"/>
          </a:solidFill>
        </a:fill>
      </a:tcStyle>
    </a:wholeTbl>
    <a:band2H>
      <a:tcTxStyle/>
      <a:tcStyle>
        <a:tcBdr/>
        <a:fill>
          <a:solidFill>
            <a:srgbClr val="E6EAF4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2E7CB"/>
          </a:solidFill>
        </a:fill>
      </a:tcStyle>
    </a:wholeTbl>
    <a:band2H>
      <a:tcTxStyle/>
      <a:tcStyle>
        <a:tcBdr/>
        <a:fill>
          <a:solidFill>
            <a:srgbClr val="F8F4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CDDE"/>
          </a:solidFill>
        </a:fill>
      </a:tcStyle>
    </a:wholeTbl>
    <a:band2H>
      <a:tcTxStyle/>
      <a:tcStyle>
        <a:tcBdr/>
        <a:fill>
          <a:solidFill>
            <a:srgbClr val="EBE8E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7" d="100"/>
          <a:sy n="57" d="100"/>
        </p:scale>
        <p:origin x="1498" y="11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5" name="Shape 13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0" algn="ctr">
              <a:spcBef>
                <a:spcPts val="0"/>
              </a:spcBef>
              <a:buSzTx/>
              <a:buNone/>
              <a:defRPr sz="3200"/>
            </a:lvl2pPr>
            <a:lvl3pPr marL="0" indent="0" algn="ctr">
              <a:spcBef>
                <a:spcPts val="0"/>
              </a:spcBef>
              <a:buSzTx/>
              <a:buNone/>
              <a:defRPr sz="3200"/>
            </a:lvl3pPr>
            <a:lvl4pPr marL="0" indent="0" algn="ctr">
              <a:spcBef>
                <a:spcPts val="0"/>
              </a:spcBef>
              <a:buSzTx/>
              <a:buNone/>
              <a:defRPr sz="3200"/>
            </a:lvl4pPr>
            <a:lvl5pPr marL="0" indent="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70000" y="6362700"/>
            <a:ext cx="10464800" cy="4699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400">
                <a:latin typeface="+mj-lt"/>
                <a:ea typeface="+mj-ea"/>
                <a:cs typeface="+mj-cs"/>
                <a:sym typeface="Helvetica"/>
              </a:defRPr>
            </a:lvl1pPr>
            <a:lvl2pPr marL="740833" indent="-296333" algn="ctr">
              <a:spcBef>
                <a:spcPts val="0"/>
              </a:spcBef>
              <a:defRPr sz="2400">
                <a:latin typeface="+mj-lt"/>
                <a:ea typeface="+mj-ea"/>
                <a:cs typeface="+mj-cs"/>
                <a:sym typeface="Helvetica"/>
              </a:defRPr>
            </a:lvl2pPr>
            <a:lvl3pPr marL="1185333" indent="-296333" algn="ctr">
              <a:spcBef>
                <a:spcPts val="0"/>
              </a:spcBef>
              <a:defRPr sz="2400">
                <a:latin typeface="+mj-lt"/>
                <a:ea typeface="+mj-ea"/>
                <a:cs typeface="+mj-cs"/>
                <a:sym typeface="Helvetica"/>
              </a:defRPr>
            </a:lvl3pPr>
            <a:lvl4pPr marL="1629833" indent="-296333" algn="ctr">
              <a:spcBef>
                <a:spcPts val="0"/>
              </a:spcBef>
              <a:defRPr sz="2400">
                <a:latin typeface="+mj-lt"/>
                <a:ea typeface="+mj-ea"/>
                <a:cs typeface="+mj-cs"/>
                <a:sym typeface="Helvetica"/>
              </a:defRPr>
            </a:lvl4pPr>
            <a:lvl5pPr marL="2074333" indent="-296333" algn="ctr">
              <a:spcBef>
                <a:spcPts val="0"/>
              </a:spcBef>
              <a:defRPr sz="2400">
                <a:latin typeface="+mj-lt"/>
                <a:ea typeface="+mj-ea"/>
                <a:cs typeface="+mj-cs"/>
                <a:sym typeface="Helvetica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Rectangle"/>
          <p:cNvSpPr>
            <a:spLocks noGrp="1"/>
          </p:cNvSpPr>
          <p:nvPr>
            <p:ph type="body" sz="quarter" idx="13"/>
          </p:nvPr>
        </p:nvSpPr>
        <p:spPr>
          <a:xfrm>
            <a:off x="1270000" y="4267200"/>
            <a:ext cx="10464800" cy="685800"/>
          </a:xfrm>
          <a:prstGeom prst="rect">
            <a:avLst/>
          </a:prstGeom>
        </p:spPr>
        <p:txBody>
          <a:bodyPr/>
          <a:lstStyle/>
          <a:p>
            <a:pPr marL="0" indent="0" algn="ctr">
              <a:spcBef>
                <a:spcPts val="0"/>
              </a:spcBef>
              <a:buSzTx/>
              <a:buNone/>
              <a:defRPr sz="3800"/>
            </a:pPr>
            <a:endParaRPr/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itle Text"/>
          <p:cNvSpPr txBox="1">
            <a:spLocks noGrp="1"/>
          </p:cNvSpPr>
          <p:nvPr>
            <p:ph type="title"/>
          </p:nvPr>
        </p:nvSpPr>
        <p:spPr>
          <a:xfrm>
            <a:off x="975358" y="3029973"/>
            <a:ext cx="11054083" cy="2090704"/>
          </a:xfrm>
          <a:prstGeom prst="rect">
            <a:avLst/>
          </a:prstGeom>
        </p:spPr>
        <p:txBody>
          <a:bodyPr lIns="65022" tIns="65022" rIns="65022" bIns="65022"/>
          <a:lstStyle>
            <a:lvl1pPr defTabSz="1300480">
              <a:defRPr sz="62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Title Text</a:t>
            </a:r>
          </a:p>
        </p:txBody>
      </p:sp>
      <p:sp>
        <p:nvSpPr>
          <p:cNvPr id="11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950718" y="5527040"/>
            <a:ext cx="9103362" cy="2492588"/>
          </a:xfrm>
          <a:prstGeom prst="rect">
            <a:avLst/>
          </a:prstGeom>
        </p:spPr>
        <p:txBody>
          <a:bodyPr lIns="65022" tIns="65022" rIns="65022" bIns="65022" anchor="t"/>
          <a:lstStyle>
            <a:lvl1pPr marL="0" indent="0" algn="ctr" defTabSz="1300480">
              <a:spcBef>
                <a:spcPts val="1000"/>
              </a:spcBef>
              <a:buSzTx/>
              <a:buNone/>
              <a:defRPr sz="4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indent="0" algn="ctr" defTabSz="1300480">
              <a:spcBef>
                <a:spcPts val="1000"/>
              </a:spcBef>
              <a:buSzTx/>
              <a:buNone/>
              <a:defRPr sz="4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indent="0" algn="ctr" defTabSz="1300480">
              <a:spcBef>
                <a:spcPts val="1000"/>
              </a:spcBef>
              <a:buSzTx/>
              <a:buNone/>
              <a:defRPr sz="4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indent="0" algn="ctr" defTabSz="1300480">
              <a:spcBef>
                <a:spcPts val="1000"/>
              </a:spcBef>
              <a:buSzTx/>
              <a:buNone/>
              <a:defRPr sz="4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indent="0" algn="ctr" defTabSz="1300480">
              <a:spcBef>
                <a:spcPts val="1000"/>
              </a:spcBef>
              <a:buSzTx/>
              <a:buNone/>
              <a:defRPr sz="4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85793" y="9123825"/>
            <a:ext cx="368767" cy="351999"/>
          </a:xfrm>
          <a:prstGeom prst="rect">
            <a:avLst/>
          </a:prstGeom>
        </p:spPr>
        <p:txBody>
          <a:bodyPr lIns="65022" tIns="65022" rIns="65022" bIns="65022" anchor="ctr"/>
          <a:lstStyle>
            <a:lvl1pPr algn="r" defTabSz="1300480">
              <a:defRPr sz="16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itle Text"/>
          <p:cNvSpPr txBox="1">
            <a:spLocks noGrp="1"/>
          </p:cNvSpPr>
          <p:nvPr>
            <p:ph type="title"/>
          </p:nvPr>
        </p:nvSpPr>
        <p:spPr>
          <a:xfrm>
            <a:off x="975359" y="3029974"/>
            <a:ext cx="11054082" cy="2090703"/>
          </a:xfrm>
          <a:prstGeom prst="rect">
            <a:avLst/>
          </a:prstGeom>
        </p:spPr>
        <p:txBody>
          <a:bodyPr lIns="65023" tIns="65023" rIns="65023" bIns="65023"/>
          <a:lstStyle>
            <a:lvl1pPr defTabSz="1300480">
              <a:defRPr sz="62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Title Text</a:t>
            </a:r>
          </a:p>
        </p:txBody>
      </p:sp>
      <p:sp>
        <p:nvSpPr>
          <p:cNvPr id="127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950719" y="5527040"/>
            <a:ext cx="9103361" cy="2492587"/>
          </a:xfrm>
          <a:prstGeom prst="rect">
            <a:avLst/>
          </a:prstGeom>
        </p:spPr>
        <p:txBody>
          <a:bodyPr lIns="65023" tIns="65023" rIns="65023" bIns="65023" anchor="t"/>
          <a:lstStyle>
            <a:lvl1pPr marL="0" indent="0" algn="ctr" defTabSz="1300480">
              <a:spcBef>
                <a:spcPts val="1000"/>
              </a:spcBef>
              <a:buSzTx/>
              <a:buNone/>
              <a:defRPr sz="4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indent="457200" algn="ctr" defTabSz="1300480">
              <a:spcBef>
                <a:spcPts val="1000"/>
              </a:spcBef>
              <a:buSzTx/>
              <a:buNone/>
              <a:defRPr sz="4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indent="914400" algn="ctr" defTabSz="1300480">
              <a:spcBef>
                <a:spcPts val="1000"/>
              </a:spcBef>
              <a:buSzTx/>
              <a:buNone/>
              <a:defRPr sz="4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indent="1371600" algn="ctr" defTabSz="1300480">
              <a:spcBef>
                <a:spcPts val="1000"/>
              </a:spcBef>
              <a:buSzTx/>
              <a:buNone/>
              <a:defRPr sz="4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indent="1828800" algn="ctr" defTabSz="1300480">
              <a:spcBef>
                <a:spcPts val="1000"/>
              </a:spcBef>
              <a:buSzTx/>
              <a:buNone/>
              <a:defRPr sz="4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85791" y="9123824"/>
            <a:ext cx="368769" cy="352001"/>
          </a:xfrm>
          <a:prstGeom prst="rect">
            <a:avLst/>
          </a:prstGeom>
        </p:spPr>
        <p:txBody>
          <a:bodyPr lIns="65023" tIns="65023" rIns="65023" bIns="65023" anchor="ctr"/>
          <a:lstStyle>
            <a:lvl1pPr algn="r" defTabSz="1300480">
              <a:defRPr sz="16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1606550" y="635000"/>
            <a:ext cx="9779000" cy="59182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0" algn="ctr">
              <a:spcBef>
                <a:spcPts val="0"/>
              </a:spcBef>
              <a:buSzTx/>
              <a:buNone/>
              <a:defRPr sz="3200"/>
            </a:lvl2pPr>
            <a:lvl3pPr marL="0" indent="0" algn="ctr">
              <a:spcBef>
                <a:spcPts val="0"/>
              </a:spcBef>
              <a:buSzTx/>
              <a:buNone/>
              <a:defRPr sz="3200"/>
            </a:lvl3pPr>
            <a:lvl4pPr marL="0" indent="0" algn="ctr">
              <a:spcBef>
                <a:spcPts val="0"/>
              </a:spcBef>
              <a:buSzTx/>
              <a:buNone/>
              <a:defRPr sz="3200"/>
            </a:lvl4pPr>
            <a:lvl5pPr marL="0" indent="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11798" y="9245600"/>
            <a:ext cx="368504" cy="3810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sz="half" idx="13"/>
          </p:nvPr>
        </p:nvSpPr>
        <p:spPr>
          <a:xfrm>
            <a:off x="67183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952500" y="4762500"/>
            <a:ext cx="5334000" cy="4102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0" algn="ctr">
              <a:spcBef>
                <a:spcPts val="0"/>
              </a:spcBef>
              <a:buSzTx/>
              <a:buNone/>
              <a:defRPr sz="3200"/>
            </a:lvl2pPr>
            <a:lvl3pPr marL="0" indent="0" algn="ctr">
              <a:spcBef>
                <a:spcPts val="0"/>
              </a:spcBef>
              <a:buSzTx/>
              <a:buNone/>
              <a:defRPr sz="3200"/>
            </a:lvl3pPr>
            <a:lvl4pPr marL="0" indent="0" algn="ctr">
              <a:spcBef>
                <a:spcPts val="0"/>
              </a:spcBef>
              <a:buSzTx/>
              <a:buNone/>
              <a:defRPr sz="3200"/>
            </a:lvl4pPr>
            <a:lvl5pPr marL="0" indent="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sz="half" idx="13"/>
          </p:nvPr>
        </p:nvSpPr>
        <p:spPr>
          <a:xfrm>
            <a:off x="6718300" y="26035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952500" y="26035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13"/>
          </p:nvPr>
        </p:nvSpPr>
        <p:spPr>
          <a:xfrm>
            <a:off x="6718300" y="50927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14"/>
          </p:nvPr>
        </p:nvSpPr>
        <p:spPr>
          <a:xfrm>
            <a:off x="6724518" y="889000"/>
            <a:ext cx="5334002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sz="half" idx="15"/>
          </p:nvPr>
        </p:nvSpPr>
        <p:spPr>
          <a:xfrm>
            <a:off x="952500" y="889000"/>
            <a:ext cx="5334000" cy="7975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11798" y="9251950"/>
            <a:ext cx="368504" cy="381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etkahoot.com/" TargetMode="External"/><Relationship Id="rId2" Type="http://schemas.openxmlformats.org/officeDocument/2006/relationships/hyperlink" Target="https://play.kahoot.it/#/k/f8a9d043-433b-4dbd-a08c-8d4e07b2202b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IE Curricullum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IE Curricullum</a:t>
            </a:r>
          </a:p>
        </p:txBody>
      </p:sp>
      <p:sp>
        <p:nvSpPr>
          <p:cNvPr id="138" name="Body"/>
          <p:cNvSpPr txBox="1">
            <a:spLocks noGrp="1"/>
          </p:cNvSpPr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IE 303 Modeling and Methods in Optimization…"/>
          <p:cNvSpPr txBox="1">
            <a:spLocks noGrp="1"/>
          </p:cNvSpPr>
          <p:nvPr>
            <p:ph type="body" sz="quarter" idx="1"/>
          </p:nvPr>
        </p:nvSpPr>
        <p:spPr>
          <a:xfrm>
            <a:off x="444500" y="1625600"/>
            <a:ext cx="3517057" cy="5220842"/>
          </a:xfrm>
          <a:prstGeom prst="rect">
            <a:avLst/>
          </a:prstGeom>
        </p:spPr>
        <p:txBody>
          <a:bodyPr/>
          <a:lstStyle/>
          <a:p>
            <a:pPr marL="0" indent="0" defTabSz="370331">
              <a:spcBef>
                <a:spcPts val="0"/>
              </a:spcBef>
              <a:buSzTx/>
              <a:buNone/>
              <a:defRPr sz="2268" b="1">
                <a:latin typeface="+mj-lt"/>
                <a:ea typeface="+mj-ea"/>
                <a:cs typeface="+mj-cs"/>
                <a:sym typeface="Helvetica"/>
              </a:defRPr>
            </a:pPr>
            <a:r>
              <a:t>IE 303 Modeling and Methods in Optimization</a:t>
            </a:r>
          </a:p>
          <a:p>
            <a:pPr marL="555498" lvl="1" indent="-277749" defTabSz="473201">
              <a:spcBef>
                <a:spcPts val="1900"/>
              </a:spcBef>
              <a:defRPr sz="2268"/>
            </a:pPr>
            <a:r>
              <a:t>Extension of linear programming to different methodologies including network models, integer programming and dynamic programming. </a:t>
            </a:r>
          </a:p>
          <a:p>
            <a:pPr marL="555498" lvl="1" indent="-277749" defTabSz="473201">
              <a:spcBef>
                <a:spcPts val="1900"/>
              </a:spcBef>
              <a:defRPr sz="2268"/>
            </a:pPr>
            <a:r>
              <a:t>Discrete optimization: local search heuristics.</a:t>
            </a:r>
          </a:p>
        </p:txBody>
      </p:sp>
      <p:sp>
        <p:nvSpPr>
          <p:cNvPr id="335" name="IE 375 Production Planning…"/>
          <p:cNvSpPr txBox="1"/>
          <p:nvPr/>
        </p:nvSpPr>
        <p:spPr>
          <a:xfrm>
            <a:off x="4185642" y="1574800"/>
            <a:ext cx="4201270" cy="5322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pPr algn="l" defTabSz="406908">
              <a:defRPr sz="2492" b="1">
                <a:latin typeface="+mj-lt"/>
                <a:ea typeface="+mj-ea"/>
                <a:cs typeface="+mj-cs"/>
                <a:sym typeface="Helvetica"/>
              </a:defRPr>
            </a:pPr>
            <a:r>
              <a:t>IE 375 Production Planning</a:t>
            </a:r>
          </a:p>
          <a:p>
            <a:pPr marL="610361" lvl="1" indent="-305180" algn="l" defTabSz="519937">
              <a:spcBef>
                <a:spcPts val="2100"/>
              </a:spcBef>
              <a:buSzPct val="75000"/>
              <a:buChar char="•"/>
              <a:defRPr sz="2492"/>
            </a:pPr>
            <a:r>
              <a:t>Design of production planning systems </a:t>
            </a:r>
          </a:p>
          <a:p>
            <a:pPr marL="610361" lvl="1" indent="-305180" algn="l" defTabSz="519937">
              <a:spcBef>
                <a:spcPts val="2100"/>
              </a:spcBef>
              <a:buSzPct val="75000"/>
              <a:buChar char="•"/>
              <a:defRPr sz="2492"/>
            </a:pPr>
            <a:r>
              <a:t>Forecasting; </a:t>
            </a:r>
          </a:p>
          <a:p>
            <a:pPr marL="610361" lvl="1" indent="-305180" algn="l" defTabSz="519937">
              <a:spcBef>
                <a:spcPts val="2100"/>
              </a:spcBef>
              <a:buSzPct val="75000"/>
              <a:buChar char="•"/>
              <a:defRPr sz="2492"/>
            </a:pPr>
            <a:r>
              <a:t>integrated production-inventory systems; </a:t>
            </a:r>
          </a:p>
          <a:p>
            <a:pPr marL="610361" lvl="1" indent="-305180" algn="l" defTabSz="519937">
              <a:spcBef>
                <a:spcPts val="2100"/>
              </a:spcBef>
              <a:buSzPct val="75000"/>
              <a:buChar char="•"/>
              <a:defRPr sz="2492"/>
            </a:pPr>
            <a:r>
              <a:t>multi-echelon supply networks; </a:t>
            </a:r>
          </a:p>
          <a:p>
            <a:pPr marL="610361" lvl="1" indent="-305180" algn="l" defTabSz="519937">
              <a:spcBef>
                <a:spcPts val="2100"/>
              </a:spcBef>
              <a:buSzPct val="75000"/>
              <a:buChar char="•"/>
              <a:defRPr sz="2492"/>
            </a:pPr>
            <a:r>
              <a:t>machine scheduling and capacity planning.</a:t>
            </a:r>
          </a:p>
        </p:txBody>
      </p:sp>
      <p:sp>
        <p:nvSpPr>
          <p:cNvPr id="336" name="IE 376 Production Information Systems…"/>
          <p:cNvSpPr txBox="1"/>
          <p:nvPr/>
        </p:nvSpPr>
        <p:spPr>
          <a:xfrm>
            <a:off x="8825358" y="1464890"/>
            <a:ext cx="3665936" cy="55422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pPr algn="l" defTabSz="393192">
              <a:defRPr sz="2408" b="1">
                <a:latin typeface="+mj-lt"/>
                <a:ea typeface="+mj-ea"/>
                <a:cs typeface="+mj-cs"/>
                <a:sym typeface="Helvetica"/>
              </a:defRPr>
            </a:pPr>
            <a:r>
              <a:t>IE 376 Production Information Systems</a:t>
            </a:r>
          </a:p>
          <a:p>
            <a:pPr marL="589788" lvl="1" indent="-294894" algn="l" defTabSz="502412">
              <a:spcBef>
                <a:spcPts val="2000"/>
              </a:spcBef>
              <a:buSzPct val="75000"/>
              <a:buChar char="•"/>
              <a:defRPr sz="2408"/>
            </a:pPr>
            <a:r>
              <a:t>The role of computers and data bases in production systems. </a:t>
            </a:r>
          </a:p>
          <a:p>
            <a:pPr marL="589788" lvl="1" indent="-294894" algn="l" defTabSz="502412">
              <a:spcBef>
                <a:spcPts val="2000"/>
              </a:spcBef>
              <a:buSzPct val="75000"/>
              <a:buChar char="•"/>
              <a:defRPr sz="2408"/>
            </a:pPr>
            <a:r>
              <a:t>Fundamental concepts like:</a:t>
            </a:r>
          </a:p>
          <a:p>
            <a:pPr marL="884682" lvl="2" indent="-294894" algn="l" defTabSz="502412">
              <a:spcBef>
                <a:spcPts val="2000"/>
              </a:spcBef>
              <a:buSzPct val="75000"/>
              <a:buChar char="•"/>
              <a:defRPr sz="2408"/>
            </a:pPr>
            <a:r>
              <a:t>ERP, lean production and JIT </a:t>
            </a: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IE 342 Engineering Economic Analysis…"/>
          <p:cNvSpPr txBox="1">
            <a:spLocks noGrp="1"/>
          </p:cNvSpPr>
          <p:nvPr>
            <p:ph type="body" sz="half" idx="1"/>
          </p:nvPr>
        </p:nvSpPr>
        <p:spPr>
          <a:xfrm>
            <a:off x="381000" y="863600"/>
            <a:ext cx="5535762" cy="5266036"/>
          </a:xfrm>
          <a:prstGeom prst="rect">
            <a:avLst/>
          </a:prstGeom>
        </p:spPr>
        <p:txBody>
          <a:bodyPr/>
          <a:lstStyle/>
          <a:p>
            <a:pPr marL="0" indent="0" defTabSz="374904">
              <a:spcBef>
                <a:spcPts val="0"/>
              </a:spcBef>
              <a:buSzTx/>
              <a:buNone/>
              <a:defRPr sz="2296" b="1">
                <a:latin typeface="+mj-lt"/>
                <a:ea typeface="+mj-ea"/>
                <a:cs typeface="+mj-cs"/>
                <a:sym typeface="Helvetica"/>
              </a:defRPr>
            </a:pPr>
            <a:r>
              <a:t>IE 342 Engineering Economic Analysis</a:t>
            </a:r>
          </a:p>
          <a:p>
            <a:pPr marL="562355" lvl="1" indent="-281177" defTabSz="479044">
              <a:spcBef>
                <a:spcPts val="1900"/>
              </a:spcBef>
              <a:defRPr sz="2296"/>
            </a:pPr>
            <a:r>
              <a:t>Concepts of time value of money. Effects of depreciation, inflation, and taxation on economic decisions.</a:t>
            </a:r>
          </a:p>
          <a:p>
            <a:pPr marL="562355" lvl="1" indent="-281177" defTabSz="479044">
              <a:spcBef>
                <a:spcPts val="1900"/>
              </a:spcBef>
              <a:defRPr sz="2296"/>
            </a:pPr>
            <a:r>
              <a:t>Analysis of engineering decisions; principles and methodology of comparing decision alternatives. </a:t>
            </a:r>
          </a:p>
          <a:p>
            <a:pPr marL="562355" lvl="1" indent="-281177" defTabSz="479044">
              <a:spcBef>
                <a:spcPts val="1900"/>
              </a:spcBef>
              <a:defRPr sz="2296"/>
            </a:pPr>
            <a:r>
              <a:t>Cost-benefit analysis of public projects. </a:t>
            </a:r>
          </a:p>
          <a:p>
            <a:pPr marL="562355" lvl="1" indent="-281177" defTabSz="479044">
              <a:spcBef>
                <a:spcPts val="1900"/>
              </a:spcBef>
              <a:defRPr sz="2296"/>
            </a:pPr>
            <a:r>
              <a:t>Replacement analysis. Introduction to financial engineering. </a:t>
            </a:r>
          </a:p>
        </p:txBody>
      </p:sp>
      <p:sp>
        <p:nvSpPr>
          <p:cNvPr id="339" name="IE 380 Quality Assurance and Reliability…"/>
          <p:cNvSpPr txBox="1"/>
          <p:nvPr/>
        </p:nvSpPr>
        <p:spPr>
          <a:xfrm>
            <a:off x="6553200" y="850900"/>
            <a:ext cx="6377484" cy="43572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pPr algn="l" defTabSz="388620">
              <a:defRPr sz="2380" b="1">
                <a:latin typeface="+mj-lt"/>
                <a:ea typeface="+mj-ea"/>
                <a:cs typeface="+mj-cs"/>
                <a:sym typeface="Helvetica"/>
              </a:defRPr>
            </a:pPr>
            <a:r>
              <a:t>IE 380 Quality Assurance and Reliability</a:t>
            </a:r>
          </a:p>
          <a:p>
            <a:pPr marL="582930" lvl="1" indent="-291465" algn="l" defTabSz="496570">
              <a:spcBef>
                <a:spcPts val="2000"/>
              </a:spcBef>
              <a:buSzPct val="75000"/>
              <a:buChar char="•"/>
              <a:defRPr sz="2380"/>
            </a:pPr>
            <a:r>
              <a:t>Various philosophies and definitions of quality. </a:t>
            </a:r>
          </a:p>
          <a:p>
            <a:pPr marL="582930" lvl="1" indent="-291465" algn="l" defTabSz="496570">
              <a:spcBef>
                <a:spcPts val="2000"/>
              </a:spcBef>
              <a:buSzPct val="75000"/>
              <a:buChar char="•"/>
              <a:defRPr sz="2380"/>
            </a:pPr>
            <a:r>
              <a:t>Statistical process control. </a:t>
            </a:r>
          </a:p>
          <a:p>
            <a:pPr marL="582930" lvl="1" indent="-291465" algn="l" defTabSz="496570">
              <a:spcBef>
                <a:spcPts val="2000"/>
              </a:spcBef>
              <a:buSzPct val="75000"/>
              <a:buChar char="•"/>
              <a:defRPr sz="2380"/>
            </a:pPr>
            <a:r>
              <a:t>Process capability. </a:t>
            </a:r>
          </a:p>
          <a:p>
            <a:pPr marL="582930" lvl="1" indent="-291465" algn="l" defTabSz="496570">
              <a:spcBef>
                <a:spcPts val="2000"/>
              </a:spcBef>
              <a:buSzPct val="75000"/>
              <a:buChar char="•"/>
              <a:defRPr sz="2380"/>
            </a:pPr>
            <a:r>
              <a:t>Experimental design and the Taguchi methods for quality improvement. </a:t>
            </a:r>
          </a:p>
          <a:p>
            <a:pPr marL="582930" lvl="1" indent="-291465" algn="l" defTabSz="496570">
              <a:spcBef>
                <a:spcPts val="2000"/>
              </a:spcBef>
              <a:buSzPct val="75000"/>
              <a:buChar char="•"/>
              <a:defRPr sz="2380"/>
            </a:pPr>
            <a:r>
              <a:t>Acceptance sampling.</a:t>
            </a: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3" name="Group 71"/>
          <p:cNvGrpSpPr/>
          <p:nvPr/>
        </p:nvGrpSpPr>
        <p:grpSpPr>
          <a:xfrm>
            <a:off x="-1" y="-242826"/>
            <a:ext cx="13004801" cy="9753599"/>
            <a:chOff x="0" y="1"/>
            <a:chExt cx="13004800" cy="9753598"/>
          </a:xfrm>
        </p:grpSpPr>
        <p:sp>
          <p:nvSpPr>
            <p:cNvPr id="341" name="Rectangle 2"/>
            <p:cNvSpPr/>
            <p:nvPr/>
          </p:nvSpPr>
          <p:spPr>
            <a:xfrm>
              <a:off x="-1" y="1"/>
              <a:ext cx="3122509" cy="2111023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ctr">
              <a:noAutofit/>
            </a:bodyPr>
            <a:lstStyle/>
            <a:p>
              <a:pPr algn="l" defTabSz="1300480">
                <a:defRPr sz="2400">
                  <a:latin typeface="Constantia"/>
                  <a:ea typeface="Constantia"/>
                  <a:cs typeface="Constantia"/>
                  <a:sym typeface="Constantia"/>
                </a:defRPr>
              </a:pPr>
              <a:endParaRPr/>
            </a:p>
          </p:txBody>
        </p:sp>
        <p:sp>
          <p:nvSpPr>
            <p:cNvPr id="342" name="Text Box 3"/>
            <p:cNvSpPr txBox="1"/>
            <p:nvPr/>
          </p:nvSpPr>
          <p:spPr>
            <a:xfrm>
              <a:off x="2059093" y="267250"/>
              <a:ext cx="9103361" cy="9047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65023" tIns="65023" rIns="65023" bIns="65023" numCol="1" anchor="ctr">
              <a:spAutoFit/>
            </a:bodyPr>
            <a:lstStyle>
              <a:lvl1pPr defTabSz="1300480">
                <a:defRPr sz="4400">
                  <a:solidFill>
                    <a:srgbClr val="04617B"/>
                  </a:solidFill>
                  <a:latin typeface="Comic Sans MS"/>
                  <a:ea typeface="Comic Sans MS"/>
                  <a:cs typeface="Comic Sans MS"/>
                  <a:sym typeface="Comic Sans MS"/>
                </a:defRPr>
              </a:lvl1pPr>
            </a:lstStyle>
            <a:p>
              <a:r>
                <a:t>IE Curriculum</a:t>
              </a:r>
            </a:p>
          </p:txBody>
        </p:sp>
        <p:sp>
          <p:nvSpPr>
            <p:cNvPr id="343" name="Line 4"/>
            <p:cNvSpPr/>
            <p:nvPr/>
          </p:nvSpPr>
          <p:spPr>
            <a:xfrm flipH="1">
              <a:off x="3142826" y="1300481"/>
              <a:ext cx="1" cy="8344746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ysDot"/>
              <a:miter lim="8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344" name="Text Box 5"/>
            <p:cNvSpPr txBox="1"/>
            <p:nvPr/>
          </p:nvSpPr>
          <p:spPr>
            <a:xfrm>
              <a:off x="1074702" y="1189851"/>
              <a:ext cx="2005940" cy="59430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3400" b="1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Freshman</a:t>
              </a:r>
            </a:p>
          </p:txBody>
        </p:sp>
        <p:sp>
          <p:nvSpPr>
            <p:cNvPr id="345" name="Text Box 6"/>
            <p:cNvSpPr txBox="1"/>
            <p:nvPr/>
          </p:nvSpPr>
          <p:spPr>
            <a:xfrm>
              <a:off x="4249137" y="1192108"/>
              <a:ext cx="2246088" cy="59430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3400" b="1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Sophomore</a:t>
              </a:r>
            </a:p>
          </p:txBody>
        </p:sp>
        <p:sp>
          <p:nvSpPr>
            <p:cNvPr id="346" name="Text Box 7"/>
            <p:cNvSpPr txBox="1"/>
            <p:nvPr/>
          </p:nvSpPr>
          <p:spPr>
            <a:xfrm>
              <a:off x="7563555" y="1192108"/>
              <a:ext cx="1366463" cy="59430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3400" b="1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Junior</a:t>
              </a:r>
            </a:p>
          </p:txBody>
        </p:sp>
        <p:sp>
          <p:nvSpPr>
            <p:cNvPr id="347" name="Text Box 8"/>
            <p:cNvSpPr txBox="1"/>
            <p:nvPr/>
          </p:nvSpPr>
          <p:spPr>
            <a:xfrm>
              <a:off x="10814756" y="1192108"/>
              <a:ext cx="1342217" cy="59430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3400" b="1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Senior</a:t>
              </a:r>
            </a:p>
          </p:txBody>
        </p:sp>
        <p:sp>
          <p:nvSpPr>
            <p:cNvPr id="348" name="Line 9"/>
            <p:cNvSpPr/>
            <p:nvPr/>
          </p:nvSpPr>
          <p:spPr>
            <a:xfrm flipH="1">
              <a:off x="6502400" y="1408854"/>
              <a:ext cx="1" cy="8344747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ysDot"/>
              <a:miter lim="8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349" name="Line 10"/>
            <p:cNvSpPr/>
            <p:nvPr/>
          </p:nvSpPr>
          <p:spPr>
            <a:xfrm flipH="1">
              <a:off x="9690382" y="1408854"/>
              <a:ext cx="1" cy="8344747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ysDot"/>
              <a:miter lim="8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350" name="Text Box 12"/>
            <p:cNvSpPr txBox="1"/>
            <p:nvPr/>
          </p:nvSpPr>
          <p:spPr>
            <a:xfrm>
              <a:off x="3378171" y="4198970"/>
              <a:ext cx="900334" cy="472701"/>
            </a:xfrm>
            <a:prstGeom prst="rect">
              <a:avLst/>
            </a:prstGeom>
            <a:solidFill>
              <a:srgbClr val="EDC1B6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IE272</a:t>
              </a:r>
            </a:p>
          </p:txBody>
        </p:sp>
        <p:sp>
          <p:nvSpPr>
            <p:cNvPr id="351" name="Text Box 13"/>
            <p:cNvSpPr txBox="1"/>
            <p:nvPr/>
          </p:nvSpPr>
          <p:spPr>
            <a:xfrm>
              <a:off x="6637866" y="2201335"/>
              <a:ext cx="900334" cy="472701"/>
            </a:xfrm>
            <a:prstGeom prst="rect">
              <a:avLst/>
            </a:prstGeom>
            <a:solidFill>
              <a:srgbClr val="EDC1B6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IE375</a:t>
              </a:r>
            </a:p>
          </p:txBody>
        </p:sp>
        <p:sp>
          <p:nvSpPr>
            <p:cNvPr id="352" name="Text Box 14"/>
            <p:cNvSpPr txBox="1"/>
            <p:nvPr/>
          </p:nvSpPr>
          <p:spPr>
            <a:xfrm>
              <a:off x="8322168" y="2201335"/>
              <a:ext cx="900334" cy="472701"/>
            </a:xfrm>
            <a:prstGeom prst="rect">
              <a:avLst/>
            </a:prstGeom>
            <a:solidFill>
              <a:srgbClr val="EDC1B6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IE376</a:t>
              </a:r>
            </a:p>
          </p:txBody>
        </p:sp>
        <p:sp>
          <p:nvSpPr>
            <p:cNvPr id="353" name="Text Box 15"/>
            <p:cNvSpPr txBox="1"/>
            <p:nvPr/>
          </p:nvSpPr>
          <p:spPr>
            <a:xfrm>
              <a:off x="9861973" y="2194561"/>
              <a:ext cx="1272701" cy="472701"/>
            </a:xfrm>
            <a:prstGeom prst="rect">
              <a:avLst/>
            </a:prstGeom>
            <a:solidFill>
              <a:srgbClr val="EDC1B6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Project-1</a:t>
              </a:r>
            </a:p>
          </p:txBody>
        </p:sp>
        <p:sp>
          <p:nvSpPr>
            <p:cNvPr id="354" name="Text Box 16"/>
            <p:cNvSpPr txBox="1"/>
            <p:nvPr/>
          </p:nvSpPr>
          <p:spPr>
            <a:xfrm>
              <a:off x="11487573" y="2194561"/>
              <a:ext cx="1272701" cy="472701"/>
            </a:xfrm>
            <a:prstGeom prst="rect">
              <a:avLst/>
            </a:prstGeom>
            <a:solidFill>
              <a:srgbClr val="EDC1B6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Project-2</a:t>
              </a:r>
            </a:p>
          </p:txBody>
        </p:sp>
        <p:sp>
          <p:nvSpPr>
            <p:cNvPr id="355" name="Text Box 17"/>
            <p:cNvSpPr txBox="1"/>
            <p:nvPr/>
          </p:nvSpPr>
          <p:spPr>
            <a:xfrm>
              <a:off x="27093" y="2219397"/>
              <a:ext cx="1205580" cy="472701"/>
            </a:xfrm>
            <a:prstGeom prst="rect">
              <a:avLst/>
            </a:prstGeom>
            <a:solidFill>
              <a:srgbClr val="E9EFE8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Phys101</a:t>
              </a:r>
            </a:p>
          </p:txBody>
        </p:sp>
        <p:sp>
          <p:nvSpPr>
            <p:cNvPr id="356" name="Text Box 18"/>
            <p:cNvSpPr txBox="1"/>
            <p:nvPr/>
          </p:nvSpPr>
          <p:spPr>
            <a:xfrm>
              <a:off x="1603022" y="2194561"/>
              <a:ext cx="1205580" cy="472701"/>
            </a:xfrm>
            <a:prstGeom prst="rect">
              <a:avLst/>
            </a:prstGeom>
            <a:solidFill>
              <a:srgbClr val="E9EFE8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Phys102</a:t>
              </a:r>
            </a:p>
          </p:txBody>
        </p:sp>
        <p:sp>
          <p:nvSpPr>
            <p:cNvPr id="357" name="Text Box 19"/>
            <p:cNvSpPr txBox="1"/>
            <p:nvPr/>
          </p:nvSpPr>
          <p:spPr>
            <a:xfrm>
              <a:off x="-1" y="3160890"/>
              <a:ext cx="1256033" cy="472701"/>
            </a:xfrm>
            <a:prstGeom prst="rect">
              <a:avLst/>
            </a:prstGeom>
            <a:solidFill>
              <a:srgbClr val="FFF8C2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Math101</a:t>
              </a:r>
            </a:p>
          </p:txBody>
        </p:sp>
        <p:sp>
          <p:nvSpPr>
            <p:cNvPr id="358" name="Text Box 20"/>
            <p:cNvSpPr txBox="1"/>
            <p:nvPr/>
          </p:nvSpPr>
          <p:spPr>
            <a:xfrm>
              <a:off x="1580444" y="3187983"/>
              <a:ext cx="1256033" cy="472701"/>
            </a:xfrm>
            <a:prstGeom prst="rect">
              <a:avLst/>
            </a:prstGeom>
            <a:solidFill>
              <a:srgbClr val="FFF8C2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Math102</a:t>
              </a:r>
            </a:p>
          </p:txBody>
        </p:sp>
        <p:sp>
          <p:nvSpPr>
            <p:cNvPr id="359" name="Text Box 23"/>
            <p:cNvSpPr txBox="1"/>
            <p:nvPr/>
          </p:nvSpPr>
          <p:spPr>
            <a:xfrm>
              <a:off x="49671" y="5606574"/>
              <a:ext cx="1194418" cy="472701"/>
            </a:xfrm>
            <a:prstGeom prst="rect">
              <a:avLst/>
            </a:prstGeom>
            <a:solidFill>
              <a:srgbClr val="E9EFE8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Turk101</a:t>
              </a:r>
            </a:p>
          </p:txBody>
        </p:sp>
        <p:sp>
          <p:nvSpPr>
            <p:cNvPr id="360" name="Text Box 24"/>
            <p:cNvSpPr txBox="1"/>
            <p:nvPr/>
          </p:nvSpPr>
          <p:spPr>
            <a:xfrm>
              <a:off x="1652938" y="5697646"/>
              <a:ext cx="1194418" cy="472701"/>
            </a:xfrm>
            <a:prstGeom prst="rect">
              <a:avLst/>
            </a:prstGeom>
            <a:solidFill>
              <a:srgbClr val="E9EFE8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Turk102</a:t>
              </a:r>
            </a:p>
          </p:txBody>
        </p:sp>
        <p:sp>
          <p:nvSpPr>
            <p:cNvPr id="361" name="Text Box 25"/>
            <p:cNvSpPr txBox="1"/>
            <p:nvPr/>
          </p:nvSpPr>
          <p:spPr>
            <a:xfrm>
              <a:off x="49671" y="4724242"/>
              <a:ext cx="1103633" cy="472701"/>
            </a:xfrm>
            <a:prstGeom prst="rect">
              <a:avLst/>
            </a:prstGeom>
            <a:solidFill>
              <a:srgbClr val="E9EFE8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Eng101</a:t>
              </a:r>
            </a:p>
          </p:txBody>
        </p:sp>
        <p:sp>
          <p:nvSpPr>
            <p:cNvPr id="362" name="Text Box 26"/>
            <p:cNvSpPr txBox="1"/>
            <p:nvPr/>
          </p:nvSpPr>
          <p:spPr>
            <a:xfrm>
              <a:off x="1642700" y="4780845"/>
              <a:ext cx="1103633" cy="472701"/>
            </a:xfrm>
            <a:prstGeom prst="rect">
              <a:avLst/>
            </a:prstGeom>
            <a:solidFill>
              <a:srgbClr val="E9EFE8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Eng102</a:t>
              </a:r>
            </a:p>
          </p:txBody>
        </p:sp>
        <p:sp>
          <p:nvSpPr>
            <p:cNvPr id="363" name="Text Box 27"/>
            <p:cNvSpPr txBox="1"/>
            <p:nvPr/>
          </p:nvSpPr>
          <p:spPr>
            <a:xfrm>
              <a:off x="93576" y="6345531"/>
              <a:ext cx="1359183" cy="472701"/>
            </a:xfrm>
            <a:prstGeom prst="rect">
              <a:avLst/>
            </a:prstGeom>
            <a:solidFill>
              <a:srgbClr val="E9EFE8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65023" tIns="65023" rIns="65023" bIns="65023" numCol="1" anchor="t">
              <a:spAutoFit/>
            </a:bodyPr>
            <a:lstStyle/>
            <a:p>
              <a: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GE100</a:t>
              </a:r>
            </a:p>
          </p:txBody>
        </p:sp>
        <p:sp>
          <p:nvSpPr>
            <p:cNvPr id="364" name="Text Box 28"/>
            <p:cNvSpPr txBox="1"/>
            <p:nvPr/>
          </p:nvSpPr>
          <p:spPr>
            <a:xfrm>
              <a:off x="3206044" y="2201335"/>
              <a:ext cx="1256033" cy="472701"/>
            </a:xfrm>
            <a:prstGeom prst="rect">
              <a:avLst/>
            </a:prstGeom>
            <a:solidFill>
              <a:srgbClr val="FFF8C2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Math250</a:t>
              </a:r>
            </a:p>
          </p:txBody>
        </p:sp>
        <p:sp>
          <p:nvSpPr>
            <p:cNvPr id="365" name="Text Box 29"/>
            <p:cNvSpPr txBox="1"/>
            <p:nvPr/>
          </p:nvSpPr>
          <p:spPr>
            <a:xfrm>
              <a:off x="4903893" y="2194561"/>
              <a:ext cx="1256033" cy="472701"/>
            </a:xfrm>
            <a:prstGeom prst="rect">
              <a:avLst/>
            </a:prstGeom>
            <a:solidFill>
              <a:srgbClr val="FFF8C2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Math260</a:t>
              </a:r>
            </a:p>
          </p:txBody>
        </p:sp>
        <p:sp>
          <p:nvSpPr>
            <p:cNvPr id="366" name="Text Box 30"/>
            <p:cNvSpPr txBox="1"/>
            <p:nvPr/>
          </p:nvSpPr>
          <p:spPr>
            <a:xfrm>
              <a:off x="3260231" y="3170601"/>
              <a:ext cx="1256033" cy="472701"/>
            </a:xfrm>
            <a:prstGeom prst="rect">
              <a:avLst/>
            </a:prstGeom>
            <a:solidFill>
              <a:srgbClr val="FFF8C2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Math225</a:t>
              </a:r>
            </a:p>
          </p:txBody>
        </p:sp>
        <p:sp>
          <p:nvSpPr>
            <p:cNvPr id="367" name="Text Box 31"/>
            <p:cNvSpPr txBox="1"/>
            <p:nvPr/>
          </p:nvSpPr>
          <p:spPr>
            <a:xfrm>
              <a:off x="5023840" y="3214048"/>
              <a:ext cx="900334" cy="472701"/>
            </a:xfrm>
            <a:prstGeom prst="rect">
              <a:avLst/>
            </a:prstGeom>
            <a:solidFill>
              <a:srgbClr val="EDC1B6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IE202</a:t>
              </a:r>
            </a:p>
          </p:txBody>
        </p:sp>
        <p:sp>
          <p:nvSpPr>
            <p:cNvPr id="368" name="Text Box 34"/>
            <p:cNvSpPr txBox="1"/>
            <p:nvPr/>
          </p:nvSpPr>
          <p:spPr>
            <a:xfrm>
              <a:off x="6681153" y="5752907"/>
              <a:ext cx="985463" cy="472701"/>
            </a:xfrm>
            <a:prstGeom prst="rect">
              <a:avLst/>
            </a:prstGeom>
            <a:solidFill>
              <a:srgbClr val="E9EFE8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CS281</a:t>
              </a:r>
            </a:p>
          </p:txBody>
        </p:sp>
        <p:sp>
          <p:nvSpPr>
            <p:cNvPr id="369" name="Text Box 35"/>
            <p:cNvSpPr txBox="1"/>
            <p:nvPr/>
          </p:nvSpPr>
          <p:spPr>
            <a:xfrm>
              <a:off x="8307521" y="4662001"/>
              <a:ext cx="1153937" cy="815601"/>
            </a:xfrm>
            <a:prstGeom prst="rect">
              <a:avLst/>
            </a:prstGeom>
            <a:solidFill>
              <a:srgbClr val="E3A192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/>
            <a:p>
              <a: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IE </a:t>
              </a:r>
            </a:p>
            <a:p>
              <a: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Elective</a:t>
              </a:r>
            </a:p>
          </p:txBody>
        </p:sp>
        <p:sp>
          <p:nvSpPr>
            <p:cNvPr id="370" name="Text Box 37"/>
            <p:cNvSpPr txBox="1"/>
            <p:nvPr/>
          </p:nvSpPr>
          <p:spPr>
            <a:xfrm>
              <a:off x="6696568" y="3068322"/>
              <a:ext cx="900334" cy="472701"/>
            </a:xfrm>
            <a:prstGeom prst="rect">
              <a:avLst/>
            </a:prstGeom>
            <a:solidFill>
              <a:srgbClr val="EDC1B6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IE325</a:t>
              </a:r>
            </a:p>
          </p:txBody>
        </p:sp>
        <p:sp>
          <p:nvSpPr>
            <p:cNvPr id="371" name="Text Box 38"/>
            <p:cNvSpPr txBox="1"/>
            <p:nvPr/>
          </p:nvSpPr>
          <p:spPr>
            <a:xfrm>
              <a:off x="8308622" y="3068322"/>
              <a:ext cx="900334" cy="472701"/>
            </a:xfrm>
            <a:prstGeom prst="rect">
              <a:avLst/>
            </a:prstGeom>
            <a:solidFill>
              <a:srgbClr val="EDC1B6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IE324</a:t>
              </a:r>
            </a:p>
          </p:txBody>
        </p:sp>
        <p:sp>
          <p:nvSpPr>
            <p:cNvPr id="372" name="Text Box 39"/>
            <p:cNvSpPr txBox="1"/>
            <p:nvPr/>
          </p:nvSpPr>
          <p:spPr>
            <a:xfrm>
              <a:off x="5062055" y="4181826"/>
              <a:ext cx="900334" cy="472701"/>
            </a:xfrm>
            <a:prstGeom prst="rect">
              <a:avLst/>
            </a:prstGeom>
            <a:solidFill>
              <a:srgbClr val="EDC1B6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IE342</a:t>
              </a:r>
            </a:p>
          </p:txBody>
        </p:sp>
        <p:sp>
          <p:nvSpPr>
            <p:cNvPr id="373" name="Text Box 40"/>
            <p:cNvSpPr txBox="1"/>
            <p:nvPr/>
          </p:nvSpPr>
          <p:spPr>
            <a:xfrm>
              <a:off x="8308622" y="3802099"/>
              <a:ext cx="900334" cy="472701"/>
            </a:xfrm>
            <a:prstGeom prst="rect">
              <a:avLst/>
            </a:prstGeom>
            <a:solidFill>
              <a:srgbClr val="EDC1B6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IE380</a:t>
              </a:r>
            </a:p>
          </p:txBody>
        </p:sp>
        <p:sp>
          <p:nvSpPr>
            <p:cNvPr id="374" name="Text Box 41"/>
            <p:cNvSpPr txBox="1"/>
            <p:nvPr/>
          </p:nvSpPr>
          <p:spPr>
            <a:xfrm>
              <a:off x="6696567" y="3856285"/>
              <a:ext cx="900333" cy="472701"/>
            </a:xfrm>
            <a:prstGeom prst="rect">
              <a:avLst/>
            </a:prstGeom>
            <a:solidFill>
              <a:srgbClr val="EDC1B6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IE303</a:t>
              </a:r>
            </a:p>
          </p:txBody>
        </p:sp>
        <p:sp>
          <p:nvSpPr>
            <p:cNvPr id="375" name="Text Box 42"/>
            <p:cNvSpPr txBox="1"/>
            <p:nvPr/>
          </p:nvSpPr>
          <p:spPr>
            <a:xfrm>
              <a:off x="8307398" y="7648102"/>
              <a:ext cx="1103633" cy="472701"/>
            </a:xfrm>
            <a:prstGeom prst="rect">
              <a:avLst/>
            </a:prstGeom>
            <a:solidFill>
              <a:srgbClr val="E9EFE8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/>
            <a:p>
              <a: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Eng401</a:t>
              </a:r>
            </a:p>
          </p:txBody>
        </p:sp>
        <p:sp>
          <p:nvSpPr>
            <p:cNvPr id="376" name="Text Box 43"/>
            <p:cNvSpPr txBox="1"/>
            <p:nvPr/>
          </p:nvSpPr>
          <p:spPr>
            <a:xfrm>
              <a:off x="3364014" y="5740280"/>
              <a:ext cx="1199627" cy="472701"/>
            </a:xfrm>
            <a:prstGeom prst="rect">
              <a:avLst/>
            </a:prstGeom>
            <a:solidFill>
              <a:srgbClr val="E9EFE8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Hum111</a:t>
              </a:r>
            </a:p>
          </p:txBody>
        </p:sp>
        <p:sp>
          <p:nvSpPr>
            <p:cNvPr id="377" name="Text Box 44"/>
            <p:cNvSpPr txBox="1"/>
            <p:nvPr/>
          </p:nvSpPr>
          <p:spPr>
            <a:xfrm>
              <a:off x="4928240" y="5697646"/>
              <a:ext cx="1210938" cy="472701"/>
            </a:xfrm>
            <a:prstGeom prst="rect">
              <a:avLst/>
            </a:prstGeom>
            <a:solidFill>
              <a:srgbClr val="E9EFE8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Hum112</a:t>
              </a:r>
            </a:p>
          </p:txBody>
        </p:sp>
        <p:sp>
          <p:nvSpPr>
            <p:cNvPr id="378" name="Text Box 46"/>
            <p:cNvSpPr txBox="1"/>
            <p:nvPr/>
          </p:nvSpPr>
          <p:spPr>
            <a:xfrm>
              <a:off x="6742737" y="6754538"/>
              <a:ext cx="900334" cy="472701"/>
            </a:xfrm>
            <a:prstGeom prst="rect">
              <a:avLst/>
            </a:prstGeom>
            <a:solidFill>
              <a:srgbClr val="EDC1B6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IE299</a:t>
              </a:r>
            </a:p>
          </p:txBody>
        </p:sp>
        <p:sp>
          <p:nvSpPr>
            <p:cNvPr id="379" name="Text Box 47"/>
            <p:cNvSpPr txBox="1"/>
            <p:nvPr/>
          </p:nvSpPr>
          <p:spPr>
            <a:xfrm>
              <a:off x="9823739" y="3297090"/>
              <a:ext cx="1153937" cy="815601"/>
            </a:xfrm>
            <a:prstGeom prst="rect">
              <a:avLst/>
            </a:prstGeom>
            <a:solidFill>
              <a:srgbClr val="E3A192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/>
            <a:p>
              <a: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IE</a:t>
              </a:r>
            </a:p>
            <a:p>
              <a: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Elective</a:t>
              </a:r>
            </a:p>
          </p:txBody>
        </p:sp>
        <p:sp>
          <p:nvSpPr>
            <p:cNvPr id="380" name="Text Box 48"/>
            <p:cNvSpPr txBox="1"/>
            <p:nvPr/>
          </p:nvSpPr>
          <p:spPr>
            <a:xfrm>
              <a:off x="11469475" y="3297090"/>
              <a:ext cx="1153937" cy="815601"/>
            </a:xfrm>
            <a:prstGeom prst="rect">
              <a:avLst/>
            </a:prstGeom>
            <a:solidFill>
              <a:srgbClr val="E3A192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/>
            <a:p>
              <a: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IE</a:t>
              </a:r>
            </a:p>
            <a:p>
              <a: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Elective</a:t>
              </a:r>
            </a:p>
          </p:txBody>
        </p:sp>
        <p:sp>
          <p:nvSpPr>
            <p:cNvPr id="381" name="Text Box 49"/>
            <p:cNvSpPr txBox="1"/>
            <p:nvPr/>
          </p:nvSpPr>
          <p:spPr>
            <a:xfrm>
              <a:off x="9929707" y="4528553"/>
              <a:ext cx="1153936" cy="815601"/>
            </a:xfrm>
            <a:prstGeom prst="rect">
              <a:avLst/>
            </a:prstGeom>
            <a:solidFill>
              <a:srgbClr val="E3A192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/>
            <a:p>
              <a: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IE</a:t>
              </a:r>
            </a:p>
            <a:p>
              <a: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Elective</a:t>
              </a:r>
            </a:p>
          </p:txBody>
        </p:sp>
        <p:sp>
          <p:nvSpPr>
            <p:cNvPr id="382" name="Text Box 53"/>
            <p:cNvSpPr txBox="1"/>
            <p:nvPr/>
          </p:nvSpPr>
          <p:spPr>
            <a:xfrm>
              <a:off x="9972606" y="6746240"/>
              <a:ext cx="714596" cy="472701"/>
            </a:xfrm>
            <a:prstGeom prst="rect">
              <a:avLst/>
            </a:prstGeom>
            <a:solidFill>
              <a:srgbClr val="E9EFE8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HSS</a:t>
              </a:r>
            </a:p>
          </p:txBody>
        </p:sp>
        <p:sp>
          <p:nvSpPr>
            <p:cNvPr id="383" name="Text Box 54"/>
            <p:cNvSpPr txBox="1"/>
            <p:nvPr/>
          </p:nvSpPr>
          <p:spPr>
            <a:xfrm>
              <a:off x="11706579" y="6746240"/>
              <a:ext cx="714596" cy="472701"/>
            </a:xfrm>
            <a:prstGeom prst="rect">
              <a:avLst/>
            </a:prstGeom>
            <a:solidFill>
              <a:srgbClr val="E9EFE8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HSS</a:t>
              </a:r>
            </a:p>
          </p:txBody>
        </p:sp>
        <p:sp>
          <p:nvSpPr>
            <p:cNvPr id="384" name="Text Box 55"/>
            <p:cNvSpPr txBox="1"/>
            <p:nvPr/>
          </p:nvSpPr>
          <p:spPr>
            <a:xfrm>
              <a:off x="9948916" y="7665467"/>
              <a:ext cx="900334" cy="472701"/>
            </a:xfrm>
            <a:prstGeom prst="rect">
              <a:avLst/>
            </a:prstGeom>
            <a:solidFill>
              <a:srgbClr val="EDC1B6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IE399</a:t>
              </a:r>
            </a:p>
          </p:txBody>
        </p:sp>
        <p:sp>
          <p:nvSpPr>
            <p:cNvPr id="385" name="Line 63"/>
            <p:cNvSpPr/>
            <p:nvPr/>
          </p:nvSpPr>
          <p:spPr>
            <a:xfrm>
              <a:off x="0" y="8886614"/>
              <a:ext cx="13004801" cy="1"/>
            </a:xfrm>
            <a:prstGeom prst="line">
              <a:avLst/>
            </a:prstGeom>
            <a:noFill/>
            <a:ln w="50800" cap="flat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386" name="Text Box 22"/>
            <p:cNvSpPr txBox="1"/>
            <p:nvPr/>
          </p:nvSpPr>
          <p:spPr>
            <a:xfrm>
              <a:off x="3338857" y="4988165"/>
              <a:ext cx="1050352" cy="472701"/>
            </a:xfrm>
            <a:prstGeom prst="rect">
              <a:avLst/>
            </a:prstGeom>
            <a:solidFill>
              <a:srgbClr val="E9EFE8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CS 115</a:t>
              </a:r>
            </a:p>
          </p:txBody>
        </p:sp>
        <p:sp>
          <p:nvSpPr>
            <p:cNvPr id="387" name="Text Box 11"/>
            <p:cNvSpPr txBox="1"/>
            <p:nvPr/>
          </p:nvSpPr>
          <p:spPr>
            <a:xfrm>
              <a:off x="43905" y="3919191"/>
              <a:ext cx="1408854" cy="472700"/>
            </a:xfrm>
            <a:prstGeom prst="rect">
              <a:avLst/>
            </a:prstGeom>
            <a:solidFill>
              <a:srgbClr val="EDC1B6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65023" tIns="65023" rIns="65023" bIns="65023" numCol="1" anchor="t">
              <a:spAutoFit/>
            </a:bodyPr>
            <a:lstStyle/>
            <a:p>
              <a: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IE102</a:t>
              </a:r>
            </a:p>
          </p:txBody>
        </p:sp>
        <p:sp>
          <p:nvSpPr>
            <p:cNvPr id="388" name="Text Box 36"/>
            <p:cNvSpPr txBox="1"/>
            <p:nvPr/>
          </p:nvSpPr>
          <p:spPr>
            <a:xfrm>
              <a:off x="4924402" y="4922507"/>
              <a:ext cx="1120748" cy="472701"/>
            </a:xfrm>
            <a:prstGeom prst="rect">
              <a:avLst/>
            </a:prstGeom>
            <a:solidFill>
              <a:srgbClr val="E9EFE8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Hist200</a:t>
              </a:r>
            </a:p>
          </p:txBody>
        </p:sp>
        <p:sp>
          <p:nvSpPr>
            <p:cNvPr id="389" name="Text Box 33"/>
            <p:cNvSpPr txBox="1"/>
            <p:nvPr/>
          </p:nvSpPr>
          <p:spPr>
            <a:xfrm>
              <a:off x="6534933" y="4832109"/>
              <a:ext cx="1517228" cy="461080"/>
            </a:xfrm>
            <a:prstGeom prst="rect">
              <a:avLst/>
            </a:prstGeom>
            <a:solidFill>
              <a:srgbClr val="E9EFE8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65023" tIns="65023" rIns="65023" bIns="65023" numCol="1" anchor="t">
              <a:spAutoFit/>
            </a:bodyPr>
            <a:lstStyle/>
            <a:p>
              <a:pPr algn="l" defTabSz="1300480">
                <a:defRPr sz="2200"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Econ 207</a:t>
              </a:r>
            </a:p>
          </p:txBody>
        </p:sp>
        <p:sp>
          <p:nvSpPr>
            <p:cNvPr id="390" name="Text Box 33"/>
            <p:cNvSpPr txBox="1"/>
            <p:nvPr/>
          </p:nvSpPr>
          <p:spPr>
            <a:xfrm>
              <a:off x="11595947" y="5870223"/>
              <a:ext cx="832617" cy="472701"/>
            </a:xfrm>
            <a:prstGeom prst="rect">
              <a:avLst/>
            </a:prstGeom>
            <a:solidFill>
              <a:srgbClr val="E9EFE8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BrEL</a:t>
              </a:r>
            </a:p>
          </p:txBody>
        </p:sp>
        <p:sp>
          <p:nvSpPr>
            <p:cNvPr id="391" name="Text Box 51"/>
            <p:cNvSpPr txBox="1"/>
            <p:nvPr/>
          </p:nvSpPr>
          <p:spPr>
            <a:xfrm>
              <a:off x="6637866" y="7610230"/>
              <a:ext cx="1095150" cy="472701"/>
            </a:xfrm>
            <a:prstGeom prst="rect">
              <a:avLst/>
            </a:prstGeom>
            <a:solidFill>
              <a:srgbClr val="E9EFE8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GE 301</a:t>
              </a:r>
            </a:p>
          </p:txBody>
        </p:sp>
        <p:sp>
          <p:nvSpPr>
            <p:cNvPr id="392" name="Text Box 33"/>
            <p:cNvSpPr txBox="1"/>
            <p:nvPr/>
          </p:nvSpPr>
          <p:spPr>
            <a:xfrm>
              <a:off x="9970347" y="5870223"/>
              <a:ext cx="832617" cy="472701"/>
            </a:xfrm>
            <a:prstGeom prst="rect">
              <a:avLst/>
            </a:prstGeom>
            <a:solidFill>
              <a:srgbClr val="E9EFE8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BrEL</a:t>
              </a:r>
            </a:p>
          </p:txBody>
        </p:sp>
      </p:grpSp>
      <p:sp>
        <p:nvSpPr>
          <p:cNvPr id="394" name="Text Box 27"/>
          <p:cNvSpPr txBox="1"/>
          <p:nvPr/>
        </p:nvSpPr>
        <p:spPr>
          <a:xfrm>
            <a:off x="3251218" y="6394028"/>
            <a:ext cx="1359183" cy="472641"/>
          </a:xfrm>
          <a:prstGeom prst="rect">
            <a:avLst/>
          </a:prstGeom>
          <a:solidFill>
            <a:srgbClr val="E9EFE8"/>
          </a:solidFill>
          <a:ln w="12700">
            <a:solidFill>
              <a:srgbClr val="000000"/>
            </a:solidFill>
            <a:miter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64994" tIns="64994" rIns="64994" bIns="64994">
            <a:spAutoFit/>
          </a:bodyPr>
          <a:lstStyle>
            <a:lvl1pPr algn="l" defTabSz="1300480"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GE 250</a:t>
            </a:r>
          </a:p>
        </p:txBody>
      </p:sp>
      <p:sp>
        <p:nvSpPr>
          <p:cNvPr id="395" name="Text Box 27"/>
          <p:cNvSpPr txBox="1"/>
          <p:nvPr/>
        </p:nvSpPr>
        <p:spPr>
          <a:xfrm>
            <a:off x="4876818" y="6394028"/>
            <a:ext cx="1359183" cy="472641"/>
          </a:xfrm>
          <a:prstGeom prst="rect">
            <a:avLst/>
          </a:prstGeom>
          <a:solidFill>
            <a:srgbClr val="E9EFE8"/>
          </a:solidFill>
          <a:ln w="12700">
            <a:solidFill>
              <a:srgbClr val="000000"/>
            </a:solidFill>
            <a:miter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64994" tIns="64994" rIns="64994" bIns="64994">
            <a:spAutoFit/>
          </a:bodyPr>
          <a:lstStyle>
            <a:lvl1pPr algn="l" defTabSz="1300480"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GE 251</a:t>
            </a:r>
          </a:p>
        </p:txBody>
      </p:sp>
      <p:sp>
        <p:nvSpPr>
          <p:cNvPr id="396" name="TextBox 65"/>
          <p:cNvSpPr txBox="1"/>
          <p:nvPr/>
        </p:nvSpPr>
        <p:spPr>
          <a:xfrm>
            <a:off x="336789" y="8906747"/>
            <a:ext cx="1083734" cy="4982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64994" tIns="64994" rIns="64994" bIns="64994">
            <a:spAutoFit/>
          </a:bodyPr>
          <a:lstStyle/>
          <a:p>
            <a:pPr algn="l" defTabSz="1300480">
              <a:defRPr sz="2400">
                <a:latin typeface="Calibri"/>
                <a:ea typeface="Calibri"/>
                <a:cs typeface="Calibri"/>
                <a:sym typeface="Calibri"/>
              </a:defRPr>
            </a:pPr>
            <a:r>
              <a:t>17</a:t>
            </a:r>
          </a:p>
        </p:txBody>
      </p:sp>
      <p:sp>
        <p:nvSpPr>
          <p:cNvPr id="397" name="TextBox 66"/>
          <p:cNvSpPr txBox="1"/>
          <p:nvPr/>
        </p:nvSpPr>
        <p:spPr>
          <a:xfrm>
            <a:off x="1625599" y="8886613"/>
            <a:ext cx="1083735" cy="4982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64994" tIns="64994" rIns="64994" bIns="64994">
            <a:spAutoFit/>
          </a:bodyPr>
          <a:lstStyle>
            <a:lvl1pPr defTabSz="1300480">
              <a:defRPr sz="2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16</a:t>
            </a:r>
          </a:p>
        </p:txBody>
      </p:sp>
      <p:sp>
        <p:nvSpPr>
          <p:cNvPr id="398" name="TextBox 67"/>
          <p:cNvSpPr txBox="1"/>
          <p:nvPr/>
        </p:nvSpPr>
        <p:spPr>
          <a:xfrm>
            <a:off x="3359574" y="8886613"/>
            <a:ext cx="1083735" cy="4982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64994" tIns="64994" rIns="64994" bIns="64994">
            <a:spAutoFit/>
          </a:bodyPr>
          <a:lstStyle/>
          <a:p>
            <a:pPr algn="l" defTabSz="1300480">
              <a:defRPr sz="2400">
                <a:latin typeface="Calibri"/>
                <a:ea typeface="Calibri"/>
                <a:cs typeface="Calibri"/>
                <a:sym typeface="Calibri"/>
              </a:defRPr>
            </a:pPr>
            <a:r>
              <a:t>18</a:t>
            </a:r>
          </a:p>
        </p:txBody>
      </p:sp>
      <p:sp>
        <p:nvSpPr>
          <p:cNvPr id="399" name="TextBox 68"/>
          <p:cNvSpPr txBox="1"/>
          <p:nvPr/>
        </p:nvSpPr>
        <p:spPr>
          <a:xfrm>
            <a:off x="5093546" y="8886613"/>
            <a:ext cx="1083734" cy="4982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64994" tIns="64994" rIns="64994" bIns="64994">
            <a:spAutoFit/>
          </a:bodyPr>
          <a:lstStyle/>
          <a:p>
            <a:pPr algn="l" defTabSz="1300480">
              <a:defRPr sz="2400">
                <a:latin typeface="Calibri"/>
                <a:ea typeface="Calibri"/>
                <a:cs typeface="Calibri"/>
                <a:sym typeface="Calibri"/>
              </a:defRPr>
            </a:pPr>
            <a:r>
              <a:t>17</a:t>
            </a:r>
          </a:p>
        </p:txBody>
      </p:sp>
      <p:sp>
        <p:nvSpPr>
          <p:cNvPr id="400" name="TextBox 69"/>
          <p:cNvSpPr txBox="1"/>
          <p:nvPr/>
        </p:nvSpPr>
        <p:spPr>
          <a:xfrm>
            <a:off x="6719146" y="8886613"/>
            <a:ext cx="1083734" cy="4982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64994" tIns="64994" rIns="64994" bIns="64994">
            <a:spAutoFit/>
          </a:bodyPr>
          <a:lstStyle/>
          <a:p>
            <a:pPr algn="l" defTabSz="1300480">
              <a:defRPr sz="2400">
                <a:latin typeface="Calibri"/>
                <a:ea typeface="Calibri"/>
                <a:cs typeface="Calibri"/>
                <a:sym typeface="Calibri"/>
              </a:defRPr>
            </a:pPr>
            <a:r>
              <a:t>17</a:t>
            </a:r>
          </a:p>
        </p:txBody>
      </p:sp>
      <p:sp>
        <p:nvSpPr>
          <p:cNvPr id="401" name="TextBox 70"/>
          <p:cNvSpPr txBox="1"/>
          <p:nvPr/>
        </p:nvSpPr>
        <p:spPr>
          <a:xfrm>
            <a:off x="8453119" y="8886613"/>
            <a:ext cx="1083735" cy="4982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64994" tIns="64994" rIns="64994" bIns="64994">
            <a:spAutoFit/>
          </a:bodyPr>
          <a:lstStyle/>
          <a:p>
            <a:pPr algn="l" defTabSz="1300480">
              <a:defRPr sz="2400">
                <a:latin typeface="Calibri"/>
                <a:ea typeface="Calibri"/>
                <a:cs typeface="Calibri"/>
                <a:sym typeface="Calibri"/>
              </a:defRPr>
            </a:pPr>
            <a:r>
              <a:t>18</a:t>
            </a:r>
          </a:p>
        </p:txBody>
      </p:sp>
      <p:sp>
        <p:nvSpPr>
          <p:cNvPr id="402" name="TextBox 71"/>
          <p:cNvSpPr txBox="1"/>
          <p:nvPr/>
        </p:nvSpPr>
        <p:spPr>
          <a:xfrm>
            <a:off x="11704320" y="8886613"/>
            <a:ext cx="1083734" cy="4982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64994" tIns="64994" rIns="64994" bIns="64994">
            <a:spAutoFit/>
          </a:bodyPr>
          <a:lstStyle>
            <a:lvl1pPr algn="l" defTabSz="1300480">
              <a:defRPr sz="2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15</a:t>
            </a:r>
          </a:p>
        </p:txBody>
      </p:sp>
      <p:sp>
        <p:nvSpPr>
          <p:cNvPr id="403" name="TextBox 72"/>
          <p:cNvSpPr txBox="1"/>
          <p:nvPr/>
        </p:nvSpPr>
        <p:spPr>
          <a:xfrm>
            <a:off x="10078720" y="8886613"/>
            <a:ext cx="1083734" cy="4982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64994" tIns="64994" rIns="64994" bIns="64994">
            <a:spAutoFit/>
          </a:bodyPr>
          <a:lstStyle>
            <a:lvl1pPr algn="l" defTabSz="1300480">
              <a:defRPr sz="2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15</a:t>
            </a:r>
          </a:p>
        </p:txBody>
      </p:sp>
      <p:sp>
        <p:nvSpPr>
          <p:cNvPr id="404" name="Text Box 56"/>
          <p:cNvSpPr txBox="1"/>
          <p:nvPr/>
        </p:nvSpPr>
        <p:spPr>
          <a:xfrm>
            <a:off x="8419459" y="6510697"/>
            <a:ext cx="900274" cy="472641"/>
          </a:xfrm>
          <a:prstGeom prst="rect">
            <a:avLst/>
          </a:prstGeom>
          <a:solidFill>
            <a:srgbClr val="EDC1B6"/>
          </a:solidFill>
          <a:ln w="12700">
            <a:solidFill>
              <a:srgbClr val="000000"/>
            </a:solidFill>
            <a:miter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64994" tIns="64994" rIns="64994" bIns="64994">
            <a:spAutoFit/>
          </a:bodyPr>
          <a:lstStyle>
            <a:lvl1pPr algn="l" defTabSz="1300480"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IE496</a:t>
            </a:r>
          </a:p>
        </p:txBody>
      </p:sp>
      <p:sp>
        <p:nvSpPr>
          <p:cNvPr id="405" name="Text Box 20"/>
          <p:cNvSpPr txBox="1"/>
          <p:nvPr/>
        </p:nvSpPr>
        <p:spPr>
          <a:xfrm>
            <a:off x="1561252" y="3643554"/>
            <a:ext cx="1565224" cy="472641"/>
          </a:xfrm>
          <a:prstGeom prst="rect">
            <a:avLst/>
          </a:prstGeom>
          <a:solidFill>
            <a:srgbClr val="FFF8C2"/>
          </a:solidFill>
          <a:ln w="12700">
            <a:solidFill>
              <a:srgbClr val="000000"/>
            </a:solidFill>
            <a:miter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64994" tIns="64994" rIns="64994" bIns="64994">
            <a:spAutoFit/>
          </a:bodyPr>
          <a:lstStyle>
            <a:lvl1pPr algn="l" defTabSz="1300480"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Math 132</a:t>
            </a:r>
          </a:p>
        </p:txBody>
      </p:sp>
      <p:sp>
        <p:nvSpPr>
          <p:cNvPr id="406" name="Text Box 33"/>
          <p:cNvSpPr txBox="1"/>
          <p:nvPr/>
        </p:nvSpPr>
        <p:spPr>
          <a:xfrm>
            <a:off x="8419458" y="5626383"/>
            <a:ext cx="832558" cy="472641"/>
          </a:xfrm>
          <a:prstGeom prst="rect">
            <a:avLst/>
          </a:prstGeom>
          <a:solidFill>
            <a:srgbClr val="E9EFE8"/>
          </a:solidFill>
          <a:ln w="12700">
            <a:solidFill>
              <a:srgbClr val="000000"/>
            </a:solidFill>
            <a:miter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64994" tIns="64994" rIns="64994" bIns="64994">
            <a:spAutoFit/>
          </a:bodyPr>
          <a:lstStyle>
            <a:lvl1pPr algn="l" defTabSz="1300480"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BrEL</a:t>
            </a:r>
          </a:p>
        </p:txBody>
      </p:sp>
      <p:sp>
        <p:nvSpPr>
          <p:cNvPr id="407" name="Text Box 35"/>
          <p:cNvSpPr txBox="1"/>
          <p:nvPr/>
        </p:nvSpPr>
        <p:spPr>
          <a:xfrm>
            <a:off x="11469477" y="4244128"/>
            <a:ext cx="1153877" cy="815541"/>
          </a:xfrm>
          <a:prstGeom prst="rect">
            <a:avLst/>
          </a:prstGeom>
          <a:solidFill>
            <a:srgbClr val="E3A192"/>
          </a:solidFill>
          <a:ln w="12700">
            <a:solidFill>
              <a:srgbClr val="000000"/>
            </a:solidFill>
            <a:miter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64994" tIns="64994" rIns="64994" bIns="64994">
            <a:spAutoFit/>
          </a:bodyPr>
          <a:lstStyle/>
          <a:p>
            <a:pPr algn="l" defTabSz="1300480"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IE </a:t>
            </a:r>
          </a:p>
          <a:p>
            <a:pPr algn="l" defTabSz="1300480"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Elective</a:t>
            </a:r>
          </a:p>
        </p:txBody>
      </p:sp>
      <p:grpSp>
        <p:nvGrpSpPr>
          <p:cNvPr id="413" name="Group"/>
          <p:cNvGrpSpPr/>
          <p:nvPr/>
        </p:nvGrpSpPr>
        <p:grpSpPr>
          <a:xfrm>
            <a:off x="8195157" y="3088530"/>
            <a:ext cx="4536593" cy="2204022"/>
            <a:chOff x="0" y="0"/>
            <a:chExt cx="4536592" cy="2204020"/>
          </a:xfrm>
        </p:grpSpPr>
        <p:sp>
          <p:nvSpPr>
            <p:cNvPr id="408" name="Rectangle"/>
            <p:cNvSpPr/>
            <p:nvPr/>
          </p:nvSpPr>
          <p:spPr>
            <a:xfrm>
              <a:off x="0" y="1280045"/>
              <a:ext cx="1348879" cy="923976"/>
            </a:xfrm>
            <a:prstGeom prst="rect">
              <a:avLst/>
            </a:prstGeom>
            <a:noFill/>
            <a:ln w="76200" cap="flat">
              <a:solidFill>
                <a:srgbClr val="942192"/>
              </a:solidFill>
              <a:prstDash val="solid"/>
              <a:miter lim="400000"/>
            </a:ln>
            <a:effectLst>
              <a:outerShdw blurRad="50800" dist="12700" rotWithShape="0">
                <a:srgbClr val="000000">
                  <a:alpha val="5000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09" name="Rectangle"/>
            <p:cNvSpPr/>
            <p:nvPr/>
          </p:nvSpPr>
          <p:spPr>
            <a:xfrm>
              <a:off x="1498613" y="0"/>
              <a:ext cx="1348880" cy="806103"/>
            </a:xfrm>
            <a:prstGeom prst="rect">
              <a:avLst/>
            </a:prstGeom>
            <a:noFill/>
            <a:ln w="76200" cap="flat">
              <a:solidFill>
                <a:srgbClr val="942192"/>
              </a:solidFill>
              <a:prstDash val="solid"/>
              <a:miter lim="400000"/>
            </a:ln>
            <a:effectLst>
              <a:outerShdw blurRad="50800" dist="12700" rotWithShape="0">
                <a:srgbClr val="000000">
                  <a:alpha val="5000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10" name="Rectangle"/>
            <p:cNvSpPr/>
            <p:nvPr/>
          </p:nvSpPr>
          <p:spPr>
            <a:xfrm>
              <a:off x="3176819" y="0"/>
              <a:ext cx="1348880" cy="806103"/>
            </a:xfrm>
            <a:prstGeom prst="rect">
              <a:avLst/>
            </a:prstGeom>
            <a:noFill/>
            <a:ln w="76200" cap="flat">
              <a:solidFill>
                <a:srgbClr val="942192"/>
              </a:solidFill>
              <a:prstDash val="solid"/>
              <a:miter lim="400000"/>
            </a:ln>
            <a:effectLst>
              <a:outerShdw blurRad="50800" dist="12700" rotWithShape="0">
                <a:srgbClr val="000000">
                  <a:alpha val="5000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11" name="Rectangle"/>
            <p:cNvSpPr/>
            <p:nvPr/>
          </p:nvSpPr>
          <p:spPr>
            <a:xfrm>
              <a:off x="1653034" y="1155091"/>
              <a:ext cx="1348880" cy="806103"/>
            </a:xfrm>
            <a:prstGeom prst="rect">
              <a:avLst/>
            </a:prstGeom>
            <a:noFill/>
            <a:ln w="76200" cap="flat">
              <a:solidFill>
                <a:srgbClr val="942192"/>
              </a:solidFill>
              <a:prstDash val="solid"/>
              <a:miter lim="400000"/>
            </a:ln>
            <a:effectLst>
              <a:outerShdw blurRad="50800" dist="12700" rotWithShape="0">
                <a:srgbClr val="000000">
                  <a:alpha val="5000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12" name="Rectangle"/>
            <p:cNvSpPr/>
            <p:nvPr/>
          </p:nvSpPr>
          <p:spPr>
            <a:xfrm>
              <a:off x="3187713" y="1168400"/>
              <a:ext cx="1348880" cy="806103"/>
            </a:xfrm>
            <a:prstGeom prst="rect">
              <a:avLst/>
            </a:prstGeom>
            <a:noFill/>
            <a:ln w="76200" cap="flat">
              <a:solidFill>
                <a:srgbClr val="942192"/>
              </a:solidFill>
              <a:prstDash val="solid"/>
              <a:miter lim="400000"/>
            </a:ln>
            <a:effectLst>
              <a:outerShdw blurRad="50800" dist="12700" rotWithShape="0">
                <a:srgbClr val="000000">
                  <a:alpha val="5000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3" grpId="1" animBg="1" advAuto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IE Restricted Elective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IE Restricted Electives</a:t>
            </a:r>
          </a:p>
        </p:txBody>
      </p:sp>
      <p:sp>
        <p:nvSpPr>
          <p:cNvPr id="416" name="IE 411 Mathematical Programming…"/>
          <p:cNvSpPr txBox="1">
            <a:spLocks noGrp="1"/>
          </p:cNvSpPr>
          <p:nvPr>
            <p:ph type="body" sz="half" idx="1"/>
          </p:nvPr>
        </p:nvSpPr>
        <p:spPr>
          <a:xfrm>
            <a:off x="-73721" y="2717800"/>
            <a:ext cx="6657780" cy="6286500"/>
          </a:xfrm>
          <a:prstGeom prst="rect">
            <a:avLst/>
          </a:prstGeom>
        </p:spPr>
        <p:txBody>
          <a:bodyPr/>
          <a:lstStyle/>
          <a:p>
            <a:pPr marL="0" indent="0" algn="just" defTabSz="457200">
              <a:spcBef>
                <a:spcPts val="1000"/>
              </a:spcBef>
              <a:buSzTx/>
              <a:buNone/>
              <a:tabLst>
                <a:tab pos="165100" algn="l"/>
              </a:tabLst>
              <a:defRPr sz="120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  <a:p>
            <a:pPr marL="457200" indent="-228600" algn="just" defTabSz="457200">
              <a:spcBef>
                <a:spcPts val="0"/>
              </a:spcBef>
              <a:buSzPct val="100000"/>
              <a:buFont typeface="Times New Roman"/>
              <a:tabLst>
                <a:tab pos="165100" algn="l"/>
              </a:tabLst>
              <a:defRPr sz="240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IE 411 Mathematical Programming </a:t>
            </a:r>
          </a:p>
          <a:p>
            <a:pPr marL="457200" indent="-228600" algn="just" defTabSz="457200">
              <a:spcBef>
                <a:spcPts val="0"/>
              </a:spcBef>
              <a:buSzPct val="100000"/>
              <a:buFont typeface="Times New Roman"/>
              <a:tabLst>
                <a:tab pos="165100" algn="l"/>
              </a:tabLst>
              <a:defRPr sz="240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IE 412 Large Scale Optimization and Apps </a:t>
            </a:r>
          </a:p>
          <a:p>
            <a:pPr marL="457200" indent="-228600" algn="just" defTabSz="457200">
              <a:spcBef>
                <a:spcPts val="0"/>
              </a:spcBef>
              <a:buSzPct val="100000"/>
              <a:buFont typeface="Times New Roman"/>
              <a:tabLst>
                <a:tab pos="165100" algn="l"/>
              </a:tabLst>
              <a:defRPr sz="240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IE 420 Heuristics in Optimization </a:t>
            </a:r>
          </a:p>
          <a:p>
            <a:pPr marL="457200" indent="-228600" algn="just" defTabSz="457200">
              <a:spcBef>
                <a:spcPts val="0"/>
              </a:spcBef>
              <a:buSzPct val="100000"/>
              <a:buFont typeface="Times New Roman"/>
              <a:tabLst>
                <a:tab pos="165100" algn="l"/>
              </a:tabLst>
              <a:defRPr sz="240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IE 421 Introduction to Stochastic Processes </a:t>
            </a:r>
          </a:p>
          <a:p>
            <a:pPr marL="457200" indent="-228600" algn="just" defTabSz="457200">
              <a:spcBef>
                <a:spcPts val="0"/>
              </a:spcBef>
              <a:buSzPct val="100000"/>
              <a:buFont typeface="Times New Roman"/>
              <a:tabLst>
                <a:tab pos="165100" algn="l"/>
              </a:tabLst>
              <a:defRPr sz="240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IE 422 Dynamic Programming</a:t>
            </a:r>
          </a:p>
          <a:p>
            <a:pPr marL="457200" indent="-228600" algn="just" defTabSz="457200">
              <a:spcBef>
                <a:spcPts val="0"/>
              </a:spcBef>
              <a:buSzPct val="100000"/>
              <a:buFont typeface="Times New Roman"/>
              <a:defRPr sz="240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IE 423	Forecasting Methods and Applications	</a:t>
            </a:r>
          </a:p>
          <a:p>
            <a:pPr marL="457200" indent="-228600" algn="just" defTabSz="457200">
              <a:spcBef>
                <a:spcPts val="0"/>
              </a:spcBef>
              <a:buSzPct val="100000"/>
              <a:buFont typeface="Times New Roman"/>
              <a:defRPr sz="240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IE 427	Introduction to Defense Analysis	</a:t>
            </a:r>
          </a:p>
          <a:p>
            <a:pPr marL="457200" indent="-228600" algn="just" defTabSz="457200">
              <a:spcBef>
                <a:spcPts val="0"/>
              </a:spcBef>
              <a:buSzPct val="100000"/>
              <a:buFont typeface="Times New Roman"/>
              <a:defRPr sz="240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IE 428	Project Scheduling	</a:t>
            </a:r>
          </a:p>
          <a:p>
            <a:pPr marL="457200" indent="-228600" algn="just" defTabSz="457200">
              <a:spcBef>
                <a:spcPts val="0"/>
              </a:spcBef>
              <a:buSzPct val="100000"/>
              <a:buFont typeface="Times New Roman"/>
              <a:defRPr sz="240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IE 432	Quantitative Risk Management	</a:t>
            </a:r>
          </a:p>
          <a:p>
            <a:pPr marL="457200" indent="-228600" algn="just" defTabSz="457200">
              <a:spcBef>
                <a:spcPts val="0"/>
              </a:spcBef>
              <a:buSzPct val="100000"/>
              <a:buFont typeface="Times New Roman"/>
              <a:defRPr sz="240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IE 436	Simulation Exp. Design and Analysis	</a:t>
            </a:r>
          </a:p>
          <a:p>
            <a:pPr marL="457200" indent="-228600" algn="just" defTabSz="457200">
              <a:spcBef>
                <a:spcPts val="0"/>
              </a:spcBef>
              <a:buSzPct val="100000"/>
              <a:buFont typeface="Times New Roman"/>
              <a:defRPr sz="240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IE 440	Introduction to Financial Engineering	</a:t>
            </a:r>
          </a:p>
          <a:p>
            <a:pPr marL="457200" indent="-228600" algn="just" defTabSz="457200">
              <a:spcBef>
                <a:spcPts val="0"/>
              </a:spcBef>
              <a:buSzPct val="100000"/>
              <a:buFont typeface="Times New Roman"/>
              <a:defRPr sz="240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IE 441	Cost Analysis and Control	 	</a:t>
            </a:r>
          </a:p>
          <a:p>
            <a:pPr marL="457200" indent="-228600" algn="just" defTabSz="457200">
              <a:spcBef>
                <a:spcPts val="0"/>
              </a:spcBef>
              <a:buSzPct val="100000"/>
              <a:buFont typeface="Times New Roman"/>
              <a:defRPr sz="240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IE 443	Multi-Objective Decision Analysis	</a:t>
            </a:r>
          </a:p>
          <a:p>
            <a:pPr marL="457200" indent="-228600" algn="just" defTabSz="457200">
              <a:spcBef>
                <a:spcPts val="0"/>
              </a:spcBef>
              <a:buSzPct val="100000"/>
              <a:buFont typeface="Times New Roman"/>
              <a:defRPr sz="240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IE 444	Operations Research in Finance </a:t>
            </a:r>
          </a:p>
          <a:p>
            <a:pPr marL="457200" indent="-228600" algn="just" defTabSz="457200">
              <a:spcBef>
                <a:spcPts val="0"/>
              </a:spcBef>
              <a:buSzPct val="100000"/>
              <a:buFont typeface="Times New Roman"/>
              <a:defRPr sz="240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IE 448	Financial Issues in Engineering Projects  </a:t>
            </a:r>
          </a:p>
          <a:p>
            <a:pPr marL="457200" indent="-228600" algn="just" defTabSz="457200">
              <a:spcBef>
                <a:spcPts val="0"/>
              </a:spcBef>
              <a:buSzPct val="100000"/>
              <a:buFont typeface="Times New Roman"/>
              <a:defRPr sz="240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IE 451	Applied Data Analysis	</a:t>
            </a:r>
          </a:p>
        </p:txBody>
      </p:sp>
      <p:sp>
        <p:nvSpPr>
          <p:cNvPr id="417" name="IE 453 Energy Systems Planning…"/>
          <p:cNvSpPr txBox="1"/>
          <p:nvPr/>
        </p:nvSpPr>
        <p:spPr>
          <a:xfrm>
            <a:off x="6139557" y="2978274"/>
            <a:ext cx="7075586" cy="57655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rmAutofit lnSpcReduction="10000"/>
          </a:bodyPr>
          <a:lstStyle/>
          <a:p>
            <a:pPr algn="just" defTabSz="457200">
              <a:spcBef>
                <a:spcPts val="1000"/>
              </a:spcBef>
              <a:tabLst>
                <a:tab pos="165100" algn="l"/>
              </a:tabLst>
              <a:defRPr sz="120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  <a:p>
            <a:pPr marL="457200" indent="-228600" algn="just" defTabSz="457200">
              <a:buSzPct val="100000"/>
              <a:buFont typeface="Times New Roman"/>
              <a:buChar char="•"/>
              <a:defRPr sz="240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IE 453	Energy Systems Planning	</a:t>
            </a:r>
          </a:p>
          <a:p>
            <a:pPr marL="457200" indent="-228600" algn="just" defTabSz="457200">
              <a:buSzPct val="100000"/>
              <a:buFont typeface="Times New Roman"/>
              <a:buChar char="•"/>
              <a:defRPr sz="240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IE 455	Service Systems	 	</a:t>
            </a:r>
          </a:p>
          <a:p>
            <a:pPr marL="457200" indent="-228600" algn="just" defTabSz="457200">
              <a:buSzPct val="100000"/>
              <a:buFont typeface="Times New Roman"/>
              <a:buChar char="•"/>
              <a:defRPr sz="240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IE 457	Sustainable Operations	 	</a:t>
            </a:r>
          </a:p>
          <a:p>
            <a:pPr marL="457200" indent="-228600" algn="just" defTabSz="457200">
              <a:buSzPct val="100000"/>
              <a:buFont typeface="Times New Roman"/>
              <a:buChar char="•"/>
              <a:defRPr sz="240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IE 460	Quantitative Models in Supply Chain Mgmt	</a:t>
            </a:r>
          </a:p>
          <a:p>
            <a:pPr marL="457200" indent="-228600" algn="just" defTabSz="457200">
              <a:buSzPct val="100000"/>
              <a:buFont typeface="Times New Roman"/>
              <a:buChar char="•"/>
              <a:tabLst>
                <a:tab pos="165100" algn="l"/>
              </a:tabLst>
              <a:defRPr sz="240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IE 461 Supply Chain Management </a:t>
            </a:r>
          </a:p>
          <a:p>
            <a:pPr marL="457200" indent="-228600" algn="just" defTabSz="457200">
              <a:buSzPct val="100000"/>
              <a:buFont typeface="Times New Roman"/>
              <a:buChar char="•"/>
              <a:tabLst>
                <a:tab pos="165100" algn="l"/>
              </a:tabLst>
              <a:defRPr sz="240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IE 462 Int. to Advanced Manufac. Technologies </a:t>
            </a:r>
          </a:p>
          <a:p>
            <a:pPr marL="457200" indent="-228600" algn="just" defTabSz="457200">
              <a:buSzPct val="100000"/>
              <a:buFont typeface="Times New Roman"/>
              <a:buChar char="•"/>
              <a:defRPr sz="240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IE 463	Operations Scheduling   	</a:t>
            </a:r>
          </a:p>
          <a:p>
            <a:pPr marL="457200" indent="-228600" algn="just" defTabSz="457200">
              <a:buSzPct val="100000"/>
              <a:buFont typeface="Times New Roman"/>
              <a:buChar char="•"/>
              <a:defRPr sz="240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IE 464	Inventory Planning Models	</a:t>
            </a:r>
          </a:p>
          <a:p>
            <a:pPr marL="457200" indent="-228600" algn="just" defTabSz="457200">
              <a:buSzPct val="100000"/>
              <a:buFont typeface="Times New Roman"/>
              <a:buChar char="•"/>
              <a:defRPr sz="240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IE 467	Emerging Trends in Manufacturing	 </a:t>
            </a:r>
          </a:p>
          <a:p>
            <a:pPr marL="457200" indent="-228600" algn="just" defTabSz="457200">
              <a:buSzPct val="100000"/>
              <a:buFont typeface="Times New Roman"/>
              <a:buChar char="•"/>
              <a:defRPr sz="240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IE 468	Pricing and Revenue Optimization	</a:t>
            </a:r>
          </a:p>
          <a:p>
            <a:pPr marL="457200" indent="-228600" algn="just" defTabSz="457200">
              <a:buSzPct val="100000"/>
              <a:buFont typeface="Times New Roman"/>
              <a:buChar char="•"/>
              <a:defRPr sz="240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IE 469	Industrial Applications of OR </a:t>
            </a:r>
          </a:p>
          <a:p>
            <a:pPr marL="457200" indent="-228600" algn="just" defTabSz="457200">
              <a:buSzPct val="100000"/>
              <a:buFont typeface="Times New Roman"/>
              <a:buChar char="•"/>
              <a:defRPr sz="240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IE 474 Facility Layout and Location </a:t>
            </a:r>
          </a:p>
          <a:p>
            <a:pPr marL="457200" indent="-228600" algn="just" defTabSz="457200">
              <a:buSzPct val="100000"/>
              <a:buFont typeface="Times New Roman"/>
              <a:buChar char="•"/>
              <a:defRPr sz="240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IE 479	Distribution Logistics	</a:t>
            </a:r>
          </a:p>
          <a:p>
            <a:pPr marL="457200" indent="-228600" algn="just" defTabSz="457200">
              <a:buSzPct val="100000"/>
              <a:buFont typeface="Times New Roman"/>
              <a:buChar char="•"/>
              <a:defRPr sz="240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IE 482	Humanitarian Logistics	 	</a:t>
            </a:r>
          </a:p>
          <a:p>
            <a:pPr marL="457200" indent="-228600" algn="just" defTabSz="457200">
              <a:buSzPct val="100000"/>
              <a:buFont typeface="Times New Roman"/>
              <a:buChar char="•"/>
              <a:defRPr sz="240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IE 485	Decision Making in Health Care	 	</a:t>
            </a:r>
          </a:p>
          <a:p>
            <a:pPr marL="457200" indent="-228600" algn="just" defTabSz="457200">
              <a:buSzPct val="100000"/>
              <a:buFont typeface="Times New Roman"/>
              <a:buChar char="•"/>
              <a:defRPr sz="240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IE 490	Introduction to Research in IE and OR</a:t>
            </a:r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IE 411 Mathematical Programming…"/>
          <p:cNvSpPr txBox="1">
            <a:spLocks noGrp="1"/>
          </p:cNvSpPr>
          <p:nvPr>
            <p:ph type="body" sz="half" idx="1"/>
          </p:nvPr>
        </p:nvSpPr>
        <p:spPr>
          <a:xfrm>
            <a:off x="-73721" y="2717800"/>
            <a:ext cx="6657780" cy="6286500"/>
          </a:xfrm>
          <a:prstGeom prst="rect">
            <a:avLst/>
          </a:prstGeom>
        </p:spPr>
        <p:txBody>
          <a:bodyPr/>
          <a:lstStyle/>
          <a:p>
            <a:pPr marL="0" indent="0" algn="just" defTabSz="457200">
              <a:spcBef>
                <a:spcPts val="1000"/>
              </a:spcBef>
              <a:buSzTx/>
              <a:buNone/>
              <a:tabLst>
                <a:tab pos="165100" algn="l"/>
              </a:tabLst>
              <a:defRPr sz="120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  <a:p>
            <a:pPr marL="457200" indent="-228600" algn="just" defTabSz="457200">
              <a:spcBef>
                <a:spcPts val="0"/>
              </a:spcBef>
              <a:buSzPct val="100000"/>
              <a:buFont typeface="Times New Roman"/>
              <a:tabLst>
                <a:tab pos="165100" algn="l"/>
              </a:tabLst>
              <a:defRPr sz="240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IE 411 Mathematical Programming </a:t>
            </a:r>
          </a:p>
          <a:p>
            <a:pPr marL="457200" indent="-228600" algn="just" defTabSz="457200">
              <a:spcBef>
                <a:spcPts val="0"/>
              </a:spcBef>
              <a:buSzPct val="100000"/>
              <a:buFont typeface="Times New Roman"/>
              <a:tabLst>
                <a:tab pos="165100" algn="l"/>
              </a:tabLst>
              <a:defRPr sz="240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IE 412 Large Scale Optimization and Apps </a:t>
            </a:r>
          </a:p>
          <a:p>
            <a:pPr marL="457200" indent="-228600" algn="just" defTabSz="457200">
              <a:spcBef>
                <a:spcPts val="0"/>
              </a:spcBef>
              <a:buSzPct val="100000"/>
              <a:buFont typeface="Times New Roman"/>
              <a:tabLst>
                <a:tab pos="165100" algn="l"/>
              </a:tabLst>
              <a:defRPr sz="240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IE 420 Heuristics in Optimization </a:t>
            </a:r>
          </a:p>
          <a:p>
            <a:pPr marL="457200" indent="-228600" algn="just" defTabSz="457200">
              <a:spcBef>
                <a:spcPts val="0"/>
              </a:spcBef>
              <a:buSzPct val="100000"/>
              <a:buFont typeface="Times New Roman"/>
              <a:tabLst>
                <a:tab pos="165100" algn="l"/>
              </a:tabLst>
              <a:defRPr sz="240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IE 421 Introduction to Stochastic Processes </a:t>
            </a:r>
          </a:p>
          <a:p>
            <a:pPr marL="457200" indent="-228600" algn="just" defTabSz="457200">
              <a:spcBef>
                <a:spcPts val="0"/>
              </a:spcBef>
              <a:buSzPct val="100000"/>
              <a:buFont typeface="Times New Roman"/>
              <a:tabLst>
                <a:tab pos="165100" algn="l"/>
              </a:tabLst>
              <a:defRPr sz="240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IE 422 Dynamic Programming</a:t>
            </a:r>
          </a:p>
          <a:p>
            <a:pPr marL="457200" indent="-228600" algn="just" defTabSz="457200">
              <a:spcBef>
                <a:spcPts val="0"/>
              </a:spcBef>
              <a:buSzPct val="100000"/>
              <a:buFont typeface="Times New Roman"/>
              <a:defRPr sz="240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IE 423	Forecasting Methods and Applications	</a:t>
            </a:r>
          </a:p>
          <a:p>
            <a:pPr marL="457200" indent="-228600" algn="just" defTabSz="457200">
              <a:spcBef>
                <a:spcPts val="0"/>
              </a:spcBef>
              <a:buSzPct val="100000"/>
              <a:buFont typeface="Times New Roman"/>
              <a:defRPr sz="240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IE 427	Introduction to Defense Analysis	</a:t>
            </a:r>
          </a:p>
          <a:p>
            <a:pPr marL="457200" indent="-228600" algn="just" defTabSz="457200">
              <a:spcBef>
                <a:spcPts val="0"/>
              </a:spcBef>
              <a:buSzPct val="100000"/>
              <a:buFont typeface="Times New Roman"/>
              <a:defRPr sz="240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IE 428	Project Scheduling	</a:t>
            </a:r>
          </a:p>
          <a:p>
            <a:pPr marL="457200" indent="-228600" algn="just" defTabSz="457200">
              <a:spcBef>
                <a:spcPts val="0"/>
              </a:spcBef>
              <a:buSzPct val="100000"/>
              <a:buFont typeface="Times New Roman"/>
              <a:defRPr sz="240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IE 432	Quantitative Risk Management	</a:t>
            </a:r>
          </a:p>
          <a:p>
            <a:pPr marL="457200" indent="-228600" algn="just" defTabSz="457200">
              <a:spcBef>
                <a:spcPts val="0"/>
              </a:spcBef>
              <a:buSzPct val="100000"/>
              <a:buFont typeface="Times New Roman"/>
              <a:defRPr sz="240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IE 436	Simulation Exp. Design and Analysis	</a:t>
            </a:r>
          </a:p>
          <a:p>
            <a:pPr marL="457200" indent="-228600" algn="just" defTabSz="457200">
              <a:spcBef>
                <a:spcPts val="0"/>
              </a:spcBef>
              <a:buSzPct val="100000"/>
              <a:buFont typeface="Times New Roman"/>
              <a:defRPr sz="240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IE 440	Introduction to Financial Engineering	</a:t>
            </a:r>
          </a:p>
          <a:p>
            <a:pPr marL="457200" indent="-228600" algn="just" defTabSz="457200">
              <a:spcBef>
                <a:spcPts val="0"/>
              </a:spcBef>
              <a:buSzPct val="100000"/>
              <a:buFont typeface="Times New Roman"/>
              <a:defRPr sz="240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IE 441	Cost Analysis and Control	 	</a:t>
            </a:r>
          </a:p>
          <a:p>
            <a:pPr marL="457200" indent="-228600" algn="just" defTabSz="457200">
              <a:spcBef>
                <a:spcPts val="0"/>
              </a:spcBef>
              <a:buSzPct val="100000"/>
              <a:buFont typeface="Times New Roman"/>
              <a:defRPr sz="240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IE 443	Multi-Objective Decision Analysis	</a:t>
            </a:r>
          </a:p>
          <a:p>
            <a:pPr marL="457200" indent="-228600" algn="just" defTabSz="457200">
              <a:spcBef>
                <a:spcPts val="0"/>
              </a:spcBef>
              <a:buSzPct val="100000"/>
              <a:buFont typeface="Times New Roman"/>
              <a:defRPr sz="2400">
                <a:solidFill>
                  <a:srgbClr val="942192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IE 444	Operations Research in Finance </a:t>
            </a:r>
          </a:p>
          <a:p>
            <a:pPr marL="457200" indent="-228600" algn="just" defTabSz="457200">
              <a:spcBef>
                <a:spcPts val="0"/>
              </a:spcBef>
              <a:buSzPct val="100000"/>
              <a:buFont typeface="Times New Roman"/>
              <a:defRPr sz="240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IE 448	Financial Issues in Engineering Projects  </a:t>
            </a:r>
          </a:p>
          <a:p>
            <a:pPr marL="457200" indent="-228600" algn="just" defTabSz="457200">
              <a:spcBef>
                <a:spcPts val="0"/>
              </a:spcBef>
              <a:buSzPct val="100000"/>
              <a:buFont typeface="Times New Roman"/>
              <a:defRPr sz="240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IE 451	Applied Data Analysis	</a:t>
            </a:r>
          </a:p>
        </p:txBody>
      </p:sp>
      <p:sp>
        <p:nvSpPr>
          <p:cNvPr id="420" name="IE 453 Energy Systems Planning…"/>
          <p:cNvSpPr txBox="1"/>
          <p:nvPr/>
        </p:nvSpPr>
        <p:spPr>
          <a:xfrm>
            <a:off x="6228457" y="2870324"/>
            <a:ext cx="7075586" cy="57655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rmAutofit lnSpcReduction="10000"/>
          </a:bodyPr>
          <a:lstStyle/>
          <a:p>
            <a:pPr algn="just" defTabSz="457200">
              <a:spcBef>
                <a:spcPts val="1000"/>
              </a:spcBef>
              <a:tabLst>
                <a:tab pos="165100" algn="l"/>
              </a:tabLst>
              <a:defRPr sz="120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  <a:p>
            <a:pPr marL="457200" indent="-228600" algn="just" defTabSz="457200">
              <a:buSzPct val="100000"/>
              <a:buFont typeface="Times New Roman"/>
              <a:buChar char="•"/>
              <a:defRPr sz="2400">
                <a:solidFill>
                  <a:srgbClr val="942192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IE 453	Energy Systems Planning	</a:t>
            </a:r>
          </a:p>
          <a:p>
            <a:pPr marL="457200" indent="-228600" algn="just" defTabSz="457200">
              <a:buSzPct val="100000"/>
              <a:buFont typeface="Times New Roman"/>
              <a:buChar char="•"/>
              <a:defRPr sz="240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IE 455	Service Systems	 	</a:t>
            </a:r>
          </a:p>
          <a:p>
            <a:pPr marL="457200" indent="-228600" algn="just" defTabSz="457200">
              <a:buSzPct val="100000"/>
              <a:buFont typeface="Times New Roman"/>
              <a:buChar char="•"/>
              <a:defRPr sz="240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IE 457	Sustainable Operations	 	</a:t>
            </a:r>
          </a:p>
          <a:p>
            <a:pPr marL="457200" indent="-228600" algn="just" defTabSz="457200">
              <a:buSzPct val="100000"/>
              <a:buFont typeface="Times New Roman"/>
              <a:buChar char="•"/>
              <a:defRPr sz="240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IE 460	Quantitative Models in Supply Chain Mgmt	</a:t>
            </a:r>
          </a:p>
          <a:p>
            <a:pPr marL="457200" indent="-228600" algn="just" defTabSz="457200">
              <a:buSzPct val="100000"/>
              <a:buFont typeface="Times New Roman"/>
              <a:buChar char="•"/>
              <a:tabLst>
                <a:tab pos="165100" algn="l"/>
              </a:tabLst>
              <a:defRPr sz="240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IE 461 Supply Chain Management </a:t>
            </a:r>
          </a:p>
          <a:p>
            <a:pPr marL="457200" indent="-228600" algn="just" defTabSz="457200">
              <a:buSzPct val="100000"/>
              <a:buFont typeface="Times New Roman"/>
              <a:buChar char="•"/>
              <a:tabLst>
                <a:tab pos="165100" algn="l"/>
              </a:tabLst>
              <a:defRPr sz="240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IE 462 Int. to Advanced Manufac. Technologies </a:t>
            </a:r>
          </a:p>
          <a:p>
            <a:pPr marL="457200" indent="-228600" algn="just" defTabSz="457200">
              <a:buSzPct val="100000"/>
              <a:buFont typeface="Times New Roman"/>
              <a:buChar char="•"/>
              <a:defRPr sz="240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IE 463	Operations Scheduling   	</a:t>
            </a:r>
          </a:p>
          <a:p>
            <a:pPr marL="457200" indent="-228600" algn="just" defTabSz="457200">
              <a:buSzPct val="100000"/>
              <a:buFont typeface="Times New Roman"/>
              <a:buChar char="•"/>
              <a:defRPr sz="240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IE 464	Inventory Planning Models	</a:t>
            </a:r>
          </a:p>
          <a:p>
            <a:pPr marL="457200" indent="-228600" algn="just" defTabSz="457200">
              <a:buSzPct val="100000"/>
              <a:buFont typeface="Times New Roman"/>
              <a:buChar char="•"/>
              <a:defRPr sz="240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IE 467	Emerging Trends in Manufacturing	 </a:t>
            </a:r>
          </a:p>
          <a:p>
            <a:pPr marL="457200" indent="-228600" algn="just" defTabSz="457200">
              <a:buSzPct val="100000"/>
              <a:buFont typeface="Times New Roman"/>
              <a:buChar char="•"/>
              <a:defRPr sz="240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IE 468	Pricing and Revenue Optimization	</a:t>
            </a:r>
          </a:p>
          <a:p>
            <a:pPr marL="457200" indent="-228600" algn="just" defTabSz="457200">
              <a:buSzPct val="100000"/>
              <a:buFont typeface="Times New Roman"/>
              <a:buChar char="•"/>
              <a:defRPr sz="240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IE 469	Industrial Applications of OR </a:t>
            </a:r>
          </a:p>
          <a:p>
            <a:pPr marL="457200" indent="-228600" algn="just" defTabSz="457200">
              <a:buSzPct val="100000"/>
              <a:buFont typeface="Times New Roman"/>
              <a:buChar char="•"/>
              <a:defRPr sz="240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IE 474 Facility Layout and Location </a:t>
            </a:r>
          </a:p>
          <a:p>
            <a:pPr marL="457200" indent="-228600" algn="just" defTabSz="457200">
              <a:buSzPct val="100000"/>
              <a:buFont typeface="Times New Roman"/>
              <a:buChar char="•"/>
              <a:defRPr sz="2400">
                <a:solidFill>
                  <a:srgbClr val="942192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IE 479	Distribution Logistics	</a:t>
            </a:r>
          </a:p>
          <a:p>
            <a:pPr marL="457200" indent="-228600" algn="just" defTabSz="457200">
              <a:buSzPct val="100000"/>
              <a:buFont typeface="Times New Roman"/>
              <a:buChar char="•"/>
              <a:defRPr sz="2400">
                <a:solidFill>
                  <a:srgbClr val="942192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IE 482	Humanitarian Logistics</a:t>
            </a:r>
            <a:r>
              <a:rPr>
                <a:solidFill>
                  <a:srgbClr val="000000"/>
                </a:solidFill>
              </a:rPr>
              <a:t>	 	</a:t>
            </a:r>
          </a:p>
          <a:p>
            <a:pPr marL="457200" indent="-228600" algn="just" defTabSz="457200">
              <a:buSzPct val="100000"/>
              <a:buFont typeface="Times New Roman"/>
              <a:buChar char="•"/>
              <a:defRPr sz="2400">
                <a:solidFill>
                  <a:srgbClr val="942192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IE 485	Decision Making in Health Care	</a:t>
            </a:r>
            <a:r>
              <a:rPr>
                <a:solidFill>
                  <a:srgbClr val="000000"/>
                </a:solidFill>
              </a:rPr>
              <a:t> 	</a:t>
            </a:r>
          </a:p>
          <a:p>
            <a:pPr marL="457200" indent="-228600" algn="just" defTabSz="457200">
              <a:buSzPct val="100000"/>
              <a:buFont typeface="Times New Roman"/>
              <a:buChar char="•"/>
              <a:defRPr sz="2400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IE 490	Introduction to Research in IE and OR</a:t>
            </a:r>
          </a:p>
        </p:txBody>
      </p:sp>
      <p:sp>
        <p:nvSpPr>
          <p:cNvPr id="421" name="IE Restricted Electives"/>
          <p:cNvSpPr txBox="1"/>
          <p:nvPr/>
        </p:nvSpPr>
        <p:spPr>
          <a:xfrm>
            <a:off x="952500" y="3429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>
              <a:defRPr sz="8000"/>
            </a:lvl1pPr>
          </a:lstStyle>
          <a:p>
            <a:r>
              <a:t>IE Restricted Electives</a:t>
            </a:r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3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309266" y="268286"/>
            <a:ext cx="10386267" cy="921702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28">
            <a:extLst>
              <a:ext uri="{FF2B5EF4-FFF2-40B4-BE49-F238E27FC236}">
                <a16:creationId xmlns:a16="http://schemas.microsoft.com/office/drawing/2014/main" id="{FCE9E589-4581-461A-BF90-E8D9C54A5271}"/>
              </a:ext>
            </a:extLst>
          </p:cNvPr>
          <p:cNvSpPr txBox="1">
            <a:spLocks/>
          </p:cNvSpPr>
          <p:nvPr/>
        </p:nvSpPr>
        <p:spPr>
          <a:xfrm>
            <a:off x="381000" y="260648"/>
            <a:ext cx="12393706" cy="94929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4pPr>
            <a:lvl5pPr marL="2235200" marR="0" indent="-4064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5pPr>
            <a:lvl6pPr marL="2692400" marR="0" indent="-4064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6pPr>
            <a:lvl7pPr marL="3149600" marR="0" indent="-4064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7pPr>
            <a:lvl8pPr marL="3606800" marR="0" indent="-4064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8pPr>
            <a:lvl9pPr marL="4064000" marR="0" indent="-4064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9pPr>
          </a:lstStyle>
          <a:p>
            <a:pPr marL="257175" indent="-257175" algn="ctr" defTabSz="685800" hangingPunct="1">
              <a:spcBef>
                <a:spcPts val="200"/>
              </a:spcBef>
              <a:buSzTx/>
              <a:buFontTx/>
              <a:buNone/>
              <a:defRPr sz="2400"/>
            </a:pPr>
            <a:endParaRPr lang="en-US" sz="6000" b="1" dirty="0"/>
          </a:p>
          <a:p>
            <a:pPr marL="257175" indent="-257175" algn="ctr" defTabSz="685800" hangingPunct="1">
              <a:spcBef>
                <a:spcPts val="200"/>
              </a:spcBef>
              <a:buSzTx/>
              <a:buNone/>
              <a:defRPr sz="2400"/>
            </a:pPr>
            <a:r>
              <a:rPr lang="tr-TR" sz="6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KAHOOT</a:t>
            </a:r>
            <a:r>
              <a:rPr lang="en-US" sz="6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/>
              </a:rPr>
              <a:t>!</a:t>
            </a:r>
            <a:endParaRPr lang="tr-TR" sz="3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linkClick r:id="" action="ppaction://noaction"/>
            </a:endParaRPr>
          </a:p>
          <a:p>
            <a:pPr marL="257175" indent="-257175" algn="ctr" defTabSz="685800" hangingPunct="1">
              <a:spcBef>
                <a:spcPts val="200"/>
              </a:spcBef>
              <a:buSzTx/>
              <a:buFontTx/>
              <a:buNone/>
              <a:defRPr sz="2400"/>
            </a:pPr>
            <a:endParaRPr lang="tr-TR" sz="3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linkClick r:id="" action="ppaction://noaction"/>
            </a:endParaRPr>
          </a:p>
          <a:p>
            <a:pPr marL="257175" indent="-257175" algn="ctr" defTabSz="685800" hangingPunct="1">
              <a:spcBef>
                <a:spcPts val="200"/>
              </a:spcBef>
              <a:buSzTx/>
              <a:buFontTx/>
              <a:buNone/>
              <a:defRPr sz="2400"/>
            </a:pPr>
            <a:endParaRPr lang="tr-TR" sz="3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linkClick r:id="rId3"/>
            </a:endParaRPr>
          </a:p>
          <a:p>
            <a:pPr marL="257175" indent="-257175" algn="ctr" defTabSz="685800" hangingPunct="1">
              <a:spcBef>
                <a:spcPts val="200"/>
              </a:spcBef>
              <a:buSzTx/>
              <a:buNone/>
              <a:defRPr sz="2400"/>
            </a:pPr>
            <a:r>
              <a:rPr lang="tr-TR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 to </a:t>
            </a:r>
            <a:r>
              <a:rPr 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/>
              </a:rPr>
              <a:t>kahoot</a:t>
            </a:r>
            <a:r>
              <a:rPr lang="tr-TR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/>
              </a:rPr>
              <a:t>.it</a:t>
            </a:r>
            <a:endParaRPr lang="tr-TR" sz="3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57175" indent="-257175" algn="ctr" defTabSz="685800" hangingPunct="1">
              <a:spcBef>
                <a:spcPts val="200"/>
              </a:spcBef>
              <a:buSzTx/>
              <a:buFontTx/>
              <a:buNone/>
              <a:defRPr sz="2400"/>
            </a:pPr>
            <a:endParaRPr lang="en-US" sz="3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57175" indent="-257175" algn="ctr" defTabSz="685800" hangingPunct="1">
              <a:spcBef>
                <a:spcPts val="200"/>
              </a:spcBef>
              <a:buSzTx/>
              <a:buFontTx/>
              <a:buNone/>
              <a:defRPr sz="2400"/>
            </a:pPr>
            <a:r>
              <a:rPr lang="tr-TR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Have your KAHOOT partner.</a:t>
            </a:r>
          </a:p>
          <a:p>
            <a:pPr marL="257175" indent="-257175" algn="ctr" defTabSz="685800" hangingPunct="1">
              <a:spcBef>
                <a:spcPts val="200"/>
              </a:spcBef>
              <a:buSzTx/>
              <a:buFontTx/>
              <a:buNone/>
              <a:defRPr sz="2400"/>
            </a:pPr>
            <a:r>
              <a:rPr lang="tr-TR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Enter</a:t>
            </a:r>
            <a:r>
              <a:rPr 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nicknames as ID</a:t>
            </a:r>
            <a:r>
              <a:rPr lang="tr-TR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1, ID2</a:t>
            </a:r>
            <a:endParaRPr lang="en-US" sz="3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2" name="Group 71"/>
          <p:cNvGrpSpPr/>
          <p:nvPr/>
        </p:nvGrpSpPr>
        <p:grpSpPr>
          <a:xfrm>
            <a:off x="-1" y="-242826"/>
            <a:ext cx="13004801" cy="9753599"/>
            <a:chOff x="0" y="1"/>
            <a:chExt cx="13004800" cy="9753598"/>
          </a:xfrm>
        </p:grpSpPr>
        <p:sp>
          <p:nvSpPr>
            <p:cNvPr id="140" name="Rectangle 2"/>
            <p:cNvSpPr/>
            <p:nvPr/>
          </p:nvSpPr>
          <p:spPr>
            <a:xfrm>
              <a:off x="-1" y="1"/>
              <a:ext cx="3122509" cy="2111023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ctr">
              <a:noAutofit/>
            </a:bodyPr>
            <a:lstStyle/>
            <a:p>
              <a:pPr algn="l" defTabSz="1300480">
                <a:defRPr sz="2400">
                  <a:latin typeface="Constantia"/>
                  <a:ea typeface="Constantia"/>
                  <a:cs typeface="Constantia"/>
                  <a:sym typeface="Constantia"/>
                </a:defRPr>
              </a:pPr>
              <a:endParaRPr/>
            </a:p>
          </p:txBody>
        </p:sp>
        <p:sp>
          <p:nvSpPr>
            <p:cNvPr id="141" name="Text Box 3"/>
            <p:cNvSpPr txBox="1"/>
            <p:nvPr/>
          </p:nvSpPr>
          <p:spPr>
            <a:xfrm>
              <a:off x="2059093" y="267250"/>
              <a:ext cx="9103361" cy="9047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65023" tIns="65023" rIns="65023" bIns="65023" numCol="1" anchor="ctr">
              <a:spAutoFit/>
            </a:bodyPr>
            <a:lstStyle>
              <a:lvl1pPr defTabSz="1300480">
                <a:defRPr sz="4400">
                  <a:solidFill>
                    <a:srgbClr val="04617B"/>
                  </a:solidFill>
                  <a:latin typeface="Comic Sans MS"/>
                  <a:ea typeface="Comic Sans MS"/>
                  <a:cs typeface="Comic Sans MS"/>
                  <a:sym typeface="Comic Sans MS"/>
                </a:defRPr>
              </a:lvl1pPr>
            </a:lstStyle>
            <a:p>
              <a:r>
                <a:t>IE Curriculum</a:t>
              </a:r>
            </a:p>
          </p:txBody>
        </p:sp>
        <p:sp>
          <p:nvSpPr>
            <p:cNvPr id="142" name="Line 4"/>
            <p:cNvSpPr/>
            <p:nvPr/>
          </p:nvSpPr>
          <p:spPr>
            <a:xfrm flipH="1">
              <a:off x="3142826" y="1300481"/>
              <a:ext cx="1" cy="8344746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ysDot"/>
              <a:miter lim="8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143" name="Text Box 5"/>
            <p:cNvSpPr txBox="1"/>
            <p:nvPr/>
          </p:nvSpPr>
          <p:spPr>
            <a:xfrm>
              <a:off x="1074702" y="1189851"/>
              <a:ext cx="2005940" cy="59430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3400" b="1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Freshman</a:t>
              </a:r>
            </a:p>
          </p:txBody>
        </p:sp>
        <p:sp>
          <p:nvSpPr>
            <p:cNvPr id="144" name="Text Box 6"/>
            <p:cNvSpPr txBox="1"/>
            <p:nvPr/>
          </p:nvSpPr>
          <p:spPr>
            <a:xfrm>
              <a:off x="4249137" y="1192108"/>
              <a:ext cx="2246088" cy="59430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3400" b="1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Sophomore</a:t>
              </a:r>
            </a:p>
          </p:txBody>
        </p:sp>
        <p:sp>
          <p:nvSpPr>
            <p:cNvPr id="145" name="Text Box 7"/>
            <p:cNvSpPr txBox="1"/>
            <p:nvPr/>
          </p:nvSpPr>
          <p:spPr>
            <a:xfrm>
              <a:off x="7563555" y="1192108"/>
              <a:ext cx="1366463" cy="59430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3400" b="1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Junior</a:t>
              </a:r>
            </a:p>
          </p:txBody>
        </p:sp>
        <p:sp>
          <p:nvSpPr>
            <p:cNvPr id="146" name="Text Box 8"/>
            <p:cNvSpPr txBox="1"/>
            <p:nvPr/>
          </p:nvSpPr>
          <p:spPr>
            <a:xfrm>
              <a:off x="10814756" y="1192108"/>
              <a:ext cx="1342217" cy="59430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3400" b="1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Senior</a:t>
              </a:r>
            </a:p>
          </p:txBody>
        </p:sp>
        <p:sp>
          <p:nvSpPr>
            <p:cNvPr id="147" name="Line 9"/>
            <p:cNvSpPr/>
            <p:nvPr/>
          </p:nvSpPr>
          <p:spPr>
            <a:xfrm flipH="1">
              <a:off x="6502400" y="1408854"/>
              <a:ext cx="1" cy="8344747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ysDot"/>
              <a:miter lim="8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148" name="Line 10"/>
            <p:cNvSpPr/>
            <p:nvPr/>
          </p:nvSpPr>
          <p:spPr>
            <a:xfrm flipH="1">
              <a:off x="9690382" y="1408854"/>
              <a:ext cx="1" cy="8344747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ysDot"/>
              <a:miter lim="8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149" name="Text Box 12"/>
            <p:cNvSpPr txBox="1"/>
            <p:nvPr/>
          </p:nvSpPr>
          <p:spPr>
            <a:xfrm>
              <a:off x="3378171" y="4198970"/>
              <a:ext cx="900334" cy="472701"/>
            </a:xfrm>
            <a:prstGeom prst="rect">
              <a:avLst/>
            </a:prstGeom>
            <a:solidFill>
              <a:srgbClr val="EDC1B6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IE272</a:t>
              </a:r>
            </a:p>
          </p:txBody>
        </p:sp>
        <p:sp>
          <p:nvSpPr>
            <p:cNvPr id="150" name="Text Box 13"/>
            <p:cNvSpPr txBox="1"/>
            <p:nvPr/>
          </p:nvSpPr>
          <p:spPr>
            <a:xfrm>
              <a:off x="6637866" y="2201335"/>
              <a:ext cx="900334" cy="472701"/>
            </a:xfrm>
            <a:prstGeom prst="rect">
              <a:avLst/>
            </a:prstGeom>
            <a:solidFill>
              <a:srgbClr val="EDC1B6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IE375</a:t>
              </a:r>
            </a:p>
          </p:txBody>
        </p:sp>
        <p:sp>
          <p:nvSpPr>
            <p:cNvPr id="151" name="Text Box 14"/>
            <p:cNvSpPr txBox="1"/>
            <p:nvPr/>
          </p:nvSpPr>
          <p:spPr>
            <a:xfrm>
              <a:off x="8322168" y="2201335"/>
              <a:ext cx="900334" cy="472701"/>
            </a:xfrm>
            <a:prstGeom prst="rect">
              <a:avLst/>
            </a:prstGeom>
            <a:solidFill>
              <a:srgbClr val="EDC1B6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IE376</a:t>
              </a:r>
            </a:p>
          </p:txBody>
        </p:sp>
        <p:sp>
          <p:nvSpPr>
            <p:cNvPr id="152" name="Text Box 15"/>
            <p:cNvSpPr txBox="1"/>
            <p:nvPr/>
          </p:nvSpPr>
          <p:spPr>
            <a:xfrm>
              <a:off x="9861973" y="2194561"/>
              <a:ext cx="1272701" cy="472701"/>
            </a:xfrm>
            <a:prstGeom prst="rect">
              <a:avLst/>
            </a:prstGeom>
            <a:solidFill>
              <a:srgbClr val="EDC1B6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Project-1</a:t>
              </a:r>
            </a:p>
          </p:txBody>
        </p:sp>
        <p:sp>
          <p:nvSpPr>
            <p:cNvPr id="153" name="Text Box 16"/>
            <p:cNvSpPr txBox="1"/>
            <p:nvPr/>
          </p:nvSpPr>
          <p:spPr>
            <a:xfrm>
              <a:off x="11487573" y="2194561"/>
              <a:ext cx="1272701" cy="472701"/>
            </a:xfrm>
            <a:prstGeom prst="rect">
              <a:avLst/>
            </a:prstGeom>
            <a:solidFill>
              <a:srgbClr val="EDC1B6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Project-2</a:t>
              </a:r>
            </a:p>
          </p:txBody>
        </p:sp>
        <p:sp>
          <p:nvSpPr>
            <p:cNvPr id="154" name="Text Box 17"/>
            <p:cNvSpPr txBox="1"/>
            <p:nvPr/>
          </p:nvSpPr>
          <p:spPr>
            <a:xfrm>
              <a:off x="27093" y="2219397"/>
              <a:ext cx="1205580" cy="472701"/>
            </a:xfrm>
            <a:prstGeom prst="rect">
              <a:avLst/>
            </a:prstGeom>
            <a:solidFill>
              <a:srgbClr val="E9EFE8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Phys101</a:t>
              </a:r>
            </a:p>
          </p:txBody>
        </p:sp>
        <p:sp>
          <p:nvSpPr>
            <p:cNvPr id="155" name="Text Box 18"/>
            <p:cNvSpPr txBox="1"/>
            <p:nvPr/>
          </p:nvSpPr>
          <p:spPr>
            <a:xfrm>
              <a:off x="1603022" y="2194561"/>
              <a:ext cx="1205580" cy="472701"/>
            </a:xfrm>
            <a:prstGeom prst="rect">
              <a:avLst/>
            </a:prstGeom>
            <a:solidFill>
              <a:srgbClr val="E9EFE8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Phys102</a:t>
              </a:r>
            </a:p>
          </p:txBody>
        </p:sp>
        <p:sp>
          <p:nvSpPr>
            <p:cNvPr id="156" name="Text Box 19"/>
            <p:cNvSpPr txBox="1"/>
            <p:nvPr/>
          </p:nvSpPr>
          <p:spPr>
            <a:xfrm>
              <a:off x="-1" y="3160890"/>
              <a:ext cx="1256033" cy="472701"/>
            </a:xfrm>
            <a:prstGeom prst="rect">
              <a:avLst/>
            </a:prstGeom>
            <a:solidFill>
              <a:srgbClr val="FFF8C2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Math101</a:t>
              </a:r>
            </a:p>
          </p:txBody>
        </p:sp>
        <p:sp>
          <p:nvSpPr>
            <p:cNvPr id="157" name="Text Box 20"/>
            <p:cNvSpPr txBox="1"/>
            <p:nvPr/>
          </p:nvSpPr>
          <p:spPr>
            <a:xfrm>
              <a:off x="1580444" y="3187983"/>
              <a:ext cx="1256033" cy="472701"/>
            </a:xfrm>
            <a:prstGeom prst="rect">
              <a:avLst/>
            </a:prstGeom>
            <a:solidFill>
              <a:srgbClr val="FFF8C2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Math102</a:t>
              </a:r>
            </a:p>
          </p:txBody>
        </p:sp>
        <p:sp>
          <p:nvSpPr>
            <p:cNvPr id="158" name="Text Box 23"/>
            <p:cNvSpPr txBox="1"/>
            <p:nvPr/>
          </p:nvSpPr>
          <p:spPr>
            <a:xfrm>
              <a:off x="49671" y="5606574"/>
              <a:ext cx="1194418" cy="472701"/>
            </a:xfrm>
            <a:prstGeom prst="rect">
              <a:avLst/>
            </a:prstGeom>
            <a:solidFill>
              <a:srgbClr val="E9EFE8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Turk101</a:t>
              </a:r>
            </a:p>
          </p:txBody>
        </p:sp>
        <p:sp>
          <p:nvSpPr>
            <p:cNvPr id="159" name="Text Box 24"/>
            <p:cNvSpPr txBox="1"/>
            <p:nvPr/>
          </p:nvSpPr>
          <p:spPr>
            <a:xfrm>
              <a:off x="1652938" y="5697646"/>
              <a:ext cx="1194418" cy="472701"/>
            </a:xfrm>
            <a:prstGeom prst="rect">
              <a:avLst/>
            </a:prstGeom>
            <a:solidFill>
              <a:srgbClr val="E9EFE8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Turk102</a:t>
              </a:r>
            </a:p>
          </p:txBody>
        </p:sp>
        <p:sp>
          <p:nvSpPr>
            <p:cNvPr id="160" name="Text Box 25"/>
            <p:cNvSpPr txBox="1"/>
            <p:nvPr/>
          </p:nvSpPr>
          <p:spPr>
            <a:xfrm>
              <a:off x="49671" y="4724242"/>
              <a:ext cx="1103633" cy="472701"/>
            </a:xfrm>
            <a:prstGeom prst="rect">
              <a:avLst/>
            </a:prstGeom>
            <a:solidFill>
              <a:srgbClr val="E9EFE8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Eng101</a:t>
              </a:r>
            </a:p>
          </p:txBody>
        </p:sp>
        <p:sp>
          <p:nvSpPr>
            <p:cNvPr id="161" name="Text Box 26"/>
            <p:cNvSpPr txBox="1"/>
            <p:nvPr/>
          </p:nvSpPr>
          <p:spPr>
            <a:xfrm>
              <a:off x="1642700" y="4780845"/>
              <a:ext cx="1103633" cy="472701"/>
            </a:xfrm>
            <a:prstGeom prst="rect">
              <a:avLst/>
            </a:prstGeom>
            <a:solidFill>
              <a:srgbClr val="E9EFE8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Eng102</a:t>
              </a:r>
            </a:p>
          </p:txBody>
        </p:sp>
        <p:sp>
          <p:nvSpPr>
            <p:cNvPr id="162" name="Text Box 27"/>
            <p:cNvSpPr txBox="1"/>
            <p:nvPr/>
          </p:nvSpPr>
          <p:spPr>
            <a:xfrm>
              <a:off x="93576" y="6345531"/>
              <a:ext cx="1359183" cy="472701"/>
            </a:xfrm>
            <a:prstGeom prst="rect">
              <a:avLst/>
            </a:prstGeom>
            <a:solidFill>
              <a:srgbClr val="E9EFE8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65023" tIns="65023" rIns="65023" bIns="65023" numCol="1" anchor="t">
              <a:spAutoFit/>
            </a:bodyPr>
            <a:lstStyle/>
            <a:p>
              <a: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GE100</a:t>
              </a:r>
            </a:p>
          </p:txBody>
        </p:sp>
        <p:sp>
          <p:nvSpPr>
            <p:cNvPr id="163" name="Text Box 28"/>
            <p:cNvSpPr txBox="1"/>
            <p:nvPr/>
          </p:nvSpPr>
          <p:spPr>
            <a:xfrm>
              <a:off x="3206044" y="2201335"/>
              <a:ext cx="1256033" cy="472701"/>
            </a:xfrm>
            <a:prstGeom prst="rect">
              <a:avLst/>
            </a:prstGeom>
            <a:solidFill>
              <a:srgbClr val="FFF8C2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Math250</a:t>
              </a:r>
            </a:p>
          </p:txBody>
        </p:sp>
        <p:sp>
          <p:nvSpPr>
            <p:cNvPr id="164" name="Text Box 29"/>
            <p:cNvSpPr txBox="1"/>
            <p:nvPr/>
          </p:nvSpPr>
          <p:spPr>
            <a:xfrm>
              <a:off x="4903893" y="2194561"/>
              <a:ext cx="1256033" cy="472701"/>
            </a:xfrm>
            <a:prstGeom prst="rect">
              <a:avLst/>
            </a:prstGeom>
            <a:solidFill>
              <a:srgbClr val="FFF8C2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Math260</a:t>
              </a:r>
            </a:p>
          </p:txBody>
        </p:sp>
        <p:sp>
          <p:nvSpPr>
            <p:cNvPr id="165" name="Text Box 30"/>
            <p:cNvSpPr txBox="1"/>
            <p:nvPr/>
          </p:nvSpPr>
          <p:spPr>
            <a:xfrm>
              <a:off x="3260231" y="3170601"/>
              <a:ext cx="1256033" cy="472701"/>
            </a:xfrm>
            <a:prstGeom prst="rect">
              <a:avLst/>
            </a:prstGeom>
            <a:solidFill>
              <a:srgbClr val="FFF8C2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Math225</a:t>
              </a:r>
            </a:p>
          </p:txBody>
        </p:sp>
        <p:sp>
          <p:nvSpPr>
            <p:cNvPr id="166" name="Text Box 31"/>
            <p:cNvSpPr txBox="1"/>
            <p:nvPr/>
          </p:nvSpPr>
          <p:spPr>
            <a:xfrm>
              <a:off x="5023840" y="3214048"/>
              <a:ext cx="900334" cy="472701"/>
            </a:xfrm>
            <a:prstGeom prst="rect">
              <a:avLst/>
            </a:prstGeom>
            <a:solidFill>
              <a:srgbClr val="EDC1B6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IE202</a:t>
              </a:r>
            </a:p>
          </p:txBody>
        </p:sp>
        <p:sp>
          <p:nvSpPr>
            <p:cNvPr id="167" name="Text Box 34"/>
            <p:cNvSpPr txBox="1"/>
            <p:nvPr/>
          </p:nvSpPr>
          <p:spPr>
            <a:xfrm>
              <a:off x="6681153" y="5752907"/>
              <a:ext cx="985463" cy="472701"/>
            </a:xfrm>
            <a:prstGeom prst="rect">
              <a:avLst/>
            </a:prstGeom>
            <a:solidFill>
              <a:srgbClr val="E9EFE8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CS281</a:t>
              </a:r>
            </a:p>
          </p:txBody>
        </p:sp>
        <p:sp>
          <p:nvSpPr>
            <p:cNvPr id="168" name="Text Box 35"/>
            <p:cNvSpPr txBox="1"/>
            <p:nvPr/>
          </p:nvSpPr>
          <p:spPr>
            <a:xfrm>
              <a:off x="8307521" y="4662001"/>
              <a:ext cx="1153937" cy="815601"/>
            </a:xfrm>
            <a:prstGeom prst="rect">
              <a:avLst/>
            </a:prstGeom>
            <a:solidFill>
              <a:srgbClr val="E3A192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/>
            <a:p>
              <a: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IE </a:t>
              </a:r>
            </a:p>
            <a:p>
              <a: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Elective</a:t>
              </a:r>
            </a:p>
          </p:txBody>
        </p:sp>
        <p:sp>
          <p:nvSpPr>
            <p:cNvPr id="169" name="Text Box 37"/>
            <p:cNvSpPr txBox="1"/>
            <p:nvPr/>
          </p:nvSpPr>
          <p:spPr>
            <a:xfrm>
              <a:off x="6696568" y="3068322"/>
              <a:ext cx="900334" cy="472701"/>
            </a:xfrm>
            <a:prstGeom prst="rect">
              <a:avLst/>
            </a:prstGeom>
            <a:solidFill>
              <a:srgbClr val="EDC1B6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IE325</a:t>
              </a:r>
            </a:p>
          </p:txBody>
        </p:sp>
        <p:sp>
          <p:nvSpPr>
            <p:cNvPr id="170" name="Text Box 38"/>
            <p:cNvSpPr txBox="1"/>
            <p:nvPr/>
          </p:nvSpPr>
          <p:spPr>
            <a:xfrm>
              <a:off x="8308622" y="3068322"/>
              <a:ext cx="900334" cy="472701"/>
            </a:xfrm>
            <a:prstGeom prst="rect">
              <a:avLst/>
            </a:prstGeom>
            <a:solidFill>
              <a:srgbClr val="EDC1B6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IE324</a:t>
              </a:r>
            </a:p>
          </p:txBody>
        </p:sp>
        <p:sp>
          <p:nvSpPr>
            <p:cNvPr id="171" name="Text Box 39"/>
            <p:cNvSpPr txBox="1"/>
            <p:nvPr/>
          </p:nvSpPr>
          <p:spPr>
            <a:xfrm>
              <a:off x="5062055" y="4181826"/>
              <a:ext cx="900334" cy="472701"/>
            </a:xfrm>
            <a:prstGeom prst="rect">
              <a:avLst/>
            </a:prstGeom>
            <a:solidFill>
              <a:srgbClr val="EDC1B6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IE342</a:t>
              </a:r>
            </a:p>
          </p:txBody>
        </p:sp>
        <p:sp>
          <p:nvSpPr>
            <p:cNvPr id="172" name="Text Box 40"/>
            <p:cNvSpPr txBox="1"/>
            <p:nvPr/>
          </p:nvSpPr>
          <p:spPr>
            <a:xfrm>
              <a:off x="8308622" y="3802099"/>
              <a:ext cx="900334" cy="472701"/>
            </a:xfrm>
            <a:prstGeom prst="rect">
              <a:avLst/>
            </a:prstGeom>
            <a:solidFill>
              <a:srgbClr val="EDC1B6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IE380</a:t>
              </a:r>
            </a:p>
          </p:txBody>
        </p:sp>
        <p:sp>
          <p:nvSpPr>
            <p:cNvPr id="173" name="Text Box 41"/>
            <p:cNvSpPr txBox="1"/>
            <p:nvPr/>
          </p:nvSpPr>
          <p:spPr>
            <a:xfrm>
              <a:off x="6696567" y="3856285"/>
              <a:ext cx="900333" cy="472701"/>
            </a:xfrm>
            <a:prstGeom prst="rect">
              <a:avLst/>
            </a:prstGeom>
            <a:solidFill>
              <a:srgbClr val="EDC1B6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IE303</a:t>
              </a:r>
            </a:p>
          </p:txBody>
        </p:sp>
        <p:sp>
          <p:nvSpPr>
            <p:cNvPr id="174" name="Text Box 42"/>
            <p:cNvSpPr txBox="1"/>
            <p:nvPr/>
          </p:nvSpPr>
          <p:spPr>
            <a:xfrm>
              <a:off x="8307398" y="7648102"/>
              <a:ext cx="1103633" cy="472701"/>
            </a:xfrm>
            <a:prstGeom prst="rect">
              <a:avLst/>
            </a:prstGeom>
            <a:solidFill>
              <a:srgbClr val="E9EFE8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/>
            <a:p>
              <a: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Eng401</a:t>
              </a:r>
            </a:p>
          </p:txBody>
        </p:sp>
        <p:sp>
          <p:nvSpPr>
            <p:cNvPr id="175" name="Text Box 43"/>
            <p:cNvSpPr txBox="1"/>
            <p:nvPr/>
          </p:nvSpPr>
          <p:spPr>
            <a:xfrm>
              <a:off x="3364014" y="5740280"/>
              <a:ext cx="1199627" cy="472701"/>
            </a:xfrm>
            <a:prstGeom prst="rect">
              <a:avLst/>
            </a:prstGeom>
            <a:solidFill>
              <a:srgbClr val="E9EFE8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Hum111</a:t>
              </a:r>
            </a:p>
          </p:txBody>
        </p:sp>
        <p:sp>
          <p:nvSpPr>
            <p:cNvPr id="176" name="Text Box 44"/>
            <p:cNvSpPr txBox="1"/>
            <p:nvPr/>
          </p:nvSpPr>
          <p:spPr>
            <a:xfrm>
              <a:off x="4928240" y="5697646"/>
              <a:ext cx="1210938" cy="472701"/>
            </a:xfrm>
            <a:prstGeom prst="rect">
              <a:avLst/>
            </a:prstGeom>
            <a:solidFill>
              <a:srgbClr val="E9EFE8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Hum112</a:t>
              </a:r>
            </a:p>
          </p:txBody>
        </p:sp>
        <p:sp>
          <p:nvSpPr>
            <p:cNvPr id="177" name="Text Box 46"/>
            <p:cNvSpPr txBox="1"/>
            <p:nvPr/>
          </p:nvSpPr>
          <p:spPr>
            <a:xfrm>
              <a:off x="6742737" y="6754538"/>
              <a:ext cx="900334" cy="472701"/>
            </a:xfrm>
            <a:prstGeom prst="rect">
              <a:avLst/>
            </a:prstGeom>
            <a:solidFill>
              <a:srgbClr val="EDC1B6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IE299</a:t>
              </a:r>
            </a:p>
          </p:txBody>
        </p:sp>
        <p:sp>
          <p:nvSpPr>
            <p:cNvPr id="178" name="Text Box 47"/>
            <p:cNvSpPr txBox="1"/>
            <p:nvPr/>
          </p:nvSpPr>
          <p:spPr>
            <a:xfrm>
              <a:off x="9823739" y="3297090"/>
              <a:ext cx="1153937" cy="815601"/>
            </a:xfrm>
            <a:prstGeom prst="rect">
              <a:avLst/>
            </a:prstGeom>
            <a:solidFill>
              <a:srgbClr val="E3A192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/>
            <a:p>
              <a: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IE</a:t>
              </a:r>
            </a:p>
            <a:p>
              <a: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Elective</a:t>
              </a:r>
            </a:p>
          </p:txBody>
        </p:sp>
        <p:sp>
          <p:nvSpPr>
            <p:cNvPr id="179" name="Text Box 48"/>
            <p:cNvSpPr txBox="1"/>
            <p:nvPr/>
          </p:nvSpPr>
          <p:spPr>
            <a:xfrm>
              <a:off x="11469475" y="3297090"/>
              <a:ext cx="1153937" cy="815601"/>
            </a:xfrm>
            <a:prstGeom prst="rect">
              <a:avLst/>
            </a:prstGeom>
            <a:solidFill>
              <a:srgbClr val="E3A192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/>
            <a:p>
              <a: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IE</a:t>
              </a:r>
            </a:p>
            <a:p>
              <a: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Elective</a:t>
              </a:r>
            </a:p>
          </p:txBody>
        </p:sp>
        <p:sp>
          <p:nvSpPr>
            <p:cNvPr id="180" name="Text Box 49"/>
            <p:cNvSpPr txBox="1"/>
            <p:nvPr/>
          </p:nvSpPr>
          <p:spPr>
            <a:xfrm>
              <a:off x="9929707" y="4528553"/>
              <a:ext cx="1153936" cy="815601"/>
            </a:xfrm>
            <a:prstGeom prst="rect">
              <a:avLst/>
            </a:prstGeom>
            <a:solidFill>
              <a:srgbClr val="E3A192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/>
            <a:p>
              <a: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IE</a:t>
              </a:r>
            </a:p>
            <a:p>
              <a: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Elective</a:t>
              </a:r>
            </a:p>
          </p:txBody>
        </p:sp>
        <p:sp>
          <p:nvSpPr>
            <p:cNvPr id="181" name="Text Box 53"/>
            <p:cNvSpPr txBox="1"/>
            <p:nvPr/>
          </p:nvSpPr>
          <p:spPr>
            <a:xfrm>
              <a:off x="9972606" y="6746240"/>
              <a:ext cx="714596" cy="472701"/>
            </a:xfrm>
            <a:prstGeom prst="rect">
              <a:avLst/>
            </a:prstGeom>
            <a:solidFill>
              <a:srgbClr val="E9EFE8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HSS</a:t>
              </a:r>
            </a:p>
          </p:txBody>
        </p:sp>
        <p:sp>
          <p:nvSpPr>
            <p:cNvPr id="182" name="Text Box 54"/>
            <p:cNvSpPr txBox="1"/>
            <p:nvPr/>
          </p:nvSpPr>
          <p:spPr>
            <a:xfrm>
              <a:off x="11706579" y="6746240"/>
              <a:ext cx="714596" cy="472701"/>
            </a:xfrm>
            <a:prstGeom prst="rect">
              <a:avLst/>
            </a:prstGeom>
            <a:solidFill>
              <a:srgbClr val="E9EFE8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HSS</a:t>
              </a:r>
            </a:p>
          </p:txBody>
        </p:sp>
        <p:sp>
          <p:nvSpPr>
            <p:cNvPr id="183" name="Text Box 55"/>
            <p:cNvSpPr txBox="1"/>
            <p:nvPr/>
          </p:nvSpPr>
          <p:spPr>
            <a:xfrm>
              <a:off x="9948916" y="7665467"/>
              <a:ext cx="900334" cy="472701"/>
            </a:xfrm>
            <a:prstGeom prst="rect">
              <a:avLst/>
            </a:prstGeom>
            <a:solidFill>
              <a:srgbClr val="EDC1B6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IE399</a:t>
              </a:r>
            </a:p>
          </p:txBody>
        </p:sp>
        <p:sp>
          <p:nvSpPr>
            <p:cNvPr id="184" name="Line 63"/>
            <p:cNvSpPr/>
            <p:nvPr/>
          </p:nvSpPr>
          <p:spPr>
            <a:xfrm>
              <a:off x="0" y="8886614"/>
              <a:ext cx="13004801" cy="1"/>
            </a:xfrm>
            <a:prstGeom prst="line">
              <a:avLst/>
            </a:prstGeom>
            <a:noFill/>
            <a:ln w="50800" cap="flat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185" name="Text Box 22"/>
            <p:cNvSpPr txBox="1"/>
            <p:nvPr/>
          </p:nvSpPr>
          <p:spPr>
            <a:xfrm>
              <a:off x="3338857" y="4988165"/>
              <a:ext cx="1050352" cy="472701"/>
            </a:xfrm>
            <a:prstGeom prst="rect">
              <a:avLst/>
            </a:prstGeom>
            <a:solidFill>
              <a:srgbClr val="E9EFE8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CS 115</a:t>
              </a:r>
            </a:p>
          </p:txBody>
        </p:sp>
        <p:sp>
          <p:nvSpPr>
            <p:cNvPr id="186" name="Text Box 11"/>
            <p:cNvSpPr txBox="1"/>
            <p:nvPr/>
          </p:nvSpPr>
          <p:spPr>
            <a:xfrm>
              <a:off x="43905" y="3919191"/>
              <a:ext cx="1408854" cy="472700"/>
            </a:xfrm>
            <a:prstGeom prst="rect">
              <a:avLst/>
            </a:prstGeom>
            <a:solidFill>
              <a:srgbClr val="EDC1B6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65023" tIns="65023" rIns="65023" bIns="65023" numCol="1" anchor="t">
              <a:spAutoFit/>
            </a:bodyPr>
            <a:lstStyle/>
            <a:p>
              <a: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IE102</a:t>
              </a:r>
            </a:p>
          </p:txBody>
        </p:sp>
        <p:sp>
          <p:nvSpPr>
            <p:cNvPr id="187" name="Text Box 36"/>
            <p:cNvSpPr txBox="1"/>
            <p:nvPr/>
          </p:nvSpPr>
          <p:spPr>
            <a:xfrm>
              <a:off x="4924402" y="4922507"/>
              <a:ext cx="1120748" cy="472701"/>
            </a:xfrm>
            <a:prstGeom prst="rect">
              <a:avLst/>
            </a:prstGeom>
            <a:solidFill>
              <a:srgbClr val="E9EFE8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Hist200</a:t>
              </a:r>
            </a:p>
          </p:txBody>
        </p:sp>
        <p:sp>
          <p:nvSpPr>
            <p:cNvPr id="188" name="Text Box 33"/>
            <p:cNvSpPr txBox="1"/>
            <p:nvPr/>
          </p:nvSpPr>
          <p:spPr>
            <a:xfrm>
              <a:off x="6534933" y="4832109"/>
              <a:ext cx="1517228" cy="461080"/>
            </a:xfrm>
            <a:prstGeom prst="rect">
              <a:avLst/>
            </a:prstGeom>
            <a:solidFill>
              <a:srgbClr val="E9EFE8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65023" tIns="65023" rIns="65023" bIns="65023" numCol="1" anchor="t">
              <a:spAutoFit/>
            </a:bodyPr>
            <a:lstStyle/>
            <a:p>
              <a:pPr algn="l" defTabSz="1300480">
                <a:defRPr sz="2200"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Econ 207</a:t>
              </a:r>
            </a:p>
          </p:txBody>
        </p:sp>
        <p:sp>
          <p:nvSpPr>
            <p:cNvPr id="189" name="Text Box 33"/>
            <p:cNvSpPr txBox="1"/>
            <p:nvPr/>
          </p:nvSpPr>
          <p:spPr>
            <a:xfrm>
              <a:off x="11595947" y="5870223"/>
              <a:ext cx="832617" cy="472701"/>
            </a:xfrm>
            <a:prstGeom prst="rect">
              <a:avLst/>
            </a:prstGeom>
            <a:solidFill>
              <a:srgbClr val="E9EFE8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BrEL</a:t>
              </a:r>
            </a:p>
          </p:txBody>
        </p:sp>
        <p:sp>
          <p:nvSpPr>
            <p:cNvPr id="190" name="Text Box 51"/>
            <p:cNvSpPr txBox="1"/>
            <p:nvPr/>
          </p:nvSpPr>
          <p:spPr>
            <a:xfrm>
              <a:off x="6637866" y="7610230"/>
              <a:ext cx="1095150" cy="472701"/>
            </a:xfrm>
            <a:prstGeom prst="rect">
              <a:avLst/>
            </a:prstGeom>
            <a:solidFill>
              <a:srgbClr val="E9EFE8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GE 301</a:t>
              </a:r>
            </a:p>
          </p:txBody>
        </p:sp>
        <p:sp>
          <p:nvSpPr>
            <p:cNvPr id="191" name="Text Box 33"/>
            <p:cNvSpPr txBox="1"/>
            <p:nvPr/>
          </p:nvSpPr>
          <p:spPr>
            <a:xfrm>
              <a:off x="9970347" y="5870223"/>
              <a:ext cx="832617" cy="472701"/>
            </a:xfrm>
            <a:prstGeom prst="rect">
              <a:avLst/>
            </a:prstGeom>
            <a:solidFill>
              <a:srgbClr val="E9EFE8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BrEL</a:t>
              </a:r>
            </a:p>
          </p:txBody>
        </p:sp>
      </p:grpSp>
      <p:sp>
        <p:nvSpPr>
          <p:cNvPr id="193" name="Text Box 27"/>
          <p:cNvSpPr txBox="1"/>
          <p:nvPr/>
        </p:nvSpPr>
        <p:spPr>
          <a:xfrm>
            <a:off x="3251218" y="6394028"/>
            <a:ext cx="1359183" cy="472641"/>
          </a:xfrm>
          <a:prstGeom prst="rect">
            <a:avLst/>
          </a:prstGeom>
          <a:solidFill>
            <a:srgbClr val="E9EFE8"/>
          </a:solidFill>
          <a:ln w="12700">
            <a:solidFill>
              <a:srgbClr val="000000"/>
            </a:solidFill>
            <a:miter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64994" tIns="64994" rIns="64994" bIns="64994">
            <a:spAutoFit/>
          </a:bodyPr>
          <a:lstStyle>
            <a:lvl1pPr algn="l" defTabSz="1300480"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GE 250</a:t>
            </a:r>
          </a:p>
        </p:txBody>
      </p:sp>
      <p:sp>
        <p:nvSpPr>
          <p:cNvPr id="194" name="Text Box 27"/>
          <p:cNvSpPr txBox="1"/>
          <p:nvPr/>
        </p:nvSpPr>
        <p:spPr>
          <a:xfrm>
            <a:off x="4876818" y="6394028"/>
            <a:ext cx="1359183" cy="472641"/>
          </a:xfrm>
          <a:prstGeom prst="rect">
            <a:avLst/>
          </a:prstGeom>
          <a:solidFill>
            <a:srgbClr val="E9EFE8"/>
          </a:solidFill>
          <a:ln w="12700">
            <a:solidFill>
              <a:srgbClr val="000000"/>
            </a:solidFill>
            <a:miter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64994" tIns="64994" rIns="64994" bIns="64994">
            <a:spAutoFit/>
          </a:bodyPr>
          <a:lstStyle>
            <a:lvl1pPr algn="l" defTabSz="1300480"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GE 251</a:t>
            </a:r>
          </a:p>
        </p:txBody>
      </p:sp>
      <p:sp>
        <p:nvSpPr>
          <p:cNvPr id="195" name="TextBox 65"/>
          <p:cNvSpPr txBox="1"/>
          <p:nvPr/>
        </p:nvSpPr>
        <p:spPr>
          <a:xfrm>
            <a:off x="336789" y="8906747"/>
            <a:ext cx="1083734" cy="4982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64994" tIns="64994" rIns="64994" bIns="64994">
            <a:spAutoFit/>
          </a:bodyPr>
          <a:lstStyle/>
          <a:p>
            <a:pPr algn="l" defTabSz="1300480">
              <a:defRPr sz="2400">
                <a:latin typeface="Calibri"/>
                <a:ea typeface="Calibri"/>
                <a:cs typeface="Calibri"/>
                <a:sym typeface="Calibri"/>
              </a:defRPr>
            </a:pPr>
            <a:r>
              <a:t>17</a:t>
            </a:r>
          </a:p>
        </p:txBody>
      </p:sp>
      <p:sp>
        <p:nvSpPr>
          <p:cNvPr id="196" name="TextBox 66"/>
          <p:cNvSpPr txBox="1"/>
          <p:nvPr/>
        </p:nvSpPr>
        <p:spPr>
          <a:xfrm>
            <a:off x="1625599" y="8886613"/>
            <a:ext cx="1083735" cy="4982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64994" tIns="64994" rIns="64994" bIns="64994">
            <a:spAutoFit/>
          </a:bodyPr>
          <a:lstStyle>
            <a:lvl1pPr defTabSz="1300480">
              <a:defRPr sz="2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16</a:t>
            </a:r>
          </a:p>
        </p:txBody>
      </p:sp>
      <p:sp>
        <p:nvSpPr>
          <p:cNvPr id="197" name="TextBox 67"/>
          <p:cNvSpPr txBox="1"/>
          <p:nvPr/>
        </p:nvSpPr>
        <p:spPr>
          <a:xfrm>
            <a:off x="3359574" y="8886613"/>
            <a:ext cx="1083735" cy="4982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64994" tIns="64994" rIns="64994" bIns="64994">
            <a:spAutoFit/>
          </a:bodyPr>
          <a:lstStyle/>
          <a:p>
            <a:pPr algn="l" defTabSz="1300480">
              <a:defRPr sz="2400">
                <a:latin typeface="Calibri"/>
                <a:ea typeface="Calibri"/>
                <a:cs typeface="Calibri"/>
                <a:sym typeface="Calibri"/>
              </a:defRPr>
            </a:pPr>
            <a:r>
              <a:t>18</a:t>
            </a:r>
          </a:p>
        </p:txBody>
      </p:sp>
      <p:sp>
        <p:nvSpPr>
          <p:cNvPr id="198" name="TextBox 68"/>
          <p:cNvSpPr txBox="1"/>
          <p:nvPr/>
        </p:nvSpPr>
        <p:spPr>
          <a:xfrm>
            <a:off x="5093546" y="8886613"/>
            <a:ext cx="1083734" cy="4982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64994" tIns="64994" rIns="64994" bIns="64994">
            <a:spAutoFit/>
          </a:bodyPr>
          <a:lstStyle/>
          <a:p>
            <a:pPr algn="l" defTabSz="1300480">
              <a:defRPr sz="2400">
                <a:latin typeface="Calibri"/>
                <a:ea typeface="Calibri"/>
                <a:cs typeface="Calibri"/>
                <a:sym typeface="Calibri"/>
              </a:defRPr>
            </a:pPr>
            <a:r>
              <a:t>17</a:t>
            </a:r>
          </a:p>
        </p:txBody>
      </p:sp>
      <p:sp>
        <p:nvSpPr>
          <p:cNvPr id="199" name="TextBox 69"/>
          <p:cNvSpPr txBox="1"/>
          <p:nvPr/>
        </p:nvSpPr>
        <p:spPr>
          <a:xfrm>
            <a:off x="6719146" y="8886613"/>
            <a:ext cx="1083734" cy="4982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64994" tIns="64994" rIns="64994" bIns="64994">
            <a:spAutoFit/>
          </a:bodyPr>
          <a:lstStyle/>
          <a:p>
            <a:pPr algn="l" defTabSz="1300480">
              <a:defRPr sz="2400">
                <a:latin typeface="Calibri"/>
                <a:ea typeface="Calibri"/>
                <a:cs typeface="Calibri"/>
                <a:sym typeface="Calibri"/>
              </a:defRPr>
            </a:pPr>
            <a:r>
              <a:t>17</a:t>
            </a:r>
          </a:p>
        </p:txBody>
      </p:sp>
      <p:sp>
        <p:nvSpPr>
          <p:cNvPr id="200" name="TextBox 70"/>
          <p:cNvSpPr txBox="1"/>
          <p:nvPr/>
        </p:nvSpPr>
        <p:spPr>
          <a:xfrm>
            <a:off x="8453119" y="8886613"/>
            <a:ext cx="1083735" cy="4982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64994" tIns="64994" rIns="64994" bIns="64994">
            <a:spAutoFit/>
          </a:bodyPr>
          <a:lstStyle/>
          <a:p>
            <a:pPr algn="l" defTabSz="1300480">
              <a:defRPr sz="2400">
                <a:latin typeface="Calibri"/>
                <a:ea typeface="Calibri"/>
                <a:cs typeface="Calibri"/>
                <a:sym typeface="Calibri"/>
              </a:defRPr>
            </a:pPr>
            <a:r>
              <a:t>18</a:t>
            </a:r>
          </a:p>
        </p:txBody>
      </p:sp>
      <p:sp>
        <p:nvSpPr>
          <p:cNvPr id="201" name="TextBox 71"/>
          <p:cNvSpPr txBox="1"/>
          <p:nvPr/>
        </p:nvSpPr>
        <p:spPr>
          <a:xfrm>
            <a:off x="11704320" y="8886613"/>
            <a:ext cx="1083734" cy="4982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64994" tIns="64994" rIns="64994" bIns="64994">
            <a:spAutoFit/>
          </a:bodyPr>
          <a:lstStyle>
            <a:lvl1pPr algn="l" defTabSz="1300480">
              <a:defRPr sz="2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15</a:t>
            </a:r>
          </a:p>
        </p:txBody>
      </p:sp>
      <p:sp>
        <p:nvSpPr>
          <p:cNvPr id="202" name="TextBox 72"/>
          <p:cNvSpPr txBox="1"/>
          <p:nvPr/>
        </p:nvSpPr>
        <p:spPr>
          <a:xfrm>
            <a:off x="10078720" y="8886613"/>
            <a:ext cx="1083734" cy="4982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64994" tIns="64994" rIns="64994" bIns="64994">
            <a:spAutoFit/>
          </a:bodyPr>
          <a:lstStyle>
            <a:lvl1pPr algn="l" defTabSz="1300480">
              <a:defRPr sz="2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15</a:t>
            </a:r>
          </a:p>
        </p:txBody>
      </p:sp>
      <p:sp>
        <p:nvSpPr>
          <p:cNvPr id="203" name="Text Box 56"/>
          <p:cNvSpPr txBox="1"/>
          <p:nvPr/>
        </p:nvSpPr>
        <p:spPr>
          <a:xfrm>
            <a:off x="8419459" y="6510697"/>
            <a:ext cx="900274" cy="472641"/>
          </a:xfrm>
          <a:prstGeom prst="rect">
            <a:avLst/>
          </a:prstGeom>
          <a:solidFill>
            <a:srgbClr val="EDC1B6"/>
          </a:solidFill>
          <a:ln w="12700">
            <a:solidFill>
              <a:srgbClr val="000000"/>
            </a:solidFill>
            <a:miter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64994" tIns="64994" rIns="64994" bIns="64994">
            <a:spAutoFit/>
          </a:bodyPr>
          <a:lstStyle>
            <a:lvl1pPr algn="l" defTabSz="1300480"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IE496</a:t>
            </a:r>
          </a:p>
        </p:txBody>
      </p:sp>
      <p:sp>
        <p:nvSpPr>
          <p:cNvPr id="204" name="Text Box 20"/>
          <p:cNvSpPr txBox="1"/>
          <p:nvPr/>
        </p:nvSpPr>
        <p:spPr>
          <a:xfrm>
            <a:off x="1561252" y="3643554"/>
            <a:ext cx="1359184" cy="472641"/>
          </a:xfrm>
          <a:prstGeom prst="rect">
            <a:avLst/>
          </a:prstGeom>
          <a:solidFill>
            <a:srgbClr val="FFF8C2"/>
          </a:solidFill>
          <a:ln w="12700">
            <a:solidFill>
              <a:srgbClr val="000000"/>
            </a:solidFill>
            <a:miter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64994" tIns="64994" rIns="64994" bIns="64994">
            <a:spAutoFit/>
          </a:bodyPr>
          <a:lstStyle>
            <a:lvl1pPr algn="l" defTabSz="1300480"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Math 132</a:t>
            </a:r>
          </a:p>
        </p:txBody>
      </p:sp>
      <p:sp>
        <p:nvSpPr>
          <p:cNvPr id="205" name="Text Box 33"/>
          <p:cNvSpPr txBox="1"/>
          <p:nvPr/>
        </p:nvSpPr>
        <p:spPr>
          <a:xfrm>
            <a:off x="8419458" y="5626383"/>
            <a:ext cx="832558" cy="472641"/>
          </a:xfrm>
          <a:prstGeom prst="rect">
            <a:avLst/>
          </a:prstGeom>
          <a:solidFill>
            <a:srgbClr val="E9EFE8"/>
          </a:solidFill>
          <a:ln w="12700">
            <a:solidFill>
              <a:srgbClr val="000000"/>
            </a:solidFill>
            <a:miter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64994" tIns="64994" rIns="64994" bIns="64994">
            <a:spAutoFit/>
          </a:bodyPr>
          <a:lstStyle>
            <a:lvl1pPr algn="l" defTabSz="1300480"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BrEL</a:t>
            </a:r>
          </a:p>
        </p:txBody>
      </p:sp>
      <p:sp>
        <p:nvSpPr>
          <p:cNvPr id="206" name="Text Box 35"/>
          <p:cNvSpPr txBox="1"/>
          <p:nvPr/>
        </p:nvSpPr>
        <p:spPr>
          <a:xfrm>
            <a:off x="11469477" y="4244128"/>
            <a:ext cx="1153877" cy="815541"/>
          </a:xfrm>
          <a:prstGeom prst="rect">
            <a:avLst/>
          </a:prstGeom>
          <a:solidFill>
            <a:srgbClr val="E3A192"/>
          </a:solidFill>
          <a:ln w="12700">
            <a:solidFill>
              <a:srgbClr val="000000"/>
            </a:solidFill>
            <a:miter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64994" tIns="64994" rIns="64994" bIns="64994">
            <a:spAutoFit/>
          </a:bodyPr>
          <a:lstStyle/>
          <a:p>
            <a:pPr algn="l" defTabSz="1300480"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IE </a:t>
            </a:r>
          </a:p>
          <a:p>
            <a:pPr algn="l" defTabSz="1300480"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Elective</a:t>
            </a:r>
          </a:p>
        </p:txBody>
      </p:sp>
      <p:grpSp>
        <p:nvGrpSpPr>
          <p:cNvPr id="213" name="Group"/>
          <p:cNvGrpSpPr/>
          <p:nvPr/>
        </p:nvGrpSpPr>
        <p:grpSpPr>
          <a:xfrm>
            <a:off x="22721" y="1793130"/>
            <a:ext cx="6208129" cy="2584104"/>
            <a:chOff x="0" y="0"/>
            <a:chExt cx="6208128" cy="2584102"/>
          </a:xfrm>
        </p:grpSpPr>
        <p:sp>
          <p:nvSpPr>
            <p:cNvPr id="207" name="Rectangle"/>
            <p:cNvSpPr/>
            <p:nvPr/>
          </p:nvSpPr>
          <p:spPr>
            <a:xfrm>
              <a:off x="0" y="939800"/>
              <a:ext cx="1348879" cy="806103"/>
            </a:xfrm>
            <a:prstGeom prst="rect">
              <a:avLst/>
            </a:prstGeom>
            <a:noFill/>
            <a:ln w="76200" cap="flat">
              <a:solidFill>
                <a:srgbClr val="942192"/>
              </a:solidFill>
              <a:prstDash val="solid"/>
              <a:miter lim="400000"/>
            </a:ln>
            <a:effectLst>
              <a:outerShdw blurRad="50800" dist="12700" rotWithShape="0">
                <a:srgbClr val="000000">
                  <a:alpha val="5000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8" name="Rectangle"/>
            <p:cNvSpPr/>
            <p:nvPr/>
          </p:nvSpPr>
          <p:spPr>
            <a:xfrm>
              <a:off x="1470305" y="939800"/>
              <a:ext cx="1495635" cy="806103"/>
            </a:xfrm>
            <a:prstGeom prst="rect">
              <a:avLst/>
            </a:prstGeom>
            <a:noFill/>
            <a:ln w="76200" cap="flat">
              <a:solidFill>
                <a:srgbClr val="942192"/>
              </a:solidFill>
              <a:prstDash val="solid"/>
              <a:miter lim="400000"/>
            </a:ln>
            <a:effectLst>
              <a:outerShdw blurRad="50800" dist="12700" rotWithShape="0">
                <a:srgbClr val="000000">
                  <a:alpha val="5000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9" name="Rectangle"/>
            <p:cNvSpPr/>
            <p:nvPr/>
          </p:nvSpPr>
          <p:spPr>
            <a:xfrm>
              <a:off x="1470305" y="1778000"/>
              <a:ext cx="1495635" cy="806103"/>
            </a:xfrm>
            <a:prstGeom prst="rect">
              <a:avLst/>
            </a:prstGeom>
            <a:noFill/>
            <a:ln w="76200" cap="flat">
              <a:solidFill>
                <a:srgbClr val="942192"/>
              </a:solidFill>
              <a:prstDash val="solid"/>
              <a:miter lim="400000"/>
            </a:ln>
            <a:effectLst>
              <a:outerShdw blurRad="50800" dist="12700" rotWithShape="0">
                <a:srgbClr val="000000">
                  <a:alpha val="5000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0" name="Rectangle"/>
            <p:cNvSpPr/>
            <p:nvPr/>
          </p:nvSpPr>
          <p:spPr>
            <a:xfrm>
              <a:off x="3204280" y="939800"/>
              <a:ext cx="1348880" cy="806103"/>
            </a:xfrm>
            <a:prstGeom prst="rect">
              <a:avLst/>
            </a:prstGeom>
            <a:noFill/>
            <a:ln w="76200" cap="flat">
              <a:solidFill>
                <a:srgbClr val="942192"/>
              </a:solidFill>
              <a:prstDash val="solid"/>
              <a:miter lim="400000"/>
            </a:ln>
            <a:effectLst>
              <a:outerShdw blurRad="50800" dist="12700" rotWithShape="0">
                <a:srgbClr val="000000">
                  <a:alpha val="5000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1" name="Rectangle"/>
            <p:cNvSpPr/>
            <p:nvPr/>
          </p:nvSpPr>
          <p:spPr>
            <a:xfrm>
              <a:off x="3204280" y="88900"/>
              <a:ext cx="1348880" cy="806103"/>
            </a:xfrm>
            <a:prstGeom prst="rect">
              <a:avLst/>
            </a:prstGeom>
            <a:noFill/>
            <a:ln w="76200" cap="flat">
              <a:solidFill>
                <a:srgbClr val="942192"/>
              </a:solidFill>
              <a:prstDash val="solid"/>
              <a:miter lim="400000"/>
            </a:ln>
            <a:effectLst>
              <a:outerShdw blurRad="50800" dist="12700" rotWithShape="0">
                <a:srgbClr val="000000">
                  <a:alpha val="5000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2" name="Rectangle"/>
            <p:cNvSpPr/>
            <p:nvPr/>
          </p:nvSpPr>
          <p:spPr>
            <a:xfrm>
              <a:off x="4859249" y="0"/>
              <a:ext cx="1348880" cy="806103"/>
            </a:xfrm>
            <a:prstGeom prst="rect">
              <a:avLst/>
            </a:prstGeom>
            <a:noFill/>
            <a:ln w="76200" cap="flat">
              <a:solidFill>
                <a:srgbClr val="942192"/>
              </a:solidFill>
              <a:prstDash val="solid"/>
              <a:miter lim="400000"/>
            </a:ln>
            <a:effectLst>
              <a:outerShdw blurRad="50800" dist="12700" rotWithShape="0">
                <a:srgbClr val="000000">
                  <a:alpha val="5000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3" grpId="1" animBg="1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47169" y="1071018"/>
            <a:ext cx="12510463" cy="7611565"/>
          </a:xfrm>
          <a:prstGeom prst="rect">
            <a:avLst/>
          </a:prstGeom>
          <a:ln w="12700">
            <a:miter lim="400000"/>
          </a:ln>
        </p:spPr>
      </p:pic>
      <p:sp>
        <p:nvSpPr>
          <p:cNvPr id="216" name="Rectangle"/>
          <p:cNvSpPr/>
          <p:nvPr/>
        </p:nvSpPr>
        <p:spPr>
          <a:xfrm>
            <a:off x="1864221" y="3240930"/>
            <a:ext cx="1348879" cy="806104"/>
          </a:xfrm>
          <a:prstGeom prst="rect">
            <a:avLst/>
          </a:prstGeom>
          <a:ln w="76200">
            <a:solidFill>
              <a:srgbClr val="C82101"/>
            </a:solidFill>
            <a:miter lim="400000"/>
          </a:ln>
          <a:effectLst>
            <a:outerShdw blurRad="50800" dist="127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17" name="Rectangle"/>
          <p:cNvSpPr/>
          <p:nvPr/>
        </p:nvSpPr>
        <p:spPr>
          <a:xfrm>
            <a:off x="3451721" y="3240930"/>
            <a:ext cx="1348879" cy="806104"/>
          </a:xfrm>
          <a:prstGeom prst="rect">
            <a:avLst/>
          </a:prstGeom>
          <a:ln w="76200">
            <a:solidFill>
              <a:srgbClr val="C82101"/>
            </a:solidFill>
            <a:miter lim="400000"/>
          </a:ln>
          <a:effectLst>
            <a:outerShdw blurRad="50800" dist="127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18" name="Rectangle"/>
          <p:cNvSpPr/>
          <p:nvPr/>
        </p:nvSpPr>
        <p:spPr>
          <a:xfrm>
            <a:off x="5065960" y="4251498"/>
            <a:ext cx="1348880" cy="806104"/>
          </a:xfrm>
          <a:prstGeom prst="rect">
            <a:avLst/>
          </a:prstGeom>
          <a:ln w="76200">
            <a:solidFill>
              <a:srgbClr val="C82101"/>
            </a:solidFill>
            <a:miter lim="400000"/>
          </a:ln>
          <a:effectLst>
            <a:outerShdw blurRad="50800" dist="127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19" name="Rectangle"/>
          <p:cNvSpPr/>
          <p:nvPr/>
        </p:nvSpPr>
        <p:spPr>
          <a:xfrm>
            <a:off x="6716960" y="4162598"/>
            <a:ext cx="1348880" cy="806104"/>
          </a:xfrm>
          <a:prstGeom prst="rect">
            <a:avLst/>
          </a:prstGeom>
          <a:ln w="76200">
            <a:solidFill>
              <a:srgbClr val="C82101"/>
            </a:solidFill>
            <a:miter lim="400000"/>
          </a:ln>
          <a:effectLst>
            <a:outerShdw blurRad="50800" dist="127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20" name="Rectangle"/>
          <p:cNvSpPr/>
          <p:nvPr/>
        </p:nvSpPr>
        <p:spPr>
          <a:xfrm>
            <a:off x="9903321" y="3329830"/>
            <a:ext cx="1348879" cy="806104"/>
          </a:xfrm>
          <a:prstGeom prst="rect">
            <a:avLst/>
          </a:prstGeom>
          <a:ln w="76200">
            <a:solidFill>
              <a:srgbClr val="C82101"/>
            </a:solidFill>
            <a:miter lim="400000"/>
          </a:ln>
          <a:effectLst>
            <a:outerShdw blurRad="50800" dist="127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21" name="Rectangle"/>
          <p:cNvSpPr/>
          <p:nvPr/>
        </p:nvSpPr>
        <p:spPr>
          <a:xfrm>
            <a:off x="11427321" y="3329830"/>
            <a:ext cx="1348879" cy="806104"/>
          </a:xfrm>
          <a:prstGeom prst="rect">
            <a:avLst/>
          </a:prstGeom>
          <a:ln w="76200">
            <a:solidFill>
              <a:srgbClr val="C82101"/>
            </a:solidFill>
            <a:miter lim="400000"/>
          </a:ln>
          <a:effectLst>
            <a:outerShdw blurRad="50800" dist="127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22" name="Rectangle"/>
          <p:cNvSpPr/>
          <p:nvPr/>
        </p:nvSpPr>
        <p:spPr>
          <a:xfrm>
            <a:off x="276721" y="3240930"/>
            <a:ext cx="1348879" cy="806104"/>
          </a:xfrm>
          <a:prstGeom prst="rect">
            <a:avLst/>
          </a:prstGeom>
          <a:ln w="76200">
            <a:solidFill>
              <a:srgbClr val="C82101"/>
            </a:solidFill>
            <a:miter lim="400000"/>
          </a:ln>
          <a:effectLst>
            <a:outerShdw blurRad="50800" dist="127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6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7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6" grpId="2" animBg="1" advAuto="0"/>
      <p:bldP spid="217" grpId="3" animBg="1" advAuto="0"/>
      <p:bldP spid="218" grpId="4" animBg="1" advAuto="0"/>
      <p:bldP spid="219" grpId="5" animBg="1" advAuto="0"/>
      <p:bldP spid="220" grpId="6" animBg="1" advAuto="0"/>
      <p:bldP spid="221" grpId="7" animBg="1" advAuto="0"/>
      <p:bldP spid="222" grpId="1" animBg="1" advAuto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47169" y="1071018"/>
            <a:ext cx="12510463" cy="7611565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32" name="Group"/>
          <p:cNvGrpSpPr/>
          <p:nvPr/>
        </p:nvGrpSpPr>
        <p:grpSpPr>
          <a:xfrm>
            <a:off x="276721" y="3240930"/>
            <a:ext cx="12499479" cy="1816672"/>
            <a:chOff x="0" y="0"/>
            <a:chExt cx="12499478" cy="1816670"/>
          </a:xfrm>
        </p:grpSpPr>
        <p:sp>
          <p:nvSpPr>
            <p:cNvPr id="225" name="Rectangle"/>
            <p:cNvSpPr/>
            <p:nvPr/>
          </p:nvSpPr>
          <p:spPr>
            <a:xfrm>
              <a:off x="1587500" y="0"/>
              <a:ext cx="1348879" cy="806103"/>
            </a:xfrm>
            <a:prstGeom prst="rect">
              <a:avLst/>
            </a:prstGeom>
            <a:noFill/>
            <a:ln w="76200" cap="flat">
              <a:solidFill>
                <a:srgbClr val="C82101"/>
              </a:solidFill>
              <a:prstDash val="solid"/>
              <a:miter lim="400000"/>
            </a:ln>
            <a:effectLst>
              <a:outerShdw blurRad="50800" dist="12700" rotWithShape="0">
                <a:srgbClr val="000000">
                  <a:alpha val="5000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6" name="Rectangle"/>
            <p:cNvSpPr/>
            <p:nvPr/>
          </p:nvSpPr>
          <p:spPr>
            <a:xfrm>
              <a:off x="3175000" y="0"/>
              <a:ext cx="1348879" cy="806103"/>
            </a:xfrm>
            <a:prstGeom prst="rect">
              <a:avLst/>
            </a:prstGeom>
            <a:noFill/>
            <a:ln w="76200" cap="flat">
              <a:solidFill>
                <a:srgbClr val="C82101"/>
              </a:solidFill>
              <a:prstDash val="solid"/>
              <a:miter lim="400000"/>
            </a:ln>
            <a:effectLst>
              <a:outerShdw blurRad="50800" dist="12700" rotWithShape="0">
                <a:srgbClr val="000000">
                  <a:alpha val="5000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7" name="Rectangle"/>
            <p:cNvSpPr/>
            <p:nvPr/>
          </p:nvSpPr>
          <p:spPr>
            <a:xfrm>
              <a:off x="4789239" y="1010567"/>
              <a:ext cx="1348880" cy="806104"/>
            </a:xfrm>
            <a:prstGeom prst="rect">
              <a:avLst/>
            </a:prstGeom>
            <a:noFill/>
            <a:ln w="76200" cap="flat">
              <a:solidFill>
                <a:srgbClr val="C82101"/>
              </a:solidFill>
              <a:prstDash val="solid"/>
              <a:miter lim="400000"/>
            </a:ln>
            <a:effectLst>
              <a:outerShdw blurRad="50800" dist="12700" rotWithShape="0">
                <a:srgbClr val="000000">
                  <a:alpha val="5000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8" name="Rectangle"/>
            <p:cNvSpPr/>
            <p:nvPr/>
          </p:nvSpPr>
          <p:spPr>
            <a:xfrm>
              <a:off x="6440239" y="921667"/>
              <a:ext cx="1348880" cy="806104"/>
            </a:xfrm>
            <a:prstGeom prst="rect">
              <a:avLst/>
            </a:prstGeom>
            <a:noFill/>
            <a:ln w="76200" cap="flat">
              <a:solidFill>
                <a:srgbClr val="C82101"/>
              </a:solidFill>
              <a:prstDash val="solid"/>
              <a:miter lim="400000"/>
            </a:ln>
            <a:effectLst>
              <a:outerShdw blurRad="50800" dist="12700" rotWithShape="0">
                <a:srgbClr val="000000">
                  <a:alpha val="5000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9" name="Rectangle"/>
            <p:cNvSpPr/>
            <p:nvPr/>
          </p:nvSpPr>
          <p:spPr>
            <a:xfrm>
              <a:off x="9626600" y="88900"/>
              <a:ext cx="1348879" cy="806103"/>
            </a:xfrm>
            <a:prstGeom prst="rect">
              <a:avLst/>
            </a:prstGeom>
            <a:noFill/>
            <a:ln w="76200" cap="flat">
              <a:solidFill>
                <a:srgbClr val="C82101"/>
              </a:solidFill>
              <a:prstDash val="solid"/>
              <a:miter lim="400000"/>
            </a:ln>
            <a:effectLst>
              <a:outerShdw blurRad="50800" dist="12700" rotWithShape="0">
                <a:srgbClr val="000000">
                  <a:alpha val="5000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0" name="Rectangle"/>
            <p:cNvSpPr/>
            <p:nvPr/>
          </p:nvSpPr>
          <p:spPr>
            <a:xfrm>
              <a:off x="11150600" y="88900"/>
              <a:ext cx="1348879" cy="806103"/>
            </a:xfrm>
            <a:prstGeom prst="rect">
              <a:avLst/>
            </a:prstGeom>
            <a:noFill/>
            <a:ln w="76200" cap="flat">
              <a:solidFill>
                <a:srgbClr val="C82101"/>
              </a:solidFill>
              <a:prstDash val="solid"/>
              <a:miter lim="400000"/>
            </a:ln>
            <a:effectLst>
              <a:outerShdw blurRad="50800" dist="12700" rotWithShape="0">
                <a:srgbClr val="000000">
                  <a:alpha val="5000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1" name="Rectangle"/>
            <p:cNvSpPr/>
            <p:nvPr/>
          </p:nvSpPr>
          <p:spPr>
            <a:xfrm>
              <a:off x="0" y="0"/>
              <a:ext cx="1348879" cy="806103"/>
            </a:xfrm>
            <a:prstGeom prst="rect">
              <a:avLst/>
            </a:prstGeom>
            <a:noFill/>
            <a:ln w="76200" cap="flat">
              <a:solidFill>
                <a:srgbClr val="C82101"/>
              </a:solidFill>
              <a:prstDash val="solid"/>
              <a:miter lim="400000"/>
            </a:ln>
            <a:effectLst>
              <a:outerShdw blurRad="50800" dist="12700" rotWithShape="0">
                <a:srgbClr val="000000">
                  <a:alpha val="5000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233" name="Rectangle"/>
          <p:cNvSpPr/>
          <p:nvPr/>
        </p:nvSpPr>
        <p:spPr>
          <a:xfrm>
            <a:off x="251321" y="3291730"/>
            <a:ext cx="1348879" cy="806104"/>
          </a:xfrm>
          <a:prstGeom prst="rect">
            <a:avLst/>
          </a:prstGeom>
          <a:ln w="76200">
            <a:solidFill>
              <a:srgbClr val="942192"/>
            </a:solidFill>
            <a:miter lim="400000"/>
          </a:ln>
          <a:effectLst>
            <a:outerShdw blurRad="50800" dist="127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34" name="Rectangle"/>
          <p:cNvSpPr/>
          <p:nvPr/>
        </p:nvSpPr>
        <p:spPr>
          <a:xfrm>
            <a:off x="1838821" y="3291730"/>
            <a:ext cx="1348879" cy="806104"/>
          </a:xfrm>
          <a:prstGeom prst="rect">
            <a:avLst/>
          </a:prstGeom>
          <a:ln w="76200">
            <a:solidFill>
              <a:srgbClr val="942192"/>
            </a:solidFill>
            <a:miter lim="400000"/>
          </a:ln>
          <a:effectLst>
            <a:outerShdw blurRad="50800" dist="127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35" name="Rectangle"/>
          <p:cNvSpPr/>
          <p:nvPr/>
        </p:nvSpPr>
        <p:spPr>
          <a:xfrm>
            <a:off x="3464421" y="2390030"/>
            <a:ext cx="1348879" cy="806104"/>
          </a:xfrm>
          <a:prstGeom prst="rect">
            <a:avLst/>
          </a:prstGeom>
          <a:ln w="76200">
            <a:solidFill>
              <a:srgbClr val="942192"/>
            </a:solidFill>
            <a:miter lim="400000"/>
          </a:ln>
          <a:effectLst>
            <a:outerShdw blurRad="50800" dist="127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36" name="Rectangle"/>
          <p:cNvSpPr/>
          <p:nvPr/>
        </p:nvSpPr>
        <p:spPr>
          <a:xfrm>
            <a:off x="6709271" y="3291730"/>
            <a:ext cx="1348879" cy="806104"/>
          </a:xfrm>
          <a:prstGeom prst="rect">
            <a:avLst/>
          </a:prstGeom>
          <a:ln w="76200">
            <a:solidFill>
              <a:srgbClr val="942192"/>
            </a:solidFill>
            <a:miter lim="400000"/>
          </a:ln>
          <a:effectLst>
            <a:outerShdw blurRad="50800" dist="127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37" name="Rectangle"/>
          <p:cNvSpPr/>
          <p:nvPr/>
        </p:nvSpPr>
        <p:spPr>
          <a:xfrm>
            <a:off x="9916021" y="3291730"/>
            <a:ext cx="1348879" cy="806104"/>
          </a:xfrm>
          <a:prstGeom prst="rect">
            <a:avLst/>
          </a:prstGeom>
          <a:ln w="76200">
            <a:solidFill>
              <a:srgbClr val="942192"/>
            </a:solidFill>
            <a:miter lim="400000"/>
          </a:ln>
          <a:effectLst>
            <a:outerShdw blurRad="50800" dist="127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38" name="Rectangle"/>
          <p:cNvSpPr/>
          <p:nvPr/>
        </p:nvSpPr>
        <p:spPr>
          <a:xfrm>
            <a:off x="11440021" y="3291730"/>
            <a:ext cx="1348879" cy="806104"/>
          </a:xfrm>
          <a:prstGeom prst="rect">
            <a:avLst/>
          </a:prstGeom>
          <a:ln w="76200">
            <a:solidFill>
              <a:srgbClr val="942192"/>
            </a:solidFill>
            <a:miter lim="400000"/>
          </a:ln>
          <a:effectLst>
            <a:outerShdw blurRad="50800" dist="127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6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7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2" grpId="1" animBg="1" advAuto="0"/>
      <p:bldP spid="233" grpId="2" animBg="1" advAuto="0"/>
      <p:bldP spid="234" grpId="3" animBg="1" advAuto="0"/>
      <p:bldP spid="235" grpId="4" animBg="1" advAuto="0"/>
      <p:bldP spid="236" grpId="5" animBg="1" advAuto="0"/>
      <p:bldP spid="237" grpId="6" animBg="1" advAuto="0"/>
      <p:bldP spid="238" grpId="7" animBg="1" advAuto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47169" y="1071018"/>
            <a:ext cx="12510463" cy="7611565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48" name="Group"/>
          <p:cNvGrpSpPr/>
          <p:nvPr/>
        </p:nvGrpSpPr>
        <p:grpSpPr>
          <a:xfrm>
            <a:off x="276721" y="3240930"/>
            <a:ext cx="12499479" cy="1816672"/>
            <a:chOff x="0" y="0"/>
            <a:chExt cx="12499478" cy="1816670"/>
          </a:xfrm>
        </p:grpSpPr>
        <p:sp>
          <p:nvSpPr>
            <p:cNvPr id="241" name="Rectangle"/>
            <p:cNvSpPr/>
            <p:nvPr/>
          </p:nvSpPr>
          <p:spPr>
            <a:xfrm>
              <a:off x="1587500" y="0"/>
              <a:ext cx="1348879" cy="806103"/>
            </a:xfrm>
            <a:prstGeom prst="rect">
              <a:avLst/>
            </a:prstGeom>
            <a:noFill/>
            <a:ln w="76200" cap="flat">
              <a:solidFill>
                <a:srgbClr val="C82101"/>
              </a:solidFill>
              <a:prstDash val="solid"/>
              <a:miter lim="400000"/>
            </a:ln>
            <a:effectLst>
              <a:outerShdw blurRad="50800" dist="12700" rotWithShape="0">
                <a:srgbClr val="000000">
                  <a:alpha val="5000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2" name="Rectangle"/>
            <p:cNvSpPr/>
            <p:nvPr/>
          </p:nvSpPr>
          <p:spPr>
            <a:xfrm>
              <a:off x="3175000" y="0"/>
              <a:ext cx="1348879" cy="806103"/>
            </a:xfrm>
            <a:prstGeom prst="rect">
              <a:avLst/>
            </a:prstGeom>
            <a:noFill/>
            <a:ln w="76200" cap="flat">
              <a:solidFill>
                <a:srgbClr val="C82101"/>
              </a:solidFill>
              <a:prstDash val="solid"/>
              <a:miter lim="400000"/>
            </a:ln>
            <a:effectLst>
              <a:outerShdw blurRad="50800" dist="12700" rotWithShape="0">
                <a:srgbClr val="000000">
                  <a:alpha val="5000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3" name="Rectangle"/>
            <p:cNvSpPr/>
            <p:nvPr/>
          </p:nvSpPr>
          <p:spPr>
            <a:xfrm>
              <a:off x="4789239" y="1010567"/>
              <a:ext cx="1348880" cy="806104"/>
            </a:xfrm>
            <a:prstGeom prst="rect">
              <a:avLst/>
            </a:prstGeom>
            <a:noFill/>
            <a:ln w="76200" cap="flat">
              <a:solidFill>
                <a:srgbClr val="C82101"/>
              </a:solidFill>
              <a:prstDash val="solid"/>
              <a:miter lim="400000"/>
            </a:ln>
            <a:effectLst>
              <a:outerShdw blurRad="50800" dist="12700" rotWithShape="0">
                <a:srgbClr val="000000">
                  <a:alpha val="5000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4" name="Rectangle"/>
            <p:cNvSpPr/>
            <p:nvPr/>
          </p:nvSpPr>
          <p:spPr>
            <a:xfrm>
              <a:off x="6440239" y="921667"/>
              <a:ext cx="1348880" cy="806104"/>
            </a:xfrm>
            <a:prstGeom prst="rect">
              <a:avLst/>
            </a:prstGeom>
            <a:noFill/>
            <a:ln w="76200" cap="flat">
              <a:solidFill>
                <a:srgbClr val="C82101"/>
              </a:solidFill>
              <a:prstDash val="solid"/>
              <a:miter lim="400000"/>
            </a:ln>
            <a:effectLst>
              <a:outerShdw blurRad="50800" dist="12700" rotWithShape="0">
                <a:srgbClr val="000000">
                  <a:alpha val="5000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5" name="Rectangle"/>
            <p:cNvSpPr/>
            <p:nvPr/>
          </p:nvSpPr>
          <p:spPr>
            <a:xfrm>
              <a:off x="9626600" y="88900"/>
              <a:ext cx="1348879" cy="806103"/>
            </a:xfrm>
            <a:prstGeom prst="rect">
              <a:avLst/>
            </a:prstGeom>
            <a:noFill/>
            <a:ln w="76200" cap="flat">
              <a:solidFill>
                <a:srgbClr val="C82101"/>
              </a:solidFill>
              <a:prstDash val="solid"/>
              <a:miter lim="400000"/>
            </a:ln>
            <a:effectLst>
              <a:outerShdw blurRad="50800" dist="12700" rotWithShape="0">
                <a:srgbClr val="000000">
                  <a:alpha val="5000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6" name="Rectangle"/>
            <p:cNvSpPr/>
            <p:nvPr/>
          </p:nvSpPr>
          <p:spPr>
            <a:xfrm>
              <a:off x="11150600" y="88900"/>
              <a:ext cx="1348879" cy="806103"/>
            </a:xfrm>
            <a:prstGeom prst="rect">
              <a:avLst/>
            </a:prstGeom>
            <a:noFill/>
            <a:ln w="76200" cap="flat">
              <a:solidFill>
                <a:srgbClr val="C82101"/>
              </a:solidFill>
              <a:prstDash val="solid"/>
              <a:miter lim="400000"/>
            </a:ln>
            <a:effectLst>
              <a:outerShdw blurRad="50800" dist="12700" rotWithShape="0">
                <a:srgbClr val="000000">
                  <a:alpha val="5000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7" name="Rectangle"/>
            <p:cNvSpPr/>
            <p:nvPr/>
          </p:nvSpPr>
          <p:spPr>
            <a:xfrm>
              <a:off x="0" y="0"/>
              <a:ext cx="1348879" cy="806103"/>
            </a:xfrm>
            <a:prstGeom prst="rect">
              <a:avLst/>
            </a:prstGeom>
            <a:noFill/>
            <a:ln w="76200" cap="flat">
              <a:solidFill>
                <a:srgbClr val="C82101"/>
              </a:solidFill>
              <a:prstDash val="solid"/>
              <a:miter lim="400000"/>
            </a:ln>
            <a:effectLst>
              <a:outerShdw blurRad="50800" dist="12700" rotWithShape="0">
                <a:srgbClr val="000000">
                  <a:alpha val="5000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249" name="Rectangle"/>
          <p:cNvSpPr/>
          <p:nvPr/>
        </p:nvSpPr>
        <p:spPr>
          <a:xfrm>
            <a:off x="1838821" y="4193430"/>
            <a:ext cx="1348879" cy="806104"/>
          </a:xfrm>
          <a:prstGeom prst="rect">
            <a:avLst/>
          </a:prstGeom>
          <a:ln w="76200">
            <a:solidFill>
              <a:srgbClr val="942192"/>
            </a:solidFill>
            <a:miter lim="400000"/>
          </a:ln>
          <a:effectLst>
            <a:outerShdw blurRad="50800" dist="127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8" grpId="1" animBg="1" advAuto="0"/>
      <p:bldP spid="249" grpId="2" animBg="1" advAuto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3" name="Group 71"/>
          <p:cNvGrpSpPr/>
          <p:nvPr/>
        </p:nvGrpSpPr>
        <p:grpSpPr>
          <a:xfrm>
            <a:off x="-1" y="-242826"/>
            <a:ext cx="13004801" cy="9753599"/>
            <a:chOff x="0" y="1"/>
            <a:chExt cx="13004800" cy="9753598"/>
          </a:xfrm>
        </p:grpSpPr>
        <p:sp>
          <p:nvSpPr>
            <p:cNvPr id="251" name="Rectangle 2"/>
            <p:cNvSpPr/>
            <p:nvPr/>
          </p:nvSpPr>
          <p:spPr>
            <a:xfrm>
              <a:off x="-1" y="1"/>
              <a:ext cx="3122509" cy="2111023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ctr">
              <a:noAutofit/>
            </a:bodyPr>
            <a:lstStyle/>
            <a:p>
              <a:pPr algn="l" defTabSz="1300480">
                <a:defRPr sz="2400">
                  <a:latin typeface="Constantia"/>
                  <a:ea typeface="Constantia"/>
                  <a:cs typeface="Constantia"/>
                  <a:sym typeface="Constantia"/>
                </a:defRPr>
              </a:pPr>
              <a:endParaRPr/>
            </a:p>
          </p:txBody>
        </p:sp>
        <p:sp>
          <p:nvSpPr>
            <p:cNvPr id="252" name="Text Box 3"/>
            <p:cNvSpPr txBox="1"/>
            <p:nvPr/>
          </p:nvSpPr>
          <p:spPr>
            <a:xfrm>
              <a:off x="2059093" y="267250"/>
              <a:ext cx="9103361" cy="9047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65023" tIns="65023" rIns="65023" bIns="65023" numCol="1" anchor="ctr">
              <a:spAutoFit/>
            </a:bodyPr>
            <a:lstStyle>
              <a:lvl1pPr defTabSz="1300480">
                <a:defRPr sz="4400">
                  <a:solidFill>
                    <a:srgbClr val="04617B"/>
                  </a:solidFill>
                  <a:latin typeface="Comic Sans MS"/>
                  <a:ea typeface="Comic Sans MS"/>
                  <a:cs typeface="Comic Sans MS"/>
                  <a:sym typeface="Comic Sans MS"/>
                </a:defRPr>
              </a:lvl1pPr>
            </a:lstStyle>
            <a:p>
              <a:r>
                <a:t>IE Curriculum</a:t>
              </a:r>
            </a:p>
          </p:txBody>
        </p:sp>
        <p:sp>
          <p:nvSpPr>
            <p:cNvPr id="253" name="Line 4"/>
            <p:cNvSpPr/>
            <p:nvPr/>
          </p:nvSpPr>
          <p:spPr>
            <a:xfrm flipH="1">
              <a:off x="3142826" y="1300481"/>
              <a:ext cx="1" cy="8344746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ysDot"/>
              <a:miter lim="8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254" name="Text Box 5"/>
            <p:cNvSpPr txBox="1"/>
            <p:nvPr/>
          </p:nvSpPr>
          <p:spPr>
            <a:xfrm>
              <a:off x="1074702" y="1189851"/>
              <a:ext cx="2005940" cy="59430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3400" b="1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Freshman</a:t>
              </a:r>
            </a:p>
          </p:txBody>
        </p:sp>
        <p:sp>
          <p:nvSpPr>
            <p:cNvPr id="255" name="Text Box 6"/>
            <p:cNvSpPr txBox="1"/>
            <p:nvPr/>
          </p:nvSpPr>
          <p:spPr>
            <a:xfrm>
              <a:off x="4249137" y="1192108"/>
              <a:ext cx="2246088" cy="59430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3400" b="1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Sophomore</a:t>
              </a:r>
            </a:p>
          </p:txBody>
        </p:sp>
        <p:sp>
          <p:nvSpPr>
            <p:cNvPr id="256" name="Text Box 7"/>
            <p:cNvSpPr txBox="1"/>
            <p:nvPr/>
          </p:nvSpPr>
          <p:spPr>
            <a:xfrm>
              <a:off x="7563555" y="1192108"/>
              <a:ext cx="1366463" cy="59430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3400" b="1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Junior</a:t>
              </a:r>
            </a:p>
          </p:txBody>
        </p:sp>
        <p:sp>
          <p:nvSpPr>
            <p:cNvPr id="257" name="Text Box 8"/>
            <p:cNvSpPr txBox="1"/>
            <p:nvPr/>
          </p:nvSpPr>
          <p:spPr>
            <a:xfrm>
              <a:off x="10814756" y="1192108"/>
              <a:ext cx="1342217" cy="59430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3400" b="1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Senior</a:t>
              </a:r>
            </a:p>
          </p:txBody>
        </p:sp>
        <p:sp>
          <p:nvSpPr>
            <p:cNvPr id="258" name="Line 9"/>
            <p:cNvSpPr/>
            <p:nvPr/>
          </p:nvSpPr>
          <p:spPr>
            <a:xfrm flipH="1">
              <a:off x="6502400" y="1408854"/>
              <a:ext cx="1" cy="8344747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ysDot"/>
              <a:miter lim="8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259" name="Line 10"/>
            <p:cNvSpPr/>
            <p:nvPr/>
          </p:nvSpPr>
          <p:spPr>
            <a:xfrm flipH="1">
              <a:off x="9690382" y="1408854"/>
              <a:ext cx="1" cy="8344747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ysDot"/>
              <a:miter lim="8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260" name="Text Box 12"/>
            <p:cNvSpPr txBox="1"/>
            <p:nvPr/>
          </p:nvSpPr>
          <p:spPr>
            <a:xfrm>
              <a:off x="3378171" y="4198970"/>
              <a:ext cx="900334" cy="472701"/>
            </a:xfrm>
            <a:prstGeom prst="rect">
              <a:avLst/>
            </a:prstGeom>
            <a:solidFill>
              <a:srgbClr val="EDC1B6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IE272</a:t>
              </a:r>
            </a:p>
          </p:txBody>
        </p:sp>
        <p:sp>
          <p:nvSpPr>
            <p:cNvPr id="261" name="Text Box 13"/>
            <p:cNvSpPr txBox="1"/>
            <p:nvPr/>
          </p:nvSpPr>
          <p:spPr>
            <a:xfrm>
              <a:off x="6637866" y="2201335"/>
              <a:ext cx="900334" cy="472701"/>
            </a:xfrm>
            <a:prstGeom prst="rect">
              <a:avLst/>
            </a:prstGeom>
            <a:solidFill>
              <a:srgbClr val="EDC1B6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IE375</a:t>
              </a:r>
            </a:p>
          </p:txBody>
        </p:sp>
        <p:sp>
          <p:nvSpPr>
            <p:cNvPr id="262" name="Text Box 14"/>
            <p:cNvSpPr txBox="1"/>
            <p:nvPr/>
          </p:nvSpPr>
          <p:spPr>
            <a:xfrm>
              <a:off x="8322168" y="2201335"/>
              <a:ext cx="900334" cy="472701"/>
            </a:xfrm>
            <a:prstGeom prst="rect">
              <a:avLst/>
            </a:prstGeom>
            <a:solidFill>
              <a:srgbClr val="EDC1B6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IE376</a:t>
              </a:r>
            </a:p>
          </p:txBody>
        </p:sp>
        <p:sp>
          <p:nvSpPr>
            <p:cNvPr id="263" name="Text Box 15"/>
            <p:cNvSpPr txBox="1"/>
            <p:nvPr/>
          </p:nvSpPr>
          <p:spPr>
            <a:xfrm>
              <a:off x="9861973" y="2194561"/>
              <a:ext cx="1272701" cy="472701"/>
            </a:xfrm>
            <a:prstGeom prst="rect">
              <a:avLst/>
            </a:prstGeom>
            <a:solidFill>
              <a:srgbClr val="EDC1B6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Project-1</a:t>
              </a:r>
            </a:p>
          </p:txBody>
        </p:sp>
        <p:sp>
          <p:nvSpPr>
            <p:cNvPr id="264" name="Text Box 16"/>
            <p:cNvSpPr txBox="1"/>
            <p:nvPr/>
          </p:nvSpPr>
          <p:spPr>
            <a:xfrm>
              <a:off x="11487573" y="2194561"/>
              <a:ext cx="1272701" cy="472701"/>
            </a:xfrm>
            <a:prstGeom prst="rect">
              <a:avLst/>
            </a:prstGeom>
            <a:solidFill>
              <a:srgbClr val="EDC1B6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Project-2</a:t>
              </a:r>
            </a:p>
          </p:txBody>
        </p:sp>
        <p:sp>
          <p:nvSpPr>
            <p:cNvPr id="265" name="Text Box 17"/>
            <p:cNvSpPr txBox="1"/>
            <p:nvPr/>
          </p:nvSpPr>
          <p:spPr>
            <a:xfrm>
              <a:off x="27093" y="2219397"/>
              <a:ext cx="1205580" cy="472701"/>
            </a:xfrm>
            <a:prstGeom prst="rect">
              <a:avLst/>
            </a:prstGeom>
            <a:solidFill>
              <a:srgbClr val="E9EFE8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Phys101</a:t>
              </a:r>
            </a:p>
          </p:txBody>
        </p:sp>
        <p:sp>
          <p:nvSpPr>
            <p:cNvPr id="266" name="Text Box 18"/>
            <p:cNvSpPr txBox="1"/>
            <p:nvPr/>
          </p:nvSpPr>
          <p:spPr>
            <a:xfrm>
              <a:off x="1603022" y="2194561"/>
              <a:ext cx="1205580" cy="472701"/>
            </a:xfrm>
            <a:prstGeom prst="rect">
              <a:avLst/>
            </a:prstGeom>
            <a:solidFill>
              <a:srgbClr val="E9EFE8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Phys102</a:t>
              </a:r>
            </a:p>
          </p:txBody>
        </p:sp>
        <p:sp>
          <p:nvSpPr>
            <p:cNvPr id="267" name="Text Box 19"/>
            <p:cNvSpPr txBox="1"/>
            <p:nvPr/>
          </p:nvSpPr>
          <p:spPr>
            <a:xfrm>
              <a:off x="-1" y="3160890"/>
              <a:ext cx="1256033" cy="472701"/>
            </a:xfrm>
            <a:prstGeom prst="rect">
              <a:avLst/>
            </a:prstGeom>
            <a:solidFill>
              <a:srgbClr val="FFF8C2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Math101</a:t>
              </a:r>
            </a:p>
          </p:txBody>
        </p:sp>
        <p:sp>
          <p:nvSpPr>
            <p:cNvPr id="268" name="Text Box 20"/>
            <p:cNvSpPr txBox="1"/>
            <p:nvPr/>
          </p:nvSpPr>
          <p:spPr>
            <a:xfrm>
              <a:off x="1580444" y="3187983"/>
              <a:ext cx="1256033" cy="472701"/>
            </a:xfrm>
            <a:prstGeom prst="rect">
              <a:avLst/>
            </a:prstGeom>
            <a:solidFill>
              <a:srgbClr val="FFF8C2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Math102</a:t>
              </a:r>
            </a:p>
          </p:txBody>
        </p:sp>
        <p:sp>
          <p:nvSpPr>
            <p:cNvPr id="269" name="Text Box 23"/>
            <p:cNvSpPr txBox="1"/>
            <p:nvPr/>
          </p:nvSpPr>
          <p:spPr>
            <a:xfrm>
              <a:off x="49671" y="5606574"/>
              <a:ext cx="1194418" cy="472701"/>
            </a:xfrm>
            <a:prstGeom prst="rect">
              <a:avLst/>
            </a:prstGeom>
            <a:solidFill>
              <a:srgbClr val="E9EFE8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Turk101</a:t>
              </a:r>
            </a:p>
          </p:txBody>
        </p:sp>
        <p:sp>
          <p:nvSpPr>
            <p:cNvPr id="270" name="Text Box 24"/>
            <p:cNvSpPr txBox="1"/>
            <p:nvPr/>
          </p:nvSpPr>
          <p:spPr>
            <a:xfrm>
              <a:off x="1652938" y="5697646"/>
              <a:ext cx="1194418" cy="472701"/>
            </a:xfrm>
            <a:prstGeom prst="rect">
              <a:avLst/>
            </a:prstGeom>
            <a:solidFill>
              <a:srgbClr val="E9EFE8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Turk102</a:t>
              </a:r>
            </a:p>
          </p:txBody>
        </p:sp>
        <p:sp>
          <p:nvSpPr>
            <p:cNvPr id="271" name="Text Box 25"/>
            <p:cNvSpPr txBox="1"/>
            <p:nvPr/>
          </p:nvSpPr>
          <p:spPr>
            <a:xfrm>
              <a:off x="49671" y="4724242"/>
              <a:ext cx="1103633" cy="472701"/>
            </a:xfrm>
            <a:prstGeom prst="rect">
              <a:avLst/>
            </a:prstGeom>
            <a:solidFill>
              <a:srgbClr val="E9EFE8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Eng101</a:t>
              </a:r>
            </a:p>
          </p:txBody>
        </p:sp>
        <p:sp>
          <p:nvSpPr>
            <p:cNvPr id="272" name="Text Box 26"/>
            <p:cNvSpPr txBox="1"/>
            <p:nvPr/>
          </p:nvSpPr>
          <p:spPr>
            <a:xfrm>
              <a:off x="1642700" y="4780845"/>
              <a:ext cx="1103633" cy="472701"/>
            </a:xfrm>
            <a:prstGeom prst="rect">
              <a:avLst/>
            </a:prstGeom>
            <a:solidFill>
              <a:srgbClr val="E9EFE8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Eng102</a:t>
              </a:r>
            </a:p>
          </p:txBody>
        </p:sp>
        <p:sp>
          <p:nvSpPr>
            <p:cNvPr id="273" name="Text Box 27"/>
            <p:cNvSpPr txBox="1"/>
            <p:nvPr/>
          </p:nvSpPr>
          <p:spPr>
            <a:xfrm>
              <a:off x="93576" y="6345531"/>
              <a:ext cx="1359183" cy="472701"/>
            </a:xfrm>
            <a:prstGeom prst="rect">
              <a:avLst/>
            </a:prstGeom>
            <a:solidFill>
              <a:srgbClr val="E9EFE8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65023" tIns="65023" rIns="65023" bIns="65023" numCol="1" anchor="t">
              <a:spAutoFit/>
            </a:bodyPr>
            <a:lstStyle/>
            <a:p>
              <a: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GE100</a:t>
              </a:r>
            </a:p>
          </p:txBody>
        </p:sp>
        <p:sp>
          <p:nvSpPr>
            <p:cNvPr id="274" name="Text Box 28"/>
            <p:cNvSpPr txBox="1"/>
            <p:nvPr/>
          </p:nvSpPr>
          <p:spPr>
            <a:xfrm>
              <a:off x="3206044" y="2201335"/>
              <a:ext cx="1256033" cy="472701"/>
            </a:xfrm>
            <a:prstGeom prst="rect">
              <a:avLst/>
            </a:prstGeom>
            <a:solidFill>
              <a:srgbClr val="FFF8C2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Math250</a:t>
              </a:r>
            </a:p>
          </p:txBody>
        </p:sp>
        <p:sp>
          <p:nvSpPr>
            <p:cNvPr id="275" name="Text Box 29"/>
            <p:cNvSpPr txBox="1"/>
            <p:nvPr/>
          </p:nvSpPr>
          <p:spPr>
            <a:xfrm>
              <a:off x="4903893" y="2194561"/>
              <a:ext cx="1256033" cy="472701"/>
            </a:xfrm>
            <a:prstGeom prst="rect">
              <a:avLst/>
            </a:prstGeom>
            <a:solidFill>
              <a:srgbClr val="FFF8C2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Math260</a:t>
              </a:r>
            </a:p>
          </p:txBody>
        </p:sp>
        <p:sp>
          <p:nvSpPr>
            <p:cNvPr id="276" name="Text Box 30"/>
            <p:cNvSpPr txBox="1"/>
            <p:nvPr/>
          </p:nvSpPr>
          <p:spPr>
            <a:xfrm>
              <a:off x="3260231" y="3170601"/>
              <a:ext cx="1256033" cy="472701"/>
            </a:xfrm>
            <a:prstGeom prst="rect">
              <a:avLst/>
            </a:prstGeom>
            <a:solidFill>
              <a:srgbClr val="FFF8C2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Math225</a:t>
              </a:r>
            </a:p>
          </p:txBody>
        </p:sp>
        <p:sp>
          <p:nvSpPr>
            <p:cNvPr id="277" name="Text Box 31"/>
            <p:cNvSpPr txBox="1"/>
            <p:nvPr/>
          </p:nvSpPr>
          <p:spPr>
            <a:xfrm>
              <a:off x="5023840" y="3214048"/>
              <a:ext cx="900334" cy="472701"/>
            </a:xfrm>
            <a:prstGeom prst="rect">
              <a:avLst/>
            </a:prstGeom>
            <a:solidFill>
              <a:srgbClr val="EDC1B6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IE202</a:t>
              </a:r>
            </a:p>
          </p:txBody>
        </p:sp>
        <p:sp>
          <p:nvSpPr>
            <p:cNvPr id="278" name="Text Box 34"/>
            <p:cNvSpPr txBox="1"/>
            <p:nvPr/>
          </p:nvSpPr>
          <p:spPr>
            <a:xfrm>
              <a:off x="6681153" y="5752907"/>
              <a:ext cx="985463" cy="472701"/>
            </a:xfrm>
            <a:prstGeom prst="rect">
              <a:avLst/>
            </a:prstGeom>
            <a:solidFill>
              <a:srgbClr val="E9EFE8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CS281</a:t>
              </a:r>
            </a:p>
          </p:txBody>
        </p:sp>
        <p:sp>
          <p:nvSpPr>
            <p:cNvPr id="279" name="Text Box 35"/>
            <p:cNvSpPr txBox="1"/>
            <p:nvPr/>
          </p:nvSpPr>
          <p:spPr>
            <a:xfrm>
              <a:off x="8307521" y="4662001"/>
              <a:ext cx="1153937" cy="815601"/>
            </a:xfrm>
            <a:prstGeom prst="rect">
              <a:avLst/>
            </a:prstGeom>
            <a:solidFill>
              <a:srgbClr val="E3A192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/>
            <a:p>
              <a: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IE </a:t>
              </a:r>
            </a:p>
            <a:p>
              <a: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Elective</a:t>
              </a:r>
            </a:p>
          </p:txBody>
        </p:sp>
        <p:sp>
          <p:nvSpPr>
            <p:cNvPr id="280" name="Text Box 37"/>
            <p:cNvSpPr txBox="1"/>
            <p:nvPr/>
          </p:nvSpPr>
          <p:spPr>
            <a:xfrm>
              <a:off x="6696568" y="3068322"/>
              <a:ext cx="900334" cy="472701"/>
            </a:xfrm>
            <a:prstGeom prst="rect">
              <a:avLst/>
            </a:prstGeom>
            <a:solidFill>
              <a:srgbClr val="EDC1B6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IE325</a:t>
              </a:r>
            </a:p>
          </p:txBody>
        </p:sp>
        <p:sp>
          <p:nvSpPr>
            <p:cNvPr id="281" name="Text Box 38"/>
            <p:cNvSpPr txBox="1"/>
            <p:nvPr/>
          </p:nvSpPr>
          <p:spPr>
            <a:xfrm>
              <a:off x="8308622" y="3068322"/>
              <a:ext cx="900334" cy="472701"/>
            </a:xfrm>
            <a:prstGeom prst="rect">
              <a:avLst/>
            </a:prstGeom>
            <a:solidFill>
              <a:srgbClr val="EDC1B6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IE324</a:t>
              </a:r>
            </a:p>
          </p:txBody>
        </p:sp>
        <p:sp>
          <p:nvSpPr>
            <p:cNvPr id="282" name="Text Box 39"/>
            <p:cNvSpPr txBox="1"/>
            <p:nvPr/>
          </p:nvSpPr>
          <p:spPr>
            <a:xfrm>
              <a:off x="5062055" y="4181826"/>
              <a:ext cx="900334" cy="472701"/>
            </a:xfrm>
            <a:prstGeom prst="rect">
              <a:avLst/>
            </a:prstGeom>
            <a:solidFill>
              <a:srgbClr val="EDC1B6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IE342</a:t>
              </a:r>
            </a:p>
          </p:txBody>
        </p:sp>
        <p:sp>
          <p:nvSpPr>
            <p:cNvPr id="283" name="Text Box 40"/>
            <p:cNvSpPr txBox="1"/>
            <p:nvPr/>
          </p:nvSpPr>
          <p:spPr>
            <a:xfrm>
              <a:off x="8308622" y="3802099"/>
              <a:ext cx="900334" cy="472701"/>
            </a:xfrm>
            <a:prstGeom prst="rect">
              <a:avLst/>
            </a:prstGeom>
            <a:solidFill>
              <a:srgbClr val="EDC1B6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IE380</a:t>
              </a:r>
            </a:p>
          </p:txBody>
        </p:sp>
        <p:sp>
          <p:nvSpPr>
            <p:cNvPr id="284" name="Text Box 41"/>
            <p:cNvSpPr txBox="1"/>
            <p:nvPr/>
          </p:nvSpPr>
          <p:spPr>
            <a:xfrm>
              <a:off x="6696567" y="3856285"/>
              <a:ext cx="900333" cy="472701"/>
            </a:xfrm>
            <a:prstGeom prst="rect">
              <a:avLst/>
            </a:prstGeom>
            <a:solidFill>
              <a:srgbClr val="EDC1B6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IE303</a:t>
              </a:r>
            </a:p>
          </p:txBody>
        </p:sp>
        <p:sp>
          <p:nvSpPr>
            <p:cNvPr id="285" name="Text Box 42"/>
            <p:cNvSpPr txBox="1"/>
            <p:nvPr/>
          </p:nvSpPr>
          <p:spPr>
            <a:xfrm>
              <a:off x="8307398" y="7648102"/>
              <a:ext cx="1103633" cy="472701"/>
            </a:xfrm>
            <a:prstGeom prst="rect">
              <a:avLst/>
            </a:prstGeom>
            <a:solidFill>
              <a:srgbClr val="E9EFE8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/>
            <a:p>
              <a: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Eng401</a:t>
              </a:r>
            </a:p>
          </p:txBody>
        </p:sp>
        <p:sp>
          <p:nvSpPr>
            <p:cNvPr id="286" name="Text Box 43"/>
            <p:cNvSpPr txBox="1"/>
            <p:nvPr/>
          </p:nvSpPr>
          <p:spPr>
            <a:xfrm>
              <a:off x="3364014" y="5740280"/>
              <a:ext cx="1199627" cy="472701"/>
            </a:xfrm>
            <a:prstGeom prst="rect">
              <a:avLst/>
            </a:prstGeom>
            <a:solidFill>
              <a:srgbClr val="E9EFE8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Hum111</a:t>
              </a:r>
            </a:p>
          </p:txBody>
        </p:sp>
        <p:sp>
          <p:nvSpPr>
            <p:cNvPr id="287" name="Text Box 44"/>
            <p:cNvSpPr txBox="1"/>
            <p:nvPr/>
          </p:nvSpPr>
          <p:spPr>
            <a:xfrm>
              <a:off x="4928240" y="5697646"/>
              <a:ext cx="1210938" cy="472701"/>
            </a:xfrm>
            <a:prstGeom prst="rect">
              <a:avLst/>
            </a:prstGeom>
            <a:solidFill>
              <a:srgbClr val="E9EFE8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Hum112</a:t>
              </a:r>
            </a:p>
          </p:txBody>
        </p:sp>
        <p:sp>
          <p:nvSpPr>
            <p:cNvPr id="288" name="Text Box 46"/>
            <p:cNvSpPr txBox="1"/>
            <p:nvPr/>
          </p:nvSpPr>
          <p:spPr>
            <a:xfrm>
              <a:off x="6742737" y="6754538"/>
              <a:ext cx="900334" cy="472701"/>
            </a:xfrm>
            <a:prstGeom prst="rect">
              <a:avLst/>
            </a:prstGeom>
            <a:solidFill>
              <a:srgbClr val="EDC1B6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IE299</a:t>
              </a:r>
            </a:p>
          </p:txBody>
        </p:sp>
        <p:sp>
          <p:nvSpPr>
            <p:cNvPr id="289" name="Text Box 47"/>
            <p:cNvSpPr txBox="1"/>
            <p:nvPr/>
          </p:nvSpPr>
          <p:spPr>
            <a:xfrm>
              <a:off x="9823739" y="3297090"/>
              <a:ext cx="1153937" cy="815601"/>
            </a:xfrm>
            <a:prstGeom prst="rect">
              <a:avLst/>
            </a:prstGeom>
            <a:solidFill>
              <a:srgbClr val="E3A192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/>
            <a:p>
              <a: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IE</a:t>
              </a:r>
            </a:p>
            <a:p>
              <a: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Elective</a:t>
              </a:r>
            </a:p>
          </p:txBody>
        </p:sp>
        <p:sp>
          <p:nvSpPr>
            <p:cNvPr id="290" name="Text Box 48"/>
            <p:cNvSpPr txBox="1"/>
            <p:nvPr/>
          </p:nvSpPr>
          <p:spPr>
            <a:xfrm>
              <a:off x="11469475" y="3297090"/>
              <a:ext cx="1153937" cy="815601"/>
            </a:xfrm>
            <a:prstGeom prst="rect">
              <a:avLst/>
            </a:prstGeom>
            <a:solidFill>
              <a:srgbClr val="E3A192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/>
            <a:p>
              <a: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IE</a:t>
              </a:r>
            </a:p>
            <a:p>
              <a: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Elective</a:t>
              </a:r>
            </a:p>
          </p:txBody>
        </p:sp>
        <p:sp>
          <p:nvSpPr>
            <p:cNvPr id="291" name="Text Box 49"/>
            <p:cNvSpPr txBox="1"/>
            <p:nvPr/>
          </p:nvSpPr>
          <p:spPr>
            <a:xfrm>
              <a:off x="9929707" y="4528553"/>
              <a:ext cx="1153936" cy="815601"/>
            </a:xfrm>
            <a:prstGeom prst="rect">
              <a:avLst/>
            </a:prstGeom>
            <a:solidFill>
              <a:srgbClr val="E3A192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/>
            <a:p>
              <a: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IE</a:t>
              </a:r>
            </a:p>
            <a:p>
              <a: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Elective</a:t>
              </a:r>
            </a:p>
          </p:txBody>
        </p:sp>
        <p:sp>
          <p:nvSpPr>
            <p:cNvPr id="292" name="Text Box 53"/>
            <p:cNvSpPr txBox="1"/>
            <p:nvPr/>
          </p:nvSpPr>
          <p:spPr>
            <a:xfrm>
              <a:off x="9972606" y="6746240"/>
              <a:ext cx="714596" cy="472701"/>
            </a:xfrm>
            <a:prstGeom prst="rect">
              <a:avLst/>
            </a:prstGeom>
            <a:solidFill>
              <a:srgbClr val="E9EFE8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HSS</a:t>
              </a:r>
            </a:p>
          </p:txBody>
        </p:sp>
        <p:sp>
          <p:nvSpPr>
            <p:cNvPr id="293" name="Text Box 54"/>
            <p:cNvSpPr txBox="1"/>
            <p:nvPr/>
          </p:nvSpPr>
          <p:spPr>
            <a:xfrm>
              <a:off x="11706579" y="6746240"/>
              <a:ext cx="714596" cy="472701"/>
            </a:xfrm>
            <a:prstGeom prst="rect">
              <a:avLst/>
            </a:prstGeom>
            <a:solidFill>
              <a:srgbClr val="E9EFE8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HSS</a:t>
              </a:r>
            </a:p>
          </p:txBody>
        </p:sp>
        <p:sp>
          <p:nvSpPr>
            <p:cNvPr id="294" name="Text Box 55"/>
            <p:cNvSpPr txBox="1"/>
            <p:nvPr/>
          </p:nvSpPr>
          <p:spPr>
            <a:xfrm>
              <a:off x="9948916" y="7665467"/>
              <a:ext cx="900334" cy="472701"/>
            </a:xfrm>
            <a:prstGeom prst="rect">
              <a:avLst/>
            </a:prstGeom>
            <a:solidFill>
              <a:srgbClr val="EDC1B6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IE399</a:t>
              </a:r>
            </a:p>
          </p:txBody>
        </p:sp>
        <p:sp>
          <p:nvSpPr>
            <p:cNvPr id="295" name="Line 63"/>
            <p:cNvSpPr/>
            <p:nvPr/>
          </p:nvSpPr>
          <p:spPr>
            <a:xfrm>
              <a:off x="0" y="8886614"/>
              <a:ext cx="13004801" cy="1"/>
            </a:xfrm>
            <a:prstGeom prst="line">
              <a:avLst/>
            </a:prstGeom>
            <a:noFill/>
            <a:ln w="50800" cap="flat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296" name="Text Box 22"/>
            <p:cNvSpPr txBox="1"/>
            <p:nvPr/>
          </p:nvSpPr>
          <p:spPr>
            <a:xfrm>
              <a:off x="3338857" y="4988165"/>
              <a:ext cx="1050352" cy="472701"/>
            </a:xfrm>
            <a:prstGeom prst="rect">
              <a:avLst/>
            </a:prstGeom>
            <a:solidFill>
              <a:srgbClr val="E9EFE8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CS 115</a:t>
              </a:r>
            </a:p>
          </p:txBody>
        </p:sp>
        <p:sp>
          <p:nvSpPr>
            <p:cNvPr id="297" name="Text Box 11"/>
            <p:cNvSpPr txBox="1"/>
            <p:nvPr/>
          </p:nvSpPr>
          <p:spPr>
            <a:xfrm>
              <a:off x="43905" y="3919191"/>
              <a:ext cx="1408854" cy="472700"/>
            </a:xfrm>
            <a:prstGeom prst="rect">
              <a:avLst/>
            </a:prstGeom>
            <a:solidFill>
              <a:srgbClr val="EDC1B6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65023" tIns="65023" rIns="65023" bIns="65023" numCol="1" anchor="t">
              <a:spAutoFit/>
            </a:bodyPr>
            <a:lstStyle/>
            <a:p>
              <a: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IE102</a:t>
              </a:r>
            </a:p>
          </p:txBody>
        </p:sp>
        <p:sp>
          <p:nvSpPr>
            <p:cNvPr id="298" name="Text Box 36"/>
            <p:cNvSpPr txBox="1"/>
            <p:nvPr/>
          </p:nvSpPr>
          <p:spPr>
            <a:xfrm>
              <a:off x="4924402" y="4922507"/>
              <a:ext cx="1120748" cy="472701"/>
            </a:xfrm>
            <a:prstGeom prst="rect">
              <a:avLst/>
            </a:prstGeom>
            <a:solidFill>
              <a:srgbClr val="E9EFE8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Hist200</a:t>
              </a:r>
            </a:p>
          </p:txBody>
        </p:sp>
        <p:sp>
          <p:nvSpPr>
            <p:cNvPr id="299" name="Text Box 33"/>
            <p:cNvSpPr txBox="1"/>
            <p:nvPr/>
          </p:nvSpPr>
          <p:spPr>
            <a:xfrm>
              <a:off x="6534933" y="4832109"/>
              <a:ext cx="1517228" cy="461080"/>
            </a:xfrm>
            <a:prstGeom prst="rect">
              <a:avLst/>
            </a:prstGeom>
            <a:solidFill>
              <a:srgbClr val="E9EFE8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65023" tIns="65023" rIns="65023" bIns="65023" numCol="1" anchor="t">
              <a:spAutoFit/>
            </a:bodyPr>
            <a:lstStyle/>
            <a:p>
              <a:pPr algn="l" defTabSz="1300480">
                <a:defRPr sz="2200"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Econ 207</a:t>
              </a:r>
            </a:p>
          </p:txBody>
        </p:sp>
        <p:sp>
          <p:nvSpPr>
            <p:cNvPr id="300" name="Text Box 33"/>
            <p:cNvSpPr txBox="1"/>
            <p:nvPr/>
          </p:nvSpPr>
          <p:spPr>
            <a:xfrm>
              <a:off x="11595947" y="5870223"/>
              <a:ext cx="832617" cy="472701"/>
            </a:xfrm>
            <a:prstGeom prst="rect">
              <a:avLst/>
            </a:prstGeom>
            <a:solidFill>
              <a:srgbClr val="E9EFE8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BrEL</a:t>
              </a:r>
            </a:p>
          </p:txBody>
        </p:sp>
        <p:sp>
          <p:nvSpPr>
            <p:cNvPr id="301" name="Text Box 51"/>
            <p:cNvSpPr txBox="1"/>
            <p:nvPr/>
          </p:nvSpPr>
          <p:spPr>
            <a:xfrm>
              <a:off x="6637866" y="7610230"/>
              <a:ext cx="1095150" cy="472701"/>
            </a:xfrm>
            <a:prstGeom prst="rect">
              <a:avLst/>
            </a:prstGeom>
            <a:solidFill>
              <a:srgbClr val="E9EFE8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GE 301</a:t>
              </a:r>
            </a:p>
          </p:txBody>
        </p:sp>
        <p:sp>
          <p:nvSpPr>
            <p:cNvPr id="302" name="Text Box 33"/>
            <p:cNvSpPr txBox="1"/>
            <p:nvPr/>
          </p:nvSpPr>
          <p:spPr>
            <a:xfrm>
              <a:off x="9970347" y="5870223"/>
              <a:ext cx="832617" cy="472701"/>
            </a:xfrm>
            <a:prstGeom prst="rect">
              <a:avLst/>
            </a:prstGeom>
            <a:solidFill>
              <a:srgbClr val="E9EFE8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BrEL</a:t>
              </a:r>
            </a:p>
          </p:txBody>
        </p:sp>
      </p:grpSp>
      <p:sp>
        <p:nvSpPr>
          <p:cNvPr id="304" name="Text Box 27"/>
          <p:cNvSpPr txBox="1"/>
          <p:nvPr/>
        </p:nvSpPr>
        <p:spPr>
          <a:xfrm>
            <a:off x="3251218" y="6394028"/>
            <a:ext cx="1359183" cy="472641"/>
          </a:xfrm>
          <a:prstGeom prst="rect">
            <a:avLst/>
          </a:prstGeom>
          <a:solidFill>
            <a:srgbClr val="E9EFE8"/>
          </a:solidFill>
          <a:ln w="12700">
            <a:solidFill>
              <a:srgbClr val="000000"/>
            </a:solidFill>
            <a:miter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64994" tIns="64994" rIns="64994" bIns="64994">
            <a:spAutoFit/>
          </a:bodyPr>
          <a:lstStyle>
            <a:lvl1pPr algn="l" defTabSz="1300480"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GE 250</a:t>
            </a:r>
          </a:p>
        </p:txBody>
      </p:sp>
      <p:sp>
        <p:nvSpPr>
          <p:cNvPr id="305" name="Text Box 27"/>
          <p:cNvSpPr txBox="1"/>
          <p:nvPr/>
        </p:nvSpPr>
        <p:spPr>
          <a:xfrm>
            <a:off x="4876818" y="6394028"/>
            <a:ext cx="1359183" cy="472641"/>
          </a:xfrm>
          <a:prstGeom prst="rect">
            <a:avLst/>
          </a:prstGeom>
          <a:solidFill>
            <a:srgbClr val="E9EFE8"/>
          </a:solidFill>
          <a:ln w="12700">
            <a:solidFill>
              <a:srgbClr val="000000"/>
            </a:solidFill>
            <a:miter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64994" tIns="64994" rIns="64994" bIns="64994">
            <a:spAutoFit/>
          </a:bodyPr>
          <a:lstStyle>
            <a:lvl1pPr algn="l" defTabSz="1300480"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GE 251</a:t>
            </a:r>
          </a:p>
        </p:txBody>
      </p:sp>
      <p:sp>
        <p:nvSpPr>
          <p:cNvPr id="306" name="TextBox 65"/>
          <p:cNvSpPr txBox="1"/>
          <p:nvPr/>
        </p:nvSpPr>
        <p:spPr>
          <a:xfrm>
            <a:off x="336789" y="8906747"/>
            <a:ext cx="1083734" cy="4982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64994" tIns="64994" rIns="64994" bIns="64994">
            <a:spAutoFit/>
          </a:bodyPr>
          <a:lstStyle/>
          <a:p>
            <a:pPr algn="l" defTabSz="1300480">
              <a:defRPr sz="2400">
                <a:latin typeface="Calibri"/>
                <a:ea typeface="Calibri"/>
                <a:cs typeface="Calibri"/>
                <a:sym typeface="Calibri"/>
              </a:defRPr>
            </a:pPr>
            <a:r>
              <a:t>17</a:t>
            </a:r>
          </a:p>
        </p:txBody>
      </p:sp>
      <p:sp>
        <p:nvSpPr>
          <p:cNvPr id="307" name="TextBox 66"/>
          <p:cNvSpPr txBox="1"/>
          <p:nvPr/>
        </p:nvSpPr>
        <p:spPr>
          <a:xfrm>
            <a:off x="1625599" y="8886613"/>
            <a:ext cx="1083735" cy="4982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64994" tIns="64994" rIns="64994" bIns="64994">
            <a:spAutoFit/>
          </a:bodyPr>
          <a:lstStyle>
            <a:lvl1pPr defTabSz="1300480">
              <a:defRPr sz="2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16</a:t>
            </a:r>
          </a:p>
        </p:txBody>
      </p:sp>
      <p:sp>
        <p:nvSpPr>
          <p:cNvPr id="308" name="TextBox 67"/>
          <p:cNvSpPr txBox="1"/>
          <p:nvPr/>
        </p:nvSpPr>
        <p:spPr>
          <a:xfrm>
            <a:off x="3359574" y="8886613"/>
            <a:ext cx="1083735" cy="4982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64994" tIns="64994" rIns="64994" bIns="64994">
            <a:spAutoFit/>
          </a:bodyPr>
          <a:lstStyle/>
          <a:p>
            <a:pPr algn="l" defTabSz="1300480">
              <a:defRPr sz="2400">
                <a:latin typeface="Calibri"/>
                <a:ea typeface="Calibri"/>
                <a:cs typeface="Calibri"/>
                <a:sym typeface="Calibri"/>
              </a:defRPr>
            </a:pPr>
            <a:r>
              <a:t>18</a:t>
            </a:r>
          </a:p>
        </p:txBody>
      </p:sp>
      <p:sp>
        <p:nvSpPr>
          <p:cNvPr id="309" name="TextBox 68"/>
          <p:cNvSpPr txBox="1"/>
          <p:nvPr/>
        </p:nvSpPr>
        <p:spPr>
          <a:xfrm>
            <a:off x="5093546" y="8886613"/>
            <a:ext cx="1083734" cy="4982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64994" tIns="64994" rIns="64994" bIns="64994">
            <a:spAutoFit/>
          </a:bodyPr>
          <a:lstStyle/>
          <a:p>
            <a:pPr algn="l" defTabSz="1300480">
              <a:defRPr sz="2400">
                <a:latin typeface="Calibri"/>
                <a:ea typeface="Calibri"/>
                <a:cs typeface="Calibri"/>
                <a:sym typeface="Calibri"/>
              </a:defRPr>
            </a:pPr>
            <a:r>
              <a:t>17</a:t>
            </a:r>
          </a:p>
        </p:txBody>
      </p:sp>
      <p:sp>
        <p:nvSpPr>
          <p:cNvPr id="310" name="TextBox 69"/>
          <p:cNvSpPr txBox="1"/>
          <p:nvPr/>
        </p:nvSpPr>
        <p:spPr>
          <a:xfrm>
            <a:off x="6719146" y="8886613"/>
            <a:ext cx="1083734" cy="4982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64994" tIns="64994" rIns="64994" bIns="64994">
            <a:spAutoFit/>
          </a:bodyPr>
          <a:lstStyle/>
          <a:p>
            <a:pPr algn="l" defTabSz="1300480">
              <a:defRPr sz="2400">
                <a:latin typeface="Calibri"/>
                <a:ea typeface="Calibri"/>
                <a:cs typeface="Calibri"/>
                <a:sym typeface="Calibri"/>
              </a:defRPr>
            </a:pPr>
            <a:r>
              <a:t>17</a:t>
            </a:r>
          </a:p>
        </p:txBody>
      </p:sp>
      <p:sp>
        <p:nvSpPr>
          <p:cNvPr id="311" name="TextBox 70"/>
          <p:cNvSpPr txBox="1"/>
          <p:nvPr/>
        </p:nvSpPr>
        <p:spPr>
          <a:xfrm>
            <a:off x="8453119" y="8886613"/>
            <a:ext cx="1083735" cy="4982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64994" tIns="64994" rIns="64994" bIns="64994">
            <a:spAutoFit/>
          </a:bodyPr>
          <a:lstStyle/>
          <a:p>
            <a:pPr algn="l" defTabSz="1300480">
              <a:defRPr sz="2400">
                <a:latin typeface="Calibri"/>
                <a:ea typeface="Calibri"/>
                <a:cs typeface="Calibri"/>
                <a:sym typeface="Calibri"/>
              </a:defRPr>
            </a:pPr>
            <a:r>
              <a:t>18</a:t>
            </a:r>
          </a:p>
        </p:txBody>
      </p:sp>
      <p:sp>
        <p:nvSpPr>
          <p:cNvPr id="312" name="TextBox 71"/>
          <p:cNvSpPr txBox="1"/>
          <p:nvPr/>
        </p:nvSpPr>
        <p:spPr>
          <a:xfrm>
            <a:off x="11704320" y="8886613"/>
            <a:ext cx="1083734" cy="4982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64994" tIns="64994" rIns="64994" bIns="64994">
            <a:spAutoFit/>
          </a:bodyPr>
          <a:lstStyle>
            <a:lvl1pPr algn="l" defTabSz="1300480">
              <a:defRPr sz="2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15</a:t>
            </a:r>
          </a:p>
        </p:txBody>
      </p:sp>
      <p:sp>
        <p:nvSpPr>
          <p:cNvPr id="313" name="TextBox 72"/>
          <p:cNvSpPr txBox="1"/>
          <p:nvPr/>
        </p:nvSpPr>
        <p:spPr>
          <a:xfrm>
            <a:off x="10078720" y="8886613"/>
            <a:ext cx="1083734" cy="4982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64994" tIns="64994" rIns="64994" bIns="64994">
            <a:spAutoFit/>
          </a:bodyPr>
          <a:lstStyle>
            <a:lvl1pPr algn="l" defTabSz="1300480">
              <a:defRPr sz="2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15</a:t>
            </a:r>
          </a:p>
        </p:txBody>
      </p:sp>
      <p:sp>
        <p:nvSpPr>
          <p:cNvPr id="314" name="Text Box 56"/>
          <p:cNvSpPr txBox="1"/>
          <p:nvPr/>
        </p:nvSpPr>
        <p:spPr>
          <a:xfrm>
            <a:off x="8419459" y="6510697"/>
            <a:ext cx="900274" cy="472641"/>
          </a:xfrm>
          <a:prstGeom prst="rect">
            <a:avLst/>
          </a:prstGeom>
          <a:solidFill>
            <a:srgbClr val="EDC1B6"/>
          </a:solidFill>
          <a:ln w="12700">
            <a:solidFill>
              <a:srgbClr val="000000"/>
            </a:solidFill>
            <a:miter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64994" tIns="64994" rIns="64994" bIns="64994">
            <a:spAutoFit/>
          </a:bodyPr>
          <a:lstStyle>
            <a:lvl1pPr algn="l" defTabSz="1300480"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IE496</a:t>
            </a:r>
          </a:p>
        </p:txBody>
      </p:sp>
      <p:sp>
        <p:nvSpPr>
          <p:cNvPr id="315" name="Text Box 20"/>
          <p:cNvSpPr txBox="1"/>
          <p:nvPr/>
        </p:nvSpPr>
        <p:spPr>
          <a:xfrm>
            <a:off x="1561252" y="3643554"/>
            <a:ext cx="1565224" cy="472641"/>
          </a:xfrm>
          <a:prstGeom prst="rect">
            <a:avLst/>
          </a:prstGeom>
          <a:solidFill>
            <a:srgbClr val="FFF8C2"/>
          </a:solidFill>
          <a:ln w="12700">
            <a:solidFill>
              <a:srgbClr val="000000"/>
            </a:solidFill>
            <a:miter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64994" tIns="64994" rIns="64994" bIns="64994">
            <a:spAutoFit/>
          </a:bodyPr>
          <a:lstStyle>
            <a:lvl1pPr algn="l" defTabSz="1300480"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Math 132</a:t>
            </a:r>
          </a:p>
        </p:txBody>
      </p:sp>
      <p:sp>
        <p:nvSpPr>
          <p:cNvPr id="316" name="Text Box 33"/>
          <p:cNvSpPr txBox="1"/>
          <p:nvPr/>
        </p:nvSpPr>
        <p:spPr>
          <a:xfrm>
            <a:off x="8419458" y="5626383"/>
            <a:ext cx="832558" cy="472641"/>
          </a:xfrm>
          <a:prstGeom prst="rect">
            <a:avLst/>
          </a:prstGeom>
          <a:solidFill>
            <a:srgbClr val="E9EFE8"/>
          </a:solidFill>
          <a:ln w="12700">
            <a:solidFill>
              <a:srgbClr val="000000"/>
            </a:solidFill>
            <a:miter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64994" tIns="64994" rIns="64994" bIns="64994">
            <a:spAutoFit/>
          </a:bodyPr>
          <a:lstStyle>
            <a:lvl1pPr algn="l" defTabSz="1300480"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BrEL</a:t>
            </a:r>
          </a:p>
        </p:txBody>
      </p:sp>
      <p:sp>
        <p:nvSpPr>
          <p:cNvPr id="317" name="Text Box 35"/>
          <p:cNvSpPr txBox="1"/>
          <p:nvPr/>
        </p:nvSpPr>
        <p:spPr>
          <a:xfrm>
            <a:off x="11469477" y="4244128"/>
            <a:ext cx="1153877" cy="815541"/>
          </a:xfrm>
          <a:prstGeom prst="rect">
            <a:avLst/>
          </a:prstGeom>
          <a:solidFill>
            <a:srgbClr val="E3A192"/>
          </a:solidFill>
          <a:ln w="12700">
            <a:solidFill>
              <a:srgbClr val="000000"/>
            </a:solidFill>
            <a:miter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64994" tIns="64994" rIns="64994" bIns="64994">
            <a:spAutoFit/>
          </a:bodyPr>
          <a:lstStyle/>
          <a:p>
            <a:pPr algn="l" defTabSz="1300480"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IE </a:t>
            </a:r>
          </a:p>
          <a:p>
            <a:pPr algn="l" defTabSz="1300480"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Elective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IE Must Course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IE Must Courses</a:t>
            </a:r>
          </a:p>
        </p:txBody>
      </p:sp>
      <p:sp>
        <p:nvSpPr>
          <p:cNvPr id="320" name="IE 102"/>
          <p:cNvSpPr txBox="1">
            <a:spLocks noGrp="1"/>
          </p:cNvSpPr>
          <p:nvPr>
            <p:ph type="body" sz="quarter" idx="1"/>
          </p:nvPr>
        </p:nvSpPr>
        <p:spPr>
          <a:xfrm>
            <a:off x="342900" y="3087042"/>
            <a:ext cx="2396927" cy="2881909"/>
          </a:xfrm>
          <a:prstGeom prst="rect">
            <a:avLst/>
          </a:prstGeom>
        </p:spPr>
        <p:txBody>
          <a:bodyPr/>
          <a:lstStyle/>
          <a:p>
            <a:r>
              <a:t>IE 102</a:t>
            </a:r>
          </a:p>
        </p:txBody>
      </p:sp>
      <p:sp>
        <p:nvSpPr>
          <p:cNvPr id="321" name="IE 202…"/>
          <p:cNvSpPr txBox="1"/>
          <p:nvPr/>
        </p:nvSpPr>
        <p:spPr>
          <a:xfrm>
            <a:off x="4925169" y="3822700"/>
            <a:ext cx="2226221" cy="22995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pPr marL="342900" indent="-342900" algn="l">
              <a:spcBef>
                <a:spcPts val="3200"/>
              </a:spcBef>
              <a:buSzPct val="75000"/>
              <a:buChar char="•"/>
              <a:defRPr sz="2800"/>
            </a:pPr>
            <a:r>
              <a:t>IE 202</a:t>
            </a:r>
          </a:p>
          <a:p>
            <a:pPr marL="342900" indent="-342900" algn="l">
              <a:spcBef>
                <a:spcPts val="3200"/>
              </a:spcBef>
              <a:buSzPct val="75000"/>
              <a:buChar char="•"/>
              <a:defRPr sz="2800"/>
            </a:pPr>
            <a:r>
              <a:t>IE 325</a:t>
            </a:r>
          </a:p>
          <a:p>
            <a:pPr marL="342900" indent="-342900" algn="l">
              <a:spcBef>
                <a:spcPts val="3200"/>
              </a:spcBef>
              <a:buSzPct val="75000"/>
              <a:buChar char="•"/>
              <a:defRPr sz="2800"/>
            </a:pPr>
            <a:r>
              <a:t>IE 324</a:t>
            </a:r>
          </a:p>
        </p:txBody>
      </p:sp>
      <p:sp>
        <p:nvSpPr>
          <p:cNvPr id="322" name="IE 376…"/>
          <p:cNvSpPr txBox="1"/>
          <p:nvPr/>
        </p:nvSpPr>
        <p:spPr>
          <a:xfrm>
            <a:off x="9664700" y="3409875"/>
            <a:ext cx="2226221" cy="31252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pPr marL="342900" indent="-342900" algn="l">
              <a:spcBef>
                <a:spcPts val="3200"/>
              </a:spcBef>
              <a:buSzPct val="75000"/>
              <a:buChar char="•"/>
              <a:defRPr sz="2800"/>
            </a:pPr>
            <a:r>
              <a:t>IE 376</a:t>
            </a:r>
          </a:p>
          <a:p>
            <a:pPr marL="342900" indent="-342900" algn="l">
              <a:spcBef>
                <a:spcPts val="3200"/>
              </a:spcBef>
              <a:buSzPct val="75000"/>
              <a:buChar char="•"/>
              <a:defRPr sz="2800"/>
            </a:pPr>
            <a:r>
              <a:t>IE 380</a:t>
            </a:r>
          </a:p>
        </p:txBody>
      </p:sp>
      <p:sp>
        <p:nvSpPr>
          <p:cNvPr id="323" name="IE 299…"/>
          <p:cNvSpPr txBox="1"/>
          <p:nvPr/>
        </p:nvSpPr>
        <p:spPr>
          <a:xfrm>
            <a:off x="2476500" y="6897439"/>
            <a:ext cx="1948558" cy="19187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pPr marL="342900" indent="-342900" algn="l">
              <a:spcBef>
                <a:spcPts val="3200"/>
              </a:spcBef>
              <a:buSzPct val="75000"/>
              <a:buChar char="•"/>
              <a:defRPr sz="2800"/>
            </a:pPr>
            <a:r>
              <a:t>IE 299</a:t>
            </a:r>
          </a:p>
          <a:p>
            <a:pPr marL="342900" indent="-342900" algn="l">
              <a:spcBef>
                <a:spcPts val="3200"/>
              </a:spcBef>
              <a:buSzPct val="75000"/>
              <a:buChar char="•"/>
              <a:defRPr sz="2800"/>
            </a:pPr>
            <a:r>
              <a:t>IE 399</a:t>
            </a:r>
          </a:p>
        </p:txBody>
      </p:sp>
      <p:sp>
        <p:nvSpPr>
          <p:cNvPr id="324" name="IE 272"/>
          <p:cNvSpPr txBox="1"/>
          <p:nvPr/>
        </p:nvSpPr>
        <p:spPr>
          <a:xfrm>
            <a:off x="2603500" y="3214042"/>
            <a:ext cx="2396927" cy="28819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342900" indent="-342900" algn="l">
              <a:spcBef>
                <a:spcPts val="3200"/>
              </a:spcBef>
              <a:buSzPct val="75000"/>
              <a:buChar char="•"/>
              <a:defRPr sz="2800"/>
            </a:lvl1pPr>
          </a:lstStyle>
          <a:p>
            <a:r>
              <a:t>IE 272</a:t>
            </a:r>
          </a:p>
        </p:txBody>
      </p:sp>
      <p:sp>
        <p:nvSpPr>
          <p:cNvPr id="325" name="IE 303…"/>
          <p:cNvSpPr txBox="1"/>
          <p:nvPr/>
        </p:nvSpPr>
        <p:spPr>
          <a:xfrm>
            <a:off x="7209482" y="3340100"/>
            <a:ext cx="2900463" cy="32647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pPr marL="342900" indent="-342900" algn="l">
              <a:spcBef>
                <a:spcPts val="3200"/>
              </a:spcBef>
              <a:buSzPct val="75000"/>
              <a:buChar char="•"/>
              <a:defRPr sz="2800"/>
            </a:pPr>
            <a:r>
              <a:t>IE 303</a:t>
            </a:r>
          </a:p>
          <a:p>
            <a:pPr marL="342900" indent="-342900" algn="l">
              <a:spcBef>
                <a:spcPts val="3200"/>
              </a:spcBef>
              <a:buSzPct val="75000"/>
              <a:buChar char="•"/>
              <a:defRPr sz="2800"/>
            </a:pPr>
            <a:r>
              <a:t>IE 375</a:t>
            </a:r>
          </a:p>
          <a:p>
            <a:pPr marL="342900" indent="-342900" algn="l">
              <a:spcBef>
                <a:spcPts val="3200"/>
              </a:spcBef>
              <a:buSzPct val="75000"/>
              <a:buChar char="•"/>
              <a:defRPr sz="2800"/>
            </a:pPr>
            <a:r>
              <a:t>IE 324</a:t>
            </a:r>
          </a:p>
        </p:txBody>
      </p:sp>
      <p:sp>
        <p:nvSpPr>
          <p:cNvPr id="326" name="IE 496"/>
          <p:cNvSpPr txBox="1"/>
          <p:nvPr/>
        </p:nvSpPr>
        <p:spPr>
          <a:xfrm>
            <a:off x="5422900" y="6828507"/>
            <a:ext cx="1854002" cy="17264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342900" indent="-342900" algn="l">
              <a:spcBef>
                <a:spcPts val="3200"/>
              </a:spcBef>
              <a:buSzPct val="75000"/>
              <a:buChar char="•"/>
              <a:defRPr sz="2800"/>
            </a:lvl1pPr>
          </a:lstStyle>
          <a:p>
            <a:r>
              <a:t>IE 496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IE 262 Manufacturing Processes and Operations Analysis…"/>
          <p:cNvSpPr txBox="1">
            <a:spLocks noGrp="1"/>
          </p:cNvSpPr>
          <p:nvPr>
            <p:ph type="body" idx="1"/>
          </p:nvPr>
        </p:nvSpPr>
        <p:spPr>
          <a:xfrm>
            <a:off x="914400" y="876300"/>
            <a:ext cx="8742115" cy="7215883"/>
          </a:xfrm>
          <a:prstGeom prst="rect">
            <a:avLst/>
          </a:prstGeom>
        </p:spPr>
        <p:txBody>
          <a:bodyPr/>
          <a:lstStyle/>
          <a:p>
            <a:pPr marL="301752" indent="-301752" defTabSz="514095">
              <a:spcBef>
                <a:spcPts val="2800"/>
              </a:spcBef>
              <a:defRPr sz="2464" b="1">
                <a:latin typeface="+mj-lt"/>
                <a:ea typeface="+mj-ea"/>
                <a:cs typeface="+mj-cs"/>
                <a:sym typeface="Helvetica"/>
              </a:defRPr>
            </a:pPr>
            <a:r>
              <a:t>IE 262 Manufacturing Processes and Operations Analysis</a:t>
            </a:r>
          </a:p>
          <a:p>
            <a:pPr marL="603504" lvl="1" indent="-301752" defTabSz="514095">
              <a:spcBef>
                <a:spcPts val="2100"/>
              </a:spcBef>
              <a:defRPr sz="2464"/>
            </a:pPr>
            <a:r>
              <a:t>The course is designed to give the student an holistic view of manufacturing world.  </a:t>
            </a:r>
          </a:p>
          <a:p>
            <a:pPr marL="603504" lvl="1" indent="-301752" defTabSz="514095">
              <a:spcBef>
                <a:spcPts val="2100"/>
              </a:spcBef>
              <a:defRPr sz="2464"/>
            </a:pPr>
            <a:r>
              <a:t>The course starts from traditional industrial engineering concepts and functions </a:t>
            </a:r>
          </a:p>
          <a:p>
            <a:pPr marL="905255" lvl="2" indent="-301752" defTabSz="514095">
              <a:spcBef>
                <a:spcPts val="2100"/>
              </a:spcBef>
              <a:defRPr sz="2464"/>
            </a:pPr>
            <a:r>
              <a:t>in the design, </a:t>
            </a:r>
          </a:p>
          <a:p>
            <a:pPr marL="905255" lvl="2" indent="-301752" defTabSz="514095">
              <a:spcBef>
                <a:spcPts val="2100"/>
              </a:spcBef>
              <a:defRPr sz="2464"/>
            </a:pPr>
            <a:r>
              <a:t>improvement, and </a:t>
            </a:r>
          </a:p>
          <a:p>
            <a:pPr marL="905255" lvl="2" indent="-301752" defTabSz="514095">
              <a:spcBef>
                <a:spcPts val="2100"/>
              </a:spcBef>
              <a:defRPr sz="2464"/>
            </a:pPr>
            <a:r>
              <a:t>analysis of </a:t>
            </a:r>
          </a:p>
          <a:p>
            <a:pPr marL="603504" lvl="1" indent="-301752" defTabSz="514095">
              <a:spcBef>
                <a:spcPts val="2100"/>
              </a:spcBef>
              <a:defRPr sz="2464"/>
            </a:pPr>
            <a:r>
              <a:t>man – machine systems </a:t>
            </a:r>
          </a:p>
          <a:p>
            <a:pPr marL="603504" lvl="1" indent="-301752" defTabSz="514095">
              <a:spcBef>
                <a:spcPts val="2100"/>
              </a:spcBef>
              <a:defRPr sz="2464"/>
            </a:pPr>
            <a:r>
              <a:t>mainly in the context of a manufacturing environment and</a:t>
            </a:r>
          </a:p>
          <a:p>
            <a:pPr marL="603504" lvl="1" indent="-301752" defTabSz="514095">
              <a:spcBef>
                <a:spcPts val="2100"/>
              </a:spcBef>
              <a:defRPr sz="2464"/>
            </a:pPr>
            <a:r>
              <a:t> extends to novel concepts like factories of the future.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IE 202 Introduction to Modeling and Optimization…"/>
          <p:cNvSpPr txBox="1">
            <a:spLocks noGrp="1"/>
          </p:cNvSpPr>
          <p:nvPr>
            <p:ph type="body" sz="quarter" idx="1"/>
          </p:nvPr>
        </p:nvSpPr>
        <p:spPr>
          <a:xfrm>
            <a:off x="1016000" y="942478"/>
            <a:ext cx="5334000" cy="3591422"/>
          </a:xfrm>
          <a:prstGeom prst="rect">
            <a:avLst/>
          </a:prstGeom>
        </p:spPr>
        <p:txBody>
          <a:bodyPr/>
          <a:lstStyle/>
          <a:p>
            <a:pPr marL="339470" indent="-339470" defTabSz="578358">
              <a:spcBef>
                <a:spcPts val="3100"/>
              </a:spcBef>
              <a:defRPr sz="2772" b="1">
                <a:latin typeface="+mj-lt"/>
                <a:ea typeface="+mj-ea"/>
                <a:cs typeface="+mj-cs"/>
                <a:sym typeface="Helvetica"/>
              </a:defRPr>
            </a:pPr>
            <a:r>
              <a:t>IE 202 Introduction to Modeling and Optimization</a:t>
            </a:r>
          </a:p>
          <a:p>
            <a:pPr marL="678941" lvl="1" indent="-339470" defTabSz="578358">
              <a:spcBef>
                <a:spcPts val="2300"/>
              </a:spcBef>
              <a:defRPr sz="2772"/>
            </a:pPr>
            <a:r>
              <a:t>Introduction to mathematical modelling.</a:t>
            </a:r>
          </a:p>
          <a:p>
            <a:pPr marL="678941" lvl="1" indent="-339470" defTabSz="578358">
              <a:spcBef>
                <a:spcPts val="2300"/>
              </a:spcBef>
              <a:defRPr sz="2772"/>
            </a:pPr>
            <a:r>
              <a:t>Linear and integer models.</a:t>
            </a:r>
          </a:p>
          <a:p>
            <a:pPr marL="678941" lvl="1" indent="-339470" defTabSz="578358">
              <a:spcBef>
                <a:spcPts val="2300"/>
              </a:spcBef>
              <a:defRPr sz="2772"/>
            </a:pPr>
            <a:r>
              <a:t> Linear programming. </a:t>
            </a:r>
          </a:p>
        </p:txBody>
      </p:sp>
      <p:sp>
        <p:nvSpPr>
          <p:cNvPr id="331" name="IE 325 Stochastic Models…"/>
          <p:cNvSpPr txBox="1"/>
          <p:nvPr/>
        </p:nvSpPr>
        <p:spPr>
          <a:xfrm>
            <a:off x="7239000" y="660400"/>
            <a:ext cx="4964708" cy="48914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pPr algn="l" defTabSz="457200">
              <a:defRPr sz="2800" b="1">
                <a:latin typeface="+mj-lt"/>
                <a:ea typeface="+mj-ea"/>
                <a:cs typeface="+mj-cs"/>
                <a:sym typeface="Helvetica"/>
              </a:defRPr>
            </a:pPr>
            <a:r>
              <a:t>IE 325 Stochastic Models</a:t>
            </a:r>
          </a:p>
          <a:p>
            <a:pPr marL="685800" lvl="1" indent="-342900" algn="l">
              <a:spcBef>
                <a:spcPts val="2400"/>
              </a:spcBef>
              <a:buSzPct val="75000"/>
              <a:buChar char="•"/>
              <a:defRPr sz="2800"/>
            </a:pPr>
            <a:r>
              <a:t>Basic queuing models and applications.</a:t>
            </a:r>
          </a:p>
          <a:p>
            <a:pPr marL="685800" lvl="1" indent="-342900" algn="l">
              <a:spcBef>
                <a:spcPts val="2400"/>
              </a:spcBef>
              <a:buSzPct val="75000"/>
              <a:buChar char="•"/>
              <a:defRPr sz="2800"/>
            </a:pPr>
            <a:r>
              <a:t>Stochastic inventory models: periodic and continuous review. </a:t>
            </a:r>
          </a:p>
          <a:p>
            <a:pPr marL="685800" lvl="1" indent="-342900" algn="l">
              <a:spcBef>
                <a:spcPts val="2400"/>
              </a:spcBef>
              <a:buSzPct val="75000"/>
              <a:buChar char="•"/>
              <a:defRPr sz="2800"/>
            </a:pPr>
            <a:r>
              <a:t>Introduction to stochastic maintenance models. </a:t>
            </a:r>
          </a:p>
        </p:txBody>
      </p:sp>
      <p:sp>
        <p:nvSpPr>
          <p:cNvPr id="332" name="IE 324 Simulation…"/>
          <p:cNvSpPr txBox="1"/>
          <p:nvPr/>
        </p:nvSpPr>
        <p:spPr>
          <a:xfrm>
            <a:off x="1524000" y="5412878"/>
            <a:ext cx="6585496" cy="35914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pPr algn="l" defTabSz="411479">
              <a:defRPr sz="2520" b="1">
                <a:latin typeface="+mj-lt"/>
                <a:ea typeface="+mj-ea"/>
                <a:cs typeface="+mj-cs"/>
                <a:sym typeface="Helvetica"/>
              </a:defRPr>
            </a:pPr>
            <a:r>
              <a:t>IE 324 Simulation</a:t>
            </a:r>
          </a:p>
          <a:p>
            <a:pPr marL="617219" lvl="1" indent="-308609" algn="l" defTabSz="525779">
              <a:spcBef>
                <a:spcPts val="2100"/>
              </a:spcBef>
              <a:buSzPct val="75000"/>
              <a:buChar char="•"/>
              <a:defRPr sz="2520"/>
            </a:pPr>
            <a:r>
              <a:t>Use and misuse of simulation as a decision tool. </a:t>
            </a:r>
          </a:p>
          <a:p>
            <a:pPr marL="617219" lvl="1" indent="-308609" algn="l" defTabSz="525779">
              <a:spcBef>
                <a:spcPts val="2100"/>
              </a:spcBef>
              <a:buSzPct val="75000"/>
              <a:buChar char="•"/>
              <a:defRPr sz="2520"/>
            </a:pPr>
            <a:r>
              <a:t>The use of simulation for estimation, and comparison of policies. </a:t>
            </a:r>
          </a:p>
          <a:p>
            <a:pPr marL="617219" lvl="1" indent="-308609" algn="l" defTabSz="525779">
              <a:spcBef>
                <a:spcPts val="2100"/>
              </a:spcBef>
              <a:buSzPct val="75000"/>
              <a:buChar char="•"/>
              <a:defRPr sz="2520"/>
            </a:pPr>
            <a:r>
              <a:t>Emphasis is primarily on applications in the areas of production management. 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606</Words>
  <Application>Microsoft Office PowerPoint</Application>
  <PresentationFormat>Özel</PresentationFormat>
  <Paragraphs>336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5" baseType="lpstr">
      <vt:lpstr>Arial</vt:lpstr>
      <vt:lpstr>Calibri</vt:lpstr>
      <vt:lpstr>Comic Sans MS</vt:lpstr>
      <vt:lpstr>Constantia</vt:lpstr>
      <vt:lpstr>Helvetica</vt:lpstr>
      <vt:lpstr>Helvetica Light</vt:lpstr>
      <vt:lpstr>Helvetica Neue</vt:lpstr>
      <vt:lpstr>Times New Roman</vt:lpstr>
      <vt:lpstr>White</vt:lpstr>
      <vt:lpstr>IE Curricullum</vt:lpstr>
      <vt:lpstr>PowerPoint Sunusu</vt:lpstr>
      <vt:lpstr>PowerPoint Sunusu</vt:lpstr>
      <vt:lpstr>PowerPoint Sunusu</vt:lpstr>
      <vt:lpstr>PowerPoint Sunusu</vt:lpstr>
      <vt:lpstr>PowerPoint Sunusu</vt:lpstr>
      <vt:lpstr>IE Must Courses</vt:lpstr>
      <vt:lpstr>PowerPoint Sunusu</vt:lpstr>
      <vt:lpstr>PowerPoint Sunusu</vt:lpstr>
      <vt:lpstr>PowerPoint Sunusu</vt:lpstr>
      <vt:lpstr>PowerPoint Sunusu</vt:lpstr>
      <vt:lpstr>PowerPoint Sunusu</vt:lpstr>
      <vt:lpstr>IE Restricted Electives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 Curricullum</dc:title>
  <dc:creator>Gul</dc:creator>
  <cp:lastModifiedBy>VATAN</cp:lastModifiedBy>
  <cp:revision>2</cp:revision>
  <dcterms:modified xsi:type="dcterms:W3CDTF">2018-09-21T12:08:18Z</dcterms:modified>
</cp:coreProperties>
</file>