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20"/>
  </p:notesMasterIdLst>
  <p:sldIdLst>
    <p:sldId id="284" r:id="rId2"/>
    <p:sldId id="260" r:id="rId3"/>
    <p:sldId id="262" r:id="rId4"/>
    <p:sldId id="264" r:id="rId5"/>
    <p:sldId id="265" r:id="rId6"/>
    <p:sldId id="266" r:id="rId7"/>
    <p:sldId id="267" r:id="rId8"/>
    <p:sldId id="268" r:id="rId9"/>
    <p:sldId id="270" r:id="rId10"/>
    <p:sldId id="272" r:id="rId11"/>
    <p:sldId id="273" r:id="rId12"/>
    <p:sldId id="274" r:id="rId13"/>
    <p:sldId id="275" r:id="rId14"/>
    <p:sldId id="278" r:id="rId15"/>
    <p:sldId id="279" r:id="rId16"/>
    <p:sldId id="276" r:id="rId17"/>
    <p:sldId id="277" r:id="rId18"/>
    <p:sldId id="283" r:id="rId19"/>
  </p:sldIdLst>
  <p:sldSz cx="9144000" cy="6858000" type="screen4x3"/>
  <p:notesSz cx="9296400" cy="7010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A6A5"/>
    <a:srgbClr val="1E7C92"/>
    <a:srgbClr val="7B7B7B"/>
    <a:srgbClr val="8787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41" autoAdjust="0"/>
    <p:restoredTop sz="97127" autoAdjust="0"/>
  </p:normalViewPr>
  <p:slideViewPr>
    <p:cSldViewPr snapToGrid="0" snapToObjects="1">
      <p:cViewPr varScale="1">
        <p:scale>
          <a:sx n="71" d="100"/>
          <a:sy n="71" d="100"/>
        </p:scale>
        <p:origin x="134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134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66BDAB6-20D7-554A-B03A-BC01624A97E8}" type="datetimeFigureOut">
              <a:rPr lang="en-US" smtClean="0"/>
              <a:t>10/30/2023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95600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29940"/>
            <a:ext cx="7437120" cy="31546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6AB0BF5-8074-DA41-B85F-E7B03780C3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935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696" y="1562100"/>
            <a:ext cx="3715304" cy="52959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4296" y="217204"/>
            <a:ext cx="7123739" cy="1344896"/>
          </a:xfrm>
        </p:spPr>
        <p:txBody>
          <a:bodyPr lIns="144000" anchor="ctr" anchorCtr="0">
            <a:noAutofit/>
          </a:bodyPr>
          <a:lstStyle>
            <a:lvl1pPr>
              <a:lnSpc>
                <a:spcPct val="90000"/>
              </a:lnSpc>
              <a:defRPr>
                <a:latin typeface="Calibri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79400" y="5148053"/>
            <a:ext cx="43942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17961" dir="27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sz="2000" b="1" i="1" kern="0" dirty="0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PowerPoint presentation </a:t>
            </a:r>
          </a:p>
          <a:p>
            <a:pPr defTabSz="914400">
              <a:defRPr/>
            </a:pPr>
            <a:r>
              <a:rPr lang="en-US" sz="2000" b="1" i="1" kern="0" dirty="0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to accompany</a:t>
            </a:r>
          </a:p>
          <a:p>
            <a:pPr defTabSz="914400">
              <a:defRPr/>
            </a:pPr>
            <a:r>
              <a:rPr lang="en-US" sz="2000" b="1" i="1" kern="0" dirty="0">
                <a:solidFill>
                  <a:srgbClr val="1E7C92"/>
                </a:solidFill>
                <a:latin typeface="Calibri"/>
                <a:cs typeface="Calibri"/>
              </a:rPr>
              <a:t>Chopra and Meindl</a:t>
            </a:r>
          </a:p>
          <a:p>
            <a:pPr defTabSz="914400">
              <a:defRPr/>
            </a:pPr>
            <a:r>
              <a:rPr lang="en-US" sz="2000" b="1" i="1" kern="0" dirty="0">
                <a:solidFill>
                  <a:srgbClr val="1E7C92"/>
                </a:solidFill>
                <a:latin typeface="Calibri"/>
                <a:cs typeface="Calibri"/>
              </a:rPr>
              <a:t>Supply Chain Management, 6e</a:t>
            </a:r>
          </a:p>
        </p:txBody>
      </p:sp>
      <p:sp>
        <p:nvSpPr>
          <p:cNvPr id="6" name="Rectangle 5"/>
          <p:cNvSpPr/>
          <p:nvPr/>
        </p:nvSpPr>
        <p:spPr>
          <a:xfrm>
            <a:off x="279400" y="217204"/>
            <a:ext cx="1344896" cy="134489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5"/>
          <p:cNvSpPr>
            <a:spLocks noChangeArrowheads="1"/>
          </p:cNvSpPr>
          <p:nvPr userDrawn="1"/>
        </p:nvSpPr>
        <p:spPr bwMode="auto">
          <a:xfrm>
            <a:off x="279400" y="5148053"/>
            <a:ext cx="43942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17961" dir="27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sz="2000" b="1" i="1" kern="0" dirty="0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PowerPoint presentation </a:t>
            </a:r>
          </a:p>
          <a:p>
            <a:pPr defTabSz="914400">
              <a:defRPr/>
            </a:pPr>
            <a:r>
              <a:rPr lang="en-US" sz="2000" b="1" i="1" kern="0" dirty="0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to accompany</a:t>
            </a:r>
          </a:p>
          <a:p>
            <a:pPr defTabSz="914400">
              <a:defRPr/>
            </a:pPr>
            <a:r>
              <a:rPr lang="en-US" sz="2000" b="1" i="1" kern="0" dirty="0">
                <a:solidFill>
                  <a:srgbClr val="1E7C92"/>
                </a:solidFill>
                <a:latin typeface="Calibri"/>
                <a:cs typeface="Calibri"/>
              </a:rPr>
              <a:t>Chopra and Meindl</a:t>
            </a:r>
          </a:p>
          <a:p>
            <a:pPr defTabSz="914400">
              <a:defRPr/>
            </a:pPr>
            <a:r>
              <a:rPr lang="en-US" sz="2000" b="1" i="1" kern="0" dirty="0">
                <a:solidFill>
                  <a:srgbClr val="1E7C92"/>
                </a:solidFill>
                <a:latin typeface="Calibri"/>
                <a:cs typeface="Calibri"/>
              </a:rPr>
              <a:t>Supply Chain Management, 6e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279400" y="217204"/>
            <a:ext cx="1344896" cy="134489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673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19723DA-BFD7-5445-8020-AC062331318D}" type="datetimeFigureOut">
              <a:rPr lang="en-US" smtClean="0">
                <a:solidFill>
                  <a:prstClr val="black"/>
                </a:solidFill>
                <a:latin typeface="Arial"/>
              </a:rPr>
              <a:pPr/>
              <a:t>10/30/2023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0677C0-7D45-044B-BC71-A845CF5F7D7A}" type="slidenum">
              <a:rPr lang="en-US" smtClean="0">
                <a:solidFill>
                  <a:prstClr val="black"/>
                </a:solidFill>
                <a:latin typeface="Arial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402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19723DA-BFD7-5445-8020-AC062331318D}" type="datetimeFigureOut">
              <a:rPr lang="en-US" smtClean="0">
                <a:solidFill>
                  <a:prstClr val="black"/>
                </a:solidFill>
                <a:latin typeface="Arial"/>
              </a:rPr>
              <a:pPr/>
              <a:t>10/30/2023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0677C0-7D45-044B-BC71-A845CF5F7D7A}" type="slidenum">
              <a:rPr lang="en-US" smtClean="0">
                <a:solidFill>
                  <a:prstClr val="black"/>
                </a:solidFill>
                <a:latin typeface="Arial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2594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chopra cover.tiff"/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237" y="1197312"/>
            <a:ext cx="7027334" cy="5270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4296" y="217204"/>
            <a:ext cx="7123739" cy="1344896"/>
          </a:xfrm>
        </p:spPr>
        <p:txBody>
          <a:bodyPr lIns="144000" anchor="ctr" anchorCtr="0">
            <a:noAutofit/>
          </a:bodyPr>
          <a:lstStyle>
            <a:lvl1pPr>
              <a:lnSpc>
                <a:spcPct val="90000"/>
              </a:lnSpc>
              <a:defRPr>
                <a:latin typeface="Calibri"/>
                <a:cs typeface="Calibri"/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8" name="Rectangle 5"/>
          <p:cNvSpPr>
            <a:spLocks noChangeArrowheads="1"/>
          </p:cNvSpPr>
          <p:nvPr userDrawn="1"/>
        </p:nvSpPr>
        <p:spPr bwMode="auto">
          <a:xfrm>
            <a:off x="279400" y="5148053"/>
            <a:ext cx="43942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17961" dir="27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sz="2000" b="1" i="1" kern="0" dirty="0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PowerPoint presentation </a:t>
            </a:r>
          </a:p>
          <a:p>
            <a:pPr defTabSz="914400">
              <a:defRPr/>
            </a:pPr>
            <a:r>
              <a:rPr lang="en-US" sz="2000" b="1" i="1" kern="0" dirty="0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to accompany</a:t>
            </a:r>
          </a:p>
          <a:p>
            <a:pPr defTabSz="914400">
              <a:defRPr/>
            </a:pPr>
            <a:r>
              <a:rPr lang="en-US" sz="2000" b="1" i="1" kern="0" dirty="0">
                <a:solidFill>
                  <a:srgbClr val="1E7C92"/>
                </a:solidFill>
                <a:latin typeface="Calibri"/>
                <a:cs typeface="Calibri"/>
              </a:rPr>
              <a:t>Chopra and Meindl</a:t>
            </a:r>
          </a:p>
          <a:p>
            <a:pPr defTabSz="914400">
              <a:defRPr/>
            </a:pPr>
            <a:r>
              <a:rPr lang="en-US" sz="2000" b="1" i="1" kern="0" dirty="0">
                <a:solidFill>
                  <a:srgbClr val="1E7C92"/>
                </a:solidFill>
                <a:latin typeface="Calibri"/>
                <a:cs typeface="Calibri"/>
              </a:rPr>
              <a:t>Supply Chain Management, 6e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279400" y="217204"/>
            <a:ext cx="1344896" cy="134489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673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2215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>
        <p:tmplLst>
          <p:tmpl>
            <p:tnLst>
              <p:par>
                <p:cTn presetID="18" presetClass="entr" presetSubtype="6" fill="hold" nodeType="after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19723DA-BFD7-5445-8020-AC062331318D}" type="datetimeFigureOut">
              <a:rPr lang="en-US" smtClean="0">
                <a:solidFill>
                  <a:prstClr val="black"/>
                </a:solidFill>
                <a:latin typeface="Arial"/>
              </a:rPr>
              <a:pPr/>
              <a:t>10/30/2023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0677C0-7D45-044B-BC71-A845CF5F7D7A}" type="slidenum">
              <a:rPr lang="en-US" smtClean="0">
                <a:solidFill>
                  <a:prstClr val="black"/>
                </a:solidFill>
                <a:latin typeface="Arial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659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19723DA-BFD7-5445-8020-AC062331318D}" type="datetimeFigureOut">
              <a:rPr lang="en-US" smtClean="0">
                <a:solidFill>
                  <a:prstClr val="black"/>
                </a:solidFill>
                <a:latin typeface="Arial"/>
              </a:rPr>
              <a:pPr/>
              <a:t>10/30/2023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0677C0-7D45-044B-BC71-A845CF5F7D7A}" type="slidenum">
              <a:rPr lang="en-US" smtClean="0">
                <a:solidFill>
                  <a:prstClr val="black"/>
                </a:solidFill>
                <a:latin typeface="Arial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3195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19723DA-BFD7-5445-8020-AC062331318D}" type="datetimeFigureOut">
              <a:rPr lang="en-US" smtClean="0">
                <a:solidFill>
                  <a:prstClr val="black"/>
                </a:solidFill>
                <a:latin typeface="Arial"/>
              </a:rPr>
              <a:pPr/>
              <a:t>10/30/2023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0677C0-7D45-044B-BC71-A845CF5F7D7A}" type="slidenum">
              <a:rPr lang="en-US" smtClean="0">
                <a:solidFill>
                  <a:prstClr val="black"/>
                </a:solidFill>
                <a:latin typeface="Arial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9595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19723DA-BFD7-5445-8020-AC062331318D}" type="datetimeFigureOut">
              <a:rPr lang="en-US" smtClean="0">
                <a:solidFill>
                  <a:prstClr val="black"/>
                </a:solidFill>
                <a:latin typeface="Arial"/>
              </a:rPr>
              <a:pPr/>
              <a:t>10/30/2023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0677C0-7D45-044B-BC71-A845CF5F7D7A}" type="slidenum">
              <a:rPr lang="en-US" smtClean="0">
                <a:solidFill>
                  <a:prstClr val="black"/>
                </a:solidFill>
                <a:latin typeface="Arial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6603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19723DA-BFD7-5445-8020-AC062331318D}" type="datetimeFigureOut">
              <a:rPr lang="en-US" smtClean="0">
                <a:solidFill>
                  <a:prstClr val="black"/>
                </a:solidFill>
                <a:latin typeface="Arial"/>
              </a:rPr>
              <a:pPr/>
              <a:t>10/30/2023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0677C0-7D45-044B-BC71-A845CF5F7D7A}" type="slidenum">
              <a:rPr lang="en-US" smtClean="0">
                <a:solidFill>
                  <a:prstClr val="black"/>
                </a:solidFill>
                <a:latin typeface="Arial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1251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19723DA-BFD7-5445-8020-AC062331318D}" type="datetimeFigureOut">
              <a:rPr lang="en-US" smtClean="0">
                <a:solidFill>
                  <a:prstClr val="black"/>
                </a:solidFill>
                <a:latin typeface="Arial"/>
              </a:rPr>
              <a:pPr/>
              <a:t>10/30/2023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0677C0-7D45-044B-BC71-A845CF5F7D7A}" type="slidenum">
              <a:rPr lang="en-US" smtClean="0">
                <a:solidFill>
                  <a:prstClr val="black"/>
                </a:solidFill>
                <a:latin typeface="Arial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0264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19723DA-BFD7-5445-8020-AC062331318D}" type="datetimeFigureOut">
              <a:rPr lang="en-US" smtClean="0">
                <a:solidFill>
                  <a:prstClr val="black"/>
                </a:solidFill>
                <a:latin typeface="Arial"/>
              </a:rPr>
              <a:pPr/>
              <a:t>10/30/2023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0677C0-7D45-044B-BC71-A845CF5F7D7A}" type="slidenum">
              <a:rPr lang="en-US" smtClean="0">
                <a:solidFill>
                  <a:prstClr val="black"/>
                </a:solidFill>
                <a:latin typeface="Arial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7854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 userDrawn="1"/>
        </p:nvSpPr>
        <p:spPr>
          <a:xfrm>
            <a:off x="8130468" y="6534364"/>
            <a:ext cx="54703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tx2"/>
                </a:solidFill>
                <a:latin typeface="+mn-lt"/>
                <a:cs typeface="Helvetica"/>
              </a:rPr>
              <a:t>10 – </a:t>
            </a:r>
            <a:fld id="{0B404601-44B6-CB4C-A595-FB0718A61F7A}" type="slidenum">
              <a:rPr lang="en-US" sz="900" smtClean="0">
                <a:solidFill>
                  <a:schemeClr val="tx2"/>
                </a:solidFill>
                <a:latin typeface="+mn-lt"/>
                <a:cs typeface="Helvetica"/>
              </a:rPr>
              <a:pPr/>
              <a:t>‹#›</a:t>
            </a:fld>
            <a:endParaRPr lang="en-US" sz="900" dirty="0">
              <a:solidFill>
                <a:schemeClr val="tx2"/>
              </a:solidFill>
              <a:latin typeface="+mn-lt"/>
              <a:cs typeface="Helvetica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6534364"/>
            <a:ext cx="21356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tx2"/>
                </a:solidFill>
                <a:latin typeface="+mn-lt"/>
                <a:cs typeface="Helvetica"/>
              </a:rPr>
              <a:t>Copyright © 2016 Pearson Education, Inc. 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57200" y="6534364"/>
            <a:ext cx="21356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tx2"/>
                </a:solidFill>
                <a:latin typeface="+mn-lt"/>
                <a:cs typeface="Helvetica"/>
              </a:rPr>
              <a:t>Copyright © 2016 Pearson Education, Inc. </a:t>
            </a:r>
          </a:p>
        </p:txBody>
      </p:sp>
    </p:spTree>
    <p:extLst>
      <p:ext uri="{BB962C8B-B14F-4D97-AF65-F5344CB8AC3E}">
        <p14:creationId xmlns:p14="http://schemas.microsoft.com/office/powerpoint/2010/main" val="8995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73" r:id="rId12"/>
  </p:sldLayoutIdLst>
  <p:txStyles>
    <p:titleStyle>
      <a:lvl1pPr algn="ctr" defTabSz="4572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SzPct val="150000"/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ECB1E-FB75-4E6C-8DFD-EF96505B4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IE460 - Fall 2023 </a:t>
            </a:r>
            <a:br>
              <a:rPr lang="en-US" dirty="0"/>
            </a:br>
            <a:r>
              <a:rPr lang="en-US" dirty="0"/>
              <a:t>Coordination in a Supply Chain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729900-047C-4C90-9D12-0F44AE5AD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80881"/>
            <a:ext cx="8229600" cy="375173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Slides for Chapter 10</a:t>
            </a:r>
          </a:p>
          <a:p>
            <a:endParaRPr lang="en-US" dirty="0"/>
          </a:p>
          <a:p>
            <a:r>
              <a:rPr lang="en-US" dirty="0"/>
              <a:t>Lack of Supply Chain Coordination and the Bullwhip Effect</a:t>
            </a:r>
          </a:p>
          <a:p>
            <a:endParaRPr lang="en-US" dirty="0"/>
          </a:p>
          <a:p>
            <a:r>
              <a:rPr lang="en-US" dirty="0"/>
              <a:t>Obstacles to Coordination in a Supply Chain</a:t>
            </a:r>
          </a:p>
          <a:p>
            <a:endParaRPr lang="en-US" dirty="0"/>
          </a:p>
          <a:p>
            <a:r>
              <a:rPr lang="en-US" dirty="0"/>
              <a:t>Managerial Levers to Achieve Coordination</a:t>
            </a:r>
          </a:p>
        </p:txBody>
      </p:sp>
    </p:spTree>
    <p:extLst>
      <p:ext uri="{BB962C8B-B14F-4D97-AF65-F5344CB8AC3E}">
        <p14:creationId xmlns:p14="http://schemas.microsoft.com/office/powerpoint/2010/main" val="35417235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Behavioral Obstacles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58052"/>
            <a:ext cx="8305800" cy="5599948"/>
          </a:xfrm>
        </p:spPr>
        <p:txBody>
          <a:bodyPr>
            <a:noAutofit/>
          </a:bodyPr>
          <a:lstStyle/>
          <a:p>
            <a:r>
              <a:rPr lang="en-US" sz="2800" dirty="0"/>
              <a:t>Problems in learning within organizations that contribute to information distortion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Each stage of the supply chain views its actions locally and is unable to see the impact of its actions on other stages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Different stages of the supply chain react to the current local situation rather than trying to identify the root causes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Different stages of the supply chain blame one another for the fluctuations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No stage of the supply chain learns from its actions over time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A lack of trust among supply chain partners causes them to be opportunistic at the expense of overall supply chain performance</a:t>
            </a:r>
          </a:p>
        </p:txBody>
      </p:sp>
    </p:spTree>
    <p:extLst>
      <p:ext uri="{BB962C8B-B14F-4D97-AF65-F5344CB8AC3E}">
        <p14:creationId xmlns:p14="http://schemas.microsoft.com/office/powerpoint/2010/main" val="2732429241"/>
      </p:ext>
    </p:extLst>
  </p:cSld>
  <p:clrMapOvr>
    <a:masterClrMapping/>
  </p:clrMapOvr>
  <p:transition spd="slow">
    <p:pull dir="l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Managerial Levers to </a:t>
            </a:r>
            <a:br>
              <a:rPr lang="en-US" dirty="0"/>
            </a:br>
            <a:r>
              <a:rPr lang="en-US" dirty="0"/>
              <a:t>Achieve Coordination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17700"/>
            <a:ext cx="7727950" cy="4114800"/>
          </a:xfrm>
        </p:spPr>
        <p:txBody>
          <a:bodyPr/>
          <a:lstStyle/>
          <a:p>
            <a:r>
              <a:rPr lang="en-US" dirty="0"/>
              <a:t>Aligning goals and incentives</a:t>
            </a:r>
          </a:p>
          <a:p>
            <a:r>
              <a:rPr lang="en-US" dirty="0"/>
              <a:t>Improving information accuracy</a:t>
            </a:r>
          </a:p>
          <a:p>
            <a:r>
              <a:rPr lang="en-US" dirty="0"/>
              <a:t>Improving operational performance</a:t>
            </a:r>
          </a:p>
          <a:p>
            <a:r>
              <a:rPr lang="en-US" dirty="0"/>
              <a:t>Designing pricing strategies to stabilize orders</a:t>
            </a:r>
          </a:p>
          <a:p>
            <a:r>
              <a:rPr lang="en-US" dirty="0"/>
              <a:t>Building strategic partnerships and trust</a:t>
            </a:r>
          </a:p>
        </p:txBody>
      </p:sp>
    </p:spTree>
    <p:extLst>
      <p:ext uri="{BB962C8B-B14F-4D97-AF65-F5344CB8AC3E}">
        <p14:creationId xmlns:p14="http://schemas.microsoft.com/office/powerpoint/2010/main" val="2247134008"/>
      </p:ext>
    </p:extLst>
  </p:cSld>
  <p:clrMapOvr>
    <a:masterClrMapping/>
  </p:clrMapOvr>
  <p:transition spd="slow">
    <p:pull dir="l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Aligning Goals and Incentives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27950" cy="4826000"/>
          </a:xfrm>
        </p:spPr>
        <p:txBody>
          <a:bodyPr>
            <a:normAutofit/>
          </a:bodyPr>
          <a:lstStyle/>
          <a:p>
            <a:r>
              <a:rPr lang="en-US" dirty="0"/>
              <a:t>Align goals and incentives so that every participant in supply chain activities works to maximize total supply chain profits</a:t>
            </a:r>
          </a:p>
          <a:p>
            <a:pPr lvl="1"/>
            <a:r>
              <a:rPr lang="en-US" dirty="0"/>
              <a:t>Align goals across the supply chain</a:t>
            </a:r>
          </a:p>
          <a:p>
            <a:pPr lvl="1"/>
            <a:r>
              <a:rPr lang="en-US" dirty="0"/>
              <a:t>Align incentives across functions</a:t>
            </a:r>
          </a:p>
          <a:p>
            <a:pPr lvl="1"/>
            <a:r>
              <a:rPr lang="en-US" dirty="0"/>
              <a:t>Pricing for coordination</a:t>
            </a:r>
          </a:p>
          <a:p>
            <a:pPr lvl="1"/>
            <a:r>
              <a:rPr lang="en-US" dirty="0"/>
              <a:t>Alter sales force incentives from sell-in (to the retailer) to sell-through (by the retailer)</a:t>
            </a:r>
          </a:p>
          <a:p>
            <a:pPr>
              <a:buFont typeface="Monotype Sorts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300531"/>
      </p:ext>
    </p:extLst>
  </p:cSld>
  <p:clrMapOvr>
    <a:masterClrMapping/>
  </p:clrMapOvr>
  <p:transition spd="slow">
    <p:pull dir="l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Improving Information Visibility and Accuracy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41500"/>
            <a:ext cx="7727950" cy="4622800"/>
          </a:xfrm>
        </p:spPr>
        <p:txBody>
          <a:bodyPr>
            <a:normAutofit/>
          </a:bodyPr>
          <a:lstStyle/>
          <a:p>
            <a:r>
              <a:rPr lang="en-US" dirty="0"/>
              <a:t>Sharing customer demand data</a:t>
            </a:r>
          </a:p>
          <a:p>
            <a:r>
              <a:rPr lang="en-US" dirty="0"/>
              <a:t>Implementing collaborative forecasting and planning</a:t>
            </a:r>
          </a:p>
          <a:p>
            <a:r>
              <a:rPr lang="en-US" dirty="0"/>
              <a:t>Designing single-stage control of replenishment</a:t>
            </a:r>
          </a:p>
          <a:p>
            <a:pPr lvl="1"/>
            <a:r>
              <a:rPr lang="en-US" dirty="0"/>
              <a:t>Continuous replenishment programs (CRP)</a:t>
            </a:r>
          </a:p>
          <a:p>
            <a:pPr lvl="1"/>
            <a:r>
              <a:rPr lang="en-US" dirty="0"/>
              <a:t>Vendor managed inventory (VMI)</a:t>
            </a:r>
          </a:p>
          <a:p>
            <a:pPr>
              <a:buFont typeface="Monotype Sorts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358046"/>
      </p:ext>
    </p:extLst>
  </p:cSld>
  <p:clrMapOvr>
    <a:masterClrMapping/>
  </p:clrMapOvr>
  <p:transition spd="slow">
    <p:pull dir="l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Continuous Replenishment and Vendor-Managed Inventories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>
          <a:xfrm>
            <a:off x="952500" y="1968500"/>
            <a:ext cx="7543800" cy="4525963"/>
          </a:xfrm>
        </p:spPr>
        <p:txBody>
          <a:bodyPr/>
          <a:lstStyle/>
          <a:p>
            <a:r>
              <a:rPr lang="en-US" dirty="0"/>
              <a:t>A single point of replenishment</a:t>
            </a:r>
          </a:p>
          <a:p>
            <a:r>
              <a:rPr lang="en-US" dirty="0"/>
              <a:t>CRP – wholesaler or manufacturer replenishes based on POS data</a:t>
            </a:r>
          </a:p>
          <a:p>
            <a:r>
              <a:rPr lang="en-US" dirty="0"/>
              <a:t>VMI – manufacturer or supplier is responsible for all decisions regarding inventory</a:t>
            </a:r>
          </a:p>
          <a:p>
            <a:r>
              <a:rPr lang="en-US" dirty="0"/>
              <a:t>Substitutes</a:t>
            </a:r>
          </a:p>
        </p:txBody>
      </p:sp>
    </p:spTree>
    <p:extLst>
      <p:ext uri="{BB962C8B-B14F-4D97-AF65-F5344CB8AC3E}">
        <p14:creationId xmlns:p14="http://schemas.microsoft.com/office/powerpoint/2010/main" val="2457424360"/>
      </p:ext>
    </p:extLst>
  </p:cSld>
  <p:clrMapOvr>
    <a:masterClrMapping/>
  </p:clrMapOvr>
  <p:transition spd="slow">
    <p:pull dir="l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Collaborative Planning, Forecasting, and Replenishment (CPFR)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457200" y="1854197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Sellers and buyers in a supply chain may collaborate along any or all of the following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Strategy and planning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Demand and supply management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Execution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Analysis</a:t>
            </a:r>
          </a:p>
        </p:txBody>
      </p:sp>
    </p:spTree>
    <p:extLst>
      <p:ext uri="{BB962C8B-B14F-4D97-AF65-F5344CB8AC3E}">
        <p14:creationId xmlns:p14="http://schemas.microsoft.com/office/powerpoint/2010/main" val="3721011202"/>
      </p:ext>
    </p:extLst>
  </p:cSld>
  <p:clrMapOvr>
    <a:masterClrMapping/>
  </p:clrMapOvr>
  <p:transition spd="slow">
    <p:pull dir="l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66700"/>
            <a:ext cx="8763000" cy="1104900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Improving Operational Performance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6600" y="1879600"/>
            <a:ext cx="7835900" cy="4114800"/>
          </a:xfrm>
        </p:spPr>
        <p:txBody>
          <a:bodyPr>
            <a:normAutofit/>
          </a:bodyPr>
          <a:lstStyle/>
          <a:p>
            <a:r>
              <a:rPr lang="en-US" dirty="0"/>
              <a:t>Reducing replenishment lead time</a:t>
            </a:r>
            <a:endParaRPr lang="en-US" sz="2400" dirty="0"/>
          </a:p>
          <a:p>
            <a:r>
              <a:rPr lang="en-US" dirty="0"/>
              <a:t>Reducing lot sizes</a:t>
            </a:r>
            <a:endParaRPr lang="en-US" sz="2400" dirty="0"/>
          </a:p>
          <a:p>
            <a:r>
              <a:rPr lang="en-US" dirty="0"/>
              <a:t>Rationing based on past sales and sharing information to limit gaming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21587639"/>
      </p:ext>
    </p:extLst>
  </p:cSld>
  <p:clrMapOvr>
    <a:masterClrMapping/>
  </p:clrMapOvr>
  <p:transition spd="slow">
    <p:pull dir="l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Designing Pricing Strategies</a:t>
            </a:r>
            <a:br>
              <a:rPr lang="en-US" dirty="0"/>
            </a:br>
            <a:r>
              <a:rPr lang="en-US" dirty="0"/>
              <a:t>to Stabilize Orders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5000" y="1854200"/>
            <a:ext cx="8026400" cy="4851400"/>
          </a:xfrm>
        </p:spPr>
        <p:txBody>
          <a:bodyPr>
            <a:normAutofit/>
          </a:bodyPr>
          <a:lstStyle/>
          <a:p>
            <a:r>
              <a:rPr lang="en-US" dirty="0"/>
              <a:t>Encouraging retailers to order in smaller lots and reduce forward buying</a:t>
            </a:r>
          </a:p>
          <a:p>
            <a:pPr lvl="1"/>
            <a:r>
              <a:rPr lang="en-US" dirty="0"/>
              <a:t>Moving from lot size-based to volume-based quantity discounts </a:t>
            </a:r>
          </a:p>
          <a:p>
            <a:pPr lvl="1"/>
            <a:r>
              <a:rPr lang="en-US" dirty="0"/>
              <a:t>Stabilizing pricing</a:t>
            </a:r>
          </a:p>
          <a:p>
            <a:pPr lvl="1"/>
            <a:r>
              <a:rPr lang="en-US" dirty="0"/>
              <a:t>Building strategic partnerships and trust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03431622"/>
      </p:ext>
    </p:extLst>
  </p:cSld>
  <p:clrMapOvr>
    <a:masterClrMapping/>
  </p:clrMapOvr>
  <p:transition spd="slow">
    <p:pull dir="l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66700"/>
            <a:ext cx="8686800" cy="1104900"/>
          </a:xfrm>
        </p:spPr>
        <p:txBody>
          <a:bodyPr>
            <a:normAutofit/>
          </a:bodyPr>
          <a:lstStyle/>
          <a:p>
            <a:r>
              <a:rPr lang="en-US" dirty="0"/>
              <a:t>Achieving Coordination in Practice</a:t>
            </a:r>
          </a:p>
        </p:txBody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500" y="1790700"/>
            <a:ext cx="8305800" cy="47879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dirty="0"/>
              <a:t>Quantify the bullwhip effect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Get top management commitment for coordination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Devote resources to coordination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Focus on communication with other stages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Try to achieve coordination in the entire supply chain network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Use technology to improve connectivity in the supply chain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Share the benefits of coordination equitably</a:t>
            </a:r>
          </a:p>
        </p:txBody>
      </p:sp>
    </p:spTree>
    <p:extLst>
      <p:ext uri="{BB962C8B-B14F-4D97-AF65-F5344CB8AC3E}">
        <p14:creationId xmlns:p14="http://schemas.microsoft.com/office/powerpoint/2010/main" val="2433571911"/>
      </p:ext>
    </p:extLst>
  </p:cSld>
  <p:clrMapOvr>
    <a:masterClrMapping/>
  </p:clrMapOvr>
  <p:transition spd="slow">
    <p:pull dir="l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Lack of Supply Chain Coordination </a:t>
            </a:r>
            <a:br>
              <a:rPr lang="en-US" sz="4000" dirty="0"/>
            </a:br>
            <a:r>
              <a:rPr lang="en-US" sz="4000" dirty="0"/>
              <a:t>and the Bullwhip Effect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7638"/>
            <a:ext cx="8483600" cy="5265550"/>
          </a:xfrm>
        </p:spPr>
        <p:txBody>
          <a:bodyPr>
            <a:normAutofit/>
          </a:bodyPr>
          <a:lstStyle/>
          <a:p>
            <a:r>
              <a:rPr lang="en-US" sz="2400" dirty="0"/>
              <a:t>Bullwhip effect: Fluctuations in orders increase as they move up the supply chain from retailers to wholesalers to manufacturers to suppliers </a:t>
            </a:r>
          </a:p>
          <a:p>
            <a:r>
              <a:rPr lang="en-US" sz="2400" dirty="0"/>
              <a:t>Distorts demand information within the supply chain</a:t>
            </a:r>
          </a:p>
          <a:p>
            <a:r>
              <a:rPr lang="en-US" sz="2400" dirty="0"/>
              <a:t>Results from a loss of supply chain coordination </a:t>
            </a:r>
          </a:p>
          <a:p>
            <a:endParaRPr lang="en-US" sz="2400" i="1" dirty="0"/>
          </a:p>
          <a:p>
            <a:r>
              <a:rPr lang="en-US" sz="2400" i="1" dirty="0"/>
              <a:t>Supply chain coordination </a:t>
            </a:r>
            <a:r>
              <a:rPr lang="en-US" sz="2400" dirty="0"/>
              <a:t>– all stages of the chain take actions that are aligned and increase total supply chain surplus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Requires that each stage share information and take into account the effects of its actions on the other stages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Lack of coordination results when: 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Objectives of different stages conflict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Information moving between stages is delayed or distorted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01436697"/>
      </p:ext>
    </p:extLst>
  </p:cSld>
  <p:clrMapOvr>
    <a:masterClrMapping/>
  </p:clrMapOvr>
  <p:transition spd="slow">
    <p:pull dir="l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Demand at Different Stages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9100" y="1320800"/>
            <a:ext cx="6045200" cy="52728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6327" y="6005826"/>
            <a:ext cx="11027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FIGURE 10-1</a:t>
            </a:r>
          </a:p>
        </p:txBody>
      </p:sp>
    </p:spTree>
    <p:extLst>
      <p:ext uri="{BB962C8B-B14F-4D97-AF65-F5344CB8AC3E}">
        <p14:creationId xmlns:p14="http://schemas.microsoft.com/office/powerpoint/2010/main" val="2146430955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Effect on Performance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0043530"/>
              </p:ext>
            </p:extLst>
          </p:nvPr>
        </p:nvGraphicFramePr>
        <p:xfrm>
          <a:off x="838200" y="2095500"/>
          <a:ext cx="7378700" cy="296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90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884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Performance Measure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Impact of the Lack of Coordination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Manufacturing cost</a:t>
                      </a:r>
                      <a:endParaRPr lang="en-US" dirty="0"/>
                    </a:p>
                  </a:txBody>
                  <a:tcP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Increases</a:t>
                      </a:r>
                      <a:endParaRPr lang="en-US" dirty="0"/>
                    </a:p>
                  </a:txBody>
                  <a:tcP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Inventory cost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Increases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Replenishment lead time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Increases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Transportation cost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Increases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Shipping and receiving cost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Increases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Level of product availability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Decreases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Profitability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Decreases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114127" y="5383526"/>
            <a:ext cx="10230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TABLE 10-1</a:t>
            </a:r>
          </a:p>
        </p:txBody>
      </p:sp>
    </p:spTree>
    <p:extLst>
      <p:ext uri="{BB962C8B-B14F-4D97-AF65-F5344CB8AC3E}">
        <p14:creationId xmlns:p14="http://schemas.microsoft.com/office/powerpoint/2010/main" val="2813740290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Obstacles to Coordination </a:t>
            </a:r>
            <a:br>
              <a:rPr lang="en-US" dirty="0"/>
            </a:br>
            <a:r>
              <a:rPr lang="en-US" dirty="0"/>
              <a:t>in a Supply Chain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5050" y="1955800"/>
            <a:ext cx="7727950" cy="4114800"/>
          </a:xfrm>
        </p:spPr>
        <p:txBody>
          <a:bodyPr/>
          <a:lstStyle/>
          <a:p>
            <a:r>
              <a:rPr lang="en-US" dirty="0"/>
              <a:t>Incentive Obstacles</a:t>
            </a:r>
          </a:p>
          <a:p>
            <a:r>
              <a:rPr lang="en-US" dirty="0"/>
              <a:t>Information Processing Obstacles</a:t>
            </a:r>
          </a:p>
          <a:p>
            <a:r>
              <a:rPr lang="en-US" dirty="0"/>
              <a:t>Operational Obstacles</a:t>
            </a:r>
          </a:p>
          <a:p>
            <a:r>
              <a:rPr lang="en-US" dirty="0"/>
              <a:t>Pricing Obstacles</a:t>
            </a:r>
          </a:p>
          <a:p>
            <a:r>
              <a:rPr lang="en-US" dirty="0"/>
              <a:t>Behavioral Obstacles</a:t>
            </a:r>
          </a:p>
        </p:txBody>
      </p:sp>
    </p:spTree>
    <p:extLst>
      <p:ext uri="{BB962C8B-B14F-4D97-AF65-F5344CB8AC3E}">
        <p14:creationId xmlns:p14="http://schemas.microsoft.com/office/powerpoint/2010/main" val="3961299940"/>
      </p:ext>
    </p:extLst>
  </p:cSld>
  <p:clrMapOvr>
    <a:masterClrMapping/>
  </p:clrMapOvr>
  <p:transition spd="slow">
    <p:pull dir="l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Incentive Obstacles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54200"/>
            <a:ext cx="7727950" cy="4394200"/>
          </a:xfrm>
        </p:spPr>
        <p:txBody>
          <a:bodyPr>
            <a:normAutofit/>
          </a:bodyPr>
          <a:lstStyle/>
          <a:p>
            <a:r>
              <a:rPr lang="en-US" dirty="0"/>
              <a:t>Occur when incentives offered to different stages or participants in a supply chain lead to actions that increase variability and reduce total supply chain profits</a:t>
            </a:r>
          </a:p>
          <a:p>
            <a:pPr lvl="1"/>
            <a:r>
              <a:rPr lang="en-US" dirty="0"/>
              <a:t>Local optimization within functions or stages of a supply chain</a:t>
            </a:r>
          </a:p>
          <a:p>
            <a:pPr lvl="1"/>
            <a:r>
              <a:rPr lang="en-US" dirty="0"/>
              <a:t>Sales force incentives</a:t>
            </a:r>
          </a:p>
        </p:txBody>
      </p:sp>
    </p:spTree>
    <p:extLst>
      <p:ext uri="{BB962C8B-B14F-4D97-AF65-F5344CB8AC3E}">
        <p14:creationId xmlns:p14="http://schemas.microsoft.com/office/powerpoint/2010/main" val="2233634089"/>
      </p:ext>
    </p:extLst>
  </p:cSld>
  <p:clrMapOvr>
    <a:masterClrMapping/>
  </p:clrMapOvr>
  <p:transition spd="slow">
    <p:pull dir="l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Information Processing Obstacles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27950" cy="4114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When demand information is distorted as it moves between different stages of the supply chain, leading to increased variability in orders within the supply chain</a:t>
            </a:r>
          </a:p>
          <a:p>
            <a:pPr lvl="1"/>
            <a:r>
              <a:rPr lang="en-US" dirty="0"/>
              <a:t>Forecasting based on orders and not customer demand</a:t>
            </a:r>
          </a:p>
          <a:p>
            <a:pPr lvl="1"/>
            <a:r>
              <a:rPr lang="en-US" dirty="0"/>
              <a:t>Lack of information sharing</a:t>
            </a:r>
          </a:p>
        </p:txBody>
      </p:sp>
    </p:spTree>
    <p:extLst>
      <p:ext uri="{BB962C8B-B14F-4D97-AF65-F5344CB8AC3E}">
        <p14:creationId xmlns:p14="http://schemas.microsoft.com/office/powerpoint/2010/main" val="2435990083"/>
      </p:ext>
    </p:extLst>
  </p:cSld>
  <p:clrMapOvr>
    <a:masterClrMapping/>
  </p:clrMapOvr>
  <p:transition spd="slow">
    <p:pull dir="l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Operational Obstacles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27950" cy="4114800"/>
          </a:xfrm>
        </p:spPr>
        <p:txBody>
          <a:bodyPr>
            <a:normAutofit/>
          </a:bodyPr>
          <a:lstStyle/>
          <a:p>
            <a:r>
              <a:rPr lang="en-US" dirty="0"/>
              <a:t>Occur when placing and filling orders lead to an increase in variability</a:t>
            </a:r>
          </a:p>
          <a:p>
            <a:pPr lvl="1"/>
            <a:r>
              <a:rPr lang="en-US" dirty="0"/>
              <a:t>Ordering in large lots</a:t>
            </a:r>
          </a:p>
          <a:p>
            <a:pPr lvl="1"/>
            <a:r>
              <a:rPr lang="en-US" dirty="0"/>
              <a:t>Large replenishment lead times</a:t>
            </a:r>
          </a:p>
          <a:p>
            <a:pPr lvl="1"/>
            <a:r>
              <a:rPr lang="en-US" dirty="0"/>
              <a:t>Rationing and shortage gaming</a:t>
            </a:r>
          </a:p>
        </p:txBody>
      </p:sp>
    </p:spTree>
    <p:extLst>
      <p:ext uri="{BB962C8B-B14F-4D97-AF65-F5344CB8AC3E}">
        <p14:creationId xmlns:p14="http://schemas.microsoft.com/office/powerpoint/2010/main" val="2826746431"/>
      </p:ext>
    </p:extLst>
  </p:cSld>
  <p:clrMapOvr>
    <a:masterClrMapping/>
  </p:clrMapOvr>
  <p:transition spd="slow">
    <p:pull dir="l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Pricing Obstacles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27950" cy="4114800"/>
          </a:xfrm>
        </p:spPr>
        <p:txBody>
          <a:bodyPr/>
          <a:lstStyle/>
          <a:p>
            <a:r>
              <a:rPr lang="en-US" dirty="0"/>
              <a:t>When pricing policies for a product lead to an increase in variability of orders placed</a:t>
            </a:r>
          </a:p>
          <a:p>
            <a:pPr lvl="1"/>
            <a:r>
              <a:rPr lang="en-US" dirty="0"/>
              <a:t>Lot-size based quantity decisions</a:t>
            </a:r>
          </a:p>
          <a:p>
            <a:pPr lvl="1"/>
            <a:r>
              <a:rPr lang="en-US" dirty="0"/>
              <a:t>Price fluctuations</a:t>
            </a:r>
          </a:p>
        </p:txBody>
      </p:sp>
    </p:spTree>
    <p:extLst>
      <p:ext uri="{BB962C8B-B14F-4D97-AF65-F5344CB8AC3E}">
        <p14:creationId xmlns:p14="http://schemas.microsoft.com/office/powerpoint/2010/main" val="553545323"/>
      </p:ext>
    </p:extLst>
  </p:cSld>
  <p:clrMapOvr>
    <a:masterClrMapping/>
  </p:clrMapOvr>
  <p:transition spd="slow">
    <p:pull dir="lu"/>
  </p:transition>
</p:sld>
</file>

<file path=ppt/theme/theme1.xml><?xml version="1.0" encoding="utf-8"?>
<a:theme xmlns:a="http://schemas.openxmlformats.org/drawingml/2006/main" name="chopra 6">
  <a:themeElements>
    <a:clrScheme name="Chopra 6">
      <a:dk1>
        <a:sysClr val="windowText" lastClr="000000"/>
      </a:dk1>
      <a:lt1>
        <a:sysClr val="window" lastClr="FFFFFF"/>
      </a:lt1>
      <a:dk2>
        <a:srgbClr val="808080"/>
      </a:dk2>
      <a:lt2>
        <a:srgbClr val="1B7C93"/>
      </a:lt2>
      <a:accent1>
        <a:srgbClr val="800000"/>
      </a:accent1>
      <a:accent2>
        <a:srgbClr val="E47100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chopra 6.thmx</Template>
  <TotalTime>485</TotalTime>
  <Words>719</Words>
  <Application>Microsoft Office PowerPoint</Application>
  <PresentationFormat>On-screen Show (4:3)</PresentationFormat>
  <Paragraphs>115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Helvetica</vt:lpstr>
      <vt:lpstr>Monotype Sorts</vt:lpstr>
      <vt:lpstr>chopra 6</vt:lpstr>
      <vt:lpstr> IE460 - Fall 2023  Coordination in a Supply Chain </vt:lpstr>
      <vt:lpstr>Lack of Supply Chain Coordination  and the Bullwhip Effect</vt:lpstr>
      <vt:lpstr>Demand at Different Stages</vt:lpstr>
      <vt:lpstr>The Effect on Performance</vt:lpstr>
      <vt:lpstr>Obstacles to Coordination  in a Supply Chain</vt:lpstr>
      <vt:lpstr>Incentive Obstacles</vt:lpstr>
      <vt:lpstr>Information Processing Obstacles</vt:lpstr>
      <vt:lpstr>Operational Obstacles</vt:lpstr>
      <vt:lpstr>Pricing Obstacles</vt:lpstr>
      <vt:lpstr>Behavioral Obstacles</vt:lpstr>
      <vt:lpstr>Managerial Levers to  Achieve Coordination</vt:lpstr>
      <vt:lpstr>Aligning Goals and Incentives</vt:lpstr>
      <vt:lpstr>Improving Information Visibility and Accuracy</vt:lpstr>
      <vt:lpstr>Continuous Replenishment and Vendor-Managed Inventories</vt:lpstr>
      <vt:lpstr>Collaborative Planning, Forecasting, and Replenishment (CPFR)</vt:lpstr>
      <vt:lpstr>Improving Operational Performance</vt:lpstr>
      <vt:lpstr>Designing Pricing Strategies to Stabilize Orders</vt:lpstr>
      <vt:lpstr>Achieving Coordination in Practice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Chopra and Meindl 6e</dc:title>
  <dc:subject>Chapter 10 - Coordination in a Supply Chain</dc:subject>
  <dc:creator>Jeff Heyl</dc:creator>
  <cp:keywords/>
  <dc:description/>
  <cp:lastModifiedBy>NESİM ERKİP</cp:lastModifiedBy>
  <cp:revision>124</cp:revision>
  <cp:lastPrinted>2023-10-30T12:44:00Z</cp:lastPrinted>
  <dcterms:created xsi:type="dcterms:W3CDTF">2012-01-08T09:40:37Z</dcterms:created>
  <dcterms:modified xsi:type="dcterms:W3CDTF">2023-10-30T12:52:35Z</dcterms:modified>
  <cp:category/>
</cp:coreProperties>
</file>