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61"/>
  </p:notesMasterIdLst>
  <p:sldIdLst>
    <p:sldId id="256" r:id="rId2"/>
    <p:sldId id="257" r:id="rId3"/>
    <p:sldId id="270" r:id="rId4"/>
    <p:sldId id="258" r:id="rId5"/>
    <p:sldId id="343" r:id="rId6"/>
    <p:sldId id="369" r:id="rId7"/>
    <p:sldId id="371" r:id="rId8"/>
    <p:sldId id="364" r:id="rId9"/>
    <p:sldId id="351" r:id="rId10"/>
    <p:sldId id="344" r:id="rId11"/>
    <p:sldId id="345" r:id="rId12"/>
    <p:sldId id="346" r:id="rId13"/>
    <p:sldId id="347" r:id="rId14"/>
    <p:sldId id="348" r:id="rId15"/>
    <p:sldId id="349" r:id="rId16"/>
    <p:sldId id="293" r:id="rId17"/>
    <p:sldId id="279" r:id="rId18"/>
    <p:sldId id="278" r:id="rId19"/>
    <p:sldId id="280" r:id="rId20"/>
    <p:sldId id="281" r:id="rId21"/>
    <p:sldId id="282" r:id="rId22"/>
    <p:sldId id="284" r:id="rId23"/>
    <p:sldId id="286" r:id="rId24"/>
    <p:sldId id="294" r:id="rId25"/>
    <p:sldId id="259" r:id="rId26"/>
    <p:sldId id="260" r:id="rId27"/>
    <p:sldId id="277" r:id="rId28"/>
    <p:sldId id="261" r:id="rId29"/>
    <p:sldId id="320" r:id="rId30"/>
    <p:sldId id="365" r:id="rId31"/>
    <p:sldId id="352" r:id="rId32"/>
    <p:sldId id="353" r:id="rId33"/>
    <p:sldId id="368" r:id="rId34"/>
    <p:sldId id="355" r:id="rId35"/>
    <p:sldId id="314" r:id="rId36"/>
    <p:sldId id="356" r:id="rId37"/>
    <p:sldId id="357" r:id="rId38"/>
    <p:sldId id="358" r:id="rId39"/>
    <p:sldId id="359" r:id="rId40"/>
    <p:sldId id="360" r:id="rId41"/>
    <p:sldId id="332" r:id="rId42"/>
    <p:sldId id="333" r:id="rId43"/>
    <p:sldId id="329" r:id="rId44"/>
    <p:sldId id="362" r:id="rId45"/>
    <p:sldId id="361" r:id="rId46"/>
    <p:sldId id="363" r:id="rId47"/>
    <p:sldId id="307" r:id="rId48"/>
    <p:sldId id="313" r:id="rId49"/>
    <p:sldId id="317" r:id="rId50"/>
    <p:sldId id="318" r:id="rId51"/>
    <p:sldId id="319" r:id="rId52"/>
    <p:sldId id="303" r:id="rId53"/>
    <p:sldId id="304" r:id="rId54"/>
    <p:sldId id="305" r:id="rId55"/>
    <p:sldId id="263" r:id="rId56"/>
    <p:sldId id="264" r:id="rId57"/>
    <p:sldId id="342" r:id="rId58"/>
    <p:sldId id="367" r:id="rId59"/>
    <p:sldId id="366" r:id="rId6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54" autoAdjust="0"/>
  </p:normalViewPr>
  <p:slideViewPr>
    <p:cSldViewPr>
      <p:cViewPr>
        <p:scale>
          <a:sx n="75" d="100"/>
          <a:sy n="75" d="100"/>
        </p:scale>
        <p:origin x="880" y="-4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0313B50B-338D-4A38-854A-0DD583ADB9AB}" type="datetimeFigureOut">
              <a:rPr lang="en-US"/>
              <a:pPr>
                <a:defRPr/>
              </a:pPr>
              <a:t>9/15/2023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8E4EF194-FC6A-4880-8D50-04CC74B496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2090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DAA1961-5097-4C24-B42E-4001C2B9A486}" type="datetime1">
              <a:rPr lang="en-US" smtClean="0"/>
              <a:pPr>
                <a:defRPr/>
              </a:pPr>
              <a:t>9/15/2023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CE0E8E-0B5B-47DE-983A-C4900CB10C6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4BFD8DA-6525-4DD4-927B-AC426DF01F95}" type="datetime1">
              <a:rPr lang="en-US" smtClean="0"/>
              <a:pPr>
                <a:defRPr/>
              </a:pPr>
              <a:t>9/15/2023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397631-3715-4772-A7C6-58C8194BAD8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4F77023-0572-4882-B14E-FF72B15EAF21}" type="datetime1">
              <a:rPr lang="en-US" smtClean="0"/>
              <a:pPr>
                <a:defRPr/>
              </a:pPr>
              <a:t>9/15/2023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F63FAD-F7B7-4583-9357-217DD30506D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2BE96F2-118B-4111-834A-4CAB016978EE}" type="slidenum">
              <a:rPr lang="en-AU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4114CB-2AB7-4089-A589-15BB121B9C71}" type="datetime1">
              <a:rPr lang="en-US" smtClean="0"/>
              <a:pPr>
                <a:defRPr/>
              </a:pPr>
              <a:t>9/15/2023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53C42C-552B-4A48-BF89-CDE9DDD4F6A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96DB78-FE3F-4E24-A60B-3A5CB7785DDC}" type="datetime1">
              <a:rPr lang="en-US" smtClean="0"/>
              <a:pPr>
                <a:defRPr/>
              </a:pPr>
              <a:t>9/15/2023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B267A6-08EC-4F32-BBAE-F248FE8FE65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B60ABD-49DB-400D-BB3F-65ABA4CE079E}" type="datetime1">
              <a:rPr lang="en-US" smtClean="0"/>
              <a:pPr>
                <a:defRPr/>
              </a:pPr>
              <a:t>9/15/2023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3B16A0-F240-4513-B680-FDA4ED2B8EA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002E237-597F-415B-BC2B-7EBBB37DF7FD}" type="datetime1">
              <a:rPr lang="en-US" smtClean="0"/>
              <a:pPr>
                <a:defRPr/>
              </a:pPr>
              <a:t>9/15/2023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1FB68F-4B2F-4946-A2C3-A782CD3B966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C116F7-8E20-4092-B7F8-2F8900C8B7E4}" type="datetime1">
              <a:rPr lang="en-US" smtClean="0"/>
              <a:pPr>
                <a:defRPr/>
              </a:pPr>
              <a:t>9/15/2023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3E5EDC-CC94-4D75-8854-0E14C91CD48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9AA720-4D94-4EC9-88DE-A56BE268E7E7}" type="datetime1">
              <a:rPr lang="en-US" smtClean="0"/>
              <a:pPr>
                <a:defRPr/>
              </a:pPr>
              <a:t>9/15/2023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ADFE7A-E7D1-4EEA-B112-CD8CBBD35E5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6B3977-B850-476D-82C6-F684B05C1E22}" type="datetime1">
              <a:rPr lang="en-US" smtClean="0"/>
              <a:pPr>
                <a:defRPr/>
              </a:pPr>
              <a:t>9/15/2023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C8B46C-7491-403B-8AE9-85928A6EFB2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pPr>
              <a:defRPr/>
            </a:pPr>
            <a:fld id="{D688DCA9-3E8C-46A7-B0C7-E7A694E3F14A}" type="datetime1">
              <a:rPr lang="en-US" smtClean="0"/>
              <a:pPr>
                <a:defRPr/>
              </a:pPr>
              <a:t>9/15/2023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pPr>
              <a:defRPr/>
            </a:pPr>
            <a:fld id="{A8DE3D96-8E80-4344-A6B3-FD8FEC6E4CE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pPr>
              <a:defRPr/>
            </a:pPr>
            <a:fld id="{29EB78CF-AA56-498B-906E-AFC2134C135D}" type="datetime1">
              <a:rPr lang="en-US" smtClean="0"/>
              <a:pPr>
                <a:defRPr/>
              </a:pPr>
              <a:t>9/15/2023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pPr>
              <a:defRPr/>
            </a:pPr>
            <a:fld id="{6A08D6CE-CE21-41E5-804F-89451A3BF1B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bkara@bilkent.edu.tr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239216" y="3195808"/>
            <a:ext cx="8077200" cy="167335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sz="6000" dirty="0"/>
              <a:t>IE</a:t>
            </a:r>
            <a:r>
              <a:rPr lang="tr-TR" sz="6000" dirty="0"/>
              <a:t> 479</a:t>
            </a:r>
            <a:r>
              <a:rPr lang="en-GB" sz="6000" dirty="0"/>
              <a:t> </a:t>
            </a:r>
            <a:br>
              <a:rPr lang="en-GB" sz="6000" dirty="0"/>
            </a:br>
            <a:r>
              <a:rPr lang="en-GB" sz="6000" dirty="0"/>
              <a:t>Distribution Logistics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472" y="5214950"/>
            <a:ext cx="8077200" cy="1499616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1F3F1D-B4B8-41E9-BFEF-E850CCBB1446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CASE study: Shoes From China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As a manufacturer, how should I ship my shoes from Shenzen (China) to Kansas City (USA)</a:t>
            </a:r>
          </a:p>
          <a:p>
            <a:pPr lvl="1"/>
            <a:r>
              <a:rPr lang="tr-TR" dirty="0"/>
              <a:t>Shoes are manufactured, labeled, and packed at a plant</a:t>
            </a:r>
          </a:p>
          <a:p>
            <a:pPr lvl="1"/>
            <a:r>
              <a:rPr lang="tr-TR" dirty="0"/>
              <a:t>~4.5M shoes shipped per year from this plant</a:t>
            </a:r>
          </a:p>
          <a:p>
            <a:pPr lvl="1"/>
            <a:r>
              <a:rPr lang="tr-TR" dirty="0"/>
              <a:t>6000-6500 shoes shipped per container</a:t>
            </a:r>
          </a:p>
          <a:p>
            <a:pPr lvl="1"/>
            <a:r>
              <a:rPr lang="tr-TR" dirty="0"/>
              <a:t>Value of pair of shoes ~$35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3E5EDC-CC94-4D75-8854-0E14C91CD489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CASE study: Shoes From China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3E5EDC-CC94-4D75-8854-0E14C91CD489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pic>
        <p:nvPicPr>
          <p:cNvPr id="6" name="Picture 5" descr="mit-lect-1_Page_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44" y="0"/>
            <a:ext cx="8670396" cy="650083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14282" y="5929330"/>
            <a:ext cx="8358246" cy="7858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000760" y="4286256"/>
            <a:ext cx="1214446" cy="285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286644" y="3357562"/>
            <a:ext cx="1214446" cy="285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929454" y="2357430"/>
            <a:ext cx="1143008" cy="285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929454" y="1714488"/>
            <a:ext cx="1214446" cy="285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CASE study: Shoes From China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3E5EDC-CC94-4D75-8854-0E14C91CD489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00034" y="6429396"/>
            <a:ext cx="8358246" cy="4286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mit-lect-1_Page_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" y="11430"/>
            <a:ext cx="9121140" cy="683514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429396"/>
            <a:ext cx="9001156" cy="4286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3E5EDC-CC94-4D75-8854-0E14C91CD489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pic>
        <p:nvPicPr>
          <p:cNvPr id="4" name="Picture 3" descr="mit-lect-1_Page_0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" y="11430"/>
            <a:ext cx="9121140" cy="683514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6286520"/>
            <a:ext cx="9001156" cy="571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3E5EDC-CC94-4D75-8854-0E14C91CD489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pic>
        <p:nvPicPr>
          <p:cNvPr id="4" name="Picture 3" descr="mit-lect-1_Page_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" y="12031"/>
            <a:ext cx="9119616" cy="683393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6286520"/>
            <a:ext cx="9001156" cy="571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3E5EDC-CC94-4D75-8854-0E14C91CD489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pic>
        <p:nvPicPr>
          <p:cNvPr id="4" name="Picture 3" descr="mit-lect-1_Page_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" y="11430"/>
            <a:ext cx="9121140" cy="683514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6429396"/>
            <a:ext cx="9001156" cy="4286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28596" y="4143380"/>
            <a:ext cx="7715304" cy="23574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Why Logistics?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CE0E8E-0B5B-47DE-983A-C4900CB10C60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ADFE7A-E7D1-4EEA-B112-CD8CBBD35E5C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pic>
        <p:nvPicPr>
          <p:cNvPr id="3" name="Picture 2" descr="Logistics_Page_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Logistics_Page_0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"/>
            <a:ext cx="8929718" cy="6901159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53C42C-552B-4A48-BF89-CDE9DDD4F6AD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ADFE7A-E7D1-4EEA-B112-CD8CBBD35E5C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pic>
        <p:nvPicPr>
          <p:cNvPr id="3" name="Picture 2" descr="Logistics_Page_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063" y="0"/>
            <a:ext cx="887387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Personal Information</a:t>
            </a:r>
            <a:endParaRPr lang="en-US"/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GB" dirty="0"/>
              <a:t>Instructor: </a:t>
            </a:r>
            <a:r>
              <a:rPr lang="en-GB" dirty="0" err="1"/>
              <a:t>Bahar</a:t>
            </a:r>
            <a:r>
              <a:rPr lang="en-GB" dirty="0"/>
              <a:t> Yet</a:t>
            </a:r>
            <a:r>
              <a:rPr lang="tr-TR" dirty="0"/>
              <a:t>iş Kara</a:t>
            </a:r>
            <a:endParaRPr lang="en-US" dirty="0"/>
          </a:p>
          <a:p>
            <a:pPr lvl="1" eaLnBrk="1" hangingPunct="1"/>
            <a:r>
              <a:rPr lang="en-GB" dirty="0"/>
              <a:t>Office: EA-314</a:t>
            </a:r>
          </a:p>
          <a:p>
            <a:pPr lvl="1" eaLnBrk="1" hangingPunct="1"/>
            <a:r>
              <a:rPr lang="en-GB" dirty="0"/>
              <a:t>Tel: 3156</a:t>
            </a:r>
          </a:p>
          <a:p>
            <a:pPr lvl="1" eaLnBrk="1" hangingPunct="1"/>
            <a:r>
              <a:rPr lang="en-GB" dirty="0"/>
              <a:t>Email: </a:t>
            </a:r>
            <a:r>
              <a:rPr lang="en-GB" dirty="0">
                <a:hlinkClick r:id="rId2"/>
              </a:rPr>
              <a:t>bkara@bilkent.edu.tr</a:t>
            </a:r>
            <a:endParaRPr lang="tr-TR" dirty="0"/>
          </a:p>
          <a:p>
            <a:pPr marL="457200" lvl="1" indent="0" eaLnBrk="1" hangingPunct="1">
              <a:buNone/>
            </a:pPr>
            <a:endParaRPr lang="en-US" dirty="0"/>
          </a:p>
          <a:p>
            <a:pPr eaLnBrk="1" hangingPunct="1"/>
            <a:r>
              <a:rPr lang="en-GB" dirty="0"/>
              <a:t>Assistant: </a:t>
            </a:r>
            <a:r>
              <a:rPr lang="tr-TR" dirty="0"/>
              <a:t>Gizem İkizler</a:t>
            </a:r>
          </a:p>
          <a:p>
            <a:pPr lvl="1"/>
            <a:r>
              <a:rPr lang="tr-TR" dirty="0" err="1"/>
              <a:t>Email:gizem.ikizler@bilkent.edu.tr</a:t>
            </a:r>
            <a:endParaRPr lang="tr-TR" dirty="0"/>
          </a:p>
          <a:p>
            <a:pPr lvl="1" eaLnBrk="1" hangingPunct="1"/>
            <a:endParaRPr lang="en-GB" dirty="0"/>
          </a:p>
          <a:p>
            <a:pPr eaLnBrk="1" hangingPunct="1"/>
            <a:r>
              <a:rPr lang="en-GB" dirty="0"/>
              <a:t>Office hour: by appointment</a:t>
            </a:r>
          </a:p>
          <a:p>
            <a:pPr lvl="1" eaLnBrk="1" hangingPunct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F9235D-812B-4838-8068-07CF54A82F59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ADFE7A-E7D1-4EEA-B112-CD8CBBD35E5C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pic>
        <p:nvPicPr>
          <p:cNvPr id="3" name="Picture 2" descr="Logistics_Page_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063" y="0"/>
            <a:ext cx="8873873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00034" y="3429000"/>
            <a:ext cx="4071966" cy="15001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28596" y="4857760"/>
            <a:ext cx="8286808" cy="16430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ADFE7A-E7D1-4EEA-B112-CD8CBBD35E5C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pic>
        <p:nvPicPr>
          <p:cNvPr id="3" name="Picture 2" descr="Logistics_Page_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063" y="0"/>
            <a:ext cx="887387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ADFE7A-E7D1-4EEA-B112-CD8CBBD35E5C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pic>
        <p:nvPicPr>
          <p:cNvPr id="3" name="Picture 2" descr="Logistics_Page_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ADFE7A-E7D1-4EEA-B112-CD8CBBD35E5C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pic>
        <p:nvPicPr>
          <p:cNvPr id="3" name="Picture 2" descr="Logistics_Page_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063" y="0"/>
            <a:ext cx="8873873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57158" y="6143644"/>
            <a:ext cx="8286808" cy="500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IE 479 Distribution Logistics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CE0E8E-0B5B-47DE-983A-C4900CB10C60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Aim of the Course</a:t>
            </a:r>
            <a:endParaRPr lang="en-US"/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/>
            <a:r>
              <a:rPr lang="en-GB" dirty="0"/>
              <a:t>Provide an understanding for logistics problems</a:t>
            </a:r>
          </a:p>
          <a:p>
            <a:pPr eaLnBrk="1" hangingPunct="1"/>
            <a:endParaRPr lang="en-GB" dirty="0"/>
          </a:p>
          <a:p>
            <a:pPr eaLnBrk="1" hangingPunct="1"/>
            <a:r>
              <a:rPr lang="en-GB" dirty="0"/>
              <a:t>Using OR point of view</a:t>
            </a:r>
          </a:p>
          <a:p>
            <a:pPr eaLnBrk="1" hangingPunct="1"/>
            <a:endParaRPr lang="en-GB" dirty="0"/>
          </a:p>
          <a:p>
            <a:pPr eaLnBrk="1" hangingPunct="1"/>
            <a:r>
              <a:rPr lang="en-GB" dirty="0"/>
              <a:t>Introduce models to analyze logistics problems</a:t>
            </a:r>
            <a:endParaRPr lang="tr-TR" dirty="0"/>
          </a:p>
          <a:p>
            <a:pPr eaLnBrk="1" hangingPunct="1"/>
            <a:endParaRPr lang="tr-TR" dirty="0"/>
          </a:p>
          <a:p>
            <a:pPr eaLnBrk="1" hangingPunct="1"/>
            <a:r>
              <a:rPr lang="en-US" dirty="0"/>
              <a:t>Introduce quantitative models to analyze logistics problems</a:t>
            </a:r>
            <a:endParaRPr lang="tr-TR" dirty="0"/>
          </a:p>
          <a:p>
            <a:pPr eaLnBrk="1" hangingPunct="1"/>
            <a:endParaRPr lang="tr-TR" dirty="0"/>
          </a:p>
          <a:p>
            <a:pPr eaLnBrk="1" hangingPunct="1"/>
            <a:r>
              <a:rPr lang="en-US" dirty="0"/>
              <a:t>Present solution techniques for selected models</a:t>
            </a:r>
          </a:p>
          <a:p>
            <a:pPr eaLnBrk="1" hangingPunct="1">
              <a:buNone/>
            </a:pPr>
            <a:endParaRPr lang="en-GB" dirty="0"/>
          </a:p>
          <a:p>
            <a:pPr eaLnBrk="1" hangingPunct="1">
              <a:buFont typeface="Arial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F26064-BF63-45F3-92A6-9D889F90A24F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Logistics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/>
              <a:t>Deals with the planning and control of :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/>
              <a:t>Material flows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/>
              <a:t>Related information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endParaRPr lang="en-GB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/>
              <a:t>Mission is to get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/>
              <a:t>The right materials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/>
              <a:t>To the right place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/>
              <a:t>At the right time</a:t>
            </a:r>
            <a:endParaRPr lang="tr-TR" dirty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endParaRPr lang="en-GB" sz="12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dirty="0"/>
              <a:t>	while optimizing a performance measure and satisfying constraints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65CBD4-2B60-4038-B8DA-838F80761A11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Logistics Decisions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/>
              <a:t>This course is focused on quantitative methods used for planning, organizing, and controlling of logistics systems.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8B8F3D-5D7F-457D-AEB1-B3AC085D300C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Logistics systems</a:t>
            </a:r>
            <a:endParaRPr lang="en-US"/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/>
              <a:t>Composed of facilities linked by transportation services</a:t>
            </a:r>
          </a:p>
          <a:p>
            <a:pPr eaLnBrk="1" hangingPunct="1"/>
            <a:r>
              <a:rPr lang="en-GB"/>
              <a:t>Facilities include </a:t>
            </a:r>
          </a:p>
          <a:p>
            <a:pPr lvl="1" eaLnBrk="1" hangingPunct="1">
              <a:buFont typeface="Arial" charset="0"/>
              <a:buChar char="•"/>
            </a:pPr>
            <a:r>
              <a:rPr lang="en-GB"/>
              <a:t>Sites of manufacturing, storing, sorting, selling, consuming etc…</a:t>
            </a:r>
          </a:p>
          <a:p>
            <a:pPr lvl="1" eaLnBrk="1" hangingPunct="1">
              <a:buFont typeface="Arial" charset="0"/>
              <a:buChar char="•"/>
            </a:pPr>
            <a:r>
              <a:rPr lang="en-GB"/>
              <a:t>Warehouses, distribution centers (DCs), transportation terminals, dump sites, etc…</a:t>
            </a:r>
          </a:p>
          <a:p>
            <a:pPr eaLnBrk="1" hangingPunct="1"/>
            <a:endParaRPr lang="en-GB"/>
          </a:p>
          <a:p>
            <a:pPr lvl="1" eaLnBrk="1" hangingPunct="1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13C513-C398-41F8-AA87-91F3931D0808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10" y="28572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Logistics Systems (Supply Chains)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813175" cy="4114800"/>
          </a:xfrm>
        </p:spPr>
        <p:txBody>
          <a:bodyPr/>
          <a:lstStyle/>
          <a:p>
            <a:pPr marL="533400" indent="-533400">
              <a:lnSpc>
                <a:spcPts val="3000"/>
              </a:lnSpc>
            </a:pPr>
            <a:endParaRPr lang="en-US" sz="2400"/>
          </a:p>
          <a:p>
            <a:pPr marL="914400" lvl="1" indent="-457200">
              <a:lnSpc>
                <a:spcPts val="3000"/>
              </a:lnSpc>
              <a:buFontTx/>
              <a:buNone/>
            </a:pPr>
            <a:endParaRPr lang="en-US" sz="2000"/>
          </a:p>
          <a:p>
            <a:pPr marL="533400" indent="-533400">
              <a:lnSpc>
                <a:spcPts val="3000"/>
              </a:lnSpc>
              <a:buFontTx/>
              <a:buNone/>
            </a:pPr>
            <a:endParaRPr lang="en-US" sz="2400"/>
          </a:p>
          <a:p>
            <a:pPr marL="533400" indent="-533400">
              <a:lnSpc>
                <a:spcPts val="3000"/>
              </a:lnSpc>
              <a:buFontTx/>
              <a:buNone/>
            </a:pPr>
            <a:endParaRPr lang="en-US" sz="2400"/>
          </a:p>
        </p:txBody>
      </p:sp>
      <p:pic>
        <p:nvPicPr>
          <p:cNvPr id="8196" name="Picture 4" descr="figure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1528763" y="2093913"/>
            <a:ext cx="5030787" cy="4194175"/>
          </a:xfrm>
          <a:ln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Text Book</a:t>
            </a:r>
            <a:endParaRPr lang="en-US"/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Introduction to Logistics Systems Planning and Control,</a:t>
            </a:r>
            <a:r>
              <a:rPr lang="tr-TR" dirty="0"/>
              <a:t> </a:t>
            </a:r>
            <a:r>
              <a:rPr lang="en-US" dirty="0"/>
              <a:t>G. </a:t>
            </a:r>
            <a:r>
              <a:rPr lang="en-US" dirty="0" err="1"/>
              <a:t>Ghiani</a:t>
            </a:r>
            <a:r>
              <a:rPr lang="en-US" dirty="0"/>
              <a:t>, G. Laporte, R.</a:t>
            </a:r>
            <a:r>
              <a:rPr lang="tr-TR" dirty="0"/>
              <a:t> </a:t>
            </a:r>
            <a:r>
              <a:rPr lang="en-US" dirty="0" err="1"/>
              <a:t>Musmanno</a:t>
            </a:r>
            <a:r>
              <a:rPr lang="en-US" dirty="0"/>
              <a:t>, Wiley, 2003, ISBN : 0-470-84917-7</a:t>
            </a:r>
          </a:p>
          <a:p>
            <a:pPr eaLnBrk="1" hangingPunct="1">
              <a:buFont typeface="Arial" charset="0"/>
              <a:buNone/>
            </a:pPr>
            <a:endParaRPr lang="en-US" dirty="0"/>
          </a:p>
          <a:p>
            <a:pPr eaLnBrk="1" hangingPunct="1"/>
            <a:r>
              <a:rPr lang="en-US" dirty="0"/>
              <a:t>Lecture notes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en-US" dirty="0">
                <a:solidFill>
                  <a:srgbClr val="FF0000"/>
                </a:solidFill>
              </a:rPr>
              <a:t>very</a:t>
            </a:r>
            <a:r>
              <a:rPr lang="en-US" dirty="0"/>
              <a:t> crucial</a:t>
            </a:r>
          </a:p>
          <a:p>
            <a:pPr eaLnBrk="1" hangingPunct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9F0D65-9C8A-48B0-8D92-F1C12B281FE5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Logistic System Characteristics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33400" indent="-533400">
              <a:lnSpc>
                <a:spcPts val="3000"/>
              </a:lnSpc>
              <a:spcBef>
                <a:spcPct val="20000"/>
              </a:spcBef>
              <a:buFontTx/>
              <a:buChar char="•"/>
            </a:pPr>
            <a:r>
              <a:rPr lang="en-US" sz="2800" i="1" dirty="0"/>
              <a:t>Push</a:t>
            </a:r>
            <a:r>
              <a:rPr lang="en-US" sz="2800" dirty="0"/>
              <a:t> versus </a:t>
            </a:r>
            <a:r>
              <a:rPr lang="en-US" sz="2800" i="1" dirty="0"/>
              <a:t>Pull</a:t>
            </a:r>
            <a:r>
              <a:rPr lang="en-US" sz="2800" dirty="0"/>
              <a:t> Systems</a:t>
            </a:r>
          </a:p>
          <a:p>
            <a:pPr marL="914400" lvl="1" indent="-457200">
              <a:lnSpc>
                <a:spcPts val="3000"/>
              </a:lnSpc>
              <a:buFontTx/>
              <a:buChar char="–"/>
            </a:pPr>
            <a:r>
              <a:rPr lang="en-US" dirty="0"/>
              <a:t>make-to-order, make-to-stock, make-to-assembly</a:t>
            </a:r>
          </a:p>
          <a:p>
            <a:pPr marL="533400" indent="-533400">
              <a:lnSpc>
                <a:spcPts val="3000"/>
              </a:lnSpc>
              <a:spcBef>
                <a:spcPct val="20000"/>
              </a:spcBef>
              <a:buFontTx/>
              <a:buChar char="•"/>
            </a:pPr>
            <a:r>
              <a:rPr lang="en-US" sz="2800" dirty="0"/>
              <a:t>Vertical integration vs. third-party logistics (3PL)</a:t>
            </a:r>
          </a:p>
          <a:p>
            <a:pPr marL="914400" lvl="1" indent="-457200">
              <a:lnSpc>
                <a:spcPts val="3000"/>
              </a:lnSpc>
              <a:buFontTx/>
              <a:buChar char="–"/>
            </a:pPr>
            <a:r>
              <a:rPr lang="en-US" dirty="0"/>
              <a:t>transaction based relationships, strategic alliances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53C42C-552B-4A48-BF89-CDE9DDD4F6AD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Third Party Logistics(3PL)</a:t>
            </a:r>
            <a:endParaRPr lang="en-US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107504" y="1500174"/>
            <a:ext cx="8858250" cy="4840288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GB" dirty="0"/>
              <a:t>Use of an outside company</a:t>
            </a:r>
          </a:p>
          <a:p>
            <a:pPr lvl="1" eaLnBrk="1" hangingPunct="1"/>
            <a:r>
              <a:rPr lang="en-GB" dirty="0"/>
              <a:t>Perform all or part of a company’s product distribution</a:t>
            </a:r>
            <a:endParaRPr lang="tr-TR" dirty="0"/>
          </a:p>
          <a:p>
            <a:pPr lvl="1" eaLnBrk="1" hangingPunct="1"/>
            <a:endParaRPr lang="en-GB" sz="1800" dirty="0"/>
          </a:p>
          <a:p>
            <a:pPr eaLnBrk="1" hangingPunct="1"/>
            <a:r>
              <a:rPr lang="en-GB" dirty="0"/>
              <a:t>Three different levels:</a:t>
            </a:r>
          </a:p>
          <a:p>
            <a:pPr lvl="1" eaLnBrk="1" hangingPunct="1"/>
            <a:r>
              <a:rPr lang="en-GB" dirty="0"/>
              <a:t>Basic service providers</a:t>
            </a:r>
          </a:p>
          <a:p>
            <a:pPr lvl="2" eaLnBrk="1" hangingPunct="1"/>
            <a:r>
              <a:rPr lang="en-GB" dirty="0"/>
              <a:t>Physical distribution services (warehousing, transportation)</a:t>
            </a:r>
          </a:p>
          <a:p>
            <a:pPr lvl="1" eaLnBrk="1" hangingPunct="1"/>
            <a:r>
              <a:rPr lang="en-GB" dirty="0"/>
              <a:t>Value added service providers</a:t>
            </a:r>
          </a:p>
          <a:p>
            <a:pPr lvl="2" eaLnBrk="1" hangingPunct="1"/>
            <a:r>
              <a:rPr lang="en-GB" dirty="0"/>
              <a:t>Basic service + services such as specialized pick/pack, </a:t>
            </a:r>
            <a:r>
              <a:rPr lang="en-GB" dirty="0" err="1"/>
              <a:t>labeling</a:t>
            </a:r>
            <a:endParaRPr lang="en-GB" dirty="0"/>
          </a:p>
          <a:p>
            <a:pPr lvl="1" eaLnBrk="1" hangingPunct="1"/>
            <a:r>
              <a:rPr lang="en-GB" dirty="0"/>
              <a:t>Logistics integrators</a:t>
            </a:r>
          </a:p>
          <a:p>
            <a:pPr lvl="2" eaLnBrk="1" hangingPunct="1"/>
            <a:r>
              <a:rPr lang="en-GB" dirty="0"/>
              <a:t>Full responsibility for managing key supply chain operations on a daily basis.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E99BBC-27FC-49A2-9BA0-9EFC5C8A5C14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Outsourcing: Pros and Cons 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/>
              <a:t>Pros: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/>
              <a:t>Improve company focus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/>
              <a:t>Access to new technology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/>
              <a:t>Free-up resources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/>
              <a:t>Reduce operation costs</a:t>
            </a:r>
            <a:endParaRPr lang="tr-TR" dirty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endParaRPr lang="en-GB" sz="15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/>
              <a:t>Cons: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/>
              <a:t>Coordination costs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/>
              <a:t>Loss of internal logistics management capability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/>
              <a:t>Reduced contact with final customer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7D0F6C-72DF-41B8-8922-78F6E0298E37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Logistic System Characteristics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33400" indent="-533400">
              <a:lnSpc>
                <a:spcPts val="3000"/>
              </a:lnSpc>
              <a:spcBef>
                <a:spcPct val="20000"/>
              </a:spcBef>
              <a:buFontTx/>
              <a:buChar char="•"/>
            </a:pPr>
            <a:r>
              <a:rPr lang="en-US" sz="2800" i="1" dirty="0"/>
              <a:t>Push</a:t>
            </a:r>
            <a:r>
              <a:rPr lang="en-US" sz="2800" dirty="0"/>
              <a:t> versus </a:t>
            </a:r>
            <a:r>
              <a:rPr lang="en-US" sz="2800" i="1" dirty="0"/>
              <a:t>Pull</a:t>
            </a:r>
            <a:r>
              <a:rPr lang="en-US" sz="2800" dirty="0"/>
              <a:t> Systems</a:t>
            </a:r>
          </a:p>
          <a:p>
            <a:pPr marL="914400" lvl="1" indent="-457200">
              <a:lnSpc>
                <a:spcPts val="3000"/>
              </a:lnSpc>
              <a:buFontTx/>
              <a:buChar char="–"/>
            </a:pPr>
            <a:r>
              <a:rPr lang="en-US" dirty="0"/>
              <a:t>make-to-order, make-to-stock, make-to-assembly</a:t>
            </a:r>
          </a:p>
          <a:p>
            <a:pPr marL="533400" indent="-533400">
              <a:lnSpc>
                <a:spcPts val="3000"/>
              </a:lnSpc>
              <a:spcBef>
                <a:spcPct val="20000"/>
              </a:spcBef>
              <a:buFontTx/>
              <a:buChar char="•"/>
            </a:pPr>
            <a:r>
              <a:rPr lang="en-US" sz="2800" dirty="0"/>
              <a:t>Vertical integration vs. third-party logistics (3PL)</a:t>
            </a:r>
          </a:p>
          <a:p>
            <a:pPr marL="914400" lvl="1" indent="-457200">
              <a:lnSpc>
                <a:spcPts val="3000"/>
              </a:lnSpc>
              <a:buFontTx/>
              <a:buChar char="–"/>
            </a:pPr>
            <a:r>
              <a:rPr lang="en-US" dirty="0"/>
              <a:t>transaction based relationships, strategic alliances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53C42C-552B-4A48-BF89-CDE9DDD4F6AD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Logistic System Characteristics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33400" indent="-533400">
              <a:lnSpc>
                <a:spcPts val="3000"/>
              </a:lnSpc>
              <a:spcBef>
                <a:spcPct val="20000"/>
              </a:spcBef>
              <a:buFontTx/>
              <a:buChar char="•"/>
            </a:pPr>
            <a:r>
              <a:rPr lang="en-US" sz="2800" i="1" dirty="0"/>
              <a:t>Push</a:t>
            </a:r>
            <a:r>
              <a:rPr lang="en-US" sz="2800" dirty="0"/>
              <a:t> versus </a:t>
            </a:r>
            <a:r>
              <a:rPr lang="en-US" sz="2800" i="1" dirty="0"/>
              <a:t>Pull</a:t>
            </a:r>
            <a:r>
              <a:rPr lang="en-US" sz="2800" dirty="0"/>
              <a:t> Systems</a:t>
            </a:r>
          </a:p>
          <a:p>
            <a:pPr marL="914400" lvl="1" indent="-457200">
              <a:lnSpc>
                <a:spcPts val="3000"/>
              </a:lnSpc>
              <a:buFontTx/>
              <a:buChar char="–"/>
            </a:pPr>
            <a:r>
              <a:rPr lang="en-US" dirty="0"/>
              <a:t>make-to-order, make-to-stock, make-to-assembly</a:t>
            </a:r>
          </a:p>
          <a:p>
            <a:pPr marL="533400" indent="-533400">
              <a:lnSpc>
                <a:spcPts val="3000"/>
              </a:lnSpc>
              <a:spcBef>
                <a:spcPct val="20000"/>
              </a:spcBef>
              <a:buFontTx/>
              <a:buChar char="•"/>
            </a:pPr>
            <a:r>
              <a:rPr lang="en-US" sz="2800" dirty="0"/>
              <a:t>Vertical integration vs. third-party logistics (3PL)</a:t>
            </a:r>
          </a:p>
          <a:p>
            <a:pPr marL="914400" lvl="1" indent="-457200">
              <a:lnSpc>
                <a:spcPts val="3000"/>
              </a:lnSpc>
              <a:buFontTx/>
              <a:buChar char="–"/>
            </a:pPr>
            <a:r>
              <a:rPr lang="en-US" dirty="0"/>
              <a:t>transaction based relationships, strategic alliances</a:t>
            </a:r>
            <a:endParaRPr lang="tr-TR" dirty="0"/>
          </a:p>
          <a:p>
            <a:pPr marL="1371600" lvl="2" indent="-457200">
              <a:lnSpc>
                <a:spcPts val="3000"/>
              </a:lnSpc>
              <a:buFontTx/>
              <a:buChar char="–"/>
            </a:pPr>
            <a:endParaRPr lang="en-US" dirty="0"/>
          </a:p>
          <a:p>
            <a:pPr marL="533400" indent="-533400">
              <a:lnSpc>
                <a:spcPts val="3000"/>
              </a:lnSpc>
              <a:spcBef>
                <a:spcPct val="20000"/>
              </a:spcBef>
              <a:buFontTx/>
              <a:buChar char="•"/>
            </a:pPr>
            <a:r>
              <a:rPr lang="en-US" sz="2800" dirty="0"/>
              <a:t>Retailer managed vs. vendor managed inventor</a:t>
            </a:r>
            <a:r>
              <a:rPr lang="tr-TR" sz="2800" dirty="0"/>
              <a:t>y</a:t>
            </a:r>
          </a:p>
          <a:p>
            <a:pPr marL="1905000" lvl="3" indent="-533400">
              <a:lnSpc>
                <a:spcPts val="3000"/>
              </a:lnSpc>
              <a:buFontTx/>
              <a:buChar char="•"/>
            </a:pPr>
            <a:endParaRPr lang="tr-TR" sz="2800" dirty="0"/>
          </a:p>
          <a:p>
            <a:pPr marL="533400" indent="-533400">
              <a:lnSpc>
                <a:spcPts val="3000"/>
              </a:lnSpc>
              <a:spcBef>
                <a:spcPct val="20000"/>
              </a:spcBef>
              <a:buFontTx/>
              <a:buChar char="•"/>
            </a:pPr>
            <a:r>
              <a:rPr lang="en-US" sz="2800" dirty="0"/>
              <a:t>Product and information flows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53C42C-552B-4A48-BF89-CDE9DDD4F6AD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Logistics systems</a:t>
            </a:r>
            <a:endParaRPr lang="en-US" dirty="0"/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dirty="0"/>
              <a:t>Can categorize in </a:t>
            </a:r>
            <a:r>
              <a:rPr lang="en-GB" dirty="0"/>
              <a:t>three main activities: </a:t>
            </a:r>
          </a:p>
          <a:p>
            <a:pPr lvl="1" eaLnBrk="1" hangingPunct="1"/>
            <a:r>
              <a:rPr lang="en-GB" dirty="0"/>
              <a:t>Order processing</a:t>
            </a:r>
          </a:p>
          <a:p>
            <a:pPr lvl="2" eaLnBrk="1" hangingPunct="1"/>
            <a:r>
              <a:rPr lang="en-GB" dirty="0"/>
              <a:t>Links information flow with product flows</a:t>
            </a:r>
            <a:endParaRPr lang="tr-TR" dirty="0"/>
          </a:p>
          <a:p>
            <a:pPr lvl="2" eaLnBrk="1" hangingPunct="1"/>
            <a:endParaRPr lang="en-GB" sz="800" dirty="0"/>
          </a:p>
          <a:p>
            <a:pPr lvl="1" eaLnBrk="1" hangingPunct="1"/>
            <a:r>
              <a:rPr lang="en-GB" dirty="0"/>
              <a:t>Inventory management</a:t>
            </a:r>
          </a:p>
          <a:p>
            <a:pPr lvl="2" eaLnBrk="1" hangingPunct="1"/>
            <a:r>
              <a:rPr lang="en-GB" dirty="0"/>
              <a:t>Controls inventories that are waiting to be manufactured, assembled, sold or salvaged</a:t>
            </a:r>
            <a:endParaRPr lang="tr-TR" dirty="0"/>
          </a:p>
          <a:p>
            <a:pPr lvl="2" eaLnBrk="1" hangingPunct="1"/>
            <a:endParaRPr lang="en-GB" sz="800" dirty="0"/>
          </a:p>
          <a:p>
            <a:pPr lvl="1" eaLnBrk="1" hangingPunct="1"/>
            <a:r>
              <a:rPr lang="en-GB" dirty="0"/>
              <a:t>Freight transportation</a:t>
            </a:r>
          </a:p>
          <a:p>
            <a:pPr lvl="2" eaLnBrk="1" hangingPunct="1"/>
            <a:r>
              <a:rPr lang="en-GB" dirty="0"/>
              <a:t>Allows production and consumption to be far apart</a:t>
            </a:r>
          </a:p>
          <a:p>
            <a:pPr lvl="1" eaLnBrk="1" hangingPunct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06D59-6B0E-4A14-8D7C-74A7F2C62DCA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Order processing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75191"/>
            <a:ext cx="8686800" cy="4625609"/>
          </a:xfrm>
        </p:spPr>
        <p:txBody>
          <a:bodyPr/>
          <a:lstStyle/>
          <a:p>
            <a:pPr marL="533400" indent="-533400">
              <a:lnSpc>
                <a:spcPts val="3000"/>
              </a:lnSpc>
              <a:spcBef>
                <a:spcPct val="20000"/>
              </a:spcBef>
              <a:buFontTx/>
              <a:buChar char="•"/>
            </a:pPr>
            <a:r>
              <a:rPr lang="en-US" sz="2800" dirty="0"/>
              <a:t>Links information flows with product flows</a:t>
            </a:r>
          </a:p>
          <a:p>
            <a:pPr marL="914400" lvl="1" indent="-457200">
              <a:lnSpc>
                <a:spcPts val="3000"/>
              </a:lnSpc>
              <a:buFontTx/>
              <a:buChar char="–"/>
            </a:pPr>
            <a:r>
              <a:rPr lang="en-US" dirty="0"/>
              <a:t>Customers request products (EDI, fax, telephone,…)</a:t>
            </a:r>
          </a:p>
          <a:p>
            <a:pPr marL="914400" lvl="1" indent="-457200">
              <a:lnSpc>
                <a:spcPts val="3000"/>
              </a:lnSpc>
              <a:buFontTx/>
              <a:buChar char="–"/>
            </a:pPr>
            <a:r>
              <a:rPr lang="en-US" dirty="0"/>
              <a:t>Availability of requested items is checked (PPS, SAP,…)</a:t>
            </a:r>
          </a:p>
          <a:p>
            <a:pPr marL="914400" lvl="1" indent="-457200">
              <a:lnSpc>
                <a:spcPts val="3000"/>
              </a:lnSpc>
              <a:buFontTx/>
              <a:buChar char="–"/>
            </a:pPr>
            <a:r>
              <a:rPr lang="en-US" dirty="0"/>
              <a:t>Required items are produced (if necessary) or retrieved from the warehouse</a:t>
            </a:r>
          </a:p>
          <a:p>
            <a:pPr marL="914400" lvl="1" indent="-457200">
              <a:lnSpc>
                <a:spcPts val="3000"/>
              </a:lnSpc>
              <a:buFontTx/>
              <a:buChar char="–"/>
            </a:pPr>
            <a:r>
              <a:rPr lang="en-US" dirty="0"/>
              <a:t>Items are shipped to customers</a:t>
            </a:r>
          </a:p>
          <a:p>
            <a:pPr marL="914400" lvl="1" indent="-457200">
              <a:lnSpc>
                <a:spcPts val="3000"/>
              </a:lnSpc>
              <a:buFontTx/>
              <a:buChar char="–"/>
            </a:pPr>
            <a:r>
              <a:rPr lang="en-US" dirty="0"/>
              <a:t>Customers are kept informed about order status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53C42C-552B-4A48-BF89-CDE9DDD4F6AD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Inventory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752" y="1851390"/>
            <a:ext cx="9111248" cy="4625609"/>
          </a:xfrm>
        </p:spPr>
        <p:txBody>
          <a:bodyPr/>
          <a:lstStyle/>
          <a:p>
            <a:pPr marL="533400" indent="-533400">
              <a:lnSpc>
                <a:spcPts val="3000"/>
              </a:lnSpc>
              <a:spcBef>
                <a:spcPct val="20000"/>
              </a:spcBef>
              <a:buFontTx/>
              <a:buChar char="•"/>
            </a:pPr>
            <a:r>
              <a:rPr lang="en-US" sz="2800" dirty="0"/>
              <a:t>Inventories are stocked</a:t>
            </a:r>
          </a:p>
          <a:p>
            <a:pPr marL="914400" lvl="1" indent="-457200">
              <a:lnSpc>
                <a:spcPts val="3000"/>
              </a:lnSpc>
              <a:buFontTx/>
              <a:buChar char="–"/>
            </a:pPr>
            <a:r>
              <a:rPr lang="en-US" dirty="0"/>
              <a:t>Raw materials</a:t>
            </a:r>
          </a:p>
          <a:p>
            <a:pPr marL="914400" lvl="1" indent="-457200">
              <a:lnSpc>
                <a:spcPts val="3000"/>
              </a:lnSpc>
              <a:buFontTx/>
              <a:buChar char="–"/>
            </a:pPr>
            <a:r>
              <a:rPr lang="en-US" dirty="0"/>
              <a:t>Semi-finished products and components</a:t>
            </a:r>
          </a:p>
          <a:p>
            <a:pPr marL="914400" lvl="1" indent="-457200">
              <a:lnSpc>
                <a:spcPts val="3000"/>
              </a:lnSpc>
              <a:buFontTx/>
              <a:buChar char="–"/>
            </a:pPr>
            <a:r>
              <a:rPr lang="en-US" dirty="0"/>
              <a:t>finished products (in warehouse or en-route)</a:t>
            </a:r>
            <a:endParaRPr lang="tr-TR" dirty="0"/>
          </a:p>
          <a:p>
            <a:pPr marL="2286000" lvl="4" indent="-457200">
              <a:lnSpc>
                <a:spcPts val="3000"/>
              </a:lnSpc>
              <a:buFontTx/>
              <a:buChar char="–"/>
            </a:pPr>
            <a:endParaRPr dirty="0"/>
          </a:p>
          <a:p>
            <a:pPr marL="533400" indent="-533400">
              <a:lnSpc>
                <a:spcPts val="3000"/>
              </a:lnSpc>
              <a:spcBef>
                <a:spcPct val="20000"/>
              </a:spcBef>
            </a:pPr>
            <a:r>
              <a:rPr lang="en-US" sz="2800" dirty="0"/>
              <a:t>waiting to be manufactured, assembled, sold or salvaged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53C42C-552B-4A48-BF89-CDE9DDD4F6AD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Inventory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33400" indent="-533400">
              <a:lnSpc>
                <a:spcPts val="3000"/>
              </a:lnSpc>
              <a:spcBef>
                <a:spcPct val="20000"/>
              </a:spcBef>
              <a:buFontTx/>
              <a:buChar char="•"/>
            </a:pPr>
            <a:r>
              <a:rPr lang="en-US" sz="2800" dirty="0"/>
              <a:t>Reasons for holding inventories</a:t>
            </a:r>
          </a:p>
          <a:p>
            <a:pPr marL="914400" lvl="1" indent="-457200">
              <a:lnSpc>
                <a:spcPts val="3000"/>
              </a:lnSpc>
              <a:buFontTx/>
              <a:buChar char="–"/>
            </a:pPr>
            <a:r>
              <a:rPr lang="en-US" dirty="0"/>
              <a:t>Demand seasonality</a:t>
            </a:r>
          </a:p>
          <a:p>
            <a:pPr marL="914400" lvl="1" indent="-457200">
              <a:lnSpc>
                <a:spcPts val="3000"/>
              </a:lnSpc>
              <a:buFontTx/>
              <a:buChar char="–"/>
            </a:pPr>
            <a:r>
              <a:rPr lang="en-US" dirty="0"/>
              <a:t>Improving customer service level</a:t>
            </a:r>
          </a:p>
          <a:p>
            <a:pPr marL="914400" lvl="1" indent="-457200">
              <a:lnSpc>
                <a:spcPts val="3000"/>
              </a:lnSpc>
              <a:buFontTx/>
              <a:buChar char="–"/>
            </a:pPr>
            <a:r>
              <a:rPr lang="en-US" dirty="0"/>
              <a:t>Price seasonality</a:t>
            </a:r>
          </a:p>
          <a:p>
            <a:pPr marL="914400" lvl="1" indent="-457200">
              <a:lnSpc>
                <a:spcPts val="3000"/>
              </a:lnSpc>
              <a:buFontTx/>
              <a:buChar char="–"/>
            </a:pPr>
            <a:r>
              <a:rPr lang="en-US" dirty="0"/>
              <a:t>Exploit economies of scale in freight transportation</a:t>
            </a:r>
          </a:p>
          <a:p>
            <a:pPr marL="914400" lvl="1" indent="-457200">
              <a:lnSpc>
                <a:spcPts val="3000"/>
              </a:lnSpc>
              <a:buFontTx/>
              <a:buChar char="–"/>
            </a:pPr>
            <a:r>
              <a:rPr lang="en-US" dirty="0"/>
              <a:t>Cope with demand and lead-time randomness</a:t>
            </a:r>
          </a:p>
          <a:p>
            <a:pPr marL="914400" lvl="1" indent="-457200">
              <a:lnSpc>
                <a:spcPts val="3000"/>
              </a:lnSpc>
              <a:buFontTx/>
              <a:buChar char="–"/>
            </a:pPr>
            <a:r>
              <a:rPr lang="en-US" dirty="0"/>
              <a:t>Cover inefficiencies in managing the logistics system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53C42C-552B-4A48-BF89-CDE9DDD4F6AD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Inventory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33400" indent="-533400">
              <a:lnSpc>
                <a:spcPts val="3000"/>
              </a:lnSpc>
              <a:spcBef>
                <a:spcPct val="20000"/>
              </a:spcBef>
              <a:buFontTx/>
              <a:buChar char="•"/>
            </a:pPr>
            <a:r>
              <a:rPr lang="en-US" sz="2800" dirty="0"/>
              <a:t>A good inventory policy takes into account</a:t>
            </a:r>
            <a:r>
              <a:rPr lang="tr-TR" sz="2800" dirty="0"/>
              <a:t>:</a:t>
            </a:r>
            <a:endParaRPr lang="en-US" sz="2800" dirty="0"/>
          </a:p>
          <a:p>
            <a:pPr marL="914400" lvl="1" indent="-457200">
              <a:lnSpc>
                <a:spcPts val="3000"/>
              </a:lnSpc>
              <a:buFontTx/>
              <a:buChar char="–"/>
            </a:pPr>
            <a:r>
              <a:rPr lang="en-US" dirty="0"/>
              <a:t>the economic significance of stored products</a:t>
            </a:r>
          </a:p>
          <a:p>
            <a:pPr marL="914400" lvl="1" indent="-457200">
              <a:lnSpc>
                <a:spcPts val="3000"/>
              </a:lnSpc>
              <a:buFontTx/>
              <a:buChar char="–"/>
            </a:pPr>
            <a:r>
              <a:rPr lang="en-US" dirty="0"/>
              <a:t>transportation policies</a:t>
            </a:r>
          </a:p>
          <a:p>
            <a:pPr marL="914400" lvl="1" indent="-457200">
              <a:lnSpc>
                <a:spcPts val="3000"/>
              </a:lnSpc>
              <a:buFontTx/>
              <a:buChar char="–"/>
            </a:pPr>
            <a:r>
              <a:rPr lang="en-US" dirty="0"/>
              <a:t>production process characteristics</a:t>
            </a:r>
          </a:p>
          <a:p>
            <a:pPr marL="914400" lvl="1" indent="-457200">
              <a:lnSpc>
                <a:spcPts val="3000"/>
              </a:lnSpc>
              <a:buFontTx/>
              <a:buChar char="–"/>
            </a:pPr>
            <a:r>
              <a:rPr lang="en-US" dirty="0"/>
              <a:t>competitors’ policies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53C42C-552B-4A48-BF89-CDE9DDD4F6AD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Course Grading Policy- Tentative</a:t>
            </a:r>
            <a:endParaRPr lang="en-US" dirty="0"/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22242" y="1851390"/>
            <a:ext cx="8229600" cy="4625609"/>
          </a:xfrm>
        </p:spPr>
        <p:txBody>
          <a:bodyPr/>
          <a:lstStyle/>
          <a:p>
            <a:r>
              <a:rPr lang="en-US" dirty="0"/>
              <a:t>Midterm		</a:t>
            </a:r>
            <a:r>
              <a:rPr lang="tr-TR" dirty="0"/>
              <a:t>	</a:t>
            </a:r>
            <a:r>
              <a:rPr lang="en-US" dirty="0"/>
              <a:t>25 %</a:t>
            </a:r>
          </a:p>
          <a:p>
            <a:r>
              <a:rPr lang="en-US" dirty="0"/>
              <a:t>Final			</a:t>
            </a:r>
            <a:r>
              <a:rPr lang="tr-TR" dirty="0"/>
              <a:t>	</a:t>
            </a:r>
            <a:r>
              <a:rPr lang="en-US" dirty="0"/>
              <a:t>30 %</a:t>
            </a:r>
          </a:p>
          <a:p>
            <a:r>
              <a:rPr lang="tr-TR" dirty="0" err="1"/>
              <a:t>Article</a:t>
            </a:r>
            <a:r>
              <a:rPr lang="tr-TR" dirty="0"/>
              <a:t> </a:t>
            </a:r>
            <a:r>
              <a:rPr lang="tr-TR" dirty="0" err="1"/>
              <a:t>presentation</a:t>
            </a:r>
            <a:r>
              <a:rPr lang="tr-TR" dirty="0"/>
              <a:t>	</a:t>
            </a:r>
            <a:r>
              <a:rPr lang="en-US" dirty="0"/>
              <a:t>1</a:t>
            </a:r>
            <a:r>
              <a:rPr lang="tr-TR" dirty="0"/>
              <a:t>0</a:t>
            </a:r>
            <a:r>
              <a:rPr lang="en-US" dirty="0"/>
              <a:t> %</a:t>
            </a:r>
          </a:p>
          <a:p>
            <a:r>
              <a:rPr lang="en-US" dirty="0"/>
              <a:t>Projects			</a:t>
            </a:r>
            <a:r>
              <a:rPr lang="tr-TR" dirty="0"/>
              <a:t>	</a:t>
            </a:r>
            <a:r>
              <a:rPr lang="en-US" dirty="0"/>
              <a:t>2</a:t>
            </a:r>
            <a:r>
              <a:rPr lang="tr-TR" dirty="0"/>
              <a:t>5</a:t>
            </a:r>
            <a:r>
              <a:rPr lang="en-US" dirty="0"/>
              <a:t> % (1</a:t>
            </a:r>
            <a:r>
              <a:rPr lang="tr-TR" dirty="0"/>
              <a:t>0</a:t>
            </a:r>
            <a:r>
              <a:rPr lang="en-US" dirty="0"/>
              <a:t> + 10</a:t>
            </a:r>
            <a:r>
              <a:rPr lang="tr-TR" dirty="0"/>
              <a:t>+5</a:t>
            </a:r>
            <a:r>
              <a:rPr lang="en-US" dirty="0"/>
              <a:t>)</a:t>
            </a:r>
          </a:p>
          <a:p>
            <a:r>
              <a:rPr lang="en-US" dirty="0"/>
              <a:t>Class-participation	</a:t>
            </a:r>
            <a:r>
              <a:rPr lang="tr-TR" dirty="0"/>
              <a:t>	</a:t>
            </a:r>
            <a:r>
              <a:rPr lang="en-US" dirty="0"/>
              <a:t> </a:t>
            </a:r>
            <a:r>
              <a:rPr lang="tr-TR" dirty="0"/>
              <a:t>10</a:t>
            </a:r>
            <a:r>
              <a:rPr lang="en-US" dirty="0"/>
              <a:t> %</a:t>
            </a:r>
            <a:endParaRPr lang="tr-TR" dirty="0"/>
          </a:p>
          <a:p>
            <a:endParaRPr lang="tr-TR" dirty="0"/>
          </a:p>
          <a:p>
            <a:r>
              <a:rPr lang="tr-TR" dirty="0"/>
              <a:t>No FZ </a:t>
            </a:r>
            <a:r>
              <a:rPr lang="tr-TR"/>
              <a:t>policy</a:t>
            </a:r>
            <a:endParaRPr lang="tr-TR" dirty="0"/>
          </a:p>
          <a:p>
            <a:pPr eaLnBrk="1" hangingPunct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C47B46-188F-4D47-98FA-EB27820D7BE4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Freight transportation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33400" indent="-533400">
              <a:lnSpc>
                <a:spcPts val="3000"/>
              </a:lnSpc>
              <a:spcBef>
                <a:spcPct val="20000"/>
              </a:spcBef>
              <a:buFontTx/>
              <a:buChar char="•"/>
            </a:pPr>
            <a:r>
              <a:rPr lang="en-US" sz="2800" dirty="0"/>
              <a:t>allows production and consumption to be far apart</a:t>
            </a:r>
            <a:endParaRPr lang="tr-TR" sz="2800" dirty="0"/>
          </a:p>
          <a:p>
            <a:pPr marL="533400" indent="-533400">
              <a:lnSpc>
                <a:spcPts val="3000"/>
              </a:lnSpc>
              <a:spcBef>
                <a:spcPct val="20000"/>
              </a:spcBef>
              <a:buFontTx/>
              <a:buChar char="•"/>
            </a:pPr>
            <a:endParaRPr lang="en-US" sz="800" dirty="0"/>
          </a:p>
          <a:p>
            <a:pPr marL="914400" lvl="1" indent="-457200">
              <a:lnSpc>
                <a:spcPts val="3000"/>
              </a:lnSpc>
              <a:buFontTx/>
              <a:buChar char="–"/>
            </a:pPr>
            <a:r>
              <a:rPr lang="en-US" dirty="0"/>
              <a:t>global availability of certain products</a:t>
            </a:r>
            <a:endParaRPr lang="tr-TR" dirty="0"/>
          </a:p>
          <a:p>
            <a:pPr marL="914400" lvl="1" indent="-457200">
              <a:lnSpc>
                <a:spcPts val="3000"/>
              </a:lnSpc>
              <a:buFontTx/>
              <a:buChar char="–"/>
            </a:pPr>
            <a:endParaRPr lang="en-US" sz="800" dirty="0"/>
          </a:p>
          <a:p>
            <a:pPr marL="914400" lvl="1" indent="-457200">
              <a:lnSpc>
                <a:spcPts val="3000"/>
              </a:lnSpc>
              <a:buFontTx/>
              <a:buChar char="–"/>
            </a:pPr>
            <a:r>
              <a:rPr lang="en-US" dirty="0"/>
              <a:t>economic benefits from production at low wage countries</a:t>
            </a:r>
            <a:endParaRPr lang="tr-TR" dirty="0"/>
          </a:p>
          <a:p>
            <a:pPr marL="2414016" lvl="8" indent="-457200">
              <a:lnSpc>
                <a:spcPts val="3000"/>
              </a:lnSpc>
              <a:buFontTx/>
              <a:buChar char="–"/>
            </a:pPr>
            <a:endParaRPr lang="en-US" sz="800" dirty="0"/>
          </a:p>
          <a:p>
            <a:pPr marL="914400" lvl="1" indent="-457200">
              <a:lnSpc>
                <a:spcPts val="3000"/>
              </a:lnSpc>
              <a:buFontTx/>
              <a:buChar char="–"/>
            </a:pPr>
            <a:r>
              <a:rPr lang="en-US" dirty="0"/>
              <a:t>improved availability of perishable goods</a:t>
            </a:r>
            <a:endParaRPr lang="tr-TR" dirty="0"/>
          </a:p>
          <a:p>
            <a:pPr marL="2286000" lvl="4" indent="-457200">
              <a:lnSpc>
                <a:spcPts val="3000"/>
              </a:lnSpc>
              <a:buFontTx/>
              <a:buChar char="–"/>
            </a:pPr>
            <a:endParaRPr dirty="0"/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53C42C-552B-4A48-BF89-CDE9DDD4F6AD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Freight Transportation</a:t>
            </a:r>
            <a:endParaRPr lang="en-US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dirty="0"/>
              <a:t>Types:</a:t>
            </a:r>
          </a:p>
          <a:p>
            <a:pPr lvl="1" eaLnBrk="1" hangingPunct="1"/>
            <a:r>
              <a:rPr lang="en-GB" dirty="0"/>
              <a:t>Private transportation </a:t>
            </a:r>
          </a:p>
          <a:p>
            <a:pPr lvl="2" eaLnBrk="1" hangingPunct="1">
              <a:buFont typeface="Arial" charset="0"/>
              <a:buChar char="–"/>
            </a:pPr>
            <a:r>
              <a:rPr lang="en-GB" dirty="0"/>
              <a:t>(owned or leased vehicles)</a:t>
            </a:r>
            <a:endParaRPr lang="tr-TR" dirty="0"/>
          </a:p>
          <a:p>
            <a:pPr lvl="2" eaLnBrk="1" hangingPunct="1">
              <a:buFont typeface="Arial" charset="0"/>
              <a:buChar char="–"/>
            </a:pPr>
            <a:endParaRPr lang="en-GB" sz="800" dirty="0"/>
          </a:p>
          <a:p>
            <a:pPr lvl="1" eaLnBrk="1" hangingPunct="1"/>
            <a:r>
              <a:rPr lang="en-GB" dirty="0"/>
              <a:t>Contract transportation </a:t>
            </a:r>
          </a:p>
          <a:p>
            <a:pPr lvl="2" eaLnBrk="1" hangingPunct="1">
              <a:buFont typeface="Arial" charset="0"/>
              <a:buChar char="–"/>
            </a:pPr>
            <a:r>
              <a:rPr lang="en-GB" dirty="0"/>
              <a:t>(dedicated carrier)</a:t>
            </a:r>
            <a:endParaRPr lang="tr-TR" dirty="0"/>
          </a:p>
          <a:p>
            <a:pPr lvl="2" eaLnBrk="1" hangingPunct="1">
              <a:buFont typeface="Arial" charset="0"/>
              <a:buChar char="–"/>
            </a:pPr>
            <a:endParaRPr lang="en-GB" sz="800" dirty="0"/>
          </a:p>
          <a:p>
            <a:pPr lvl="1" eaLnBrk="1" hangingPunct="1"/>
            <a:r>
              <a:rPr lang="en-GB" dirty="0"/>
              <a:t>Common transportation</a:t>
            </a:r>
          </a:p>
          <a:p>
            <a:pPr lvl="2" eaLnBrk="1" hangingPunct="1">
              <a:buFont typeface="Arial" charset="0"/>
              <a:buChar char="–"/>
            </a:pPr>
            <a:r>
              <a:rPr lang="en-GB" dirty="0"/>
              <a:t> (general carrier)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AC0ED8-913F-44F0-8F26-05E15EB49227}" type="slidenum">
              <a:rPr lang="en-US" smtClean="0"/>
              <a:pPr>
                <a:defRPr/>
              </a:pPr>
              <a:t>41</a:t>
            </a:fld>
            <a:endParaRPr lang="en-US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Freight Transportation</a:t>
            </a:r>
            <a:endParaRPr lang="en-US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50"/>
          </a:xfrm>
        </p:spPr>
        <p:txBody>
          <a:bodyPr/>
          <a:lstStyle/>
          <a:p>
            <a:pPr eaLnBrk="1" hangingPunct="1"/>
            <a:r>
              <a:rPr lang="en-GB" dirty="0"/>
              <a:t>Main features:</a:t>
            </a:r>
          </a:p>
          <a:p>
            <a:pPr lvl="1" eaLnBrk="1" hangingPunct="1"/>
            <a:r>
              <a:rPr lang="en-GB" dirty="0"/>
              <a:t>Distribution channels: </a:t>
            </a:r>
          </a:p>
          <a:p>
            <a:pPr lvl="2" eaLnBrk="1" hangingPunct="1">
              <a:buFont typeface="Arial" charset="0"/>
              <a:buChar char="–"/>
            </a:pPr>
            <a:r>
              <a:rPr lang="en-GB" dirty="0"/>
              <a:t>warehouses, DCs, direct...</a:t>
            </a:r>
          </a:p>
          <a:p>
            <a:pPr lvl="1" eaLnBrk="1" hangingPunct="1"/>
            <a:r>
              <a:rPr lang="en-GB" dirty="0"/>
              <a:t>Freight consolidation: </a:t>
            </a:r>
            <a:endParaRPr lang="tr-TR" dirty="0"/>
          </a:p>
          <a:p>
            <a:pPr lvl="2">
              <a:buFont typeface="Arial" charset="0"/>
              <a:buChar char="–"/>
            </a:pPr>
            <a:r>
              <a:rPr lang="en-GB" dirty="0"/>
              <a:t>Facility consolidation : (e.g. hubs) individual shipments are consolidated at hubs .</a:t>
            </a:r>
          </a:p>
          <a:p>
            <a:pPr lvl="2">
              <a:buFont typeface="Arial" charset="0"/>
              <a:buChar char="–"/>
            </a:pPr>
            <a:r>
              <a:rPr lang="en-GB" dirty="0"/>
              <a:t>multi-stop: serving some customers together</a:t>
            </a:r>
          </a:p>
          <a:p>
            <a:pPr lvl="2">
              <a:buFont typeface="Arial" charset="0"/>
              <a:buChar char="–"/>
            </a:pPr>
            <a:r>
              <a:rPr lang="en-GB" dirty="0"/>
              <a:t>Temporal: adjusting schedules to ship larger quantities</a:t>
            </a:r>
            <a:endParaRPr lang="tr-TR" dirty="0"/>
          </a:p>
          <a:p>
            <a:pPr lvl="1"/>
            <a:r>
              <a:rPr lang="en-US" dirty="0"/>
              <a:t>Modes of transportation</a:t>
            </a:r>
          </a:p>
          <a:p>
            <a:pPr lvl="1" eaLnBrk="1" hangingPunct="1"/>
            <a:endParaRPr lang="en-GB" dirty="0"/>
          </a:p>
          <a:p>
            <a:pPr lvl="1">
              <a:buFont typeface="Arial" charset="0"/>
              <a:buChar char="–"/>
            </a:pP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69AB69-36E8-4AB8-9E01-A3C84CDEAC07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Distribution channels</a:t>
            </a:r>
            <a:br>
              <a:rPr lang="en-US"/>
            </a:b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813175" cy="4114800"/>
          </a:xfrm>
        </p:spPr>
        <p:txBody>
          <a:bodyPr/>
          <a:lstStyle/>
          <a:p>
            <a:pPr marL="533400" indent="-533400">
              <a:lnSpc>
                <a:spcPts val="3000"/>
              </a:lnSpc>
            </a:pPr>
            <a:endParaRPr lang="en-US" sz="2400"/>
          </a:p>
          <a:p>
            <a:pPr marL="914400" lvl="1" indent="-457200">
              <a:lnSpc>
                <a:spcPts val="3000"/>
              </a:lnSpc>
              <a:buFontTx/>
              <a:buNone/>
            </a:pPr>
            <a:endParaRPr lang="en-US" sz="2000"/>
          </a:p>
          <a:p>
            <a:pPr marL="533400" indent="-533400">
              <a:lnSpc>
                <a:spcPts val="3000"/>
              </a:lnSpc>
              <a:buFontTx/>
              <a:buNone/>
            </a:pPr>
            <a:endParaRPr lang="en-US" sz="2400"/>
          </a:p>
          <a:p>
            <a:pPr marL="533400" indent="-533400">
              <a:lnSpc>
                <a:spcPts val="3000"/>
              </a:lnSpc>
              <a:buFontTx/>
              <a:buNone/>
            </a:pPr>
            <a:endParaRPr lang="en-US" sz="2400"/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536575" y="2362200"/>
            <a:ext cx="8061325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marL="914400" lvl="1" indent="-457200">
              <a:lnSpc>
                <a:spcPts val="3000"/>
              </a:lnSpc>
              <a:spcBef>
                <a:spcPct val="20000"/>
              </a:spcBef>
            </a:pPr>
            <a:endParaRPr lang="en-US"/>
          </a:p>
          <a:p>
            <a:pPr marL="533400" indent="-533400">
              <a:lnSpc>
                <a:spcPts val="3000"/>
              </a:lnSpc>
              <a:spcBef>
                <a:spcPct val="20000"/>
              </a:spcBef>
            </a:pPr>
            <a:endParaRPr lang="en-US" sz="2800"/>
          </a:p>
          <a:p>
            <a:pPr marL="533400" indent="-533400">
              <a:lnSpc>
                <a:spcPts val="3000"/>
              </a:lnSpc>
              <a:spcBef>
                <a:spcPct val="20000"/>
              </a:spcBef>
            </a:pPr>
            <a:endParaRPr lang="en-US" sz="2800"/>
          </a:p>
        </p:txBody>
      </p:sp>
      <p:pic>
        <p:nvPicPr>
          <p:cNvPr id="17413" name="Picture 5" descr="figure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1528763" y="2093913"/>
            <a:ext cx="5030787" cy="4194175"/>
          </a:xfrm>
          <a:ln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3E5EDC-CC94-4D75-8854-0E14C91CD489}" type="slidenum">
              <a:rPr lang="en-US" smtClean="0"/>
              <a:pPr>
                <a:defRPr/>
              </a:pPr>
              <a:t>44</a:t>
            </a:fld>
            <a:endParaRPr lang="en-US" dirty="0"/>
          </a:p>
        </p:txBody>
      </p:sp>
      <p:pic>
        <p:nvPicPr>
          <p:cNvPr id="4" name="Picture 3" descr="mit-lect-2_Page_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" y="11430"/>
            <a:ext cx="9121140" cy="683514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85720" y="214290"/>
            <a:ext cx="7715304" cy="9286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6500834"/>
            <a:ext cx="9001156" cy="3571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357818" y="5143512"/>
            <a:ext cx="3500462" cy="11430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Freight consolidation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33400" indent="-533400">
              <a:lnSpc>
                <a:spcPts val="3000"/>
              </a:lnSpc>
              <a:spcBef>
                <a:spcPct val="20000"/>
              </a:spcBef>
              <a:buFontTx/>
              <a:buChar char="•"/>
            </a:pPr>
            <a:r>
              <a:rPr lang="en-US" sz="2800" i="1" dirty="0"/>
              <a:t>Facility consolidation</a:t>
            </a:r>
          </a:p>
          <a:p>
            <a:pPr marL="914400" lvl="1" indent="-457200">
              <a:lnSpc>
                <a:spcPts val="3000"/>
              </a:lnSpc>
              <a:buFontTx/>
              <a:buChar char="–"/>
            </a:pPr>
            <a:r>
              <a:rPr lang="en-US" dirty="0"/>
              <a:t>e.g. UPS consolidates individual shipments at hubs for joint transportation between hubs</a:t>
            </a:r>
          </a:p>
          <a:p>
            <a:pPr marL="533400" indent="-533400">
              <a:lnSpc>
                <a:spcPts val="3000"/>
              </a:lnSpc>
              <a:spcBef>
                <a:spcPct val="20000"/>
              </a:spcBef>
              <a:buFontTx/>
              <a:buChar char="•"/>
            </a:pPr>
            <a:r>
              <a:rPr lang="en-US" sz="2800" i="1" dirty="0"/>
              <a:t>Multi-stop consolidation</a:t>
            </a:r>
          </a:p>
          <a:p>
            <a:pPr marL="914400" lvl="1" indent="-457200">
              <a:lnSpc>
                <a:spcPts val="3000"/>
              </a:lnSpc>
              <a:buFontTx/>
              <a:buChar char="–"/>
            </a:pPr>
            <a:r>
              <a:rPr lang="en-US" dirty="0"/>
              <a:t>e.g. </a:t>
            </a:r>
            <a:r>
              <a:rPr lang="en-US" dirty="0" err="1"/>
              <a:t>Fedex</a:t>
            </a:r>
            <a:r>
              <a:rPr lang="en-US" dirty="0"/>
              <a:t> delivers individual shipments to their final destination on routes serving several customers</a:t>
            </a:r>
          </a:p>
          <a:p>
            <a:pPr marL="533400" indent="-533400">
              <a:lnSpc>
                <a:spcPts val="3000"/>
              </a:lnSpc>
              <a:spcBef>
                <a:spcPct val="20000"/>
              </a:spcBef>
              <a:buFontTx/>
              <a:buChar char="•"/>
            </a:pPr>
            <a:r>
              <a:rPr lang="en-US" sz="2800" i="1" dirty="0"/>
              <a:t>Temporal consolidation</a:t>
            </a:r>
          </a:p>
          <a:p>
            <a:pPr marL="914400" lvl="1" indent="-457200">
              <a:lnSpc>
                <a:spcPts val="3000"/>
              </a:lnSpc>
              <a:buFontTx/>
              <a:buChar char="–"/>
            </a:pPr>
            <a:r>
              <a:rPr lang="en-US" dirty="0"/>
              <a:t>e.g. shipments schedules may be adjusted forward or backward to ship large quantities periodically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53C42C-552B-4A48-BF89-CDE9DDD4F6AD}" type="slidenum">
              <a:rPr lang="en-US" smtClean="0"/>
              <a:pPr>
                <a:defRPr/>
              </a:pPr>
              <a:t>45</a:t>
            </a:fld>
            <a:endParaRPr lang="en-US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3E5EDC-CC94-4D75-8854-0E14C91CD489}" type="slidenum">
              <a:rPr lang="en-US" smtClean="0"/>
              <a:pPr>
                <a:defRPr/>
              </a:pPr>
              <a:t>46</a:t>
            </a:fld>
            <a:endParaRPr lang="en-US" dirty="0"/>
          </a:p>
        </p:txBody>
      </p:sp>
      <p:pic>
        <p:nvPicPr>
          <p:cNvPr id="4" name="Picture 3" descr="mit-lect-2_Page_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" y="11430"/>
            <a:ext cx="9121140" cy="683514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42844" y="214290"/>
            <a:ext cx="8786874" cy="8572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6500834"/>
            <a:ext cx="9144000" cy="3571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428992" y="5715016"/>
            <a:ext cx="2143140" cy="428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000100" y="428604"/>
            <a:ext cx="6000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/>
              <a:t>Multi-stop consolidation</a:t>
            </a:r>
            <a:endParaRPr lang="en-US" sz="32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3E5EDC-CC94-4D75-8854-0E14C91CD489}" type="slidenum">
              <a:rPr lang="en-US" smtClean="0"/>
              <a:pPr>
                <a:defRPr/>
              </a:pPr>
              <a:t>47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6429396"/>
            <a:ext cx="9001156" cy="4286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mit-lect-2_Page_0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" y="11430"/>
            <a:ext cx="9121140" cy="683514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42910" y="285728"/>
            <a:ext cx="8501090" cy="10715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000760" y="1142984"/>
            <a:ext cx="3143240" cy="10001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429388" y="2071678"/>
            <a:ext cx="2357454" cy="428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286512" y="6286520"/>
            <a:ext cx="2643206" cy="571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0" y="6572272"/>
            <a:ext cx="4714876" cy="285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57224" y="571480"/>
            <a:ext cx="5929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/>
              <a:t>Facility consolidation</a:t>
            </a:r>
            <a:endParaRPr lang="en-US" sz="32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3E5EDC-CC94-4D75-8854-0E14C91CD489}" type="slidenum">
              <a:rPr lang="en-US" smtClean="0"/>
              <a:pPr>
                <a:defRPr/>
              </a:pPr>
              <a:t>48</a:t>
            </a:fld>
            <a:endParaRPr lang="en-US" dirty="0"/>
          </a:p>
        </p:txBody>
      </p:sp>
      <p:pic>
        <p:nvPicPr>
          <p:cNvPr id="4" name="Picture 3" descr="mit-lect-2_Page_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" y="11430"/>
            <a:ext cx="9121140" cy="683514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57158" y="4643446"/>
            <a:ext cx="8215370" cy="12144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6286520"/>
            <a:ext cx="9144000" cy="571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Freight Transportation</a:t>
            </a:r>
            <a:endParaRPr lang="en-US"/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/>
              <a:t>Modes of transportation: </a:t>
            </a:r>
          </a:p>
          <a:p>
            <a:pPr lvl="1" eaLnBrk="1" hangingPunct="1"/>
            <a:r>
              <a:rPr lang="en-GB"/>
              <a:t>Air</a:t>
            </a:r>
          </a:p>
          <a:p>
            <a:pPr lvl="1" eaLnBrk="1" hangingPunct="1"/>
            <a:r>
              <a:rPr lang="en-GB"/>
              <a:t>Truck</a:t>
            </a:r>
          </a:p>
          <a:p>
            <a:pPr lvl="1" eaLnBrk="1" hangingPunct="1"/>
            <a:r>
              <a:rPr lang="en-GB"/>
              <a:t>Train</a:t>
            </a:r>
          </a:p>
          <a:p>
            <a:pPr lvl="1" eaLnBrk="1" hangingPunct="1"/>
            <a:r>
              <a:rPr lang="en-GB"/>
              <a:t>Ship</a:t>
            </a:r>
          </a:p>
          <a:p>
            <a:pPr lvl="1" eaLnBrk="1" hangingPunct="1"/>
            <a:r>
              <a:rPr lang="en-GB"/>
              <a:t>Pipeline</a:t>
            </a:r>
          </a:p>
          <a:p>
            <a:pPr lvl="1" eaLnBrk="1" hangingPunct="1"/>
            <a:endParaRPr lang="en-GB"/>
          </a:p>
          <a:p>
            <a:pPr lvl="1" eaLnBrk="1" hangingPunct="1"/>
            <a:r>
              <a:rPr lang="en-GB"/>
              <a:t> intermodal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D1575D-1195-46A7-A3F7-5E273A23D996}" type="slidenum">
              <a:rPr lang="en-US" smtClean="0"/>
              <a:pPr>
                <a:defRPr/>
              </a:pPr>
              <a:t>49</a:t>
            </a:fld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Teams of 2-3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6558" y="1758312"/>
            <a:ext cx="8453913" cy="4625609"/>
          </a:xfrm>
        </p:spPr>
        <p:txBody>
          <a:bodyPr>
            <a:normAutofit fontScale="85000" lnSpcReduction="10000"/>
          </a:bodyPr>
          <a:lstStyle/>
          <a:p>
            <a:r>
              <a:rPr lang="tr-TR" dirty="0" err="1"/>
              <a:t>Article</a:t>
            </a:r>
            <a:r>
              <a:rPr lang="tr-TR" dirty="0"/>
              <a:t> Presentation</a:t>
            </a:r>
          </a:p>
          <a:p>
            <a:pPr lvl="1"/>
            <a:r>
              <a:rPr lang="tr-TR" dirty="0" err="1"/>
              <a:t>Interfaces</a:t>
            </a:r>
            <a:r>
              <a:rPr lang="tr-TR" dirty="0"/>
              <a:t> </a:t>
            </a:r>
            <a:r>
              <a:rPr lang="tr-TR" dirty="0" err="1"/>
              <a:t>articles</a:t>
            </a:r>
            <a:endParaRPr lang="tr-TR" dirty="0"/>
          </a:p>
          <a:p>
            <a:pPr marL="457200" lvl="1" indent="0">
              <a:buNone/>
            </a:pPr>
            <a:endParaRPr lang="tr-TR" dirty="0"/>
          </a:p>
          <a:p>
            <a:r>
              <a:rPr lang="tr-TR" dirty="0"/>
              <a:t>Project </a:t>
            </a:r>
            <a:r>
              <a:rPr lang="en-US" dirty="0"/>
              <a:t>1</a:t>
            </a:r>
            <a:r>
              <a:rPr lang="tr-TR" dirty="0"/>
              <a:t> &amp; 2</a:t>
            </a:r>
            <a:r>
              <a:rPr lang="en-US" dirty="0"/>
              <a:t> (</a:t>
            </a:r>
            <a:r>
              <a:rPr lang="tr-TR" dirty="0"/>
              <a:t>20</a:t>
            </a:r>
            <a:r>
              <a:rPr lang="en-US" dirty="0"/>
              <a:t>%</a:t>
            </a:r>
            <a:r>
              <a:rPr lang="tr-TR" dirty="0"/>
              <a:t>, 10% </a:t>
            </a:r>
            <a:r>
              <a:rPr lang="tr-TR" dirty="0" err="1"/>
              <a:t>each</a:t>
            </a:r>
            <a:r>
              <a:rPr lang="en-US" dirty="0"/>
              <a:t>)</a:t>
            </a:r>
            <a:endParaRPr lang="tr-TR" dirty="0"/>
          </a:p>
          <a:p>
            <a:pPr lvl="1"/>
            <a:r>
              <a:rPr lang="tr-TR" dirty="0" err="1"/>
              <a:t>Realistic</a:t>
            </a:r>
            <a:r>
              <a:rPr lang="tr-TR" dirty="0"/>
              <a:t> </a:t>
            </a:r>
            <a:r>
              <a:rPr lang="tr-TR" dirty="0" err="1"/>
              <a:t>problems</a:t>
            </a:r>
            <a:endParaRPr lang="tr-TR" dirty="0"/>
          </a:p>
          <a:p>
            <a:pPr lvl="1"/>
            <a:r>
              <a:rPr lang="tr-TR" dirty="0"/>
              <a:t>Will sort the reports based on the objective function values</a:t>
            </a:r>
          </a:p>
          <a:p>
            <a:pPr lvl="1"/>
            <a:r>
              <a:rPr lang="tr-TR" dirty="0"/>
              <a:t>Report format is </a:t>
            </a:r>
            <a:r>
              <a:rPr lang="tr-TR" dirty="0" err="1"/>
              <a:t>very</a:t>
            </a:r>
            <a:r>
              <a:rPr lang="tr-TR" dirty="0"/>
              <a:t> </a:t>
            </a:r>
            <a:r>
              <a:rPr lang="tr-TR" dirty="0" err="1"/>
              <a:t>important</a:t>
            </a:r>
            <a:r>
              <a:rPr lang="tr-TR" dirty="0"/>
              <a:t> (</a:t>
            </a:r>
            <a:r>
              <a:rPr lang="tr-TR" dirty="0" err="1"/>
              <a:t>Latex</a:t>
            </a:r>
            <a:r>
              <a:rPr lang="tr-TR" dirty="0"/>
              <a:t> is </a:t>
            </a:r>
            <a:r>
              <a:rPr lang="tr-TR" dirty="0" err="1"/>
              <a:t>highly</a:t>
            </a:r>
            <a:r>
              <a:rPr lang="tr-TR" dirty="0"/>
              <a:t> </a:t>
            </a:r>
            <a:r>
              <a:rPr lang="tr-TR" dirty="0" err="1"/>
              <a:t>suggested</a:t>
            </a:r>
            <a:r>
              <a:rPr lang="tr-TR" dirty="0"/>
              <a:t>)</a:t>
            </a:r>
          </a:p>
          <a:p>
            <a:pPr lvl="1"/>
            <a:endParaRPr lang="en-US" dirty="0"/>
          </a:p>
          <a:p>
            <a:r>
              <a:rPr lang="en-US" dirty="0"/>
              <a:t>Project</a:t>
            </a:r>
            <a:r>
              <a:rPr lang="tr-TR" dirty="0"/>
              <a:t>3</a:t>
            </a:r>
            <a:r>
              <a:rPr lang="en-US" dirty="0"/>
              <a:t> (</a:t>
            </a:r>
            <a:r>
              <a:rPr lang="tr-TR" dirty="0"/>
              <a:t>5%</a:t>
            </a:r>
            <a:r>
              <a:rPr lang="en-US" dirty="0"/>
              <a:t>) </a:t>
            </a:r>
          </a:p>
          <a:p>
            <a:pPr lvl="1"/>
            <a:r>
              <a:rPr lang="en-US" dirty="0"/>
              <a:t>A Class project!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53C42C-552B-4A48-BF89-CDE9DDD4F6A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Freight Transportation</a:t>
            </a:r>
            <a:endParaRPr lang="en-US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/>
              <a:t>Mode Choice Decisions:</a:t>
            </a:r>
          </a:p>
          <a:p>
            <a:pPr eaLnBrk="1" hangingPunct="1"/>
            <a:r>
              <a:rPr lang="en-GB"/>
              <a:t>Air:</a:t>
            </a:r>
          </a:p>
          <a:p>
            <a:pPr lvl="1" eaLnBrk="1" hangingPunct="1"/>
            <a:r>
              <a:rPr lang="en-GB"/>
              <a:t>Fastest, handling slows down the process</a:t>
            </a:r>
          </a:p>
          <a:p>
            <a:pPr lvl="1" eaLnBrk="1" hangingPunct="1"/>
            <a:r>
              <a:rPr lang="en-GB"/>
              <a:t>Long distance high value goods</a:t>
            </a:r>
          </a:p>
          <a:p>
            <a:pPr eaLnBrk="1" hangingPunct="1"/>
            <a:r>
              <a:rPr lang="en-GB"/>
              <a:t>Truck</a:t>
            </a:r>
          </a:p>
          <a:p>
            <a:pPr lvl="1" eaLnBrk="1" hangingPunct="1"/>
            <a:r>
              <a:rPr lang="en-GB"/>
              <a:t>Truck load vs Less-Than-Truck load </a:t>
            </a:r>
          </a:p>
          <a:p>
            <a:pPr eaLnBrk="1" hangingPunct="1"/>
            <a:r>
              <a:rPr lang="en-GB"/>
              <a:t>Rail</a:t>
            </a:r>
          </a:p>
          <a:p>
            <a:pPr lvl="1" eaLnBrk="1" hangingPunct="1"/>
            <a:r>
              <a:rPr lang="en-GB"/>
              <a:t>Inexpensive, relatively slow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E5DA03-D1EB-4D85-BC5E-8E8B69848EF7}" type="slidenum">
              <a:rPr lang="en-US" smtClean="0"/>
              <a:pPr>
                <a:defRPr/>
              </a:pPr>
              <a:t>50</a:t>
            </a:fld>
            <a:endParaRPr lang="en-US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Freight Transportation</a:t>
            </a:r>
            <a:endParaRPr lang="en-US"/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/>
              <a:t>Mode Choice Decisions:</a:t>
            </a:r>
          </a:p>
          <a:p>
            <a:pPr eaLnBrk="1" hangingPunct="1"/>
            <a:r>
              <a:rPr lang="en-GB"/>
              <a:t>Intermodal</a:t>
            </a:r>
          </a:p>
          <a:p>
            <a:pPr lvl="1" eaLnBrk="1" hangingPunct="1"/>
            <a:r>
              <a:rPr lang="en-GB"/>
              <a:t>Air-Truck</a:t>
            </a:r>
            <a:br>
              <a:rPr lang="en-GB"/>
            </a:br>
            <a:r>
              <a:rPr lang="en-GB"/>
              <a:t>	Birdyback</a:t>
            </a:r>
          </a:p>
          <a:p>
            <a:pPr lvl="1" eaLnBrk="1" hangingPunct="1"/>
            <a:r>
              <a:rPr lang="en-GB"/>
              <a:t>Train-Truck</a:t>
            </a:r>
          </a:p>
          <a:p>
            <a:pPr lvl="1" eaLnBrk="1" hangingPunct="1">
              <a:buFont typeface="Arial" charset="0"/>
              <a:buNone/>
            </a:pPr>
            <a:r>
              <a:rPr lang="en-GB"/>
              <a:t>		Piggyback</a:t>
            </a:r>
          </a:p>
          <a:p>
            <a:pPr lvl="1" eaLnBrk="1" hangingPunct="1"/>
            <a:r>
              <a:rPr lang="en-GB"/>
              <a:t>Ship-Truck</a:t>
            </a:r>
            <a:br>
              <a:rPr lang="en-GB"/>
            </a:br>
            <a:r>
              <a:rPr lang="en-GB"/>
              <a:t>Fishyback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7C60AA-B4E5-494C-8CB7-B7FBF07CBEDC}" type="slidenum">
              <a:rPr lang="en-US" smtClean="0"/>
              <a:pPr>
                <a:defRPr/>
              </a:pPr>
              <a:t>51</a:t>
            </a:fld>
            <a:endParaRPr lang="en-US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3E5EDC-CC94-4D75-8854-0E14C91CD489}" type="slidenum">
              <a:rPr lang="en-US" smtClean="0"/>
              <a:pPr>
                <a:defRPr/>
              </a:pPr>
              <a:t>52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6429396"/>
            <a:ext cx="9001156" cy="4286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mit-lect-1_Page_3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" y="11430"/>
            <a:ext cx="9121140" cy="683514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6500834"/>
            <a:ext cx="9144000" cy="3571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3E5EDC-CC94-4D75-8854-0E14C91CD489}" type="slidenum">
              <a:rPr lang="en-US" smtClean="0"/>
              <a:pPr>
                <a:defRPr/>
              </a:pPr>
              <a:t>53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6429396"/>
            <a:ext cx="9001156" cy="4286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mit-lect-1_Page_3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" y="11430"/>
            <a:ext cx="9121140" cy="683514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500834"/>
            <a:ext cx="9144000" cy="3571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81000" y="4114800"/>
            <a:ext cx="8229600" cy="2362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3E5EDC-CC94-4D75-8854-0E14C91CD489}" type="slidenum">
              <a:rPr lang="en-US" smtClean="0"/>
              <a:pPr>
                <a:defRPr/>
              </a:pPr>
              <a:t>54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6429396"/>
            <a:ext cx="9001156" cy="4286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mit-lect-2_Page_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" y="11430"/>
            <a:ext cx="9121140" cy="683514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6000768"/>
            <a:ext cx="9001156" cy="8572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Logistics Managerial Issues</a:t>
            </a:r>
            <a:endParaRPr lang="en-US"/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179512" y="1775191"/>
            <a:ext cx="8795320" cy="4625609"/>
          </a:xfrm>
        </p:spPr>
        <p:txBody>
          <a:bodyPr/>
          <a:lstStyle/>
          <a:p>
            <a:pPr eaLnBrk="1" hangingPunct="1"/>
            <a:r>
              <a:rPr lang="en-GB" dirty="0"/>
              <a:t>Capital reduction vs. Operating cost reduction</a:t>
            </a:r>
          </a:p>
          <a:p>
            <a:pPr eaLnBrk="1" hangingPunct="1"/>
            <a:endParaRPr lang="en-GB" dirty="0"/>
          </a:p>
          <a:p>
            <a:pPr eaLnBrk="1" hangingPunct="1"/>
            <a:r>
              <a:rPr lang="en-GB" dirty="0"/>
              <a:t>Service level improvement</a:t>
            </a:r>
          </a:p>
          <a:p>
            <a:pPr eaLnBrk="1" hangingPunct="1"/>
            <a:endParaRPr lang="en-GB" dirty="0"/>
          </a:p>
          <a:p>
            <a:pPr eaLnBrk="1" hangingPunct="1"/>
            <a:r>
              <a:rPr lang="en-GB" dirty="0"/>
              <a:t>Cost vs. Level of service trade-off</a:t>
            </a:r>
          </a:p>
          <a:p>
            <a:pPr eaLnBrk="1" hangingPunct="1"/>
            <a:endParaRPr lang="en-GB" dirty="0"/>
          </a:p>
          <a:p>
            <a:pPr eaLnBrk="1" hangingPunct="1"/>
            <a:r>
              <a:rPr lang="en-GB" dirty="0"/>
              <a:t>Sales vs. Level of service trade-off</a:t>
            </a:r>
          </a:p>
          <a:p>
            <a:pPr eaLnBrk="1" hangingPunct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AF875E-DE84-44A3-8D5A-D03B45AD4F51}" type="slidenum">
              <a:rPr lang="en-US" smtClean="0"/>
              <a:pPr>
                <a:defRPr/>
              </a:pPr>
              <a:t>55</a:t>
            </a:fld>
            <a:endParaRPr lang="en-US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Logistics Decisions</a:t>
            </a:r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774825"/>
          <a:ext cx="8229600" cy="46922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87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73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30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30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573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894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Planning Horizon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Data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Decision</a:t>
                      </a:r>
                      <a:r>
                        <a:rPr lang="en-GB" baseline="0" dirty="0"/>
                        <a:t> maker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E.g.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4787">
                <a:tc>
                  <a:txBody>
                    <a:bodyPr/>
                    <a:lstStyle/>
                    <a:p>
                      <a:r>
                        <a:rPr lang="en-GB" dirty="0"/>
                        <a:t>Strategic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Up to several years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Very imprecise and incomplete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Top management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Facility location, layout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30941">
                <a:tc>
                  <a:txBody>
                    <a:bodyPr/>
                    <a:lstStyle/>
                    <a:p>
                      <a:r>
                        <a:rPr lang="en-GB" dirty="0"/>
                        <a:t>Tactical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Up to a year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Disaggregated data available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Middle</a:t>
                      </a:r>
                      <a:r>
                        <a:rPr lang="en-GB" baseline="0" dirty="0"/>
                        <a:t> management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Resource allocation, production</a:t>
                      </a:r>
                      <a:r>
                        <a:rPr lang="en-GB" baseline="0" dirty="0"/>
                        <a:t> and distribution planning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06838">
                <a:tc>
                  <a:txBody>
                    <a:bodyPr/>
                    <a:lstStyle/>
                    <a:p>
                      <a:r>
                        <a:rPr lang="en-GB" dirty="0"/>
                        <a:t>Operational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Days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Precise data available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Lower management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Order picking, vehicle dispatching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81A7EE-907F-4AD1-B565-53CB7288C8CD}" type="slidenum">
              <a:rPr lang="en-US" smtClean="0"/>
              <a:pPr>
                <a:defRPr/>
              </a:pPr>
              <a:t>56</a:t>
            </a:fld>
            <a:endParaRPr lang="en-US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/>
              <a:t>Back to book and </a:t>
            </a:r>
            <a:r>
              <a:rPr lang="en-GB" dirty="0"/>
              <a:t>Course Outline</a:t>
            </a:r>
            <a:endParaRPr lang="en-US" dirty="0"/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GB" dirty="0"/>
              <a:t>Book categorizes the</a:t>
            </a:r>
            <a:r>
              <a:rPr lang="tr-TR" dirty="0"/>
              <a:t> logistics </a:t>
            </a:r>
            <a:r>
              <a:rPr lang="en-GB" dirty="0"/>
              <a:t> decisions in five main streams :</a:t>
            </a:r>
          </a:p>
          <a:p>
            <a:pPr lvl="1" eaLnBrk="1" hangingPunct="1"/>
            <a:r>
              <a:rPr lang="en-GB" dirty="0"/>
              <a:t>Forecasting</a:t>
            </a:r>
          </a:p>
          <a:p>
            <a:pPr lvl="1" eaLnBrk="1" hangingPunct="1"/>
            <a:r>
              <a:rPr lang="en-GB" dirty="0"/>
              <a:t>Designing logistics networks 		ch.3</a:t>
            </a:r>
          </a:p>
          <a:p>
            <a:pPr lvl="1" eaLnBrk="1" hangingPunct="1"/>
            <a:r>
              <a:rPr lang="en-GB" dirty="0"/>
              <a:t>Managing inventories</a:t>
            </a:r>
          </a:p>
          <a:p>
            <a:pPr lvl="1" eaLnBrk="1" hangingPunct="1"/>
            <a:r>
              <a:rPr lang="en-GB" dirty="0"/>
              <a:t>Warehouse management</a:t>
            </a:r>
          </a:p>
          <a:p>
            <a:pPr lvl="1" eaLnBrk="1" hangingPunct="1"/>
            <a:r>
              <a:rPr lang="en-GB" dirty="0"/>
              <a:t>Planning and controlling </a:t>
            </a:r>
          </a:p>
          <a:p>
            <a:pPr lvl="1" eaLnBrk="1" hangingPunct="1">
              <a:buFont typeface="Arial" charset="0"/>
              <a:buNone/>
            </a:pPr>
            <a:r>
              <a:rPr lang="en-GB" dirty="0"/>
              <a:t>			long-haul				ch.6</a:t>
            </a:r>
          </a:p>
          <a:p>
            <a:pPr lvl="1" eaLnBrk="1" hangingPunct="1">
              <a:buFont typeface="Arial" charset="0"/>
              <a:buNone/>
            </a:pPr>
            <a:r>
              <a:rPr lang="en-GB" dirty="0"/>
              <a:t>			short-haul transportation	ch.7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E2C5B5-EB00-421D-B706-1FAF4C316AEB}" type="slidenum">
              <a:rPr lang="en-US" smtClean="0"/>
              <a:pPr>
                <a:defRPr/>
              </a:pPr>
              <a:t>57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928688" y="3214688"/>
            <a:ext cx="7000875" cy="50006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28688" y="4714875"/>
            <a:ext cx="7286625" cy="1500188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Tentative Course 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5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/>
              <a:t>	</a:t>
            </a:r>
            <a:r>
              <a:rPr lang="en-US" sz="4800" i="1" u="sng" dirty="0"/>
              <a:t>Topic</a:t>
            </a:r>
            <a:r>
              <a:rPr lang="en-US" sz="4800" i="1" dirty="0"/>
              <a:t>	</a:t>
            </a:r>
            <a:r>
              <a:rPr lang="en-US" sz="4800" dirty="0"/>
              <a:t>					</a:t>
            </a:r>
            <a:r>
              <a:rPr lang="en-US" sz="4800" i="1" u="sng" dirty="0"/>
              <a:t>Duration</a:t>
            </a:r>
            <a:endParaRPr lang="en-US" sz="48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800" dirty="0"/>
              <a:t>Introducing Logistics Systems			</a:t>
            </a:r>
            <a:r>
              <a:rPr lang="tr-TR" sz="4800" dirty="0"/>
              <a:t>2</a:t>
            </a:r>
            <a:r>
              <a:rPr lang="en-US" sz="4800" dirty="0"/>
              <a:t> weeks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800" dirty="0"/>
              <a:t>	Introduction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800" dirty="0"/>
              <a:t>	Logistics Managerial Issues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800" dirty="0"/>
              <a:t>	Logistics Decisions</a:t>
            </a:r>
            <a:endParaRPr lang="tr-TR" sz="48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sz="4800" dirty="0"/>
              <a:t>	3PL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sz="4800" dirty="0"/>
              <a:t>	Reverse Logistics</a:t>
            </a:r>
            <a:endParaRPr lang="en-US" sz="48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800" dirty="0"/>
              <a:t> 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800" dirty="0"/>
              <a:t>Designing the Logistics Network			</a:t>
            </a:r>
            <a:r>
              <a:rPr lang="tr-TR" sz="4800" dirty="0"/>
              <a:t>3</a:t>
            </a:r>
            <a:r>
              <a:rPr lang="en-US" sz="4800" dirty="0"/>
              <a:t> weeks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800" dirty="0"/>
              <a:t>	Introduction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800" dirty="0"/>
              <a:t>	Classification of Location Problems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800" dirty="0"/>
              <a:t>	Single-Echelon Single Commodity Location Models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800" dirty="0"/>
              <a:t>	Two-Echelon </a:t>
            </a:r>
            <a:r>
              <a:rPr lang="en-US" sz="4800" dirty="0" err="1"/>
              <a:t>Multicommodity</a:t>
            </a:r>
            <a:r>
              <a:rPr lang="en-US" sz="4800" dirty="0"/>
              <a:t> Location Models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4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B16943-F2A8-460D-BC32-81E5DBD902A8}" type="slidenum">
              <a:rPr lang="en-US" smtClean="0"/>
              <a:pPr>
                <a:defRPr/>
              </a:pPr>
              <a:t>58</a:t>
            </a:fld>
            <a:endParaRPr lang="en-US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Tentative Course 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4840288"/>
          </a:xfrm>
        </p:spPr>
        <p:txBody>
          <a:bodyPr rtlCol="0">
            <a:normAutofit fontScale="2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/>
              <a:t>	</a:t>
            </a:r>
            <a:r>
              <a:rPr lang="en-US" sz="9600" i="1" u="sng" dirty="0"/>
              <a:t>Topic</a:t>
            </a:r>
            <a:r>
              <a:rPr lang="en-US" sz="9600" i="1" dirty="0"/>
              <a:t>	</a:t>
            </a:r>
            <a:r>
              <a:rPr lang="en-US" sz="9600" dirty="0"/>
              <a:t>					</a:t>
            </a:r>
            <a:r>
              <a:rPr lang="en-US" sz="9600" i="1" u="sng" dirty="0"/>
              <a:t>Duration</a:t>
            </a:r>
            <a:endParaRPr lang="en-US" sz="96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9600" dirty="0"/>
              <a:t>Planning and Managing Long-Haul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9600" dirty="0"/>
              <a:t>Freight Transportation				</a:t>
            </a:r>
            <a:r>
              <a:rPr lang="tr-TR" sz="9600" dirty="0"/>
              <a:t>3</a:t>
            </a:r>
            <a:r>
              <a:rPr lang="en-US" sz="9600" dirty="0"/>
              <a:t> weeks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9600" dirty="0"/>
              <a:t>	Introduction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9600" dirty="0"/>
              <a:t>	Classification of Transportation Problems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9600" dirty="0"/>
              <a:t>	Freight Traffic Assignment Problems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9600" dirty="0"/>
              <a:t>	Fixed Charge Network Design Models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9600" dirty="0"/>
              <a:t> 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9600" dirty="0"/>
              <a:t>Planning and Managing Short-Haul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9600" dirty="0"/>
              <a:t>Freight Transportation				</a:t>
            </a:r>
            <a:r>
              <a:rPr lang="tr-TR" sz="9600" dirty="0"/>
              <a:t>2</a:t>
            </a:r>
            <a:r>
              <a:rPr lang="en-US" sz="9600" dirty="0"/>
              <a:t> weeks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9600" dirty="0"/>
              <a:t>	Introduction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9600" dirty="0"/>
              <a:t>	Vehicle Routing Problems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9600" dirty="0"/>
              <a:t>	The Travelling Salesman Problems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9600" dirty="0"/>
              <a:t>	Integrated Location and Routing</a:t>
            </a:r>
            <a:endParaRPr lang="tr-TR" sz="96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tr-TR" sz="96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sz="9600" dirty="0"/>
              <a:t>Cases							2 weeks</a:t>
            </a:r>
            <a:endParaRPr lang="en-US" sz="9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C95C74-236F-4E1D-B182-82F851E08F98}" type="slidenum">
              <a:rPr lang="en-US" smtClean="0"/>
              <a:pPr>
                <a:defRPr/>
              </a:pPr>
              <a:t>59</a:t>
            </a:fld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>
            <a:extLst>
              <a:ext uri="{FF2B5EF4-FFF2-40B4-BE49-F238E27FC236}">
                <a16:creationId xmlns:a16="http://schemas.microsoft.com/office/drawing/2014/main" id="{048BC657-A090-6657-DD3B-1717D0E475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530" y="1538724"/>
            <a:ext cx="6597959" cy="5224779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E774E3B9-F3DF-4025-57E4-81F28371B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2023 Fall </a:t>
            </a:r>
            <a:r>
              <a:rPr lang="tr-TR" dirty="0" err="1"/>
              <a:t>Calender</a:t>
            </a:r>
            <a:endParaRPr lang="en-US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8BB7D2BD-8573-606E-8B8E-DEE2A7D23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53C42C-552B-4A48-BF89-CDE9DDD4F6A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19" name="Resim 18">
            <a:extLst>
              <a:ext uri="{FF2B5EF4-FFF2-40B4-BE49-F238E27FC236}">
                <a16:creationId xmlns:a16="http://schemas.microsoft.com/office/drawing/2014/main" id="{48D210B6-29BF-385A-3D76-EFCEDEF9F0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055" y="5949279"/>
            <a:ext cx="2454433" cy="560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3973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60A0D50-70D1-D6C0-8AE9-E55ADFD5A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Course </a:t>
            </a:r>
            <a:r>
              <a:rPr lang="tr-TR" dirty="0" err="1"/>
              <a:t>Webpage</a:t>
            </a:r>
            <a:endParaRPr lang="en-US" dirty="0"/>
          </a:p>
        </p:txBody>
      </p:sp>
      <p:pic>
        <p:nvPicPr>
          <p:cNvPr id="6" name="İçerik Yer Tutucusu 5">
            <a:extLst>
              <a:ext uri="{FF2B5EF4-FFF2-40B4-BE49-F238E27FC236}">
                <a16:creationId xmlns:a16="http://schemas.microsoft.com/office/drawing/2014/main" id="{EB841635-9CFD-9689-3AE5-D4510E52C5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5385" b="975"/>
          <a:stretch/>
        </p:blipFill>
        <p:spPr>
          <a:xfrm>
            <a:off x="3707904" y="3501008"/>
            <a:ext cx="5302870" cy="2348880"/>
          </a:xfrm>
        </p:spPr>
      </p:pic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8C85A34C-4274-A43E-7D06-ABE7A8FAB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53C42C-552B-4A48-BF89-CDE9DDD4F6A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D8E8E10B-2AC2-71FE-BE06-B97F8FCFFA9E}"/>
              </a:ext>
            </a:extLst>
          </p:cNvPr>
          <p:cNvSpPr txBox="1"/>
          <p:nvPr/>
        </p:nvSpPr>
        <p:spPr>
          <a:xfrm>
            <a:off x="3995936" y="3000124"/>
            <a:ext cx="75208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https://courses.ie.bilkent.edu.tr/ie479/</a:t>
            </a:r>
          </a:p>
        </p:txBody>
      </p:sp>
      <p:pic>
        <p:nvPicPr>
          <p:cNvPr id="13" name="Resim 12">
            <a:extLst>
              <a:ext uri="{FF2B5EF4-FFF2-40B4-BE49-F238E27FC236}">
                <a16:creationId xmlns:a16="http://schemas.microsoft.com/office/drawing/2014/main" id="{6ABA833A-CAB9-2592-5A31-35CC66EEBB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2276872"/>
            <a:ext cx="2909917" cy="377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890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Questions on </a:t>
            </a:r>
            <a:br>
              <a:rPr lang="tr-TR" dirty="0"/>
            </a:br>
            <a:r>
              <a:rPr lang="tr-TR" dirty="0"/>
              <a:t>Rules of the Game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53C42C-552B-4A48-BF89-CDE9DDD4F6A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Why Logistics?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CE0E8E-0B5B-47DE-983A-C4900CB10C60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717</TotalTime>
  <Words>1366</Words>
  <Application>Microsoft Office PowerPoint</Application>
  <PresentationFormat>Ekran Gösterisi (4:3)</PresentationFormat>
  <Paragraphs>349</Paragraphs>
  <Slides>59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59</vt:i4>
      </vt:variant>
    </vt:vector>
  </HeadingPairs>
  <TitlesOfParts>
    <vt:vector size="66" baseType="lpstr">
      <vt:lpstr>Arial</vt:lpstr>
      <vt:lpstr>Calibri</vt:lpstr>
      <vt:lpstr>Corbel</vt:lpstr>
      <vt:lpstr>Wingdings</vt:lpstr>
      <vt:lpstr>Wingdings 2</vt:lpstr>
      <vt:lpstr>Wingdings 3</vt:lpstr>
      <vt:lpstr>Module</vt:lpstr>
      <vt:lpstr>IE 479  Distribution Logistics</vt:lpstr>
      <vt:lpstr>Personal Information</vt:lpstr>
      <vt:lpstr>Text Book</vt:lpstr>
      <vt:lpstr>Course Grading Policy- Tentative</vt:lpstr>
      <vt:lpstr>Teams of 2-3</vt:lpstr>
      <vt:lpstr>2023 Fall Calender</vt:lpstr>
      <vt:lpstr>Course Webpage</vt:lpstr>
      <vt:lpstr>Questions on  Rules of the Game</vt:lpstr>
      <vt:lpstr>Why Logistics?</vt:lpstr>
      <vt:lpstr>CASE study: Shoes From China</vt:lpstr>
      <vt:lpstr>CASE study: Shoes From China</vt:lpstr>
      <vt:lpstr>CASE study: Shoes From China</vt:lpstr>
      <vt:lpstr>PowerPoint Sunusu</vt:lpstr>
      <vt:lpstr>PowerPoint Sunusu</vt:lpstr>
      <vt:lpstr>PowerPoint Sunusu</vt:lpstr>
      <vt:lpstr>Why Logistics?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IE 479 Distribution Logistics</vt:lpstr>
      <vt:lpstr>Aim of the Course</vt:lpstr>
      <vt:lpstr>Logistics</vt:lpstr>
      <vt:lpstr>Logistics Decisions</vt:lpstr>
      <vt:lpstr>Logistics systems</vt:lpstr>
      <vt:lpstr>Logistics Systems (Supply Chains)</vt:lpstr>
      <vt:lpstr>Logistic System Characteristics</vt:lpstr>
      <vt:lpstr>Third Party Logistics(3PL)</vt:lpstr>
      <vt:lpstr>Outsourcing: Pros and Cons </vt:lpstr>
      <vt:lpstr>Logistic System Characteristics</vt:lpstr>
      <vt:lpstr>Logistic System Characteristics</vt:lpstr>
      <vt:lpstr>Logistics systems</vt:lpstr>
      <vt:lpstr>Order processing</vt:lpstr>
      <vt:lpstr>Inventory management</vt:lpstr>
      <vt:lpstr>Inventory management</vt:lpstr>
      <vt:lpstr>Inventory management</vt:lpstr>
      <vt:lpstr>Freight transportation</vt:lpstr>
      <vt:lpstr>Freight Transportation</vt:lpstr>
      <vt:lpstr>Freight Transportation</vt:lpstr>
      <vt:lpstr>Distribution channels </vt:lpstr>
      <vt:lpstr>PowerPoint Sunusu</vt:lpstr>
      <vt:lpstr>Freight consolidation</vt:lpstr>
      <vt:lpstr>PowerPoint Sunusu</vt:lpstr>
      <vt:lpstr>PowerPoint Sunusu</vt:lpstr>
      <vt:lpstr>PowerPoint Sunusu</vt:lpstr>
      <vt:lpstr>Freight Transportation</vt:lpstr>
      <vt:lpstr>Freight Transportation</vt:lpstr>
      <vt:lpstr>Freight Transportation</vt:lpstr>
      <vt:lpstr>PowerPoint Sunusu</vt:lpstr>
      <vt:lpstr>PowerPoint Sunusu</vt:lpstr>
      <vt:lpstr>PowerPoint Sunusu</vt:lpstr>
      <vt:lpstr>Logistics Managerial Issues</vt:lpstr>
      <vt:lpstr>Logistics Decisions</vt:lpstr>
      <vt:lpstr>Back to book and Course Outline</vt:lpstr>
      <vt:lpstr>Tentative Course Outline</vt:lpstr>
      <vt:lpstr>Tentative Course Outline</vt:lpstr>
    </vt:vector>
  </TitlesOfParts>
  <Company>Can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 479 Distribution Logistics</dc:title>
  <dc:creator>Can</dc:creator>
  <cp:lastModifiedBy>gizem Ikizler</cp:lastModifiedBy>
  <cp:revision>79</cp:revision>
  <dcterms:created xsi:type="dcterms:W3CDTF">2014-09-12T05:28:27Z</dcterms:created>
  <dcterms:modified xsi:type="dcterms:W3CDTF">2023-09-15T06:22:37Z</dcterms:modified>
</cp:coreProperties>
</file>