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S. Dayanık, N. </a:t>
            </a:r>
            <a:r>
              <a:rPr dirty="0"/>
              <a:t>Erkip, </a:t>
            </a:r>
            <a:r>
              <a:rPr spc="-5" dirty="0"/>
              <a:t>E.</a:t>
            </a:r>
            <a:r>
              <a:rPr spc="-90" dirty="0"/>
              <a:t> </a:t>
            </a:r>
            <a:r>
              <a:rPr spc="-5" dirty="0"/>
              <a:t>Uzun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September</a:t>
            </a:r>
            <a:r>
              <a:rPr spc="-100" dirty="0"/>
              <a:t> </a:t>
            </a:r>
            <a:r>
              <a:rPr spc="-5" dirty="0"/>
              <a:t>2019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S. Dayanık, N. </a:t>
            </a:r>
            <a:r>
              <a:rPr dirty="0"/>
              <a:t>Erkip, </a:t>
            </a:r>
            <a:r>
              <a:rPr spc="-5" dirty="0"/>
              <a:t>E.</a:t>
            </a:r>
            <a:r>
              <a:rPr spc="-90" dirty="0"/>
              <a:t> </a:t>
            </a:r>
            <a:r>
              <a:rPr spc="-5" dirty="0"/>
              <a:t>Uzun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September</a:t>
            </a:r>
            <a:r>
              <a:rPr spc="-100" dirty="0"/>
              <a:t> </a:t>
            </a:r>
            <a:r>
              <a:rPr spc="-5" dirty="0"/>
              <a:t>2019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S. Dayanık, N. </a:t>
            </a:r>
            <a:r>
              <a:rPr dirty="0"/>
              <a:t>Erkip, </a:t>
            </a:r>
            <a:r>
              <a:rPr spc="-5" dirty="0"/>
              <a:t>E.</a:t>
            </a:r>
            <a:r>
              <a:rPr spc="-90" dirty="0"/>
              <a:t> </a:t>
            </a:r>
            <a:r>
              <a:rPr spc="-5" dirty="0"/>
              <a:t>Uzun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September</a:t>
            </a:r>
            <a:r>
              <a:rPr spc="-100" dirty="0"/>
              <a:t> </a:t>
            </a:r>
            <a:r>
              <a:rPr spc="-5" dirty="0"/>
              <a:t>2019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S. Dayanık, N. </a:t>
            </a:r>
            <a:r>
              <a:rPr dirty="0"/>
              <a:t>Erkip, </a:t>
            </a:r>
            <a:r>
              <a:rPr spc="-5" dirty="0"/>
              <a:t>E.</a:t>
            </a:r>
            <a:r>
              <a:rPr spc="-90" dirty="0"/>
              <a:t> </a:t>
            </a:r>
            <a:r>
              <a:rPr spc="-5" dirty="0"/>
              <a:t>Uzun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September</a:t>
            </a:r>
            <a:r>
              <a:rPr spc="-100" dirty="0"/>
              <a:t> </a:t>
            </a:r>
            <a:r>
              <a:rPr spc="-5" dirty="0"/>
              <a:t>2019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S. Dayanık, N. </a:t>
            </a:r>
            <a:r>
              <a:rPr dirty="0"/>
              <a:t>Erkip, </a:t>
            </a:r>
            <a:r>
              <a:rPr spc="-5" dirty="0"/>
              <a:t>E.</a:t>
            </a:r>
            <a:r>
              <a:rPr spc="-90" dirty="0"/>
              <a:t> </a:t>
            </a:r>
            <a:r>
              <a:rPr spc="-5" dirty="0"/>
              <a:t>Uzun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September</a:t>
            </a:r>
            <a:r>
              <a:rPr spc="-100" dirty="0"/>
              <a:t> </a:t>
            </a:r>
            <a:r>
              <a:rPr spc="-5" dirty="0"/>
              <a:t>2019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457200" y="15240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CC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21688" y="514921"/>
            <a:ext cx="5900623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4500" y="1547875"/>
            <a:ext cx="8255000" cy="45485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60787" y="6289039"/>
            <a:ext cx="2354579" cy="224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S. Dayanık, N. </a:t>
            </a:r>
            <a:r>
              <a:rPr dirty="0"/>
              <a:t>Erkip, </a:t>
            </a:r>
            <a:r>
              <a:rPr spc="-5" dirty="0"/>
              <a:t>E.</a:t>
            </a:r>
            <a:r>
              <a:rPr spc="-90" dirty="0"/>
              <a:t> </a:t>
            </a:r>
            <a:r>
              <a:rPr spc="-5" dirty="0"/>
              <a:t>Uzun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5940" y="6289039"/>
            <a:ext cx="1336039" cy="224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50"/>
              </a:lnSpc>
            </a:pPr>
            <a:r>
              <a:rPr spc="-5" dirty="0"/>
              <a:t>September</a:t>
            </a:r>
            <a:r>
              <a:rPr spc="-100" dirty="0"/>
              <a:t> </a:t>
            </a:r>
            <a:r>
              <a:rPr spc="-5" dirty="0"/>
              <a:t>2019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obelprize.org/nobel_prizes/economic-sciences/laureates/2012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0960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9525">
            <a:solidFill>
              <a:srgbClr val="CC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81000" y="401637"/>
            <a:ext cx="887412" cy="889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621688" y="514921"/>
            <a:ext cx="589915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Assignment Procedure -</a:t>
            </a:r>
            <a:r>
              <a:rPr spc="-20" dirty="0"/>
              <a:t> </a:t>
            </a:r>
            <a:r>
              <a:rPr spc="-5" dirty="0"/>
              <a:t>1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xfrm>
            <a:off x="535940" y="6289039"/>
            <a:ext cx="1336039" cy="2043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September</a:t>
            </a:r>
            <a:r>
              <a:rPr spc="-100" dirty="0"/>
              <a:t> </a:t>
            </a:r>
            <a:r>
              <a:rPr spc="-5" dirty="0"/>
              <a:t>20</a:t>
            </a:r>
            <a:r>
              <a:rPr lang="tr-TR" spc="-5" dirty="0"/>
              <a:t>20</a:t>
            </a:r>
            <a:endParaRPr spc="-5" dirty="0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S. Dayanık, N. </a:t>
            </a:r>
            <a:r>
              <a:rPr dirty="0"/>
              <a:t>Erkip, </a:t>
            </a:r>
            <a:r>
              <a:rPr spc="-5" dirty="0"/>
              <a:t>E.</a:t>
            </a:r>
            <a:r>
              <a:rPr spc="-90" dirty="0"/>
              <a:t> </a:t>
            </a:r>
            <a:r>
              <a:rPr spc="-5" dirty="0"/>
              <a:t>Uzun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38" y="1624075"/>
            <a:ext cx="8032750" cy="38322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801370" indent="-343535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355600" algn="l"/>
              </a:tabLst>
            </a:pPr>
            <a:r>
              <a:rPr sz="2800" spc="-5" dirty="0">
                <a:latin typeface="Arial"/>
                <a:cs typeface="Arial"/>
              </a:rPr>
              <a:t>Goal: Given a </a:t>
            </a:r>
            <a:r>
              <a:rPr sz="2800" dirty="0">
                <a:latin typeface="Arial"/>
                <a:cs typeface="Arial"/>
              </a:rPr>
              <a:t>set of preferences by student  groups and projects, design </a:t>
            </a:r>
            <a:r>
              <a:rPr sz="2800" spc="-5" dirty="0">
                <a:latin typeface="Arial"/>
                <a:cs typeface="Arial"/>
              </a:rPr>
              <a:t>an </a:t>
            </a:r>
            <a:r>
              <a:rPr sz="2800" dirty="0">
                <a:latin typeface="Arial"/>
                <a:cs typeface="Arial"/>
              </a:rPr>
              <a:t>assignment  process.</a:t>
            </a:r>
            <a:endParaRPr sz="2800">
              <a:latin typeface="Arial"/>
              <a:cs typeface="Arial"/>
            </a:endParaRPr>
          </a:p>
          <a:p>
            <a:pPr marL="355600" marR="265430" indent="-343535" algn="just">
              <a:lnSpc>
                <a:spcPct val="100000"/>
              </a:lnSpc>
              <a:spcBef>
                <a:spcPts val="670"/>
              </a:spcBef>
              <a:buChar char="•"/>
              <a:tabLst>
                <a:tab pos="355600" algn="l"/>
              </a:tabLst>
            </a:pPr>
            <a:r>
              <a:rPr sz="2800" spc="-5" dirty="0">
                <a:latin typeface="Arial"/>
                <a:cs typeface="Arial"/>
              </a:rPr>
              <a:t>Stable Matching Problem - </a:t>
            </a:r>
            <a:r>
              <a:rPr sz="2800" dirty="0">
                <a:latin typeface="Arial"/>
                <a:cs typeface="Arial"/>
              </a:rPr>
              <a:t>2012 </a:t>
            </a:r>
            <a:r>
              <a:rPr sz="2800" spc="-5" dirty="0">
                <a:latin typeface="Arial"/>
                <a:cs typeface="Arial"/>
              </a:rPr>
              <a:t>Nobel Prize in  Economics: Shapley </a:t>
            </a:r>
            <a:r>
              <a:rPr sz="2800" dirty="0">
                <a:latin typeface="Arial"/>
                <a:cs typeface="Arial"/>
              </a:rPr>
              <a:t>and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Roth</a:t>
            </a:r>
            <a:endParaRPr sz="2800">
              <a:latin typeface="Arial"/>
              <a:cs typeface="Arial"/>
            </a:endParaRPr>
          </a:p>
          <a:p>
            <a:pPr marL="469900" marR="1932939" indent="-228600">
              <a:lnSpc>
                <a:spcPct val="100000"/>
              </a:lnSpc>
              <a:spcBef>
                <a:spcPts val="500"/>
              </a:spcBef>
            </a:pPr>
            <a:r>
              <a:rPr sz="2000" dirty="0">
                <a:latin typeface="Arial"/>
                <a:cs typeface="Arial"/>
              </a:rPr>
              <a:t>» </a:t>
            </a:r>
            <a:r>
              <a:rPr sz="2000" u="sng" spc="-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  <a:hlinkClick r:id="rId3"/>
              </a:rPr>
              <a:t>http://www.nobelprize.org/nobel_prizes/economic- </a:t>
            </a:r>
            <a:r>
              <a:rPr sz="2000" spc="-5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2000" u="sng" spc="-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  <a:hlinkClick r:id="rId3"/>
              </a:rPr>
              <a:t>sciences/laureates/2012/</a:t>
            </a:r>
            <a:endParaRPr sz="2000">
              <a:latin typeface="Arial"/>
              <a:cs typeface="Arial"/>
            </a:endParaRPr>
          </a:p>
          <a:p>
            <a:pPr marL="469900" marR="5080" indent="-229235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» D. Gale and L. </a:t>
            </a:r>
            <a:r>
              <a:rPr sz="2000" spc="-5" dirty="0">
                <a:latin typeface="Arial"/>
                <a:cs typeface="Arial"/>
              </a:rPr>
              <a:t>S. Shapley, </a:t>
            </a:r>
            <a:r>
              <a:rPr sz="2000" dirty="0">
                <a:latin typeface="Arial"/>
                <a:cs typeface="Arial"/>
              </a:rPr>
              <a:t>“College Admissions and the </a:t>
            </a:r>
            <a:r>
              <a:rPr sz="2000" spc="-5" dirty="0">
                <a:latin typeface="Arial"/>
                <a:cs typeface="Arial"/>
              </a:rPr>
              <a:t>Stability </a:t>
            </a:r>
            <a:r>
              <a:rPr sz="2000" dirty="0">
                <a:latin typeface="Arial"/>
                <a:cs typeface="Arial"/>
              </a:rPr>
              <a:t>of  </a:t>
            </a:r>
            <a:r>
              <a:rPr sz="2000" spc="-5" dirty="0">
                <a:latin typeface="Arial"/>
                <a:cs typeface="Arial"/>
              </a:rPr>
              <a:t>Marriage”, </a:t>
            </a:r>
            <a:r>
              <a:rPr sz="2000" i="1" dirty="0">
                <a:latin typeface="Arial"/>
                <a:cs typeface="Arial"/>
              </a:rPr>
              <a:t>The </a:t>
            </a:r>
            <a:r>
              <a:rPr sz="2000" i="1" spc="-5" dirty="0">
                <a:latin typeface="Arial"/>
                <a:cs typeface="Arial"/>
              </a:rPr>
              <a:t>American Mathematical </a:t>
            </a:r>
            <a:r>
              <a:rPr sz="2000" i="1" dirty="0">
                <a:latin typeface="Arial"/>
                <a:cs typeface="Arial"/>
              </a:rPr>
              <a:t>Monthly</a:t>
            </a:r>
            <a:r>
              <a:rPr sz="2000" dirty="0">
                <a:latin typeface="Arial"/>
                <a:cs typeface="Arial"/>
              </a:rPr>
              <a:t>, 69, 1 (1962),</a:t>
            </a:r>
            <a:r>
              <a:rPr sz="2000" spc="-17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pp.</a:t>
            </a:r>
            <a:endParaRPr sz="20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Arial"/>
                <a:cs typeface="Arial"/>
              </a:rPr>
              <a:t>9-15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1000" y="401637"/>
            <a:ext cx="887412" cy="889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21688" y="514921"/>
            <a:ext cx="589915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Assignment Procedure -</a:t>
            </a:r>
            <a:r>
              <a:rPr spc="-20" dirty="0"/>
              <a:t> </a:t>
            </a:r>
            <a:r>
              <a:rPr spc="-5" dirty="0"/>
              <a:t>2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xfrm>
            <a:off x="535940" y="6289039"/>
            <a:ext cx="1336039" cy="2043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September</a:t>
            </a:r>
            <a:r>
              <a:rPr spc="-100" dirty="0"/>
              <a:t> </a:t>
            </a:r>
            <a:r>
              <a:rPr spc="-5" dirty="0"/>
              <a:t>20</a:t>
            </a:r>
            <a:r>
              <a:rPr lang="tr-TR" spc="-5" dirty="0"/>
              <a:t>20</a:t>
            </a:r>
            <a:endParaRPr spc="-5" dirty="0"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S. Dayanık, N. </a:t>
            </a:r>
            <a:r>
              <a:rPr dirty="0"/>
              <a:t>Erkip, </a:t>
            </a:r>
            <a:r>
              <a:rPr spc="-5" dirty="0"/>
              <a:t>E.</a:t>
            </a:r>
            <a:r>
              <a:rPr spc="-90" dirty="0"/>
              <a:t> </a:t>
            </a:r>
            <a:r>
              <a:rPr spc="-5" dirty="0"/>
              <a:t>Uzun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46405" marR="650240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446405" algn="l"/>
                <a:tab pos="447040" algn="l"/>
              </a:tabLst>
            </a:pPr>
            <a:r>
              <a:rPr spc="-5" dirty="0"/>
              <a:t>Stability: no </a:t>
            </a:r>
            <a:r>
              <a:rPr dirty="0"/>
              <a:t>incentive for </a:t>
            </a:r>
            <a:r>
              <a:rPr spc="-5" dirty="0"/>
              <a:t>some </a:t>
            </a:r>
            <a:r>
              <a:rPr dirty="0"/>
              <a:t>pair of  participants </a:t>
            </a:r>
            <a:r>
              <a:rPr spc="-5" dirty="0"/>
              <a:t>to </a:t>
            </a:r>
            <a:r>
              <a:rPr dirty="0"/>
              <a:t>undermine assignment by joint  action.</a:t>
            </a:r>
          </a:p>
          <a:p>
            <a:pPr marL="446405" marR="593725" indent="-342900">
              <a:lnSpc>
                <a:spcPct val="100000"/>
              </a:lnSpc>
              <a:spcBef>
                <a:spcPts val="670"/>
              </a:spcBef>
              <a:buChar char="•"/>
              <a:tabLst>
                <a:tab pos="446405" algn="l"/>
                <a:tab pos="447040" algn="l"/>
              </a:tabLst>
            </a:pPr>
            <a:r>
              <a:rPr spc="-5" dirty="0"/>
              <a:t>In a </a:t>
            </a:r>
            <a:r>
              <a:rPr dirty="0"/>
              <a:t>given matching, </a:t>
            </a:r>
            <a:r>
              <a:rPr spc="-5" dirty="0"/>
              <a:t>an </a:t>
            </a:r>
            <a:r>
              <a:rPr dirty="0"/>
              <a:t>unmatched pair </a:t>
            </a:r>
            <a:r>
              <a:rPr spc="-5" dirty="0"/>
              <a:t>g-p is  </a:t>
            </a:r>
            <a:r>
              <a:rPr dirty="0"/>
              <a:t>unstable </a:t>
            </a:r>
            <a:r>
              <a:rPr spc="-5" dirty="0"/>
              <a:t>if </a:t>
            </a:r>
            <a:r>
              <a:rPr dirty="0"/>
              <a:t>group </a:t>
            </a:r>
            <a:r>
              <a:rPr spc="-5" dirty="0"/>
              <a:t>g </a:t>
            </a:r>
            <a:r>
              <a:rPr dirty="0"/>
              <a:t>and project </a:t>
            </a:r>
            <a:r>
              <a:rPr spc="-5" dirty="0"/>
              <a:t>p </a:t>
            </a:r>
            <a:r>
              <a:rPr dirty="0"/>
              <a:t>prefer each  other </a:t>
            </a:r>
            <a:r>
              <a:rPr spc="-5" dirty="0"/>
              <a:t>to</a:t>
            </a:r>
            <a:r>
              <a:rPr spc="-15" dirty="0"/>
              <a:t> </a:t>
            </a:r>
            <a:r>
              <a:rPr dirty="0"/>
              <a:t>others.</a:t>
            </a:r>
          </a:p>
          <a:p>
            <a:pPr marL="447040" marR="176530" indent="-343535">
              <a:lnSpc>
                <a:spcPct val="100000"/>
              </a:lnSpc>
              <a:spcBef>
                <a:spcPts val="675"/>
              </a:spcBef>
              <a:buChar char="•"/>
              <a:tabLst>
                <a:tab pos="446405" algn="l"/>
                <a:tab pos="447040" algn="l"/>
              </a:tabLst>
            </a:pPr>
            <a:r>
              <a:rPr spc="-5" dirty="0"/>
              <a:t>Unstable </a:t>
            </a:r>
            <a:r>
              <a:rPr dirty="0"/>
              <a:t>pair g-p could each </a:t>
            </a:r>
            <a:r>
              <a:rPr spc="-5" dirty="0"/>
              <a:t>improve </a:t>
            </a:r>
            <a:r>
              <a:rPr dirty="0"/>
              <a:t>by moving  further.</a:t>
            </a:r>
          </a:p>
          <a:p>
            <a:pPr marL="447040" indent="-343535">
              <a:lnSpc>
                <a:spcPct val="100000"/>
              </a:lnSpc>
              <a:spcBef>
                <a:spcPts val="670"/>
              </a:spcBef>
              <a:buChar char="•"/>
              <a:tabLst>
                <a:tab pos="446405" algn="l"/>
                <a:tab pos="447040" algn="l"/>
              </a:tabLst>
            </a:pPr>
            <a:r>
              <a:rPr spc="-5" dirty="0"/>
              <a:t>Stable </a:t>
            </a:r>
            <a:r>
              <a:rPr dirty="0"/>
              <a:t>matching: perfect </a:t>
            </a:r>
            <a:r>
              <a:rPr spc="-5" dirty="0"/>
              <a:t>matching with</a:t>
            </a:r>
            <a:r>
              <a:rPr spc="10" dirty="0"/>
              <a:t> </a:t>
            </a:r>
            <a:r>
              <a:rPr dirty="0"/>
              <a:t>no</a:t>
            </a:r>
          </a:p>
          <a:p>
            <a:pPr marL="12700">
              <a:lnSpc>
                <a:spcPct val="100000"/>
              </a:lnSpc>
              <a:tabLst>
                <a:tab pos="446405" algn="l"/>
                <a:tab pos="8241665" algn="l"/>
              </a:tabLst>
            </a:pPr>
            <a:r>
              <a:rPr spc="-5" dirty="0">
                <a:uFill>
                  <a:solidFill>
                    <a:srgbClr val="CC3300"/>
                  </a:solidFill>
                </a:uFill>
              </a:rPr>
              <a:t> 	unstable</a:t>
            </a:r>
            <a:r>
              <a:rPr spc="-90" dirty="0">
                <a:uFill>
                  <a:solidFill>
                    <a:srgbClr val="CC3300"/>
                  </a:solidFill>
                </a:uFill>
              </a:rPr>
              <a:t> </a:t>
            </a:r>
            <a:r>
              <a:rPr dirty="0">
                <a:uFill>
                  <a:solidFill>
                    <a:srgbClr val="CC3300"/>
                  </a:solidFill>
                </a:uFill>
              </a:rPr>
              <a:t>pairs.	</a:t>
            </a: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159659CA-9971-470B-B485-CE6294EF4363}"/>
              </a:ext>
            </a:extLst>
          </p:cNvPr>
          <p:cNvSpPr/>
          <p:nvPr/>
        </p:nvSpPr>
        <p:spPr>
          <a:xfrm>
            <a:off x="457200" y="60960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9525">
            <a:solidFill>
              <a:srgbClr val="CC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0960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9525">
            <a:solidFill>
              <a:srgbClr val="CC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81000" y="401637"/>
            <a:ext cx="887412" cy="889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621688" y="514921"/>
            <a:ext cx="589915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Assignment Procedure -</a:t>
            </a:r>
            <a:r>
              <a:rPr spc="-25" dirty="0"/>
              <a:t> </a:t>
            </a:r>
            <a:r>
              <a:rPr spc="-5" dirty="0"/>
              <a:t>3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xfrm>
            <a:off x="535940" y="6289039"/>
            <a:ext cx="1336039" cy="2043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September</a:t>
            </a:r>
            <a:r>
              <a:rPr spc="-100" dirty="0"/>
              <a:t> </a:t>
            </a:r>
            <a:r>
              <a:rPr spc="-5" dirty="0"/>
              <a:t>20</a:t>
            </a:r>
            <a:r>
              <a:rPr lang="tr-TR" spc="-5" dirty="0"/>
              <a:t>20</a:t>
            </a:r>
            <a:endParaRPr spc="-5" dirty="0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pc="-5" dirty="0"/>
              <a:t>S. Dayanık, N. </a:t>
            </a:r>
            <a:r>
              <a:rPr dirty="0"/>
              <a:t>Erkip, </a:t>
            </a:r>
            <a:r>
              <a:rPr spc="-5" dirty="0"/>
              <a:t>E.</a:t>
            </a:r>
            <a:r>
              <a:rPr spc="-90" dirty="0"/>
              <a:t> </a:t>
            </a:r>
            <a:r>
              <a:rPr spc="-5" dirty="0"/>
              <a:t>Uzun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38" y="1461922"/>
            <a:ext cx="7669530" cy="412242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latin typeface="Arial"/>
                <a:cs typeface="Arial"/>
              </a:rPr>
              <a:t>Groups: </a:t>
            </a:r>
            <a:r>
              <a:rPr sz="2800" spc="-5" dirty="0">
                <a:latin typeface="Arial"/>
                <a:cs typeface="Arial"/>
              </a:rPr>
              <a:t>Rank all</a:t>
            </a:r>
            <a:r>
              <a:rPr sz="2800" dirty="0">
                <a:latin typeface="Arial"/>
                <a:cs typeface="Arial"/>
              </a:rPr>
              <a:t> projects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latin typeface="Arial"/>
                <a:cs typeface="Arial"/>
              </a:rPr>
              <a:t>Groups: Strongest and Weakest</a:t>
            </a:r>
            <a:r>
              <a:rPr sz="2800" spc="-3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Skills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latin typeface="Arial"/>
                <a:cs typeface="Arial"/>
              </a:rPr>
              <a:t>Projects: Requiring skills </a:t>
            </a:r>
            <a:r>
              <a:rPr sz="2800" spc="-5" dirty="0">
                <a:latin typeface="Arial"/>
                <a:cs typeface="Arial"/>
              </a:rPr>
              <a:t>with </a:t>
            </a:r>
            <a:r>
              <a:rPr sz="2800" dirty="0">
                <a:latin typeface="Arial"/>
                <a:cs typeface="Arial"/>
              </a:rPr>
              <a:t>different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weights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latin typeface="Arial"/>
                <a:cs typeface="Arial"/>
              </a:rPr>
              <a:t>Projects: </a:t>
            </a:r>
            <a:r>
              <a:rPr sz="2800" spc="-5" dirty="0">
                <a:latin typeface="Arial"/>
                <a:cs typeface="Arial"/>
              </a:rPr>
              <a:t>Rank all </a:t>
            </a:r>
            <a:r>
              <a:rPr sz="2800" dirty="0">
                <a:latin typeface="Arial"/>
                <a:cs typeface="Arial"/>
              </a:rPr>
              <a:t>groups (information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form)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405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latin typeface="Arial"/>
                <a:cs typeface="Arial"/>
              </a:rPr>
              <a:t>Groups rankings </a:t>
            </a:r>
            <a:r>
              <a:rPr sz="2800" spc="-5" dirty="0">
                <a:latin typeface="Arial"/>
                <a:cs typeface="Arial"/>
              </a:rPr>
              <a:t>to initiate </a:t>
            </a:r>
            <a:r>
              <a:rPr sz="2800" dirty="0">
                <a:latin typeface="Arial"/>
                <a:cs typeface="Arial"/>
              </a:rPr>
              <a:t>pairings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405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latin typeface="Arial"/>
                <a:cs typeface="Arial"/>
              </a:rPr>
              <a:t>Approach </a:t>
            </a:r>
            <a:r>
              <a:rPr sz="2800" spc="-5" dirty="0">
                <a:latin typeface="Arial"/>
                <a:cs typeface="Arial"/>
              </a:rPr>
              <a:t>was </a:t>
            </a:r>
            <a:r>
              <a:rPr sz="2800" dirty="0">
                <a:latin typeface="Arial"/>
                <a:cs typeface="Arial"/>
              </a:rPr>
              <a:t>applied </a:t>
            </a:r>
            <a:r>
              <a:rPr sz="2800" spc="-5" dirty="0">
                <a:latin typeface="Arial"/>
                <a:cs typeface="Arial"/>
              </a:rPr>
              <a:t>in the </a:t>
            </a:r>
            <a:r>
              <a:rPr sz="2800" dirty="0">
                <a:latin typeface="Arial"/>
                <a:cs typeface="Arial"/>
              </a:rPr>
              <a:t>last </a:t>
            </a:r>
            <a:r>
              <a:rPr sz="2800" spc="-5" dirty="0">
                <a:latin typeface="Arial"/>
                <a:cs typeface="Arial"/>
              </a:rPr>
              <a:t>five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years.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9999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242</Words>
  <Application>Microsoft Office PowerPoint</Application>
  <PresentationFormat>Ekran Gösterisi (4:3)</PresentationFormat>
  <Paragraphs>27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Assignment Procedure - 1</vt:lpstr>
      <vt:lpstr>Assignment Procedure - 2</vt:lpstr>
      <vt:lpstr>Assignment Procedure - 3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Robustness &amp; Stability Measures for Machine Scheduling</dc:title>
  <dc:creator>degres</dc:creator>
  <cp:lastModifiedBy>Burak</cp:lastModifiedBy>
  <cp:revision>2</cp:revision>
  <dcterms:created xsi:type="dcterms:W3CDTF">2020-09-16T14:19:23Z</dcterms:created>
  <dcterms:modified xsi:type="dcterms:W3CDTF">2020-09-16T14:27:36Z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2019-09-25T00:00:00Z</vt:filetime>
  </property>
  <property fmtid="{D5CDD505-2E9C-101B-9397-08002B2CF9AE}" pid="3" name="Creator">
    <vt:lpwstr>Acrobat PDFMaker 11 for PowerPoint</vt:lpwstr>
  </property>
  <property fmtid="{D5CDD505-2E9C-101B-9397-08002B2CF9AE}" pid="4" name="LastSaved">
    <vt:filetime>2020-09-16T00:00:00Z</vt:filetime>
  </property>
</Properties>
</file>