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sldIdLst>
    <p:sldId id="362" r:id="rId3"/>
    <p:sldId id="364" r:id="rId4"/>
    <p:sldId id="369" r:id="rId5"/>
    <p:sldId id="365" r:id="rId6"/>
    <p:sldId id="368" r:id="rId7"/>
    <p:sldId id="366" r:id="rId8"/>
    <p:sldId id="370" r:id="rId9"/>
    <p:sldId id="367" r:id="rId10"/>
    <p:sldId id="371"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8" d="100"/>
          <a:sy n="58" d="100"/>
        </p:scale>
        <p:origin x="92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B4843-D6EB-4356-B8CF-C890F5A156FC}" type="datetimeFigureOut">
              <a:rPr lang="en-US" smtClean="0"/>
              <a:t>10/5/2021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13EA4E-6D7B-4625-B4C9-A48B376DDB5B}" type="slidenum">
              <a:rPr lang="en-US" smtClean="0"/>
              <a:t>‹#›</a:t>
            </a:fld>
            <a:endParaRPr lang="en-US" dirty="0"/>
          </a:p>
        </p:txBody>
      </p:sp>
    </p:spTree>
    <p:extLst>
      <p:ext uri="{BB962C8B-B14F-4D97-AF65-F5344CB8AC3E}">
        <p14:creationId xmlns:p14="http://schemas.microsoft.com/office/powerpoint/2010/main" val="4268837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48756F22-65A7-4C7A-85A9-FE16E2C08FD2}"/>
              </a:ext>
            </a:extLst>
          </p:cNvPr>
          <p:cNvSpPr>
            <a:spLocks noGrp="1" noRot="1" noChangeAspect="1" noTextEdit="1"/>
          </p:cNvSpPr>
          <p:nvPr>
            <p:ph type="sldImg"/>
          </p:nvPr>
        </p:nvSpPr>
        <p:spPr>
          <a:ln/>
        </p:spPr>
      </p:sp>
      <p:sp>
        <p:nvSpPr>
          <p:cNvPr id="30723" name="Notes Placeholder 2">
            <a:extLst>
              <a:ext uri="{FF2B5EF4-FFF2-40B4-BE49-F238E27FC236}">
                <a16:creationId xmlns:a16="http://schemas.microsoft.com/office/drawing/2014/main" id="{62AE1771-1DC5-45D7-946F-54812661BDD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en-US" dirty="0">
              <a:latin typeface="Arial" panose="020B0604020202020204" pitchFamily="34" charset="0"/>
              <a:ea typeface="ＭＳ Ｐゴシック" panose="020B0600070205080204" pitchFamily="34" charset="-128"/>
            </a:endParaRPr>
          </a:p>
        </p:txBody>
      </p:sp>
      <p:sp>
        <p:nvSpPr>
          <p:cNvPr id="30724" name="Slide Number Placeholder 3">
            <a:extLst>
              <a:ext uri="{FF2B5EF4-FFF2-40B4-BE49-F238E27FC236}">
                <a16:creationId xmlns:a16="http://schemas.microsoft.com/office/drawing/2014/main" id="{53315253-C823-4A50-8225-A29C9F2C413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b="1">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b="1">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b="1">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b="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b="1">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1AD625F-94FC-498E-9CDE-1F2B468CA81C}"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74FB6-F6E1-4A85-8B0E-908F0141668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44EC1D-20BB-4B06-8D78-515EE00E45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5EFC59-4808-4F6C-821F-7A3E8D98DC53}"/>
              </a:ext>
            </a:extLst>
          </p:cNvPr>
          <p:cNvSpPr>
            <a:spLocks noGrp="1"/>
          </p:cNvSpPr>
          <p:nvPr>
            <p:ph type="dt" sz="half" idx="10"/>
          </p:nvPr>
        </p:nvSpPr>
        <p:spPr/>
        <p:txBody>
          <a:bodyPr/>
          <a:lstStyle/>
          <a:p>
            <a:r>
              <a:rPr lang="en-US" dirty="0"/>
              <a:t>September 2019</a:t>
            </a:r>
          </a:p>
        </p:txBody>
      </p:sp>
      <p:sp>
        <p:nvSpPr>
          <p:cNvPr id="5" name="Footer Placeholder 4">
            <a:extLst>
              <a:ext uri="{FF2B5EF4-FFF2-40B4-BE49-F238E27FC236}">
                <a16:creationId xmlns:a16="http://schemas.microsoft.com/office/drawing/2014/main" id="{0B874DD9-3FD4-4ED7-B380-78803C6177E5}"/>
              </a:ext>
            </a:extLst>
          </p:cNvPr>
          <p:cNvSpPr>
            <a:spLocks noGrp="1"/>
          </p:cNvSpPr>
          <p:nvPr>
            <p:ph type="ftr" sz="quarter" idx="11"/>
          </p:nvPr>
        </p:nvSpPr>
        <p:spPr/>
        <p:txBody>
          <a:bodyPr/>
          <a:lstStyle/>
          <a:p>
            <a:r>
              <a:rPr lang="en-US" dirty="0"/>
              <a:t>S. Dayanık, N.K. Erkip, E. Uzun</a:t>
            </a:r>
          </a:p>
        </p:txBody>
      </p:sp>
      <p:sp>
        <p:nvSpPr>
          <p:cNvPr id="6" name="Slide Number Placeholder 5">
            <a:extLst>
              <a:ext uri="{FF2B5EF4-FFF2-40B4-BE49-F238E27FC236}">
                <a16:creationId xmlns:a16="http://schemas.microsoft.com/office/drawing/2014/main" id="{B7618303-D1BE-4765-BB31-FCC15B35DCAA}"/>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805730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E2D75-4B4B-4C6E-91D7-657FFD197D8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1BCD286-1FC4-4E02-B857-6407419531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1EDE0-8D24-4F5F-82A5-2733AB60A0F6}"/>
              </a:ext>
            </a:extLst>
          </p:cNvPr>
          <p:cNvSpPr>
            <a:spLocks noGrp="1"/>
          </p:cNvSpPr>
          <p:nvPr>
            <p:ph type="dt" sz="half" idx="10"/>
          </p:nvPr>
        </p:nvSpPr>
        <p:spPr/>
        <p:txBody>
          <a:bodyPr/>
          <a:lstStyle/>
          <a:p>
            <a:r>
              <a:rPr lang="en-US" dirty="0"/>
              <a:t>September 2019</a:t>
            </a:r>
          </a:p>
        </p:txBody>
      </p:sp>
      <p:sp>
        <p:nvSpPr>
          <p:cNvPr id="5" name="Footer Placeholder 4">
            <a:extLst>
              <a:ext uri="{FF2B5EF4-FFF2-40B4-BE49-F238E27FC236}">
                <a16:creationId xmlns:a16="http://schemas.microsoft.com/office/drawing/2014/main" id="{85A166C5-CEBA-4E54-9520-D791F1033235}"/>
              </a:ext>
            </a:extLst>
          </p:cNvPr>
          <p:cNvSpPr>
            <a:spLocks noGrp="1"/>
          </p:cNvSpPr>
          <p:nvPr>
            <p:ph type="ftr" sz="quarter" idx="11"/>
          </p:nvPr>
        </p:nvSpPr>
        <p:spPr/>
        <p:txBody>
          <a:bodyPr/>
          <a:lstStyle/>
          <a:p>
            <a:r>
              <a:rPr lang="en-US" dirty="0"/>
              <a:t>S. Dayanık, N.K. Erkip, E. Uzun</a:t>
            </a:r>
          </a:p>
        </p:txBody>
      </p:sp>
      <p:sp>
        <p:nvSpPr>
          <p:cNvPr id="6" name="Slide Number Placeholder 5">
            <a:extLst>
              <a:ext uri="{FF2B5EF4-FFF2-40B4-BE49-F238E27FC236}">
                <a16:creationId xmlns:a16="http://schemas.microsoft.com/office/drawing/2014/main" id="{1E77319A-5A9A-4D42-AC43-C1C2BFB00823}"/>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2775504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631C10E-35A8-4DC0-B149-EF50BF1258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5B0DE9-AFA7-4197-BA26-8CCA0CA4BA1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6407AA-107B-4559-B5B0-73109D87025B}"/>
              </a:ext>
            </a:extLst>
          </p:cNvPr>
          <p:cNvSpPr>
            <a:spLocks noGrp="1"/>
          </p:cNvSpPr>
          <p:nvPr>
            <p:ph type="dt" sz="half" idx="10"/>
          </p:nvPr>
        </p:nvSpPr>
        <p:spPr/>
        <p:txBody>
          <a:bodyPr/>
          <a:lstStyle/>
          <a:p>
            <a:r>
              <a:rPr lang="en-US" dirty="0"/>
              <a:t>September 2019</a:t>
            </a:r>
          </a:p>
        </p:txBody>
      </p:sp>
      <p:sp>
        <p:nvSpPr>
          <p:cNvPr id="5" name="Footer Placeholder 4">
            <a:extLst>
              <a:ext uri="{FF2B5EF4-FFF2-40B4-BE49-F238E27FC236}">
                <a16:creationId xmlns:a16="http://schemas.microsoft.com/office/drawing/2014/main" id="{CE7BF2E7-54CC-4124-8F54-F5EF84437554}"/>
              </a:ext>
            </a:extLst>
          </p:cNvPr>
          <p:cNvSpPr>
            <a:spLocks noGrp="1"/>
          </p:cNvSpPr>
          <p:nvPr>
            <p:ph type="ftr" sz="quarter" idx="11"/>
          </p:nvPr>
        </p:nvSpPr>
        <p:spPr/>
        <p:txBody>
          <a:bodyPr/>
          <a:lstStyle/>
          <a:p>
            <a:r>
              <a:rPr lang="en-US" dirty="0"/>
              <a:t>S. Dayanık, N.K. Erkip, E. Uzun</a:t>
            </a:r>
          </a:p>
        </p:txBody>
      </p:sp>
      <p:sp>
        <p:nvSpPr>
          <p:cNvPr id="6" name="Slide Number Placeholder 5">
            <a:extLst>
              <a:ext uri="{FF2B5EF4-FFF2-40B4-BE49-F238E27FC236}">
                <a16:creationId xmlns:a16="http://schemas.microsoft.com/office/drawing/2014/main" id="{42BA36D7-081D-49D9-ACDB-028DC9E24B4F}"/>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281765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tr-T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tr-TR"/>
          </a:p>
        </p:txBody>
      </p:sp>
      <p:sp>
        <p:nvSpPr>
          <p:cNvPr id="4" name="Rectangle 4">
            <a:extLst>
              <a:ext uri="{FF2B5EF4-FFF2-40B4-BE49-F238E27FC236}">
                <a16:creationId xmlns:a16="http://schemas.microsoft.com/office/drawing/2014/main" id="{8B183D8D-2F5E-44DF-928F-049CB15DC4A9}"/>
              </a:ext>
            </a:extLst>
          </p:cNvPr>
          <p:cNvSpPr>
            <a:spLocks noGrp="1" noChangeArrowheads="1"/>
          </p:cNvSpPr>
          <p:nvPr>
            <p:ph type="dt" sz="half" idx="10"/>
          </p:nvPr>
        </p:nvSpPr>
        <p:spPr>
          <a:ln/>
        </p:spPr>
        <p:txBody>
          <a:bodyPr/>
          <a:lstStyle>
            <a:lvl1pPr>
              <a:defRPr/>
            </a:lvl1pPr>
          </a:lstStyle>
          <a:p>
            <a:pPr>
              <a:defRPr/>
            </a:pPr>
            <a:r>
              <a:rPr lang="en-US" dirty="0"/>
              <a:t>September 2019</a:t>
            </a:r>
          </a:p>
        </p:txBody>
      </p:sp>
      <p:sp>
        <p:nvSpPr>
          <p:cNvPr id="5" name="Rectangle 5">
            <a:extLst>
              <a:ext uri="{FF2B5EF4-FFF2-40B4-BE49-F238E27FC236}">
                <a16:creationId xmlns:a16="http://schemas.microsoft.com/office/drawing/2014/main" id="{05ED44FB-60EF-42BD-B97D-9934F39F37C5}"/>
              </a:ext>
            </a:extLst>
          </p:cNvPr>
          <p:cNvSpPr>
            <a:spLocks noGrp="1" noChangeArrowheads="1"/>
          </p:cNvSpPr>
          <p:nvPr>
            <p:ph type="ftr" sz="quarter" idx="11"/>
          </p:nvPr>
        </p:nvSpPr>
        <p:spPr>
          <a:ln/>
        </p:spPr>
        <p:txBody>
          <a:bodyPr/>
          <a:lstStyle>
            <a:lvl1pPr>
              <a:defRPr/>
            </a:lvl1pPr>
          </a:lstStyle>
          <a:p>
            <a:pPr>
              <a:defRPr/>
            </a:pPr>
            <a:r>
              <a:rPr lang="tr-TR" dirty="0"/>
              <a:t>S. Dayanık, N.K. Erkip, E. Uzun</a:t>
            </a:r>
            <a:endParaRPr lang="en-US" dirty="0"/>
          </a:p>
        </p:txBody>
      </p:sp>
      <p:sp>
        <p:nvSpPr>
          <p:cNvPr id="6" name="Rectangle 6">
            <a:extLst>
              <a:ext uri="{FF2B5EF4-FFF2-40B4-BE49-F238E27FC236}">
                <a16:creationId xmlns:a16="http://schemas.microsoft.com/office/drawing/2014/main" id="{FC9A8DC4-478F-47AD-A151-DF4BE5E128C7}"/>
              </a:ext>
            </a:extLst>
          </p:cNvPr>
          <p:cNvSpPr>
            <a:spLocks noGrp="1" noChangeArrowheads="1"/>
          </p:cNvSpPr>
          <p:nvPr>
            <p:ph type="sldNum" sz="quarter" idx="12"/>
          </p:nvPr>
        </p:nvSpPr>
        <p:spPr>
          <a:ln/>
        </p:spPr>
        <p:txBody>
          <a:bodyPr/>
          <a:lstStyle>
            <a:lvl1pPr>
              <a:defRPr/>
            </a:lvl1pPr>
          </a:lstStyle>
          <a:p>
            <a:fld id="{2C262595-5B0A-47B2-886C-30EC44E8AC5D}" type="slidenum">
              <a:rPr lang="en-US" altLang="en-US"/>
              <a:pPr/>
              <a:t>‹#›</a:t>
            </a:fld>
            <a:endParaRPr lang="en-US" altLang="en-US" dirty="0"/>
          </a:p>
        </p:txBody>
      </p:sp>
    </p:spTree>
    <p:extLst>
      <p:ext uri="{BB962C8B-B14F-4D97-AF65-F5344CB8AC3E}">
        <p14:creationId xmlns:p14="http://schemas.microsoft.com/office/powerpoint/2010/main" val="2597989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tr-TR" dirty="0"/>
          </a:p>
        </p:txBody>
      </p:sp>
      <p:sp>
        <p:nvSpPr>
          <p:cNvPr id="4" name="Rectangle 4">
            <a:extLst>
              <a:ext uri="{FF2B5EF4-FFF2-40B4-BE49-F238E27FC236}">
                <a16:creationId xmlns:a16="http://schemas.microsoft.com/office/drawing/2014/main" id="{263F5971-E128-402B-9875-9B93C47FDB7D}"/>
              </a:ext>
            </a:extLst>
          </p:cNvPr>
          <p:cNvSpPr>
            <a:spLocks noGrp="1" noChangeArrowheads="1"/>
          </p:cNvSpPr>
          <p:nvPr>
            <p:ph type="dt" sz="half" idx="10"/>
          </p:nvPr>
        </p:nvSpPr>
        <p:spPr>
          <a:ln/>
        </p:spPr>
        <p:txBody>
          <a:bodyPr/>
          <a:lstStyle>
            <a:lvl1pPr>
              <a:defRPr/>
            </a:lvl1pPr>
          </a:lstStyle>
          <a:p>
            <a:pPr>
              <a:defRPr/>
            </a:pPr>
            <a:r>
              <a:rPr lang="en-US" dirty="0"/>
              <a:t>September 2019</a:t>
            </a:r>
          </a:p>
        </p:txBody>
      </p:sp>
      <p:sp>
        <p:nvSpPr>
          <p:cNvPr id="5" name="Rectangle 5">
            <a:extLst>
              <a:ext uri="{FF2B5EF4-FFF2-40B4-BE49-F238E27FC236}">
                <a16:creationId xmlns:a16="http://schemas.microsoft.com/office/drawing/2014/main" id="{D7E6FCF5-C152-484D-9FA0-B4F3C82BA1EF}"/>
              </a:ext>
            </a:extLst>
          </p:cNvPr>
          <p:cNvSpPr>
            <a:spLocks noGrp="1" noChangeArrowheads="1"/>
          </p:cNvSpPr>
          <p:nvPr>
            <p:ph type="ftr" sz="quarter" idx="11"/>
          </p:nvPr>
        </p:nvSpPr>
        <p:spPr>
          <a:ln/>
        </p:spPr>
        <p:txBody>
          <a:bodyPr/>
          <a:lstStyle>
            <a:lvl1pPr>
              <a:defRPr/>
            </a:lvl1pPr>
          </a:lstStyle>
          <a:p>
            <a:pPr>
              <a:defRPr/>
            </a:pPr>
            <a:r>
              <a:rPr lang="tr-TR" dirty="0"/>
              <a:t>S. Dayanık, N.K. Erkip, E. Uzun</a:t>
            </a:r>
            <a:endParaRPr lang="en-US" dirty="0"/>
          </a:p>
        </p:txBody>
      </p:sp>
      <p:sp>
        <p:nvSpPr>
          <p:cNvPr id="6" name="Rectangle 6">
            <a:extLst>
              <a:ext uri="{FF2B5EF4-FFF2-40B4-BE49-F238E27FC236}">
                <a16:creationId xmlns:a16="http://schemas.microsoft.com/office/drawing/2014/main" id="{CB835D36-0B57-48C2-99A5-262851BEA5CE}"/>
              </a:ext>
            </a:extLst>
          </p:cNvPr>
          <p:cNvSpPr>
            <a:spLocks noGrp="1" noChangeArrowheads="1"/>
          </p:cNvSpPr>
          <p:nvPr>
            <p:ph type="sldNum" sz="quarter" idx="12"/>
          </p:nvPr>
        </p:nvSpPr>
        <p:spPr>
          <a:ln/>
        </p:spPr>
        <p:txBody>
          <a:bodyPr/>
          <a:lstStyle>
            <a:lvl1pPr>
              <a:defRPr/>
            </a:lvl1pPr>
          </a:lstStyle>
          <a:p>
            <a:fld id="{5E46C70C-34E5-4E83-B4E6-B688A180C11A}" type="slidenum">
              <a:rPr lang="en-US" altLang="en-US"/>
              <a:pPr/>
              <a:t>‹#›</a:t>
            </a:fld>
            <a:endParaRPr lang="en-US" altLang="en-US" dirty="0"/>
          </a:p>
        </p:txBody>
      </p:sp>
    </p:spTree>
    <p:extLst>
      <p:ext uri="{BB962C8B-B14F-4D97-AF65-F5344CB8AC3E}">
        <p14:creationId xmlns:p14="http://schemas.microsoft.com/office/powerpoint/2010/main" val="122271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24615-61C9-43C3-BCEB-4B01EA43D1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A45A6D1-1912-42E1-9226-BA6EC057FC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AD218E-9B3E-438A-90D1-7DBF39A47666}"/>
              </a:ext>
            </a:extLst>
          </p:cNvPr>
          <p:cNvSpPr>
            <a:spLocks noGrp="1"/>
          </p:cNvSpPr>
          <p:nvPr>
            <p:ph type="dt" sz="half" idx="10"/>
          </p:nvPr>
        </p:nvSpPr>
        <p:spPr/>
        <p:txBody>
          <a:bodyPr/>
          <a:lstStyle/>
          <a:p>
            <a:r>
              <a:rPr lang="en-US" dirty="0"/>
              <a:t>September 2019</a:t>
            </a:r>
          </a:p>
        </p:txBody>
      </p:sp>
      <p:sp>
        <p:nvSpPr>
          <p:cNvPr id="5" name="Footer Placeholder 4">
            <a:extLst>
              <a:ext uri="{FF2B5EF4-FFF2-40B4-BE49-F238E27FC236}">
                <a16:creationId xmlns:a16="http://schemas.microsoft.com/office/drawing/2014/main" id="{7AD11EDF-3A9D-469F-A604-650333DE928B}"/>
              </a:ext>
            </a:extLst>
          </p:cNvPr>
          <p:cNvSpPr>
            <a:spLocks noGrp="1"/>
          </p:cNvSpPr>
          <p:nvPr>
            <p:ph type="ftr" sz="quarter" idx="11"/>
          </p:nvPr>
        </p:nvSpPr>
        <p:spPr/>
        <p:txBody>
          <a:bodyPr/>
          <a:lstStyle/>
          <a:p>
            <a:r>
              <a:rPr lang="en-US" dirty="0"/>
              <a:t>S. Dayanık, N.K. Erkip, E. Uzun</a:t>
            </a:r>
          </a:p>
        </p:txBody>
      </p:sp>
      <p:sp>
        <p:nvSpPr>
          <p:cNvPr id="6" name="Slide Number Placeholder 5">
            <a:extLst>
              <a:ext uri="{FF2B5EF4-FFF2-40B4-BE49-F238E27FC236}">
                <a16:creationId xmlns:a16="http://schemas.microsoft.com/office/drawing/2014/main" id="{5FE5E721-959D-43D7-A8C4-EEFA4509FF6F}"/>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288550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7730C-65EF-41DC-A1C2-61DEDC1196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BE5EFE-FE7C-48B0-A9DC-7C68D3852D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FA78344-5693-41EC-AF40-88C18A453DE6}"/>
              </a:ext>
            </a:extLst>
          </p:cNvPr>
          <p:cNvSpPr>
            <a:spLocks noGrp="1"/>
          </p:cNvSpPr>
          <p:nvPr>
            <p:ph type="dt" sz="half" idx="10"/>
          </p:nvPr>
        </p:nvSpPr>
        <p:spPr/>
        <p:txBody>
          <a:bodyPr/>
          <a:lstStyle/>
          <a:p>
            <a:r>
              <a:rPr lang="en-US" dirty="0"/>
              <a:t>September 2019</a:t>
            </a:r>
          </a:p>
        </p:txBody>
      </p:sp>
      <p:sp>
        <p:nvSpPr>
          <p:cNvPr id="5" name="Footer Placeholder 4">
            <a:extLst>
              <a:ext uri="{FF2B5EF4-FFF2-40B4-BE49-F238E27FC236}">
                <a16:creationId xmlns:a16="http://schemas.microsoft.com/office/drawing/2014/main" id="{BF277EFD-94CC-4053-9A60-FEAC962D5F52}"/>
              </a:ext>
            </a:extLst>
          </p:cNvPr>
          <p:cNvSpPr>
            <a:spLocks noGrp="1"/>
          </p:cNvSpPr>
          <p:nvPr>
            <p:ph type="ftr" sz="quarter" idx="11"/>
          </p:nvPr>
        </p:nvSpPr>
        <p:spPr/>
        <p:txBody>
          <a:bodyPr/>
          <a:lstStyle/>
          <a:p>
            <a:r>
              <a:rPr lang="en-US" dirty="0"/>
              <a:t>S. Dayanık, N.K. Erkip, E. Uzun</a:t>
            </a:r>
          </a:p>
        </p:txBody>
      </p:sp>
      <p:sp>
        <p:nvSpPr>
          <p:cNvPr id="6" name="Slide Number Placeholder 5">
            <a:extLst>
              <a:ext uri="{FF2B5EF4-FFF2-40B4-BE49-F238E27FC236}">
                <a16:creationId xmlns:a16="http://schemas.microsoft.com/office/drawing/2014/main" id="{6F41DC19-7EF5-4A05-8DFD-2B5F632E4BAE}"/>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1876897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ACAB7-B526-4085-BEC6-03977D63D2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CF6938-AA6B-46E0-82A9-95BB442DDD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976739-57C1-4609-A08F-84EB13980B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F1BD42-86ED-4745-9BE5-D909CC17DB9B}"/>
              </a:ext>
            </a:extLst>
          </p:cNvPr>
          <p:cNvSpPr>
            <a:spLocks noGrp="1"/>
          </p:cNvSpPr>
          <p:nvPr>
            <p:ph type="dt" sz="half" idx="10"/>
          </p:nvPr>
        </p:nvSpPr>
        <p:spPr/>
        <p:txBody>
          <a:bodyPr/>
          <a:lstStyle/>
          <a:p>
            <a:r>
              <a:rPr lang="en-US" dirty="0"/>
              <a:t>September 2019</a:t>
            </a:r>
          </a:p>
        </p:txBody>
      </p:sp>
      <p:sp>
        <p:nvSpPr>
          <p:cNvPr id="6" name="Footer Placeholder 5">
            <a:extLst>
              <a:ext uri="{FF2B5EF4-FFF2-40B4-BE49-F238E27FC236}">
                <a16:creationId xmlns:a16="http://schemas.microsoft.com/office/drawing/2014/main" id="{7F8065FE-F573-42FC-923E-749927CDA7B6}"/>
              </a:ext>
            </a:extLst>
          </p:cNvPr>
          <p:cNvSpPr>
            <a:spLocks noGrp="1"/>
          </p:cNvSpPr>
          <p:nvPr>
            <p:ph type="ftr" sz="quarter" idx="11"/>
          </p:nvPr>
        </p:nvSpPr>
        <p:spPr/>
        <p:txBody>
          <a:bodyPr/>
          <a:lstStyle/>
          <a:p>
            <a:r>
              <a:rPr lang="en-US" dirty="0"/>
              <a:t>S. Dayanık, N.K. Erkip, E. Uzun</a:t>
            </a:r>
          </a:p>
        </p:txBody>
      </p:sp>
      <p:sp>
        <p:nvSpPr>
          <p:cNvPr id="7" name="Slide Number Placeholder 6">
            <a:extLst>
              <a:ext uri="{FF2B5EF4-FFF2-40B4-BE49-F238E27FC236}">
                <a16:creationId xmlns:a16="http://schemas.microsoft.com/office/drawing/2014/main" id="{27502B9E-E633-4F95-B682-6661806A55F0}"/>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4289037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C6F2-9827-4A53-B99A-83576F7536F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ADA2B53-63EE-47E8-8537-40D969E8CC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AED3E4-26AB-4664-A7DC-6AAB678499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1B2F955-69DE-4A59-8685-3467EF3F6F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CA013E-EF33-477E-81EC-C5C6F579C8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D5C8F25-133E-43E0-B0A8-D887762D3708}"/>
              </a:ext>
            </a:extLst>
          </p:cNvPr>
          <p:cNvSpPr>
            <a:spLocks noGrp="1"/>
          </p:cNvSpPr>
          <p:nvPr>
            <p:ph type="dt" sz="half" idx="10"/>
          </p:nvPr>
        </p:nvSpPr>
        <p:spPr/>
        <p:txBody>
          <a:bodyPr/>
          <a:lstStyle/>
          <a:p>
            <a:r>
              <a:rPr lang="en-US" dirty="0"/>
              <a:t>September 2019</a:t>
            </a:r>
          </a:p>
        </p:txBody>
      </p:sp>
      <p:sp>
        <p:nvSpPr>
          <p:cNvPr id="8" name="Footer Placeholder 7">
            <a:extLst>
              <a:ext uri="{FF2B5EF4-FFF2-40B4-BE49-F238E27FC236}">
                <a16:creationId xmlns:a16="http://schemas.microsoft.com/office/drawing/2014/main" id="{7F6B78B2-D00D-4669-84D6-740AF78785D9}"/>
              </a:ext>
            </a:extLst>
          </p:cNvPr>
          <p:cNvSpPr>
            <a:spLocks noGrp="1"/>
          </p:cNvSpPr>
          <p:nvPr>
            <p:ph type="ftr" sz="quarter" idx="11"/>
          </p:nvPr>
        </p:nvSpPr>
        <p:spPr/>
        <p:txBody>
          <a:bodyPr/>
          <a:lstStyle/>
          <a:p>
            <a:r>
              <a:rPr lang="en-US" dirty="0"/>
              <a:t>S. Dayanık, N.K. Erkip, E. Uzun</a:t>
            </a:r>
          </a:p>
        </p:txBody>
      </p:sp>
      <p:sp>
        <p:nvSpPr>
          <p:cNvPr id="9" name="Slide Number Placeholder 8">
            <a:extLst>
              <a:ext uri="{FF2B5EF4-FFF2-40B4-BE49-F238E27FC236}">
                <a16:creationId xmlns:a16="http://schemas.microsoft.com/office/drawing/2014/main" id="{B8546174-34E8-4265-B597-FA1801254217}"/>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129543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F9A3B-8BE2-4610-8C74-F50A79DD71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D0EADF-423A-41CB-A59D-640C94B9DE39}"/>
              </a:ext>
            </a:extLst>
          </p:cNvPr>
          <p:cNvSpPr>
            <a:spLocks noGrp="1"/>
          </p:cNvSpPr>
          <p:nvPr>
            <p:ph type="dt" sz="half" idx="10"/>
          </p:nvPr>
        </p:nvSpPr>
        <p:spPr/>
        <p:txBody>
          <a:bodyPr/>
          <a:lstStyle/>
          <a:p>
            <a:r>
              <a:rPr lang="en-US" dirty="0"/>
              <a:t>September 2019</a:t>
            </a:r>
          </a:p>
        </p:txBody>
      </p:sp>
      <p:sp>
        <p:nvSpPr>
          <p:cNvPr id="4" name="Footer Placeholder 3">
            <a:extLst>
              <a:ext uri="{FF2B5EF4-FFF2-40B4-BE49-F238E27FC236}">
                <a16:creationId xmlns:a16="http://schemas.microsoft.com/office/drawing/2014/main" id="{37463665-A38D-4D23-BEDD-1D4776D8167A}"/>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56BE23FC-A48C-4229-8711-0CBB3346284A}"/>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3963610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6C8E58-D6AC-4AC4-86C5-E85ED71FCC1B}"/>
              </a:ext>
            </a:extLst>
          </p:cNvPr>
          <p:cNvSpPr>
            <a:spLocks noGrp="1"/>
          </p:cNvSpPr>
          <p:nvPr>
            <p:ph type="dt" sz="half" idx="10"/>
          </p:nvPr>
        </p:nvSpPr>
        <p:spPr/>
        <p:txBody>
          <a:bodyPr/>
          <a:lstStyle/>
          <a:p>
            <a:r>
              <a:rPr lang="en-US" dirty="0"/>
              <a:t>September 2019</a:t>
            </a:r>
          </a:p>
        </p:txBody>
      </p:sp>
      <p:sp>
        <p:nvSpPr>
          <p:cNvPr id="3" name="Footer Placeholder 2">
            <a:extLst>
              <a:ext uri="{FF2B5EF4-FFF2-40B4-BE49-F238E27FC236}">
                <a16:creationId xmlns:a16="http://schemas.microsoft.com/office/drawing/2014/main" id="{441BB03A-A746-46E9-AE45-EDE7AC6EDF7D}"/>
              </a:ext>
            </a:extLst>
          </p:cNvPr>
          <p:cNvSpPr>
            <a:spLocks noGrp="1"/>
          </p:cNvSpPr>
          <p:nvPr>
            <p:ph type="ftr" sz="quarter" idx="11"/>
          </p:nvPr>
        </p:nvSpPr>
        <p:spPr/>
        <p:txBody>
          <a:bodyPr/>
          <a:lstStyle/>
          <a:p>
            <a:r>
              <a:rPr lang="en-US" dirty="0"/>
              <a:t>S. Dayanık, N.K. Erkip, E. Uzun</a:t>
            </a:r>
          </a:p>
        </p:txBody>
      </p:sp>
      <p:sp>
        <p:nvSpPr>
          <p:cNvPr id="4" name="Slide Number Placeholder 3">
            <a:extLst>
              <a:ext uri="{FF2B5EF4-FFF2-40B4-BE49-F238E27FC236}">
                <a16:creationId xmlns:a16="http://schemas.microsoft.com/office/drawing/2014/main" id="{699546CE-D90B-43CD-90A2-2D24D7EECEE8}"/>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2052308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E3359-6C1D-4D3C-874F-984AAD2D9B3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807883-4149-4C95-B477-576C486FAF2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B6FC66-F9FD-492F-A9DC-2D7F5C20C4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6F3010-73FA-443C-A1B6-BC06C3C2995B}"/>
              </a:ext>
            </a:extLst>
          </p:cNvPr>
          <p:cNvSpPr>
            <a:spLocks noGrp="1"/>
          </p:cNvSpPr>
          <p:nvPr>
            <p:ph type="dt" sz="half" idx="10"/>
          </p:nvPr>
        </p:nvSpPr>
        <p:spPr/>
        <p:txBody>
          <a:bodyPr/>
          <a:lstStyle/>
          <a:p>
            <a:r>
              <a:rPr lang="en-US" dirty="0"/>
              <a:t>September 2019</a:t>
            </a:r>
          </a:p>
        </p:txBody>
      </p:sp>
      <p:sp>
        <p:nvSpPr>
          <p:cNvPr id="6" name="Footer Placeholder 5">
            <a:extLst>
              <a:ext uri="{FF2B5EF4-FFF2-40B4-BE49-F238E27FC236}">
                <a16:creationId xmlns:a16="http://schemas.microsoft.com/office/drawing/2014/main" id="{4670D9B8-3B16-4869-AC13-8010B70ED208}"/>
              </a:ext>
            </a:extLst>
          </p:cNvPr>
          <p:cNvSpPr>
            <a:spLocks noGrp="1"/>
          </p:cNvSpPr>
          <p:nvPr>
            <p:ph type="ftr" sz="quarter" idx="11"/>
          </p:nvPr>
        </p:nvSpPr>
        <p:spPr/>
        <p:txBody>
          <a:bodyPr/>
          <a:lstStyle/>
          <a:p>
            <a:r>
              <a:rPr lang="en-US" dirty="0"/>
              <a:t>S. Dayanık, N.K. Erkip, E. Uzun</a:t>
            </a:r>
          </a:p>
        </p:txBody>
      </p:sp>
      <p:sp>
        <p:nvSpPr>
          <p:cNvPr id="7" name="Slide Number Placeholder 6">
            <a:extLst>
              <a:ext uri="{FF2B5EF4-FFF2-40B4-BE49-F238E27FC236}">
                <a16:creationId xmlns:a16="http://schemas.microsoft.com/office/drawing/2014/main" id="{213DCA55-D566-44FE-96A3-AF090DCD448C}"/>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3238035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21F12-C64D-4636-A1BA-976CED5DD5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3EA4E5-3207-4819-A33E-E0E8E9C973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CE90E246-D182-4063-B02C-67F2A1F6D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B8219D-747A-4558-A6ED-2A53E623D270}"/>
              </a:ext>
            </a:extLst>
          </p:cNvPr>
          <p:cNvSpPr>
            <a:spLocks noGrp="1"/>
          </p:cNvSpPr>
          <p:nvPr>
            <p:ph type="dt" sz="half" idx="10"/>
          </p:nvPr>
        </p:nvSpPr>
        <p:spPr/>
        <p:txBody>
          <a:bodyPr/>
          <a:lstStyle/>
          <a:p>
            <a:r>
              <a:rPr lang="en-US" dirty="0"/>
              <a:t>September 2019</a:t>
            </a:r>
          </a:p>
        </p:txBody>
      </p:sp>
      <p:sp>
        <p:nvSpPr>
          <p:cNvPr id="6" name="Footer Placeholder 5">
            <a:extLst>
              <a:ext uri="{FF2B5EF4-FFF2-40B4-BE49-F238E27FC236}">
                <a16:creationId xmlns:a16="http://schemas.microsoft.com/office/drawing/2014/main" id="{982C8636-51A8-4333-A82A-C7FAC4B67525}"/>
              </a:ext>
            </a:extLst>
          </p:cNvPr>
          <p:cNvSpPr>
            <a:spLocks noGrp="1"/>
          </p:cNvSpPr>
          <p:nvPr>
            <p:ph type="ftr" sz="quarter" idx="11"/>
          </p:nvPr>
        </p:nvSpPr>
        <p:spPr/>
        <p:txBody>
          <a:bodyPr/>
          <a:lstStyle/>
          <a:p>
            <a:r>
              <a:rPr lang="en-US" dirty="0"/>
              <a:t>S. Dayanık, N.K. Erkip, E. Uzun</a:t>
            </a:r>
          </a:p>
        </p:txBody>
      </p:sp>
      <p:sp>
        <p:nvSpPr>
          <p:cNvPr id="7" name="Slide Number Placeholder 6">
            <a:extLst>
              <a:ext uri="{FF2B5EF4-FFF2-40B4-BE49-F238E27FC236}">
                <a16:creationId xmlns:a16="http://schemas.microsoft.com/office/drawing/2014/main" id="{5421A68F-C9E4-4F27-8A7E-93E1FDE12652}"/>
              </a:ext>
            </a:extLst>
          </p:cNvPr>
          <p:cNvSpPr>
            <a:spLocks noGrp="1"/>
          </p:cNvSpPr>
          <p:nvPr>
            <p:ph type="sldNum" sz="quarter" idx="12"/>
          </p:nvPr>
        </p:nvSpPr>
        <p:spPr/>
        <p:txBody>
          <a:bodyPr/>
          <a:lstStyle/>
          <a:p>
            <a:fld id="{B390BEA4-3794-4163-992C-2592E87C7C69}" type="slidenum">
              <a:rPr lang="en-US" smtClean="0"/>
              <a:t>‹#›</a:t>
            </a:fld>
            <a:endParaRPr lang="en-US" dirty="0"/>
          </a:p>
        </p:txBody>
      </p:sp>
    </p:spTree>
    <p:extLst>
      <p:ext uri="{BB962C8B-B14F-4D97-AF65-F5344CB8AC3E}">
        <p14:creationId xmlns:p14="http://schemas.microsoft.com/office/powerpoint/2010/main" val="4115989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DCB8D5-5295-40B2-B299-E1BDDCAE2D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051946-836B-4752-9436-3ECC63943E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AEEB0C-CBD2-4F82-BDE4-9B00C022D4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September 2019</a:t>
            </a:r>
          </a:p>
        </p:txBody>
      </p:sp>
      <p:sp>
        <p:nvSpPr>
          <p:cNvPr id="5" name="Footer Placeholder 4">
            <a:extLst>
              <a:ext uri="{FF2B5EF4-FFF2-40B4-BE49-F238E27FC236}">
                <a16:creationId xmlns:a16="http://schemas.microsoft.com/office/drawing/2014/main" id="{1435873A-DDAD-4C50-9E37-077AC8D7C7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S. Dayanık, N.K. Erkip, E. Uzun</a:t>
            </a:r>
          </a:p>
        </p:txBody>
      </p:sp>
      <p:sp>
        <p:nvSpPr>
          <p:cNvPr id="6" name="Slide Number Placeholder 5">
            <a:extLst>
              <a:ext uri="{FF2B5EF4-FFF2-40B4-BE49-F238E27FC236}">
                <a16:creationId xmlns:a16="http://schemas.microsoft.com/office/drawing/2014/main" id="{E28223AD-45DC-4B0C-9860-BA07CC7502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0BEA4-3794-4163-992C-2592E87C7C69}" type="slidenum">
              <a:rPr lang="en-US" smtClean="0"/>
              <a:t>‹#›</a:t>
            </a:fld>
            <a:endParaRPr lang="en-US" dirty="0"/>
          </a:p>
        </p:txBody>
      </p:sp>
    </p:spTree>
    <p:extLst>
      <p:ext uri="{BB962C8B-B14F-4D97-AF65-F5344CB8AC3E}">
        <p14:creationId xmlns:p14="http://schemas.microsoft.com/office/powerpoint/2010/main" val="26074348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AEAEA"/>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45EFF34-34DD-401A-BEF7-183E1A80AEC4}"/>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AAC9E3B-9B3E-4B7B-AD21-4D1397A19597}"/>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5F271F02-2D6E-46B4-BF72-2785BA8A89C0}"/>
              </a:ext>
            </a:extLst>
          </p:cNvPr>
          <p:cNvSpPr>
            <a:spLocks noGrp="1" noChangeArrowheads="1"/>
          </p:cNvSpPr>
          <p:nvPr>
            <p:ph type="dt" sz="half" idx="2"/>
          </p:nvPr>
        </p:nvSpPr>
        <p:spPr bwMode="auto">
          <a:xfrm>
            <a:off x="609600" y="6245225"/>
            <a:ext cx="2336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b="0">
                <a:latin typeface="Arial" charset="0"/>
                <a:ea typeface="ＭＳ Ｐゴシック" charset="-128"/>
                <a:cs typeface="+mn-cs"/>
              </a:defRPr>
            </a:lvl1pPr>
          </a:lstStyle>
          <a:p>
            <a:pPr>
              <a:defRPr/>
            </a:pPr>
            <a:r>
              <a:rPr lang="en-US" dirty="0"/>
              <a:t>September 2019</a:t>
            </a:r>
          </a:p>
        </p:txBody>
      </p:sp>
      <p:sp>
        <p:nvSpPr>
          <p:cNvPr id="1029" name="Rectangle 5">
            <a:extLst>
              <a:ext uri="{FF2B5EF4-FFF2-40B4-BE49-F238E27FC236}">
                <a16:creationId xmlns:a16="http://schemas.microsoft.com/office/drawing/2014/main" id="{89C76C4A-7C45-4455-80D2-DB53074AF7A5}"/>
              </a:ext>
            </a:extLst>
          </p:cNvPr>
          <p:cNvSpPr>
            <a:spLocks noGrp="1" noChangeArrowheads="1"/>
          </p:cNvSpPr>
          <p:nvPr>
            <p:ph type="ftr" sz="quarter" idx="3"/>
          </p:nvPr>
        </p:nvSpPr>
        <p:spPr bwMode="auto">
          <a:xfrm>
            <a:off x="2946400" y="6245225"/>
            <a:ext cx="70104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b="0">
                <a:latin typeface="Arial" charset="0"/>
                <a:ea typeface="ＭＳ Ｐゴシック" charset="-128"/>
                <a:cs typeface="+mn-cs"/>
              </a:defRPr>
            </a:lvl1pPr>
          </a:lstStyle>
          <a:p>
            <a:pPr>
              <a:defRPr/>
            </a:pPr>
            <a:r>
              <a:rPr lang="tr-TR" dirty="0"/>
              <a:t>S. Dayanık, N.K. Erkip, E. Uzun</a:t>
            </a:r>
            <a:endParaRPr lang="en-US" dirty="0"/>
          </a:p>
        </p:txBody>
      </p:sp>
      <p:sp>
        <p:nvSpPr>
          <p:cNvPr id="1030" name="Rectangle 6">
            <a:extLst>
              <a:ext uri="{FF2B5EF4-FFF2-40B4-BE49-F238E27FC236}">
                <a16:creationId xmlns:a16="http://schemas.microsoft.com/office/drawing/2014/main" id="{569307EF-504F-41C3-9DB9-99FD832D78D7}"/>
              </a:ext>
            </a:extLst>
          </p:cNvPr>
          <p:cNvSpPr>
            <a:spLocks noGrp="1" noChangeArrowheads="1"/>
          </p:cNvSpPr>
          <p:nvPr>
            <p:ph type="sldNum" sz="quarter" idx="4"/>
          </p:nvPr>
        </p:nvSpPr>
        <p:spPr bwMode="auto">
          <a:xfrm>
            <a:off x="10871200" y="6245225"/>
            <a:ext cx="71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b="0"/>
            </a:lvl1pPr>
          </a:lstStyle>
          <a:p>
            <a:fld id="{B97B5DE8-83EA-4006-A6ED-3A5979B7E367}" type="slidenum">
              <a:rPr lang="en-US" altLang="en-US"/>
              <a:pPr/>
              <a:t>‹#›</a:t>
            </a:fld>
            <a:endParaRPr lang="en-US" altLang="en-US" dirty="0"/>
          </a:p>
        </p:txBody>
      </p:sp>
      <p:sp>
        <p:nvSpPr>
          <p:cNvPr id="1031" name="Line 7">
            <a:extLst>
              <a:ext uri="{FF2B5EF4-FFF2-40B4-BE49-F238E27FC236}">
                <a16:creationId xmlns:a16="http://schemas.microsoft.com/office/drawing/2014/main" id="{0B07ABDF-9693-456A-A8BB-822B49AD9B6F}"/>
              </a:ext>
            </a:extLst>
          </p:cNvPr>
          <p:cNvSpPr>
            <a:spLocks noChangeShapeType="1"/>
          </p:cNvSpPr>
          <p:nvPr/>
        </p:nvSpPr>
        <p:spPr bwMode="auto">
          <a:xfrm>
            <a:off x="609600" y="1524000"/>
            <a:ext cx="10972800" cy="0"/>
          </a:xfrm>
          <a:prstGeom prst="line">
            <a:avLst/>
          </a:prstGeom>
          <a:noFill/>
          <a:ln w="28575">
            <a:solidFill>
              <a:srgbClr val="CC3300"/>
            </a:solidFill>
            <a:round/>
            <a:headEnd/>
            <a:tailEnd/>
          </a:ln>
          <a:effectLst/>
        </p:spPr>
        <p:txBody>
          <a:bodyPr/>
          <a:lstStyle/>
          <a:p>
            <a:pPr algn="ctr">
              <a:defRPr/>
            </a:pPr>
            <a:endParaRPr lang="tr-TR" sz="1800" dirty="0">
              <a:latin typeface="Arial" charset="0"/>
              <a:ea typeface="+mn-ea"/>
              <a:cs typeface="+mn-cs"/>
            </a:endParaRPr>
          </a:p>
        </p:txBody>
      </p:sp>
      <p:sp>
        <p:nvSpPr>
          <p:cNvPr id="1032" name="Line 8">
            <a:extLst>
              <a:ext uri="{FF2B5EF4-FFF2-40B4-BE49-F238E27FC236}">
                <a16:creationId xmlns:a16="http://schemas.microsoft.com/office/drawing/2014/main" id="{79C54B4C-CD79-4850-B49C-63B1B15B2833}"/>
              </a:ext>
            </a:extLst>
          </p:cNvPr>
          <p:cNvSpPr>
            <a:spLocks noChangeShapeType="1"/>
          </p:cNvSpPr>
          <p:nvPr/>
        </p:nvSpPr>
        <p:spPr bwMode="auto">
          <a:xfrm>
            <a:off x="609600" y="6096000"/>
            <a:ext cx="10972800" cy="0"/>
          </a:xfrm>
          <a:prstGeom prst="line">
            <a:avLst/>
          </a:prstGeom>
          <a:noFill/>
          <a:ln w="9525">
            <a:solidFill>
              <a:srgbClr val="CC3300"/>
            </a:solidFill>
            <a:round/>
            <a:headEnd/>
            <a:tailEnd/>
          </a:ln>
          <a:effectLst/>
        </p:spPr>
        <p:txBody>
          <a:bodyPr/>
          <a:lstStyle/>
          <a:p>
            <a:pPr algn="ctr">
              <a:defRPr/>
            </a:pPr>
            <a:endParaRPr lang="tr-TR" sz="1800" dirty="0">
              <a:latin typeface="Arial" charset="0"/>
              <a:ea typeface="+mn-ea"/>
              <a:cs typeface="+mn-cs"/>
            </a:endParaRPr>
          </a:p>
        </p:txBody>
      </p:sp>
      <p:pic>
        <p:nvPicPr>
          <p:cNvPr id="1033" name="Picture 5">
            <a:extLst>
              <a:ext uri="{FF2B5EF4-FFF2-40B4-BE49-F238E27FC236}">
                <a16:creationId xmlns:a16="http://schemas.microsoft.com/office/drawing/2014/main" id="{7374B2D5-C069-44BC-B2D0-21906C9502F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08001" y="401638"/>
            <a:ext cx="1183217"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1106992"/>
      </p:ext>
    </p:extLst>
  </p:cSld>
  <p:clrMap bg1="lt1" tx1="dk1" bg2="lt2" tx2="dk2" accent1="accent1" accent2="accent2" accent3="accent3" accent4="accent4" accent5="accent5" accent6="accent6" hlink="hlink" folHlink="folHlink"/>
  <p:sldLayoutIdLst>
    <p:sldLayoutId id="2147483661" r:id="rId1"/>
    <p:sldLayoutId id="2147483662" r:id="rId2"/>
  </p:sldLayoutIdLst>
  <p:hf hdr="0" dt="0"/>
  <p:txStyles>
    <p:titleStyle>
      <a:lvl1pPr algn="ctr" rtl="0" eaLnBrk="0" fontAlgn="base" hangingPunct="0">
        <a:spcBef>
          <a:spcPct val="0"/>
        </a:spcBef>
        <a:spcAft>
          <a:spcPct val="0"/>
        </a:spcAft>
        <a:defRPr sz="4000">
          <a:solidFill>
            <a:schemeClr val="tx2"/>
          </a:solidFill>
          <a:latin typeface="+mj-lt"/>
          <a:ea typeface="ＭＳ Ｐゴシック" charset="-128"/>
          <a:cs typeface="+mj-cs"/>
        </a:defRPr>
      </a:lvl1pPr>
      <a:lvl2pPr algn="ctr" rtl="0" eaLnBrk="0" fontAlgn="base" hangingPunct="0">
        <a:spcBef>
          <a:spcPct val="0"/>
        </a:spcBef>
        <a:spcAft>
          <a:spcPct val="0"/>
        </a:spcAft>
        <a:defRPr sz="4000">
          <a:solidFill>
            <a:schemeClr val="tx2"/>
          </a:solidFill>
          <a:latin typeface="Arial" charset="0"/>
          <a:ea typeface="ＭＳ Ｐゴシック" charset="-128"/>
        </a:defRPr>
      </a:lvl2pPr>
      <a:lvl3pPr algn="ctr" rtl="0" eaLnBrk="0" fontAlgn="base" hangingPunct="0">
        <a:spcBef>
          <a:spcPct val="0"/>
        </a:spcBef>
        <a:spcAft>
          <a:spcPct val="0"/>
        </a:spcAft>
        <a:defRPr sz="4000">
          <a:solidFill>
            <a:schemeClr val="tx2"/>
          </a:solidFill>
          <a:latin typeface="Arial" charset="0"/>
          <a:ea typeface="ＭＳ Ｐゴシック" charset="-128"/>
        </a:defRPr>
      </a:lvl3pPr>
      <a:lvl4pPr algn="ctr" rtl="0" eaLnBrk="0" fontAlgn="base" hangingPunct="0">
        <a:spcBef>
          <a:spcPct val="0"/>
        </a:spcBef>
        <a:spcAft>
          <a:spcPct val="0"/>
        </a:spcAft>
        <a:defRPr sz="4000">
          <a:solidFill>
            <a:schemeClr val="tx2"/>
          </a:solidFill>
          <a:latin typeface="Arial" charset="0"/>
          <a:ea typeface="ＭＳ Ｐゴシック" charset="-128"/>
        </a:defRPr>
      </a:lvl4pPr>
      <a:lvl5pPr algn="ctr" rtl="0" eaLnBrk="0" fontAlgn="base" hangingPunct="0">
        <a:spcBef>
          <a:spcPct val="0"/>
        </a:spcBef>
        <a:spcAft>
          <a:spcPct val="0"/>
        </a:spcAft>
        <a:defRPr sz="4000">
          <a:solidFill>
            <a:schemeClr val="tx2"/>
          </a:solidFill>
          <a:latin typeface="Arial" charset="0"/>
          <a:ea typeface="ＭＳ Ｐゴシック" charset="-128"/>
        </a:defRPr>
      </a:lvl5pPr>
      <a:lvl6pPr marL="457200" algn="ctr" rtl="0" fontAlgn="base">
        <a:spcBef>
          <a:spcPct val="0"/>
        </a:spcBef>
        <a:spcAft>
          <a:spcPct val="0"/>
        </a:spcAft>
        <a:defRPr sz="4000">
          <a:solidFill>
            <a:schemeClr val="tx2"/>
          </a:solidFill>
          <a:latin typeface="Arial" charset="0"/>
        </a:defRPr>
      </a:lvl6pPr>
      <a:lvl7pPr marL="914400" algn="ctr" rtl="0" fontAlgn="base">
        <a:spcBef>
          <a:spcPct val="0"/>
        </a:spcBef>
        <a:spcAft>
          <a:spcPct val="0"/>
        </a:spcAft>
        <a:defRPr sz="4000">
          <a:solidFill>
            <a:schemeClr val="tx2"/>
          </a:solidFill>
          <a:latin typeface="Arial" charset="0"/>
        </a:defRPr>
      </a:lvl7pPr>
      <a:lvl8pPr marL="1371600" algn="ctr" rtl="0" fontAlgn="base">
        <a:spcBef>
          <a:spcPct val="0"/>
        </a:spcBef>
        <a:spcAft>
          <a:spcPct val="0"/>
        </a:spcAft>
        <a:defRPr sz="4000">
          <a:solidFill>
            <a:schemeClr val="tx2"/>
          </a:solidFill>
          <a:latin typeface="Arial" charset="0"/>
        </a:defRPr>
      </a:lvl8pPr>
      <a:lvl9pPr marL="1828800" algn="ctr" rtl="0" fontAlgn="base">
        <a:spcBef>
          <a:spcPct val="0"/>
        </a:spcBef>
        <a:spcAft>
          <a:spcPct val="0"/>
        </a:spcAft>
        <a:defRPr sz="4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ＭＳ Ｐゴシック" charset="-128"/>
          <a:cs typeface="+mn-cs"/>
        </a:defRPr>
      </a:lvl1pPr>
      <a:lvl2pPr marL="742950" indent="-285750" algn="l" rtl="0" eaLnBrk="0" fontAlgn="base" hangingPunct="0">
        <a:spcBef>
          <a:spcPct val="20000"/>
        </a:spcBef>
        <a:spcAft>
          <a:spcPct val="0"/>
        </a:spcAft>
        <a:buChar char="–"/>
        <a:defRPr sz="24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888D1C4-B54A-4414-B1B8-46A67B7A7867}"/>
              </a:ext>
            </a:extLst>
          </p:cNvPr>
          <p:cNvSpPr>
            <a:spLocks noGrp="1" noChangeArrowheads="1"/>
          </p:cNvSpPr>
          <p:nvPr>
            <p:ph type="ctrTitle"/>
          </p:nvPr>
        </p:nvSpPr>
        <p:spPr>
          <a:xfrm>
            <a:off x="914400" y="2086357"/>
            <a:ext cx="10363200" cy="1470025"/>
          </a:xfrm>
        </p:spPr>
        <p:txBody>
          <a:bodyPr/>
          <a:lstStyle/>
          <a:p>
            <a:r>
              <a:rPr lang="en-US" altLang="en-US" dirty="0"/>
              <a:t>SYSTEM DESIGN IE 477-78 </a:t>
            </a:r>
            <a:br>
              <a:rPr lang="en-US" altLang="en-US" dirty="0"/>
            </a:br>
            <a:br>
              <a:rPr lang="en-US" altLang="en-US" dirty="0"/>
            </a:br>
            <a:r>
              <a:rPr lang="en-US" altLang="en-US" dirty="0"/>
              <a:t>More suggestions</a:t>
            </a:r>
          </a:p>
        </p:txBody>
      </p:sp>
      <p:sp>
        <p:nvSpPr>
          <p:cNvPr id="2051" name="Rectangle 3">
            <a:extLst>
              <a:ext uri="{FF2B5EF4-FFF2-40B4-BE49-F238E27FC236}">
                <a16:creationId xmlns:a16="http://schemas.microsoft.com/office/drawing/2014/main" id="{38CEE454-55CA-4FC4-BB14-D83F1773CD0A}"/>
              </a:ext>
            </a:extLst>
          </p:cNvPr>
          <p:cNvSpPr>
            <a:spLocks noGrp="1" noChangeArrowheads="1"/>
          </p:cNvSpPr>
          <p:nvPr>
            <p:ph type="subTitle" idx="1"/>
          </p:nvPr>
        </p:nvSpPr>
        <p:spPr>
          <a:xfrm>
            <a:off x="1828800" y="3886200"/>
            <a:ext cx="8534400" cy="1752600"/>
          </a:xfrm>
        </p:spPr>
        <p:txBody>
          <a:bodyPr/>
          <a:lstStyle/>
          <a:p>
            <a:endParaRPr lang="en-AU" altLang="en-US" dirty="0"/>
          </a:p>
          <a:p>
            <a:r>
              <a:rPr lang="tr-TR" altLang="en-US" dirty="0"/>
              <a:t>Fall 2021</a:t>
            </a:r>
            <a:endParaRPr lang="en-AU" altLang="en-US" dirty="0"/>
          </a:p>
        </p:txBody>
      </p:sp>
      <p:sp>
        <p:nvSpPr>
          <p:cNvPr id="4" name="Footer Placeholder 3">
            <a:extLst>
              <a:ext uri="{FF2B5EF4-FFF2-40B4-BE49-F238E27FC236}">
                <a16:creationId xmlns:a16="http://schemas.microsoft.com/office/drawing/2014/main" id="{21A83A25-85C3-4C90-ADDC-0B3A92A599FB}"/>
              </a:ext>
            </a:extLst>
          </p:cNvPr>
          <p:cNvSpPr>
            <a:spLocks noGrp="1"/>
          </p:cNvSpPr>
          <p:nvPr>
            <p:ph type="ftr" sz="quarter" idx="11"/>
          </p:nvPr>
        </p:nvSpPr>
        <p:spPr/>
        <p:txBody>
          <a:bodyPr/>
          <a:lstStyle/>
          <a:p>
            <a:pPr>
              <a:defRPr/>
            </a:pPr>
            <a:r>
              <a:rPr lang="tr-TR" dirty="0"/>
              <a:t>S. Dayanık, N.K. Erkip, E. Uzun</a:t>
            </a:r>
            <a:endParaRPr lang="en-US" dirty="0"/>
          </a:p>
        </p:txBody>
      </p:sp>
      <p:sp>
        <p:nvSpPr>
          <p:cNvPr id="5" name="Slide Number Placeholder 4">
            <a:extLst>
              <a:ext uri="{FF2B5EF4-FFF2-40B4-BE49-F238E27FC236}">
                <a16:creationId xmlns:a16="http://schemas.microsoft.com/office/drawing/2014/main" id="{C7B3FAD7-D07F-4C63-8EA4-D56686D335F5}"/>
              </a:ext>
            </a:extLst>
          </p:cNvPr>
          <p:cNvSpPr>
            <a:spLocks noGrp="1"/>
          </p:cNvSpPr>
          <p:nvPr>
            <p:ph type="sldNum" sz="quarter" idx="12"/>
          </p:nvPr>
        </p:nvSpPr>
        <p:spPr/>
        <p:txBody>
          <a:bodyPr/>
          <a:lstStyle/>
          <a:p>
            <a:fld id="{2C262595-5B0A-47B2-886C-30EC44E8AC5D}" type="slidenum">
              <a:rPr lang="en-US" altLang="en-US" smtClean="0"/>
              <a:pPr/>
              <a:t>1</a:t>
            </a:fld>
            <a:endParaRPr lang="en-US"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81D5F-50BA-4776-B336-397014A185A4}"/>
              </a:ext>
            </a:extLst>
          </p:cNvPr>
          <p:cNvSpPr>
            <a:spLocks noGrp="1"/>
          </p:cNvSpPr>
          <p:nvPr>
            <p:ph type="title"/>
          </p:nvPr>
        </p:nvSpPr>
        <p:spPr/>
        <p:txBody>
          <a:bodyPr/>
          <a:lstStyle/>
          <a:p>
            <a:r>
              <a:rPr lang="en-US" dirty="0"/>
              <a:t>Projects assigned. What’s next?</a:t>
            </a:r>
          </a:p>
        </p:txBody>
      </p:sp>
      <p:sp>
        <p:nvSpPr>
          <p:cNvPr id="3" name="Content Placeholder 2">
            <a:extLst>
              <a:ext uri="{FF2B5EF4-FFF2-40B4-BE49-F238E27FC236}">
                <a16:creationId xmlns:a16="http://schemas.microsoft.com/office/drawing/2014/main" id="{CA05BAB5-E66F-42E4-ACAD-0F75936E685F}"/>
              </a:ext>
            </a:extLst>
          </p:cNvPr>
          <p:cNvSpPr>
            <a:spLocks noGrp="1"/>
          </p:cNvSpPr>
          <p:nvPr>
            <p:ph idx="1"/>
          </p:nvPr>
        </p:nvSpPr>
        <p:spPr>
          <a:xfrm>
            <a:off x="838200" y="1421176"/>
            <a:ext cx="10515600" cy="5071699"/>
          </a:xfrm>
        </p:spPr>
        <p:txBody>
          <a:bodyPr>
            <a:normAutofit/>
          </a:bodyPr>
          <a:lstStyle/>
          <a:p>
            <a:r>
              <a:rPr lang="en-US" dirty="0"/>
              <a:t>You should have contacted your AA and met or scheduled a meeting.</a:t>
            </a:r>
          </a:p>
          <a:p>
            <a:r>
              <a:rPr lang="en-US" dirty="0"/>
              <a:t>On Kick-off meetings</a:t>
            </a:r>
          </a:p>
          <a:p>
            <a:r>
              <a:rPr lang="en-US" dirty="0"/>
              <a:t>Before the kick-off meetings</a:t>
            </a:r>
          </a:p>
          <a:p>
            <a:pPr lvl="1"/>
            <a:r>
              <a:rPr lang="en-US" dirty="0"/>
              <a:t>Go over previous years’ Project booklet – to understand and appreciate the end product</a:t>
            </a:r>
          </a:p>
          <a:p>
            <a:pPr lvl="1"/>
            <a:r>
              <a:rPr lang="en-US" dirty="0"/>
              <a:t>Review related course material</a:t>
            </a:r>
          </a:p>
          <a:p>
            <a:pPr lvl="1"/>
            <a:r>
              <a:rPr lang="en-US" dirty="0"/>
              <a:t>Ask your AA on what to overview for your project</a:t>
            </a:r>
          </a:p>
          <a:p>
            <a:pPr lvl="1"/>
            <a:r>
              <a:rPr lang="en-US" dirty="0"/>
              <a:t>Read the material on the course WEB site</a:t>
            </a:r>
          </a:p>
          <a:p>
            <a:pPr lvl="1"/>
            <a:r>
              <a:rPr lang="en-US" dirty="0"/>
              <a:t>Discuss about how to proceed within the group – professionalism </a:t>
            </a:r>
            <a:endParaRPr lang="tr-TR" dirty="0"/>
          </a:p>
          <a:p>
            <a:r>
              <a:rPr lang="en-US" dirty="0"/>
              <a:t>During the kick-off meeting</a:t>
            </a:r>
          </a:p>
          <a:p>
            <a:r>
              <a:rPr lang="en-US" i="1" u="sng" dirty="0"/>
              <a:t>All problems are unique – requires learning and understanding</a:t>
            </a:r>
          </a:p>
        </p:txBody>
      </p:sp>
      <p:sp>
        <p:nvSpPr>
          <p:cNvPr id="4" name="Footer Placeholder 3">
            <a:extLst>
              <a:ext uri="{FF2B5EF4-FFF2-40B4-BE49-F238E27FC236}">
                <a16:creationId xmlns:a16="http://schemas.microsoft.com/office/drawing/2014/main" id="{F3C46180-7620-4C64-8766-1E031D60F345}"/>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9796FE81-C549-4C2C-AF4C-763196038E06}"/>
              </a:ext>
            </a:extLst>
          </p:cNvPr>
          <p:cNvSpPr>
            <a:spLocks noGrp="1"/>
          </p:cNvSpPr>
          <p:nvPr>
            <p:ph type="sldNum" sz="quarter" idx="12"/>
          </p:nvPr>
        </p:nvSpPr>
        <p:spPr/>
        <p:txBody>
          <a:bodyPr/>
          <a:lstStyle/>
          <a:p>
            <a:fld id="{B390BEA4-3794-4163-992C-2592E87C7C69}" type="slidenum">
              <a:rPr lang="en-US" smtClean="0"/>
              <a:t>2</a:t>
            </a:fld>
            <a:endParaRPr lang="en-US" dirty="0"/>
          </a:p>
        </p:txBody>
      </p:sp>
    </p:spTree>
    <p:extLst>
      <p:ext uri="{BB962C8B-B14F-4D97-AF65-F5344CB8AC3E}">
        <p14:creationId xmlns:p14="http://schemas.microsoft.com/office/powerpoint/2010/main" val="608955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77698-B6AE-4DBE-B8FA-98417EDD7446}"/>
              </a:ext>
            </a:extLst>
          </p:cNvPr>
          <p:cNvSpPr>
            <a:spLocks noGrp="1"/>
          </p:cNvSpPr>
          <p:nvPr>
            <p:ph type="title"/>
          </p:nvPr>
        </p:nvSpPr>
        <p:spPr/>
        <p:txBody>
          <a:bodyPr/>
          <a:lstStyle/>
          <a:p>
            <a:r>
              <a:rPr lang="en-US" b="1" dirty="0">
                <a:latin typeface="+mn-lt"/>
              </a:rPr>
              <a:t>Project work is a journey</a:t>
            </a:r>
          </a:p>
        </p:txBody>
      </p:sp>
      <p:sp>
        <p:nvSpPr>
          <p:cNvPr id="3" name="Content Placeholder 2">
            <a:extLst>
              <a:ext uri="{FF2B5EF4-FFF2-40B4-BE49-F238E27FC236}">
                <a16:creationId xmlns:a16="http://schemas.microsoft.com/office/drawing/2014/main" id="{30130DD0-E170-4B95-877A-810399E8E969}"/>
              </a:ext>
            </a:extLst>
          </p:cNvPr>
          <p:cNvSpPr>
            <a:spLocks noGrp="1"/>
          </p:cNvSpPr>
          <p:nvPr>
            <p:ph idx="1"/>
          </p:nvPr>
        </p:nvSpPr>
        <p:spPr>
          <a:xfrm>
            <a:off x="468351" y="1509807"/>
            <a:ext cx="11418849" cy="4757177"/>
          </a:xfrm>
        </p:spPr>
        <p:txBody>
          <a:bodyPr/>
          <a:lstStyle/>
          <a:p>
            <a:endParaRPr lang="en-US" dirty="0"/>
          </a:p>
        </p:txBody>
      </p:sp>
      <p:sp>
        <p:nvSpPr>
          <p:cNvPr id="4" name="Footer Placeholder 3">
            <a:extLst>
              <a:ext uri="{FF2B5EF4-FFF2-40B4-BE49-F238E27FC236}">
                <a16:creationId xmlns:a16="http://schemas.microsoft.com/office/drawing/2014/main" id="{3069C86F-1915-4068-89B2-F436DC2B25FA}"/>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8A8FCFD0-D497-43F5-8C8F-6853339FD0BA}"/>
              </a:ext>
            </a:extLst>
          </p:cNvPr>
          <p:cNvSpPr>
            <a:spLocks noGrp="1"/>
          </p:cNvSpPr>
          <p:nvPr>
            <p:ph type="sldNum" sz="quarter" idx="12"/>
          </p:nvPr>
        </p:nvSpPr>
        <p:spPr/>
        <p:txBody>
          <a:bodyPr/>
          <a:lstStyle/>
          <a:p>
            <a:fld id="{B390BEA4-3794-4163-992C-2592E87C7C69}" type="slidenum">
              <a:rPr lang="en-US" smtClean="0"/>
              <a:t>3</a:t>
            </a:fld>
            <a:endParaRPr lang="en-US" dirty="0"/>
          </a:p>
        </p:txBody>
      </p:sp>
      <p:sp>
        <p:nvSpPr>
          <p:cNvPr id="6" name="Oval 5">
            <a:extLst>
              <a:ext uri="{FF2B5EF4-FFF2-40B4-BE49-F238E27FC236}">
                <a16:creationId xmlns:a16="http://schemas.microsoft.com/office/drawing/2014/main" id="{974BAFF0-3267-45A5-9E35-80BB7A0D7572}"/>
              </a:ext>
            </a:extLst>
          </p:cNvPr>
          <p:cNvSpPr/>
          <p:nvPr/>
        </p:nvSpPr>
        <p:spPr>
          <a:xfrm>
            <a:off x="587010" y="2553629"/>
            <a:ext cx="2040673" cy="2375209"/>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Project Description</a:t>
            </a:r>
          </a:p>
        </p:txBody>
      </p:sp>
      <p:sp>
        <p:nvSpPr>
          <p:cNvPr id="7" name="Rectangle 6">
            <a:extLst>
              <a:ext uri="{FF2B5EF4-FFF2-40B4-BE49-F238E27FC236}">
                <a16:creationId xmlns:a16="http://schemas.microsoft.com/office/drawing/2014/main" id="{5618A671-AA29-406C-B4F8-976AAABC63A3}"/>
              </a:ext>
            </a:extLst>
          </p:cNvPr>
          <p:cNvSpPr/>
          <p:nvPr/>
        </p:nvSpPr>
        <p:spPr>
          <a:xfrm>
            <a:off x="7561456" y="3218310"/>
            <a:ext cx="2588941" cy="212988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000" dirty="0"/>
              <a:t>Proposal accepted </a:t>
            </a:r>
          </a:p>
          <a:p>
            <a:pPr algn="ctr"/>
            <a:r>
              <a:rPr lang="en-US" sz="2000" dirty="0"/>
              <a:t>by all parties</a:t>
            </a:r>
          </a:p>
        </p:txBody>
      </p:sp>
      <p:sp>
        <p:nvSpPr>
          <p:cNvPr id="8" name="Arrow: Pentagon 7">
            <a:extLst>
              <a:ext uri="{FF2B5EF4-FFF2-40B4-BE49-F238E27FC236}">
                <a16:creationId xmlns:a16="http://schemas.microsoft.com/office/drawing/2014/main" id="{EBE3D2E6-9096-4D40-86FC-18991CD19283}"/>
              </a:ext>
            </a:extLst>
          </p:cNvPr>
          <p:cNvSpPr/>
          <p:nvPr/>
        </p:nvSpPr>
        <p:spPr>
          <a:xfrm>
            <a:off x="2988527" y="2111006"/>
            <a:ext cx="4116658" cy="3735659"/>
          </a:xfrm>
          <a:prstGeom prst="homePlate">
            <a:avLst/>
          </a:prstGeom>
        </p:spPr>
        <p:style>
          <a:lnRef idx="2">
            <a:schemeClr val="accent6"/>
          </a:lnRef>
          <a:fillRef idx="1">
            <a:schemeClr val="lt1"/>
          </a:fillRef>
          <a:effectRef idx="0">
            <a:schemeClr val="accent6"/>
          </a:effectRef>
          <a:fontRef idx="minor">
            <a:schemeClr val="dk1"/>
          </a:fontRef>
        </p:style>
        <p:txBody>
          <a:bodyPr rtlCol="0" anchor="ctr"/>
          <a:lstStyle/>
          <a:p>
            <a:pPr marL="166688" indent="-166688" defTabSz="166688">
              <a:buFont typeface="Arial" panose="020B0604020202020204" pitchFamily="34" charset="0"/>
              <a:buChar char="•"/>
            </a:pPr>
            <a:endParaRPr lang="tr-TR" dirty="0"/>
          </a:p>
          <a:p>
            <a:pPr marL="166688" indent="-166688" defTabSz="166688">
              <a:buFont typeface="Arial" panose="020B0604020202020204" pitchFamily="34" charset="0"/>
              <a:buChar char="•"/>
            </a:pPr>
            <a:endParaRPr lang="tr-TR" dirty="0"/>
          </a:p>
          <a:p>
            <a:pPr marL="166688" indent="-166688" defTabSz="166688">
              <a:buFont typeface="Arial" panose="020B0604020202020204" pitchFamily="34" charset="0"/>
              <a:buChar char="•"/>
            </a:pPr>
            <a:endParaRPr lang="tr-TR" dirty="0"/>
          </a:p>
          <a:p>
            <a:pPr marL="166688" indent="-166688" defTabSz="166688">
              <a:buFont typeface="Arial" panose="020B0604020202020204" pitchFamily="34" charset="0"/>
              <a:buChar char="•"/>
            </a:pPr>
            <a:r>
              <a:rPr lang="en-US" dirty="0"/>
              <a:t>Understand  (Analyze)</a:t>
            </a:r>
          </a:p>
          <a:p>
            <a:pPr marL="166688" indent="-166688" defTabSz="166688"/>
            <a:r>
              <a:rPr lang="en-US" dirty="0"/>
              <a:t>    (system, statement)</a:t>
            </a:r>
          </a:p>
          <a:p>
            <a:pPr marL="166688" indent="-166688" defTabSz="166688">
              <a:buFont typeface="Arial" panose="020B0604020202020204" pitchFamily="34" charset="0"/>
              <a:buChar char="•"/>
            </a:pPr>
            <a:r>
              <a:rPr lang="en-US" dirty="0"/>
              <a:t>Narrative, numbers</a:t>
            </a:r>
          </a:p>
          <a:p>
            <a:pPr marL="166688" indent="-166688" defTabSz="166688">
              <a:buFont typeface="Arial" panose="020B0604020202020204" pitchFamily="34" charset="0"/>
              <a:buChar char="•"/>
            </a:pPr>
            <a:endParaRPr lang="en-US" dirty="0"/>
          </a:p>
          <a:p>
            <a:pPr marL="166688" indent="-166688" defTabSz="166688">
              <a:buFont typeface="Arial" panose="020B0604020202020204" pitchFamily="34" charset="0"/>
              <a:buChar char="•"/>
            </a:pPr>
            <a:r>
              <a:rPr lang="en-US" dirty="0"/>
              <a:t>Challenge narrative with facts </a:t>
            </a:r>
          </a:p>
          <a:p>
            <a:pPr marL="166688" indent="-166688" defTabSz="166688">
              <a:buFont typeface="Arial" panose="020B0604020202020204" pitchFamily="34" charset="0"/>
              <a:buChar char="•"/>
            </a:pPr>
            <a:endParaRPr lang="en-US" dirty="0"/>
          </a:p>
          <a:p>
            <a:pPr marL="166688" indent="-166688" defTabSz="166688">
              <a:buFont typeface="Arial" panose="020B0604020202020204" pitchFamily="34" charset="0"/>
              <a:buChar char="•"/>
            </a:pPr>
            <a:r>
              <a:rPr lang="en-US" dirty="0"/>
              <a:t>Learn how the current system operates</a:t>
            </a:r>
          </a:p>
          <a:p>
            <a:pPr marL="166688" indent="-166688" defTabSz="166688">
              <a:buFont typeface="Arial" panose="020B0604020202020204" pitchFamily="34" charset="0"/>
              <a:buChar char="•"/>
            </a:pPr>
            <a:r>
              <a:rPr lang="en-US" dirty="0"/>
              <a:t>Summarize what is expected from you (deliverables) </a:t>
            </a:r>
          </a:p>
          <a:p>
            <a:pPr defTabSz="166688"/>
            <a:r>
              <a:rPr lang="en-US" dirty="0"/>
              <a:t>	</a:t>
            </a:r>
          </a:p>
          <a:p>
            <a:pPr defTabSz="166688"/>
            <a:r>
              <a:rPr lang="en-US" dirty="0"/>
              <a:t>	START THINKING</a:t>
            </a:r>
          </a:p>
          <a:p>
            <a:pPr marL="166688" indent="-166688" algn="ctr" defTabSz="166688"/>
            <a:endParaRPr lang="tr-TR" dirty="0"/>
          </a:p>
          <a:p>
            <a:pPr algn="ctr"/>
            <a:endParaRPr lang="tr-TR" dirty="0"/>
          </a:p>
          <a:p>
            <a:pPr algn="ctr"/>
            <a:endParaRPr lang="en-US" dirty="0"/>
          </a:p>
        </p:txBody>
      </p:sp>
      <p:sp>
        <p:nvSpPr>
          <p:cNvPr id="9" name="Arrow: Right 8">
            <a:extLst>
              <a:ext uri="{FF2B5EF4-FFF2-40B4-BE49-F238E27FC236}">
                <a16:creationId xmlns:a16="http://schemas.microsoft.com/office/drawing/2014/main" id="{0BCF837E-8C31-4D25-B7EE-4EEBE98C0C3C}"/>
              </a:ext>
            </a:extLst>
          </p:cNvPr>
          <p:cNvSpPr/>
          <p:nvPr/>
        </p:nvSpPr>
        <p:spPr>
          <a:xfrm>
            <a:off x="10580174" y="388839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C545FC2-0B42-4F16-ABBC-695880B520AC}"/>
              </a:ext>
            </a:extLst>
          </p:cNvPr>
          <p:cNvSpPr txBox="1"/>
          <p:nvPr/>
        </p:nvSpPr>
        <p:spPr>
          <a:xfrm flipH="1">
            <a:off x="10580174" y="2369440"/>
            <a:ext cx="1180830" cy="1200329"/>
          </a:xfrm>
          <a:prstGeom prst="rect">
            <a:avLst/>
          </a:prstGeom>
          <a:noFill/>
        </p:spPr>
        <p:txBody>
          <a:bodyPr wrap="square" rtlCol="0">
            <a:spAutoFit/>
          </a:bodyPr>
          <a:lstStyle/>
          <a:p>
            <a:r>
              <a:rPr lang="tr-TR" sz="2400" dirty="0"/>
              <a:t>MORE TO COME</a:t>
            </a:r>
            <a:endParaRPr lang="en-US" sz="2400" dirty="0"/>
          </a:p>
        </p:txBody>
      </p:sp>
    </p:spTree>
    <p:extLst>
      <p:ext uri="{BB962C8B-B14F-4D97-AF65-F5344CB8AC3E}">
        <p14:creationId xmlns:p14="http://schemas.microsoft.com/office/powerpoint/2010/main" val="1619281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B3CA3-49CF-4E86-8A98-0F036C1FED40}"/>
              </a:ext>
            </a:extLst>
          </p:cNvPr>
          <p:cNvSpPr>
            <a:spLocks noGrp="1"/>
          </p:cNvSpPr>
          <p:nvPr>
            <p:ph type="title"/>
          </p:nvPr>
        </p:nvSpPr>
        <p:spPr>
          <a:xfrm>
            <a:off x="838200" y="136526"/>
            <a:ext cx="10515600" cy="888044"/>
          </a:xfrm>
        </p:spPr>
        <p:txBody>
          <a:bodyPr/>
          <a:lstStyle/>
          <a:p>
            <a:r>
              <a:rPr lang="en-US" b="1" dirty="0"/>
              <a:t>Description of the system</a:t>
            </a:r>
          </a:p>
        </p:txBody>
      </p:sp>
      <p:sp>
        <p:nvSpPr>
          <p:cNvPr id="3" name="Content Placeholder 2">
            <a:extLst>
              <a:ext uri="{FF2B5EF4-FFF2-40B4-BE49-F238E27FC236}">
                <a16:creationId xmlns:a16="http://schemas.microsoft.com/office/drawing/2014/main" id="{6608DE49-21E0-4877-9E0B-9D7778686D2E}"/>
              </a:ext>
            </a:extLst>
          </p:cNvPr>
          <p:cNvSpPr>
            <a:spLocks noGrp="1"/>
          </p:cNvSpPr>
          <p:nvPr>
            <p:ph idx="1"/>
          </p:nvPr>
        </p:nvSpPr>
        <p:spPr>
          <a:xfrm>
            <a:off x="273131" y="826265"/>
            <a:ext cx="11709071" cy="5530085"/>
          </a:xfrm>
        </p:spPr>
        <p:txBody>
          <a:bodyPr>
            <a:noAutofit/>
          </a:bodyPr>
          <a:lstStyle/>
          <a:p>
            <a:pPr marL="0" marR="0" indent="0">
              <a:lnSpc>
                <a:spcPct val="107000"/>
              </a:lnSpc>
              <a:spcBef>
                <a:spcPts val="0"/>
              </a:spcBef>
              <a:spcAft>
                <a:spcPts val="800"/>
              </a:spcAft>
              <a:buNone/>
            </a:pPr>
            <a:r>
              <a:rPr lang="en-US" dirty="0">
                <a:latin typeface="Calibri" panose="020F0502020204030204" pitchFamily="34" charset="0"/>
                <a:ea typeface="Calibri" panose="020F0502020204030204" pitchFamily="34" charset="0"/>
                <a:cs typeface="Times New Roman" panose="02020603050405020304" pitchFamily="18" charset="0"/>
              </a:rPr>
              <a:t>G</a:t>
            </a:r>
            <a:r>
              <a:rPr lang="en-US" dirty="0">
                <a:effectLst/>
                <a:latin typeface="Calibri" panose="020F0502020204030204" pitchFamily="34" charset="0"/>
                <a:ea typeface="Calibri" panose="020F0502020204030204" pitchFamily="34" charset="0"/>
                <a:cs typeface="Times New Roman" panose="02020603050405020304" pitchFamily="18" charset="0"/>
              </a:rPr>
              <a:t>eneral + Project specific information about the organization – Narrative (organizational structure, ownership</a:t>
            </a:r>
            <a:r>
              <a:rPr lang="en-US" dirty="0">
                <a:latin typeface="Calibri" panose="020F0502020204030204" pitchFamily="34" charset="0"/>
                <a:ea typeface="Calibri" panose="020F0502020204030204" pitchFamily="34" charset="0"/>
                <a:cs typeface="Times New Roman" panose="02020603050405020304" pitchFamily="18" charset="0"/>
              </a:rPr>
              <a:t>, etc.)</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N</a:t>
            </a:r>
            <a:r>
              <a:rPr lang="en-US" dirty="0">
                <a:effectLst/>
                <a:latin typeface="Calibri" panose="020F0502020204030204" pitchFamily="34" charset="0"/>
                <a:ea typeface="Calibri" panose="020F0502020204030204" pitchFamily="34" charset="0"/>
                <a:cs typeface="Times New Roman" panose="02020603050405020304" pitchFamily="18" charset="0"/>
              </a:rPr>
              <a:t>umeric information - to identify the relatively more important issues around the problem </a:t>
            </a:r>
          </a:p>
          <a:p>
            <a:pPr marL="800100" lvl="1" indent="-342900">
              <a:lnSpc>
                <a:spcPct val="107000"/>
              </a:lnSpc>
              <a:spcBef>
                <a:spcPts val="0"/>
              </a:spcBef>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Examples (general information): % of the market, number of products, number of possible customers (markets)</a:t>
            </a:r>
          </a:p>
          <a:p>
            <a:pPr marL="800100" lvl="1" indent="-342900">
              <a:lnSpc>
                <a:spcPct val="107000"/>
              </a:lnSpc>
              <a:spcBef>
                <a:spcPts val="0"/>
              </a:spcBef>
              <a:buFont typeface="Symbol" panose="05050102010706020507" pitchFamily="18" charset="2"/>
              <a:buChar char=""/>
            </a:pPr>
            <a:r>
              <a:rPr lang="en-US" sz="2800" dirty="0">
                <a:effectLst/>
                <a:latin typeface="Calibri" panose="020F0502020204030204" pitchFamily="34" charset="0"/>
                <a:ea typeface="Calibri" panose="020F0502020204030204" pitchFamily="34" charset="0"/>
                <a:cs typeface="Times New Roman" panose="02020603050405020304" pitchFamily="18" charset="0"/>
              </a:rPr>
              <a:t>Examples (project specific information) – </a:t>
            </a:r>
            <a:r>
              <a:rPr lang="en-US" sz="2800" b="1" dirty="0">
                <a:effectLst/>
                <a:latin typeface="Calibri" panose="020F0502020204030204" pitchFamily="34" charset="0"/>
                <a:ea typeface="Calibri" panose="020F0502020204030204" pitchFamily="34" charset="0"/>
                <a:cs typeface="Times New Roman" panose="02020603050405020304" pitchFamily="18" charset="0"/>
              </a:rPr>
              <a:t>all for the </a:t>
            </a:r>
            <a:r>
              <a:rPr lang="en-US" sz="2800" b="1" dirty="0">
                <a:latin typeface="Calibri" panose="020F0502020204030204" pitchFamily="34" charset="0"/>
                <a:ea typeface="Calibri" panose="020F0502020204030204" pitchFamily="34" charset="0"/>
                <a:cs typeface="Times New Roman" panose="02020603050405020304" pitchFamily="18" charset="0"/>
              </a:rPr>
              <a:t>p</a:t>
            </a:r>
            <a:r>
              <a:rPr lang="en-US" sz="2800" b="1" dirty="0">
                <a:effectLst/>
                <a:latin typeface="Calibri" panose="020F0502020204030204" pitchFamily="34" charset="0"/>
                <a:ea typeface="Calibri" panose="020F0502020204030204" pitchFamily="34" charset="0"/>
                <a:cs typeface="Times New Roman" panose="02020603050405020304" pitchFamily="18" charset="0"/>
              </a:rPr>
              <a:t>roducts, parts, markets of interest </a:t>
            </a:r>
            <a:r>
              <a:rPr lang="en-US" sz="2800" dirty="0">
                <a:effectLst/>
                <a:latin typeface="Calibri" panose="020F0502020204030204" pitchFamily="34" charset="0"/>
                <a:ea typeface="Calibri" panose="020F0502020204030204" pitchFamily="34" charset="0"/>
                <a:cs typeface="Times New Roman" panose="02020603050405020304" pitchFamily="18" charset="0"/>
              </a:rPr>
              <a:t>: % of total products, % of total revenue, % of total customers (markets, % of total  revenue of customers; number of transactions (number of applications, number of orders, number of dispatches, number of production instances, etc.)</a:t>
            </a:r>
          </a:p>
        </p:txBody>
      </p:sp>
      <p:sp>
        <p:nvSpPr>
          <p:cNvPr id="4" name="Footer Placeholder 3">
            <a:extLst>
              <a:ext uri="{FF2B5EF4-FFF2-40B4-BE49-F238E27FC236}">
                <a16:creationId xmlns:a16="http://schemas.microsoft.com/office/drawing/2014/main" id="{5DCB215F-A1E3-4CEF-A400-B4AE00501AF1}"/>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5A1520E5-830F-4BFA-91DC-065358B03CE4}"/>
              </a:ext>
            </a:extLst>
          </p:cNvPr>
          <p:cNvSpPr>
            <a:spLocks noGrp="1"/>
          </p:cNvSpPr>
          <p:nvPr>
            <p:ph type="sldNum" sz="quarter" idx="12"/>
          </p:nvPr>
        </p:nvSpPr>
        <p:spPr/>
        <p:txBody>
          <a:bodyPr/>
          <a:lstStyle/>
          <a:p>
            <a:fld id="{B390BEA4-3794-4163-992C-2592E87C7C69}" type="slidenum">
              <a:rPr lang="en-US" smtClean="0"/>
              <a:t>4</a:t>
            </a:fld>
            <a:endParaRPr lang="en-US" dirty="0"/>
          </a:p>
        </p:txBody>
      </p:sp>
    </p:spTree>
    <p:extLst>
      <p:ext uri="{BB962C8B-B14F-4D97-AF65-F5344CB8AC3E}">
        <p14:creationId xmlns:p14="http://schemas.microsoft.com/office/powerpoint/2010/main" val="534176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B3CA3-49CF-4E86-8A98-0F036C1FED40}"/>
              </a:ext>
            </a:extLst>
          </p:cNvPr>
          <p:cNvSpPr>
            <a:spLocks noGrp="1"/>
          </p:cNvSpPr>
          <p:nvPr>
            <p:ph type="title"/>
          </p:nvPr>
        </p:nvSpPr>
        <p:spPr>
          <a:xfrm>
            <a:off x="838200" y="136526"/>
            <a:ext cx="10515600" cy="888044"/>
          </a:xfrm>
        </p:spPr>
        <p:txBody>
          <a:bodyPr/>
          <a:lstStyle/>
          <a:p>
            <a:r>
              <a:rPr lang="en-US" b="1" dirty="0"/>
              <a:t>Description of the system (continued)</a:t>
            </a:r>
          </a:p>
        </p:txBody>
      </p:sp>
      <p:sp>
        <p:nvSpPr>
          <p:cNvPr id="3" name="Content Placeholder 2">
            <a:extLst>
              <a:ext uri="{FF2B5EF4-FFF2-40B4-BE49-F238E27FC236}">
                <a16:creationId xmlns:a16="http://schemas.microsoft.com/office/drawing/2014/main" id="{6608DE49-21E0-4877-9E0B-9D7778686D2E}"/>
              </a:ext>
            </a:extLst>
          </p:cNvPr>
          <p:cNvSpPr>
            <a:spLocks noGrp="1"/>
          </p:cNvSpPr>
          <p:nvPr>
            <p:ph idx="1"/>
          </p:nvPr>
        </p:nvSpPr>
        <p:spPr>
          <a:xfrm>
            <a:off x="273131" y="1024570"/>
            <a:ext cx="11709071" cy="5331780"/>
          </a:xfrm>
        </p:spPr>
        <p:txBody>
          <a:bodyPr>
            <a:noAutofit/>
          </a:bodyPr>
          <a:lstStyle/>
          <a:p>
            <a:pPr marL="0" marR="0">
              <a:lnSpc>
                <a:spcPct val="107000"/>
              </a:lnSpc>
              <a:spcBef>
                <a:spcPts val="0"/>
              </a:spcBef>
              <a:spcAft>
                <a:spcPts val="600"/>
              </a:spcAft>
            </a:pPr>
            <a:r>
              <a:rPr lang="en-US" dirty="0">
                <a:effectLst/>
                <a:latin typeface="Calibri" panose="020F0502020204030204" pitchFamily="34" charset="0"/>
                <a:ea typeface="Calibri" panose="020F0502020204030204" pitchFamily="34" charset="0"/>
                <a:cs typeface="Times New Roman" panose="02020603050405020304" pitchFamily="18" charset="0"/>
              </a:rPr>
              <a:t>Beyond the web page </a:t>
            </a:r>
          </a:p>
          <a:p>
            <a:pPr marL="0" marR="0">
              <a:lnSpc>
                <a:spcPct val="107000"/>
              </a:lnSpc>
              <a:spcBef>
                <a:spcPts val="0"/>
              </a:spcBef>
              <a:spcAft>
                <a:spcPts val="600"/>
              </a:spcAft>
            </a:pPr>
            <a:r>
              <a:rPr lang="en-US" dirty="0">
                <a:effectLst/>
                <a:latin typeface="Calibri" panose="020F0502020204030204" pitchFamily="34" charset="0"/>
                <a:ea typeface="Calibri" panose="020F0502020204030204" pitchFamily="34" charset="0"/>
                <a:cs typeface="Times New Roman" panose="02020603050405020304" pitchFamily="18" charset="0"/>
              </a:rPr>
              <a:t>Any relevant information that will support group’s problem definition – </a:t>
            </a:r>
          </a:p>
          <a:p>
            <a:pPr marL="0" marR="0">
              <a:lnSpc>
                <a:spcPct val="107000"/>
              </a:lnSpc>
              <a:spcBef>
                <a:spcPts val="0"/>
              </a:spcBef>
              <a:spcAft>
                <a:spcPts val="600"/>
              </a:spcAft>
            </a:pPr>
            <a:r>
              <a:rPr lang="en-US" dirty="0">
                <a:effectLst/>
                <a:latin typeface="Calibri" panose="020F0502020204030204" pitchFamily="34" charset="0"/>
                <a:ea typeface="Calibri" panose="020F0502020204030204" pitchFamily="34" charset="0"/>
                <a:cs typeface="Times New Roman" panose="02020603050405020304" pitchFamily="18" charset="0"/>
              </a:rPr>
              <a:t>Make sure that the group understands and summarizes</a:t>
            </a:r>
            <a:r>
              <a:rPr lang="en-US" dirty="0">
                <a:latin typeface="Calibri" panose="020F0502020204030204" pitchFamily="34" charset="0"/>
                <a:ea typeface="Calibri" panose="020F0502020204030204" pitchFamily="34" charset="0"/>
                <a:cs typeface="Times New Roman" panose="02020603050405020304" pitchFamily="18" charset="0"/>
              </a:rPr>
              <a:t>: </a:t>
            </a:r>
          </a:p>
          <a:p>
            <a:pPr marL="914400" lvl="2">
              <a:lnSpc>
                <a:spcPct val="107000"/>
              </a:lnSpc>
              <a:spcBef>
                <a:spcPts val="0"/>
              </a:spcBef>
            </a:pPr>
            <a:r>
              <a:rPr lang="en-US" sz="2800" b="1" dirty="0">
                <a:effectLst/>
                <a:latin typeface="Calibri" panose="020F0502020204030204" pitchFamily="34" charset="0"/>
                <a:ea typeface="Calibri" panose="020F0502020204030204" pitchFamily="34" charset="0"/>
                <a:cs typeface="Times New Roman" panose="02020603050405020304" pitchFamily="18" charset="0"/>
              </a:rPr>
              <a:t>economic value</a:t>
            </a:r>
            <a:r>
              <a:rPr lang="en-US" sz="2800" dirty="0">
                <a:effectLst/>
                <a:latin typeface="Calibri" panose="020F0502020204030204" pitchFamily="34" charset="0"/>
                <a:ea typeface="Calibri" panose="020F0502020204030204" pitchFamily="34" charset="0"/>
                <a:cs typeface="Times New Roman" panose="02020603050405020304" pitchFamily="18" charset="0"/>
              </a:rPr>
              <a:t>, </a:t>
            </a:r>
          </a:p>
          <a:p>
            <a:pPr marL="914400" lvl="2">
              <a:lnSpc>
                <a:spcPct val="107000"/>
              </a:lnSpc>
              <a:spcBef>
                <a:spcPts val="0"/>
              </a:spcBef>
            </a:pPr>
            <a:r>
              <a:rPr lang="en-US" sz="2800" dirty="0">
                <a:effectLst/>
                <a:latin typeface="Calibri" panose="020F0502020204030204" pitchFamily="34" charset="0"/>
                <a:ea typeface="Calibri" panose="020F0502020204030204" pitchFamily="34" charset="0"/>
                <a:cs typeface="Times New Roman" panose="02020603050405020304" pitchFamily="18" charset="0"/>
              </a:rPr>
              <a:t>span of products, </a:t>
            </a:r>
          </a:p>
          <a:p>
            <a:pPr marL="914400" lvl="2">
              <a:lnSpc>
                <a:spcPct val="107000"/>
              </a:lnSpc>
              <a:spcBef>
                <a:spcPts val="0"/>
              </a:spcBef>
            </a:pPr>
            <a:r>
              <a:rPr lang="en-US" sz="2800" dirty="0">
                <a:effectLst/>
                <a:latin typeface="Calibri" panose="020F0502020204030204" pitchFamily="34" charset="0"/>
                <a:ea typeface="Calibri" panose="020F0502020204030204" pitchFamily="34" charset="0"/>
                <a:cs typeface="Times New Roman" panose="02020603050405020304" pitchFamily="18" charset="0"/>
              </a:rPr>
              <a:t>span of customers, </a:t>
            </a:r>
          </a:p>
          <a:p>
            <a:pPr marL="914400" lvl="2">
              <a:lnSpc>
                <a:spcPct val="107000"/>
              </a:lnSpc>
              <a:spcBef>
                <a:spcPts val="0"/>
              </a:spcBef>
            </a:pPr>
            <a:r>
              <a:rPr lang="en-US" sz="2800" b="1" dirty="0">
                <a:effectLst/>
                <a:latin typeface="Calibri" panose="020F0502020204030204" pitchFamily="34" charset="0"/>
                <a:ea typeface="Calibri" panose="020F0502020204030204" pitchFamily="34" charset="0"/>
                <a:cs typeface="Times New Roman" panose="02020603050405020304" pitchFamily="18" charset="0"/>
              </a:rPr>
              <a:t>decision makers, </a:t>
            </a:r>
          </a:p>
          <a:p>
            <a:pPr marL="914400" lvl="2">
              <a:lnSpc>
                <a:spcPct val="107000"/>
              </a:lnSpc>
              <a:spcBef>
                <a:spcPts val="0"/>
              </a:spcBef>
            </a:pPr>
            <a:r>
              <a:rPr lang="en-US" sz="2800" b="1" dirty="0">
                <a:effectLst/>
                <a:latin typeface="Calibri" panose="020F0502020204030204" pitchFamily="34" charset="0"/>
                <a:ea typeface="Calibri" panose="020F0502020204030204" pitchFamily="34" charset="0"/>
                <a:cs typeface="Times New Roman" panose="02020603050405020304" pitchFamily="18" charset="0"/>
              </a:rPr>
              <a:t>plans ….</a:t>
            </a:r>
          </a:p>
          <a:p>
            <a:pPr marL="0" marR="0">
              <a:lnSpc>
                <a:spcPct val="107000"/>
              </a:lnSpc>
              <a:spcBef>
                <a:spcPts val="0"/>
              </a:spcBef>
              <a:spcAft>
                <a:spcPts val="600"/>
              </a:spcAft>
            </a:pPr>
            <a:r>
              <a:rPr lang="en-US" dirty="0">
                <a:effectLst/>
                <a:latin typeface="Calibri" panose="020F0502020204030204" pitchFamily="34" charset="0"/>
                <a:ea typeface="Calibri" panose="020F0502020204030204" pitchFamily="34" charset="0"/>
                <a:cs typeface="Times New Roman" panose="02020603050405020304" pitchFamily="18" charset="0"/>
              </a:rPr>
              <a:t>All are related to the problem stated</a:t>
            </a:r>
            <a:r>
              <a:rPr lang="tr-TR" dirty="0">
                <a:effectLst/>
                <a:latin typeface="Calibri" panose="020F0502020204030204" pitchFamily="34" charset="0"/>
                <a:ea typeface="Calibri" panose="020F0502020204030204" pitchFamily="34" charset="0"/>
                <a:cs typeface="Times New Roman" panose="02020603050405020304" pitchFamily="18" charset="0"/>
              </a:rPr>
              <a:t> - YOU UNDERSTAND AS AN ENGINEER</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dirty="0">
                <a:latin typeface="Calibri" panose="020F0502020204030204" pitchFamily="34" charset="0"/>
                <a:cs typeface="Times New Roman" panose="02020603050405020304" pitchFamily="18" charset="0"/>
              </a:rPr>
              <a:t>Will continue to be shaped until you start writing the progress report</a:t>
            </a:r>
            <a:endParaRPr lang="en-US" dirty="0"/>
          </a:p>
        </p:txBody>
      </p:sp>
      <p:sp>
        <p:nvSpPr>
          <p:cNvPr id="4" name="Footer Placeholder 3">
            <a:extLst>
              <a:ext uri="{FF2B5EF4-FFF2-40B4-BE49-F238E27FC236}">
                <a16:creationId xmlns:a16="http://schemas.microsoft.com/office/drawing/2014/main" id="{5DCB215F-A1E3-4CEF-A400-B4AE00501AF1}"/>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5A1520E5-830F-4BFA-91DC-065358B03CE4}"/>
              </a:ext>
            </a:extLst>
          </p:cNvPr>
          <p:cNvSpPr>
            <a:spLocks noGrp="1"/>
          </p:cNvSpPr>
          <p:nvPr>
            <p:ph type="sldNum" sz="quarter" idx="12"/>
          </p:nvPr>
        </p:nvSpPr>
        <p:spPr/>
        <p:txBody>
          <a:bodyPr/>
          <a:lstStyle/>
          <a:p>
            <a:fld id="{B390BEA4-3794-4163-992C-2592E87C7C69}" type="slidenum">
              <a:rPr lang="en-US" smtClean="0"/>
              <a:t>5</a:t>
            </a:fld>
            <a:endParaRPr lang="en-US" dirty="0"/>
          </a:p>
        </p:txBody>
      </p:sp>
    </p:spTree>
    <p:extLst>
      <p:ext uri="{BB962C8B-B14F-4D97-AF65-F5344CB8AC3E}">
        <p14:creationId xmlns:p14="http://schemas.microsoft.com/office/powerpoint/2010/main" val="4106942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76D0-979C-458E-BCD6-5FDBAD66CE1E}"/>
              </a:ext>
            </a:extLst>
          </p:cNvPr>
          <p:cNvSpPr>
            <a:spLocks noGrp="1"/>
          </p:cNvSpPr>
          <p:nvPr>
            <p:ph type="title"/>
          </p:nvPr>
        </p:nvSpPr>
        <p:spPr>
          <a:xfrm>
            <a:off x="838200" y="365126"/>
            <a:ext cx="10515600" cy="516224"/>
          </a:xfrm>
        </p:spPr>
        <p:txBody>
          <a:bodyPr>
            <a:normAutofit fontScale="90000"/>
          </a:bodyPr>
          <a:lstStyle/>
          <a:p>
            <a:br>
              <a:rPr lang="tr-TR" b="1" dirty="0">
                <a:effectLst/>
                <a:latin typeface="Calibri" panose="020F0502020204030204" pitchFamily="34" charset="0"/>
                <a:ea typeface="Calibri" panose="020F0502020204030204" pitchFamily="34" charset="0"/>
                <a:cs typeface="Times New Roman" panose="02020603050405020304" pitchFamily="18" charset="0"/>
              </a:rPr>
            </a:br>
            <a:r>
              <a:rPr lang="en-US" b="1" dirty="0">
                <a:effectLst/>
                <a:latin typeface="Calibri" panose="020F0502020204030204" pitchFamily="34" charset="0"/>
                <a:ea typeface="Calibri" panose="020F0502020204030204" pitchFamily="34" charset="0"/>
                <a:cs typeface="Times New Roman" panose="02020603050405020304" pitchFamily="18" charset="0"/>
              </a:rPr>
              <a:t>Analysis of the Current System: </a:t>
            </a:r>
            <a:br>
              <a:rPr lang="en-US"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860D597-2189-4B6B-A1DA-2E563706B5A9}"/>
              </a:ext>
            </a:extLst>
          </p:cNvPr>
          <p:cNvSpPr>
            <a:spLocks noGrp="1"/>
          </p:cNvSpPr>
          <p:nvPr>
            <p:ph idx="1"/>
          </p:nvPr>
        </p:nvSpPr>
        <p:spPr>
          <a:xfrm>
            <a:off x="838200" y="881350"/>
            <a:ext cx="10515600" cy="5295613"/>
          </a:xfrm>
        </p:spPr>
        <p:txBody>
          <a:bodyPr>
            <a:normAutofit fontScale="32500" lnSpcReduction="20000"/>
          </a:bodyPr>
          <a:lstStyle/>
          <a:p>
            <a:pPr marR="0">
              <a:lnSpc>
                <a:spcPct val="107000"/>
              </a:lnSpc>
              <a:spcBef>
                <a:spcPts val="0"/>
              </a:spcBef>
              <a:spcAft>
                <a:spcPts val="800"/>
              </a:spcAft>
              <a:buFont typeface="Wingdings" panose="05000000000000000000" pitchFamily="2" charset="2"/>
              <a:buChar char="q"/>
            </a:pPr>
            <a:endParaRPr lang="tr-TR" sz="9600" dirty="0">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buFont typeface="Wingdings" panose="05000000000000000000" pitchFamily="2" charset="2"/>
              <a:buChar char="q"/>
            </a:pPr>
            <a:r>
              <a:rPr lang="en-US" sz="9600" dirty="0">
                <a:latin typeface="Calibri" panose="020F0502020204030204" pitchFamily="34" charset="0"/>
                <a:ea typeface="Calibri" panose="020F0502020204030204" pitchFamily="34" charset="0"/>
                <a:cs typeface="Times New Roman" panose="02020603050405020304" pitchFamily="18" charset="0"/>
              </a:rPr>
              <a:t>P</a:t>
            </a:r>
            <a:r>
              <a:rPr lang="en-US" sz="9600" dirty="0">
                <a:effectLst/>
                <a:latin typeface="Calibri" panose="020F0502020204030204" pitchFamily="34" charset="0"/>
                <a:ea typeface="Calibri" panose="020F0502020204030204" pitchFamily="34" charset="0"/>
                <a:cs typeface="Times New Roman" panose="02020603050405020304" pitchFamily="18" charset="0"/>
              </a:rPr>
              <a:t>urpose</a:t>
            </a:r>
            <a:r>
              <a:rPr lang="en-US" sz="9600" dirty="0">
                <a:latin typeface="Calibri" panose="020F0502020204030204" pitchFamily="34" charset="0"/>
                <a:ea typeface="Calibri" panose="020F0502020204030204" pitchFamily="34" charset="0"/>
                <a:cs typeface="Times New Roman" panose="02020603050405020304" pitchFamily="18" charset="0"/>
              </a:rPr>
              <a:t>: Analyze </a:t>
            </a:r>
            <a:r>
              <a:rPr lang="en-US" sz="9600" dirty="0">
                <a:effectLst/>
                <a:latin typeface="Calibri" panose="020F0502020204030204" pitchFamily="34" charset="0"/>
                <a:ea typeface="Calibri" panose="020F0502020204030204" pitchFamily="34" charset="0"/>
                <a:cs typeface="Times New Roman" panose="02020603050405020304" pitchFamily="18" charset="0"/>
              </a:rPr>
              <a:t>symptoms and complaints to refute current thinking</a:t>
            </a:r>
          </a:p>
          <a:p>
            <a:pPr marL="1023938" lvl="2" indent="-338138">
              <a:lnSpc>
                <a:spcPct val="107000"/>
              </a:lnSpc>
              <a:spcBef>
                <a:spcPts val="0"/>
              </a:spcBef>
              <a:spcAft>
                <a:spcPts val="800"/>
              </a:spcAft>
            </a:pPr>
            <a:r>
              <a:rPr lang="en-US" sz="9600" dirty="0">
                <a:latin typeface="Calibri" panose="020F0502020204030204" pitchFamily="34" charset="0"/>
                <a:ea typeface="Calibri" panose="020F0502020204030204" pitchFamily="34" charset="0"/>
                <a:cs typeface="Times New Roman" panose="02020603050405020304" pitchFamily="18" charset="0"/>
              </a:rPr>
              <a:t>Narra</a:t>
            </a:r>
            <a:r>
              <a:rPr lang="en-US" sz="9600" dirty="0">
                <a:effectLst/>
                <a:latin typeface="Calibri" panose="020F0502020204030204" pitchFamily="34" charset="0"/>
                <a:ea typeface="Calibri" panose="020F0502020204030204" pitchFamily="34" charset="0"/>
                <a:cs typeface="Times New Roman" panose="02020603050405020304" pitchFamily="18" charset="0"/>
              </a:rPr>
              <a:t>tive analysis + data analysis </a:t>
            </a:r>
          </a:p>
          <a:p>
            <a:pPr marL="1481138" lvl="4" indent="-338138">
              <a:lnSpc>
                <a:spcPct val="107000"/>
              </a:lnSpc>
              <a:spcBef>
                <a:spcPts val="0"/>
              </a:spcBef>
              <a:spcAft>
                <a:spcPts val="800"/>
              </a:spcAft>
            </a:pPr>
            <a:r>
              <a:rPr lang="en-US" sz="9600" dirty="0">
                <a:effectLst/>
                <a:latin typeface="Calibri" panose="020F0502020204030204" pitchFamily="34" charset="0"/>
                <a:ea typeface="Calibri" panose="020F0502020204030204" pitchFamily="34" charset="0"/>
                <a:cs typeface="Times New Roman" panose="02020603050405020304" pitchFamily="18" charset="0"/>
              </a:rPr>
              <a:t>Example</a:t>
            </a:r>
            <a:r>
              <a:rPr lang="tr-TR" sz="9600" dirty="0">
                <a:effectLst/>
                <a:latin typeface="Calibri" panose="020F0502020204030204" pitchFamily="34" charset="0"/>
                <a:ea typeface="Calibri" panose="020F0502020204030204" pitchFamily="34" charset="0"/>
                <a:cs typeface="Times New Roman" panose="02020603050405020304" pitchFamily="18" charset="0"/>
              </a:rPr>
              <a:t>s</a:t>
            </a:r>
            <a:r>
              <a:rPr lang="en-US" sz="9600" dirty="0">
                <a:effectLst/>
                <a:latin typeface="Calibri" panose="020F0502020204030204" pitchFamily="34" charset="0"/>
                <a:ea typeface="Calibri" panose="020F0502020204030204" pitchFamily="34" charset="0"/>
                <a:cs typeface="Times New Roman" panose="02020603050405020304" pitchFamily="18" charset="0"/>
              </a:rPr>
              <a:t>: Frequency of observing each symptom or each complaint, timing of each symptom or each complaint, etc. will likely become important information to set up your proposed system.</a:t>
            </a:r>
          </a:p>
          <a:p>
            <a:pPr marL="1481138" lvl="4" indent="-338138">
              <a:lnSpc>
                <a:spcPct val="107000"/>
              </a:lnSpc>
              <a:spcBef>
                <a:spcPts val="0"/>
              </a:spcBef>
              <a:spcAft>
                <a:spcPts val="800"/>
              </a:spcAft>
            </a:pPr>
            <a:r>
              <a:rPr lang="en-US" sz="9400" dirty="0">
                <a:effectLst/>
                <a:latin typeface="Calibri" panose="020F0502020204030204" pitchFamily="34" charset="0"/>
                <a:ea typeface="Calibri" panose="020F0502020204030204" pitchFamily="34" charset="0"/>
                <a:cs typeface="Times New Roman" panose="02020603050405020304" pitchFamily="18" charset="0"/>
              </a:rPr>
              <a:t>Example</a:t>
            </a:r>
            <a:r>
              <a:rPr lang="tr-TR" sz="9400" dirty="0">
                <a:effectLst/>
                <a:latin typeface="Calibri" panose="020F0502020204030204" pitchFamily="34" charset="0"/>
                <a:ea typeface="Calibri" panose="020F0502020204030204" pitchFamily="34" charset="0"/>
                <a:cs typeface="Times New Roman" panose="02020603050405020304" pitchFamily="18" charset="0"/>
              </a:rPr>
              <a:t>s</a:t>
            </a:r>
            <a:r>
              <a:rPr lang="en-US" sz="9400" dirty="0">
                <a:effectLst/>
                <a:latin typeface="Calibri" panose="020F0502020204030204" pitchFamily="34" charset="0"/>
                <a:ea typeface="Calibri" panose="020F0502020204030204" pitchFamily="34" charset="0"/>
                <a:cs typeface="Times New Roman" panose="02020603050405020304" pitchFamily="18" charset="0"/>
              </a:rPr>
              <a:t>: Cause and effect analysis with Fishbone diagram (SEARCH!!)</a:t>
            </a:r>
            <a:r>
              <a:rPr lang="tr-TR" sz="9400" dirty="0">
                <a:effectLst/>
                <a:latin typeface="Calibri" panose="020F0502020204030204" pitchFamily="34" charset="0"/>
                <a:ea typeface="Calibri" panose="020F0502020204030204" pitchFamily="34" charset="0"/>
                <a:cs typeface="Times New Roman" panose="02020603050405020304" pitchFamily="18" charset="0"/>
              </a:rPr>
              <a:t> …</a:t>
            </a:r>
            <a:endParaRPr lang="en-US" sz="9400" dirty="0">
              <a:effectLst/>
              <a:latin typeface="Calibri" panose="020F0502020204030204" pitchFamily="34" charset="0"/>
              <a:ea typeface="Calibri" panose="020F0502020204030204" pitchFamily="34" charset="0"/>
              <a:cs typeface="Times New Roman" panose="02020603050405020304" pitchFamily="18" charset="0"/>
            </a:endParaRPr>
          </a:p>
          <a:p>
            <a:pPr marL="1023938" lvl="2" indent="-338138">
              <a:lnSpc>
                <a:spcPct val="107000"/>
              </a:lnSpc>
              <a:spcBef>
                <a:spcPts val="0"/>
              </a:spcBef>
              <a:spcAft>
                <a:spcPts val="800"/>
              </a:spcAft>
            </a:pPr>
            <a:r>
              <a:rPr lang="en-US" sz="9600" dirty="0">
                <a:effectLst/>
                <a:latin typeface="Calibri" panose="020F0502020204030204" pitchFamily="34" charset="0"/>
                <a:ea typeface="Calibri" panose="020F0502020204030204" pitchFamily="34" charset="0"/>
                <a:cs typeface="Times New Roman" panose="02020603050405020304" pitchFamily="18" charset="0"/>
              </a:rPr>
              <a:t>Measurement issues</a:t>
            </a:r>
          </a:p>
          <a:p>
            <a:endParaRPr lang="en-US" dirty="0"/>
          </a:p>
        </p:txBody>
      </p:sp>
      <p:sp>
        <p:nvSpPr>
          <p:cNvPr id="4" name="Footer Placeholder 3">
            <a:extLst>
              <a:ext uri="{FF2B5EF4-FFF2-40B4-BE49-F238E27FC236}">
                <a16:creationId xmlns:a16="http://schemas.microsoft.com/office/drawing/2014/main" id="{D8888FF3-DF3A-40BF-B36E-85932325B66F}"/>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4B7D6280-6724-41BC-9831-24B2D97D4E93}"/>
              </a:ext>
            </a:extLst>
          </p:cNvPr>
          <p:cNvSpPr>
            <a:spLocks noGrp="1"/>
          </p:cNvSpPr>
          <p:nvPr>
            <p:ph type="sldNum" sz="quarter" idx="12"/>
          </p:nvPr>
        </p:nvSpPr>
        <p:spPr/>
        <p:txBody>
          <a:bodyPr/>
          <a:lstStyle/>
          <a:p>
            <a:fld id="{B390BEA4-3794-4163-992C-2592E87C7C69}" type="slidenum">
              <a:rPr lang="en-US" smtClean="0"/>
              <a:t>6</a:t>
            </a:fld>
            <a:endParaRPr lang="en-US" dirty="0"/>
          </a:p>
        </p:txBody>
      </p:sp>
    </p:spTree>
    <p:extLst>
      <p:ext uri="{BB962C8B-B14F-4D97-AF65-F5344CB8AC3E}">
        <p14:creationId xmlns:p14="http://schemas.microsoft.com/office/powerpoint/2010/main" val="1926110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A76D0-979C-458E-BCD6-5FDBAD66CE1E}"/>
              </a:ext>
            </a:extLst>
          </p:cNvPr>
          <p:cNvSpPr>
            <a:spLocks noGrp="1"/>
          </p:cNvSpPr>
          <p:nvPr>
            <p:ph type="title"/>
          </p:nvPr>
        </p:nvSpPr>
        <p:spPr>
          <a:xfrm>
            <a:off x="838200" y="365126"/>
            <a:ext cx="10515600" cy="516224"/>
          </a:xfrm>
        </p:spPr>
        <p:txBody>
          <a:bodyPr>
            <a:normAutofit fontScale="90000"/>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Analysis of the Current System</a:t>
            </a:r>
            <a:r>
              <a:rPr lang="tr-TR"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continued</a:t>
            </a:r>
            <a:r>
              <a:rPr lang="tr-TR" b="1" dirty="0">
                <a:effectLst/>
                <a:latin typeface="Calibri" panose="020F0502020204030204" pitchFamily="34" charset="0"/>
                <a:ea typeface="Calibri" panose="020F0502020204030204" pitchFamily="34" charset="0"/>
                <a:cs typeface="Times New Roman" panose="02020603050405020304" pitchFamily="18" charset="0"/>
              </a:rPr>
              <a:t>)</a:t>
            </a:r>
            <a:r>
              <a:rPr lang="en-US" b="1"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E860D597-2189-4B6B-A1DA-2E563706B5A9}"/>
              </a:ext>
            </a:extLst>
          </p:cNvPr>
          <p:cNvSpPr>
            <a:spLocks noGrp="1"/>
          </p:cNvSpPr>
          <p:nvPr>
            <p:ph idx="1"/>
          </p:nvPr>
        </p:nvSpPr>
        <p:spPr>
          <a:xfrm>
            <a:off x="838200" y="881350"/>
            <a:ext cx="10515600" cy="5295613"/>
          </a:xfrm>
        </p:spPr>
        <p:txBody>
          <a:bodyPr>
            <a:normAutofit fontScale="32500" lnSpcReduction="20000"/>
          </a:bodyPr>
          <a:lstStyle/>
          <a:p>
            <a:pPr marR="0">
              <a:lnSpc>
                <a:spcPct val="107000"/>
              </a:lnSpc>
              <a:spcBef>
                <a:spcPts val="0"/>
              </a:spcBef>
              <a:spcAft>
                <a:spcPts val="800"/>
              </a:spcAft>
              <a:buFont typeface="Wingdings" panose="05000000000000000000" pitchFamily="2" charset="2"/>
              <a:buChar char="q"/>
            </a:pPr>
            <a:endParaRPr lang="tr-TR" sz="9600" dirty="0">
              <a:effectLst/>
              <a:latin typeface="Calibri" panose="020F0502020204030204" pitchFamily="34" charset="0"/>
              <a:ea typeface="Calibri" panose="020F0502020204030204" pitchFamily="34" charset="0"/>
              <a:cs typeface="Times New Roman" panose="02020603050405020304" pitchFamily="18" charset="0"/>
            </a:endParaRPr>
          </a:p>
          <a:p>
            <a:pPr marR="0">
              <a:lnSpc>
                <a:spcPct val="107000"/>
              </a:lnSpc>
              <a:spcBef>
                <a:spcPts val="0"/>
              </a:spcBef>
              <a:spcAft>
                <a:spcPts val="800"/>
              </a:spcAft>
              <a:buFont typeface="Wingdings" panose="05000000000000000000" pitchFamily="2" charset="2"/>
              <a:buChar char="q"/>
            </a:pPr>
            <a:r>
              <a:rPr lang="en-US" sz="9600" dirty="0">
                <a:effectLst/>
                <a:latin typeface="Calibri" panose="020F0502020204030204" pitchFamily="34" charset="0"/>
                <a:ea typeface="Calibri" panose="020F0502020204030204" pitchFamily="34" charset="0"/>
                <a:cs typeface="Times New Roman" panose="02020603050405020304" pitchFamily="18" charset="0"/>
              </a:rPr>
              <a:t>Purpose: Provide a detailed description of the current operations - your problem. </a:t>
            </a:r>
          </a:p>
          <a:p>
            <a:pPr lvl="1">
              <a:lnSpc>
                <a:spcPct val="107000"/>
              </a:lnSpc>
              <a:spcBef>
                <a:spcPts val="0"/>
              </a:spcBef>
              <a:spcAft>
                <a:spcPts val="800"/>
              </a:spcAft>
            </a:pPr>
            <a:r>
              <a:rPr lang="en-US" sz="9600" dirty="0">
                <a:effectLst/>
                <a:latin typeface="Calibri" panose="020F0502020204030204" pitchFamily="34" charset="0"/>
                <a:ea typeface="Calibri" panose="020F0502020204030204" pitchFamily="34" charset="0"/>
                <a:cs typeface="Times New Roman" panose="02020603050405020304" pitchFamily="18" charset="0"/>
              </a:rPr>
              <a:t>understand the decision instances, </a:t>
            </a:r>
          </a:p>
          <a:p>
            <a:pPr lvl="1">
              <a:lnSpc>
                <a:spcPct val="107000"/>
              </a:lnSpc>
              <a:spcBef>
                <a:spcPts val="0"/>
              </a:spcBef>
              <a:spcAft>
                <a:spcPts val="800"/>
              </a:spcAft>
            </a:pPr>
            <a:r>
              <a:rPr lang="en-US" sz="9600" dirty="0">
                <a:effectLst/>
                <a:latin typeface="Calibri" panose="020F0502020204030204" pitchFamily="34" charset="0"/>
                <a:ea typeface="Calibri" panose="020F0502020204030204" pitchFamily="34" charset="0"/>
                <a:cs typeface="Times New Roman" panose="02020603050405020304" pitchFamily="18" charset="0"/>
              </a:rPr>
              <a:t>information available at the time of the decision, </a:t>
            </a:r>
          </a:p>
          <a:p>
            <a:pPr lvl="1">
              <a:lnSpc>
                <a:spcPct val="107000"/>
              </a:lnSpc>
              <a:spcBef>
                <a:spcPts val="0"/>
              </a:spcBef>
              <a:spcAft>
                <a:spcPts val="800"/>
              </a:spcAft>
            </a:pPr>
            <a:r>
              <a:rPr lang="en-US" sz="9600" dirty="0">
                <a:effectLst/>
                <a:latin typeface="Calibri" panose="020F0502020204030204" pitchFamily="34" charset="0"/>
                <a:ea typeface="Calibri" panose="020F0502020204030204" pitchFamily="34" charset="0"/>
                <a:cs typeface="Times New Roman" panose="02020603050405020304" pitchFamily="18" charset="0"/>
              </a:rPr>
              <a:t>values of performance measures and how the performance is measured etc. </a:t>
            </a:r>
            <a:endParaRPr lang="tr-TR" sz="96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spcBef>
                <a:spcPts val="0"/>
              </a:spcBef>
              <a:spcAft>
                <a:spcPts val="800"/>
              </a:spcAft>
              <a:buNone/>
            </a:pPr>
            <a:r>
              <a:rPr lang="en-US" sz="9600" i="1" u="sng" dirty="0">
                <a:effectLst/>
                <a:latin typeface="Calibri" panose="020F0502020204030204" pitchFamily="34" charset="0"/>
                <a:ea typeface="Calibri" panose="020F0502020204030204" pitchFamily="34" charset="0"/>
                <a:cs typeface="Times New Roman" panose="02020603050405020304" pitchFamily="18" charset="0"/>
              </a:rPr>
              <a:t>Reminder: This is what you are going to change (as a whole or partly) with your project, hence the group needs to make sure to learn what organization is currently doing in detail</a:t>
            </a:r>
            <a:r>
              <a:rPr lang="en-US" sz="96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dirty="0"/>
          </a:p>
        </p:txBody>
      </p:sp>
      <p:sp>
        <p:nvSpPr>
          <p:cNvPr id="4" name="Footer Placeholder 3">
            <a:extLst>
              <a:ext uri="{FF2B5EF4-FFF2-40B4-BE49-F238E27FC236}">
                <a16:creationId xmlns:a16="http://schemas.microsoft.com/office/drawing/2014/main" id="{D8888FF3-DF3A-40BF-B36E-85932325B66F}"/>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4B7D6280-6724-41BC-9831-24B2D97D4E93}"/>
              </a:ext>
            </a:extLst>
          </p:cNvPr>
          <p:cNvSpPr>
            <a:spLocks noGrp="1"/>
          </p:cNvSpPr>
          <p:nvPr>
            <p:ph type="sldNum" sz="quarter" idx="12"/>
          </p:nvPr>
        </p:nvSpPr>
        <p:spPr/>
        <p:txBody>
          <a:bodyPr/>
          <a:lstStyle/>
          <a:p>
            <a:fld id="{B390BEA4-3794-4163-992C-2592E87C7C69}" type="slidenum">
              <a:rPr lang="en-US" smtClean="0"/>
              <a:t>7</a:t>
            </a:fld>
            <a:endParaRPr lang="en-US" dirty="0"/>
          </a:p>
        </p:txBody>
      </p:sp>
    </p:spTree>
    <p:extLst>
      <p:ext uri="{BB962C8B-B14F-4D97-AF65-F5344CB8AC3E}">
        <p14:creationId xmlns:p14="http://schemas.microsoft.com/office/powerpoint/2010/main" val="2658167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B18B-3A2A-4B70-A387-ED58B9A7198F}"/>
              </a:ext>
            </a:extLst>
          </p:cNvPr>
          <p:cNvSpPr>
            <a:spLocks noGrp="1"/>
          </p:cNvSpPr>
          <p:nvPr>
            <p:ph type="title"/>
          </p:nvPr>
        </p:nvSpPr>
        <p:spPr>
          <a:xfrm>
            <a:off x="838200" y="365125"/>
            <a:ext cx="10515600" cy="681477"/>
          </a:xfrm>
        </p:spPr>
        <p:txBody>
          <a:bodyPr>
            <a:no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Analysis of the Current System</a:t>
            </a:r>
            <a:r>
              <a:rPr lang="tr-TR"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continued</a:t>
            </a:r>
            <a:r>
              <a:rPr lang="tr-TR" b="1" dirty="0">
                <a:effectLst/>
                <a:latin typeface="Calibri" panose="020F0502020204030204" pitchFamily="34" charset="0"/>
                <a:ea typeface="Calibri" panose="020F0502020204030204" pitchFamily="34" charset="0"/>
                <a:cs typeface="Times New Roman" panose="02020603050405020304" pitchFamily="18" charset="0"/>
              </a:rPr>
              <a:t>)</a:t>
            </a:r>
            <a:r>
              <a:rPr lang="en-US" b="1"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3BDB418E-F55B-4282-A893-B9BF8A4FCE83}"/>
              </a:ext>
            </a:extLst>
          </p:cNvPr>
          <p:cNvSpPr>
            <a:spLocks noGrp="1"/>
          </p:cNvSpPr>
          <p:nvPr>
            <p:ph idx="1"/>
          </p:nvPr>
        </p:nvSpPr>
        <p:spPr>
          <a:xfrm>
            <a:off x="581891" y="1046602"/>
            <a:ext cx="11139053" cy="5309748"/>
          </a:xfrm>
        </p:spPr>
        <p:txBody>
          <a:bodyPr>
            <a:normAutofit fontScale="32500" lnSpcReduction="20000"/>
          </a:bodyPr>
          <a:lstStyle/>
          <a:p>
            <a:pPr marR="0" lvl="0">
              <a:lnSpc>
                <a:spcPct val="107000"/>
              </a:lnSpc>
              <a:spcBef>
                <a:spcPts val="0"/>
              </a:spcBef>
              <a:spcAft>
                <a:spcPts val="0"/>
              </a:spcAft>
            </a:pPr>
            <a:endParaRPr lang="tr-TR" sz="9600" dirty="0">
              <a:effectLst/>
              <a:latin typeface="Calibri" panose="020F0502020204030204" pitchFamily="34" charset="0"/>
              <a:ea typeface="Calibri" panose="020F0502020204030204" pitchFamily="34" charset="0"/>
              <a:cs typeface="Times New Roman" panose="02020603050405020304" pitchFamily="18" charset="0"/>
            </a:endParaRPr>
          </a:p>
          <a:p>
            <a:pPr marR="0" lvl="0">
              <a:lnSpc>
                <a:spcPct val="107000"/>
              </a:lnSpc>
              <a:spcBef>
                <a:spcPts val="0"/>
              </a:spcBef>
              <a:spcAft>
                <a:spcPts val="0"/>
              </a:spcAft>
            </a:pPr>
            <a:r>
              <a:rPr lang="en-US" sz="8600" dirty="0">
                <a:effectLst/>
                <a:latin typeface="Calibri" panose="020F0502020204030204" pitchFamily="34" charset="0"/>
                <a:ea typeface="Calibri" panose="020F0502020204030204" pitchFamily="34" charset="0"/>
                <a:cs typeface="Times New Roman" panose="02020603050405020304" pitchFamily="18" charset="0"/>
              </a:rPr>
              <a:t>Example analyses </a:t>
            </a:r>
            <a:r>
              <a:rPr lang="en-US" sz="8600" dirty="0">
                <a:latin typeface="Calibri" panose="020F0502020204030204" pitchFamily="34" charset="0"/>
                <a:ea typeface="Calibri" panose="020F0502020204030204" pitchFamily="34" charset="0"/>
                <a:cs typeface="Times New Roman" panose="02020603050405020304" pitchFamily="18" charset="0"/>
              </a:rPr>
              <a:t>to understand current system: </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Use of operations chart to show how production is conducted</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Use of a flow chart to describe how a decision is made</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Table that shows inputs for decision and specific decisions as output</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Frequency of making decisions</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Performance measures (count delayed orders, count the number of days an order is delayed, count the overtime hours, etc.) Make sure that you follow how (when, with which data) these measures are collected/computed. </a:t>
            </a:r>
          </a:p>
          <a:p>
            <a:pPr lvl="2">
              <a:lnSpc>
                <a:spcPct val="107000"/>
              </a:lnSpc>
              <a:spcBef>
                <a:spcPts val="0"/>
              </a:spcBef>
            </a:pPr>
            <a:r>
              <a:rPr lang="en-US" sz="8600" dirty="0">
                <a:effectLst/>
                <a:latin typeface="Calibri" panose="020F0502020204030204" pitchFamily="34" charset="0"/>
                <a:ea typeface="Calibri" panose="020F0502020204030204" pitchFamily="34" charset="0"/>
                <a:cs typeface="Times New Roman" panose="02020603050405020304" pitchFamily="18" charset="0"/>
              </a:rPr>
              <a:t>Separate ABC analyses for suppliers</a:t>
            </a:r>
            <a:r>
              <a:rPr lang="en-US" sz="8600" dirty="0">
                <a:latin typeface="Calibri" panose="020F0502020204030204" pitchFamily="34" charset="0"/>
                <a:ea typeface="Calibri" panose="020F0502020204030204" pitchFamily="34" charset="0"/>
                <a:cs typeface="Times New Roman" panose="02020603050405020304" pitchFamily="18" charset="0"/>
              </a:rPr>
              <a:t>, </a:t>
            </a:r>
            <a:r>
              <a:rPr lang="en-US" sz="8600" dirty="0">
                <a:effectLst/>
                <a:latin typeface="Calibri" panose="020F0502020204030204" pitchFamily="34" charset="0"/>
                <a:ea typeface="Calibri" panose="020F0502020204030204" pitchFamily="34" charset="0"/>
                <a:cs typeface="Times New Roman" panose="02020603050405020304" pitchFamily="18" charset="0"/>
              </a:rPr>
              <a:t>customers, products, causes of breakdown</a:t>
            </a:r>
          </a:p>
          <a:p>
            <a:pPr lvl="2">
              <a:lnSpc>
                <a:spcPct val="107000"/>
              </a:lnSpc>
              <a:spcBef>
                <a:spcPts val="0"/>
              </a:spcBef>
            </a:pPr>
            <a:r>
              <a:rPr lang="tr-TR" sz="7000" dirty="0">
                <a:latin typeface="Calibri" panose="020F0502020204030204" pitchFamily="34" charset="0"/>
                <a:ea typeface="Calibri" panose="020F0502020204030204" pitchFamily="34" charset="0"/>
                <a:cs typeface="Times New Roman" panose="02020603050405020304" pitchFamily="18" charset="0"/>
              </a:rPr>
              <a:t>…</a:t>
            </a:r>
            <a:endParaRPr lang="en-US" sz="7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617130D-90C2-4DA6-B779-8918C30C0440}"/>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EEFD4CC9-33A3-4815-8A21-9DEAD4B2FBD5}"/>
              </a:ext>
            </a:extLst>
          </p:cNvPr>
          <p:cNvSpPr>
            <a:spLocks noGrp="1"/>
          </p:cNvSpPr>
          <p:nvPr>
            <p:ph type="sldNum" sz="quarter" idx="12"/>
          </p:nvPr>
        </p:nvSpPr>
        <p:spPr/>
        <p:txBody>
          <a:bodyPr/>
          <a:lstStyle/>
          <a:p>
            <a:fld id="{B390BEA4-3794-4163-992C-2592E87C7C69}" type="slidenum">
              <a:rPr lang="en-US" smtClean="0"/>
              <a:t>8</a:t>
            </a:fld>
            <a:endParaRPr lang="en-US" dirty="0"/>
          </a:p>
        </p:txBody>
      </p:sp>
    </p:spTree>
    <p:extLst>
      <p:ext uri="{BB962C8B-B14F-4D97-AF65-F5344CB8AC3E}">
        <p14:creationId xmlns:p14="http://schemas.microsoft.com/office/powerpoint/2010/main" val="2138692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B18B-3A2A-4B70-A387-ED58B9A7198F}"/>
              </a:ext>
            </a:extLst>
          </p:cNvPr>
          <p:cNvSpPr>
            <a:spLocks noGrp="1"/>
          </p:cNvSpPr>
          <p:nvPr>
            <p:ph type="title"/>
          </p:nvPr>
        </p:nvSpPr>
        <p:spPr>
          <a:xfrm>
            <a:off x="838200" y="365125"/>
            <a:ext cx="10515600" cy="681477"/>
          </a:xfrm>
        </p:spPr>
        <p:txBody>
          <a:bodyPr>
            <a:noAutofit/>
          </a:bodyPr>
          <a:lstStyle/>
          <a:p>
            <a:r>
              <a:rPr lang="en-US" b="1" dirty="0">
                <a:effectLst/>
                <a:latin typeface="Calibri" panose="020F0502020204030204" pitchFamily="34" charset="0"/>
                <a:ea typeface="Calibri" panose="020F0502020204030204" pitchFamily="34" charset="0"/>
                <a:cs typeface="Times New Roman" panose="02020603050405020304" pitchFamily="18" charset="0"/>
              </a:rPr>
              <a:t>Analysis of the Current System</a:t>
            </a:r>
            <a:r>
              <a:rPr lang="tr-TR" b="1" dirty="0">
                <a:effectLst/>
                <a:latin typeface="Calibri" panose="020F0502020204030204" pitchFamily="34" charset="0"/>
                <a:ea typeface="Calibri" panose="020F0502020204030204" pitchFamily="34" charset="0"/>
                <a:cs typeface="Times New Roman" panose="02020603050405020304" pitchFamily="18" charset="0"/>
              </a:rPr>
              <a:t> (</a:t>
            </a:r>
            <a:r>
              <a:rPr lang="en-US" b="1" dirty="0">
                <a:effectLst/>
                <a:latin typeface="Calibri" panose="020F0502020204030204" pitchFamily="34" charset="0"/>
                <a:ea typeface="Calibri" panose="020F0502020204030204" pitchFamily="34" charset="0"/>
                <a:cs typeface="Times New Roman" panose="02020603050405020304" pitchFamily="18" charset="0"/>
              </a:rPr>
              <a:t>continued</a:t>
            </a:r>
            <a:r>
              <a:rPr lang="tr-TR" b="1" dirty="0">
                <a:effectLst/>
                <a:latin typeface="Calibri" panose="020F0502020204030204" pitchFamily="34" charset="0"/>
                <a:ea typeface="Calibri" panose="020F0502020204030204" pitchFamily="34" charset="0"/>
                <a:cs typeface="Times New Roman" panose="02020603050405020304" pitchFamily="18" charset="0"/>
              </a:rPr>
              <a:t>)</a:t>
            </a:r>
            <a:r>
              <a:rPr lang="en-US" b="1" dirty="0">
                <a:effectLst/>
                <a:latin typeface="Calibri" panose="020F0502020204030204" pitchFamily="34" charset="0"/>
                <a:ea typeface="Calibri" panose="020F0502020204030204" pitchFamily="34" charset="0"/>
                <a:cs typeface="Times New Roman" panose="02020603050405020304" pitchFamily="18" charset="0"/>
              </a:rPr>
              <a:t>:</a:t>
            </a:r>
            <a:endParaRPr lang="en-US" dirty="0"/>
          </a:p>
        </p:txBody>
      </p:sp>
      <p:sp>
        <p:nvSpPr>
          <p:cNvPr id="3" name="Content Placeholder 2">
            <a:extLst>
              <a:ext uri="{FF2B5EF4-FFF2-40B4-BE49-F238E27FC236}">
                <a16:creationId xmlns:a16="http://schemas.microsoft.com/office/drawing/2014/main" id="{3BDB418E-F55B-4282-A893-B9BF8A4FCE83}"/>
              </a:ext>
            </a:extLst>
          </p:cNvPr>
          <p:cNvSpPr>
            <a:spLocks noGrp="1"/>
          </p:cNvSpPr>
          <p:nvPr>
            <p:ph idx="1"/>
          </p:nvPr>
        </p:nvSpPr>
        <p:spPr>
          <a:xfrm>
            <a:off x="581891" y="1046602"/>
            <a:ext cx="11139053" cy="5309748"/>
          </a:xfrm>
        </p:spPr>
        <p:txBody>
          <a:bodyPr>
            <a:normAutofit/>
          </a:bodyPr>
          <a:lstStyle/>
          <a:p>
            <a:pPr marL="0" marR="0" lvl="0" indent="0">
              <a:lnSpc>
                <a:spcPct val="107000"/>
              </a:lnSpc>
              <a:spcBef>
                <a:spcPts val="0"/>
              </a:spcBef>
              <a:spcAft>
                <a:spcPts val="600"/>
              </a:spcAft>
              <a:buNone/>
            </a:pPr>
            <a:endParaRPr lang="tr-TR" sz="3200" i="1"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07000"/>
              </a:lnSpc>
              <a:spcBef>
                <a:spcPts val="0"/>
              </a:spcBef>
              <a:spcAft>
                <a:spcPts val="600"/>
              </a:spcAft>
              <a:buNone/>
            </a:pPr>
            <a:r>
              <a:rPr lang="en-US" sz="3200" i="1" dirty="0">
                <a:effectLst/>
                <a:latin typeface="Calibri" panose="020F0502020204030204" pitchFamily="34" charset="0"/>
                <a:ea typeface="Calibri" panose="020F0502020204030204" pitchFamily="34" charset="0"/>
                <a:cs typeface="Times New Roman" panose="02020603050405020304" pitchFamily="18" charset="0"/>
              </a:rPr>
              <a:t>You may not want to limit yourself to analyze only the part of the system you are asked to be responsible as you may go beyond that to understand where your problem is in the big picture.</a:t>
            </a:r>
          </a:p>
          <a:p>
            <a:pPr marL="0" indent="0">
              <a:spcBef>
                <a:spcPts val="1800"/>
              </a:spcBef>
              <a:spcAft>
                <a:spcPts val="600"/>
              </a:spcAft>
              <a:buNone/>
            </a:pPr>
            <a:r>
              <a:rPr lang="en-US" sz="3200" i="1" dirty="0">
                <a:effectLst/>
                <a:latin typeface="Calibri" panose="020F0502020204030204" pitchFamily="34" charset="0"/>
                <a:ea typeface="Calibri" panose="020F0502020204030204" pitchFamily="34" charset="0"/>
                <a:cs typeface="Times New Roman" panose="02020603050405020304" pitchFamily="18" charset="0"/>
              </a:rPr>
              <a:t>Use numerical information as much as possible, along with charts, figures, tables, etc., if needed to help yourself</a:t>
            </a:r>
            <a:r>
              <a:rPr lang="tr-TR" sz="3200"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a:effectLst/>
                <a:latin typeface="Calibri" panose="020F0502020204030204" pitchFamily="34" charset="0"/>
                <a:ea typeface="Calibri" panose="020F0502020204030204" pitchFamily="34" charset="0"/>
                <a:cs typeface="Times New Roman" panose="02020603050405020304" pitchFamily="18" charset="0"/>
              </a:rPr>
              <a:t>and</a:t>
            </a:r>
            <a:r>
              <a:rPr lang="tr-TR" sz="3200" i="1" dirty="0">
                <a:effectLst/>
                <a:latin typeface="Calibri" panose="020F0502020204030204" pitchFamily="34" charset="0"/>
                <a:ea typeface="Calibri" panose="020F0502020204030204" pitchFamily="34" charset="0"/>
                <a:cs typeface="Times New Roman" panose="02020603050405020304" pitchFamily="18" charset="0"/>
              </a:rPr>
              <a:t> </a:t>
            </a:r>
            <a:r>
              <a:rPr lang="en-US" sz="3200" i="1" dirty="0">
                <a:effectLst/>
                <a:latin typeface="Calibri" panose="020F0502020204030204" pitchFamily="34" charset="0"/>
                <a:ea typeface="Calibri" panose="020F0502020204030204" pitchFamily="34" charset="0"/>
                <a:cs typeface="Times New Roman" panose="02020603050405020304" pitchFamily="18" charset="0"/>
              </a:rPr>
              <a:t>the reader to appreciate the size and scope of the problem. We expect that each member of the group to appreciate these numbers so that the group can concentrate on those which are more important</a:t>
            </a:r>
            <a:endParaRPr lang="en-US" sz="3200" i="1" dirty="0"/>
          </a:p>
        </p:txBody>
      </p:sp>
      <p:sp>
        <p:nvSpPr>
          <p:cNvPr id="4" name="Footer Placeholder 3">
            <a:extLst>
              <a:ext uri="{FF2B5EF4-FFF2-40B4-BE49-F238E27FC236}">
                <a16:creationId xmlns:a16="http://schemas.microsoft.com/office/drawing/2014/main" id="{5617130D-90C2-4DA6-B779-8918C30C0440}"/>
              </a:ext>
            </a:extLst>
          </p:cNvPr>
          <p:cNvSpPr>
            <a:spLocks noGrp="1"/>
          </p:cNvSpPr>
          <p:nvPr>
            <p:ph type="ftr" sz="quarter" idx="11"/>
          </p:nvPr>
        </p:nvSpPr>
        <p:spPr/>
        <p:txBody>
          <a:bodyPr/>
          <a:lstStyle/>
          <a:p>
            <a:r>
              <a:rPr lang="en-US" dirty="0"/>
              <a:t>S. Dayanık, N.K. Erkip, E. Uzun</a:t>
            </a:r>
          </a:p>
        </p:txBody>
      </p:sp>
      <p:sp>
        <p:nvSpPr>
          <p:cNvPr id="5" name="Slide Number Placeholder 4">
            <a:extLst>
              <a:ext uri="{FF2B5EF4-FFF2-40B4-BE49-F238E27FC236}">
                <a16:creationId xmlns:a16="http://schemas.microsoft.com/office/drawing/2014/main" id="{EEFD4CC9-33A3-4815-8A21-9DEAD4B2FBD5}"/>
              </a:ext>
            </a:extLst>
          </p:cNvPr>
          <p:cNvSpPr>
            <a:spLocks noGrp="1"/>
          </p:cNvSpPr>
          <p:nvPr>
            <p:ph type="sldNum" sz="quarter" idx="12"/>
          </p:nvPr>
        </p:nvSpPr>
        <p:spPr/>
        <p:txBody>
          <a:bodyPr/>
          <a:lstStyle/>
          <a:p>
            <a:fld id="{B390BEA4-3794-4163-992C-2592E87C7C69}" type="slidenum">
              <a:rPr lang="en-US" smtClean="0"/>
              <a:t>9</a:t>
            </a:fld>
            <a:endParaRPr lang="en-US" dirty="0"/>
          </a:p>
        </p:txBody>
      </p:sp>
    </p:spTree>
    <p:extLst>
      <p:ext uri="{BB962C8B-B14F-4D97-AF65-F5344CB8AC3E}">
        <p14:creationId xmlns:p14="http://schemas.microsoft.com/office/powerpoint/2010/main" val="3922296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844</Words>
  <Application>Microsoft Office PowerPoint</Application>
  <PresentationFormat>Widescreen</PresentationFormat>
  <Paragraphs>96</Paragraphs>
  <Slides>9</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Calibri Light</vt:lpstr>
      <vt:lpstr>Symbol</vt:lpstr>
      <vt:lpstr>Wingdings</vt:lpstr>
      <vt:lpstr>Office Theme</vt:lpstr>
      <vt:lpstr>Default Design</vt:lpstr>
      <vt:lpstr>SYSTEM DESIGN IE 477-78   More suggestions</vt:lpstr>
      <vt:lpstr>Projects assigned. What’s next?</vt:lpstr>
      <vt:lpstr>Project work is a journey</vt:lpstr>
      <vt:lpstr>Description of the system</vt:lpstr>
      <vt:lpstr>Description of the system (continued)</vt:lpstr>
      <vt:lpstr> Analysis of the Current System:  </vt:lpstr>
      <vt:lpstr>Analysis of the Current System (continued):</vt:lpstr>
      <vt:lpstr>Analysis of the Current System (continued):</vt:lpstr>
      <vt:lpstr>Analysis of the Current System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 DESIGN IE 477-78   More suggestions</dc:title>
  <dc:creator>nesim erkip</dc:creator>
  <cp:lastModifiedBy>nesim erkip</cp:lastModifiedBy>
  <cp:revision>3</cp:revision>
  <dcterms:created xsi:type="dcterms:W3CDTF">2021-10-05T06:54:29Z</dcterms:created>
  <dcterms:modified xsi:type="dcterms:W3CDTF">2021-10-05T15:43:54Z</dcterms:modified>
</cp:coreProperties>
</file>