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62" r:id="rId2"/>
    <p:sldId id="416" r:id="rId3"/>
    <p:sldId id="400" r:id="rId4"/>
    <p:sldId id="520" r:id="rId5"/>
    <p:sldId id="521" r:id="rId6"/>
    <p:sldId id="401" r:id="rId7"/>
    <p:sldId id="519" r:id="rId8"/>
    <p:sldId id="522" r:id="rId9"/>
    <p:sldId id="461" r:id="rId10"/>
    <p:sldId id="503" r:id="rId11"/>
    <p:sldId id="504" r:id="rId12"/>
    <p:sldId id="505" r:id="rId13"/>
    <p:sldId id="506" r:id="rId14"/>
    <p:sldId id="507" r:id="rId15"/>
    <p:sldId id="508" r:id="rId16"/>
    <p:sldId id="509" r:id="rId17"/>
    <p:sldId id="510" r:id="rId18"/>
    <p:sldId id="518" r:id="rId19"/>
    <p:sldId id="517" r:id="rId20"/>
    <p:sldId id="417" r:id="rId21"/>
    <p:sldId id="499" r:id="rId22"/>
    <p:sldId id="501" r:id="rId23"/>
    <p:sldId id="523" r:id="rId24"/>
    <p:sldId id="489" r:id="rId25"/>
    <p:sldId id="490" r:id="rId26"/>
    <p:sldId id="488" r:id="rId27"/>
    <p:sldId id="493" r:id="rId28"/>
    <p:sldId id="494" r:id="rId29"/>
    <p:sldId id="495" r:id="rId30"/>
    <p:sldId id="496" r:id="rId31"/>
    <p:sldId id="497" r:id="rId32"/>
    <p:sldId id="502" r:id="rId33"/>
    <p:sldId id="516" r:id="rId34"/>
    <p:sldId id="525" r:id="rId35"/>
    <p:sldId id="491" r:id="rId36"/>
    <p:sldId id="455" r:id="rId37"/>
    <p:sldId id="386" r:id="rId38"/>
    <p:sldId id="403" r:id="rId39"/>
    <p:sldId id="423" r:id="rId40"/>
    <p:sldId id="477" r:id="rId41"/>
    <p:sldId id="481" r:id="rId42"/>
    <p:sldId id="498" r:id="rId43"/>
    <p:sldId id="450" r:id="rId44"/>
    <p:sldId id="492" r:id="rId45"/>
    <p:sldId id="415" r:id="rId46"/>
    <p:sldId id="524" r:id="rId47"/>
    <p:sldId id="511" r:id="rId48"/>
    <p:sldId id="512" r:id="rId49"/>
    <p:sldId id="487" r:id="rId50"/>
    <p:sldId id="513" r:id="rId51"/>
    <p:sldId id="514" r:id="rId52"/>
    <p:sldId id="485" r:id="rId53"/>
  </p:sldIdLst>
  <p:sldSz cx="12192000" cy="6858000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0DADB"/>
    <a:srgbClr val="BACAAD"/>
    <a:srgbClr val="92CCD1"/>
    <a:srgbClr val="00C2D4"/>
    <a:srgbClr val="156B73"/>
    <a:srgbClr val="7FDBF5"/>
    <a:srgbClr val="3F6979"/>
    <a:srgbClr val="D88872"/>
    <a:srgbClr val="FDD4B5"/>
    <a:srgbClr val="B5C3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5" autoAdjust="0"/>
    <p:restoredTop sz="95287" autoAdjust="0"/>
  </p:normalViewPr>
  <p:slideViewPr>
    <p:cSldViewPr>
      <p:cViewPr varScale="1">
        <p:scale>
          <a:sx n="107" d="100"/>
          <a:sy n="107" d="100"/>
        </p:scale>
        <p:origin x="37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B10A1ED-FE23-48D5-BE22-DCBD5C5AAE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849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200B737A-F39F-4D0A-AA46-56891AB61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8AD7B2F-9FE9-4DC1-81BC-908D9F4A29FD}" type="slidenum">
              <a:rPr lang="en-US" b="0" smtClean="0"/>
              <a:pPr eaLnBrk="1" hangingPunct="1"/>
              <a:t>1</a:t>
            </a:fld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3881880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032E095-1607-4260-BE08-0D5E9D6CC728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84440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91DF1CD-A0D5-4CEB-B990-9E732762CD16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91605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93BAEC2-23D1-462D-8999-D0121F9A03AF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1705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2AF7F57-2F10-4582-AA9A-091A83EC9B4C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6964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6ED9392-5317-41BE-BFFE-87B75044C969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77867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6ED9392-5317-41BE-BFFE-87B75044C969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96172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3B041AD-2416-41B6-B8A0-EBEB69B69EFE}" type="slidenum">
              <a:rPr lang="en-US" b="0" smtClean="0">
                <a:solidFill>
                  <a:prstClr val="black"/>
                </a:solidFill>
              </a:rPr>
              <a:pPr eaLnBrk="1" hangingPunct="1"/>
              <a:t>36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3D0FA50C-4A85-4886-AE94-3B388873A103}" type="slidenum">
              <a:rPr lang="en-US" b="0" smtClean="0"/>
              <a:pPr eaLnBrk="1" hangingPunct="1"/>
              <a:t>37</a:t>
            </a:fld>
            <a:endParaRPr lang="en-US" b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591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CD90E766-2ED6-419E-8B60-2C8A73320DAB}" type="slidenum">
              <a:rPr lang="en-US" b="0" smtClean="0"/>
              <a:pPr eaLnBrk="1" hangingPunct="1"/>
              <a:t>38</a:t>
            </a:fld>
            <a:endParaRPr lang="en-US" b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6762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BBCBC-E634-4E85-B419-B9BD18827A9E}" type="slidenum">
              <a:rPr lang="tr-TR" smtClean="0"/>
              <a:pPr>
                <a:defRPr/>
              </a:pPr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942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EC3907D-3C56-41DF-9880-844827CE2057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7421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BBCBC-E634-4E85-B419-B9BD18827A9E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423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BBCBC-E634-4E85-B419-B9BD18827A9E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928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1FB416D-89DF-47E7-8D2B-0BB6FB6D5EC3}" type="slidenum">
              <a:rPr lang="en-US" b="0" smtClean="0">
                <a:solidFill>
                  <a:prstClr val="black"/>
                </a:solidFill>
              </a:rPr>
              <a:pPr eaLnBrk="1" hangingPunct="1"/>
              <a:t>43</a:t>
            </a:fld>
            <a:endParaRPr lang="en-US" b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112CFAA9-5D3F-4AB7-9997-A8A99B11E0DE}" type="slidenum">
              <a:rPr lang="en-US" b="0" smtClean="0"/>
              <a:pPr eaLnBrk="1" hangingPunct="1"/>
              <a:t>45</a:t>
            </a:fld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5715520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D6104CB-931B-4454-9A16-9530340F9705}" type="slidenum">
              <a:rPr lang="en-US" altLang="en-US" smtClean="0"/>
              <a:pPr>
                <a:spcBef>
                  <a:spcPct val="0"/>
                </a:spcBef>
              </a:pPr>
              <a:t>47</a:t>
            </a:fld>
            <a:endParaRPr lang="en-US" alt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89558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CEB9450-1E7C-46CC-B7CF-D2521782863F}" type="slidenum">
              <a:rPr lang="en-US" altLang="en-US" smtClean="0"/>
              <a:pPr>
                <a:spcBef>
                  <a:spcPct val="0"/>
                </a:spcBef>
              </a:pPr>
              <a:t>48</a:t>
            </a:fld>
            <a:endParaRPr lang="en-US" alt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9030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3B041AD-2416-41B6-B8A0-EBEB69B69EFE}" type="slidenum">
              <a:rPr lang="en-US" b="0" smtClean="0"/>
              <a:pPr eaLnBrk="1" hangingPunct="1"/>
              <a:t>3</a:t>
            </a:fld>
            <a:endParaRPr lang="en-US" b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45006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EF9AF67-870C-4636-AA5B-11A1D9A46D01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17372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6D2D3F6-244C-442C-898E-B737BF498CEF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62009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C7633B5-9A40-49D7-A6DE-B6B8156A9497}" type="slidenum">
              <a:rPr lang="en-US" b="0" smtClean="0"/>
              <a:pPr eaLnBrk="1" hangingPunct="1"/>
              <a:t>6</a:t>
            </a:fld>
            <a:endParaRPr lang="en-US" b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0678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3586633-ED64-4024-AB6E-C5F358922317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1570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37CE0A1-100F-4F21-AEC6-26132AA53E29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883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A8578D-8F0A-4772-9925-7F630609252D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78699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tr-T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FDBBF-9F23-4D17-9314-6489EC588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19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E900B-0F38-4636-9BB7-F26B7EFD30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92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3C84D-7380-48E5-BC02-1D47ABD632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48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>
                <a:solidFill>
                  <a:srgbClr val="000000"/>
                </a:solidFill>
              </a:rPr>
              <a:t>May 2022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DB2F6-CE18-4A5D-B6C4-5487151DC2E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2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330EC-89A6-4BAB-8AEE-4F45F949BD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2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A966E-D3B3-4D34-9BA6-90DE49C61F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6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280D-2CBC-4897-950D-EBEAB6F278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11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142E4-78F4-4255-A8A9-1636A8186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32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60CED-3CA9-41A4-B33E-5A1E3417E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8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8F028-2EFB-46EB-9CC9-CCC8E0313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3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0D9F4-9B9A-4D1B-9226-B10885408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2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936C5-84E0-417B-A415-5D1D2D148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4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33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May 2022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46400" y="6245225"/>
            <a:ext cx="7010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 dirty="0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871200" y="6245225"/>
            <a:ext cx="71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7A09D6BC-525B-4D51-A274-7DEC1E6D0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09600" y="1524000"/>
            <a:ext cx="109728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>
              <a:ea typeface="+mn-ea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09600" y="6096000"/>
            <a:ext cx="10972800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1" y="395878"/>
            <a:ext cx="889000" cy="9005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lkent.edu.tr/~ie47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yesime@bilkent.edu.tr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28600"/>
            <a:ext cx="10363200" cy="1470025"/>
          </a:xfrm>
        </p:spPr>
        <p:txBody>
          <a:bodyPr/>
          <a:lstStyle/>
          <a:p>
            <a:pPr eaLnBrk="1" hangingPunct="1"/>
            <a:r>
              <a:rPr lang="tr-TR" dirty="0"/>
              <a:t>IE477 - IE </a:t>
            </a:r>
            <a:r>
              <a:rPr lang="tr-TR" dirty="0" smtClean="0"/>
              <a:t>478</a:t>
            </a:r>
            <a:r>
              <a:rPr lang="en-US" dirty="0" smtClean="0"/>
              <a:t> </a:t>
            </a:r>
            <a:r>
              <a:rPr lang="tr-TR" dirty="0" smtClean="0"/>
              <a:t>System</a:t>
            </a:r>
            <a:r>
              <a:rPr lang="en-US" dirty="0" smtClean="0"/>
              <a:t>s</a:t>
            </a:r>
            <a:r>
              <a:rPr lang="tr-TR" dirty="0" smtClean="0"/>
              <a:t> Design</a:t>
            </a:r>
            <a:r>
              <a:rPr lang="en-US" i="1" dirty="0"/>
              <a:t/>
            </a:r>
            <a:br>
              <a:rPr lang="en-US" i="1" dirty="0"/>
            </a:br>
            <a:r>
              <a:rPr lang="en-US" b="1" dirty="0" smtClean="0"/>
              <a:t>GENERAL INFORMATION AND SCHEDULE</a:t>
            </a:r>
            <a:endParaRPr lang="en-AU" i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1752600"/>
            <a:ext cx="8534400" cy="4343400"/>
          </a:xfrm>
        </p:spPr>
        <p:txBody>
          <a:bodyPr/>
          <a:lstStyle/>
          <a:p>
            <a:pPr eaLnBrk="1" hangingPunct="1"/>
            <a:r>
              <a:rPr lang="en-US" sz="2400" b="1" dirty="0" smtClean="0"/>
              <a:t>Course Coordinators:</a:t>
            </a:r>
          </a:p>
          <a:p>
            <a:pPr eaLnBrk="1" hangingPunct="1"/>
            <a:r>
              <a:rPr lang="en-US" sz="2400" dirty="0" smtClean="0"/>
              <a:t>Dr. Savaş Dayanık</a:t>
            </a:r>
          </a:p>
          <a:p>
            <a:pPr eaLnBrk="1" hangingPunct="1"/>
            <a:r>
              <a:rPr lang="en-US" sz="2400" dirty="0" smtClean="0"/>
              <a:t>Dr. Selin Kocaman</a:t>
            </a:r>
          </a:p>
          <a:p>
            <a:pPr eaLnBrk="1" hangingPunct="1"/>
            <a:r>
              <a:rPr lang="en-US" sz="2400" dirty="0" smtClean="0"/>
              <a:t>Dr. Emre Uzun</a:t>
            </a:r>
          </a:p>
          <a:p>
            <a:pPr eaLnBrk="1" hangingPunct="1"/>
            <a:r>
              <a:rPr lang="en-US" sz="2400" b="1" dirty="0" smtClean="0"/>
              <a:t>Administrative Coordinator:</a:t>
            </a:r>
          </a:p>
          <a:p>
            <a:pPr eaLnBrk="1" hangingPunct="1"/>
            <a:r>
              <a:rPr lang="en-US" sz="2400" dirty="0" smtClean="0"/>
              <a:t>Yeşim Gülseren</a:t>
            </a:r>
          </a:p>
          <a:p>
            <a:pPr eaLnBrk="1" hangingPunct="1"/>
            <a:r>
              <a:rPr lang="en-US" sz="2400" b="1" dirty="0" smtClean="0"/>
              <a:t>Teaching Assistants:</a:t>
            </a:r>
          </a:p>
          <a:p>
            <a:pPr eaLnBrk="1" hangingPunct="1"/>
            <a:r>
              <a:rPr lang="en-US" sz="2400" dirty="0" smtClean="0"/>
              <a:t>Atahan Bayır</a:t>
            </a:r>
          </a:p>
          <a:p>
            <a:pPr eaLnBrk="1" hangingPunct="1"/>
            <a:r>
              <a:rPr lang="en-US" sz="2400" dirty="0" err="1" smtClean="0"/>
              <a:t>Yunus</a:t>
            </a:r>
            <a:r>
              <a:rPr lang="en-US" sz="2400" dirty="0" smtClean="0"/>
              <a:t> Emre Çakır</a:t>
            </a:r>
          </a:p>
          <a:p>
            <a:pPr eaLnBrk="1" hangingPunct="1"/>
            <a:r>
              <a:rPr lang="en-US" sz="2400" dirty="0" smtClean="0"/>
              <a:t>Aslı </a:t>
            </a:r>
            <a:r>
              <a:rPr lang="en-US" sz="2400" dirty="0" err="1" smtClean="0"/>
              <a:t>Eroğlu</a:t>
            </a:r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Requirements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 sz="2000" dirty="0">
                <a:ea typeface="ＭＳ Ｐゴシック" panose="020B0600070205080204" pitchFamily="34" charset="-128"/>
              </a:rPr>
              <a:t>Kick-off Meeting </a:t>
            </a:r>
            <a:r>
              <a:rPr lang="tr-TR" altLang="en-US" sz="20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Early to Mid 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October</a:t>
            </a:r>
            <a:endParaRPr lang="tr-TR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tr-TR" altLang="en-US" sz="2000" dirty="0">
                <a:ea typeface="ＭＳ Ｐゴシック" panose="020B0600070205080204" pitchFamily="34" charset="-128"/>
              </a:rPr>
              <a:t>Project Proposal Report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Late October to Early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 November </a:t>
            </a:r>
          </a:p>
          <a:p>
            <a:pPr eaLnBrk="1" hangingPunct="1"/>
            <a:r>
              <a:rPr lang="tr-TR" altLang="en-US" sz="2000" dirty="0">
                <a:ea typeface="ＭＳ Ｐゴシック" panose="020B0600070205080204" pitchFamily="34" charset="-128"/>
              </a:rPr>
              <a:t>Project Proposal </a:t>
            </a:r>
            <a:r>
              <a:rPr lang="en-US" altLang="en-US" sz="2000" dirty="0">
                <a:ea typeface="ＭＳ Ｐゴシック" panose="020B0600070205080204" pitchFamily="34" charset="-128"/>
              </a:rPr>
              <a:t>Meeting and </a:t>
            </a:r>
            <a:r>
              <a:rPr lang="tr-TR" altLang="en-US" sz="2000" dirty="0">
                <a:ea typeface="ＭＳ Ｐゴシック" panose="020B0600070205080204" pitchFamily="34" charset="-128"/>
              </a:rPr>
              <a:t>Presentation </a:t>
            </a:r>
            <a:r>
              <a:rPr lang="en-US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Early to Mid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 November </a:t>
            </a:r>
            <a:endParaRPr lang="en-US" altLang="en-US" sz="1600" dirty="0">
              <a:solidFill>
                <a:srgbClr val="FF330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First Meeting with Course Coordinators</a:t>
            </a:r>
            <a:r>
              <a:rPr lang="tr-TR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Nov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23 </a:t>
            </a:r>
            <a:r>
              <a:rPr lang="en-US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– Nov </a:t>
            </a:r>
            <a:r>
              <a:rPr lang="en-US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28</a:t>
            </a:r>
            <a:endParaRPr lang="tr-TR" altLang="en-US" sz="16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First Progress Report</a:t>
            </a:r>
            <a:r>
              <a:rPr lang="tr-TR" altLang="en-US" sz="2000" dirty="0">
                <a:ea typeface="ＭＳ Ｐゴシック" panose="020B0600070205080204" pitchFamily="34" charset="-128"/>
              </a:rPr>
              <a:t> 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Report Due December </a:t>
            </a:r>
            <a:r>
              <a:rPr lang="en-US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23</a:t>
            </a:r>
            <a:endParaRPr lang="tr-TR" altLang="en-US" sz="1600" dirty="0">
              <a:solidFill>
                <a:srgbClr val="FF330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Second Meeting with Course Coordinators</a:t>
            </a:r>
            <a:r>
              <a:rPr lang="tr-TR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January 10, January 11</a:t>
            </a:r>
          </a:p>
          <a:p>
            <a:pPr marL="0" indent="0" eaLnBrk="1" hangingPunct="1">
              <a:buNone/>
            </a:pPr>
            <a:endParaRPr lang="tr-TR" altLang="en-US" sz="1600" dirty="0">
              <a:solidFill>
                <a:srgbClr val="FF330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 smtClean="0">
                <a:ea typeface="ＭＳ Ｐゴシック" panose="020B0600070205080204" pitchFamily="34" charset="-128"/>
              </a:rPr>
              <a:t>Second</a:t>
            </a:r>
            <a:r>
              <a:rPr lang="tr-TR" altLang="en-US" sz="2000" dirty="0" smtClean="0">
                <a:ea typeface="ＭＳ Ｐゴシック" panose="020B0600070205080204" pitchFamily="34" charset="-128"/>
              </a:rPr>
              <a:t> </a:t>
            </a:r>
            <a:r>
              <a:rPr lang="tr-TR" altLang="en-US" sz="2000" dirty="0">
                <a:ea typeface="ＭＳ Ｐゴシック" panose="020B0600070205080204" pitchFamily="34" charset="-128"/>
              </a:rPr>
              <a:t>Progress Report 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Report Due </a:t>
            </a:r>
            <a:r>
              <a:rPr lang="en-US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March 3</a:t>
            </a:r>
            <a:endParaRPr lang="tr-TR" altLang="en-US" sz="1600" dirty="0">
              <a:solidFill>
                <a:srgbClr val="FF330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 smtClean="0">
                <a:ea typeface="ＭＳ Ｐゴシック" panose="020B0600070205080204" pitchFamily="34" charset="-128"/>
              </a:rPr>
              <a:t>Project </a:t>
            </a:r>
            <a:r>
              <a:rPr lang="en-US" altLang="en-US" sz="2000" dirty="0">
                <a:ea typeface="ＭＳ Ｐゴシック" panose="020B0600070205080204" pitchFamily="34" charset="-128"/>
              </a:rPr>
              <a:t>Progress Meeting and Presentation 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Mid </a:t>
            </a:r>
            <a:r>
              <a:rPr lang="en-US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to Late 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March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Third Meeting with Course Coordinators </a:t>
            </a:r>
            <a:r>
              <a:rPr lang="en-US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April 12 – April 17</a:t>
            </a:r>
            <a:endParaRPr lang="en-US" altLang="en-US" sz="2000" dirty="0">
              <a:solidFill>
                <a:srgbClr val="FF330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Final</a:t>
            </a:r>
            <a:r>
              <a:rPr lang="tr-TR" altLang="en-US" sz="2000" dirty="0">
                <a:ea typeface="ＭＳ Ｐゴシック" panose="020B0600070205080204" pitchFamily="34" charset="-128"/>
              </a:rPr>
              <a:t> Report </a:t>
            </a:r>
            <a:r>
              <a:rPr lang="tr-TR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Report Due </a:t>
            </a:r>
            <a:r>
              <a:rPr lang="en-US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May</a:t>
            </a:r>
            <a:r>
              <a:rPr lang="tr-TR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1600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15</a:t>
            </a:r>
            <a:endParaRPr lang="tr-TR" altLang="en-US" sz="1600" dirty="0">
              <a:solidFill>
                <a:srgbClr val="FF330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Fourth Meeting with Course Coordinators</a:t>
            </a:r>
            <a:r>
              <a:rPr lang="tr-TR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1600" dirty="0">
                <a:solidFill>
                  <a:srgbClr val="FF3300"/>
                </a:solidFill>
                <a:ea typeface="ＭＳ Ｐゴシック" panose="020B0600070205080204" pitchFamily="34" charset="-128"/>
              </a:rPr>
              <a:t>Late May</a:t>
            </a:r>
            <a:endParaRPr lang="en-AU" altLang="en-US" sz="1600" dirty="0">
              <a:solidFill>
                <a:srgbClr val="FF33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379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1FD12C-F148-4859-B737-0E0505446706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685800" y="3962400"/>
            <a:ext cx="10896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1541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09600"/>
            <a:ext cx="8229600" cy="838200"/>
          </a:xfrm>
        </p:spPr>
        <p:txBody>
          <a:bodyPr/>
          <a:lstStyle/>
          <a:p>
            <a:pPr eaLnBrk="1" hangingPunct="1"/>
            <a:r>
              <a:rPr lang="tr-TR" altLang="en-US" dirty="0" smtClean="0">
                <a:ea typeface="ＭＳ Ｐゴシック" panose="020B0600070205080204" pitchFamily="34" charset="-128"/>
              </a:rPr>
              <a:t>Project Proposal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Report</a:t>
            </a:r>
            <a:r>
              <a:rPr lang="tr-TR" altLang="en-US" dirty="0" smtClean="0">
                <a:ea typeface="ＭＳ Ｐゴシック" panose="020B0600070205080204" pitchFamily="34" charset="-128"/>
              </a:rPr>
              <a:t/>
            </a:r>
            <a:br>
              <a:rPr lang="tr-TR" altLang="en-US" dirty="0" smtClean="0">
                <a:ea typeface="ＭＳ Ｐゴシック" panose="020B0600070205080204" pitchFamily="34" charset="-128"/>
              </a:rPr>
            </a:br>
            <a:r>
              <a:rPr lang="en-US" altLang="en-US" dirty="0" smtClean="0">
                <a:ea typeface="ＭＳ Ｐゴシック" panose="020B0600070205080204" pitchFamily="34" charset="-128"/>
              </a:rPr>
              <a:t>(Late Oct</a:t>
            </a:r>
            <a:r>
              <a:rPr lang="tr-TR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to Early Nov) </a:t>
            </a:r>
            <a:br>
              <a:rPr lang="en-US" altLang="en-US" dirty="0" smtClean="0">
                <a:ea typeface="ＭＳ Ｐゴシック" panose="020B0600070205080204" pitchFamily="34" charset="-128"/>
              </a:rPr>
            </a:br>
            <a:endParaRPr lang="tr-TR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tabLst>
                <a:tab pos="4400550" algn="l"/>
              </a:tabLst>
              <a:defRPr/>
            </a:pPr>
            <a:r>
              <a:rPr lang="tr-TR" altLang="en-US" dirty="0" smtClean="0">
                <a:ea typeface="ＭＳ Ｐゴシック" pitchFamily="34" charset="-128"/>
              </a:rPr>
              <a:t>Complaints</a:t>
            </a:r>
            <a:r>
              <a:rPr lang="en-US" altLang="en-US" dirty="0" smtClean="0">
                <a:ea typeface="ＭＳ Ｐゴシック" pitchFamily="34" charset="-128"/>
              </a:rPr>
              <a:t> and s</a:t>
            </a:r>
            <a:r>
              <a:rPr lang="tr-TR" altLang="en-US" dirty="0" smtClean="0">
                <a:ea typeface="ＭＳ Ｐゴシック" pitchFamily="34" charset="-128"/>
              </a:rPr>
              <a:t>ymptoms from the company</a:t>
            </a:r>
          </a:p>
          <a:p>
            <a:pPr eaLnBrk="1" hangingPunct="1">
              <a:tabLst>
                <a:tab pos="4400550" algn="l"/>
              </a:tabLst>
              <a:defRPr/>
            </a:pPr>
            <a:r>
              <a:rPr lang="tr-TR" altLang="en-US" dirty="0" smtClean="0">
                <a:ea typeface="ＭＳ Ｐゴシック" pitchFamily="34" charset="-128"/>
              </a:rPr>
              <a:t>Required outcomes,</a:t>
            </a:r>
            <a:r>
              <a:rPr lang="en-US" altLang="en-US" dirty="0" smtClean="0">
                <a:ea typeface="ＭＳ Ｐゴシック" pitchFamily="34" charset="-128"/>
              </a:rPr>
              <a:t>expectations</a:t>
            </a:r>
            <a:r>
              <a:rPr lang="tr-TR" altLang="en-US" dirty="0" smtClean="0">
                <a:ea typeface="ＭＳ Ｐゴシック" pitchFamily="34" charset="-128"/>
              </a:rPr>
              <a:t>: </a:t>
            </a:r>
            <a:r>
              <a:rPr lang="tr-TR" altLang="en-US" dirty="0" smtClean="0">
                <a:solidFill>
                  <a:srgbClr val="FF0000"/>
                </a:solidFill>
                <a:ea typeface="ＭＳ Ｐゴシック" pitchFamily="34" charset="-128"/>
              </a:rPr>
              <a:t>Deliverables</a:t>
            </a:r>
            <a:r>
              <a:rPr lang="tr-TR" altLang="en-US" dirty="0" smtClean="0">
                <a:ea typeface="ＭＳ Ｐゴシック" pitchFamily="34" charset="-128"/>
              </a:rPr>
              <a:t> </a:t>
            </a:r>
            <a:endParaRPr lang="en-US" altLang="en-US" dirty="0" smtClean="0">
              <a:ea typeface="ＭＳ Ｐゴシック" pitchFamily="34" charset="-128"/>
            </a:endParaRPr>
          </a:p>
          <a:p>
            <a:pPr eaLnBrk="1" hangingPunct="1">
              <a:tabLst>
                <a:tab pos="4400550" algn="l"/>
              </a:tabLst>
              <a:defRPr/>
            </a:pPr>
            <a:r>
              <a:rPr lang="en-US" altLang="en-US" dirty="0" smtClean="0">
                <a:ea typeface="ＭＳ Ｐゴシック" pitchFamily="34" charset="-128"/>
              </a:rPr>
              <a:t>Project constraints and limitations </a:t>
            </a:r>
          </a:p>
          <a:p>
            <a:pPr marL="914400" indent="-914400" eaLnBrk="1" hangingPunct="1">
              <a:buNone/>
              <a:tabLst>
                <a:tab pos="4171950" algn="l"/>
              </a:tabLst>
              <a:defRPr/>
            </a:pPr>
            <a:r>
              <a:rPr lang="tr-TR" altLang="en-US" sz="2400" i="1" dirty="0">
                <a:ea typeface="ＭＳ Ｐゴシック" pitchFamily="34" charset="-128"/>
              </a:rPr>
              <a:t>	</a:t>
            </a:r>
          </a:p>
          <a:p>
            <a:pPr marL="914400" indent="-914400" eaLnBrk="1" hangingPunct="1">
              <a:buNone/>
              <a:tabLst>
                <a:tab pos="4171950" algn="l"/>
              </a:tabLst>
              <a:defRPr/>
            </a:pPr>
            <a:r>
              <a:rPr lang="tr-TR" altLang="en-US" sz="2400" i="1" dirty="0">
                <a:ea typeface="ＭＳ Ｐゴシック" pitchFamily="34" charset="-128"/>
              </a:rPr>
              <a:t>		</a:t>
            </a:r>
            <a:endParaRPr lang="en-US" altLang="en-US" sz="2400" i="1" dirty="0">
              <a:ea typeface="ＭＳ Ｐゴシック" pitchFamily="34" charset="-128"/>
            </a:endParaRP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2057400" y="4724400"/>
            <a:ext cx="8305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0" dirty="0">
                <a:solidFill>
                  <a:srgbClr val="FF3300"/>
                </a:solidFill>
                <a:latin typeface="+mn-lt"/>
                <a:cs typeface="Arial" panose="020B0604020202020204" pitchFamily="34" charset="0"/>
              </a:rPr>
              <a:t>Definition and Scope of the Problem</a:t>
            </a:r>
            <a:r>
              <a:rPr lang="tr-TR" altLang="en-US" b="0" dirty="0">
                <a:solidFill>
                  <a:srgbClr val="FF3300"/>
                </a:solidFill>
                <a:latin typeface="+mn-lt"/>
                <a:cs typeface="Arial" panose="020B0604020202020204" pitchFamily="34" charset="0"/>
              </a:rPr>
              <a:t> - </a:t>
            </a:r>
            <a:r>
              <a:rPr lang="tr-TR" altLang="en-US" sz="2400" b="0" dirty="0">
                <a:solidFill>
                  <a:srgbClr val="FF3300"/>
                </a:solidFill>
                <a:latin typeface="+mn-lt"/>
                <a:cs typeface="Arial" panose="020B0604020202020204" pitchFamily="34" charset="0"/>
              </a:rPr>
              <a:t>CONSENSUS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b="0" dirty="0" smtClean="0">
                <a:solidFill>
                  <a:srgbClr val="FF3300"/>
                </a:solidFill>
                <a:latin typeface="+mn-lt"/>
                <a:cs typeface="Arial" panose="020B0604020202020204" pitchFamily="34" charset="0"/>
              </a:rPr>
              <a:t>Go </a:t>
            </a:r>
            <a:r>
              <a:rPr lang="tr-TR" altLang="en-US" b="0" dirty="0">
                <a:solidFill>
                  <a:srgbClr val="FF3300"/>
                </a:solidFill>
                <a:latin typeface="+mn-lt"/>
                <a:cs typeface="Arial" panose="020B0604020202020204" pitchFamily="34" charset="0"/>
              </a:rPr>
              <a:t>beyond the initial description!!</a:t>
            </a:r>
            <a:endParaRPr lang="tr-TR" altLang="en-US" b="0" dirty="0">
              <a:latin typeface="+mn-lt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b="0" dirty="0">
                <a:solidFill>
                  <a:srgbClr val="FF3300"/>
                </a:solidFill>
                <a:latin typeface="+mn-lt"/>
                <a:cs typeface="Arial" panose="020B0604020202020204" pitchFamily="34" charset="0"/>
              </a:rPr>
              <a:t>Main project activites: Workpackages, Timetable</a:t>
            </a:r>
          </a:p>
        </p:txBody>
      </p:sp>
      <p:sp>
        <p:nvSpPr>
          <p:cNvPr id="35845" name="AutoShape 7"/>
          <p:cNvSpPr>
            <a:spLocks noChangeArrowheads="1"/>
          </p:cNvSpPr>
          <p:nvPr/>
        </p:nvSpPr>
        <p:spPr bwMode="auto">
          <a:xfrm>
            <a:off x="5715000" y="3200400"/>
            <a:ext cx="228600" cy="1524000"/>
          </a:xfrm>
          <a:prstGeom prst="downArrow">
            <a:avLst>
              <a:gd name="adj1" fmla="val 18627"/>
              <a:gd name="adj2" fmla="val 166667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en-US" sz="1800">
              <a:cs typeface="Arial" panose="020B0604020202020204" pitchFamily="34" charset="0"/>
            </a:endParaRPr>
          </a:p>
        </p:txBody>
      </p:sp>
      <p:sp>
        <p:nvSpPr>
          <p:cNvPr id="3584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C3556E-4FE2-459C-904E-94DB7B743044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57867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First Meeting with Course Coordinators </a:t>
            </a:r>
            <a:br>
              <a:rPr lang="en-US" altLang="en-US" dirty="0" smtClean="0">
                <a:ea typeface="ＭＳ Ｐゴシック" panose="020B0600070205080204" pitchFamily="34" charset="-128"/>
              </a:rPr>
            </a:br>
            <a:r>
              <a:rPr lang="en-US" altLang="en-US" dirty="0" smtClean="0">
                <a:ea typeface="ＭＳ Ｐゴシック" panose="020B0600070205080204" pitchFamily="34" charset="-128"/>
              </a:rPr>
              <a:t>(Nov 23 - 28)</a:t>
            </a:r>
            <a:endParaRPr lang="tr-TR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ＭＳ Ｐゴシック" panose="020B0600070205080204" pitchFamily="34" charset="-128"/>
              </a:rPr>
              <a:t>You will prepare a presentation video and upload it by Nov 21</a:t>
            </a:r>
          </a:p>
          <a:p>
            <a:pPr marL="933450" lvl="1" indent="-533400" eaLnBrk="1" hangingPunct="1">
              <a:defRPr/>
            </a:pPr>
            <a:r>
              <a:rPr lang="en-US" altLang="en-US" dirty="0" smtClean="0">
                <a:ea typeface="ＭＳ Ｐゴシック" panose="020B0600070205080204" pitchFamily="34" charset="-128"/>
              </a:rPr>
              <a:t>A short version of the proposal presentation to course coordinators</a:t>
            </a:r>
          </a:p>
          <a:p>
            <a:pPr eaLnBrk="1" hangingPunct="1">
              <a:defRPr/>
            </a:pPr>
            <a:r>
              <a:rPr lang="en-US" altLang="en-US" dirty="0" smtClean="0">
                <a:ea typeface="ＭＳ Ｐゴシック" panose="020B0600070205080204" pitchFamily="34" charset="-128"/>
              </a:rPr>
              <a:t>In the meeting you will be asked questions about the project and your proposal</a:t>
            </a:r>
          </a:p>
          <a:p>
            <a:pPr lvl="1" eaLnBrk="1" hangingPunct="1">
              <a:defRPr/>
            </a:pPr>
            <a:r>
              <a:rPr lang="en-US" altLang="en-US" dirty="0" smtClean="0">
                <a:ea typeface="ＭＳ Ｐゴシック" panose="020B0600070205080204" pitchFamily="34" charset="-128"/>
              </a:rPr>
              <a:t>To enable coordination between projects</a:t>
            </a:r>
          </a:p>
          <a:p>
            <a:pPr marL="533400" indent="-533400" eaLnBrk="1" hangingPunct="1">
              <a:defRPr/>
            </a:pPr>
            <a:endParaRPr lang="en-US" altLang="en-US" dirty="0" smtClean="0">
              <a:solidFill>
                <a:srgbClr val="FF33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789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CB3F532-B4A9-4AB4-B26A-306E85701215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85228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First Progress Report and </a:t>
            </a:r>
            <a:br>
              <a:rPr lang="en-US" altLang="en-US" dirty="0" smtClean="0">
                <a:ea typeface="ＭＳ Ｐゴシック" panose="020B0600070205080204" pitchFamily="34" charset="-128"/>
              </a:rPr>
            </a:br>
            <a:r>
              <a:rPr lang="en-US" altLang="en-US" dirty="0" smtClean="0">
                <a:ea typeface="ＭＳ Ｐゴシック" panose="020B0600070205080204" pitchFamily="34" charset="-128"/>
              </a:rPr>
              <a:t>Second Meeting with Course Coordinators</a:t>
            </a:r>
            <a:endParaRPr lang="tr-TR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Brief definition of the Problem</a:t>
            </a:r>
          </a:p>
          <a:p>
            <a:pPr marL="533400" indent="-533400" eaLnBrk="1" hangingPunct="1"/>
            <a:r>
              <a:rPr lang="en-US" altLang="en-US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Literature Review</a:t>
            </a:r>
          </a:p>
          <a:p>
            <a:pPr marL="914400" lvl="1" indent="-457200" eaLnBrk="1" hangingPunct="1"/>
            <a:r>
              <a:rPr lang="en-US" altLang="en-US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Previous studies in the scientific literature</a:t>
            </a:r>
          </a:p>
          <a:p>
            <a:pPr marL="914400" lvl="1" indent="-457200" eaLnBrk="1" hangingPunct="1"/>
            <a:r>
              <a:rPr lang="en-US" altLang="en-US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Similar Studies in the industry </a:t>
            </a:r>
          </a:p>
          <a:p>
            <a:pPr marL="533400" indent="-533400" eaLnBrk="1" hangingPunct="1"/>
            <a:r>
              <a:rPr lang="tr-TR" altLang="en-US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Proposed Methodolgy</a:t>
            </a:r>
          </a:p>
          <a:p>
            <a:pPr marL="533400" indent="-533400" eaLnBrk="1" hangingPunct="1"/>
            <a:r>
              <a:rPr lang="tr-TR" altLang="en-US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Model Development and </a:t>
            </a:r>
            <a:r>
              <a:rPr lang="en-US" altLang="en-US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Verification</a:t>
            </a:r>
            <a:endParaRPr lang="tr-TR" altLang="en-US" dirty="0" smtClean="0">
              <a:solidFill>
                <a:srgbClr val="FF3300"/>
              </a:solidFill>
              <a:ea typeface="ＭＳ Ｐゴシック" panose="020B0600070205080204" pitchFamily="34" charset="-128"/>
            </a:endParaRPr>
          </a:p>
          <a:p>
            <a:pPr marL="533400" indent="-533400" eaLnBrk="1" hangingPunct="1"/>
            <a:r>
              <a:rPr lang="tr-TR" altLang="en-US" dirty="0" smtClean="0">
                <a:solidFill>
                  <a:srgbClr val="FF3300"/>
                </a:solidFill>
                <a:ea typeface="ＭＳ Ｐゴシック" panose="020B0600070205080204" pitchFamily="34" charset="-128"/>
              </a:rPr>
              <a:t>Timetable</a:t>
            </a:r>
            <a:endParaRPr lang="en-US" altLang="en-US" dirty="0" smtClean="0">
              <a:solidFill>
                <a:srgbClr val="FF3300"/>
              </a:solidFill>
              <a:ea typeface="ＭＳ Ｐゴシック" panose="020B0600070205080204" pitchFamily="34" charset="-128"/>
            </a:endParaRPr>
          </a:p>
          <a:p>
            <a:pPr marL="533400" indent="-533400"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You will upload a video by Jan 5. However you will also present LIVE during the meeting.</a:t>
            </a:r>
          </a:p>
          <a:p>
            <a:pPr marL="533400" indent="-533400" eaLnBrk="1" hangingPunct="1"/>
            <a:endParaRPr lang="en-US" altLang="en-US" dirty="0" smtClean="0">
              <a:solidFill>
                <a:srgbClr val="FF33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9940" name="Rectangle 7"/>
          <p:cNvSpPr>
            <a:spLocks noChangeArrowheads="1"/>
          </p:cNvSpPr>
          <p:nvPr/>
        </p:nvSpPr>
        <p:spPr bwMode="auto">
          <a:xfrm>
            <a:off x="605118" y="3505200"/>
            <a:ext cx="6324600" cy="1066800"/>
          </a:xfrm>
          <a:prstGeom prst="rect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en-US" sz="1800">
              <a:cs typeface="Arial" panose="020B0604020202020204" pitchFamily="34" charset="0"/>
            </a:endParaRPr>
          </a:p>
        </p:txBody>
      </p:sp>
      <p:sp>
        <p:nvSpPr>
          <p:cNvPr id="39941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66AB43E-6642-4DBC-82D8-E1E15E588FF1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1247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Important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All documents related to reports, meetings and presentations are available on the course web page.</a:t>
            </a:r>
          </a:p>
          <a:p>
            <a:pPr lvl="1"/>
            <a:r>
              <a:rPr lang="en-US" altLang="en-US" dirty="0" smtClean="0">
                <a:ea typeface="ＭＳ Ｐゴシック" panose="020B0600070205080204" pitchFamily="34" charset="-128"/>
              </a:rPr>
              <a:t>You are advised to take a look at these documents well in advance to plan ahead.</a:t>
            </a:r>
          </a:p>
          <a:p>
            <a:pPr lvl="1"/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AU" altLang="en-US" dirty="0">
                <a:ea typeface="ＭＳ Ｐゴシック" panose="020B0600070205080204" pitchFamily="34" charset="-128"/>
              </a:rPr>
              <a:t>Check our web-site </a:t>
            </a:r>
            <a:r>
              <a:rPr lang="en-AU" altLang="en-US" dirty="0" smtClean="0">
                <a:ea typeface="ＭＳ Ｐゴシック" panose="020B0600070205080204" pitchFamily="34" charset="-128"/>
              </a:rPr>
              <a:t>frequently for announcements/updates.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tr-TR" altLang="en-US" dirty="0">
                <a:ea typeface="ＭＳ Ｐゴシック" panose="020B0600070205080204" pitchFamily="34" charset="-128"/>
                <a:hlinkClick r:id="rId2"/>
              </a:rPr>
              <a:t>courses</a:t>
            </a:r>
            <a:r>
              <a:rPr lang="en-AU" altLang="en-US" dirty="0">
                <a:ea typeface="ＭＳ Ｐゴシック" panose="020B0600070205080204" pitchFamily="34" charset="-128"/>
                <a:hlinkClick r:id="rId2"/>
              </a:rPr>
              <a:t>.ie.bilkent.edu.tr/ie477</a:t>
            </a:r>
            <a:endParaRPr lang="en-AU" altLang="en-US" dirty="0">
              <a:ea typeface="ＭＳ Ｐゴシック" panose="020B0600070205080204" pitchFamily="34" charset="-128"/>
            </a:endParaRPr>
          </a:p>
          <a:p>
            <a:pPr lvl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198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C07071-83C8-4CF8-A9CF-7C0400258805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12186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Important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You will find a report template on course web site.</a:t>
            </a:r>
          </a:p>
          <a:p>
            <a:pPr lvl="1"/>
            <a:r>
              <a:rPr lang="en-US" altLang="en-US" dirty="0" smtClean="0">
                <a:ea typeface="ＭＳ Ｐゴシック" panose="020B0600070205080204" pitchFamily="34" charset="-128"/>
              </a:rPr>
              <a:t>We will use the               template for all reports</a:t>
            </a:r>
          </a:p>
        </p:txBody>
      </p:sp>
      <p:sp>
        <p:nvSpPr>
          <p:cNvPr id="4301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58113B-8E06-4577-A8EC-96DC604A1DC2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/>
          </a:p>
        </p:txBody>
      </p:sp>
      <p:pic>
        <p:nvPicPr>
          <p:cNvPr id="43014" name="Picture 7" descr="File:LaTeX logo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09800"/>
            <a:ext cx="895350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8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 sz="4500">
                <a:ea typeface="ＭＳ Ｐゴシック" panose="020B0600070205080204" pitchFamily="34" charset="-128"/>
              </a:rPr>
              <a:t>Important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Attendance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to all of the workshops and seminars is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mandatory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from the beginning of the semester</a:t>
            </a:r>
            <a:r>
              <a:rPr lang="tr-TR" altLang="en-US" dirty="0" smtClean="0">
                <a:ea typeface="ＭＳ Ｐゴシック" panose="020B0600070205080204" pitchFamily="34" charset="-128"/>
              </a:rPr>
              <a:t>!</a:t>
            </a:r>
            <a:endParaRPr lang="en-AU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Punctuality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is very important!</a:t>
            </a:r>
          </a:p>
          <a:p>
            <a:pPr lvl="1" eaLnBrk="1" hangingPunct="1"/>
            <a:r>
              <a:rPr lang="en-US" i="1" dirty="0"/>
              <a:t>“If you're early, you're on time. If you're on time, you're late</a:t>
            </a:r>
            <a:r>
              <a:rPr lang="en-US" i="1" dirty="0" smtClean="0"/>
              <a:t>.” </a:t>
            </a:r>
            <a:r>
              <a:rPr lang="en-US" sz="1200" dirty="0"/>
              <a:t>― </a:t>
            </a:r>
            <a:r>
              <a:rPr lang="en-US" sz="1200" b="1" dirty="0" err="1"/>
              <a:t>Lik</a:t>
            </a:r>
            <a:r>
              <a:rPr lang="en-US" sz="1200" b="1" dirty="0"/>
              <a:t> Hock Yap Ivan</a:t>
            </a:r>
            <a:endParaRPr lang="en-US" altLang="en-US" sz="1200" i="1" dirty="0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dirty="0" smtClean="0"/>
              <a:t>“</a:t>
            </a:r>
            <a:r>
              <a:rPr lang="en-US" i="1" dirty="0" smtClean="0"/>
              <a:t>Better three hours too soon than a minute too late</a:t>
            </a:r>
            <a:r>
              <a:rPr lang="en-US" dirty="0" smtClean="0"/>
              <a:t>” </a:t>
            </a:r>
            <a:r>
              <a:rPr lang="en-US" sz="1200" dirty="0">
                <a:solidFill>
                  <a:srgbClr val="000000"/>
                </a:solidFill>
              </a:rPr>
              <a:t>― </a:t>
            </a:r>
            <a:r>
              <a:rPr lang="en-US" sz="1200" b="1" dirty="0" smtClean="0">
                <a:solidFill>
                  <a:srgbClr val="000000"/>
                </a:solidFill>
              </a:rPr>
              <a:t>W. </a:t>
            </a:r>
            <a:r>
              <a:rPr lang="en-US" sz="1200" b="1" dirty="0" err="1" smtClean="0">
                <a:solidFill>
                  <a:srgbClr val="000000"/>
                </a:solidFill>
              </a:rPr>
              <a:t>Sheakespeare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endParaRPr lang="en-US" altLang="en-US" sz="1200" i="1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i="1" dirty="0" smtClean="0"/>
              <a:t>“Never leave to be on time to be on time.” </a:t>
            </a:r>
            <a:r>
              <a:rPr lang="en-US" sz="1200" dirty="0"/>
              <a:t>― </a:t>
            </a:r>
            <a:r>
              <a:rPr lang="en-US" sz="1200" b="1" dirty="0"/>
              <a:t>Brian Spellman</a:t>
            </a:r>
            <a:endParaRPr lang="en-US" sz="1200" i="1" dirty="0" smtClean="0"/>
          </a:p>
          <a:p>
            <a:pPr marL="457200" lvl="1" indent="0" eaLnBrk="1" hangingPunct="1">
              <a:buNone/>
            </a:pPr>
            <a:r>
              <a:rPr lang="en-US" altLang="en-US" b="1" dirty="0" smtClean="0">
                <a:ea typeface="ＭＳ Ｐゴシック" panose="020B0600070205080204" pitchFamily="34" charset="-128"/>
              </a:rPr>
              <a:t>Hence;</a:t>
            </a:r>
          </a:p>
          <a:p>
            <a:pPr lvl="1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Submit all of your requirements </a:t>
            </a:r>
            <a:r>
              <a:rPr lang="en-US" altLang="en-US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on time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.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</a:p>
          <a:p>
            <a:pPr lvl="1"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Be ready for any meeting at least 10 minutes before the scheduled time.</a:t>
            </a:r>
          </a:p>
        </p:txBody>
      </p:sp>
      <p:sp>
        <p:nvSpPr>
          <p:cNvPr id="4403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FD5379-C716-451D-B971-224A096CC5F6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44037" name="Footer Placeholder 8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</p:spTree>
    <p:extLst>
      <p:ext uri="{BB962C8B-B14F-4D97-AF65-F5344CB8AC3E}">
        <p14:creationId xmlns:p14="http://schemas.microsoft.com/office/powerpoint/2010/main" val="73147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Important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tabLst>
                <a:tab pos="440055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Time to devote to the project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is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significantly more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than a regular </a:t>
            </a:r>
            <a:r>
              <a:rPr lang="en-US" altLang="en-US" dirty="0">
                <a:ea typeface="ＭＳ Ｐゴシック" panose="020B0600070205080204" pitchFamily="34" charset="-128"/>
              </a:rPr>
              <a:t>course</a:t>
            </a:r>
          </a:p>
          <a:p>
            <a:pPr lvl="1" eaLnBrk="1" hangingPunct="1">
              <a:tabLst>
                <a:tab pos="440055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Too much course load is not desired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  <a:p>
            <a:r>
              <a:rPr lang="en-US" altLang="en-US" dirty="0" smtClean="0">
                <a:ea typeface="ＭＳ Ｐゴシック" panose="020B0600070205080204" pitchFamily="34" charset="-128"/>
              </a:rPr>
              <a:t>Part-time Jobs, Internships</a:t>
            </a:r>
          </a:p>
          <a:p>
            <a:pPr lvl="1"/>
            <a:r>
              <a:rPr lang="en-US" altLang="en-US" dirty="0" smtClean="0">
                <a:ea typeface="ＭＳ Ｐゴシック" panose="020B0600070205080204" pitchFamily="34" charset="-128"/>
              </a:rPr>
              <a:t>No excuse for any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part time job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you may have.</a:t>
            </a:r>
          </a:p>
          <a:p>
            <a:pPr lvl="2"/>
            <a:r>
              <a:rPr lang="en-US" altLang="en-US" dirty="0" smtClean="0">
                <a:ea typeface="ＭＳ Ｐゴシック" panose="020B0600070205080204" pitchFamily="34" charset="-128"/>
              </a:rPr>
              <a:t>You have to perform all of your duties that are assigned to you in your group.</a:t>
            </a:r>
          </a:p>
          <a:p>
            <a:pPr lvl="2"/>
            <a:r>
              <a:rPr lang="en-US" altLang="en-US" dirty="0" smtClean="0">
                <a:ea typeface="ＭＳ Ｐゴシック" panose="020B0600070205080204" pitchFamily="34" charset="-128"/>
              </a:rPr>
              <a:t>You have to attend all meetings with your advisors and coordinators!</a:t>
            </a:r>
          </a:p>
          <a:p>
            <a:pPr lvl="1"/>
            <a:r>
              <a:rPr lang="en-US" altLang="en-US" dirty="0" smtClean="0">
                <a:solidFill>
                  <a:srgbClr val="C00000"/>
                </a:solidFill>
                <a:ea typeface="ＭＳ Ｐゴシック" panose="020B0600070205080204" pitchFamily="34" charset="-128"/>
              </a:rPr>
              <a:t>You </a:t>
            </a:r>
            <a:r>
              <a:rPr lang="en-US" altLang="en-US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cannot be assigned to an IE 477 - IE 478 project received from a company where </a:t>
            </a:r>
            <a:r>
              <a:rPr lang="en-US" altLang="en-US" dirty="0" smtClean="0">
                <a:solidFill>
                  <a:srgbClr val="C00000"/>
                </a:solidFill>
                <a:ea typeface="ＭＳ Ｐゴシック" panose="020B0600070205080204" pitchFamily="34" charset="-128"/>
              </a:rPr>
              <a:t>you </a:t>
            </a:r>
            <a:r>
              <a:rPr lang="en-US" altLang="en-US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work part-time or do </a:t>
            </a:r>
            <a:r>
              <a:rPr lang="en-US" altLang="en-US" dirty="0" smtClean="0">
                <a:solidFill>
                  <a:srgbClr val="C00000"/>
                </a:solidFill>
                <a:ea typeface="ＭＳ Ｐゴシック" panose="020B0600070205080204" pitchFamily="34" charset="-128"/>
              </a:rPr>
              <a:t>internship.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608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489805B-B882-42BD-803D-7D7B8F762F85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46085" name="Footer Placeholder 6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</p:spTree>
    <p:extLst>
      <p:ext uri="{BB962C8B-B14F-4D97-AF65-F5344CB8AC3E}">
        <p14:creationId xmlns:p14="http://schemas.microsoft.com/office/powerpoint/2010/main" val="279432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Upload / Naming Principles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You will upload a lot of documents to the links provided.</a:t>
            </a:r>
          </a:p>
          <a:p>
            <a:r>
              <a:rPr lang="en-US" altLang="en-US" dirty="0" smtClean="0">
                <a:ea typeface="ＭＳ Ｐゴシック" panose="020B0600070205080204" pitchFamily="34" charset="-128"/>
              </a:rPr>
              <a:t>Your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file names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must contain your 4-5 character project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short-code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along with its purpose:</a:t>
            </a:r>
          </a:p>
          <a:p>
            <a:pPr lvl="1"/>
            <a:r>
              <a:rPr lang="en-US" altLang="en-US" dirty="0" smtClean="0">
                <a:ea typeface="ＭＳ Ｐゴシック" panose="020B0600070205080204" pitchFamily="34" charset="-128"/>
              </a:rPr>
              <a:t>Example from previous years:</a:t>
            </a:r>
          </a:p>
          <a:p>
            <a:pPr lvl="2"/>
            <a:r>
              <a:rPr lang="en-US" altLang="en-US" dirty="0" smtClean="0">
                <a:ea typeface="ＭＳ Ｐゴシック" panose="020B0600070205080204" pitchFamily="34" charset="-128"/>
              </a:rPr>
              <a:t>Arçelik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Bolu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Pişirici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Cihazlar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Fab: ARBOL</a:t>
            </a:r>
          </a:p>
          <a:p>
            <a:pPr lvl="2"/>
            <a:r>
              <a:rPr lang="en-US" altLang="en-US" dirty="0" smtClean="0">
                <a:ea typeface="ＭＳ Ｐゴシック" panose="020B0600070205080204" pitchFamily="34" charset="-128"/>
              </a:rPr>
              <a:t>BSH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Ev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Aletleri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: BSHE</a:t>
            </a:r>
          </a:p>
          <a:p>
            <a:pPr lvl="2"/>
            <a:r>
              <a:rPr lang="en-US" altLang="en-US" dirty="0" smtClean="0">
                <a:ea typeface="ＭＳ Ｐゴシック" panose="020B0600070205080204" pitchFamily="34" charset="-128"/>
              </a:rPr>
              <a:t>ETİ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Talep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Tahmin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: ETIT</a:t>
            </a:r>
          </a:p>
          <a:p>
            <a:pPr lvl="2"/>
            <a:r>
              <a:rPr lang="en-US" altLang="en-US" dirty="0" smtClean="0">
                <a:ea typeface="ＭＳ Ｐゴシック" panose="020B0600070205080204" pitchFamily="34" charset="-128"/>
              </a:rPr>
              <a:t>DHL Depo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İyileştirme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: DHLD</a:t>
            </a:r>
          </a:p>
          <a:p>
            <a:pPr lvl="1"/>
            <a:r>
              <a:rPr lang="en-US" altLang="en-US" dirty="0" smtClean="0">
                <a:ea typeface="ＭＳ Ｐゴシック" panose="020B0600070205080204" pitchFamily="34" charset="-128"/>
              </a:rPr>
              <a:t>File name could be: ARBOL-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ProposalReport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5632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762BA6B-4683-4F6C-8830-8AAE18C7A72A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1919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500">
                <a:ea typeface="ＭＳ Ｐゴシック" panose="020B0600070205080204" pitchFamily="34" charset="-128"/>
              </a:rPr>
              <a:t>Writing Principles</a:t>
            </a:r>
            <a:endParaRPr lang="en-AU" altLang="en-US" sz="4500">
              <a:ea typeface="ＭＳ Ｐゴシック" panose="020B0600070205080204" pitchFamily="34" charset="-128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Please state your </a:t>
            </a: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b="1" dirty="0" smtClean="0">
                <a:ea typeface="ＭＳ Ｐゴシック" panose="020B0600070205080204" pitchFamily="34" charset="-128"/>
              </a:rPr>
              <a:t>Project Short Code</a:t>
            </a:r>
          </a:p>
          <a:p>
            <a:pPr lvl="1"/>
            <a:r>
              <a:rPr lang="en-US" altLang="en-US" b="1" dirty="0" smtClean="0">
                <a:ea typeface="ＭＳ Ｐゴシック" panose="020B0600070205080204" pitchFamily="34" charset="-128"/>
              </a:rPr>
              <a:t>Team number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b="1" dirty="0" smtClean="0">
                <a:ea typeface="ＭＳ Ｐゴシック" panose="020B0600070205080204" pitchFamily="34" charset="-128"/>
              </a:rPr>
              <a:t>P</a:t>
            </a:r>
            <a:r>
              <a:rPr lang="tr-TR" altLang="en-US" b="1" dirty="0" smtClean="0">
                <a:ea typeface="ＭＳ Ｐゴシック" panose="020B0600070205080204" pitchFamily="34" charset="-128"/>
              </a:rPr>
              <a:t>roject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t</a:t>
            </a:r>
            <a:r>
              <a:rPr lang="tr-TR" altLang="en-US" b="1" dirty="0" smtClean="0">
                <a:ea typeface="ＭＳ Ｐゴシック" panose="020B0600070205080204" pitchFamily="34" charset="-128"/>
              </a:rPr>
              <a:t>itle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b="1" dirty="0" smtClean="0">
                <a:ea typeface="ＭＳ Ｐゴシック" panose="020B0600070205080204" pitchFamily="34" charset="-128"/>
              </a:rPr>
              <a:t>Names </a:t>
            </a:r>
            <a:r>
              <a:rPr lang="en-US" altLang="en-US" b="1" dirty="0">
                <a:ea typeface="ＭＳ Ｐゴシック" panose="020B0600070205080204" pitchFamily="34" charset="-128"/>
              </a:rPr>
              <a:t>of the team members</a:t>
            </a:r>
            <a:r>
              <a:rPr lang="en-US" altLang="en-US" dirty="0">
                <a:ea typeface="ＭＳ Ｐゴシック" panose="020B0600070205080204" pitchFamily="34" charset="-128"/>
              </a:rPr>
              <a:t> (always in alphabetical order of the last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names)</a:t>
            </a:r>
          </a:p>
          <a:p>
            <a:pPr lvl="1"/>
            <a:r>
              <a:rPr lang="en-US" altLang="en-US" b="1" dirty="0" smtClean="0">
                <a:ea typeface="ＭＳ Ｐゴシック" panose="020B0600070205080204" pitchFamily="34" charset="-128"/>
              </a:rPr>
              <a:t>Academic </a:t>
            </a:r>
            <a:r>
              <a:rPr lang="en-US" altLang="en-US" b="1" dirty="0">
                <a:ea typeface="ＭＳ Ｐゴシック" panose="020B0600070205080204" pitchFamily="34" charset="-128"/>
              </a:rPr>
              <a:t>and industrial advisors </a:t>
            </a:r>
          </a:p>
          <a:p>
            <a:pPr marL="57150" indent="0">
              <a:buNone/>
            </a:pPr>
            <a:r>
              <a:rPr lang="en-US" altLang="en-US" b="1" dirty="0" smtClean="0">
                <a:ea typeface="ＭＳ Ｐゴシック" panose="020B0600070205080204" pitchFamily="34" charset="-128"/>
              </a:rPr>
              <a:t>    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in </a:t>
            </a:r>
            <a:r>
              <a:rPr lang="en-US" altLang="en-US" dirty="0">
                <a:ea typeface="ＭＳ Ｐゴシック" panose="020B0600070205080204" pitchFamily="34" charset="-128"/>
              </a:rPr>
              <a:t>all of the written documents that you submit.</a:t>
            </a:r>
          </a:p>
          <a:p>
            <a:pPr lvl="1" eaLnBrk="1" hangingPunct="1">
              <a:buFontTx/>
              <a:buNone/>
            </a:pPr>
            <a:endParaRPr lang="en-US" altLang="en-US" sz="2200" dirty="0">
              <a:ea typeface="ＭＳ Ｐゴシック" panose="020B0600070205080204" pitchFamily="34" charset="-128"/>
            </a:endParaRPr>
          </a:p>
        </p:txBody>
      </p:sp>
      <p:sp>
        <p:nvSpPr>
          <p:cNvPr id="5427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1F1D86-4F67-46EF-8D4F-D4C88A4D0383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54277" name="Footer Placeholder 8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</p:spTree>
    <p:extLst>
      <p:ext uri="{BB962C8B-B14F-4D97-AF65-F5344CB8AC3E}">
        <p14:creationId xmlns:p14="http://schemas.microsoft.com/office/powerpoint/2010/main" val="333555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This is the capstone project course series</a:t>
            </a:r>
          </a:p>
          <a:p>
            <a:pPr lvl="1"/>
            <a:r>
              <a:rPr lang="en-US" b="0" kern="0" dirty="0" smtClean="0"/>
              <a:t>Different than other courses in the curriculum</a:t>
            </a:r>
          </a:p>
          <a:p>
            <a:pPr lvl="1"/>
            <a:r>
              <a:rPr lang="en-US" b="0" kern="0" dirty="0" smtClean="0"/>
              <a:t>Design a system to solve a real-life problem</a:t>
            </a:r>
            <a:endParaRPr lang="en-US" b="0" kern="0" dirty="0"/>
          </a:p>
          <a:p>
            <a:pPr lvl="1"/>
            <a:r>
              <a:rPr lang="en-US" b="0" kern="0" dirty="0" smtClean="0"/>
              <a:t>Analysis – Synthesis </a:t>
            </a:r>
          </a:p>
          <a:p>
            <a:r>
              <a:rPr lang="en-US" b="0" kern="0" dirty="0" smtClean="0"/>
              <a:t>Communication</a:t>
            </a:r>
            <a:endParaRPr lang="en-US" b="0" kern="0" dirty="0"/>
          </a:p>
          <a:p>
            <a:r>
              <a:rPr lang="en-US" b="0" kern="0" dirty="0" smtClean="0"/>
              <a:t>Team work </a:t>
            </a:r>
          </a:p>
          <a:p>
            <a:pPr lvl="1"/>
            <a:r>
              <a:rPr lang="en-US" b="0" kern="0" dirty="0" smtClean="0"/>
              <a:t>Group Members</a:t>
            </a:r>
          </a:p>
          <a:p>
            <a:pPr lvl="1"/>
            <a:r>
              <a:rPr lang="en-US" b="0" kern="0" dirty="0" smtClean="0"/>
              <a:t>Industrial Advisor</a:t>
            </a:r>
          </a:p>
          <a:p>
            <a:pPr lvl="1"/>
            <a:r>
              <a:rPr lang="en-US" b="0" kern="0" dirty="0" smtClean="0"/>
              <a:t>Academic Advisor</a:t>
            </a:r>
          </a:p>
          <a:p>
            <a:pPr lvl="1"/>
            <a:r>
              <a:rPr lang="en-US" b="0" kern="0" dirty="0" smtClean="0"/>
              <a:t>Course Coordinator</a:t>
            </a:r>
            <a:endParaRPr lang="en-US" b="0" kern="0" dirty="0"/>
          </a:p>
          <a:p>
            <a:endParaRPr lang="en-US" b="0" kern="0" dirty="0"/>
          </a:p>
          <a:p>
            <a:endParaRPr lang="en-US" b="0" kern="0" dirty="0" smtClean="0"/>
          </a:p>
          <a:p>
            <a:endParaRPr lang="en-US" b="0" kern="0" dirty="0" smtClean="0"/>
          </a:p>
          <a:p>
            <a:pPr marL="0" indent="0">
              <a:buFontTx/>
              <a:buNone/>
            </a:pPr>
            <a:endParaRPr lang="en-US" b="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Project Plan</a:t>
            </a:r>
          </a:p>
          <a:p>
            <a:pPr lvl="1"/>
            <a:r>
              <a:rPr lang="en-US" b="0" dirty="0"/>
              <a:t>Tasks</a:t>
            </a:r>
            <a:r>
              <a:rPr lang="en-US" b="0" dirty="0" smtClean="0"/>
              <a:t>, phases, milestones, </a:t>
            </a:r>
            <a:r>
              <a:rPr lang="en-US" b="0" dirty="0"/>
              <a:t>etc.</a:t>
            </a:r>
          </a:p>
          <a:p>
            <a:r>
              <a:rPr lang="en-US" dirty="0"/>
              <a:t>Time plan</a:t>
            </a:r>
          </a:p>
          <a:p>
            <a:pPr lvl="1"/>
            <a:r>
              <a:rPr lang="en-US" b="0" dirty="0"/>
              <a:t>Deadlines, due dates, deliverables</a:t>
            </a:r>
          </a:p>
          <a:p>
            <a:r>
              <a:rPr lang="en-US" dirty="0"/>
              <a:t>Resource Allocation</a:t>
            </a:r>
          </a:p>
          <a:p>
            <a:pPr lvl="1"/>
            <a:r>
              <a:rPr lang="en-US" b="0" dirty="0"/>
              <a:t>Team work</a:t>
            </a:r>
          </a:p>
          <a:p>
            <a:r>
              <a:rPr lang="en-US" dirty="0" smtClean="0"/>
              <a:t>Coordination</a:t>
            </a:r>
            <a:endParaRPr lang="en-US" dirty="0"/>
          </a:p>
        </p:txBody>
      </p:sp>
      <p:sp>
        <p:nvSpPr>
          <p:cNvPr id="4" name="Rectangle 1046"/>
          <p:cNvSpPr txBox="1">
            <a:spLocks noChangeArrowheads="1"/>
          </p:cNvSpPr>
          <p:nvPr/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0" dirty="0" smtClean="0"/>
              <a:t>Project </a:t>
            </a:r>
            <a:r>
              <a:rPr lang="en-US" b="0" dirty="0"/>
              <a:t>Management</a:t>
            </a:r>
            <a:endParaRPr lang="en-AU" altLang="en-US" b="0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Starting this year we will use an online Project Management Software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1" r="-46" b="7597"/>
          <a:stretch/>
        </p:blipFill>
        <p:spPr bwMode="auto">
          <a:xfrm>
            <a:off x="1790700" y="2133600"/>
            <a:ext cx="8610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3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Management System</a:t>
            </a:r>
          </a:p>
          <a:p>
            <a:pPr lvl="1"/>
            <a:r>
              <a:rPr lang="en-US" dirty="0" smtClean="0"/>
              <a:t>All project related tasks, task assignments, outcomes will be posted</a:t>
            </a:r>
          </a:p>
          <a:p>
            <a:pPr lvl="1"/>
            <a:r>
              <a:rPr lang="en-US" dirty="0" smtClean="0"/>
              <a:t>Each student must have a </a:t>
            </a:r>
            <a:r>
              <a:rPr lang="en-US" b="1" dirty="0" smtClean="0"/>
              <a:t>task</a:t>
            </a:r>
            <a:r>
              <a:rPr lang="en-US" dirty="0" smtClean="0"/>
              <a:t> in each </a:t>
            </a:r>
            <a:r>
              <a:rPr lang="en-US" b="1" dirty="0" smtClean="0"/>
              <a:t>phase</a:t>
            </a:r>
            <a:r>
              <a:rPr lang="en-US" dirty="0" smtClean="0"/>
              <a:t> of the project</a:t>
            </a:r>
            <a:endParaRPr lang="en-US" dirty="0" smtClean="0"/>
          </a:p>
          <a:p>
            <a:pPr lvl="1"/>
            <a:r>
              <a:rPr lang="en-US" dirty="0" smtClean="0"/>
              <a:t>All </a:t>
            </a:r>
            <a:r>
              <a:rPr lang="en-US" dirty="0" smtClean="0"/>
              <a:t>meetings with your IA and AA (meeting agenda and minutes)</a:t>
            </a:r>
          </a:p>
          <a:p>
            <a:pPr lvl="1"/>
            <a:r>
              <a:rPr lang="en-US" dirty="0" smtClean="0"/>
              <a:t>Your CC, AA and IA will have access to this system to monitor your progress</a:t>
            </a:r>
          </a:p>
          <a:p>
            <a:r>
              <a:rPr lang="en-US" dirty="0" smtClean="0"/>
              <a:t>More details available on the course web page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5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semester there are 4 general meetings scheduled*:</a:t>
            </a:r>
          </a:p>
          <a:p>
            <a:pPr lvl="1"/>
            <a:r>
              <a:rPr lang="en-US" b="1" dirty="0" smtClean="0"/>
              <a:t>Sep 16 (Today): </a:t>
            </a:r>
            <a:r>
              <a:rPr lang="en-US" dirty="0" smtClean="0"/>
              <a:t>Introduction and General Schedule, Team Formation</a:t>
            </a:r>
          </a:p>
          <a:p>
            <a:pPr lvl="1"/>
            <a:r>
              <a:rPr lang="en-US" b="1" dirty="0" smtClean="0"/>
              <a:t>Sep 23: “</a:t>
            </a:r>
            <a:r>
              <a:rPr lang="en-US" dirty="0" smtClean="0"/>
              <a:t>Capstone Project – How to approach?”, Details on Industrial Projects</a:t>
            </a:r>
          </a:p>
          <a:p>
            <a:pPr lvl="1"/>
            <a:r>
              <a:rPr lang="en-US" b="1" dirty="0" smtClean="0"/>
              <a:t>Sep 30: </a:t>
            </a:r>
            <a:r>
              <a:rPr lang="en-US" dirty="0" smtClean="0"/>
              <a:t>Details on Administrative Processes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b="1" dirty="0" smtClean="0"/>
              <a:t>Dec 2:</a:t>
            </a:r>
            <a:r>
              <a:rPr lang="en-US" dirty="0" smtClean="0"/>
              <a:t> General Feedback on Progress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000" dirty="0" smtClean="0"/>
              <a:t>* Subject to change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747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b="0" kern="0" dirty="0"/>
              <a:t>System design: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kern="0" dirty="0"/>
              <a:t>Model development and validation: </a:t>
            </a:r>
            <a:r>
              <a:rPr lang="en-US" altLang="en-US" b="0" kern="0" dirty="0"/>
              <a:t>The proposed model can be an optimization, statistical, database, marketing or simulation model.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kern="0" dirty="0"/>
              <a:t>Consideration of alternatives: </a:t>
            </a:r>
            <a:r>
              <a:rPr lang="en-US" altLang="en-US" b="0" kern="0" dirty="0"/>
              <a:t>Extent to which the team demonstrated critical thinking in the design process.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kern="0" dirty="0" smtClean="0"/>
              <a:t>Scenario / </a:t>
            </a:r>
            <a:r>
              <a:rPr lang="en-US" altLang="en-US" kern="0" dirty="0"/>
              <a:t>what if analysis: </a:t>
            </a:r>
            <a:r>
              <a:rPr lang="en-US" altLang="en-US" b="0" kern="0" dirty="0"/>
              <a:t>Model usage for changing environments. 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kern="0" dirty="0"/>
              <a:t>Creativity: </a:t>
            </a:r>
            <a:r>
              <a:rPr lang="en-US" altLang="en-US" b="0" kern="0" dirty="0"/>
              <a:t>Extent to which the team developed a novel solution to the design problem while still achieving a functional design.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kern="0" dirty="0"/>
              <a:t>Technical competencies: </a:t>
            </a:r>
            <a:r>
              <a:rPr lang="en-US" altLang="en-US" b="0" kern="0" dirty="0"/>
              <a:t>Extent to which and validity of the technical aspects have been used properly, including methods, tools and techniques.</a:t>
            </a:r>
          </a:p>
          <a:p>
            <a:pPr marL="347472" indent="-347472" eaLnBrk="1" hangingPunct="1">
              <a:spcBef>
                <a:spcPts val="576"/>
              </a:spcBef>
              <a:spcAft>
                <a:spcPts val="0"/>
              </a:spcAft>
            </a:pPr>
            <a:endParaRPr lang="en-US" altLang="en-US" b="0" kern="0" dirty="0"/>
          </a:p>
          <a:p>
            <a:endParaRPr lang="en-US" b="0" kern="0" dirty="0"/>
          </a:p>
        </p:txBody>
      </p:sp>
      <p:sp>
        <p:nvSpPr>
          <p:cNvPr id="655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Capstone Projects Assessment </a:t>
            </a:r>
            <a:r>
              <a:rPr lang="en-US" altLang="en-US" dirty="0"/>
              <a:t>Criteria</a:t>
            </a:r>
            <a:endParaRPr lang="en-AU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0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747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sz="2400" b="0" kern="0" dirty="0"/>
              <a:t>Success of the design: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sz="2000" kern="0" dirty="0"/>
              <a:t>Attainment of project deliverables: </a:t>
            </a:r>
            <a:r>
              <a:rPr lang="en-US" altLang="en-US" sz="2000" b="0" kern="0" dirty="0"/>
              <a:t>Extent to which the goals of the project and end-user specifications have been met.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sz="2000" kern="0" dirty="0"/>
              <a:t>Benchmarking: </a:t>
            </a:r>
            <a:r>
              <a:rPr lang="en-US" altLang="en-US" sz="2000" b="0" kern="0" dirty="0"/>
              <a:t>A comparison of the current and proposed </a:t>
            </a:r>
            <a:r>
              <a:rPr lang="en-US" altLang="en-US" sz="2000" b="0" kern="0" dirty="0" smtClean="0"/>
              <a:t>systems </a:t>
            </a:r>
            <a:r>
              <a:rPr lang="en-US" altLang="en-US" sz="2000" b="0" kern="0" dirty="0"/>
              <a:t>should be provided along with a cost/benefit analysis. 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sz="2000" kern="0" dirty="0"/>
              <a:t>Implementation and system integration: </a:t>
            </a:r>
            <a:r>
              <a:rPr lang="en-US" altLang="en-US" sz="2000" b="0" kern="0" dirty="0"/>
              <a:t>Extent to which the proposed system is successfully implemented and integrated into the existing system. (If not applicable a detailed implementation plan and a pilot study should be provided.)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sz="2000" kern="0" dirty="0"/>
              <a:t>End-user evaluation and assessment: </a:t>
            </a:r>
            <a:r>
              <a:rPr lang="en-US" altLang="en-US" sz="2000" b="0" kern="0" dirty="0"/>
              <a:t>A written statement from the industrial advisor(s) evaluating the project. 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sz="2000" kern="0" dirty="0"/>
              <a:t>Impact on the organization: </a:t>
            </a:r>
            <a:r>
              <a:rPr lang="en-US" altLang="en-US" sz="2000" b="0" kern="0" dirty="0" smtClean="0"/>
              <a:t>Effect </a:t>
            </a:r>
            <a:r>
              <a:rPr lang="en-US" altLang="en-US" sz="2000" b="0" kern="0" dirty="0"/>
              <a:t>of the proposed system on the organization in large (financial impact, affect on company’s operational policies, etc.).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sz="2000" kern="0" dirty="0"/>
              <a:t>Global and societal impact: </a:t>
            </a:r>
            <a:r>
              <a:rPr lang="en-US" altLang="en-US" sz="2000" b="0" kern="0" dirty="0"/>
              <a:t>Consideration </a:t>
            </a:r>
          </a:p>
          <a:p>
            <a:pPr marL="347472" indent="-347472" eaLnBrk="1" hangingPunct="1">
              <a:spcBef>
                <a:spcPts val="576"/>
              </a:spcBef>
              <a:spcAft>
                <a:spcPts val="0"/>
              </a:spcAft>
            </a:pPr>
            <a:endParaRPr lang="en-US" altLang="en-US" sz="2400" b="0" kern="0" dirty="0"/>
          </a:p>
          <a:p>
            <a:pPr marL="347472" indent="-347472" eaLnBrk="1" hangingPunct="1">
              <a:spcBef>
                <a:spcPts val="576"/>
              </a:spcBef>
              <a:spcAft>
                <a:spcPts val="0"/>
              </a:spcAft>
            </a:pPr>
            <a:endParaRPr lang="en-US" altLang="en-US" sz="2400" b="0" kern="0" dirty="0"/>
          </a:p>
          <a:p>
            <a:endParaRPr lang="en-US" b="0" kern="0" dirty="0"/>
          </a:p>
        </p:txBody>
      </p:sp>
      <p:sp>
        <p:nvSpPr>
          <p:cNvPr id="655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Capstone Projects Assessment </a:t>
            </a:r>
            <a:r>
              <a:rPr lang="en-US" altLang="en-US" dirty="0"/>
              <a:t>Criteria</a:t>
            </a:r>
            <a:endParaRPr lang="en-AU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47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 smtClean="0"/>
              <a:t>Grading is based on evaluations on: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b="1" dirty="0" smtClean="0"/>
              <a:t>Reports</a:t>
            </a:r>
          </a:p>
          <a:p>
            <a:pPr marL="1147572" lvl="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 smtClean="0"/>
              <a:t>Project Proposal Report</a:t>
            </a:r>
          </a:p>
          <a:p>
            <a:pPr marL="1147572" lvl="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 smtClean="0"/>
              <a:t>First Progress Report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b="1" dirty="0" smtClean="0"/>
              <a:t>Meetings and Presentations</a:t>
            </a:r>
          </a:p>
          <a:p>
            <a:pPr marL="1147572" lvl="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 smtClean="0"/>
              <a:t>Proposal Presentation</a:t>
            </a:r>
          </a:p>
          <a:p>
            <a:pPr marL="1147572" lvl="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 smtClean="0"/>
              <a:t>First Meeting with Course Coordinators</a:t>
            </a:r>
          </a:p>
          <a:p>
            <a:pPr marL="1147572" lvl="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 smtClean="0"/>
              <a:t>Second Meeting with Course Coordinators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b="1" dirty="0" smtClean="0"/>
              <a:t>Group dynamics</a:t>
            </a:r>
          </a:p>
          <a:p>
            <a:pPr marL="1147572" lvl="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 smtClean="0"/>
              <a:t>Academic/Industrial Advisor Individual Evaluation</a:t>
            </a:r>
          </a:p>
          <a:p>
            <a:pPr marL="1147572" lvl="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 smtClean="0"/>
              <a:t>Peer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9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472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dirty="0"/>
              <a:t>You will not see individual grades for these evaluations</a:t>
            </a:r>
          </a:p>
          <a:p>
            <a:pPr marL="747522" lvl="1" indent="-347472" eaLnBrk="1" hangingPunct="1">
              <a:spcBef>
                <a:spcPts val="576"/>
              </a:spcBef>
              <a:spcAft>
                <a:spcPts val="0"/>
              </a:spcAft>
            </a:pPr>
            <a:r>
              <a:rPr lang="en-US" altLang="en-US" b="1" dirty="0"/>
              <a:t>Feedback</a:t>
            </a:r>
            <a:r>
              <a:rPr lang="en-US" altLang="en-US" dirty="0"/>
              <a:t> during the </a:t>
            </a:r>
            <a:r>
              <a:rPr lang="en-US" altLang="en-US" dirty="0" smtClean="0"/>
              <a:t>semesters</a:t>
            </a:r>
            <a:endParaRPr lang="en-US" altLang="en-US" dirty="0"/>
          </a:p>
          <a:p>
            <a:pPr lvl="1"/>
            <a:r>
              <a:rPr lang="en-US" b="1" dirty="0"/>
              <a:t>Letter grades </a:t>
            </a:r>
            <a:r>
              <a:rPr lang="en-US" dirty="0"/>
              <a:t>at the end of each semester</a:t>
            </a:r>
            <a:endParaRPr lang="en-AU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What might land you on a lower letter grade?</a:t>
            </a:r>
          </a:p>
          <a:p>
            <a:pPr lvl="1"/>
            <a:r>
              <a:rPr lang="en-US" dirty="0" smtClean="0"/>
              <a:t>Not participating to key parts of the project</a:t>
            </a:r>
          </a:p>
          <a:p>
            <a:pPr lvl="1"/>
            <a:r>
              <a:rPr lang="en-US" dirty="0" smtClean="0"/>
              <a:t>Not providing a satisfactory answer to questions about your project</a:t>
            </a:r>
          </a:p>
          <a:p>
            <a:pPr lvl="1"/>
            <a:r>
              <a:rPr lang="en-US" dirty="0" smtClean="0"/>
              <a:t>Not </a:t>
            </a:r>
            <a:r>
              <a:rPr lang="en-US" dirty="0"/>
              <a:t>attending to meetings</a:t>
            </a:r>
          </a:p>
          <a:p>
            <a:pPr lvl="1"/>
            <a:r>
              <a:rPr lang="en-US" dirty="0"/>
              <a:t>Not submitting required documents on time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Peer 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982564"/>
              </p:ext>
            </p:extLst>
          </p:nvPr>
        </p:nvGraphicFramePr>
        <p:xfrm>
          <a:off x="2401887" y="2057400"/>
          <a:ext cx="7315201" cy="1781178"/>
        </p:xfrm>
        <a:graphic>
          <a:graphicData uri="http://schemas.openxmlformats.org/drawingml/2006/table">
            <a:tbl>
              <a:tblPr/>
              <a:tblGrid>
                <a:gridCol w="1041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5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70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28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3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7166">
                  <a:extLst>
                    <a:ext uri="{9D8B030D-6E8A-4147-A177-3AD203B41FA5}">
                      <a16:colId xmlns:a16="http://schemas.microsoft.com/office/drawing/2014/main" val="161146368"/>
                    </a:ext>
                  </a:extLst>
                </a:gridCol>
              </a:tblGrid>
              <a:tr h="2203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B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F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G</a:t>
                      </a: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AVG.</a:t>
                      </a: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A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B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C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D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E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F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G</a:t>
                      </a:r>
                    </a:p>
                  </a:txBody>
                  <a:tcPr marL="6836" marR="6836" marT="6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</a:t>
                      </a:r>
                    </a:p>
                  </a:txBody>
                  <a:tcPr marL="9525" marR="9525" marT="95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761206"/>
                  </a:ext>
                </a:extLst>
              </a:tr>
            </a:tbl>
          </a:graphicData>
        </a:graphic>
      </p:graphicFrame>
      <p:pic>
        <p:nvPicPr>
          <p:cNvPr id="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225925"/>
            <a:ext cx="368141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91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Peer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114052"/>
              </p:ext>
            </p:extLst>
          </p:nvPr>
        </p:nvGraphicFramePr>
        <p:xfrm>
          <a:off x="2590800" y="2209800"/>
          <a:ext cx="7102475" cy="1841579"/>
        </p:xfrm>
        <a:graphic>
          <a:graphicData uri="http://schemas.openxmlformats.org/drawingml/2006/table">
            <a:tbl>
              <a:tblPr/>
              <a:tblGrid>
                <a:gridCol w="1074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7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23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01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1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55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9929">
                  <a:extLst>
                    <a:ext uri="{9D8B030D-6E8A-4147-A177-3AD203B41FA5}">
                      <a16:colId xmlns:a16="http://schemas.microsoft.com/office/drawing/2014/main" val="2831487996"/>
                    </a:ext>
                  </a:extLst>
                </a:gridCol>
              </a:tblGrid>
              <a:tr h="2814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BB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B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F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G</a:t>
                      </a: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8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A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3.50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8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B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955410"/>
                  </a:ext>
                </a:extLst>
              </a:tr>
              <a:tr h="2228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C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3.67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8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D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8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E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3.00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8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F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8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 G</a:t>
                      </a:r>
                    </a:p>
                  </a:txBody>
                  <a:tcPr marL="6835" marR="6835" marT="6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2.17</a:t>
                      </a:r>
                    </a:p>
                  </a:txBody>
                  <a:tcPr marL="9524" marR="9524" marT="9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52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Solve </a:t>
            </a:r>
            <a:r>
              <a:rPr lang="en-US" b="0" kern="0" dirty="0"/>
              <a:t>a real-life problem and implement the proposed solutions</a:t>
            </a:r>
          </a:p>
          <a:p>
            <a:pPr lvl="1" eaLnBrk="1" hangingPunct="1"/>
            <a:r>
              <a:rPr lang="en-US" b="0" kern="0" dirty="0" smtClean="0"/>
              <a:t>Supply chain management</a:t>
            </a:r>
          </a:p>
          <a:p>
            <a:pPr lvl="1" eaLnBrk="1" hangingPunct="1"/>
            <a:r>
              <a:rPr lang="en-US" b="0" kern="0" dirty="0" smtClean="0"/>
              <a:t>Inventory </a:t>
            </a:r>
            <a:r>
              <a:rPr lang="en-US" b="0" kern="0" dirty="0"/>
              <a:t>management</a:t>
            </a:r>
          </a:p>
          <a:p>
            <a:pPr lvl="1" eaLnBrk="1" hangingPunct="1"/>
            <a:r>
              <a:rPr lang="en-US" b="0" kern="0" dirty="0" smtClean="0"/>
              <a:t>Distribution logistics</a:t>
            </a:r>
          </a:p>
          <a:p>
            <a:pPr lvl="1" eaLnBrk="1" hangingPunct="1"/>
            <a:r>
              <a:rPr lang="en-US" b="0" kern="0" dirty="0" smtClean="0"/>
              <a:t>Production </a:t>
            </a:r>
            <a:r>
              <a:rPr lang="en-US" b="0" kern="0" dirty="0"/>
              <a:t>planning, scheduling and control</a:t>
            </a:r>
          </a:p>
          <a:p>
            <a:pPr lvl="1" eaLnBrk="1" hangingPunct="1"/>
            <a:r>
              <a:rPr lang="en-US" b="0" kern="0" dirty="0" smtClean="0"/>
              <a:t>Forecasting</a:t>
            </a:r>
            <a:endParaRPr lang="en-US" b="0" kern="0" dirty="0"/>
          </a:p>
          <a:p>
            <a:pPr lvl="1" eaLnBrk="1" hangingPunct="1"/>
            <a:r>
              <a:rPr lang="en-US" b="0" kern="0" dirty="0"/>
              <a:t>Energy or health applications</a:t>
            </a:r>
          </a:p>
          <a:p>
            <a:pPr lvl="1" eaLnBrk="1" hangingPunct="1"/>
            <a:r>
              <a:rPr lang="en-US" b="0" kern="0" dirty="0"/>
              <a:t>Financial engineering, cost control, </a:t>
            </a:r>
            <a:r>
              <a:rPr lang="en-US" b="0" kern="0" dirty="0" smtClean="0"/>
              <a:t>etc.</a:t>
            </a:r>
            <a:endParaRPr lang="en-US" sz="2800" b="0" kern="0" dirty="0" smtClean="0"/>
          </a:p>
          <a:p>
            <a:endParaRPr lang="en-US" b="0" kern="0" dirty="0"/>
          </a:p>
          <a:p>
            <a:endParaRPr lang="en-US" b="0" kern="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Industrial Project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Peer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975" y="1557339"/>
            <a:ext cx="8274050" cy="46878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0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Peer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697039"/>
            <a:ext cx="8266113" cy="454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3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Last year there are:</a:t>
            </a:r>
            <a:endParaRPr lang="en-US" dirty="0"/>
          </a:p>
          <a:p>
            <a:pPr lvl="1"/>
            <a:r>
              <a:rPr lang="en-US" b="1" dirty="0" smtClean="0"/>
              <a:t>5</a:t>
            </a:r>
            <a:r>
              <a:rPr lang="en-US" dirty="0" smtClean="0"/>
              <a:t> groups (Fall Semester)</a:t>
            </a:r>
          </a:p>
          <a:p>
            <a:pPr lvl="1"/>
            <a:r>
              <a:rPr lang="en-US" b="1" dirty="0" smtClean="0"/>
              <a:t>7</a:t>
            </a:r>
            <a:r>
              <a:rPr lang="en-US" dirty="0" smtClean="0"/>
              <a:t> groups (Spring Semester)</a:t>
            </a:r>
          </a:p>
          <a:p>
            <a:pPr marL="0" indent="0">
              <a:buNone/>
            </a:pPr>
            <a:r>
              <a:rPr lang="en-US" dirty="0" smtClean="0"/>
              <a:t>    received different grades among the group members</a:t>
            </a:r>
          </a:p>
          <a:p>
            <a:r>
              <a:rPr lang="en-US" dirty="0" smtClean="0"/>
              <a:t>Example: Six members B-, one member 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85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Grading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If we observe that you have not accomplished the goals to be reached by the end of this semester, you may receive an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I (Incomplete)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as a group!</a:t>
            </a:r>
          </a:p>
          <a:p>
            <a:pPr lvl="1"/>
            <a:r>
              <a:rPr lang="en-US" altLang="en-US" dirty="0" smtClean="0">
                <a:ea typeface="ＭＳ Ｐゴシック" panose="020B0600070205080204" pitchFamily="34" charset="-128"/>
              </a:rPr>
              <a:t>If you do not complete the missing work within the time limit, this grade will be replaced with an F</a:t>
            </a:r>
          </a:p>
          <a:p>
            <a:pPr lvl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5939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9BE8F7-B4D8-4829-AFD9-80D06B0FBDCF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59397" name="Footer Placeholder 6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</p:spTree>
    <p:extLst>
      <p:ext uri="{BB962C8B-B14F-4D97-AF65-F5344CB8AC3E}">
        <p14:creationId xmlns:p14="http://schemas.microsoft.com/office/powerpoint/2010/main" val="349165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 Benefit of the doubt			        The “Real” Grade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18132"/>
            <a:ext cx="5090670" cy="35634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1564344"/>
            <a:ext cx="5167509" cy="361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0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1828800" y="188913"/>
            <a:ext cx="8820150" cy="1439862"/>
          </a:xfrm>
        </p:spPr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rgbClr val="C00000"/>
                </a:solidFill>
              </a:rPr>
              <a:t>Administrative Coordinator: </a:t>
            </a:r>
            <a:r>
              <a:rPr lang="tr-TR" altLang="en-US" sz="3600" b="1" dirty="0" smtClean="0">
                <a:solidFill>
                  <a:srgbClr val="C00000"/>
                </a:solidFill>
              </a:rPr>
              <a:t>Yeşim Gülseren</a:t>
            </a:r>
            <a:r>
              <a:rPr lang="tr-TR" altLang="en-US" sz="2400" dirty="0">
                <a:solidFill>
                  <a:srgbClr val="6600FF"/>
                </a:solidFill>
              </a:rPr>
              <a:t/>
            </a:r>
            <a:br>
              <a:rPr lang="tr-TR" altLang="en-US" sz="2400" dirty="0">
                <a:solidFill>
                  <a:srgbClr val="6600FF"/>
                </a:solidFill>
              </a:rPr>
            </a:br>
            <a:r>
              <a:rPr lang="tr-TR" altLang="en-US" sz="2400" dirty="0">
                <a:solidFill>
                  <a:srgbClr val="6600FF"/>
                </a:solidFill>
              </a:rPr>
              <a:t>Üniversite-Sanayi İşbirliği Mezuniyet Projeleri Koordinatörü</a:t>
            </a:r>
            <a:endParaRPr lang="en-US" altLang="en-US" sz="2400" dirty="0">
              <a:solidFill>
                <a:srgbClr val="6600FF"/>
              </a:solidFill>
            </a:endParaRP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700216"/>
            <a:ext cx="5197475" cy="489743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altLang="en-US" sz="2000" b="1" u="sng" dirty="0"/>
              <a:t>Destek Verilen Çalışmalar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000" dirty="0"/>
              <a:t>İş </a:t>
            </a:r>
            <a:r>
              <a:rPr lang="en-US" altLang="en-US" sz="2000" dirty="0" smtClean="0"/>
              <a:t>d</a:t>
            </a:r>
            <a:r>
              <a:rPr lang="tr-TR" altLang="en-US" sz="2000" dirty="0" smtClean="0"/>
              <a:t>ünyası </a:t>
            </a:r>
            <a:r>
              <a:rPr lang="tr-TR" altLang="en-US" sz="2000" dirty="0"/>
              <a:t>ile iletişim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Projelere </a:t>
            </a:r>
            <a:r>
              <a:rPr lang="en-US" altLang="en-US" sz="2000" dirty="0" smtClean="0"/>
              <a:t>h</a:t>
            </a:r>
            <a:r>
              <a:rPr lang="tr-TR" altLang="en-US" sz="2000" dirty="0" smtClean="0"/>
              <a:t>azırlık </a:t>
            </a:r>
            <a:r>
              <a:rPr lang="tr-TR" altLang="en-US" sz="2000" dirty="0"/>
              <a:t>ve </a:t>
            </a:r>
            <a:r>
              <a:rPr lang="en-US" altLang="en-US" sz="2000" dirty="0" smtClean="0"/>
              <a:t>b</a:t>
            </a:r>
            <a:r>
              <a:rPr lang="tr-TR" altLang="en-US" sz="2000" dirty="0" smtClean="0"/>
              <a:t>ilgilendirme</a:t>
            </a:r>
            <a:endParaRPr lang="tr-TR" altLang="en-US" sz="2000" dirty="0"/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Proje </a:t>
            </a:r>
            <a:r>
              <a:rPr lang="en-US" altLang="en-US" sz="2000" dirty="0" smtClean="0"/>
              <a:t>y</a:t>
            </a:r>
            <a:r>
              <a:rPr lang="tr-TR" altLang="en-US" sz="2000" dirty="0" smtClean="0"/>
              <a:t>önetimi</a:t>
            </a:r>
            <a:r>
              <a:rPr lang="tr-TR" altLang="en-US" sz="2000" dirty="0"/>
              <a:t>, </a:t>
            </a:r>
            <a:r>
              <a:rPr lang="en-US" altLang="en-US" sz="2000" dirty="0" smtClean="0"/>
              <a:t>k</a:t>
            </a:r>
            <a:r>
              <a:rPr lang="tr-TR" altLang="en-US" sz="2000" dirty="0" smtClean="0"/>
              <a:t>oordinasyon</a:t>
            </a:r>
            <a:endParaRPr lang="tr-TR" altLang="en-US" sz="2000" dirty="0"/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Projelerin mali, idari ve yasal süreçleri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İç </a:t>
            </a:r>
            <a:r>
              <a:rPr lang="en-US" altLang="en-US" sz="2000" dirty="0" err="1" smtClean="0"/>
              <a:t>i</a:t>
            </a:r>
            <a:r>
              <a:rPr lang="tr-TR" altLang="en-US" sz="2000" dirty="0" smtClean="0"/>
              <a:t>letişim </a:t>
            </a:r>
            <a:r>
              <a:rPr lang="tr-TR" altLang="en-US" sz="2000" dirty="0"/>
              <a:t>ve </a:t>
            </a:r>
            <a:r>
              <a:rPr lang="en-US" altLang="en-US" sz="2000" dirty="0" smtClean="0"/>
              <a:t>m</a:t>
            </a:r>
            <a:r>
              <a:rPr lang="tr-TR" altLang="en-US" sz="2000" dirty="0" smtClean="0"/>
              <a:t>otivasyon</a:t>
            </a:r>
            <a:endParaRPr lang="tr-TR" altLang="en-US" sz="2000" dirty="0"/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Seyahat </a:t>
            </a:r>
            <a:r>
              <a:rPr lang="en-US" altLang="en-US" sz="2000" dirty="0" smtClean="0"/>
              <a:t>o</a:t>
            </a:r>
            <a:r>
              <a:rPr lang="tr-TR" altLang="en-US" sz="2000" dirty="0" smtClean="0"/>
              <a:t>rganizasyonu</a:t>
            </a:r>
            <a:endParaRPr lang="tr-TR" altLang="en-US" sz="2000" dirty="0"/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Fuar, </a:t>
            </a:r>
            <a:r>
              <a:rPr lang="en-US" altLang="en-US" sz="2000" dirty="0" smtClean="0"/>
              <a:t>k</a:t>
            </a:r>
            <a:r>
              <a:rPr lang="tr-TR" altLang="en-US" sz="2000" dirty="0" smtClean="0"/>
              <a:t>itap </a:t>
            </a:r>
            <a:r>
              <a:rPr lang="tr-TR" altLang="en-US" sz="2000" dirty="0"/>
              <a:t>ve etkinlik </a:t>
            </a:r>
            <a:r>
              <a:rPr lang="en-US" altLang="en-US" sz="2000" dirty="0" smtClean="0"/>
              <a:t>o</a:t>
            </a:r>
            <a:r>
              <a:rPr lang="tr-TR" altLang="en-US" sz="2000" dirty="0" smtClean="0"/>
              <a:t>rganizasyonu</a:t>
            </a:r>
            <a:endParaRPr lang="tr-TR" altLang="en-US" sz="2000" dirty="0"/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Kariyer </a:t>
            </a:r>
            <a:r>
              <a:rPr lang="en-US" altLang="en-US" sz="2000" dirty="0" smtClean="0"/>
              <a:t>p</a:t>
            </a:r>
            <a:r>
              <a:rPr lang="tr-TR" altLang="en-US" sz="2000" dirty="0" smtClean="0"/>
              <a:t>lanlama</a:t>
            </a:r>
            <a:endParaRPr lang="tr-TR" altLang="en-US" sz="2000" dirty="0"/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Girişimcilik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000" dirty="0"/>
              <a:t>Sektör </a:t>
            </a:r>
            <a:r>
              <a:rPr lang="en-US" altLang="en-US" sz="2000" dirty="0"/>
              <a:t>t</a:t>
            </a:r>
            <a:r>
              <a:rPr lang="tr-TR" altLang="en-US" sz="2000" dirty="0" smtClean="0"/>
              <a:t>anıtım </a:t>
            </a:r>
            <a:r>
              <a:rPr lang="en-US" altLang="en-US" sz="2000" dirty="0"/>
              <a:t>e</a:t>
            </a:r>
            <a:r>
              <a:rPr lang="tr-TR" altLang="en-US" sz="2000" dirty="0" smtClean="0"/>
              <a:t>tkinlikleri</a:t>
            </a:r>
            <a:endParaRPr lang="tr-TR" altLang="en-US" sz="2000" dirty="0"/>
          </a:p>
          <a:p>
            <a:pPr eaLnBrk="1" hangingPunct="1">
              <a:lnSpc>
                <a:spcPct val="90000"/>
              </a:lnSpc>
            </a:pPr>
            <a:endParaRPr lang="tr-TR" altLang="en-US" sz="2000" dirty="0">
              <a:solidFill>
                <a:srgbClr val="C00000"/>
              </a:solidFill>
            </a:endParaRPr>
          </a:p>
        </p:txBody>
      </p:sp>
      <p:pic>
        <p:nvPicPr>
          <p:cNvPr id="2052" name="Picture 7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828" y="1916113"/>
            <a:ext cx="3743325" cy="3143250"/>
          </a:xfrm>
        </p:spPr>
      </p:pic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6816728" y="5059366"/>
            <a:ext cx="35274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dirty="0">
                <a:solidFill>
                  <a:srgbClr val="000000"/>
                </a:solidFill>
                <a:latin typeface="+mn-lt"/>
                <a:ea typeface="+mn-ea"/>
              </a:rPr>
              <a:t>Rektörlük Binası 3. Kat</a:t>
            </a:r>
          </a:p>
          <a:p>
            <a:r>
              <a:rPr lang="tr-TR" dirty="0">
                <a:solidFill>
                  <a:srgbClr val="000000"/>
                </a:solidFill>
                <a:latin typeface="+mn-lt"/>
                <a:ea typeface="+mn-ea"/>
              </a:rPr>
              <a:t>No : 308</a:t>
            </a:r>
          </a:p>
          <a:p>
            <a:r>
              <a:rPr lang="tr-TR" dirty="0">
                <a:solidFill>
                  <a:srgbClr val="000000"/>
                </a:solidFill>
                <a:latin typeface="+mn-lt"/>
                <a:ea typeface="+mn-ea"/>
                <a:hlinkClick r:id="rId3"/>
              </a:rPr>
              <a:t>yesime@bilkent.edu.tr</a:t>
            </a:r>
            <a:r>
              <a:rPr lang="tr-TR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lang="en-US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B2F6-CE18-4A5D-B6C4-5487151DC2EC}" type="slidenum">
              <a:rPr lang="en-US" altLang="en-US" smtClean="0">
                <a:solidFill>
                  <a:srgbClr val="000000"/>
                </a:solidFill>
              </a:rPr>
              <a:pPr/>
              <a:t>35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4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 smtClean="0"/>
              <a:t>Grants and Competitions</a:t>
            </a:r>
            <a:endParaRPr lang="en-AU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676400"/>
            <a:ext cx="800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3200" dirty="0"/>
              <a:t>INFORMS Undergraduate Operations Research Prize (</a:t>
            </a:r>
            <a:r>
              <a:rPr lang="tr-TR" sz="3200" dirty="0" err="1"/>
              <a:t>June</a:t>
            </a:r>
            <a:r>
              <a:rPr lang="tr-TR" sz="3200" dirty="0"/>
              <a:t> 30</a:t>
            </a:r>
            <a:r>
              <a:rPr lang="en-US" sz="3200" dirty="0"/>
              <a:t>, 20</a:t>
            </a:r>
            <a:r>
              <a:rPr lang="tr-TR" sz="3200" dirty="0"/>
              <a:t>22, USA</a:t>
            </a:r>
            <a:r>
              <a:rPr lang="tr-TR" sz="3200" dirty="0" smtClean="0"/>
              <a:t>)</a:t>
            </a:r>
            <a:endParaRPr lang="en-US" sz="3200" dirty="0" smtClean="0"/>
          </a:p>
          <a:p>
            <a:pPr eaLnBrk="1" hangingPunct="1">
              <a:lnSpc>
                <a:spcPct val="90000"/>
              </a:lnSpc>
            </a:pPr>
            <a:r>
              <a:rPr lang="en-US" sz="3200" dirty="0" smtClean="0"/>
              <a:t>YA/EM Student Competition</a:t>
            </a:r>
            <a:endParaRPr lang="en-US" sz="3200" dirty="0"/>
          </a:p>
          <a:p>
            <a:pPr eaLnBrk="1" hangingPunct="1">
              <a:lnSpc>
                <a:spcPct val="90000"/>
              </a:lnSpc>
            </a:pPr>
            <a:r>
              <a:rPr lang="en-AU" sz="3200" dirty="0" smtClean="0"/>
              <a:t>TÜBİTAK </a:t>
            </a:r>
            <a:r>
              <a:rPr lang="en-AU" sz="3200" dirty="0"/>
              <a:t>2241</a:t>
            </a:r>
            <a:r>
              <a:rPr lang="tr-TR" sz="3200" dirty="0"/>
              <a:t>-A </a:t>
            </a:r>
            <a:r>
              <a:rPr lang="en-AU" sz="3200" dirty="0"/>
              <a:t>S</a:t>
            </a:r>
            <a:r>
              <a:rPr lang="tr-TR" sz="3200" dirty="0"/>
              <a:t>anayi Odaklı Lisans Bitirme Tezi Destekleme Programı</a:t>
            </a:r>
            <a:endParaRPr lang="en-AU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7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00200"/>
            <a:ext cx="5791200" cy="434340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AU" b="0" kern="0" dirty="0" smtClean="0"/>
              <a:t>Projects Booklet</a:t>
            </a:r>
            <a:endParaRPr lang="en-AU" b="0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8F028-2EFB-46EB-9CC9-CCC8E0313B8A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Project Fair and Competition </a:t>
            </a:r>
            <a:r>
              <a:rPr lang="en-AU" dirty="0" smtClean="0"/>
              <a:t>2023</a:t>
            </a:r>
            <a:endParaRPr lang="en-AU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14600" y="2057400"/>
            <a:ext cx="6781800" cy="3124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AU" sz="3600" dirty="0"/>
              <a:t>We are planning to organize </a:t>
            </a:r>
          </a:p>
          <a:p>
            <a:pPr lvl="1" eaLnBrk="1" hangingPunct="1"/>
            <a:r>
              <a:rPr lang="tr-TR" sz="2800" dirty="0" smtClean="0"/>
              <a:t>2</a:t>
            </a:r>
            <a:r>
              <a:rPr lang="en-US" sz="2800" dirty="0" smtClean="0"/>
              <a:t>1</a:t>
            </a:r>
            <a:r>
              <a:rPr lang="en-AU" sz="2800" baseline="30000" dirty="0" err="1" smtClean="0"/>
              <a:t>st</a:t>
            </a:r>
            <a:r>
              <a:rPr lang="en-AU" sz="2800" dirty="0" smtClean="0"/>
              <a:t> </a:t>
            </a:r>
            <a:r>
              <a:rPr lang="en-AU" sz="2800" dirty="0"/>
              <a:t>Industrial Engineering Project Fair and Competition</a:t>
            </a:r>
          </a:p>
          <a:p>
            <a:pPr lvl="1" eaLnBrk="1" hangingPunct="1">
              <a:lnSpc>
                <a:spcPct val="150000"/>
              </a:lnSpc>
            </a:pPr>
            <a:r>
              <a:rPr lang="en-AU" sz="2800" dirty="0"/>
              <a:t>Industrial Projects 20</a:t>
            </a:r>
            <a:r>
              <a:rPr lang="tr-TR" sz="2800" dirty="0" smtClean="0"/>
              <a:t>2</a:t>
            </a:r>
            <a:r>
              <a:rPr lang="en-US" sz="2800" dirty="0" smtClean="0"/>
              <a:t>3</a:t>
            </a:r>
            <a:r>
              <a:rPr lang="en-AU" sz="2800" dirty="0" smtClean="0"/>
              <a:t> </a:t>
            </a:r>
            <a:r>
              <a:rPr lang="en-AU" sz="2800" dirty="0"/>
              <a:t>Book</a:t>
            </a:r>
          </a:p>
          <a:p>
            <a:pPr lvl="1" eaLnBrk="1" hangingPunct="1"/>
            <a:endParaRPr lang="en-AU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30680"/>
            <a:ext cx="10972800" cy="438912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AU" b="0" kern="0" dirty="0" smtClean="0"/>
              <a:t>Project Fair and Competition 2017</a:t>
            </a:r>
            <a:endParaRPr lang="en-AU" b="0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8F028-2EFB-46EB-9CC9-CCC8E0313B8A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8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tabLst>
                <a:tab pos="4400550" algn="l"/>
              </a:tabLst>
            </a:pPr>
            <a:r>
              <a:rPr lang="en-US" altLang="en-US" b="0" dirty="0">
                <a:ea typeface="ＭＳ Ｐゴシック" panose="020B0600070205080204" pitchFamily="34" charset="-128"/>
              </a:rPr>
              <a:t>Currently, your strength is “engineering </a:t>
            </a:r>
            <a:r>
              <a:rPr lang="en-US" altLang="en-US" b="0" dirty="0" smtClean="0">
                <a:ea typeface="ＭＳ Ｐゴシック" panose="020B0600070205080204" pitchFamily="34" charset="-128"/>
              </a:rPr>
              <a:t>education”</a:t>
            </a:r>
          </a:p>
          <a:p>
            <a:pPr lvl="1" eaLnBrk="1" hangingPunct="1">
              <a:tabLst>
                <a:tab pos="4400550" algn="l"/>
              </a:tabLst>
            </a:pPr>
            <a:r>
              <a:rPr lang="en-US" altLang="en-US" sz="2000" b="0" dirty="0" smtClean="0">
                <a:ea typeface="ＭＳ Ｐゴシック" panose="020B0600070205080204" pitchFamily="34" charset="-128"/>
              </a:rPr>
              <a:t>Engineer </a:t>
            </a:r>
            <a:r>
              <a:rPr lang="en-US" altLang="en-US" sz="2000" b="0" dirty="0">
                <a:ea typeface="ＭＳ Ｐゴシック" panose="020B0600070205080204" pitchFamily="34" charset="-128"/>
              </a:rPr>
              <a:t>– numbers, facts, abstraction, measurement</a:t>
            </a:r>
          </a:p>
          <a:p>
            <a:pPr eaLnBrk="1" hangingPunct="1">
              <a:tabLst>
                <a:tab pos="4400550" algn="l"/>
              </a:tabLst>
            </a:pPr>
            <a:r>
              <a:rPr lang="en-US" altLang="en-US" b="0" dirty="0" smtClean="0">
                <a:ea typeface="ＭＳ Ｐゴシック" panose="020B0600070205080204" pitchFamily="34" charset="-128"/>
              </a:rPr>
              <a:t>Your </a:t>
            </a:r>
            <a:r>
              <a:rPr lang="en-US" altLang="en-US" b="0" dirty="0">
                <a:ea typeface="ＭＳ Ｐゴシック" panose="020B0600070205080204" pitchFamily="34" charset="-128"/>
              </a:rPr>
              <a:t>current background – All required courses are finished + electives + current </a:t>
            </a:r>
            <a:r>
              <a:rPr lang="en-US" altLang="en-US" b="0" dirty="0" smtClean="0">
                <a:ea typeface="ＭＳ Ｐゴシック" panose="020B0600070205080204" pitchFamily="34" charset="-128"/>
              </a:rPr>
              <a:t>courses</a:t>
            </a:r>
          </a:p>
          <a:p>
            <a:pPr lvl="1" eaLnBrk="1" hangingPunct="1">
              <a:tabLst>
                <a:tab pos="4400550" algn="l"/>
              </a:tabLst>
            </a:pPr>
            <a:r>
              <a:rPr lang="en-US" altLang="en-US" sz="2000" b="0" dirty="0" smtClean="0">
                <a:ea typeface="ＭＳ Ｐゴシック" panose="020B0600070205080204" pitchFamily="34" charset="-128"/>
              </a:rPr>
              <a:t>Any </a:t>
            </a:r>
            <a:r>
              <a:rPr lang="en-US" altLang="en-US" sz="2000" b="0" dirty="0">
                <a:ea typeface="ＭＳ Ｐゴシック" panose="020B0600070205080204" pitchFamily="34" charset="-128"/>
              </a:rPr>
              <a:t>diversion from above requires more effort</a:t>
            </a:r>
          </a:p>
          <a:p>
            <a:pPr eaLnBrk="1" hangingPunct="1">
              <a:tabLst>
                <a:tab pos="440055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Capstone</a:t>
            </a:r>
            <a:r>
              <a:rPr lang="en-US" altLang="en-US" b="0" dirty="0">
                <a:ea typeface="ＭＳ Ｐゴシック" panose="020B0600070205080204" pitchFamily="34" charset="-128"/>
              </a:rPr>
              <a:t> – Bring together all your previous knowledge + methods of inquiries + critical thinking + ability to learn and apply + ...... </a:t>
            </a:r>
          </a:p>
          <a:p>
            <a:endParaRPr lang="en-US" b="0" kern="0" dirty="0"/>
          </a:p>
          <a:p>
            <a:endParaRPr lang="en-US" b="0" kern="0" dirty="0" smtClean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274638"/>
            <a:ext cx="78486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/>
            </a:r>
            <a:br>
              <a:rPr lang="en-US" altLang="en-US" dirty="0" smtClean="0">
                <a:ea typeface="ＭＳ Ｐゴシック" panose="020B0600070205080204" pitchFamily="34" charset="-128"/>
              </a:rPr>
            </a:br>
            <a:r>
              <a:rPr lang="en-US" altLang="en-US" dirty="0" smtClean="0">
                <a:ea typeface="ＭＳ Ｐゴシック" panose="020B0600070205080204" pitchFamily="34" charset="-128"/>
              </a:rPr>
              <a:t>   </a:t>
            </a:r>
            <a:r>
              <a:rPr lang="en-US" altLang="en-US" dirty="0">
                <a:ea typeface="ＭＳ Ｐゴシック" panose="020B0600070205080204" pitchFamily="34" charset="-128"/>
              </a:rPr>
              <a:t>Explanations – </a:t>
            </a:r>
            <a:r>
              <a:rPr lang="en-US" altLang="en-US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CAPSTONE</a:t>
            </a:r>
            <a: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/>
            </a:r>
            <a:b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endParaRPr lang="en-US" altLang="en-US" dirty="0" smtClean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843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CB07F0-20DE-419F-BE2D-453EBB737699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08612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071256"/>
            <a:ext cx="10972800" cy="3491344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AU" b="0" kern="0" dirty="0" smtClean="0"/>
              <a:t>Project Fair and Competition 2018</a:t>
            </a:r>
            <a:endParaRPr lang="en-AU" b="0" kern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8F028-2EFB-46EB-9CC9-CCC8E0313B8A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3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4996" r="2500" b="31248"/>
          <a:stretch/>
        </p:blipFill>
        <p:spPr>
          <a:xfrm>
            <a:off x="609600" y="1676400"/>
            <a:ext cx="10972800" cy="4226218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AU" b="0" kern="0" dirty="0" smtClean="0"/>
              <a:t>Project Fair and Competition 2019</a:t>
            </a:r>
            <a:endParaRPr lang="en-AU" b="0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8F028-2EFB-46EB-9CC9-CCC8E0313B8A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29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8F028-2EFB-46EB-9CC9-CCC8E0313B8A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AU" b="0" kern="0" dirty="0" smtClean="0"/>
              <a:t>Project Fair and Competition 2022</a:t>
            </a:r>
            <a:endParaRPr lang="en-AU" b="0" kern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5" b="25555"/>
          <a:stretch/>
        </p:blipFill>
        <p:spPr>
          <a:xfrm>
            <a:off x="569260" y="1676400"/>
            <a:ext cx="1106108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5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3600" b="0" kern="0" dirty="0" smtClean="0"/>
              <a:t>Thursday, June 1</a:t>
            </a:r>
            <a:r>
              <a:rPr lang="en-US" sz="3600" b="0" kern="0" baseline="30000" dirty="0" smtClean="0"/>
              <a:t>st</a:t>
            </a:r>
            <a:r>
              <a:rPr lang="en-US" sz="3600" b="0" kern="0" dirty="0" smtClean="0"/>
              <a:t>, 2023 at </a:t>
            </a:r>
            <a:r>
              <a:rPr lang="en-US" sz="3600" b="0" kern="0" dirty="0"/>
              <a:t>Bilkent ODEON</a:t>
            </a:r>
          </a:p>
          <a:p>
            <a:pPr marL="0" indent="0">
              <a:buFontTx/>
              <a:buNone/>
            </a:pPr>
            <a:endParaRPr lang="en-US" b="0" kern="0" dirty="0"/>
          </a:p>
        </p:txBody>
      </p:sp>
      <p:sp>
        <p:nvSpPr>
          <p:cNvPr id="9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AU" b="0" kern="0" dirty="0" smtClean="0"/>
              <a:t>Project Fair and Competition 2023</a:t>
            </a:r>
            <a:endParaRPr lang="en-AU" b="0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pic>
        <p:nvPicPr>
          <p:cNvPr id="5" name="Picture 2" descr="BİLKENT ÜNİVERSİTESİ KAPILARINI, &quot;ÜNİVERSİTE HAYATINA GİRİŞ&quot; DERSİYLE AÇTI  - Amfiwe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2286000"/>
            <a:ext cx="5676900" cy="374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52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Steps…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2969297"/>
            <a:ext cx="1250987" cy="919401"/>
          </a:xfrm>
          <a:prstGeom prst="roundRect">
            <a:avLst/>
          </a:prstGeom>
          <a:solidFill>
            <a:srgbClr val="CEEDF5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n-lt"/>
              </a:rPr>
              <a:t>Groups </a:t>
            </a:r>
          </a:p>
          <a:p>
            <a:r>
              <a:rPr lang="en-US" sz="2400" dirty="0" smtClean="0">
                <a:latin typeface="+mn-lt"/>
              </a:rPr>
              <a:t>Formed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59936" y="2969299"/>
            <a:ext cx="1724548" cy="919401"/>
          </a:xfrm>
          <a:prstGeom prst="roundRect">
            <a:avLst/>
          </a:prstGeom>
          <a:solidFill>
            <a:srgbClr val="83F1EC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n-lt"/>
              </a:rPr>
              <a:t>Projects </a:t>
            </a:r>
          </a:p>
          <a:p>
            <a:r>
              <a:rPr lang="en-US" sz="2400" dirty="0" smtClean="0">
                <a:latin typeface="+mn-lt"/>
              </a:rPr>
              <a:t>Announced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3833" y="2764985"/>
            <a:ext cx="1802441" cy="1328023"/>
          </a:xfrm>
          <a:prstGeom prst="roundRect">
            <a:avLst/>
          </a:prstGeom>
          <a:solidFill>
            <a:srgbClr val="7FDBF5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n-lt"/>
              </a:rPr>
              <a:t>Project</a:t>
            </a:r>
          </a:p>
          <a:p>
            <a:r>
              <a:rPr lang="en-US" sz="2400" dirty="0" smtClean="0">
                <a:latin typeface="+mn-lt"/>
              </a:rPr>
              <a:t>Preferences</a:t>
            </a:r>
          </a:p>
          <a:p>
            <a:r>
              <a:rPr lang="en-US" sz="2400" dirty="0" smtClean="0">
                <a:latin typeface="+mn-lt"/>
              </a:rPr>
              <a:t>Submitted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81141" y="2969299"/>
            <a:ext cx="1401253" cy="919401"/>
          </a:xfrm>
          <a:prstGeom prst="roundRect">
            <a:avLst/>
          </a:prstGeom>
          <a:solidFill>
            <a:srgbClr val="FDD4B5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n-lt"/>
              </a:rPr>
              <a:t>Projects</a:t>
            </a:r>
          </a:p>
          <a:p>
            <a:r>
              <a:rPr lang="en-US" sz="2400" dirty="0" smtClean="0">
                <a:latin typeface="+mn-lt"/>
              </a:rPr>
              <a:t>Assigned</a:t>
            </a:r>
          </a:p>
        </p:txBody>
      </p:sp>
      <p:sp>
        <p:nvSpPr>
          <p:cNvPr id="11" name="Right Arrow 10"/>
          <p:cNvSpPr/>
          <p:nvPr/>
        </p:nvSpPr>
        <p:spPr bwMode="auto">
          <a:xfrm>
            <a:off x="1905000" y="3124200"/>
            <a:ext cx="706041" cy="609600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4433379" y="3124200"/>
            <a:ext cx="706041" cy="609600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7030687" y="3115235"/>
            <a:ext cx="706041" cy="609600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77261" y="2764988"/>
            <a:ext cx="1961064" cy="1328023"/>
          </a:xfrm>
          <a:prstGeom prst="roundRect">
            <a:avLst/>
          </a:prstGeom>
          <a:solidFill>
            <a:srgbClr val="D88872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n-lt"/>
              </a:rPr>
              <a:t>Advisors and</a:t>
            </a:r>
          </a:p>
          <a:p>
            <a:r>
              <a:rPr lang="en-US" sz="2400" dirty="0" smtClean="0">
                <a:latin typeface="+mn-lt"/>
              </a:rPr>
              <a:t>Coordinators</a:t>
            </a:r>
          </a:p>
          <a:p>
            <a:r>
              <a:rPr lang="en-US" sz="2400" dirty="0" smtClean="0">
                <a:latin typeface="+mn-lt"/>
              </a:rPr>
              <a:t>Assigned</a:t>
            </a:r>
          </a:p>
        </p:txBody>
      </p:sp>
      <p:sp>
        <p:nvSpPr>
          <p:cNvPr id="16" name="Right Arrow 15"/>
          <p:cNvSpPr/>
          <p:nvPr/>
        </p:nvSpPr>
        <p:spPr bwMode="auto">
          <a:xfrm>
            <a:off x="9226807" y="3133165"/>
            <a:ext cx="706041" cy="609600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6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groups will have 7 students*</a:t>
            </a:r>
          </a:p>
          <a:p>
            <a:r>
              <a:rPr lang="en-US" dirty="0" smtClean="0"/>
              <a:t>Different skills</a:t>
            </a:r>
            <a:endParaRPr lang="en-US" dirty="0"/>
          </a:p>
          <a:p>
            <a:pPr lvl="1"/>
            <a:r>
              <a:rPr lang="en-US" dirty="0" smtClean="0"/>
              <a:t>Leader, consensus builder, problem solver, contributor, assisting </a:t>
            </a:r>
          </a:p>
          <a:p>
            <a:pPr lvl="1"/>
            <a:r>
              <a:rPr lang="en-US" dirty="0" smtClean="0"/>
              <a:t>Report </a:t>
            </a:r>
            <a:r>
              <a:rPr lang="en-US" dirty="0"/>
              <a:t>writing </a:t>
            </a:r>
            <a:r>
              <a:rPr lang="en-US" dirty="0" smtClean="0"/>
              <a:t>(</a:t>
            </a:r>
            <a:r>
              <a:rPr lang="en-US" dirty="0"/>
              <a:t>Turkish/English</a:t>
            </a:r>
            <a:r>
              <a:rPr lang="en-US" dirty="0" smtClean="0"/>
              <a:t>)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Presentation </a:t>
            </a:r>
            <a:r>
              <a:rPr lang="en-US" dirty="0"/>
              <a:t>(Turkish/English</a:t>
            </a:r>
            <a:r>
              <a:rPr lang="en-US" dirty="0" smtClean="0"/>
              <a:t>)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At </a:t>
            </a:r>
            <a:r>
              <a:rPr lang="en-US" dirty="0"/>
              <a:t>least 2 members good in </a:t>
            </a:r>
            <a:r>
              <a:rPr lang="en-US" dirty="0" smtClean="0"/>
              <a:t>coding</a:t>
            </a:r>
            <a:endParaRPr lang="en-US" dirty="0"/>
          </a:p>
          <a:p>
            <a:r>
              <a:rPr lang="en-US" dirty="0" smtClean="0"/>
              <a:t>Projects may require company visits (Leave </a:t>
            </a:r>
            <a:r>
              <a:rPr lang="en-US" dirty="0"/>
              <a:t>two </a:t>
            </a:r>
            <a:r>
              <a:rPr lang="en-US" dirty="0" smtClean="0"/>
              <a:t>half-days off as a group)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b="0" kern="0" dirty="0" smtClean="0"/>
              <a:t>Group </a:t>
            </a:r>
            <a:r>
              <a:rPr lang="en-US" b="0" kern="0" dirty="0"/>
              <a:t>Formation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0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group will have a contact person</a:t>
            </a:r>
          </a:p>
          <a:p>
            <a:pPr lvl="1"/>
            <a:r>
              <a:rPr lang="en-US" dirty="0" smtClean="0"/>
              <a:t>Not necessarily the group leader</a:t>
            </a:r>
          </a:p>
          <a:p>
            <a:pPr lvl="1"/>
            <a:r>
              <a:rPr lang="en-US" dirty="0" smtClean="0"/>
              <a:t>Reserve </a:t>
            </a:r>
            <a:r>
              <a:rPr lang="en-US" dirty="0"/>
              <a:t>time slots for coordinator meetings</a:t>
            </a:r>
          </a:p>
          <a:p>
            <a:pPr lvl="1"/>
            <a:r>
              <a:rPr lang="en-US" dirty="0" smtClean="0"/>
              <a:t>Receive </a:t>
            </a:r>
            <a:r>
              <a:rPr lang="en-US" dirty="0"/>
              <a:t>links to upload </a:t>
            </a:r>
            <a:r>
              <a:rPr lang="en-US" dirty="0" smtClean="0"/>
              <a:t>documents</a:t>
            </a:r>
          </a:p>
          <a:p>
            <a:pPr lvl="1"/>
            <a:r>
              <a:rPr lang="en-US" dirty="0" smtClean="0"/>
              <a:t>Make travel arrangements with Yeşim Gülseren</a:t>
            </a:r>
            <a:endParaRPr lang="en-US" dirty="0"/>
          </a:p>
          <a:p>
            <a:pPr lvl="1"/>
            <a:r>
              <a:rPr lang="en-US" dirty="0" smtClean="0"/>
              <a:t>Must be available to respond to calls, emails, texts promptly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2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500" dirty="0" smtClean="0">
                <a:ea typeface="ＭＳ Ｐゴシック" panose="020B0600070205080204" pitchFamily="34" charset="-128"/>
              </a:rPr>
              <a:t>Group </a:t>
            </a:r>
            <a:r>
              <a:rPr lang="en-US" altLang="en-US" sz="4500" dirty="0">
                <a:ea typeface="ＭＳ Ｐゴシック" panose="020B0600070205080204" pitchFamily="34" charset="-128"/>
              </a:rPr>
              <a:t>Formation</a:t>
            </a:r>
            <a:endParaRPr lang="en-AU" altLang="en-US" sz="4500" dirty="0">
              <a:ea typeface="ＭＳ Ｐゴシック" panose="020B0600070205080204" pitchFamily="34" charset="-128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AU" altLang="en-US" sz="2400">
                <a:ea typeface="ＭＳ Ｐゴシック" panose="020B0600070205080204" pitchFamily="34" charset="-128"/>
              </a:rPr>
              <a:t>For information on team dynamics follow announcements on</a:t>
            </a:r>
            <a:r>
              <a:rPr lang="en-AU" altLang="en-US" sz="2000">
                <a:ea typeface="ＭＳ Ｐゴシック" panose="020B0600070205080204" pitchFamily="34" charset="-128"/>
              </a:rPr>
              <a:t> http</a:t>
            </a:r>
            <a:r>
              <a:rPr lang="tr-TR" altLang="en-US" sz="2000">
                <a:ea typeface="ＭＳ Ｐゴシック" panose="020B0600070205080204" pitchFamily="34" charset="-128"/>
              </a:rPr>
              <a:t>s</a:t>
            </a:r>
            <a:r>
              <a:rPr lang="en-AU" altLang="en-US" sz="2000">
                <a:ea typeface="ＭＳ Ｐゴシック" panose="020B0600070205080204" pitchFamily="34" charset="-128"/>
              </a:rPr>
              <a:t>://</a:t>
            </a:r>
            <a:r>
              <a:rPr lang="tr-TR" altLang="en-US" sz="2000">
                <a:ea typeface="ＭＳ Ｐゴシック" panose="020B0600070205080204" pitchFamily="34" charset="-128"/>
              </a:rPr>
              <a:t>courses.</a:t>
            </a:r>
            <a:r>
              <a:rPr lang="en-AU" altLang="en-US" sz="2000">
                <a:ea typeface="ＭＳ Ｐゴシック" panose="020B0600070205080204" pitchFamily="34" charset="-128"/>
              </a:rPr>
              <a:t>ie.bilkent.edu.tr/ie477</a:t>
            </a:r>
          </a:p>
          <a:p>
            <a:pPr eaLnBrk="1" hangingPunct="1"/>
            <a:r>
              <a:rPr lang="en-AU" altLang="en-US" sz="2400">
                <a:ea typeface="ＭＳ Ｐゴシック" panose="020B0600070205080204" pitchFamily="34" charset="-128"/>
              </a:rPr>
              <a:t>For each team, fill out the “Team Information Form” via the link sent to you online </a:t>
            </a:r>
            <a:r>
              <a:rPr lang="en-AU" altLang="en-US" sz="2400" b="1">
                <a:ea typeface="ＭＳ Ｐゴシック" panose="020B0600070205080204" pitchFamily="34" charset="-128"/>
              </a:rPr>
              <a:t>until </a:t>
            </a:r>
            <a:r>
              <a:rPr lang="tr-TR" altLang="en-US" sz="2400" b="1">
                <a:ea typeface="ＭＳ Ｐゴシック" panose="020B0600070205080204" pitchFamily="34" charset="-128"/>
              </a:rPr>
              <a:t>17:</a:t>
            </a:r>
            <a:r>
              <a:rPr lang="en-US" altLang="en-US" sz="2400" b="1">
                <a:ea typeface="ＭＳ Ｐゴシック" panose="020B0600070205080204" pitchFamily="34" charset="-128"/>
              </a:rPr>
              <a:t>00</a:t>
            </a:r>
            <a:r>
              <a:rPr lang="tr-TR" altLang="en-US" sz="2400" b="1">
                <a:ea typeface="ＭＳ Ｐゴシック" panose="020B0600070205080204" pitchFamily="34" charset="-128"/>
              </a:rPr>
              <a:t> </a:t>
            </a:r>
            <a:r>
              <a:rPr lang="tr-TR" altLang="en-US" b="1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TODAY!</a:t>
            </a:r>
            <a:endParaRPr lang="en-US" altLang="en-US" sz="2400" b="1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Names, e-mail addresses, elective courses, summer trainings, strongest and weakest skills.</a:t>
            </a:r>
          </a:p>
          <a:p>
            <a:pPr lvl="1" eaLnBrk="1" hangingPunct="1"/>
            <a:r>
              <a:rPr lang="en-US" altLang="en-US" sz="2000" b="1">
                <a:ea typeface="ＭＳ Ｐゴシック" panose="020B0600070205080204" pitchFamily="34" charset="-128"/>
              </a:rPr>
              <a:t>ONE SUBMISSION PER GROUP.</a:t>
            </a:r>
          </a:p>
          <a:p>
            <a:pPr eaLnBrk="1" hangingPunct="1"/>
            <a:r>
              <a:rPr lang="en-AU" altLang="en-US" sz="2400">
                <a:ea typeface="ＭＳ Ｐゴシック" panose="020B0600070205080204" pitchFamily="34" charset="-128"/>
              </a:rPr>
              <a:t>Each team should have a project contact person </a:t>
            </a:r>
          </a:p>
          <a:p>
            <a:pPr eaLnBrk="1" hangingPunct="1"/>
            <a:r>
              <a:rPr lang="tr-TR" altLang="en-US" sz="2400" b="1">
                <a:ea typeface="ＭＳ Ｐゴシック" panose="020B0600070205080204" pitchFamily="34" charset="-128"/>
              </a:rPr>
              <a:t>Students with no groups</a:t>
            </a:r>
            <a:r>
              <a:rPr lang="en-US" altLang="en-US" sz="2400" b="1">
                <a:ea typeface="ＭＳ Ｐゴシック" panose="020B0600070205080204" pitchFamily="34" charset="-128"/>
              </a:rPr>
              <a:t>: </a:t>
            </a:r>
          </a:p>
          <a:p>
            <a:pPr lvl="1" eaLnBrk="1" hangingPunct="1"/>
            <a:r>
              <a:rPr lang="en-US" altLang="en-US" sz="2000" b="1">
                <a:ea typeface="ＭＳ Ｐゴシック" panose="020B0600070205080204" pitchFamily="34" charset="-128"/>
              </a:rPr>
              <a:t>I</a:t>
            </a:r>
            <a:r>
              <a:rPr lang="tr-TR" altLang="en-US" sz="2000" b="1">
                <a:ea typeface="ＭＳ Ｐゴシック" panose="020B0600070205080204" pitchFamily="34" charset="-128"/>
              </a:rPr>
              <a:t>nform TA</a:t>
            </a:r>
            <a:r>
              <a:rPr lang="en-US" altLang="en-US" sz="2000" b="1">
                <a:ea typeface="ＭＳ Ｐゴシック" panose="020B0600070205080204" pitchFamily="34" charset="-128"/>
              </a:rPr>
              <a:t>s</a:t>
            </a:r>
            <a:r>
              <a:rPr lang="tr-TR" altLang="en-US" sz="2000" b="1">
                <a:ea typeface="ＭＳ Ｐゴシック" panose="020B0600070205080204" pitchFamily="34" charset="-128"/>
              </a:rPr>
              <a:t> via </a:t>
            </a:r>
            <a:r>
              <a:rPr lang="en-AU" altLang="en-US" sz="1400" b="1">
                <a:solidFill>
                  <a:srgbClr val="FF0000"/>
                </a:solidFill>
                <a:ea typeface="ＭＳ Ｐゴシック" panose="020B0600070205080204" pitchFamily="34" charset="-128"/>
              </a:rPr>
              <a:t>ie477@ie.bilkent.edu.tr</a:t>
            </a:r>
            <a:endParaRPr lang="en-AU" altLang="en-US" sz="1400" b="1">
              <a:ea typeface="ＭＳ Ｐゴシック" panose="020B0600070205080204" pitchFamily="34" charset="-128"/>
            </a:endParaRPr>
          </a:p>
          <a:p>
            <a:pPr lvl="1" eaLnBrk="1" hangingPunct="1">
              <a:buFontTx/>
              <a:buNone/>
            </a:pPr>
            <a:endParaRPr lang="en-AU" altLang="en-US" sz="2000">
              <a:ea typeface="ＭＳ Ｐゴシック" panose="020B0600070205080204" pitchFamily="34" charset="-128"/>
            </a:endParaRPr>
          </a:p>
        </p:txBody>
      </p:sp>
      <p:sp>
        <p:nvSpPr>
          <p:cNvPr id="47108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9ECE9A3-D137-4428-AB06-8069F4C9AD32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US" altLang="en-US" sz="1400"/>
          </a:p>
        </p:txBody>
      </p:sp>
      <p:sp>
        <p:nvSpPr>
          <p:cNvPr id="47109" name="Footer Placeholder 8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</p:spTree>
    <p:extLst>
      <p:ext uri="{BB962C8B-B14F-4D97-AF65-F5344CB8AC3E}">
        <p14:creationId xmlns:p14="http://schemas.microsoft.com/office/powerpoint/2010/main" val="13290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500" dirty="0" smtClean="0">
                <a:ea typeface="ＭＳ Ｐゴシック" panose="020B0600070205080204" pitchFamily="34" charset="-128"/>
              </a:rPr>
              <a:t>Project Assignments</a:t>
            </a:r>
            <a:endParaRPr lang="en-AU" altLang="en-US" sz="4500" dirty="0">
              <a:ea typeface="ＭＳ Ｐゴシック" panose="020B0600070205080204" pitchFamily="34" charset="-128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lvl="1" indent="-342900" eaLnBrk="1" hangingPunct="1">
              <a:buFontTx/>
              <a:buChar char="•"/>
            </a:pPr>
            <a:r>
              <a:rPr lang="en-US" altLang="en-US" b="1" dirty="0" smtClean="0">
                <a:ea typeface="ＭＳ Ｐゴシック" panose="020B0600070205080204" pitchFamily="34" charset="-128"/>
              </a:rPr>
              <a:t>Project List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will be announced by early next week</a:t>
            </a:r>
            <a:r>
              <a:rPr lang="tr-TR" altLang="en-US" dirty="0" smtClean="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endParaRPr lang="en-AU" altLang="en-US" sz="24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AU" altLang="en-US" sz="2400" dirty="0">
                <a:ea typeface="ＭＳ Ｐゴシック" panose="020B0600070205080204" pitchFamily="34" charset="-128"/>
              </a:rPr>
              <a:t>Each team is going to send their </a:t>
            </a:r>
            <a:r>
              <a:rPr lang="tr-TR" altLang="en-US" sz="2400" dirty="0">
                <a:ea typeface="ＭＳ Ｐゴシック" panose="020B0600070205080204" pitchFamily="34" charset="-128"/>
              </a:rPr>
              <a:t>rankings of the projects</a:t>
            </a:r>
            <a:r>
              <a:rPr lang="en-AU" altLang="en-US" sz="2400" dirty="0">
                <a:ea typeface="ＭＳ Ｐゴシック" panose="020B0600070205080204" pitchFamily="34" charset="-128"/>
              </a:rPr>
              <a:t> and </a:t>
            </a:r>
            <a:r>
              <a:rPr lang="tr-TR" altLang="en-US" sz="2400" dirty="0">
                <a:ea typeface="ＭＳ Ｐゴシック" panose="020B0600070205080204" pitchFamily="34" charset="-128"/>
              </a:rPr>
              <a:t>a single page </a:t>
            </a:r>
            <a:r>
              <a:rPr lang="en-AU" altLang="en-US" sz="2400" dirty="0">
                <a:ea typeface="ＭＳ Ｐゴシック" panose="020B0600070205080204" pitchFamily="34" charset="-128"/>
              </a:rPr>
              <a:t>cover letter until 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September </a:t>
            </a:r>
            <a:r>
              <a:rPr lang="en-US" altLang="en-US" sz="2400" b="1" dirty="0" smtClean="0">
                <a:ea typeface="ＭＳ Ｐゴシック" panose="020B0600070205080204" pitchFamily="34" charset="-128"/>
              </a:rPr>
              <a:t>23 Friday</a:t>
            </a:r>
            <a:r>
              <a:rPr lang="tr-TR" altLang="en-US" sz="2400" b="1" dirty="0" smtClean="0">
                <a:ea typeface="ＭＳ Ｐゴシック" panose="020B0600070205080204" pitchFamily="34" charset="-128"/>
              </a:rPr>
              <a:t> </a:t>
            </a:r>
            <a:r>
              <a:rPr lang="tr-TR" altLang="en-US" sz="2400" b="1" dirty="0">
                <a:ea typeface="ＭＳ Ｐゴシック" panose="020B0600070205080204" pitchFamily="34" charset="-128"/>
              </a:rPr>
              <a:t>by </a:t>
            </a:r>
            <a:r>
              <a:rPr lang="tr-TR" altLang="en-US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7:00</a:t>
            </a:r>
          </a:p>
          <a:p>
            <a:pPr lvl="1" eaLnBrk="1" hangingPunct="1"/>
            <a:r>
              <a:rPr lang="en-US" altLang="en-US" sz="2000" dirty="0" smtClean="0">
                <a:ea typeface="ＭＳ Ｐゴシック" panose="020B0600070205080204" pitchFamily="34" charset="-128"/>
              </a:rPr>
              <a:t>Wait for the meeting next week to finalize your list.</a:t>
            </a:r>
            <a:r>
              <a:rPr lang="en-US" altLang="en-US" sz="20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endParaRPr lang="tr-TR" altLang="en-US" sz="2000" b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eaLnBrk="1" hangingPunct="1"/>
            <a:endParaRPr lang="en-AU" altLang="en-US" sz="24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AU" altLang="en-US" sz="2400" dirty="0">
                <a:ea typeface="ＭＳ Ｐゴシック" panose="020B0600070205080204" pitchFamily="34" charset="-128"/>
              </a:rPr>
              <a:t>Fill the</a:t>
            </a:r>
            <a:r>
              <a:rPr lang="tr-TR" altLang="en-US" sz="2400" dirty="0">
                <a:ea typeface="ＭＳ Ｐゴシック" panose="020B0600070205080204" pitchFamily="34" charset="-128"/>
              </a:rPr>
              <a:t> required</a:t>
            </a:r>
            <a:r>
              <a:rPr lang="en-AU" altLang="en-US" sz="2400" dirty="0">
                <a:ea typeface="ＭＳ Ｐゴシック" panose="020B0600070205080204" pitchFamily="34" charset="-128"/>
              </a:rPr>
              <a:t> online form (to be provided </a:t>
            </a:r>
            <a:r>
              <a:rPr lang="tr-TR" altLang="en-US" sz="2400" dirty="0">
                <a:ea typeface="ＭＳ Ｐゴシック" panose="020B0600070205080204" pitchFamily="34" charset="-128"/>
              </a:rPr>
              <a:t>o</a:t>
            </a:r>
            <a:r>
              <a:rPr lang="en-AU" altLang="en-US" sz="2400" dirty="0">
                <a:ea typeface="ＭＳ Ｐゴシック" panose="020B0600070205080204" pitchFamily="34" charset="-128"/>
              </a:rPr>
              <a:t>n the </a:t>
            </a:r>
            <a:r>
              <a:rPr lang="tr-TR" altLang="en-US" sz="2400" dirty="0">
                <a:ea typeface="ＭＳ Ｐゴシック" panose="020B0600070205080204" pitchFamily="34" charset="-128"/>
              </a:rPr>
              <a:t>course </a:t>
            </a:r>
            <a:r>
              <a:rPr lang="en-AU" altLang="en-US" sz="2400" dirty="0">
                <a:ea typeface="ＭＳ Ｐゴシック" panose="020B0600070205080204" pitchFamily="34" charset="-128"/>
              </a:rPr>
              <a:t>web</a:t>
            </a:r>
            <a:r>
              <a:rPr lang="tr-TR" altLang="en-US" sz="2400" dirty="0">
                <a:ea typeface="ＭＳ Ｐゴシック" panose="020B0600070205080204" pitchFamily="34" charset="-128"/>
              </a:rPr>
              <a:t> page</a:t>
            </a:r>
            <a:r>
              <a:rPr lang="en-AU" altLang="en-US" sz="2400" dirty="0">
                <a:ea typeface="ＭＳ Ｐゴシック" panose="020B0600070205080204" pitchFamily="34" charset="-128"/>
              </a:rPr>
              <a:t>.)</a:t>
            </a:r>
          </a:p>
        </p:txBody>
      </p:sp>
      <p:sp>
        <p:nvSpPr>
          <p:cNvPr id="4915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913F431-4E16-4CD5-8BA7-0B8C64D18E22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400"/>
          </a:p>
        </p:txBody>
      </p:sp>
      <p:sp>
        <p:nvSpPr>
          <p:cNvPr id="49157" name="Footer Placeholder 8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</p:spTree>
    <p:extLst>
      <p:ext uri="{BB962C8B-B14F-4D97-AF65-F5344CB8AC3E}">
        <p14:creationId xmlns:p14="http://schemas.microsoft.com/office/powerpoint/2010/main" val="331227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use a version of </a:t>
            </a:r>
            <a:r>
              <a:rPr lang="en-US" b="1" dirty="0" smtClean="0"/>
              <a:t>Nobel Prize Winning Algorithm </a:t>
            </a:r>
            <a:r>
              <a:rPr lang="en-US" dirty="0" smtClean="0"/>
              <a:t>by Shapley and Roth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See course web page for a detailed explanation on </a:t>
            </a:r>
            <a:r>
              <a:rPr lang="en-US" smtClean="0"/>
              <a:t>the algorithm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200400" y="2514600"/>
            <a:ext cx="1884759" cy="2663086"/>
            <a:chOff x="2707458" y="2975713"/>
            <a:chExt cx="1884759" cy="2663086"/>
          </a:xfrm>
        </p:grpSpPr>
        <p:pic>
          <p:nvPicPr>
            <p:cNvPr id="7" name="Picture 6" descr="Secret Santa Template: Secret Santa Questions, Wish List ...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7458" y="3200400"/>
              <a:ext cx="1884759" cy="243839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898188" y="2975713"/>
              <a:ext cx="1503297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GROUPS’</a:t>
              </a:r>
            </a:p>
            <a:p>
              <a:r>
                <a:rPr lang="en-US" dirty="0" smtClean="0">
                  <a:latin typeface="+mn-lt"/>
                </a:rPr>
                <a:t>PROJECT</a:t>
              </a:r>
            </a:p>
            <a:p>
              <a:r>
                <a:rPr lang="en-US" dirty="0" smtClean="0">
                  <a:latin typeface="+mn-lt"/>
                </a:rPr>
                <a:t>PREFERENCES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080939" y="2514600"/>
            <a:ext cx="1884759" cy="2663086"/>
            <a:chOff x="7080939" y="2975713"/>
            <a:chExt cx="1884759" cy="2663086"/>
          </a:xfrm>
        </p:grpSpPr>
        <p:pic>
          <p:nvPicPr>
            <p:cNvPr id="8" name="Picture 7" descr="Secret Santa Template: Secret Santa Questions, Wish List ...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0939" y="3200400"/>
              <a:ext cx="1884759" cy="243839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271669" y="2975713"/>
              <a:ext cx="1503297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PROJECTS’</a:t>
              </a:r>
            </a:p>
            <a:p>
              <a:r>
                <a:rPr lang="en-US" dirty="0" smtClean="0">
                  <a:latin typeface="+mn-lt"/>
                </a:rPr>
                <a:t>GROUP</a:t>
              </a:r>
            </a:p>
            <a:p>
              <a:r>
                <a:rPr lang="en-US" dirty="0" smtClean="0">
                  <a:latin typeface="+mn-lt"/>
                </a:rPr>
                <a:t>PREFERENCES</a:t>
              </a:r>
            </a:p>
          </p:txBody>
        </p:sp>
      </p:grpSp>
      <p:sp>
        <p:nvSpPr>
          <p:cNvPr id="12" name="Right Arrow 11"/>
          <p:cNvSpPr/>
          <p:nvPr/>
        </p:nvSpPr>
        <p:spPr bwMode="auto">
          <a:xfrm>
            <a:off x="5257800" y="3653686"/>
            <a:ext cx="706041" cy="609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 flipH="1">
            <a:off x="6212803" y="3653686"/>
            <a:ext cx="706041" cy="609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9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tabLst>
                <a:tab pos="4400550" algn="l"/>
              </a:tabLst>
              <a:defRPr/>
            </a:pPr>
            <a:r>
              <a:rPr lang="en-US" altLang="en-US" b="0" dirty="0" smtClean="0">
                <a:ea typeface="ＭＳ Ｐゴシック" pitchFamily="34" charset="-128"/>
              </a:rPr>
              <a:t>IE Capstone </a:t>
            </a:r>
            <a:r>
              <a:rPr lang="en-US" altLang="en-US" b="0" dirty="0">
                <a:ea typeface="ＭＳ Ｐゴシック" pitchFamily="34" charset="-128"/>
              </a:rPr>
              <a:t>Project – more specifically </a:t>
            </a:r>
          </a:p>
          <a:p>
            <a:pPr lvl="1" eaLnBrk="1" hangingPunct="1">
              <a:tabLst>
                <a:tab pos="4400550" algn="l"/>
              </a:tabLst>
              <a:defRPr/>
            </a:pPr>
            <a:r>
              <a:rPr lang="en-US" altLang="en-US" b="0" dirty="0">
                <a:ea typeface="ＭＳ Ｐゴシック" pitchFamily="34" charset="-128"/>
              </a:rPr>
              <a:t>Prerequisites: </a:t>
            </a:r>
            <a:r>
              <a:rPr lang="en-US" altLang="en-US" b="0" dirty="0" smtClean="0">
                <a:ea typeface="ＭＳ Ｐゴシック" pitchFamily="34" charset="-128"/>
              </a:rPr>
              <a:t>IE 303</a:t>
            </a:r>
            <a:r>
              <a:rPr lang="en-US" altLang="en-US" b="0" dirty="0">
                <a:ea typeface="ＭＳ Ｐゴシック" pitchFamily="34" charset="-128"/>
              </a:rPr>
              <a:t>, </a:t>
            </a:r>
            <a:r>
              <a:rPr lang="en-US" altLang="en-US" b="0" dirty="0" smtClean="0">
                <a:ea typeface="ＭＳ Ｐゴシック" pitchFamily="34" charset="-128"/>
              </a:rPr>
              <a:t>IE 325</a:t>
            </a:r>
            <a:r>
              <a:rPr lang="en-US" altLang="en-US" b="0" dirty="0">
                <a:ea typeface="ＭＳ Ｐゴシック" pitchFamily="34" charset="-128"/>
              </a:rPr>
              <a:t>, </a:t>
            </a:r>
            <a:r>
              <a:rPr lang="en-US" altLang="en-US" b="0" dirty="0" smtClean="0">
                <a:ea typeface="ＭＳ Ｐゴシック" pitchFamily="34" charset="-128"/>
              </a:rPr>
              <a:t>IE 375 </a:t>
            </a:r>
            <a:r>
              <a:rPr lang="en-US" altLang="en-US" b="0" dirty="0">
                <a:ea typeface="ＭＳ Ｐゴシック" pitchFamily="34" charset="-128"/>
              </a:rPr>
              <a:t>and </a:t>
            </a:r>
            <a:r>
              <a:rPr lang="en-US" altLang="en-US" b="0" i="1" dirty="0">
                <a:ea typeface="ＭＳ Ｐゴシック" pitchFamily="34" charset="-128"/>
              </a:rPr>
              <a:t>others</a:t>
            </a:r>
            <a:r>
              <a:rPr lang="en-US" altLang="en-US" b="0" dirty="0">
                <a:ea typeface="ＭＳ Ｐゴシック" pitchFamily="34" charset="-128"/>
              </a:rPr>
              <a:t> </a:t>
            </a:r>
          </a:p>
          <a:p>
            <a:pPr lvl="1" eaLnBrk="1" hangingPunct="1">
              <a:tabLst>
                <a:tab pos="4400550" algn="l"/>
              </a:tabLst>
              <a:defRPr/>
            </a:pPr>
            <a:r>
              <a:rPr lang="en-US" altLang="en-US" b="0" dirty="0">
                <a:ea typeface="ＭＳ Ｐゴシック" pitchFamily="34" charset="-128"/>
              </a:rPr>
              <a:t>Text Books for all courses – First thing to read  </a:t>
            </a:r>
          </a:p>
          <a:p>
            <a:pPr lvl="1" eaLnBrk="1" hangingPunct="1">
              <a:tabLst>
                <a:tab pos="4400550" algn="l"/>
              </a:tabLst>
              <a:defRPr/>
            </a:pPr>
            <a:r>
              <a:rPr lang="en-US" altLang="en-US" b="0" dirty="0">
                <a:ea typeface="ＭＳ Ｐゴシック" pitchFamily="34" charset="-128"/>
              </a:rPr>
              <a:t>~ </a:t>
            </a:r>
            <a:r>
              <a:rPr lang="en-US" altLang="en-US" b="0" dirty="0" smtClean="0">
                <a:ea typeface="ＭＳ Ｐゴシック" pitchFamily="34" charset="-128"/>
              </a:rPr>
              <a:t>60% </a:t>
            </a:r>
            <a:r>
              <a:rPr lang="en-US" altLang="en-US" b="0" dirty="0">
                <a:ea typeface="ＭＳ Ｐゴシック" pitchFamily="34" charset="-128"/>
              </a:rPr>
              <a:t>of the your work can be handled</a:t>
            </a:r>
          </a:p>
          <a:p>
            <a:pPr lvl="1" eaLnBrk="1" hangingPunct="1">
              <a:tabLst>
                <a:tab pos="4400550" algn="l"/>
              </a:tabLst>
              <a:defRPr/>
            </a:pPr>
            <a:r>
              <a:rPr lang="en-US" altLang="en-US" b="0" dirty="0">
                <a:ea typeface="ＭＳ Ｐゴシック" pitchFamily="34" charset="-128"/>
              </a:rPr>
              <a:t>References in the text book – a good start to go further</a:t>
            </a:r>
          </a:p>
          <a:p>
            <a:pPr eaLnBrk="1" hangingPunct="1">
              <a:tabLst>
                <a:tab pos="4400550" algn="l"/>
              </a:tabLst>
              <a:defRPr/>
            </a:pPr>
            <a:r>
              <a:rPr lang="en-US" altLang="en-US" b="0" dirty="0">
                <a:ea typeface="ＭＳ Ｐゴシック" pitchFamily="34" charset="-128"/>
              </a:rPr>
              <a:t>Get support + advice from current TA’s of other courses – Source: Course web pages</a:t>
            </a:r>
          </a:p>
          <a:p>
            <a:pPr eaLnBrk="1" hangingPunct="1">
              <a:tabLst>
                <a:tab pos="4400550" algn="l"/>
              </a:tabLst>
              <a:defRPr/>
            </a:pPr>
            <a:r>
              <a:rPr lang="en-US" altLang="en-US" b="0" dirty="0">
                <a:solidFill>
                  <a:srgbClr val="FF0000"/>
                </a:solidFill>
                <a:ea typeface="ＭＳ Ｐゴシック" pitchFamily="34" charset="-128"/>
              </a:rPr>
              <a:t>Designing a system means a preparation to </a:t>
            </a:r>
            <a:r>
              <a:rPr lang="en-US" altLang="en-US" dirty="0">
                <a:solidFill>
                  <a:srgbClr val="FF0000"/>
                </a:solidFill>
                <a:ea typeface="ＭＳ Ｐゴシック" pitchFamily="34" charset="-128"/>
              </a:rPr>
              <a:t>repeatedly implement </a:t>
            </a:r>
            <a:r>
              <a:rPr lang="en-US" altLang="en-US" b="0" dirty="0">
                <a:solidFill>
                  <a:srgbClr val="FF0000"/>
                </a:solidFill>
                <a:ea typeface="ＭＳ Ｐゴシック" pitchFamily="34" charset="-128"/>
              </a:rPr>
              <a:t>the proposed approach over time, under almost all conditions</a:t>
            </a:r>
            <a:endParaRPr lang="en-US" b="0" kern="0" dirty="0"/>
          </a:p>
          <a:p>
            <a:endParaRPr lang="en-US" b="0" kern="0" dirty="0" smtClean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274638"/>
            <a:ext cx="78486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/>
            </a:r>
            <a:br>
              <a:rPr lang="en-US" altLang="en-US" dirty="0" smtClean="0">
                <a:ea typeface="ＭＳ Ｐゴシック" panose="020B0600070205080204" pitchFamily="34" charset="-128"/>
              </a:rPr>
            </a:br>
            <a:r>
              <a:rPr lang="tr-TR" altLang="en-US" dirty="0" smtClean="0">
                <a:ea typeface="ＭＳ Ｐゴシック" panose="020B0600070205080204" pitchFamily="34" charset="-128"/>
              </a:rPr>
              <a:t>   </a:t>
            </a:r>
            <a:r>
              <a:rPr lang="tr-TR" altLang="en-US" dirty="0">
                <a:ea typeface="ＭＳ Ｐゴシック" panose="020B0600070205080204" pitchFamily="34" charset="-128"/>
              </a:rPr>
              <a:t>Explanations – </a:t>
            </a:r>
            <a:r>
              <a:rPr lang="tr-TR" altLang="en-US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CAPSTONE</a:t>
            </a:r>
            <a:r>
              <a:rPr lang="tr-TR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/>
            </a:r>
            <a:br>
              <a:rPr lang="tr-TR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endParaRPr lang="tr-TR" altLang="en-US" dirty="0" smtClean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D4CB315-CD69-4E53-8E3D-F57EE55A708E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77407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Project Assignments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Groups: 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Rank all projects based on how much you wish to get assigned.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Projects: 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Rank all groups (information form) 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Basis is the same as the original algorithm. However, we may consider additional constraints imposed by the companies (such as at most one project), as well as others. 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Applied to assign projects to groups in the last 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>six </a:t>
            </a:r>
            <a:r>
              <a:rPr lang="en-US" altLang="en-US" sz="2400" dirty="0">
                <a:ea typeface="ＭＳ Ｐゴシック" panose="020B0600070205080204" pitchFamily="34" charset="-128"/>
              </a:rPr>
              <a:t>years. 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  <p:sp>
        <p:nvSpPr>
          <p:cNvPr id="5222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6D69D4-3B87-43DC-92BE-7FAA781FDE39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50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55658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Example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922287"/>
              </p:ext>
            </p:extLst>
          </p:nvPr>
        </p:nvGraphicFramePr>
        <p:xfrm>
          <a:off x="2438400" y="2743200"/>
          <a:ext cx="1219200" cy="2590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429793137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Group 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55165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32048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 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95071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r>
                        <a:rPr lang="en-US" baseline="0" dirty="0" smtClean="0"/>
                        <a:t> Z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932509"/>
                  </a:ext>
                </a:extLst>
              </a:tr>
            </a:tbl>
          </a:graphicData>
        </a:graphic>
      </p:graphicFrame>
      <p:sp>
        <p:nvSpPr>
          <p:cNvPr id="5326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S. Dayanık, N.K. Erkip, E. Uzun</a:t>
            </a:r>
          </a:p>
        </p:txBody>
      </p:sp>
      <p:sp>
        <p:nvSpPr>
          <p:cNvPr id="5326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25834D-6CC4-4AD6-8D85-D34E190B48C2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51</a:t>
            </a:fld>
            <a:endParaRPr lang="en-US" altLang="en-US" sz="140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667864"/>
              </p:ext>
            </p:extLst>
          </p:nvPr>
        </p:nvGraphicFramePr>
        <p:xfrm>
          <a:off x="3962400" y="2743200"/>
          <a:ext cx="1219200" cy="2590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429793137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Group 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55165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 Z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32048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 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95071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r>
                        <a:rPr lang="en-US" baseline="0" dirty="0" smtClean="0"/>
                        <a:t>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932509"/>
                  </a:ext>
                </a:extLst>
              </a:tr>
            </a:tbl>
          </a:graphicData>
        </a:graphic>
      </p:graphicFrame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8458200" y="2743200"/>
          <a:ext cx="1219200" cy="2590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429793137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 Z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55165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Group 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32048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Group 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95071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932509"/>
                  </a:ext>
                </a:extLst>
              </a:tr>
            </a:tbl>
          </a:graphicData>
        </a:graphic>
      </p:graphicFrame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930441"/>
              </p:ext>
            </p:extLst>
          </p:nvPr>
        </p:nvGraphicFramePr>
        <p:xfrm>
          <a:off x="5486400" y="2743200"/>
          <a:ext cx="1219200" cy="2590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429793137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Group 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55165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 Z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32048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 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95071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r>
                        <a:rPr lang="en-US" baseline="0" dirty="0" smtClean="0"/>
                        <a:t>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932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4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All groups will be assigned:</a:t>
            </a:r>
          </a:p>
          <a:p>
            <a:pPr lvl="1"/>
            <a:r>
              <a:rPr lang="en-AU" dirty="0" smtClean="0"/>
              <a:t>Academic advisor</a:t>
            </a:r>
          </a:p>
          <a:p>
            <a:pPr lvl="1"/>
            <a:r>
              <a:rPr lang="en-AU" dirty="0" smtClean="0"/>
              <a:t>Industrial advisor</a:t>
            </a:r>
          </a:p>
          <a:p>
            <a:pPr lvl="1"/>
            <a:r>
              <a:rPr lang="en-AU" dirty="0" smtClean="0"/>
              <a:t>Course coordinator</a:t>
            </a:r>
          </a:p>
          <a:p>
            <a:pPr lvl="1"/>
            <a:r>
              <a:rPr lang="en-AU" dirty="0" smtClean="0"/>
              <a:t>Other interested </a:t>
            </a:r>
            <a:r>
              <a:rPr lang="en-AU" dirty="0"/>
              <a:t>faculty members</a:t>
            </a:r>
          </a:p>
          <a:p>
            <a:pPr lvl="1"/>
            <a:r>
              <a:rPr lang="en-US" dirty="0" smtClean="0"/>
              <a:t>T</a:t>
            </a:r>
            <a:r>
              <a:rPr lang="tr-TR" dirty="0" smtClean="0"/>
              <a:t>eaching assistant</a:t>
            </a:r>
            <a:endParaRPr lang="en-US" dirty="0" smtClean="0"/>
          </a:p>
          <a:p>
            <a:r>
              <a:rPr lang="en-US" dirty="0" smtClean="0"/>
              <a:t>Administrative coordinator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2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b="0" kern="0" dirty="0"/>
              <a:t>The following steps will be taken:	</a:t>
            </a:r>
          </a:p>
          <a:p>
            <a:pPr lvl="1" eaLnBrk="1" hangingPunct="1"/>
            <a:r>
              <a:rPr lang="en-US" kern="0" dirty="0"/>
              <a:t>Analyze/collect system data </a:t>
            </a:r>
            <a:r>
              <a:rPr lang="en-US" b="0" kern="0" dirty="0"/>
              <a:t>to </a:t>
            </a:r>
            <a:r>
              <a:rPr lang="en-US" b="0" kern="0" dirty="0" smtClean="0"/>
              <a:t>understand the </a:t>
            </a:r>
            <a:r>
              <a:rPr lang="en-US" b="0" kern="0" dirty="0"/>
              <a:t>system and </a:t>
            </a:r>
            <a:r>
              <a:rPr lang="en-US" b="0" kern="0" dirty="0" smtClean="0"/>
              <a:t>the </a:t>
            </a:r>
            <a:r>
              <a:rPr lang="en-US" b="0" kern="0" dirty="0"/>
              <a:t>problem </a:t>
            </a:r>
          </a:p>
          <a:p>
            <a:pPr lvl="1" eaLnBrk="1" hangingPunct="1"/>
            <a:r>
              <a:rPr lang="en-US" b="0" kern="0" dirty="0" smtClean="0"/>
              <a:t>Define </a:t>
            </a:r>
            <a:r>
              <a:rPr lang="en-US" b="0" kern="0" dirty="0"/>
              <a:t>the scope of the </a:t>
            </a:r>
            <a:r>
              <a:rPr lang="en-US" b="0" kern="0" dirty="0" smtClean="0"/>
              <a:t>project and the solution </a:t>
            </a:r>
            <a:r>
              <a:rPr lang="en-US" b="0" kern="0" dirty="0"/>
              <a:t>approach </a:t>
            </a:r>
          </a:p>
          <a:p>
            <a:pPr lvl="1" eaLnBrk="1" hangingPunct="1"/>
            <a:r>
              <a:rPr lang="en-US" kern="0" dirty="0" smtClean="0"/>
              <a:t>Access </a:t>
            </a:r>
            <a:r>
              <a:rPr lang="en-US" kern="0" dirty="0"/>
              <a:t>information </a:t>
            </a:r>
            <a:r>
              <a:rPr lang="en-US" b="0" kern="0" dirty="0"/>
              <a:t>and do </a:t>
            </a:r>
            <a:r>
              <a:rPr lang="en-US" kern="0" dirty="0"/>
              <a:t>literature survey </a:t>
            </a:r>
            <a:endParaRPr lang="en-US" kern="0" dirty="0" smtClean="0"/>
          </a:p>
          <a:p>
            <a:pPr lvl="1" eaLnBrk="1" hangingPunct="1"/>
            <a:r>
              <a:rPr lang="en-US" b="0" kern="0" dirty="0" smtClean="0"/>
              <a:t>Formulate </a:t>
            </a:r>
            <a:r>
              <a:rPr lang="en-US" b="0" kern="0" dirty="0"/>
              <a:t>the problem </a:t>
            </a:r>
            <a:r>
              <a:rPr lang="en-US" b="0" kern="0" dirty="0" smtClean="0"/>
              <a:t>- </a:t>
            </a:r>
            <a:r>
              <a:rPr lang="en-US" b="0" kern="0" dirty="0"/>
              <a:t>a model or </a:t>
            </a:r>
            <a:r>
              <a:rPr lang="en-US" b="0" kern="0" dirty="0" smtClean="0"/>
              <a:t>models</a:t>
            </a:r>
          </a:p>
          <a:p>
            <a:pPr lvl="1" eaLnBrk="1" hangingPunct="1"/>
            <a:r>
              <a:rPr lang="en-US" kern="0" dirty="0" smtClean="0"/>
              <a:t>Verify</a:t>
            </a:r>
            <a:r>
              <a:rPr lang="en-US" b="0" kern="0" dirty="0" smtClean="0"/>
              <a:t> </a:t>
            </a:r>
            <a:r>
              <a:rPr lang="en-US" b="0" kern="0" dirty="0"/>
              <a:t>the models using appropriate </a:t>
            </a:r>
            <a:r>
              <a:rPr lang="en-US" b="0" kern="0" dirty="0" smtClean="0"/>
              <a:t>software</a:t>
            </a:r>
            <a:endParaRPr lang="en-US" b="0" kern="0" dirty="0"/>
          </a:p>
          <a:p>
            <a:pPr lvl="1" eaLnBrk="1" hangingPunct="1"/>
            <a:r>
              <a:rPr lang="en-US" kern="0" dirty="0"/>
              <a:t>Validate</a:t>
            </a:r>
            <a:r>
              <a:rPr lang="en-US" b="0" kern="0" dirty="0"/>
              <a:t> the </a:t>
            </a:r>
            <a:r>
              <a:rPr lang="en-US" b="0" kern="0" dirty="0" smtClean="0"/>
              <a:t>models </a:t>
            </a:r>
            <a:r>
              <a:rPr lang="en-US" b="0" kern="0" dirty="0"/>
              <a:t>and </a:t>
            </a:r>
            <a:r>
              <a:rPr lang="en-US" b="0" kern="0" dirty="0" smtClean="0"/>
              <a:t>do benchmarking</a:t>
            </a:r>
            <a:endParaRPr lang="en-US" b="0" kern="0" dirty="0"/>
          </a:p>
          <a:p>
            <a:pPr lvl="1" eaLnBrk="1" hangingPunct="1"/>
            <a:r>
              <a:rPr lang="en-US" b="0" kern="0" dirty="0"/>
              <a:t>Implement the proposed </a:t>
            </a:r>
            <a:r>
              <a:rPr lang="en-US" b="0" kern="0" dirty="0" smtClean="0"/>
              <a:t>system via a </a:t>
            </a:r>
            <a:r>
              <a:rPr lang="en-US" kern="0" dirty="0" smtClean="0"/>
              <a:t>pilot study</a:t>
            </a:r>
          </a:p>
          <a:p>
            <a:pPr lvl="1" eaLnBrk="1" hangingPunct="1"/>
            <a:endParaRPr lang="en-US" b="0" kern="0" dirty="0"/>
          </a:p>
          <a:p>
            <a:pPr lvl="1" eaLnBrk="1" hangingPunct="1"/>
            <a:endParaRPr lang="en-US" b="0" kern="0" dirty="0"/>
          </a:p>
          <a:p>
            <a:pPr eaLnBrk="1" hangingPunct="1"/>
            <a:endParaRPr lang="tr-TR" b="0" kern="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Industrial Project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will also learn:</a:t>
            </a:r>
          </a:p>
          <a:p>
            <a:pPr lvl="1"/>
            <a:r>
              <a:rPr lang="en-US" dirty="0"/>
              <a:t>Effectively use </a:t>
            </a:r>
            <a:r>
              <a:rPr lang="en-US" b="1" dirty="0"/>
              <a:t>group work</a:t>
            </a:r>
          </a:p>
          <a:p>
            <a:pPr lvl="1"/>
            <a:r>
              <a:rPr lang="en-US" dirty="0"/>
              <a:t>Prepare </a:t>
            </a:r>
            <a:r>
              <a:rPr lang="en-US" b="1" dirty="0"/>
              <a:t>reports and presentations </a:t>
            </a:r>
            <a:r>
              <a:rPr lang="en-US" dirty="0"/>
              <a:t>to explain ideas</a:t>
            </a:r>
          </a:p>
          <a:p>
            <a:pPr lvl="1"/>
            <a:r>
              <a:rPr lang="en-US" dirty="0"/>
              <a:t>Practice </a:t>
            </a:r>
            <a:r>
              <a:rPr lang="en-US" b="1" dirty="0"/>
              <a:t>professional and ethical responsibilities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4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en-US" sz="2400" b="0" dirty="0"/>
              <a:t>Projects are important for the reputation of Bilkent IE Department </a:t>
            </a:r>
            <a:endParaRPr lang="en-US" sz="2400" b="0" dirty="0" smtClean="0"/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0" dirty="0" smtClean="0"/>
              <a:t>Companies </a:t>
            </a:r>
            <a:r>
              <a:rPr lang="en-US" sz="2000" b="0" dirty="0"/>
              <a:t>are your potential employers or partners in the future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2400" b="0" dirty="0"/>
              <a:t>Ethical and Professional Responsibility: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0" dirty="0"/>
              <a:t>Your </a:t>
            </a:r>
            <a:r>
              <a:rPr lang="en-US" sz="2000" b="0" dirty="0">
                <a:solidFill>
                  <a:srgbClr val="FF0000"/>
                </a:solidFill>
              </a:rPr>
              <a:t>commitment</a:t>
            </a:r>
            <a:r>
              <a:rPr lang="en-US" sz="2000" b="0" dirty="0"/>
              <a:t> to signed agreements – non-disclosure of data, information + any additional requirements by the company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0" dirty="0"/>
              <a:t>Your </a:t>
            </a:r>
            <a:r>
              <a:rPr lang="en-US" sz="2000" b="0" dirty="0">
                <a:solidFill>
                  <a:srgbClr val="FF0000"/>
                </a:solidFill>
              </a:rPr>
              <a:t>responsibility</a:t>
            </a:r>
            <a:r>
              <a:rPr lang="en-US" sz="2000" b="0" dirty="0"/>
              <a:t> to carry-out oral and written promises made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0" dirty="0"/>
              <a:t>Your manner and behavior while communicating within the group, with advisors and coordinators, </a:t>
            </a:r>
            <a:r>
              <a:rPr lang="en-US" sz="2000" b="0" dirty="0" err="1"/>
              <a:t>etc</a:t>
            </a:r>
            <a:r>
              <a:rPr lang="en-US" sz="2000" b="0" dirty="0"/>
              <a:t> – be formal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0" dirty="0"/>
              <a:t>Any information source or material from literature should be cited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0" dirty="0"/>
              <a:t>Technical results should be clear and reproducible</a:t>
            </a:r>
          </a:p>
          <a:p>
            <a:pPr marL="342900" lvl="3" indent="-342900">
              <a:buFont typeface="Arial" pitchFamily="34" charset="0"/>
              <a:buChar char="•"/>
              <a:defRPr/>
            </a:pPr>
            <a:r>
              <a:rPr lang="en-US" sz="2400" b="0" dirty="0"/>
              <a:t>Any violation by any group will affect all of us, our reputation and value of your Bilkent University diploma</a:t>
            </a:r>
          </a:p>
          <a:p>
            <a:pPr marL="342900" lvl="3" indent="-342900">
              <a:buFont typeface="Arial" pitchFamily="34" charset="0"/>
              <a:buChar char="•"/>
              <a:defRPr/>
            </a:pPr>
            <a:endParaRPr lang="tr-TR" sz="2400" dirty="0"/>
          </a:p>
        </p:txBody>
      </p:sp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>
                <a:ea typeface="ＭＳ Ｐゴシック" panose="020B0600070205080204" pitchFamily="34" charset="-128"/>
              </a:rPr>
              <a:t>	Ethical and Professional Responsibility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2355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2B1A99-7803-423C-B037-8A77F7064153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81753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5434136" y="4255770"/>
            <a:ext cx="523669" cy="1758255"/>
          </a:xfrm>
          <a:prstGeom prst="rect">
            <a:avLst/>
          </a:prstGeom>
          <a:gradFill>
            <a:gsLst>
              <a:gs pos="0">
                <a:srgbClr val="B8CED4"/>
              </a:gs>
              <a:gs pos="66000">
                <a:srgbClr val="B8CED4"/>
              </a:gs>
              <a:gs pos="100000">
                <a:srgbClr val="92CCD1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0" name="Text Box 1043"/>
          <p:cNvSpPr txBox="1">
            <a:spLocks noChangeArrowheads="1"/>
          </p:cNvSpPr>
          <p:nvPr/>
        </p:nvSpPr>
        <p:spPr bwMode="auto">
          <a:xfrm>
            <a:off x="10480020" y="4259699"/>
            <a:ext cx="1262147" cy="1631216"/>
          </a:xfrm>
          <a:prstGeom prst="rect">
            <a:avLst/>
          </a:prstGeom>
          <a:solidFill>
            <a:srgbClr val="D0DADB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 smtClean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Delivery of the Project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600" dirty="0" smtClean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600" dirty="0">
              <a:latin typeface="+mn-lt"/>
            </a:endParaRPr>
          </a:p>
        </p:txBody>
      </p:sp>
      <p:sp>
        <p:nvSpPr>
          <p:cNvPr id="16404" name="Text Box 1042"/>
          <p:cNvSpPr txBox="1">
            <a:spLocks noChangeArrowheads="1"/>
          </p:cNvSpPr>
          <p:nvPr/>
        </p:nvSpPr>
        <p:spPr bwMode="auto">
          <a:xfrm>
            <a:off x="457200" y="4259699"/>
            <a:ext cx="2562033" cy="1692771"/>
          </a:xfrm>
          <a:prstGeom prst="rect">
            <a:avLst/>
          </a:prstGeom>
          <a:gradFill>
            <a:gsLst>
              <a:gs pos="0">
                <a:srgbClr val="D0DADB"/>
              </a:gs>
              <a:gs pos="80000">
                <a:srgbClr val="D0DADB"/>
              </a:gs>
              <a:gs pos="100000">
                <a:srgbClr val="92CCD1"/>
              </a:gs>
            </a:gsLst>
            <a:lin ang="0" scaled="0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 smtClean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Preliminary </a:t>
            </a:r>
            <a:r>
              <a:rPr lang="en-US" altLang="en-US" sz="1800" dirty="0">
                <a:latin typeface="+mn-lt"/>
              </a:rPr>
              <a:t>Analysis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n-lt"/>
              </a:rPr>
              <a:t>Literature/Industrial Review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n-lt"/>
              </a:rPr>
              <a:t>Problem Definition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n-lt"/>
              </a:rPr>
              <a:t>Project Plan</a:t>
            </a:r>
          </a:p>
        </p:txBody>
      </p:sp>
      <p:sp>
        <p:nvSpPr>
          <p:cNvPr id="16405" name="Text Box 1043"/>
          <p:cNvSpPr txBox="1">
            <a:spLocks noChangeArrowheads="1"/>
          </p:cNvSpPr>
          <p:nvPr/>
        </p:nvSpPr>
        <p:spPr bwMode="auto">
          <a:xfrm>
            <a:off x="3019234" y="4259699"/>
            <a:ext cx="2414904" cy="1631216"/>
          </a:xfrm>
          <a:prstGeom prst="rect">
            <a:avLst/>
          </a:prstGeom>
          <a:gradFill>
            <a:gsLst>
              <a:gs pos="0">
                <a:srgbClr val="92CCD1"/>
              </a:gs>
              <a:gs pos="79600">
                <a:srgbClr val="92CCD1"/>
              </a:gs>
              <a:gs pos="100000">
                <a:srgbClr val="B8CED4"/>
              </a:gs>
            </a:gsLst>
            <a:lin ang="0" scaled="0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 smtClean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Model Formulation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Model Coding</a:t>
            </a:r>
            <a:endParaRPr lang="en-US" altLang="en-US" sz="1800" dirty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Verification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800" dirty="0" smtClean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>
              <a:latin typeface="+mn-lt"/>
            </a:endParaRPr>
          </a:p>
        </p:txBody>
      </p:sp>
      <p:sp>
        <p:nvSpPr>
          <p:cNvPr id="16408" name="Rectangle 104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AU" altLang="en-US" dirty="0" smtClean="0"/>
              <a:t>Roadmap</a:t>
            </a:r>
            <a:endParaRPr lang="en-AU" alt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57836" y="2967398"/>
            <a:ext cx="1051218" cy="1195988"/>
            <a:chOff x="296717" y="3588399"/>
            <a:chExt cx="1051218" cy="1195988"/>
          </a:xfrm>
          <a:solidFill>
            <a:srgbClr val="FDD4B5"/>
          </a:solidFill>
        </p:grpSpPr>
        <p:sp>
          <p:nvSpPr>
            <p:cNvPr id="4" name="TextBox 3"/>
            <p:cNvSpPr txBox="1"/>
            <p:nvPr/>
          </p:nvSpPr>
          <p:spPr>
            <a:xfrm>
              <a:off x="296717" y="3588399"/>
              <a:ext cx="1051218" cy="715089"/>
            </a:xfrm>
            <a:prstGeom prst="roundRect">
              <a:avLst/>
            </a:prstGeom>
            <a:grpFill/>
            <a:ln w="15875">
              <a:solidFill>
                <a:srgbClr val="F96F07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Kick-off</a:t>
              </a:r>
            </a:p>
            <a:p>
              <a:r>
                <a:rPr lang="en-US" dirty="0">
                  <a:latin typeface="+mn-lt"/>
                </a:rPr>
                <a:t>Meeting</a:t>
              </a:r>
            </a:p>
          </p:txBody>
        </p:sp>
        <p:cxnSp>
          <p:nvCxnSpPr>
            <p:cNvPr id="7" name="Straight Arrow Connector 6"/>
            <p:cNvCxnSpPr>
              <a:stCxn id="4" idx="2"/>
            </p:cNvCxnSpPr>
            <p:nvPr/>
          </p:nvCxnSpPr>
          <p:spPr bwMode="auto">
            <a:xfrm>
              <a:off x="822326" y="4303488"/>
              <a:ext cx="0" cy="480899"/>
            </a:xfrm>
            <a:prstGeom prst="straightConnector1">
              <a:avLst/>
            </a:prstGeom>
            <a:grpFill/>
            <a:ln w="15875" cap="flat" cmpd="sng" algn="ctr">
              <a:solidFill>
                <a:srgbClr val="F96F07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8" name="Group 57"/>
          <p:cNvGrpSpPr/>
          <p:nvPr/>
        </p:nvGrpSpPr>
        <p:grpSpPr>
          <a:xfrm>
            <a:off x="2265763" y="2992114"/>
            <a:ext cx="1107274" cy="1267585"/>
            <a:chOff x="268692" y="3588399"/>
            <a:chExt cx="1107274" cy="1267585"/>
          </a:xfrm>
          <a:solidFill>
            <a:srgbClr val="FDD4B5"/>
          </a:solidFill>
        </p:grpSpPr>
        <p:sp>
          <p:nvSpPr>
            <p:cNvPr id="59" name="TextBox 58"/>
            <p:cNvSpPr txBox="1"/>
            <p:nvPr/>
          </p:nvSpPr>
          <p:spPr>
            <a:xfrm>
              <a:off x="268692" y="3588399"/>
              <a:ext cx="1107274" cy="1021556"/>
            </a:xfrm>
            <a:prstGeom prst="roundRect">
              <a:avLst/>
            </a:prstGeom>
            <a:grpFill/>
            <a:ln w="15875">
              <a:solidFill>
                <a:srgbClr val="F96F07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Project </a:t>
              </a:r>
            </a:p>
            <a:p>
              <a:r>
                <a:rPr lang="en-US" dirty="0">
                  <a:latin typeface="+mn-lt"/>
                </a:rPr>
                <a:t>Proposal</a:t>
              </a:r>
            </a:p>
            <a:p>
              <a:r>
                <a:rPr lang="en-US" dirty="0">
                  <a:latin typeface="+mn-lt"/>
                </a:rPr>
                <a:t>Meeting</a:t>
              </a:r>
            </a:p>
          </p:txBody>
        </p:sp>
        <p:cxnSp>
          <p:nvCxnSpPr>
            <p:cNvPr id="60" name="Straight Arrow Connector 59"/>
            <p:cNvCxnSpPr>
              <a:stCxn id="59" idx="2"/>
            </p:cNvCxnSpPr>
            <p:nvPr/>
          </p:nvCxnSpPr>
          <p:spPr bwMode="auto">
            <a:xfrm flipH="1">
              <a:off x="820923" y="4609955"/>
              <a:ext cx="1406" cy="246029"/>
            </a:xfrm>
            <a:prstGeom prst="straightConnector1">
              <a:avLst/>
            </a:prstGeom>
            <a:grpFill/>
            <a:ln w="15875" cap="flat" cmpd="sng" algn="ctr">
              <a:solidFill>
                <a:srgbClr val="F96F07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61" name="Group 60"/>
          <p:cNvGrpSpPr/>
          <p:nvPr/>
        </p:nvGrpSpPr>
        <p:grpSpPr>
          <a:xfrm>
            <a:off x="2947610" y="1586836"/>
            <a:ext cx="1542070" cy="2634882"/>
            <a:chOff x="38329" y="3351977"/>
            <a:chExt cx="1784972" cy="2654705"/>
          </a:xfrm>
          <a:solidFill>
            <a:srgbClr val="FF9B9B"/>
          </a:solidFill>
        </p:grpSpPr>
        <p:sp>
          <p:nvSpPr>
            <p:cNvPr id="62" name="TextBox 61"/>
            <p:cNvSpPr txBox="1"/>
            <p:nvPr/>
          </p:nvSpPr>
          <p:spPr>
            <a:xfrm>
              <a:off x="38329" y="3351977"/>
              <a:ext cx="1784972" cy="1338014"/>
            </a:xfrm>
            <a:prstGeom prst="roundRect">
              <a:avLst/>
            </a:prstGeom>
            <a:solidFill>
              <a:srgbClr val="FFC9C9"/>
            </a:solidFill>
            <a:ln w="15875"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First </a:t>
              </a:r>
            </a:p>
            <a:p>
              <a:r>
                <a:rPr lang="en-US" dirty="0">
                  <a:latin typeface="+mn-lt"/>
                </a:rPr>
                <a:t>Meeting</a:t>
              </a:r>
            </a:p>
            <a:p>
              <a:r>
                <a:rPr lang="en-US" dirty="0">
                  <a:latin typeface="+mn-lt"/>
                </a:rPr>
                <a:t>with Course</a:t>
              </a:r>
            </a:p>
            <a:p>
              <a:r>
                <a:rPr lang="en-US" dirty="0">
                  <a:latin typeface="+mn-lt"/>
                </a:rPr>
                <a:t>Coordinators</a:t>
              </a:r>
            </a:p>
          </p:txBody>
        </p:sp>
        <p:cxnSp>
          <p:nvCxnSpPr>
            <p:cNvPr id="63" name="Straight Arrow Connector 62"/>
            <p:cNvCxnSpPr/>
            <p:nvPr/>
          </p:nvCxnSpPr>
          <p:spPr bwMode="auto">
            <a:xfrm flipH="1">
              <a:off x="893727" y="4698909"/>
              <a:ext cx="1834" cy="1307773"/>
            </a:xfrm>
            <a:prstGeom prst="straightConnector1">
              <a:avLst/>
            </a:prstGeom>
            <a:grpFill/>
            <a:ln w="158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66" name="Group 65"/>
          <p:cNvGrpSpPr/>
          <p:nvPr/>
        </p:nvGrpSpPr>
        <p:grpSpPr>
          <a:xfrm>
            <a:off x="4724422" y="1601646"/>
            <a:ext cx="1607496" cy="2649320"/>
            <a:chOff x="306744" y="3505445"/>
            <a:chExt cx="1427899" cy="2704357"/>
          </a:xfrm>
          <a:solidFill>
            <a:srgbClr val="FF9B9B"/>
          </a:solidFill>
        </p:grpSpPr>
        <p:sp>
          <p:nvSpPr>
            <p:cNvPr id="67" name="TextBox 66"/>
            <p:cNvSpPr txBox="1"/>
            <p:nvPr/>
          </p:nvSpPr>
          <p:spPr>
            <a:xfrm>
              <a:off x="306744" y="3505445"/>
              <a:ext cx="1427899" cy="1399082"/>
            </a:xfrm>
            <a:prstGeom prst="roundRect">
              <a:avLst/>
            </a:prstGeom>
            <a:solidFill>
              <a:srgbClr val="FFC9C9"/>
            </a:solidFill>
            <a:ln w="158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+mn-lt"/>
                </a:rPr>
                <a:t>Second </a:t>
              </a:r>
            </a:p>
            <a:p>
              <a:r>
                <a:rPr lang="en-US" dirty="0">
                  <a:latin typeface="+mn-lt"/>
                </a:rPr>
                <a:t>Meeting</a:t>
              </a:r>
            </a:p>
            <a:p>
              <a:r>
                <a:rPr lang="en-US" dirty="0">
                  <a:latin typeface="+mn-lt"/>
                </a:rPr>
                <a:t>with Course</a:t>
              </a:r>
            </a:p>
            <a:p>
              <a:r>
                <a:rPr lang="en-US" dirty="0">
                  <a:latin typeface="+mn-lt"/>
                </a:rPr>
                <a:t>Coordinators</a:t>
              </a:r>
            </a:p>
          </p:txBody>
        </p:sp>
        <p:cxnSp>
          <p:nvCxnSpPr>
            <p:cNvPr id="68" name="Straight Arrow Connector 67"/>
            <p:cNvCxnSpPr>
              <a:stCxn id="67" idx="2"/>
            </p:cNvCxnSpPr>
            <p:nvPr/>
          </p:nvCxnSpPr>
          <p:spPr bwMode="auto">
            <a:xfrm>
              <a:off x="1020694" y="4904527"/>
              <a:ext cx="0" cy="1305275"/>
            </a:xfrm>
            <a:prstGeom prst="straightConnector1">
              <a:avLst/>
            </a:prstGeom>
            <a:grpFill/>
            <a:ln w="158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70" name="Group 69"/>
          <p:cNvGrpSpPr/>
          <p:nvPr/>
        </p:nvGrpSpPr>
        <p:grpSpPr>
          <a:xfrm>
            <a:off x="3979949" y="3004144"/>
            <a:ext cx="1093215" cy="1237957"/>
            <a:chOff x="161840" y="3702843"/>
            <a:chExt cx="1093215" cy="1237957"/>
          </a:xfrm>
          <a:solidFill>
            <a:srgbClr val="93D1FF"/>
          </a:solidFill>
        </p:grpSpPr>
        <p:sp>
          <p:nvSpPr>
            <p:cNvPr id="71" name="TextBox 70"/>
            <p:cNvSpPr txBox="1"/>
            <p:nvPr/>
          </p:nvSpPr>
          <p:spPr>
            <a:xfrm>
              <a:off x="161840" y="3702843"/>
              <a:ext cx="1093215" cy="1021556"/>
            </a:xfrm>
            <a:prstGeom prst="roundRect">
              <a:avLst/>
            </a:prstGeom>
            <a:grpFill/>
            <a:ln w="15875">
              <a:solidFill>
                <a:srgbClr val="00206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First </a:t>
              </a:r>
            </a:p>
            <a:p>
              <a:r>
                <a:rPr lang="en-US" dirty="0">
                  <a:latin typeface="+mn-lt"/>
                </a:rPr>
                <a:t>Progress</a:t>
              </a:r>
            </a:p>
            <a:p>
              <a:r>
                <a:rPr lang="en-US" dirty="0">
                  <a:latin typeface="+mn-lt"/>
                </a:rPr>
                <a:t>Report</a:t>
              </a:r>
            </a:p>
          </p:txBody>
        </p:sp>
        <p:cxnSp>
          <p:nvCxnSpPr>
            <p:cNvPr id="72" name="Straight Arrow Connector 71"/>
            <p:cNvCxnSpPr>
              <a:stCxn id="71" idx="2"/>
            </p:cNvCxnSpPr>
            <p:nvPr/>
          </p:nvCxnSpPr>
          <p:spPr bwMode="auto">
            <a:xfrm flipH="1">
              <a:off x="708231" y="4724399"/>
              <a:ext cx="217" cy="216401"/>
            </a:xfrm>
            <a:prstGeom prst="straightConnector1">
              <a:avLst/>
            </a:prstGeom>
            <a:grpFill/>
            <a:ln w="1587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75" name="Group 74"/>
          <p:cNvGrpSpPr/>
          <p:nvPr/>
        </p:nvGrpSpPr>
        <p:grpSpPr>
          <a:xfrm>
            <a:off x="1608490" y="1896588"/>
            <a:ext cx="1107274" cy="2376054"/>
            <a:chOff x="277644" y="3601185"/>
            <a:chExt cx="1107274" cy="2559902"/>
          </a:xfrm>
        </p:grpSpPr>
        <p:sp>
          <p:nvSpPr>
            <p:cNvPr id="76" name="TextBox 75"/>
            <p:cNvSpPr txBox="1"/>
            <p:nvPr/>
          </p:nvSpPr>
          <p:spPr>
            <a:xfrm>
              <a:off x="277644" y="3601185"/>
              <a:ext cx="1107274" cy="1100599"/>
            </a:xfrm>
            <a:prstGeom prst="roundRect">
              <a:avLst/>
            </a:prstGeom>
            <a:solidFill>
              <a:srgbClr val="93D1FF"/>
            </a:solidFill>
            <a:ln w="15875">
              <a:solidFill>
                <a:srgbClr val="00206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Project </a:t>
              </a:r>
            </a:p>
            <a:p>
              <a:r>
                <a:rPr lang="en-US" dirty="0">
                  <a:latin typeface="+mn-lt"/>
                </a:rPr>
                <a:t>Proposal</a:t>
              </a:r>
            </a:p>
            <a:p>
              <a:r>
                <a:rPr lang="en-US" dirty="0">
                  <a:latin typeface="+mn-lt"/>
                </a:rPr>
                <a:t>Report</a:t>
              </a:r>
            </a:p>
          </p:txBody>
        </p:sp>
        <p:cxnSp>
          <p:nvCxnSpPr>
            <p:cNvPr id="77" name="Straight Arrow Connector 76"/>
            <p:cNvCxnSpPr>
              <a:stCxn id="76" idx="2"/>
            </p:cNvCxnSpPr>
            <p:nvPr/>
          </p:nvCxnSpPr>
          <p:spPr bwMode="auto">
            <a:xfrm flipH="1">
              <a:off x="825018" y="4701784"/>
              <a:ext cx="6263" cy="1459303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6955794" y="2948692"/>
            <a:ext cx="1093215" cy="1306542"/>
            <a:chOff x="275723" y="3588399"/>
            <a:chExt cx="1093215" cy="1397272"/>
          </a:xfrm>
          <a:solidFill>
            <a:srgbClr val="93D1FF"/>
          </a:solidFill>
        </p:grpSpPr>
        <p:sp>
          <p:nvSpPr>
            <p:cNvPr id="40" name="TextBox 39"/>
            <p:cNvSpPr txBox="1"/>
            <p:nvPr/>
          </p:nvSpPr>
          <p:spPr>
            <a:xfrm>
              <a:off x="275723" y="3588399"/>
              <a:ext cx="1093215" cy="1092496"/>
            </a:xfrm>
            <a:prstGeom prst="roundRect">
              <a:avLst/>
            </a:prstGeom>
            <a:grpFill/>
            <a:ln w="15875">
              <a:solidFill>
                <a:srgbClr val="00206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Second </a:t>
              </a:r>
            </a:p>
            <a:p>
              <a:r>
                <a:rPr lang="en-US" dirty="0">
                  <a:latin typeface="+mn-lt"/>
                </a:rPr>
                <a:t>Progress</a:t>
              </a:r>
            </a:p>
            <a:p>
              <a:r>
                <a:rPr lang="en-US" dirty="0">
                  <a:latin typeface="+mn-lt"/>
                </a:rPr>
                <a:t>Report</a:t>
              </a:r>
            </a:p>
          </p:txBody>
        </p:sp>
        <p:cxnSp>
          <p:nvCxnSpPr>
            <p:cNvPr id="41" name="Straight Arrow Connector 40"/>
            <p:cNvCxnSpPr>
              <a:stCxn id="40" idx="2"/>
            </p:cNvCxnSpPr>
            <p:nvPr/>
          </p:nvCxnSpPr>
          <p:spPr bwMode="auto">
            <a:xfrm>
              <a:off x="822331" y="4680895"/>
              <a:ext cx="3019" cy="304776"/>
            </a:xfrm>
            <a:prstGeom prst="straightConnector1">
              <a:avLst/>
            </a:prstGeom>
            <a:grpFill/>
            <a:ln w="1587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7716936" y="1671769"/>
            <a:ext cx="1093215" cy="2579196"/>
            <a:chOff x="275722" y="3588399"/>
            <a:chExt cx="1093215" cy="2579196"/>
          </a:xfrm>
          <a:solidFill>
            <a:srgbClr val="FDD4B5"/>
          </a:solidFill>
        </p:grpSpPr>
        <p:sp>
          <p:nvSpPr>
            <p:cNvPr id="44" name="TextBox 43"/>
            <p:cNvSpPr txBox="1"/>
            <p:nvPr/>
          </p:nvSpPr>
          <p:spPr>
            <a:xfrm>
              <a:off x="275722" y="3588399"/>
              <a:ext cx="1093215" cy="1021556"/>
            </a:xfrm>
            <a:prstGeom prst="roundRect">
              <a:avLst/>
            </a:prstGeom>
            <a:grpFill/>
            <a:ln w="15875">
              <a:solidFill>
                <a:srgbClr val="F96F07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Project </a:t>
              </a:r>
            </a:p>
            <a:p>
              <a:r>
                <a:rPr lang="en-US" dirty="0">
                  <a:latin typeface="+mn-lt"/>
                </a:rPr>
                <a:t>Progress</a:t>
              </a:r>
            </a:p>
            <a:p>
              <a:r>
                <a:rPr lang="en-US" dirty="0">
                  <a:latin typeface="+mn-lt"/>
                </a:rPr>
                <a:t>Meeting</a:t>
              </a:r>
            </a:p>
          </p:txBody>
        </p:sp>
        <p:cxnSp>
          <p:nvCxnSpPr>
            <p:cNvPr id="51" name="Straight Arrow Connector 50"/>
            <p:cNvCxnSpPr>
              <a:stCxn id="44" idx="2"/>
            </p:cNvCxnSpPr>
            <p:nvPr/>
          </p:nvCxnSpPr>
          <p:spPr bwMode="auto">
            <a:xfrm>
              <a:off x="822330" y="4609955"/>
              <a:ext cx="8613" cy="1557640"/>
            </a:xfrm>
            <a:prstGeom prst="straightConnector1">
              <a:avLst/>
            </a:prstGeom>
            <a:grpFill/>
            <a:ln w="15875" cap="flat" cmpd="sng" algn="ctr">
              <a:solidFill>
                <a:srgbClr val="F96F07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78" name="Group 77"/>
          <p:cNvGrpSpPr/>
          <p:nvPr/>
        </p:nvGrpSpPr>
        <p:grpSpPr>
          <a:xfrm>
            <a:off x="8585724" y="2678328"/>
            <a:ext cx="1542070" cy="1586431"/>
            <a:chOff x="-128194" y="3351974"/>
            <a:chExt cx="2118019" cy="3369962"/>
          </a:xfrm>
          <a:solidFill>
            <a:srgbClr val="FF9B9B"/>
          </a:solidFill>
        </p:grpSpPr>
        <p:sp>
          <p:nvSpPr>
            <p:cNvPr id="79" name="TextBox 78"/>
            <p:cNvSpPr txBox="1"/>
            <p:nvPr/>
          </p:nvSpPr>
          <p:spPr>
            <a:xfrm>
              <a:off x="-128194" y="3351974"/>
              <a:ext cx="2118019" cy="2821041"/>
            </a:xfrm>
            <a:prstGeom prst="roundRect">
              <a:avLst/>
            </a:prstGeom>
            <a:solidFill>
              <a:srgbClr val="FFC9C9"/>
            </a:solidFill>
            <a:ln w="15875"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Third </a:t>
              </a:r>
            </a:p>
            <a:p>
              <a:r>
                <a:rPr lang="en-US" dirty="0">
                  <a:latin typeface="+mn-lt"/>
                </a:rPr>
                <a:t>Meeting</a:t>
              </a:r>
            </a:p>
            <a:p>
              <a:r>
                <a:rPr lang="en-US" dirty="0">
                  <a:latin typeface="+mn-lt"/>
                </a:rPr>
                <a:t>with Course</a:t>
              </a:r>
            </a:p>
            <a:p>
              <a:r>
                <a:rPr lang="en-US" dirty="0">
                  <a:latin typeface="+mn-lt"/>
                </a:rPr>
                <a:t>Coordinators</a:t>
              </a:r>
            </a:p>
          </p:txBody>
        </p:sp>
        <p:cxnSp>
          <p:nvCxnSpPr>
            <p:cNvPr id="80" name="Straight Arrow Connector 79"/>
            <p:cNvCxnSpPr/>
            <p:nvPr/>
          </p:nvCxnSpPr>
          <p:spPr bwMode="auto">
            <a:xfrm>
              <a:off x="917733" y="6163745"/>
              <a:ext cx="0" cy="558191"/>
            </a:xfrm>
            <a:prstGeom prst="straightConnector1">
              <a:avLst/>
            </a:prstGeom>
            <a:grpFill/>
            <a:ln w="158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6" name="Group 85"/>
          <p:cNvGrpSpPr/>
          <p:nvPr/>
        </p:nvGrpSpPr>
        <p:grpSpPr>
          <a:xfrm>
            <a:off x="10588903" y="2677597"/>
            <a:ext cx="1542070" cy="1587698"/>
            <a:chOff x="-334592" y="3286354"/>
            <a:chExt cx="2594929" cy="3346339"/>
          </a:xfrm>
          <a:solidFill>
            <a:srgbClr val="FF9B9B"/>
          </a:solidFill>
        </p:grpSpPr>
        <p:sp>
          <p:nvSpPr>
            <p:cNvPr id="87" name="TextBox 86"/>
            <p:cNvSpPr txBox="1"/>
            <p:nvPr/>
          </p:nvSpPr>
          <p:spPr>
            <a:xfrm>
              <a:off x="-334592" y="3286354"/>
              <a:ext cx="2594929" cy="2799033"/>
            </a:xfrm>
            <a:prstGeom prst="roundRect">
              <a:avLst/>
            </a:prstGeom>
            <a:solidFill>
              <a:srgbClr val="FFC9C9"/>
            </a:solidFill>
            <a:ln w="15875"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Fourth </a:t>
              </a:r>
            </a:p>
            <a:p>
              <a:r>
                <a:rPr lang="en-US" dirty="0">
                  <a:latin typeface="+mn-lt"/>
                </a:rPr>
                <a:t>Meeting</a:t>
              </a:r>
            </a:p>
            <a:p>
              <a:r>
                <a:rPr lang="en-US" dirty="0">
                  <a:latin typeface="+mn-lt"/>
                </a:rPr>
                <a:t>with Course</a:t>
              </a:r>
            </a:p>
            <a:p>
              <a:r>
                <a:rPr lang="en-US" dirty="0">
                  <a:latin typeface="+mn-lt"/>
                </a:rPr>
                <a:t>Coordinators</a:t>
              </a:r>
            </a:p>
          </p:txBody>
        </p:sp>
        <p:cxnSp>
          <p:nvCxnSpPr>
            <p:cNvPr id="88" name="Straight Arrow Connector 87"/>
            <p:cNvCxnSpPr/>
            <p:nvPr/>
          </p:nvCxnSpPr>
          <p:spPr bwMode="auto">
            <a:xfrm>
              <a:off x="952544" y="6074503"/>
              <a:ext cx="0" cy="558190"/>
            </a:xfrm>
            <a:prstGeom prst="straightConnector1">
              <a:avLst/>
            </a:prstGeom>
            <a:grpFill/>
            <a:ln w="158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0" name="Group 89"/>
          <p:cNvGrpSpPr/>
          <p:nvPr/>
        </p:nvGrpSpPr>
        <p:grpSpPr>
          <a:xfrm>
            <a:off x="10034468" y="1718635"/>
            <a:ext cx="899919" cy="2546124"/>
            <a:chOff x="372370" y="3588399"/>
            <a:chExt cx="899919" cy="2722934"/>
          </a:xfrm>
          <a:solidFill>
            <a:srgbClr val="93D1FF"/>
          </a:solidFill>
        </p:grpSpPr>
        <p:sp>
          <p:nvSpPr>
            <p:cNvPr id="91" name="TextBox 90"/>
            <p:cNvSpPr txBox="1"/>
            <p:nvPr/>
          </p:nvSpPr>
          <p:spPr>
            <a:xfrm>
              <a:off x="372370" y="3588399"/>
              <a:ext cx="899919" cy="764747"/>
            </a:xfrm>
            <a:prstGeom prst="roundRect">
              <a:avLst/>
            </a:prstGeom>
            <a:grpFill/>
            <a:ln w="15875">
              <a:solidFill>
                <a:srgbClr val="00206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Final</a:t>
              </a:r>
            </a:p>
            <a:p>
              <a:r>
                <a:rPr lang="en-US" dirty="0">
                  <a:latin typeface="+mn-lt"/>
                </a:rPr>
                <a:t>Report</a:t>
              </a:r>
            </a:p>
          </p:txBody>
        </p:sp>
        <p:cxnSp>
          <p:nvCxnSpPr>
            <p:cNvPr id="92" name="Straight Arrow Connector 91"/>
            <p:cNvCxnSpPr>
              <a:stCxn id="91" idx="2"/>
            </p:cNvCxnSpPr>
            <p:nvPr/>
          </p:nvCxnSpPr>
          <p:spPr bwMode="auto">
            <a:xfrm flipH="1">
              <a:off x="817922" y="4353146"/>
              <a:ext cx="4408" cy="1958187"/>
            </a:xfrm>
            <a:prstGeom prst="straightConnector1">
              <a:avLst/>
            </a:prstGeom>
            <a:grpFill/>
            <a:ln w="1587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5" name="Text Box 1043"/>
          <p:cNvSpPr txBox="1">
            <a:spLocks noChangeArrowheads="1"/>
          </p:cNvSpPr>
          <p:nvPr/>
        </p:nvSpPr>
        <p:spPr bwMode="auto">
          <a:xfrm>
            <a:off x="5957805" y="4259699"/>
            <a:ext cx="2304138" cy="1631216"/>
          </a:xfrm>
          <a:prstGeom prst="rect">
            <a:avLst/>
          </a:prstGeom>
          <a:gradFill>
            <a:gsLst>
              <a:gs pos="0">
                <a:srgbClr val="92CCD1"/>
              </a:gs>
              <a:gs pos="79600">
                <a:srgbClr val="92CCD1"/>
              </a:gs>
              <a:gs pos="100000">
                <a:srgbClr val="00C2D4"/>
              </a:gs>
            </a:gsLst>
            <a:lin ang="0" scaled="0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 smtClean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Validation</a:t>
            </a:r>
            <a:endParaRPr lang="en-US" altLang="en-US" sz="1800" dirty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n-lt"/>
              </a:rPr>
              <a:t>Benchmarking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User Interface Coding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>
              <a:latin typeface="+mn-lt"/>
            </a:endParaRPr>
          </a:p>
        </p:txBody>
      </p:sp>
      <p:sp>
        <p:nvSpPr>
          <p:cNvPr id="96" name="Text Box 1043"/>
          <p:cNvSpPr txBox="1">
            <a:spLocks noChangeArrowheads="1"/>
          </p:cNvSpPr>
          <p:nvPr/>
        </p:nvSpPr>
        <p:spPr bwMode="auto">
          <a:xfrm>
            <a:off x="8261943" y="4259699"/>
            <a:ext cx="2222623" cy="1785104"/>
          </a:xfrm>
          <a:prstGeom prst="rect">
            <a:avLst/>
          </a:prstGeom>
          <a:gradFill>
            <a:gsLst>
              <a:gs pos="0">
                <a:srgbClr val="00C2D4"/>
              </a:gs>
              <a:gs pos="79600">
                <a:srgbClr val="00C2D4"/>
              </a:gs>
              <a:gs pos="100000">
                <a:srgbClr val="D0DADB"/>
              </a:gs>
            </a:gsLst>
            <a:lin ang="0" scaled="0"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 smtClean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Pilot </a:t>
            </a:r>
            <a:r>
              <a:rPr lang="en-US" altLang="en-US" sz="1800" dirty="0">
                <a:latin typeface="+mn-lt"/>
              </a:rPr>
              <a:t>Implementation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+mn-lt"/>
              </a:rPr>
              <a:t>Revisions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 smtClean="0">
              <a:latin typeface="+mn-lt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1400" dirty="0" smtClean="0">
              <a:latin typeface="+mn-lt"/>
            </a:endParaRPr>
          </a:p>
        </p:txBody>
      </p:sp>
      <p:sp>
        <p:nvSpPr>
          <p:cNvPr id="16394" name="Text Box 1032"/>
          <p:cNvSpPr txBox="1">
            <a:spLocks noChangeArrowheads="1"/>
          </p:cNvSpPr>
          <p:nvPr/>
        </p:nvSpPr>
        <p:spPr bwMode="auto">
          <a:xfrm>
            <a:off x="381000" y="4221718"/>
            <a:ext cx="1000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+mn-lt"/>
              </a:rPr>
              <a:t>October</a:t>
            </a:r>
          </a:p>
        </p:txBody>
      </p:sp>
      <p:sp>
        <p:nvSpPr>
          <p:cNvPr id="42" name="Text Box 1032"/>
          <p:cNvSpPr txBox="1">
            <a:spLocks noChangeArrowheads="1"/>
          </p:cNvSpPr>
          <p:nvPr/>
        </p:nvSpPr>
        <p:spPr bwMode="auto">
          <a:xfrm>
            <a:off x="1559766" y="4210050"/>
            <a:ext cx="12596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+mn-lt"/>
              </a:rPr>
              <a:t>November</a:t>
            </a:r>
          </a:p>
        </p:txBody>
      </p:sp>
      <p:sp>
        <p:nvSpPr>
          <p:cNvPr id="45" name="Text Box 1032"/>
          <p:cNvSpPr txBox="1">
            <a:spLocks noChangeArrowheads="1"/>
          </p:cNvSpPr>
          <p:nvPr/>
        </p:nvSpPr>
        <p:spPr bwMode="auto">
          <a:xfrm>
            <a:off x="2929299" y="4210050"/>
            <a:ext cx="12617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+mn-lt"/>
              </a:rPr>
              <a:t>December</a:t>
            </a:r>
          </a:p>
        </p:txBody>
      </p:sp>
      <p:sp>
        <p:nvSpPr>
          <p:cNvPr id="46" name="Text Box 1032"/>
          <p:cNvSpPr txBox="1">
            <a:spLocks noChangeArrowheads="1"/>
          </p:cNvSpPr>
          <p:nvPr/>
        </p:nvSpPr>
        <p:spPr bwMode="auto">
          <a:xfrm>
            <a:off x="4263571" y="4212254"/>
            <a:ext cx="1146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+mn-lt"/>
              </a:rPr>
              <a:t>January</a:t>
            </a:r>
          </a:p>
        </p:txBody>
      </p:sp>
      <p:sp>
        <p:nvSpPr>
          <p:cNvPr id="47" name="Text Box 1032"/>
          <p:cNvSpPr txBox="1">
            <a:spLocks noChangeArrowheads="1"/>
          </p:cNvSpPr>
          <p:nvPr/>
        </p:nvSpPr>
        <p:spPr bwMode="auto">
          <a:xfrm>
            <a:off x="5711371" y="4210050"/>
            <a:ext cx="1146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+mn-lt"/>
              </a:rPr>
              <a:t>February</a:t>
            </a:r>
          </a:p>
        </p:txBody>
      </p:sp>
      <p:sp>
        <p:nvSpPr>
          <p:cNvPr id="48" name="Text Box 1032"/>
          <p:cNvSpPr txBox="1">
            <a:spLocks noChangeArrowheads="1"/>
          </p:cNvSpPr>
          <p:nvPr/>
        </p:nvSpPr>
        <p:spPr bwMode="auto">
          <a:xfrm>
            <a:off x="7159171" y="4210050"/>
            <a:ext cx="1146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+mn-lt"/>
              </a:rPr>
              <a:t>March</a:t>
            </a:r>
          </a:p>
        </p:txBody>
      </p:sp>
      <p:sp>
        <p:nvSpPr>
          <p:cNvPr id="49" name="Text Box 1032"/>
          <p:cNvSpPr txBox="1">
            <a:spLocks noChangeArrowheads="1"/>
          </p:cNvSpPr>
          <p:nvPr/>
        </p:nvSpPr>
        <p:spPr bwMode="auto">
          <a:xfrm>
            <a:off x="8606971" y="4210050"/>
            <a:ext cx="1146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+mn-lt"/>
              </a:rPr>
              <a:t>April</a:t>
            </a:r>
          </a:p>
        </p:txBody>
      </p:sp>
      <p:sp>
        <p:nvSpPr>
          <p:cNvPr id="50" name="Text Box 1032"/>
          <p:cNvSpPr txBox="1">
            <a:spLocks noChangeArrowheads="1"/>
          </p:cNvSpPr>
          <p:nvPr/>
        </p:nvSpPr>
        <p:spPr bwMode="auto">
          <a:xfrm>
            <a:off x="10054771" y="4210050"/>
            <a:ext cx="1146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+mn-lt"/>
              </a:rPr>
              <a:t>May</a:t>
            </a:r>
          </a:p>
        </p:txBody>
      </p:sp>
      <p:sp>
        <p:nvSpPr>
          <p:cNvPr id="108" name="Line 1026"/>
          <p:cNvSpPr>
            <a:spLocks noChangeShapeType="1"/>
          </p:cNvSpPr>
          <p:nvPr/>
        </p:nvSpPr>
        <p:spPr bwMode="auto">
          <a:xfrm flipV="1">
            <a:off x="457201" y="4522015"/>
            <a:ext cx="11284966" cy="2449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1600"/>
          </a:p>
        </p:txBody>
      </p:sp>
      <p:sp>
        <p:nvSpPr>
          <p:cNvPr id="3" name="Rectangle 2"/>
          <p:cNvSpPr/>
          <p:nvPr/>
        </p:nvSpPr>
        <p:spPr bwMode="auto">
          <a:xfrm>
            <a:off x="457200" y="5890915"/>
            <a:ext cx="11212396" cy="18705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2" name="Line 1026"/>
          <p:cNvSpPr>
            <a:spLocks noChangeShapeType="1"/>
          </p:cNvSpPr>
          <p:nvPr/>
        </p:nvSpPr>
        <p:spPr bwMode="auto">
          <a:xfrm>
            <a:off x="457201" y="5879533"/>
            <a:ext cx="11212395" cy="691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" name="Line 1026"/>
          <p:cNvSpPr>
            <a:spLocks noChangeShapeType="1"/>
          </p:cNvSpPr>
          <p:nvPr/>
        </p:nvSpPr>
        <p:spPr bwMode="auto">
          <a:xfrm flipV="1">
            <a:off x="456184" y="4248150"/>
            <a:ext cx="11284966" cy="2449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16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0EC-89A6-4BAB-8AEE-4F45F949BD9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0" grpId="0" animBg="1"/>
      <p:bldP spid="16404" grpId="0" animBg="1"/>
      <p:bldP spid="16405" grpId="0" animBg="1"/>
      <p:bldP spid="95" grpId="0" animBg="1"/>
      <p:bldP spid="96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+mn-lt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4239</TotalTime>
  <Words>2697</Words>
  <Application>Microsoft Office PowerPoint</Application>
  <PresentationFormat>Widescreen</PresentationFormat>
  <Paragraphs>640</Paragraphs>
  <Slides>52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ＭＳ Ｐゴシック</vt:lpstr>
      <vt:lpstr>Arial</vt:lpstr>
      <vt:lpstr>Calibri</vt:lpstr>
      <vt:lpstr>Calibri Light</vt:lpstr>
      <vt:lpstr>Default Design</vt:lpstr>
      <vt:lpstr>IE477 - IE 478 Systems Design GENERAL INFORMATION AND SCHEDULE</vt:lpstr>
      <vt:lpstr>Characteristics</vt:lpstr>
      <vt:lpstr>Industrial Project</vt:lpstr>
      <vt:lpstr>    Explanations – CAPSTONE </vt:lpstr>
      <vt:lpstr>    Explanations – CAPSTONE </vt:lpstr>
      <vt:lpstr>Industrial Project </vt:lpstr>
      <vt:lpstr>Industrial Project</vt:lpstr>
      <vt:lpstr> Ethical and Professional Responsibility</vt:lpstr>
      <vt:lpstr>Roadmap</vt:lpstr>
      <vt:lpstr>Requirements</vt:lpstr>
      <vt:lpstr>Project Proposal Report (Late Oct to Early Nov)  </vt:lpstr>
      <vt:lpstr>First Meeting with Course Coordinators  (Nov 23 - 28)</vt:lpstr>
      <vt:lpstr>First Progress Report and  Second Meeting with Course Coordinators</vt:lpstr>
      <vt:lpstr>Important</vt:lpstr>
      <vt:lpstr>Important</vt:lpstr>
      <vt:lpstr>Important</vt:lpstr>
      <vt:lpstr>Important</vt:lpstr>
      <vt:lpstr>Upload / Naming Principles</vt:lpstr>
      <vt:lpstr>Writing Principles</vt:lpstr>
      <vt:lpstr>PowerPoint Presentation</vt:lpstr>
      <vt:lpstr>Project Management</vt:lpstr>
      <vt:lpstr>Project Management</vt:lpstr>
      <vt:lpstr>General Meetings</vt:lpstr>
      <vt:lpstr>Capstone Projects Assessment Criteria</vt:lpstr>
      <vt:lpstr>Capstone Projects Assessment Criteria</vt:lpstr>
      <vt:lpstr>Grading</vt:lpstr>
      <vt:lpstr>Grading</vt:lpstr>
      <vt:lpstr>Effect of Peer Evaluation</vt:lpstr>
      <vt:lpstr>Effect of Peer Evaluation</vt:lpstr>
      <vt:lpstr>Effect of Peer Evaluation</vt:lpstr>
      <vt:lpstr>Effect of Peer Evaluation</vt:lpstr>
      <vt:lpstr>Grading</vt:lpstr>
      <vt:lpstr>Grading</vt:lpstr>
      <vt:lpstr>Grading</vt:lpstr>
      <vt:lpstr>Administrative Coordinator: Yeşim Gülseren Üniversite-Sanayi İşbirliği Mezuniyet Projeleri Koordinatörü</vt:lpstr>
      <vt:lpstr>Grants and Competitions</vt:lpstr>
      <vt:lpstr>PowerPoint Presentation</vt:lpstr>
      <vt:lpstr>Project Fair and Competition 2023</vt:lpstr>
      <vt:lpstr>PowerPoint Presentation</vt:lpstr>
      <vt:lpstr>PowerPoint Presentation</vt:lpstr>
      <vt:lpstr>PowerPoint Presentation</vt:lpstr>
      <vt:lpstr>PowerPoint Presentation</vt:lpstr>
      <vt:lpstr>Project Fair and Competition 2023</vt:lpstr>
      <vt:lpstr>Next Steps…</vt:lpstr>
      <vt:lpstr>PowerPoint Presentation</vt:lpstr>
      <vt:lpstr>Group Formation</vt:lpstr>
      <vt:lpstr>Group Formation</vt:lpstr>
      <vt:lpstr>Project Assignments</vt:lpstr>
      <vt:lpstr>Project Assignments</vt:lpstr>
      <vt:lpstr>Project Assignments</vt:lpstr>
      <vt:lpstr>Example</vt:lpstr>
      <vt:lpstr>People</vt:lpstr>
    </vt:vector>
  </TitlesOfParts>
  <Company>ifma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477 - 478</dc:title>
  <dc:creator>M. Selim Aktürk</dc:creator>
  <cp:lastModifiedBy>Windows User</cp:lastModifiedBy>
  <cp:revision>384</cp:revision>
  <cp:lastPrinted>2015-09-05T11:16:07Z</cp:lastPrinted>
  <dcterms:created xsi:type="dcterms:W3CDTF">2011-05-26T07:37:00Z</dcterms:created>
  <dcterms:modified xsi:type="dcterms:W3CDTF">2022-09-16T06:53:35Z</dcterms:modified>
</cp:coreProperties>
</file>