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2" r:id="rId26"/>
    <p:sldId id="280" r:id="rId27"/>
    <p:sldId id="281" r:id="rId28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30"/>
      <p:bold r:id="rId31"/>
      <p:italic r:id="rId32"/>
      <p:boldItalic r:id="rId33"/>
    </p:embeddedFont>
    <p:embeddedFont>
      <p:font typeface="Nunito" pitchFamily="2" charset="77"/>
      <p:regular r:id="rId34"/>
      <p:bold r:id="rId35"/>
      <p:italic r:id="rId36"/>
      <p:boldItalic r:id="rId36"/>
    </p:embeddedFont>
    <p:embeddedFont>
      <p:font typeface="Roboto" panose="02000000000000000000" pitchFamily="2" charset="0"/>
      <p:regular r:id="rId37"/>
      <p:bold r:id="rId38"/>
      <p:italic r:id="rId39"/>
      <p:boldItalic r:id="rId4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97"/>
    <p:restoredTop sz="96218"/>
  </p:normalViewPr>
  <p:slideViewPr>
    <p:cSldViewPr snapToGrid="0">
      <p:cViewPr varScale="1">
        <p:scale>
          <a:sx n="166" d="100"/>
          <a:sy n="166" d="100"/>
        </p:scale>
        <p:origin x="184" y="1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0.fntdata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font" Target="fonts/font11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c6f73a04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c6f73a04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2b82085f10e_0_1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2b82085f10e_0_1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2b82085f10e_0_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2b82085f10e_0_1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2ba415e0236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2ba415e0236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2ba415e0236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2ba415e0236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2ba415e0236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2ba415e0236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2ba415e0236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2ba415e0236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2ba415e0236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2ba415e0236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2ba415e0236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2ba415e0236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2b82085f10e_0_1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2b82085f10e_0_1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2b9782d60cd_1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2b9782d60cd_1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c6f73a04f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c6f73a04f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2b82085f10e_0_1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" name="Google Shape;254;g2b82085f10e_0_1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c6f73a04f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Google Shape;262;gc6f73a04f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c6f73a04f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Google Shape;269;gc6f73a04f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2ba415e0236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2ba415e0236_0_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c6f73a04f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c6f73a04f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c6f73a04f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c6f73a04f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4633982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c6f73a04f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0" name="Google Shape;290;gc6f73a04f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c6f73a04f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gc6f73a04f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c6f73a04f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c6f73a04f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2b82085f10e_0_1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2b82085f10e_0_1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c6f73a04f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c6f73a04f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2b82085f10e_0_1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2b82085f10e_0_1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2b82085f10e_0_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2b82085f10e_0_1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2b82085f10e_0_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2b82085f10e_0_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2ba415e0236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2ba415e0236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6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 rot="10800000">
            <a:off x="5058905" y="0"/>
            <a:ext cx="4085100" cy="20526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20327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" name="Google Shape;14;p2"/>
          <p:cNvGrpSpPr/>
          <p:nvPr/>
        </p:nvGrpSpPr>
        <p:grpSpPr>
          <a:xfrm>
            <a:off x="255200" y="592"/>
            <a:ext cx="2250363" cy="1044300"/>
            <a:chOff x="255200" y="592"/>
            <a:chExt cx="2250363" cy="1044300"/>
          </a:xfrm>
        </p:grpSpPr>
        <p:sp>
          <p:nvSpPr>
            <p:cNvPr id="15" name="Google Shape;15;p2"/>
            <p:cNvSpPr/>
            <p:nvPr/>
          </p:nvSpPr>
          <p:spPr>
            <a:xfrm>
              <a:off x="764063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509632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55200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" name="Google Shape;18;p2"/>
          <p:cNvGrpSpPr/>
          <p:nvPr/>
        </p:nvGrpSpPr>
        <p:grpSpPr>
          <a:xfrm>
            <a:off x="905395" y="592"/>
            <a:ext cx="2250363" cy="1044300"/>
            <a:chOff x="905395" y="592"/>
            <a:chExt cx="2250363" cy="1044300"/>
          </a:xfrm>
        </p:grpSpPr>
        <p:sp>
          <p:nvSpPr>
            <p:cNvPr id="19" name="Google Shape;19;p2"/>
            <p:cNvSpPr/>
            <p:nvPr/>
          </p:nvSpPr>
          <p:spPr>
            <a:xfrm>
              <a:off x="1414258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159826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905395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" name="Google Shape;22;p2"/>
          <p:cNvGrpSpPr/>
          <p:nvPr/>
        </p:nvGrpSpPr>
        <p:grpSpPr>
          <a:xfrm>
            <a:off x="7057468" y="5088"/>
            <a:ext cx="1851282" cy="752108"/>
            <a:chOff x="6917201" y="0"/>
            <a:chExt cx="2227777" cy="863400"/>
          </a:xfrm>
        </p:grpSpPr>
        <p:sp>
          <p:nvSpPr>
            <p:cNvPr id="23" name="Google Shape;23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6;p2"/>
          <p:cNvGrpSpPr/>
          <p:nvPr/>
        </p:nvGrpSpPr>
        <p:grpSpPr>
          <a:xfrm>
            <a:off x="6553032" y="4217852"/>
            <a:ext cx="2389068" cy="925737"/>
            <a:chOff x="6917201" y="0"/>
            <a:chExt cx="2227777" cy="863400"/>
          </a:xfrm>
        </p:grpSpPr>
        <p:sp>
          <p:nvSpPr>
            <p:cNvPr id="27" name="Google Shape;27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" name="Google Shape;30;p2"/>
          <p:cNvGrpSpPr/>
          <p:nvPr/>
        </p:nvGrpSpPr>
        <p:grpSpPr>
          <a:xfrm>
            <a:off x="199149" y="4055652"/>
            <a:ext cx="2795414" cy="1083308"/>
            <a:chOff x="6917201" y="0"/>
            <a:chExt cx="2227777" cy="863400"/>
          </a:xfrm>
        </p:grpSpPr>
        <p:sp>
          <p:nvSpPr>
            <p:cNvPr id="31" name="Google Shape;31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" name="Google Shape;34;p2"/>
          <p:cNvSpPr txBox="1">
            <a:spLocks noGrp="1"/>
          </p:cNvSpPr>
          <p:nvPr>
            <p:ph type="ctrTitle"/>
          </p:nvPr>
        </p:nvSpPr>
        <p:spPr>
          <a:xfrm>
            <a:off x="1858703" y="1822833"/>
            <a:ext cx="5361300" cy="144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35" name="Google Shape;35;p2"/>
          <p:cNvSpPr txBox="1">
            <a:spLocks noGrp="1"/>
          </p:cNvSpPr>
          <p:nvPr>
            <p:ph type="subTitle" idx="1"/>
          </p:nvPr>
        </p:nvSpPr>
        <p:spPr>
          <a:xfrm>
            <a:off x="1858700" y="3413158"/>
            <a:ext cx="53613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accent3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1"/>
          <p:cNvSpPr/>
          <p:nvPr/>
        </p:nvSpPr>
        <p:spPr>
          <a:xfrm flipH="1">
            <a:off x="5569200" y="2834075"/>
            <a:ext cx="3574800" cy="23094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1" name="Google Shape;111;p11"/>
          <p:cNvGrpSpPr/>
          <p:nvPr/>
        </p:nvGrpSpPr>
        <p:grpSpPr>
          <a:xfrm>
            <a:off x="5959222" y="4119576"/>
            <a:ext cx="2520952" cy="1024165"/>
            <a:chOff x="6917201" y="0"/>
            <a:chExt cx="2227777" cy="863400"/>
          </a:xfrm>
        </p:grpSpPr>
        <p:sp>
          <p:nvSpPr>
            <p:cNvPr id="112" name="Google Shape;112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" name="Google Shape;115;p11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116" name="Google Shape;116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" name="Google Shape;119;p11"/>
          <p:cNvSpPr txBox="1">
            <a:spLocks noGrp="1"/>
          </p:cNvSpPr>
          <p:nvPr>
            <p:ph type="title" hasCustomPrompt="1"/>
          </p:nvPr>
        </p:nvSpPr>
        <p:spPr>
          <a:xfrm>
            <a:off x="1385850" y="1383850"/>
            <a:ext cx="6372300" cy="13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0" name="Google Shape;120;p11"/>
          <p:cNvSpPr txBox="1">
            <a:spLocks noGrp="1"/>
          </p:cNvSpPr>
          <p:nvPr>
            <p:ph type="body" idx="1"/>
          </p:nvPr>
        </p:nvSpPr>
        <p:spPr>
          <a:xfrm>
            <a:off x="1385850" y="2863850"/>
            <a:ext cx="6372300" cy="64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algn="ctr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algn="ctr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21" name="Google Shape;121;p1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3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"/>
          <p:cNvSpPr/>
          <p:nvPr/>
        </p:nvSpPr>
        <p:spPr>
          <a:xfrm flipH="1">
            <a:off x="4757100" y="2309400"/>
            <a:ext cx="4386900" cy="28341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" name="Google Shape;39;p3"/>
          <p:cNvGrpSpPr/>
          <p:nvPr/>
        </p:nvGrpSpPr>
        <p:grpSpPr>
          <a:xfrm>
            <a:off x="5594191" y="3961115"/>
            <a:ext cx="2910145" cy="1182340"/>
            <a:chOff x="6917201" y="0"/>
            <a:chExt cx="2227777" cy="863400"/>
          </a:xfrm>
        </p:grpSpPr>
        <p:sp>
          <p:nvSpPr>
            <p:cNvPr id="40" name="Google Shape;40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" name="Google Shape;43;p3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44" name="Google Shape;44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47;p3"/>
          <p:cNvSpPr txBox="1">
            <a:spLocks noGrp="1"/>
          </p:cNvSpPr>
          <p:nvPr>
            <p:ph type="title"/>
          </p:nvPr>
        </p:nvSpPr>
        <p:spPr>
          <a:xfrm>
            <a:off x="1888684" y="1746100"/>
            <a:ext cx="5377500" cy="164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3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dk2"/>
        </a:solid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4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4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4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4" name="Google Shape;54;p4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55" name="Google Shape;55;p4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dk2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5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5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5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1" name="Google Shape;61;p5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5"/>
          <p:cNvSpPr txBox="1">
            <a:spLocks noGrp="1"/>
          </p:cNvSpPr>
          <p:nvPr>
            <p:ph type="body" idx="2"/>
          </p:nvPr>
        </p:nvSpPr>
        <p:spPr>
          <a:xfrm>
            <a:off x="4638675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3" name="Google Shape;63;p5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dk2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6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6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6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9" name="Google Shape;69;p6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accent3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7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7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7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7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3709200" cy="138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75" name="Google Shape;75;p7"/>
          <p:cNvSpPr txBox="1">
            <a:spLocks noGrp="1"/>
          </p:cNvSpPr>
          <p:nvPr>
            <p:ph type="body" idx="1"/>
          </p:nvPr>
        </p:nvSpPr>
        <p:spPr>
          <a:xfrm>
            <a:off x="830700" y="2319050"/>
            <a:ext cx="3709200" cy="211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76" name="Google Shape;76;p7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1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8"/>
          <p:cNvSpPr/>
          <p:nvPr/>
        </p:nvSpPr>
        <p:spPr>
          <a:xfrm>
            <a:off x="0" y="2823144"/>
            <a:ext cx="7369200" cy="2316900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8"/>
          <p:cNvSpPr/>
          <p:nvPr/>
        </p:nvSpPr>
        <p:spPr>
          <a:xfrm flipH="1">
            <a:off x="3583210" y="1554113"/>
            <a:ext cx="5560500" cy="35895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" name="Google Shape;80;p8"/>
          <p:cNvGrpSpPr/>
          <p:nvPr/>
        </p:nvGrpSpPr>
        <p:grpSpPr>
          <a:xfrm>
            <a:off x="255991" y="-118"/>
            <a:ext cx="2251347" cy="1043408"/>
            <a:chOff x="3961956" y="4383950"/>
            <a:chExt cx="1160548" cy="548700"/>
          </a:xfrm>
        </p:grpSpPr>
        <p:sp>
          <p:nvSpPr>
            <p:cNvPr id="81" name="Google Shape;81;p8"/>
            <p:cNvSpPr/>
            <p:nvPr/>
          </p:nvSpPr>
          <p:spPr>
            <a:xfrm>
              <a:off x="4224904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>
              <a:off x="4093430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>
              <a:off x="3961956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" name="Google Shape;84;p8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5" name="Google Shape;85;p8"/>
          <p:cNvGrpSpPr/>
          <p:nvPr/>
        </p:nvGrpSpPr>
        <p:grpSpPr>
          <a:xfrm>
            <a:off x="34934" y="4522125"/>
            <a:ext cx="1593306" cy="617072"/>
            <a:chOff x="6917201" y="0"/>
            <a:chExt cx="2227777" cy="863400"/>
          </a:xfrm>
        </p:grpSpPr>
        <p:sp>
          <p:nvSpPr>
            <p:cNvPr id="86" name="Google Shape;86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" name="Google Shape;89;p8"/>
          <p:cNvGrpSpPr/>
          <p:nvPr/>
        </p:nvGrpSpPr>
        <p:grpSpPr>
          <a:xfrm>
            <a:off x="5886353" y="1243"/>
            <a:ext cx="3257455" cy="1261514"/>
            <a:chOff x="6917201" y="0"/>
            <a:chExt cx="2227777" cy="863400"/>
          </a:xfrm>
        </p:grpSpPr>
        <p:sp>
          <p:nvSpPr>
            <p:cNvPr id="90" name="Google Shape;90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" name="Google Shape;93;p8"/>
          <p:cNvSpPr txBox="1">
            <a:spLocks noGrp="1"/>
          </p:cNvSpPr>
          <p:nvPr>
            <p:ph type="title"/>
          </p:nvPr>
        </p:nvSpPr>
        <p:spPr>
          <a:xfrm>
            <a:off x="1393929" y="1301146"/>
            <a:ext cx="6366900" cy="25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94" name="Google Shape;94;p8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dk2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9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9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9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9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6424200" cy="7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00" name="Google Shape;100;p9"/>
          <p:cNvSpPr txBox="1">
            <a:spLocks noGrp="1"/>
          </p:cNvSpPr>
          <p:nvPr>
            <p:ph type="subTitle" idx="1"/>
          </p:nvPr>
        </p:nvSpPr>
        <p:spPr>
          <a:xfrm>
            <a:off x="819150" y="1550700"/>
            <a:ext cx="58599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1" name="Google Shape;101;p9"/>
          <p:cNvSpPr txBox="1">
            <a:spLocks noGrp="1"/>
          </p:cNvSpPr>
          <p:nvPr>
            <p:ph type="body" idx="2"/>
          </p:nvPr>
        </p:nvSpPr>
        <p:spPr>
          <a:xfrm>
            <a:off x="819150" y="2467050"/>
            <a:ext cx="5859900" cy="209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02" name="Google Shape;102;p9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accent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0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10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10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10"/>
          <p:cNvSpPr txBox="1">
            <a:spLocks noGrp="1"/>
          </p:cNvSpPr>
          <p:nvPr>
            <p:ph type="body" idx="1"/>
          </p:nvPr>
        </p:nvSpPr>
        <p:spPr>
          <a:xfrm>
            <a:off x="328025" y="4163500"/>
            <a:ext cx="7415100" cy="60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108" name="Google Shape;108;p10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hift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3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Calibri"/>
              <a:buChar char="●"/>
              <a:defRPr sz="13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ahbap.org/dernegin-amaci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ahbap.org/haberler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www.wfp.org/support-us/stories/donate?utm_source=google&amp;utm_medium=cpc&amp;utm_campaign=16867703674&amp;utm_content=138048455160&amp;gad_source=1&amp;gclid=CjwKCAiA_tuuBhAUEiwAvxkgTiapvBey9_WkQT8nx87RPus7Qocae7k4A2mZCWYAiUhbErdW9tvSYRoCGMwQAvD_BwE&amp;gclsrc=aw.ds" TargetMode="External"/><Relationship Id="rId5" Type="http://schemas.openxmlformats.org/officeDocument/2006/relationships/hyperlink" Target="https://twitter.com/ahbap/status/1750505265575649435" TargetMode="External"/><Relationship Id="rId4" Type="http://schemas.openxmlformats.org/officeDocument/2006/relationships/hyperlink" Target="https://twitter.com/ahbap/status/1755635126854181039" TargetMode="Externa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3"/>
          <p:cNvSpPr txBox="1">
            <a:spLocks noGrp="1"/>
          </p:cNvSpPr>
          <p:nvPr>
            <p:ph type="ctrTitle"/>
          </p:nvPr>
        </p:nvSpPr>
        <p:spPr>
          <a:xfrm>
            <a:off x="1858703" y="1822833"/>
            <a:ext cx="5361300" cy="144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"/>
              <a:t>NGO: AHBAP</a:t>
            </a:r>
            <a:endParaRPr/>
          </a:p>
        </p:txBody>
      </p:sp>
      <p:sp>
        <p:nvSpPr>
          <p:cNvPr id="129" name="Google Shape;129;p13"/>
          <p:cNvSpPr txBox="1">
            <a:spLocks noGrp="1"/>
          </p:cNvSpPr>
          <p:nvPr>
            <p:ph type="subTitle" idx="1"/>
          </p:nvPr>
        </p:nvSpPr>
        <p:spPr>
          <a:xfrm>
            <a:off x="2929700" y="3413150"/>
            <a:ext cx="32193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58"/>
              <a:buNone/>
            </a:pPr>
            <a:r>
              <a:rPr lang="tr" sz="1480"/>
              <a:t>Orhan Can Ardıç</a:t>
            </a:r>
            <a:endParaRPr sz="1480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58"/>
              <a:buNone/>
            </a:pPr>
            <a:r>
              <a:rPr lang="tr" sz="1480"/>
              <a:t>Ege Hamdi Özcan</a:t>
            </a:r>
            <a:endParaRPr sz="1480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58"/>
              <a:buNone/>
            </a:pPr>
            <a:r>
              <a:rPr lang="tr" sz="1480"/>
              <a:t>Ödül Velioğlu</a:t>
            </a:r>
            <a:endParaRPr sz="148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2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"/>
              <a:t>Main Projects and Achievements</a:t>
            </a:r>
            <a:endParaRPr/>
          </a:p>
        </p:txBody>
      </p:sp>
      <p:sp>
        <p:nvSpPr>
          <p:cNvPr id="184" name="Google Shape;184;p22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tr" sz="1322">
                <a:solidFill>
                  <a:srgbClr val="000000"/>
                </a:solidFill>
              </a:rPr>
              <a:t>•Earthquake Housing Project</a:t>
            </a:r>
            <a:endParaRPr sz="1322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tr" sz="1322">
                <a:solidFill>
                  <a:srgbClr val="000000"/>
                </a:solidFill>
              </a:rPr>
              <a:t>•Earthquake Solidarity Project</a:t>
            </a:r>
            <a:endParaRPr sz="1322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tr" sz="1322">
                <a:solidFill>
                  <a:srgbClr val="000000"/>
                </a:solidFill>
              </a:rPr>
              <a:t>•Fire and Flood Support Project</a:t>
            </a:r>
            <a:endParaRPr sz="1322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tr" sz="1322">
                <a:solidFill>
                  <a:srgbClr val="000000"/>
                </a:solidFill>
              </a:rPr>
              <a:t>•Education Support Project</a:t>
            </a:r>
            <a:endParaRPr sz="1322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tr" sz="1322">
                <a:solidFill>
                  <a:srgbClr val="000000"/>
                </a:solidFill>
              </a:rPr>
              <a:t>•My Sister Project</a:t>
            </a:r>
            <a:endParaRPr sz="1322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tr" sz="1322">
                <a:solidFill>
                  <a:srgbClr val="000000"/>
                </a:solidFill>
              </a:rPr>
              <a:t>•HPV vaccine project</a:t>
            </a:r>
            <a:endParaRPr sz="1322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85" name="Google Shape;185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95725" y="1800200"/>
            <a:ext cx="4797525" cy="25116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3"/>
          <p:cNvSpPr txBox="1">
            <a:spLocks noGrp="1"/>
          </p:cNvSpPr>
          <p:nvPr>
            <p:ph type="body" idx="1"/>
          </p:nvPr>
        </p:nvSpPr>
        <p:spPr>
          <a:xfrm>
            <a:off x="819150" y="525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tr" sz="2000">
                <a:solidFill>
                  <a:srgbClr val="000000"/>
                </a:solidFill>
              </a:rPr>
              <a:t>Earthquake Housing Project</a:t>
            </a:r>
            <a:endParaRPr sz="200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tr">
                <a:solidFill>
                  <a:srgbClr val="000000"/>
                </a:solidFill>
              </a:rPr>
              <a:t>•4 April 2023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tr">
                <a:solidFill>
                  <a:srgbClr val="000000"/>
                </a:solidFill>
              </a:rPr>
              <a:t>•1150 steel construction house for Adıyaman,Hatay,K.Maraş,Malatya ve G.Antep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tr">
                <a:solidFill>
                  <a:srgbClr val="000000"/>
                </a:solidFill>
              </a:rPr>
              <a:t>•448 Finished House (196 nurdağı and 252 malatya)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91" name="Google Shape;191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9150" y="2046700"/>
            <a:ext cx="4936001" cy="2687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55150" y="2046700"/>
            <a:ext cx="3026226" cy="2687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4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77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Earthquake Solidarity Project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24"/>
          <p:cNvSpPr txBox="1">
            <a:spLocks noGrp="1"/>
          </p:cNvSpPr>
          <p:nvPr>
            <p:ph type="body" idx="1"/>
          </p:nvPr>
        </p:nvSpPr>
        <p:spPr>
          <a:xfrm>
            <a:off x="819150" y="2014050"/>
            <a:ext cx="7505700" cy="263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25000" lnSpcReduction="2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tr" sz="5200">
                <a:solidFill>
                  <a:srgbClr val="000000"/>
                </a:solidFill>
              </a:rPr>
              <a:t>•5000 life containers</a:t>
            </a:r>
            <a:endParaRPr sz="520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tr" sz="5200">
                <a:solidFill>
                  <a:srgbClr val="000000"/>
                </a:solidFill>
              </a:rPr>
              <a:t>•15,653 living tents</a:t>
            </a:r>
            <a:endParaRPr sz="520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tr" sz="5200">
                <a:solidFill>
                  <a:srgbClr val="000000"/>
                </a:solidFill>
              </a:rPr>
              <a:t>•15 prefabricated schools</a:t>
            </a:r>
            <a:endParaRPr sz="520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tr" sz="5200">
                <a:solidFill>
                  <a:srgbClr val="000000"/>
                </a:solidFill>
              </a:rPr>
              <a:t>•25,503 Hygiene parcels </a:t>
            </a:r>
            <a:endParaRPr sz="520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tr" sz="5200">
                <a:solidFill>
                  <a:srgbClr val="000000"/>
                </a:solidFill>
              </a:rPr>
              <a:t>•16,000 Stationery kits</a:t>
            </a:r>
            <a:endParaRPr sz="520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tr" sz="5200">
                <a:solidFill>
                  <a:srgbClr val="000000"/>
                </a:solidFill>
              </a:rPr>
              <a:t>•1144 tons of sheep and cattle feed</a:t>
            </a:r>
            <a:endParaRPr sz="520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tr" sz="5200">
                <a:solidFill>
                  <a:srgbClr val="000000"/>
                </a:solidFill>
              </a:rPr>
              <a:t>•1,550,080 boxes of drinking water</a:t>
            </a:r>
            <a:endParaRPr sz="520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tr" sz="5200">
                <a:solidFill>
                  <a:srgbClr val="000000"/>
                </a:solidFill>
              </a:rPr>
              <a:t>•692,030 food parcels (1,292,800 portions of food)</a:t>
            </a:r>
            <a:endParaRPr sz="520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tr" sz="5200">
                <a:solidFill>
                  <a:srgbClr val="000000"/>
                </a:solidFill>
              </a:rPr>
              <a:t>•Safe map in the ahbap application for those who had housing problems during the February 6 earthquake</a:t>
            </a:r>
            <a:endParaRPr sz="52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99" name="Google Shape;199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93850" y="1330250"/>
            <a:ext cx="5237824" cy="26914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25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Fire and Flood Support Project</a:t>
            </a:r>
            <a:endParaRPr sz="2000"/>
          </a:p>
        </p:txBody>
      </p:sp>
      <p:sp>
        <p:nvSpPr>
          <p:cNvPr id="205" name="Google Shape;205;p25"/>
          <p:cNvSpPr txBox="1">
            <a:spLocks noGrp="1"/>
          </p:cNvSpPr>
          <p:nvPr>
            <p:ph type="body" idx="1"/>
          </p:nvPr>
        </p:nvSpPr>
        <p:spPr>
          <a:xfrm>
            <a:off x="819150" y="145607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tr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r>
              <a:rPr lang="tr">
                <a:solidFill>
                  <a:srgbClr val="000000"/>
                </a:solidFill>
              </a:rPr>
              <a:t>7.5 million TL budget support for those damaged by fire and floods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tr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r>
              <a:rPr lang="tr">
                <a:solidFill>
                  <a:srgbClr val="000000"/>
                </a:solidFill>
              </a:rPr>
              <a:t>1 fire fighting helicopter was rented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tr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r>
              <a:rPr lang="tr">
                <a:solidFill>
                  <a:srgbClr val="000000"/>
                </a:solidFill>
              </a:rPr>
              <a:t>Fire safe accommodation map 28 July 2021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206" name="Google Shape;206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02400" y="2571750"/>
            <a:ext cx="5464276" cy="2059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6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Education Support Project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26"/>
          <p:cNvSpPr txBox="1">
            <a:spLocks noGrp="1"/>
          </p:cNvSpPr>
          <p:nvPr>
            <p:ph type="body" idx="1"/>
          </p:nvPr>
        </p:nvSpPr>
        <p:spPr>
          <a:xfrm>
            <a:off x="819150" y="1347750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tr">
                <a:solidFill>
                  <a:srgbClr val="000000"/>
                </a:solidFill>
              </a:rPr>
              <a:t>•5000 TL university scholarship application for university students in earthquake zones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tr">
                <a:solidFill>
                  <a:srgbClr val="000000"/>
                </a:solidFill>
              </a:rPr>
              <a:t>•6000 TL scholarship application for 500 university students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213" name="Google Shape;213;p26"/>
          <p:cNvPicPr preferRelativeResize="0"/>
          <p:nvPr/>
        </p:nvPicPr>
        <p:blipFill rotWithShape="1">
          <a:blip r:embed="rId3">
            <a:alphaModFix/>
          </a:blip>
          <a:srcRect t="-1530" b="1530"/>
          <a:stretch/>
        </p:blipFill>
        <p:spPr>
          <a:xfrm>
            <a:off x="1311025" y="2121575"/>
            <a:ext cx="6261975" cy="2786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27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HPV vaccine project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27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4454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tr" sz="2091">
                <a:solidFill>
                  <a:srgbClr val="000000"/>
                </a:solidFill>
              </a:rPr>
              <a:t>•200 people, girls and boys over the age of 11, adolescents over the age of 15, men and women, will be able to benefit from the application.</a:t>
            </a:r>
            <a:endParaRPr sz="2091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tr" sz="2091">
                <a:solidFill>
                  <a:srgbClr val="000000"/>
                </a:solidFill>
              </a:rPr>
              <a:t>•2 doses with an interval of 6 months for children,</a:t>
            </a:r>
            <a:endParaRPr sz="2091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tr" sz="2091">
                <a:solidFill>
                  <a:srgbClr val="000000"/>
                </a:solidFill>
              </a:rPr>
              <a:t>•3 doses for adults, 2 months after the first dose and 4 months after the 2nd dose.</a:t>
            </a:r>
            <a:endParaRPr sz="2091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40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40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220" name="Google Shape;220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08050" y="1268225"/>
            <a:ext cx="3038499" cy="3038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28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"/>
              <a:t>Success Stories</a:t>
            </a:r>
            <a:endParaRPr/>
          </a:p>
        </p:txBody>
      </p:sp>
      <p:sp>
        <p:nvSpPr>
          <p:cNvPr id="226" name="Google Shape;226;p28"/>
          <p:cNvSpPr txBox="1">
            <a:spLocks noGrp="1"/>
          </p:cNvSpPr>
          <p:nvPr>
            <p:ph type="body" idx="1"/>
          </p:nvPr>
        </p:nvSpPr>
        <p:spPr>
          <a:xfrm>
            <a:off x="819150" y="1800200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440"/>
              <a:buNone/>
            </a:pPr>
            <a:r>
              <a:rPr lang="tr" sz="132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r>
              <a:rPr lang="tr" sz="1320">
                <a:solidFill>
                  <a:srgbClr val="000000"/>
                </a:solidFill>
              </a:rPr>
              <a:t>It has nearly 300 thousand volunteer members, 24 thousand 530 of whom are in the field.</a:t>
            </a:r>
            <a:endParaRPr sz="132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440"/>
              <a:buNone/>
            </a:pPr>
            <a:r>
              <a:rPr lang="tr" sz="132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r>
              <a:rPr lang="tr" sz="1320">
                <a:solidFill>
                  <a:srgbClr val="000000"/>
                </a:solidFill>
              </a:rPr>
              <a:t>1,550,080 boxes of drinking water</a:t>
            </a:r>
            <a:endParaRPr sz="132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440"/>
              <a:buNone/>
            </a:pPr>
            <a:r>
              <a:rPr lang="tr" sz="132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r>
              <a:rPr lang="tr" sz="1320">
                <a:solidFill>
                  <a:srgbClr val="000000"/>
                </a:solidFill>
              </a:rPr>
              <a:t>692,030 food parcels (1,292,800 portions of food)</a:t>
            </a:r>
            <a:endParaRPr sz="132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440"/>
              <a:buNone/>
            </a:pPr>
            <a:r>
              <a:rPr lang="tr" sz="132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r>
              <a:rPr lang="tr" sz="1320">
                <a:solidFill>
                  <a:srgbClr val="000000"/>
                </a:solidFill>
              </a:rPr>
              <a:t>25,503 Hygiene parcels</a:t>
            </a:r>
            <a:endParaRPr sz="132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440"/>
              <a:buNone/>
            </a:pPr>
            <a:r>
              <a:rPr lang="tr" sz="132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r>
              <a:rPr lang="tr" sz="1320">
                <a:solidFill>
                  <a:srgbClr val="000000"/>
                </a:solidFill>
              </a:rPr>
              <a:t>16,000 Stationery kits</a:t>
            </a:r>
            <a:endParaRPr sz="132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440"/>
              <a:buNone/>
            </a:pPr>
            <a:r>
              <a:rPr lang="tr" sz="132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r>
              <a:rPr lang="tr" sz="1320">
                <a:solidFill>
                  <a:srgbClr val="000000"/>
                </a:solidFill>
              </a:rPr>
              <a:t>1144 tons of sheep and cattle feed</a:t>
            </a:r>
            <a:endParaRPr sz="132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440"/>
              <a:buNone/>
            </a:pPr>
            <a:r>
              <a:rPr lang="tr" sz="132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r>
              <a:rPr lang="tr" sz="1320">
                <a:solidFill>
                  <a:srgbClr val="000000"/>
                </a:solidFill>
              </a:rPr>
              <a:t>15 Prefabricated schools</a:t>
            </a:r>
            <a:endParaRPr sz="132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440"/>
              <a:buNone/>
            </a:pPr>
            <a:r>
              <a:rPr lang="tr" sz="132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r>
              <a:rPr lang="tr" sz="1320">
                <a:solidFill>
                  <a:srgbClr val="000000"/>
                </a:solidFill>
              </a:rPr>
              <a:t>448 Steel construction house</a:t>
            </a:r>
            <a:endParaRPr sz="132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05000"/>
              </a:lnSpc>
              <a:spcBef>
                <a:spcPts val="0"/>
              </a:spcBef>
              <a:spcAft>
                <a:spcPts val="1200"/>
              </a:spcAft>
              <a:buSzPts val="440"/>
              <a:buNone/>
            </a:pPr>
            <a:endParaRPr sz="820"/>
          </a:p>
        </p:txBody>
      </p:sp>
      <p:pic>
        <p:nvPicPr>
          <p:cNvPr id="227" name="Google Shape;227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74150" y="2217800"/>
            <a:ext cx="4353776" cy="2523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9"/>
          <p:cNvSpPr txBox="1">
            <a:spLocks noGrp="1"/>
          </p:cNvSpPr>
          <p:nvPr>
            <p:ph type="title"/>
          </p:nvPr>
        </p:nvSpPr>
        <p:spPr>
          <a:xfrm>
            <a:off x="819150" y="690775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"/>
              <a:t>Failure Stories</a:t>
            </a:r>
            <a:endParaRPr/>
          </a:p>
        </p:txBody>
      </p:sp>
      <p:sp>
        <p:nvSpPr>
          <p:cNvPr id="233" name="Google Shape;233;p29"/>
          <p:cNvSpPr txBox="1">
            <a:spLocks noGrp="1"/>
          </p:cNvSpPr>
          <p:nvPr>
            <p:ph type="body" idx="1"/>
          </p:nvPr>
        </p:nvSpPr>
        <p:spPr>
          <a:xfrm>
            <a:off x="819150" y="1347750"/>
            <a:ext cx="45084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tr" sz="2000">
                <a:solidFill>
                  <a:srgbClr val="000000"/>
                </a:solidFill>
              </a:rPr>
              <a:t>Ahbap Science and Art Campus</a:t>
            </a:r>
            <a:endParaRPr sz="2000">
              <a:solidFill>
                <a:srgbClr val="000000"/>
              </a:solidFill>
            </a:endParaRPr>
          </a:p>
          <a:p>
            <a:pPr marL="12700" lvl="0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tr">
                <a:solidFill>
                  <a:srgbClr val="000000"/>
                </a:solidFill>
              </a:rPr>
              <a:t>•The project is targeted for April 23, 2023 with the support of Ankara metropolitan municipality, scientists and artists.</a:t>
            </a:r>
            <a:endParaRPr>
              <a:solidFill>
                <a:srgbClr val="000000"/>
              </a:solidFill>
            </a:endParaRPr>
          </a:p>
          <a:p>
            <a:pPr marL="12700" lvl="0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tr">
                <a:solidFill>
                  <a:srgbClr val="000000"/>
                </a:solidFill>
              </a:rPr>
              <a:t>•Due to February 6 Earthquake, Ahbap Science and Art Campus Project was postponed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234" name="Google Shape;234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18375" y="690775"/>
            <a:ext cx="2641893" cy="3459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9150" y="2752450"/>
            <a:ext cx="4508400" cy="20676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0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"/>
              <a:t>Current Situation</a:t>
            </a:r>
            <a:endParaRPr/>
          </a:p>
        </p:txBody>
      </p:sp>
      <p:sp>
        <p:nvSpPr>
          <p:cNvPr id="241" name="Google Shape;241;p30"/>
          <p:cNvSpPr txBox="1">
            <a:spLocks noGrp="1"/>
          </p:cNvSpPr>
          <p:nvPr>
            <p:ph type="body" idx="1"/>
          </p:nvPr>
        </p:nvSpPr>
        <p:spPr>
          <a:xfrm>
            <a:off x="898525" y="1689225"/>
            <a:ext cx="47373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tr"/>
              <a:t>Has around 13000 volunteers that are helping people in need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tr"/>
              <a:t>Has a big following in social media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tr"/>
              <a:t>Working with Adidas to provide crampon shoes to motivate kids in Hatay</a:t>
            </a:r>
            <a:endParaRPr/>
          </a:p>
          <a:p>
            <a:pPr marL="45720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242" name="Google Shape;242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1925" y="3056675"/>
            <a:ext cx="4737276" cy="164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35825" y="479825"/>
            <a:ext cx="3245275" cy="431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31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"/>
              <a:t>Current Situation</a:t>
            </a:r>
            <a:endParaRPr/>
          </a:p>
        </p:txBody>
      </p:sp>
      <p:sp>
        <p:nvSpPr>
          <p:cNvPr id="249" name="Google Shape;249;p31"/>
          <p:cNvSpPr txBox="1">
            <a:spLocks noGrp="1"/>
          </p:cNvSpPr>
          <p:nvPr>
            <p:ph type="body" idx="1"/>
          </p:nvPr>
        </p:nvSpPr>
        <p:spPr>
          <a:xfrm>
            <a:off x="819150" y="1634725"/>
            <a:ext cx="474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tr"/>
              <a:t>Working with Castrol to help workers who have lost their workshops and equipments in Antakya in automotive sector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tr"/>
              <a:t>Working with Coca-Cola and ÖSGD to provide in-kind and financial support to young women who are actively involved in art, sports and social welfare(Total Budget: 2 Million TL)</a:t>
            </a:r>
            <a:endParaRPr/>
          </a:p>
        </p:txBody>
      </p:sp>
      <p:pic>
        <p:nvPicPr>
          <p:cNvPr id="250" name="Google Shape;250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1675" y="2866175"/>
            <a:ext cx="4480650" cy="1968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65250" y="413150"/>
            <a:ext cx="3131599" cy="4376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4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3709200" cy="138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"/>
              <a:t>Outline</a:t>
            </a:r>
            <a:endParaRPr sz="3000"/>
          </a:p>
        </p:txBody>
      </p:sp>
      <p:sp>
        <p:nvSpPr>
          <p:cNvPr id="135" name="Google Shape;135;p14"/>
          <p:cNvSpPr txBox="1">
            <a:spLocks noGrp="1"/>
          </p:cNvSpPr>
          <p:nvPr>
            <p:ph type="body" idx="1"/>
          </p:nvPr>
        </p:nvSpPr>
        <p:spPr>
          <a:xfrm>
            <a:off x="830700" y="1684425"/>
            <a:ext cx="4158300" cy="320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tr" sz="1400"/>
              <a:t>Where and Whom?</a:t>
            </a:r>
            <a:endParaRPr sz="140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tr" sz="1400"/>
              <a:t>When was AHBAP Founded?</a:t>
            </a:r>
            <a:endParaRPr sz="140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tr" sz="1400"/>
              <a:t>What is AHBAP?</a:t>
            </a:r>
            <a:endParaRPr sz="140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tr" sz="1400"/>
              <a:t>Why?</a:t>
            </a:r>
            <a:endParaRPr sz="140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tr" sz="1400"/>
              <a:t>Main Projects and Achievements</a:t>
            </a:r>
            <a:endParaRPr sz="140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tr" sz="1400"/>
              <a:t>Success Stories</a:t>
            </a:r>
            <a:endParaRPr sz="140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tr" sz="1400"/>
              <a:t>Failure Stories</a:t>
            </a:r>
            <a:endParaRPr sz="140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tr" sz="1400"/>
              <a:t>Current Situation</a:t>
            </a:r>
            <a:endParaRPr sz="140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tr" sz="1400"/>
              <a:t>Similar NGOs Worldwide</a:t>
            </a:r>
            <a:endParaRPr sz="14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" sz="1400"/>
              <a:t> </a:t>
            </a:r>
            <a:endParaRPr sz="1400"/>
          </a:p>
        </p:txBody>
      </p:sp>
      <p:pic>
        <p:nvPicPr>
          <p:cNvPr id="136" name="Google Shape;136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13275" y="1595449"/>
            <a:ext cx="4913826" cy="2456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32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"/>
              <a:t>Similar NGOs Worldwide</a:t>
            </a:r>
            <a:endParaRPr/>
          </a:p>
        </p:txBody>
      </p:sp>
      <p:sp>
        <p:nvSpPr>
          <p:cNvPr id="257" name="Google Shape;257;p32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tr"/>
              <a:t>World Food Programme(WFP)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tr"/>
              <a:t>Medecins Sans Frontieres(Doctors Without Borders)(MSF)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258" name="Google Shape;258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41525" y="2711225"/>
            <a:ext cx="3819825" cy="2005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29275" y="2775175"/>
            <a:ext cx="3581069" cy="2005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33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"/>
              <a:t>World Food Programme(WFP)</a:t>
            </a:r>
            <a:endParaRPr/>
          </a:p>
        </p:txBody>
      </p:sp>
      <p:sp>
        <p:nvSpPr>
          <p:cNvPr id="265" name="Google Shape;265;p33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300"/>
              <a:buChar char="●"/>
            </a:pPr>
            <a:r>
              <a:rPr lang="tr">
                <a:solidFill>
                  <a:srgbClr val="231F20"/>
                </a:solidFill>
                <a:highlight>
                  <a:srgbClr val="FFFFFF"/>
                </a:highlight>
              </a:rPr>
              <a:t>Provides food assistance to people who are recovering from conflict, disasters and impacts of climate change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tr"/>
              <a:t>Unlike AHBAP, WFP collaborates with governments 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tr"/>
              <a:t>WFP was founded in 1961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266" name="Google Shape;266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83575" y="1800200"/>
            <a:ext cx="4333950" cy="24270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34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3914400" cy="138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"/>
              <a:t>Medecins Sans Frontieres(Doctors Without Borders)(MSF)</a:t>
            </a:r>
            <a:endParaRPr/>
          </a:p>
        </p:txBody>
      </p:sp>
      <p:sp>
        <p:nvSpPr>
          <p:cNvPr id="272" name="Google Shape;272;p34"/>
          <p:cNvSpPr txBox="1">
            <a:spLocks noGrp="1"/>
          </p:cNvSpPr>
          <p:nvPr>
            <p:ph type="body" idx="1"/>
          </p:nvPr>
        </p:nvSpPr>
        <p:spPr>
          <a:xfrm>
            <a:off x="830700" y="2319050"/>
            <a:ext cx="3709200" cy="211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300"/>
              <a:buChar char="●"/>
            </a:pPr>
            <a:r>
              <a:rPr lang="tr" dirty="0">
                <a:solidFill>
                  <a:srgbClr val="231F20"/>
                </a:solidFill>
                <a:highlight>
                  <a:srgbClr val="FFFFFF"/>
                </a:highlight>
              </a:rPr>
              <a:t>Cares for people affected by conflict, disease outbreaks, natural and human-made disasters, and exclusion from health care in more than 70 countries.</a:t>
            </a:r>
            <a:endParaRPr dirty="0">
              <a:solidFill>
                <a:srgbClr val="231F20"/>
              </a:solidFill>
              <a:highlight>
                <a:srgbClr val="FFFFFF"/>
              </a:highlight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300"/>
              <a:buChar char="●"/>
            </a:pPr>
            <a:r>
              <a:rPr lang="tr" dirty="0">
                <a:solidFill>
                  <a:srgbClr val="231F20"/>
                </a:solidFill>
                <a:highlight>
                  <a:srgbClr val="FFFFFF"/>
                </a:highlight>
              </a:rPr>
              <a:t>Focus of MSF is more limited, they operate only in healthcare and medical humanitarian sector</a:t>
            </a:r>
            <a:endParaRPr dirty="0">
              <a:solidFill>
                <a:srgbClr val="231F20"/>
              </a:solidFill>
              <a:highlight>
                <a:srgbClr val="FFFFFF"/>
              </a:highlight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300"/>
              <a:buChar char="●"/>
            </a:pPr>
            <a:r>
              <a:rPr lang="tr" dirty="0">
                <a:solidFill>
                  <a:srgbClr val="231F20"/>
                </a:solidFill>
                <a:highlight>
                  <a:srgbClr val="FFFFFF"/>
                </a:highlight>
              </a:rPr>
              <a:t>MSF was founded in 1971</a:t>
            </a:r>
            <a:endParaRPr dirty="0">
              <a:solidFill>
                <a:srgbClr val="231F20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dirty="0"/>
          </a:p>
        </p:txBody>
      </p:sp>
      <p:pic>
        <p:nvPicPr>
          <p:cNvPr id="273" name="Google Shape;273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28350" y="1194675"/>
            <a:ext cx="3819825" cy="2845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35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6424200" cy="7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p35"/>
          <p:cNvSpPr txBox="1">
            <a:spLocks noGrp="1"/>
          </p:cNvSpPr>
          <p:nvPr>
            <p:ph type="subTitle" idx="1"/>
          </p:nvPr>
        </p:nvSpPr>
        <p:spPr>
          <a:xfrm>
            <a:off x="819150" y="1550700"/>
            <a:ext cx="58599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" name="Google Shape;280;p35"/>
          <p:cNvSpPr txBox="1">
            <a:spLocks noGrp="1"/>
          </p:cNvSpPr>
          <p:nvPr>
            <p:ph type="body" idx="2"/>
          </p:nvPr>
        </p:nvSpPr>
        <p:spPr>
          <a:xfrm>
            <a:off x="819150" y="2467050"/>
            <a:ext cx="5859900" cy="209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281" name="Google Shape;281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5300" y="195275"/>
            <a:ext cx="8736474" cy="4757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36"/>
          <p:cNvSpPr txBox="1">
            <a:spLocks noGrp="1"/>
          </p:cNvSpPr>
          <p:nvPr>
            <p:ph type="title"/>
          </p:nvPr>
        </p:nvSpPr>
        <p:spPr>
          <a:xfrm>
            <a:off x="826525" y="446525"/>
            <a:ext cx="6424200" cy="7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"/>
              <a:t>References</a:t>
            </a:r>
            <a:endParaRPr/>
          </a:p>
        </p:txBody>
      </p:sp>
      <p:sp>
        <p:nvSpPr>
          <p:cNvPr id="287" name="Google Shape;287;p36"/>
          <p:cNvSpPr txBox="1">
            <a:spLocks noGrp="1"/>
          </p:cNvSpPr>
          <p:nvPr>
            <p:ph type="subTitle" idx="1"/>
          </p:nvPr>
        </p:nvSpPr>
        <p:spPr>
          <a:xfrm>
            <a:off x="477250" y="901600"/>
            <a:ext cx="8309400" cy="323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ct val="57291"/>
              <a:buNone/>
            </a:pPr>
            <a:endParaRPr sz="700" dirty="0"/>
          </a:p>
          <a:p>
            <a:pPr marL="3429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tr" sz="1100" i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Derneğin Amacı</a:t>
            </a:r>
            <a:r>
              <a:rPr lang="tr" sz="11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. Ahbap.(n.d.). </a:t>
            </a:r>
            <a:r>
              <a:rPr lang="tr" sz="1100" dirty="0">
                <a:solidFill>
                  <a:srgbClr val="000000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https://ahbap.org/dernegin-amaci</a:t>
            </a:r>
            <a:r>
              <a:rPr lang="tr" sz="11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.</a:t>
            </a:r>
            <a:endParaRPr sz="1100" i="1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55600" lvl="0" indent="-127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tr" sz="1100" i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500 Öğrenciye 6000 TL Konaklama Desteği Başvuruları Sonuçlandı!</a:t>
            </a:r>
            <a:r>
              <a:rPr lang="tr" sz="11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Ahbap. (2021, September 28). https://ahbap.org/haber/500-ogrenciye-6000-tl-konaklama-destegi-basvurulari-sonuclandi</a:t>
            </a:r>
            <a:endParaRPr sz="11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55600" lvl="0" indent="-127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tr" sz="1100" i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AHBAP Derneği’Nin Bağışlarla Kiraladığı fransız Helikopteri Türkiye’ye Geliyor</a:t>
            </a:r>
            <a:r>
              <a:rPr lang="tr" sz="11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Sözcü. (2021, August 6). https://www.sozcu.com.tr/ahbap-derneginin-bagislarla-kiraladigi-fransiz-helikopteri-turkiyeye-geliyor-wp6579278</a:t>
            </a:r>
            <a:endParaRPr sz="11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55600" lvl="0" indent="-127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tr" sz="1100" i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Bilim ve Sanat akademisi</a:t>
            </a:r>
            <a:r>
              <a:rPr lang="tr" sz="11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Ankarakuzeyyildizi. (n.d.). https://www.ahbapbilimvesanatkampusu.com/</a:t>
            </a:r>
            <a:endParaRPr sz="11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55600" lvl="0" indent="-127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tr" sz="1100" i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Deprem Bölgesi Burs Başvurusu Başladı</a:t>
            </a:r>
            <a:r>
              <a:rPr lang="tr" sz="11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Ahbap. (2023, May 31). https://ahbap.org/haber/deprem-bolgesi-burs-basvurusu-basladi</a:t>
            </a:r>
            <a:endParaRPr sz="11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55600" lvl="0" indent="-127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tr" sz="1100" i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Haluk Levent Açıkladı: AHBAP’Tan Yangın ve Sellerden Zarar Görenlere 7.5 milyon TL DESTEK</a:t>
            </a:r>
            <a:r>
              <a:rPr lang="tr" sz="11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T24. (2022, July 14). https://t24.com.tr/haber/haluk-levent-acikladi-ahbap-tan-yangin-ve-sellerden-zarar-gorenlere-7-5-milyon-tl-destek,1046387</a:t>
            </a:r>
            <a:endParaRPr sz="11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55600" lvl="0" indent="-127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tr" sz="1100" i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Haluk Levent, AHBAP Derneği’Nin Deprem Konutları Projesini Açıkladı</a:t>
            </a:r>
            <a:r>
              <a:rPr lang="tr" sz="11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Gazete Duvar. (2023, April 5). https://www.gazeteduvar.com.tr/haluk-levent-ahbap-derneginin-deprem-konutu-projesini-acikladi-haber-1611786</a:t>
            </a:r>
            <a:endParaRPr sz="11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55600" lvl="0" indent="-1270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7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36"/>
          <p:cNvSpPr txBox="1">
            <a:spLocks noGrp="1"/>
          </p:cNvSpPr>
          <p:nvPr>
            <p:ph type="title"/>
          </p:nvPr>
        </p:nvSpPr>
        <p:spPr>
          <a:xfrm>
            <a:off x="826525" y="446525"/>
            <a:ext cx="6424200" cy="7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"/>
              <a:t>References</a:t>
            </a:r>
            <a:endParaRPr/>
          </a:p>
        </p:txBody>
      </p:sp>
      <p:sp>
        <p:nvSpPr>
          <p:cNvPr id="287" name="Google Shape;287;p36"/>
          <p:cNvSpPr txBox="1">
            <a:spLocks noGrp="1"/>
          </p:cNvSpPr>
          <p:nvPr>
            <p:ph type="subTitle" idx="1"/>
          </p:nvPr>
        </p:nvSpPr>
        <p:spPr>
          <a:xfrm>
            <a:off x="477250" y="901600"/>
            <a:ext cx="8309400" cy="323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ct val="57291"/>
              <a:buNone/>
            </a:pPr>
            <a:endParaRPr sz="700" dirty="0"/>
          </a:p>
          <a:p>
            <a:pPr marL="3429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tr" sz="11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tr" sz="1100" i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HPV Aşılarının Ilk Dozu Uygulandı!</a:t>
            </a:r>
            <a:r>
              <a:rPr lang="tr" sz="11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Ahbap. (2022, April 27). https://ahbap.org/haber/hpv-asilarinin-ilk-dozu-uygulandi </a:t>
            </a:r>
            <a:endParaRPr sz="11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55600" lvl="0" indent="-127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tr" sz="11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AHBAP platformu Resmi Sitesi. (n.d.). Haberler. </a:t>
            </a:r>
            <a:r>
              <a:rPr lang="tr" sz="1100" u="sng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https://ahbap.org/haberler</a:t>
            </a:r>
            <a:endParaRPr sz="11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55600" lvl="0" indent="-127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tr" sz="11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AHBAP. (2023, March 2). [Twitter post]. Twitter. </a:t>
            </a:r>
            <a:r>
              <a:rPr lang="tr" sz="1100" u="sng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https://twitter.com/ahbap/status/1755635126854181039</a:t>
            </a:r>
            <a:endParaRPr sz="11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55600" lvl="0" indent="-127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tr" sz="11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AHBAP. (2023, February 20). [Twitter post]. Twitter. </a:t>
            </a:r>
            <a:r>
              <a:rPr lang="tr" sz="1100" u="sng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https://twitter.com/ahbap/status/1750505265575649435</a:t>
            </a:r>
            <a:endParaRPr sz="11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55600" lvl="0" indent="-127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tr" sz="11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World Food Programme. (n.d.). Support Us - Stories - Donate. </a:t>
            </a:r>
            <a:r>
              <a:rPr lang="tr" sz="1100" u="sng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https://www.wfp.org/support-us/stories/donate?utm_source=google&amp;utm_medium=cpc&amp;utm_campaign=16867703674&amp;utm_content=138048455160&amp;gad_source=1&amp;gclid=CjwKCAiA_tuuBhAUEiwAvxkgTiapvBey9_WkQT8nx87RPus7Qocae7k4A2mZCWYAiUhbErdW9tvSYRoCGMwQAvD_BwE&amp;gclsrc=aw.ds</a:t>
            </a:r>
            <a:endParaRPr sz="11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55600" lvl="0" indent="-127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tr" sz="11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Médecins Sans Frontières (MSF). (n.d.). Who We Are. https://www.msf.org/who-we-are?gad_source=1&amp;gclid=CjwKCAiA_tuuBhAUEiwAvxkgTnS2v70cqnfv1MQRFSRv-xFgM3G7IwF8q9TLibnbvo1zc8AnaqyxHxoCriIQAvD_BwE</a:t>
            </a:r>
            <a:endParaRPr sz="11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55600" lvl="0" indent="-127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800" b="1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55600" lvl="0" indent="-1270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ct val="57291"/>
              <a:buNone/>
            </a:pPr>
            <a:endParaRPr sz="1000" i="1" dirty="0">
              <a:solidFill>
                <a:srgbClr val="000000"/>
              </a:solidFill>
            </a:endParaRPr>
          </a:p>
          <a:p>
            <a:pPr marL="355600" lvl="0" indent="-1270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700" dirty="0"/>
          </a:p>
        </p:txBody>
      </p:sp>
    </p:spTree>
    <p:extLst>
      <p:ext uri="{BB962C8B-B14F-4D97-AF65-F5344CB8AC3E}">
        <p14:creationId xmlns:p14="http://schemas.microsoft.com/office/powerpoint/2010/main" val="33796593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37"/>
          <p:cNvSpPr txBox="1">
            <a:spLocks noGrp="1"/>
          </p:cNvSpPr>
          <p:nvPr>
            <p:ph type="title" idx="4294967295"/>
          </p:nvPr>
        </p:nvSpPr>
        <p:spPr>
          <a:xfrm>
            <a:off x="773700" y="1663450"/>
            <a:ext cx="7596600" cy="76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">
                <a:solidFill>
                  <a:schemeClr val="dk2"/>
                </a:solidFill>
              </a:rPr>
              <a:t>"We are in pursuit of love and truth."</a:t>
            </a:r>
            <a:endParaRPr>
              <a:solidFill>
                <a:schemeClr val="dk2"/>
              </a:solidFill>
            </a:endParaRPr>
          </a:p>
        </p:txBody>
      </p:sp>
      <p:cxnSp>
        <p:nvCxnSpPr>
          <p:cNvPr id="293" name="Google Shape;293;p37"/>
          <p:cNvCxnSpPr/>
          <p:nvPr/>
        </p:nvCxnSpPr>
        <p:spPr>
          <a:xfrm>
            <a:off x="4295550" y="2693400"/>
            <a:ext cx="5529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94" name="Google Shape;294;p37"/>
          <p:cNvSpPr txBox="1">
            <a:spLocks noGrp="1"/>
          </p:cNvSpPr>
          <p:nvPr>
            <p:ph type="body" idx="4294967295"/>
          </p:nvPr>
        </p:nvSpPr>
        <p:spPr>
          <a:xfrm>
            <a:off x="773700" y="2961650"/>
            <a:ext cx="7596600" cy="51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"/>
              <a:t>- AHBAP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38"/>
          <p:cNvSpPr txBox="1">
            <a:spLocks noGrp="1"/>
          </p:cNvSpPr>
          <p:nvPr>
            <p:ph type="title"/>
          </p:nvPr>
        </p:nvSpPr>
        <p:spPr>
          <a:xfrm>
            <a:off x="1393929" y="1301146"/>
            <a:ext cx="6366900" cy="25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" sz="4800"/>
              <a:t>Thank You</a:t>
            </a:r>
            <a:endParaRPr sz="48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5"/>
          <p:cNvSpPr txBox="1">
            <a:spLocks noGrp="1"/>
          </p:cNvSpPr>
          <p:nvPr>
            <p:ph type="title"/>
          </p:nvPr>
        </p:nvSpPr>
        <p:spPr>
          <a:xfrm>
            <a:off x="1888684" y="1746100"/>
            <a:ext cx="5377500" cy="164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"/>
              <a:t>About: AHBAP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6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"/>
              <a:t>Where and Whom?</a:t>
            </a:r>
            <a:endParaRPr/>
          </a:p>
        </p:txBody>
      </p:sp>
      <p:sp>
        <p:nvSpPr>
          <p:cNvPr id="147" name="Google Shape;147;p16"/>
          <p:cNvSpPr txBox="1">
            <a:spLocks noGrp="1"/>
          </p:cNvSpPr>
          <p:nvPr>
            <p:ph type="body" idx="1"/>
          </p:nvPr>
        </p:nvSpPr>
        <p:spPr>
          <a:xfrm>
            <a:off x="819150" y="1981400"/>
            <a:ext cx="3467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tr"/>
              <a:t>Haluk Levent's recognition, with the increasing the number of followers of his social media account, emerged as a result of the efforts he initiated with the intention of using it to bring together people and organizations that can help people in need in Turkey. </a:t>
            </a:r>
            <a:endParaRPr/>
          </a:p>
        </p:txBody>
      </p:sp>
      <p:pic>
        <p:nvPicPr>
          <p:cNvPr id="148" name="Google Shape;14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25500" y="1727575"/>
            <a:ext cx="4088800" cy="229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7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"/>
              <a:t>When was AHBAP Formed?</a:t>
            </a:r>
            <a:endParaRPr/>
          </a:p>
        </p:txBody>
      </p:sp>
      <p:sp>
        <p:nvSpPr>
          <p:cNvPr id="154" name="Google Shape;154;p17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tr"/>
              <a:t>As a result of these studies, a mutual aid platform called "AHBAP Platform" was formed; "AHBAP Association" was established on July 31, 2017 to coordinate the work on the AHBAP Platform. The headquarters of the association is Istanbul.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8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"/>
              <a:t>What is AHBAP?</a:t>
            </a:r>
            <a:endParaRPr/>
          </a:p>
        </p:txBody>
      </p:sp>
      <p:sp>
        <p:nvSpPr>
          <p:cNvPr id="160" name="Google Shape;160;p18"/>
          <p:cNvSpPr txBox="1">
            <a:spLocks noGrp="1"/>
          </p:cNvSpPr>
          <p:nvPr>
            <p:ph type="body" idx="1"/>
          </p:nvPr>
        </p:nvSpPr>
        <p:spPr>
          <a:xfrm>
            <a:off x="4702350" y="2145313"/>
            <a:ext cx="3622500" cy="169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tr"/>
              <a:t>AHBAP; It is a non-governmental organization based on solidarity and cooperation. As of 2023, there is a volunteer network in 68 cities of Turkey. It organizes activities in the fields of sustainable solidarity, cooperation, non-violent communication, scholarship, medical aid, humanitarian aid, special events, campaigns, education, art, science and technology.</a:t>
            </a:r>
            <a:endParaRPr/>
          </a:p>
        </p:txBody>
      </p:sp>
      <p:pic>
        <p:nvPicPr>
          <p:cNvPr id="161" name="Google Shape;161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23400" y="1990719"/>
            <a:ext cx="3573251" cy="2008075"/>
          </a:xfrm>
          <a:prstGeom prst="rect">
            <a:avLst/>
          </a:prstGeom>
          <a:noFill/>
          <a:ln w="9525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9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"/>
              <a:t>Why?</a:t>
            </a:r>
            <a:endParaRPr/>
          </a:p>
        </p:txBody>
      </p:sp>
      <p:sp>
        <p:nvSpPr>
          <p:cNvPr id="167" name="Google Shape;167;p19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tr" sz="1200">
                <a:solidFill>
                  <a:srgbClr val="0D0D0D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Ahbap Association was founded to provide various forms of aid, including material and financial assistance, to promote cooperation, build a better society, and create sustainable networks. Our mission encompasses supporting those in need, preserving local culture, and embracing technological advancements, all with the goal of advancing opportunities and shaping a brighter future.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0"/>
          <p:cNvSpPr txBox="1">
            <a:spLocks noGrp="1"/>
          </p:cNvSpPr>
          <p:nvPr>
            <p:ph type="title"/>
          </p:nvPr>
        </p:nvSpPr>
        <p:spPr>
          <a:xfrm>
            <a:off x="1888684" y="1746100"/>
            <a:ext cx="5377500" cy="164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"/>
              <a:t>Content: AHBAP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1"/>
          <p:cNvSpPr txBox="1">
            <a:spLocks noGrp="1"/>
          </p:cNvSpPr>
          <p:nvPr>
            <p:ph type="title"/>
          </p:nvPr>
        </p:nvSpPr>
        <p:spPr>
          <a:xfrm>
            <a:off x="1888684" y="1746100"/>
            <a:ext cx="5377500" cy="164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78" name="Google Shape;178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hift">
  <a:themeElements>
    <a:clrScheme name="Shift">
      <a:dk1>
        <a:srgbClr val="FFFFFF"/>
      </a:dk1>
      <a:lt1>
        <a:srgbClr val="AF7B51"/>
      </a:lt1>
      <a:dk2>
        <a:srgbClr val="233A44"/>
      </a:dk2>
      <a:lt2>
        <a:srgbClr val="D9D9D9"/>
      </a:lt2>
      <a:accent1>
        <a:srgbClr val="00796B"/>
      </a:accent1>
      <a:accent2>
        <a:srgbClr val="D9563F"/>
      </a:accent2>
      <a:accent3>
        <a:srgbClr val="C4A15A"/>
      </a:accent3>
      <a:accent4>
        <a:srgbClr val="14F597"/>
      </a:accent4>
      <a:accent5>
        <a:srgbClr val="3D4594"/>
      </a:accent5>
      <a:accent6>
        <a:srgbClr val="163EF5"/>
      </a:accent6>
      <a:hlink>
        <a:srgbClr val="3D4594"/>
      </a:hlink>
      <a:folHlink>
        <a:srgbClr val="3D45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1241</Words>
  <Application>Microsoft Macintosh PowerPoint</Application>
  <PresentationFormat>On-screen Show (16:9)</PresentationFormat>
  <Paragraphs>114</Paragraphs>
  <Slides>27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Nunito</vt:lpstr>
      <vt:lpstr>Calibri</vt:lpstr>
      <vt:lpstr>Roboto</vt:lpstr>
      <vt:lpstr>Arial</vt:lpstr>
      <vt:lpstr>Shift</vt:lpstr>
      <vt:lpstr>NGO: AHBAP</vt:lpstr>
      <vt:lpstr>Outline</vt:lpstr>
      <vt:lpstr>About: AHBAP</vt:lpstr>
      <vt:lpstr>Where and Whom?</vt:lpstr>
      <vt:lpstr>When was AHBAP Formed?</vt:lpstr>
      <vt:lpstr>What is AHBAP?</vt:lpstr>
      <vt:lpstr>Why?</vt:lpstr>
      <vt:lpstr>Content: AHBAP</vt:lpstr>
      <vt:lpstr>PowerPoint Presentation</vt:lpstr>
      <vt:lpstr>Main Projects and Achievements</vt:lpstr>
      <vt:lpstr>PowerPoint Presentation</vt:lpstr>
      <vt:lpstr>Earthquake Solidarity Project</vt:lpstr>
      <vt:lpstr>Fire and Flood Support Project</vt:lpstr>
      <vt:lpstr>Education Support Project</vt:lpstr>
      <vt:lpstr>HPV vaccine project</vt:lpstr>
      <vt:lpstr>Success Stories</vt:lpstr>
      <vt:lpstr>Failure Stories</vt:lpstr>
      <vt:lpstr>Current Situation</vt:lpstr>
      <vt:lpstr>Current Situation</vt:lpstr>
      <vt:lpstr>Similar NGOs Worldwide</vt:lpstr>
      <vt:lpstr>World Food Programme(WFP)</vt:lpstr>
      <vt:lpstr>Medecins Sans Frontieres(Doctors Without Borders)(MSF)</vt:lpstr>
      <vt:lpstr>PowerPoint Presentation</vt:lpstr>
      <vt:lpstr>References</vt:lpstr>
      <vt:lpstr>References</vt:lpstr>
      <vt:lpstr>"We are in pursuit of love and truth."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NGO: AHBAP</dc:title>
  <cp:lastModifiedBy>zehranaz dönmez</cp:lastModifiedBy>
  <cp:revision>1</cp:revision>
  <dcterms:modified xsi:type="dcterms:W3CDTF">2024-02-23T10:03:00Z</dcterms:modified>
</cp:coreProperties>
</file>