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54" r:id="rId1"/>
  </p:sldMasterIdLst>
  <p:notesMasterIdLst>
    <p:notesMasterId r:id="rId37"/>
  </p:notesMasterIdLst>
  <p:handoutMasterIdLst>
    <p:handoutMasterId r:id="rId38"/>
  </p:handoutMasterIdLst>
  <p:sldIdLst>
    <p:sldId id="257" r:id="rId2"/>
    <p:sldId id="258" r:id="rId3"/>
    <p:sldId id="360" r:id="rId4"/>
    <p:sldId id="361" r:id="rId5"/>
    <p:sldId id="362" r:id="rId6"/>
    <p:sldId id="370" r:id="rId7"/>
    <p:sldId id="371" r:id="rId8"/>
    <p:sldId id="363" r:id="rId9"/>
    <p:sldId id="364" r:id="rId10"/>
    <p:sldId id="365" r:id="rId11"/>
    <p:sldId id="366" r:id="rId12"/>
    <p:sldId id="367" r:id="rId13"/>
    <p:sldId id="368" r:id="rId14"/>
    <p:sldId id="394" r:id="rId15"/>
    <p:sldId id="391" r:id="rId16"/>
    <p:sldId id="392" r:id="rId17"/>
    <p:sldId id="372" r:id="rId18"/>
    <p:sldId id="373" r:id="rId19"/>
    <p:sldId id="374" r:id="rId20"/>
    <p:sldId id="375" r:id="rId21"/>
    <p:sldId id="376" r:id="rId22"/>
    <p:sldId id="377" r:id="rId23"/>
    <p:sldId id="378" r:id="rId24"/>
    <p:sldId id="379" r:id="rId25"/>
    <p:sldId id="380" r:id="rId26"/>
    <p:sldId id="381" r:id="rId27"/>
    <p:sldId id="382" r:id="rId28"/>
    <p:sldId id="383" r:id="rId29"/>
    <p:sldId id="384" r:id="rId30"/>
    <p:sldId id="385" r:id="rId31"/>
    <p:sldId id="386" r:id="rId32"/>
    <p:sldId id="387" r:id="rId33"/>
    <p:sldId id="388" r:id="rId34"/>
    <p:sldId id="389" r:id="rId35"/>
    <p:sldId id="393" r:id="rId36"/>
  </p:sldIdLst>
  <p:sldSz cx="9144000" cy="6858000" type="screen4x3"/>
  <p:notesSz cx="6946900" cy="100584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68">
          <p15:clr>
            <a:srgbClr val="A4A3A4"/>
          </p15:clr>
        </p15:guide>
        <p15:guide id="2" pos="218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6666FF"/>
    <a:srgbClr val="CC66FF"/>
    <a:srgbClr val="0066FF"/>
    <a:srgbClr val="3399FF"/>
    <a:srgbClr val="006666"/>
    <a:srgbClr val="008080"/>
    <a:srgbClr val="3366FF"/>
    <a:srgbClr val="66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787"/>
    <p:restoredTop sz="90929"/>
  </p:normalViewPr>
  <p:slideViewPr>
    <p:cSldViewPr>
      <p:cViewPr varScale="1">
        <p:scale>
          <a:sx n="106" d="100"/>
          <a:sy n="106" d="100"/>
        </p:scale>
        <p:origin x="1386"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1" d="100"/>
          <a:sy n="61" d="100"/>
        </p:scale>
        <p:origin x="-1710" y="-72"/>
      </p:cViewPr>
      <p:guideLst>
        <p:guide orient="horz" pos="3168"/>
        <p:guide pos="218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image" Target="../media/image5.e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3.emf"/><Relationship Id="rId1" Type="http://schemas.openxmlformats.org/officeDocument/2006/relationships/image" Target="../media/image32.e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image" Target="../media/image36.emf"/><Relationship Id="rId1" Type="http://schemas.openxmlformats.org/officeDocument/2006/relationships/image" Target="../media/image35.emf"/></Relationships>
</file>

<file path=ppt/drawings/_rels/vmlDrawing12.v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9.emf"/><Relationship Id="rId1" Type="http://schemas.openxmlformats.org/officeDocument/2006/relationships/image" Target="../media/image38.e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image" Target="../media/image42.emf"/><Relationship Id="rId1" Type="http://schemas.openxmlformats.org/officeDocument/2006/relationships/image" Target="../media/image41.emf"/></Relationships>
</file>

<file path=ppt/drawings/_rels/vmlDrawing14.v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image" Target="../media/image45.emf"/><Relationship Id="rId1" Type="http://schemas.openxmlformats.org/officeDocument/2006/relationships/image" Target="../media/image44.emf"/></Relationships>
</file>

<file path=ppt/drawings/_rels/vmlDrawing15.v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image" Target="../media/image48.emf"/><Relationship Id="rId1" Type="http://schemas.openxmlformats.org/officeDocument/2006/relationships/image" Target="../media/image47.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image" Target="../media/image8.e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image" Target="../media/image11.e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image" Target="../media/image14.e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emf"/><Relationship Id="rId1" Type="http://schemas.openxmlformats.org/officeDocument/2006/relationships/image" Target="../media/image17.e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image" Target="../media/image20.e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emf"/><Relationship Id="rId1" Type="http://schemas.openxmlformats.org/officeDocument/2006/relationships/image" Target="../media/image23.e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emf"/><Relationship Id="rId1" Type="http://schemas.openxmlformats.org/officeDocument/2006/relationships/image" Target="../media/image26.e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0.emf"/><Relationship Id="rId1" Type="http://schemas.openxmlformats.org/officeDocument/2006/relationships/image" Target="../media/image2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450" name="Rectangle 2"/>
          <p:cNvSpPr>
            <a:spLocks noGrp="1" noChangeArrowheads="1"/>
          </p:cNvSpPr>
          <p:nvPr>
            <p:ph type="hdr" sz="quarter"/>
          </p:nvPr>
        </p:nvSpPr>
        <p:spPr bwMode="auto">
          <a:xfrm>
            <a:off x="0" y="0"/>
            <a:ext cx="300990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t" anchorCtr="0" compatLnSpc="1">
            <a:prstTxWarp prst="textNoShape">
              <a:avLst/>
            </a:prstTxWarp>
          </a:bodyPr>
          <a:lstStyle>
            <a:lvl1pPr algn="l" defTabSz="971550" eaLnBrk="1" fontAlgn="auto" hangingPunct="1">
              <a:spcBef>
                <a:spcPts val="0"/>
              </a:spcBef>
              <a:spcAft>
                <a:spcPts val="0"/>
              </a:spcAft>
              <a:defRPr sz="1300">
                <a:latin typeface="+mn-lt"/>
              </a:defRPr>
            </a:lvl1pPr>
          </a:lstStyle>
          <a:p>
            <a:pPr>
              <a:defRPr/>
            </a:pPr>
            <a:endParaRPr lang="en-US" altLang="en-US"/>
          </a:p>
        </p:txBody>
      </p:sp>
      <p:sp>
        <p:nvSpPr>
          <p:cNvPr id="104451" name="Rectangle 3"/>
          <p:cNvSpPr>
            <a:spLocks noGrp="1" noChangeArrowheads="1"/>
          </p:cNvSpPr>
          <p:nvPr>
            <p:ph type="dt" sz="quarter" idx="1"/>
          </p:nvPr>
        </p:nvSpPr>
        <p:spPr bwMode="auto">
          <a:xfrm>
            <a:off x="3937000" y="0"/>
            <a:ext cx="300990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t" anchorCtr="0" compatLnSpc="1">
            <a:prstTxWarp prst="textNoShape">
              <a:avLst/>
            </a:prstTxWarp>
          </a:bodyPr>
          <a:lstStyle>
            <a:lvl1pPr algn="r" defTabSz="971550" eaLnBrk="1" fontAlgn="auto" hangingPunct="1">
              <a:spcBef>
                <a:spcPts val="0"/>
              </a:spcBef>
              <a:spcAft>
                <a:spcPts val="0"/>
              </a:spcAft>
              <a:defRPr sz="1300">
                <a:latin typeface="+mn-lt"/>
              </a:defRPr>
            </a:lvl1pPr>
          </a:lstStyle>
          <a:p>
            <a:pPr>
              <a:defRPr/>
            </a:pPr>
            <a:endParaRPr lang="en-US" altLang="en-US"/>
          </a:p>
        </p:txBody>
      </p:sp>
      <p:sp>
        <p:nvSpPr>
          <p:cNvPr id="104452" name="Rectangle 4"/>
          <p:cNvSpPr>
            <a:spLocks noGrp="1" noChangeArrowheads="1"/>
          </p:cNvSpPr>
          <p:nvPr>
            <p:ph type="ftr" sz="quarter" idx="2"/>
          </p:nvPr>
        </p:nvSpPr>
        <p:spPr bwMode="auto">
          <a:xfrm>
            <a:off x="0" y="9555163"/>
            <a:ext cx="300990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b" anchorCtr="0" compatLnSpc="1">
            <a:prstTxWarp prst="textNoShape">
              <a:avLst/>
            </a:prstTxWarp>
          </a:bodyPr>
          <a:lstStyle>
            <a:lvl1pPr algn="l" defTabSz="971550" eaLnBrk="1" fontAlgn="auto" hangingPunct="1">
              <a:spcBef>
                <a:spcPts val="0"/>
              </a:spcBef>
              <a:spcAft>
                <a:spcPts val="0"/>
              </a:spcAft>
              <a:defRPr sz="1300">
                <a:latin typeface="+mn-lt"/>
              </a:defRPr>
            </a:lvl1pPr>
          </a:lstStyle>
          <a:p>
            <a:pPr>
              <a:defRPr/>
            </a:pPr>
            <a:endParaRPr lang="en-US" altLang="en-US"/>
          </a:p>
        </p:txBody>
      </p:sp>
      <p:sp>
        <p:nvSpPr>
          <p:cNvPr id="104453" name="Rectangle 5"/>
          <p:cNvSpPr>
            <a:spLocks noGrp="1" noChangeArrowheads="1"/>
          </p:cNvSpPr>
          <p:nvPr>
            <p:ph type="sldNum" sz="quarter" idx="3"/>
          </p:nvPr>
        </p:nvSpPr>
        <p:spPr bwMode="auto">
          <a:xfrm>
            <a:off x="3937000" y="9555163"/>
            <a:ext cx="300990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b" anchorCtr="0" compatLnSpc="1">
            <a:prstTxWarp prst="textNoShape">
              <a:avLst/>
            </a:prstTxWarp>
          </a:bodyPr>
          <a:lstStyle>
            <a:lvl1pPr algn="r" defTabSz="971550" eaLnBrk="1" fontAlgn="auto" hangingPunct="1">
              <a:spcBef>
                <a:spcPts val="0"/>
              </a:spcBef>
              <a:spcAft>
                <a:spcPts val="0"/>
              </a:spcAft>
              <a:defRPr sz="1300">
                <a:latin typeface="+mn-lt"/>
              </a:defRPr>
            </a:lvl1pPr>
          </a:lstStyle>
          <a:p>
            <a:pPr>
              <a:defRPr/>
            </a:pPr>
            <a:fld id="{6D901C6B-2CEC-4722-84D0-48616F76B5A2}"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hdr" sz="quarter"/>
          </p:nvPr>
        </p:nvSpPr>
        <p:spPr bwMode="auto">
          <a:xfrm>
            <a:off x="0" y="0"/>
            <a:ext cx="300990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t" anchorCtr="0" compatLnSpc="1">
            <a:prstTxWarp prst="textNoShape">
              <a:avLst/>
            </a:prstTxWarp>
          </a:bodyPr>
          <a:lstStyle>
            <a:lvl1pPr algn="l" defTabSz="971550" eaLnBrk="1" fontAlgn="auto" hangingPunct="1">
              <a:spcBef>
                <a:spcPts val="0"/>
              </a:spcBef>
              <a:spcAft>
                <a:spcPts val="0"/>
              </a:spcAft>
              <a:defRPr sz="1300">
                <a:latin typeface="+mn-lt"/>
              </a:defRPr>
            </a:lvl1pPr>
          </a:lstStyle>
          <a:p>
            <a:pPr>
              <a:defRPr/>
            </a:pPr>
            <a:endParaRPr lang="en-AU" altLang="en-US"/>
          </a:p>
        </p:txBody>
      </p:sp>
      <p:sp>
        <p:nvSpPr>
          <p:cNvPr id="30723" name="Rectangle 3"/>
          <p:cNvSpPr>
            <a:spLocks noGrp="1" noChangeArrowheads="1"/>
          </p:cNvSpPr>
          <p:nvPr>
            <p:ph type="dt" idx="1"/>
          </p:nvPr>
        </p:nvSpPr>
        <p:spPr bwMode="auto">
          <a:xfrm>
            <a:off x="3937000" y="0"/>
            <a:ext cx="300990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t" anchorCtr="0" compatLnSpc="1">
            <a:prstTxWarp prst="textNoShape">
              <a:avLst/>
            </a:prstTxWarp>
          </a:bodyPr>
          <a:lstStyle>
            <a:lvl1pPr algn="r" defTabSz="971550" eaLnBrk="1" fontAlgn="auto" hangingPunct="1">
              <a:spcBef>
                <a:spcPts val="0"/>
              </a:spcBef>
              <a:spcAft>
                <a:spcPts val="0"/>
              </a:spcAft>
              <a:defRPr sz="1300">
                <a:latin typeface="+mn-lt"/>
              </a:defRPr>
            </a:lvl1pPr>
          </a:lstStyle>
          <a:p>
            <a:pPr>
              <a:defRPr/>
            </a:pPr>
            <a:endParaRPr lang="en-AU" altLang="en-US"/>
          </a:p>
        </p:txBody>
      </p:sp>
      <p:sp>
        <p:nvSpPr>
          <p:cNvPr id="7172" name="Rectangle 4"/>
          <p:cNvSpPr>
            <a:spLocks noGrp="1" noRot="1" noChangeAspect="1" noChangeArrowheads="1" noTextEdit="1"/>
          </p:cNvSpPr>
          <p:nvPr>
            <p:ph type="sldImg" idx="2"/>
          </p:nvPr>
        </p:nvSpPr>
        <p:spPr bwMode="auto">
          <a:xfrm>
            <a:off x="958850" y="754063"/>
            <a:ext cx="5029200" cy="37719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25" name="Rectangle 5"/>
          <p:cNvSpPr>
            <a:spLocks noGrp="1" noChangeArrowheads="1"/>
          </p:cNvSpPr>
          <p:nvPr>
            <p:ph type="body" sz="quarter" idx="3"/>
          </p:nvPr>
        </p:nvSpPr>
        <p:spPr bwMode="auto">
          <a:xfrm>
            <a:off x="925513" y="4778375"/>
            <a:ext cx="5095875"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t" anchorCtr="0" compatLnSpc="1">
            <a:prstTxWarp prst="textNoShape">
              <a:avLst/>
            </a:prstTxWarp>
          </a:bodyPr>
          <a:lstStyle/>
          <a:p>
            <a:pPr lvl="0"/>
            <a:r>
              <a:rPr lang="en-AU" altLang="en-US" noProof="0" smtClean="0"/>
              <a:t>Click to edit Master text styles</a:t>
            </a:r>
          </a:p>
          <a:p>
            <a:pPr lvl="0"/>
            <a:r>
              <a:rPr lang="en-AU" altLang="en-US" noProof="0" smtClean="0"/>
              <a:t>Second level</a:t>
            </a:r>
          </a:p>
          <a:p>
            <a:pPr lvl="0"/>
            <a:r>
              <a:rPr lang="en-AU" altLang="en-US" noProof="0" smtClean="0"/>
              <a:t>Third level</a:t>
            </a:r>
          </a:p>
          <a:p>
            <a:pPr lvl="0"/>
            <a:r>
              <a:rPr lang="en-AU" altLang="en-US" noProof="0" smtClean="0"/>
              <a:t>Fourth level</a:t>
            </a:r>
          </a:p>
          <a:p>
            <a:pPr lvl="0"/>
            <a:r>
              <a:rPr lang="en-AU" altLang="en-US" noProof="0" smtClean="0"/>
              <a:t>Fifth level</a:t>
            </a:r>
          </a:p>
        </p:txBody>
      </p:sp>
      <p:sp>
        <p:nvSpPr>
          <p:cNvPr id="30726" name="Rectangle 6"/>
          <p:cNvSpPr>
            <a:spLocks noGrp="1" noChangeArrowheads="1"/>
          </p:cNvSpPr>
          <p:nvPr>
            <p:ph type="ftr" sz="quarter" idx="4"/>
          </p:nvPr>
        </p:nvSpPr>
        <p:spPr bwMode="auto">
          <a:xfrm>
            <a:off x="0" y="9555163"/>
            <a:ext cx="300990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b" anchorCtr="0" compatLnSpc="1">
            <a:prstTxWarp prst="textNoShape">
              <a:avLst/>
            </a:prstTxWarp>
          </a:bodyPr>
          <a:lstStyle>
            <a:lvl1pPr algn="l" defTabSz="971550" eaLnBrk="1" fontAlgn="auto" hangingPunct="1">
              <a:spcBef>
                <a:spcPts val="0"/>
              </a:spcBef>
              <a:spcAft>
                <a:spcPts val="0"/>
              </a:spcAft>
              <a:defRPr sz="1300">
                <a:latin typeface="+mn-lt"/>
              </a:defRPr>
            </a:lvl1pPr>
          </a:lstStyle>
          <a:p>
            <a:pPr>
              <a:defRPr/>
            </a:pPr>
            <a:endParaRPr lang="en-AU" altLang="en-US"/>
          </a:p>
        </p:txBody>
      </p:sp>
      <p:sp>
        <p:nvSpPr>
          <p:cNvPr id="30727" name="Rectangle 7"/>
          <p:cNvSpPr>
            <a:spLocks noGrp="1" noChangeArrowheads="1"/>
          </p:cNvSpPr>
          <p:nvPr>
            <p:ph type="sldNum" sz="quarter" idx="5"/>
          </p:nvPr>
        </p:nvSpPr>
        <p:spPr bwMode="auto">
          <a:xfrm>
            <a:off x="3937000" y="9555163"/>
            <a:ext cx="300990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b" anchorCtr="0" compatLnSpc="1">
            <a:prstTxWarp prst="textNoShape">
              <a:avLst/>
            </a:prstTxWarp>
          </a:bodyPr>
          <a:lstStyle>
            <a:lvl1pPr algn="r" defTabSz="971550" eaLnBrk="1" fontAlgn="auto" hangingPunct="1">
              <a:spcBef>
                <a:spcPts val="0"/>
              </a:spcBef>
              <a:spcAft>
                <a:spcPts val="0"/>
              </a:spcAft>
              <a:defRPr sz="1300">
                <a:latin typeface="+mn-lt"/>
              </a:defRPr>
            </a:lvl1pPr>
          </a:lstStyle>
          <a:p>
            <a:pPr>
              <a:defRPr/>
            </a:pPr>
            <a:fld id="{1B80A44B-C995-401B-82C0-72120C45267B}" type="slidenum">
              <a:rPr lang="en-AU" altLang="en-US"/>
              <a:pPr>
                <a:defRPr/>
              </a:pPr>
              <a:t>‹#›</a:t>
            </a:fld>
            <a:endParaRPr lang="en-AU"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1pPr>
    <a:lvl2pPr marL="742950" indent="-285750"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2pPr>
    <a:lvl3pPr marL="1143000" indent="-228600"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3pPr>
    <a:lvl4pPr marL="1600200" indent="-228600"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4pPr>
    <a:lvl5pPr marL="2057400" indent="-228600"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38355A98-7CA0-4575-936F-924334B455A4}" type="slidenum">
              <a:rPr lang="en-US" altLang="en-US"/>
              <a:pPr>
                <a:defRPr/>
              </a:pPr>
              <a:t>‹#›</a:t>
            </a:fld>
            <a:endParaRPr lang="en-US" altLang="en-US"/>
          </a:p>
        </p:txBody>
      </p:sp>
    </p:spTree>
    <p:extLst>
      <p:ext uri="{BB962C8B-B14F-4D97-AF65-F5344CB8AC3E}">
        <p14:creationId xmlns:p14="http://schemas.microsoft.com/office/powerpoint/2010/main" val="318096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AF52B1E-0A91-44AB-978D-EB98E35B2B0B}" type="datetimeFigureOut">
              <a:rPr lang="en-US"/>
              <a:pPr>
                <a:defRPr/>
              </a:pPr>
              <a:t>2/1/2020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8F82460-5CD4-43D3-83A5-BCC47BE990FA}" type="slidenum">
              <a:rPr lang="en-US"/>
              <a:pPr>
                <a:defRPr/>
              </a:pPr>
              <a:t>‹#›</a:t>
            </a:fld>
            <a:endParaRPr lang="en-US"/>
          </a:p>
        </p:txBody>
      </p:sp>
    </p:spTree>
    <p:extLst>
      <p:ext uri="{BB962C8B-B14F-4D97-AF65-F5344CB8AC3E}">
        <p14:creationId xmlns:p14="http://schemas.microsoft.com/office/powerpoint/2010/main" val="15705653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85C707-18B2-4811-B0A2-24A9C9469341}" type="datetimeFigureOut">
              <a:rPr lang="en-US"/>
              <a:pPr>
                <a:defRPr/>
              </a:pPr>
              <a:t>2/1/2020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55D092E-1746-49B9-AAD6-ADDBE7A9E780}" type="slidenum">
              <a:rPr lang="en-US"/>
              <a:pPr>
                <a:defRPr/>
              </a:pPr>
              <a:t>‹#›</a:t>
            </a:fld>
            <a:endParaRPr lang="en-US"/>
          </a:p>
        </p:txBody>
      </p:sp>
    </p:spTree>
    <p:extLst>
      <p:ext uri="{BB962C8B-B14F-4D97-AF65-F5344CB8AC3E}">
        <p14:creationId xmlns:p14="http://schemas.microsoft.com/office/powerpoint/2010/main" val="7662585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61D6FBA7-E7E6-4CEC-A527-50074C1E7A53}" type="datetimeFigureOut">
              <a:rPr lang="en-US"/>
              <a:pPr>
                <a:defRPr/>
              </a:pPr>
              <a:t>2/1/2020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FD48822-99BD-411A-B09D-5DBE743D3131}" type="slidenum">
              <a:rPr lang="en-US"/>
              <a:pPr>
                <a:defRPr/>
              </a:pPr>
              <a:t>‹#›</a:t>
            </a:fld>
            <a:endParaRPr lang="en-US"/>
          </a:p>
        </p:txBody>
      </p:sp>
    </p:spTree>
    <p:extLst>
      <p:ext uri="{BB962C8B-B14F-4D97-AF65-F5344CB8AC3E}">
        <p14:creationId xmlns:p14="http://schemas.microsoft.com/office/powerpoint/2010/main" val="29397236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3BD23D4A-760D-495A-B688-BE2C9D39C34C}" type="slidenum">
              <a:rPr lang="en-US" altLang="en-US"/>
              <a:pPr>
                <a:defRPr/>
              </a:pPr>
              <a:t>‹#›</a:t>
            </a:fld>
            <a:endParaRPr lang="en-US" altLang="en-US"/>
          </a:p>
        </p:txBody>
      </p:sp>
    </p:spTree>
    <p:extLst>
      <p:ext uri="{BB962C8B-B14F-4D97-AF65-F5344CB8AC3E}">
        <p14:creationId xmlns:p14="http://schemas.microsoft.com/office/powerpoint/2010/main" val="69698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4EA4D645-2778-4BB7-9516-3F0672C374AA}" type="datetimeFigureOut">
              <a:rPr lang="en-US"/>
              <a:pPr>
                <a:defRPr/>
              </a:pPr>
              <a:t>2/1/2020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F7C3EA9-003B-4477-BEE2-6529801533A1}" type="slidenum">
              <a:rPr lang="en-US"/>
              <a:pPr>
                <a:defRPr/>
              </a:pPr>
              <a:t>‹#›</a:t>
            </a:fld>
            <a:endParaRPr lang="en-US"/>
          </a:p>
        </p:txBody>
      </p:sp>
    </p:spTree>
    <p:extLst>
      <p:ext uri="{BB962C8B-B14F-4D97-AF65-F5344CB8AC3E}">
        <p14:creationId xmlns:p14="http://schemas.microsoft.com/office/powerpoint/2010/main" val="604601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4940AB85-A4B6-4C5F-AAC9-1FB6201B92AE}" type="datetimeFigureOut">
              <a:rPr lang="en-US"/>
              <a:pPr>
                <a:defRPr/>
              </a:pPr>
              <a:t>2/1/2020</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D31105B2-01BD-49A0-BF1F-29F73D7B3A4A}" type="slidenum">
              <a:rPr lang="en-US"/>
              <a:pPr>
                <a:defRPr/>
              </a:pPr>
              <a:t>‹#›</a:t>
            </a:fld>
            <a:endParaRPr lang="en-US"/>
          </a:p>
        </p:txBody>
      </p:sp>
    </p:spTree>
    <p:extLst>
      <p:ext uri="{BB962C8B-B14F-4D97-AF65-F5344CB8AC3E}">
        <p14:creationId xmlns:p14="http://schemas.microsoft.com/office/powerpoint/2010/main" val="11883790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endParaRPr lang="en-US" altLang="en-US"/>
          </a:p>
        </p:txBody>
      </p:sp>
      <p:sp>
        <p:nvSpPr>
          <p:cNvPr id="4" name="Footer Placeholder 3"/>
          <p:cNvSpPr>
            <a:spLocks noGrp="1"/>
          </p:cNvSpPr>
          <p:nvPr>
            <p:ph type="ftr" sz="quarter" idx="11"/>
          </p:nvPr>
        </p:nvSpPr>
        <p:spPr/>
        <p:txBody>
          <a:bodyPr/>
          <a:lstStyle>
            <a:lvl1pPr>
              <a:defRPr/>
            </a:lvl1pPr>
          </a:lstStyle>
          <a:p>
            <a:pPr>
              <a:defRPr/>
            </a:pPr>
            <a:endParaRPr lang="en-US" altLang="en-US"/>
          </a:p>
        </p:txBody>
      </p:sp>
      <p:sp>
        <p:nvSpPr>
          <p:cNvPr id="5" name="Slide Number Placeholder 4"/>
          <p:cNvSpPr>
            <a:spLocks noGrp="1"/>
          </p:cNvSpPr>
          <p:nvPr>
            <p:ph type="sldNum" sz="quarter" idx="12"/>
          </p:nvPr>
        </p:nvSpPr>
        <p:spPr/>
        <p:txBody>
          <a:bodyPr/>
          <a:lstStyle>
            <a:lvl1pPr>
              <a:defRPr/>
            </a:lvl1pPr>
          </a:lstStyle>
          <a:p>
            <a:pPr>
              <a:defRPr/>
            </a:pPr>
            <a:fld id="{EEFBE98B-630E-440A-8786-1FB6C33E0680}" type="slidenum">
              <a:rPr lang="en-US" altLang="en-US"/>
              <a:pPr>
                <a:defRPr/>
              </a:pPr>
              <a:t>‹#›</a:t>
            </a:fld>
            <a:endParaRPr lang="en-US" altLang="en-US"/>
          </a:p>
        </p:txBody>
      </p:sp>
    </p:spTree>
    <p:extLst>
      <p:ext uri="{BB962C8B-B14F-4D97-AF65-F5344CB8AC3E}">
        <p14:creationId xmlns:p14="http://schemas.microsoft.com/office/powerpoint/2010/main" val="23795113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n-US" altLang="en-US"/>
          </a:p>
        </p:txBody>
      </p:sp>
      <p:sp>
        <p:nvSpPr>
          <p:cNvPr id="3" name="Footer Placeholder 2"/>
          <p:cNvSpPr>
            <a:spLocks noGrp="1"/>
          </p:cNvSpPr>
          <p:nvPr>
            <p:ph type="ftr" sz="quarter" idx="11"/>
          </p:nvPr>
        </p:nvSpPr>
        <p:spPr/>
        <p:txBody>
          <a:bodyPr/>
          <a:lstStyle>
            <a:lvl1pPr>
              <a:defRPr/>
            </a:lvl1pPr>
          </a:lstStyle>
          <a:p>
            <a:pPr>
              <a:defRPr/>
            </a:pPr>
            <a:endParaRPr lang="en-US" altLang="en-US"/>
          </a:p>
        </p:txBody>
      </p:sp>
      <p:sp>
        <p:nvSpPr>
          <p:cNvPr id="4" name="Slide Number Placeholder 3"/>
          <p:cNvSpPr>
            <a:spLocks noGrp="1"/>
          </p:cNvSpPr>
          <p:nvPr>
            <p:ph type="sldNum" sz="quarter" idx="12"/>
          </p:nvPr>
        </p:nvSpPr>
        <p:spPr/>
        <p:txBody>
          <a:bodyPr/>
          <a:lstStyle>
            <a:lvl1pPr>
              <a:defRPr/>
            </a:lvl1pPr>
          </a:lstStyle>
          <a:p>
            <a:pPr>
              <a:defRPr/>
            </a:pPr>
            <a:fld id="{7C72F6ED-35F3-40C9-8EB4-3ABA3E193EC4}" type="slidenum">
              <a:rPr lang="en-US" altLang="en-US"/>
              <a:pPr>
                <a:defRPr/>
              </a:pPr>
              <a:t>‹#›</a:t>
            </a:fld>
            <a:endParaRPr lang="en-US" altLang="en-US"/>
          </a:p>
        </p:txBody>
      </p:sp>
    </p:spTree>
    <p:extLst>
      <p:ext uri="{BB962C8B-B14F-4D97-AF65-F5344CB8AC3E}">
        <p14:creationId xmlns:p14="http://schemas.microsoft.com/office/powerpoint/2010/main" val="2331663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3"/>
          <p:cNvSpPr>
            <a:spLocks noGrp="1"/>
          </p:cNvSpPr>
          <p:nvPr>
            <p:ph type="dt" sz="half" idx="10"/>
          </p:nvPr>
        </p:nvSpPr>
        <p:spPr/>
        <p:txBody>
          <a:bodyPr/>
          <a:lstStyle>
            <a:lvl1pPr>
              <a:defRPr/>
            </a:lvl1pPr>
          </a:lstStyle>
          <a:p>
            <a:pPr>
              <a:defRPr/>
            </a:pPr>
            <a:fld id="{7B0946BF-7227-4AC0-9A38-AD204F6F3C8E}" type="datetimeFigureOut">
              <a:rPr lang="en-US"/>
              <a:pPr>
                <a:defRPr/>
              </a:pPr>
              <a:t>2/1/2020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BD7B37A-2F8E-4866-9036-84E3FA22B55D}" type="slidenum">
              <a:rPr lang="en-US"/>
              <a:pPr>
                <a:defRPr/>
              </a:pPr>
              <a:t>‹#›</a:t>
            </a:fld>
            <a:endParaRPr lang="en-US"/>
          </a:p>
        </p:txBody>
      </p:sp>
    </p:spTree>
    <p:extLst>
      <p:ext uri="{BB962C8B-B14F-4D97-AF65-F5344CB8AC3E}">
        <p14:creationId xmlns:p14="http://schemas.microsoft.com/office/powerpoint/2010/main" val="10425700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lvl1pPr>
              <a:defRPr/>
            </a:lvl1pPr>
          </a:lstStyle>
          <a:p>
            <a:pPr>
              <a:defRPr/>
            </a:pPr>
            <a:endParaRPr lang="en-US" altLang="en-US"/>
          </a:p>
        </p:txBody>
      </p:sp>
      <p:sp>
        <p:nvSpPr>
          <p:cNvPr id="6" name="Footer Placeholder 5"/>
          <p:cNvSpPr>
            <a:spLocks noGrp="1"/>
          </p:cNvSpPr>
          <p:nvPr>
            <p:ph type="ftr" sz="quarter" idx="11"/>
          </p:nvPr>
        </p:nvSpPr>
        <p:spPr/>
        <p:txBody>
          <a:bodyPr/>
          <a:lstStyle>
            <a:lvl1pPr>
              <a:defRPr/>
            </a:lvl1pPr>
          </a:lstStyle>
          <a:p>
            <a:pPr>
              <a:defRPr/>
            </a:pPr>
            <a:endParaRPr lang="en-US" altLang="en-US"/>
          </a:p>
        </p:txBody>
      </p:sp>
      <p:sp>
        <p:nvSpPr>
          <p:cNvPr id="7" name="Slide Number Placeholder 6"/>
          <p:cNvSpPr>
            <a:spLocks noGrp="1"/>
          </p:cNvSpPr>
          <p:nvPr>
            <p:ph type="sldNum" sz="quarter" idx="12"/>
          </p:nvPr>
        </p:nvSpPr>
        <p:spPr/>
        <p:txBody>
          <a:bodyPr/>
          <a:lstStyle>
            <a:lvl1pPr>
              <a:defRPr/>
            </a:lvl1pPr>
          </a:lstStyle>
          <a:p>
            <a:pPr>
              <a:defRPr/>
            </a:pPr>
            <a:fld id="{5776A04A-460B-4C7C-8EC7-44C6364B5BCB}" type="slidenum">
              <a:rPr lang="en-US" altLang="en-US"/>
              <a:pPr>
                <a:defRPr/>
              </a:pPr>
              <a:t>‹#›</a:t>
            </a:fld>
            <a:endParaRPr lang="en-US" altLang="en-US"/>
          </a:p>
        </p:txBody>
      </p:sp>
    </p:spTree>
    <p:extLst>
      <p:ext uri="{BB962C8B-B14F-4D97-AF65-F5344CB8AC3E}">
        <p14:creationId xmlns:p14="http://schemas.microsoft.com/office/powerpoint/2010/main" val="1797519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defRPr>
            </a:lvl1pPr>
          </a:lstStyle>
          <a:p>
            <a:pPr>
              <a:defRPr/>
            </a:pPr>
            <a:fld id="{8444CB2F-36AD-490C-96FC-50E6AA2B4AA4}" type="datetimeFigureOut">
              <a:rPr lang="en-US"/>
              <a:pPr>
                <a:defRPr/>
              </a:pPr>
              <a:t>2/1/2020</a:t>
            </a:fld>
            <a:endParaRPr lang="en-US"/>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eaLnBrk="1" fontAlgn="auto" hangingPunct="1">
              <a:spcBef>
                <a:spcPts val="0"/>
              </a:spcBef>
              <a:spcAft>
                <a:spcPts val="0"/>
              </a:spcAft>
              <a:defRPr sz="900">
                <a:solidFill>
                  <a:schemeClr val="tx1">
                    <a:tint val="75000"/>
                  </a:schemeClr>
                </a:solidFill>
                <a:latin typeface="+mn-lt"/>
              </a:defRPr>
            </a:lvl1pPr>
          </a:lstStyle>
          <a:p>
            <a:pPr>
              <a:defRPr/>
            </a:pPr>
            <a:fld id="{6A74BA40-8B12-4ABE-9DDB-E841D4C11B15}" type="slidenum">
              <a:rPr lang="en-US"/>
              <a:pPr>
                <a:defRPr/>
              </a:pPr>
              <a:t>‹#›</a:t>
            </a:fld>
            <a:endParaRPr lang="en-US"/>
          </a:p>
        </p:txBody>
      </p:sp>
      <p:sp>
        <p:nvSpPr>
          <p:cNvPr id="7" name="Rectangle 6"/>
          <p:cNvSpPr/>
          <p:nvPr userDrawn="1"/>
        </p:nvSpPr>
        <p:spPr>
          <a:xfrm>
            <a:off x="0" y="6356350"/>
            <a:ext cx="9144000" cy="50165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dirty="0"/>
              <a:t>Bilkent University - IE 324 Simulation</a:t>
            </a:r>
          </a:p>
        </p:txBody>
      </p:sp>
    </p:spTree>
  </p:cSld>
  <p:clrMap bg1="lt1" tx1="dk1" bg2="lt2" tx2="dk2" accent1="accent1" accent2="accent2" accent3="accent3" accent4="accent4" accent5="accent5" accent6="accent6" hlink="hlink" folHlink="folHlink"/>
  <p:sldLayoutIdLst>
    <p:sldLayoutId id="2147483809" r:id="rId1"/>
    <p:sldLayoutId id="2147483803" r:id="rId2"/>
    <p:sldLayoutId id="2147483810" r:id="rId3"/>
    <p:sldLayoutId id="2147483804" r:id="rId4"/>
    <p:sldLayoutId id="2147483805" r:id="rId5"/>
    <p:sldLayoutId id="2147483811" r:id="rId6"/>
    <p:sldLayoutId id="2147483812" r:id="rId7"/>
    <p:sldLayoutId id="2147483806" r:id="rId8"/>
    <p:sldLayoutId id="2147483813" r:id="rId9"/>
    <p:sldLayoutId id="2147483807" r:id="rId10"/>
    <p:sldLayoutId id="2147483808" r:id="rId11"/>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image" Target="../media/image6.emf"/><Relationship Id="rId5" Type="http://schemas.openxmlformats.org/officeDocument/2006/relationships/oleObject" Target="../embeddings/oleObject2.bin"/><Relationship Id="rId4" Type="http://schemas.openxmlformats.org/officeDocument/2006/relationships/image" Target="../media/image5.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10.emf"/><Relationship Id="rId3" Type="http://schemas.openxmlformats.org/officeDocument/2006/relationships/oleObject" Target="../embeddings/oleObject4.bin"/><Relationship Id="rId7" Type="http://schemas.openxmlformats.org/officeDocument/2006/relationships/oleObject" Target="../embeddings/oleObject6.bin"/><Relationship Id="rId2" Type="http://schemas.openxmlformats.org/officeDocument/2006/relationships/slideLayout" Target="../slideLayouts/slideLayout6.xml"/><Relationship Id="rId1" Type="http://schemas.openxmlformats.org/officeDocument/2006/relationships/vmlDrawing" Target="../drawings/vmlDrawing2.vml"/><Relationship Id="rId6" Type="http://schemas.openxmlformats.org/officeDocument/2006/relationships/image" Target="../media/image9.emf"/><Relationship Id="rId5" Type="http://schemas.openxmlformats.org/officeDocument/2006/relationships/oleObject" Target="../embeddings/oleObject5.bin"/><Relationship Id="rId4" Type="http://schemas.openxmlformats.org/officeDocument/2006/relationships/image" Target="../media/image8.emf"/></Relationships>
</file>

<file path=ppt/slides/_rels/slide21.xml.rels><?xml version="1.0" encoding="UTF-8" standalone="yes"?>
<Relationships xmlns="http://schemas.openxmlformats.org/package/2006/relationships"><Relationship Id="rId8" Type="http://schemas.openxmlformats.org/officeDocument/2006/relationships/image" Target="../media/image13.emf"/><Relationship Id="rId3" Type="http://schemas.openxmlformats.org/officeDocument/2006/relationships/oleObject" Target="../embeddings/oleObject7.bin"/><Relationship Id="rId7" Type="http://schemas.openxmlformats.org/officeDocument/2006/relationships/oleObject" Target="../embeddings/oleObject9.bin"/><Relationship Id="rId2" Type="http://schemas.openxmlformats.org/officeDocument/2006/relationships/slideLayout" Target="../slideLayouts/slideLayout6.xml"/><Relationship Id="rId1" Type="http://schemas.openxmlformats.org/officeDocument/2006/relationships/vmlDrawing" Target="../drawings/vmlDrawing3.vml"/><Relationship Id="rId6" Type="http://schemas.openxmlformats.org/officeDocument/2006/relationships/image" Target="../media/image12.emf"/><Relationship Id="rId5" Type="http://schemas.openxmlformats.org/officeDocument/2006/relationships/oleObject" Target="../embeddings/oleObject8.bin"/><Relationship Id="rId4" Type="http://schemas.openxmlformats.org/officeDocument/2006/relationships/image" Target="../media/image11.emf"/></Relationships>
</file>

<file path=ppt/slides/_rels/slide22.xml.rels><?xml version="1.0" encoding="UTF-8" standalone="yes"?>
<Relationships xmlns="http://schemas.openxmlformats.org/package/2006/relationships"><Relationship Id="rId8" Type="http://schemas.openxmlformats.org/officeDocument/2006/relationships/image" Target="../media/image16.emf"/><Relationship Id="rId3" Type="http://schemas.openxmlformats.org/officeDocument/2006/relationships/oleObject" Target="../embeddings/oleObject10.bin"/><Relationship Id="rId7" Type="http://schemas.openxmlformats.org/officeDocument/2006/relationships/oleObject" Target="../embeddings/oleObject12.bin"/><Relationship Id="rId2" Type="http://schemas.openxmlformats.org/officeDocument/2006/relationships/slideLayout" Target="../slideLayouts/slideLayout6.xml"/><Relationship Id="rId1" Type="http://schemas.openxmlformats.org/officeDocument/2006/relationships/vmlDrawing" Target="../drawings/vmlDrawing4.vml"/><Relationship Id="rId6" Type="http://schemas.openxmlformats.org/officeDocument/2006/relationships/image" Target="../media/image15.emf"/><Relationship Id="rId5" Type="http://schemas.openxmlformats.org/officeDocument/2006/relationships/oleObject" Target="../embeddings/oleObject11.bin"/><Relationship Id="rId4" Type="http://schemas.openxmlformats.org/officeDocument/2006/relationships/image" Target="../media/image14.emf"/></Relationships>
</file>

<file path=ppt/slides/_rels/slide23.xml.rels><?xml version="1.0" encoding="UTF-8" standalone="yes"?>
<Relationships xmlns="http://schemas.openxmlformats.org/package/2006/relationships"><Relationship Id="rId8" Type="http://schemas.openxmlformats.org/officeDocument/2006/relationships/image" Target="../media/image19.emf"/><Relationship Id="rId3" Type="http://schemas.openxmlformats.org/officeDocument/2006/relationships/oleObject" Target="../embeddings/oleObject13.bin"/><Relationship Id="rId7" Type="http://schemas.openxmlformats.org/officeDocument/2006/relationships/oleObject" Target="../embeddings/oleObject15.bin"/><Relationship Id="rId2" Type="http://schemas.openxmlformats.org/officeDocument/2006/relationships/slideLayout" Target="../slideLayouts/slideLayout6.xml"/><Relationship Id="rId1" Type="http://schemas.openxmlformats.org/officeDocument/2006/relationships/vmlDrawing" Target="../drawings/vmlDrawing5.vml"/><Relationship Id="rId6" Type="http://schemas.openxmlformats.org/officeDocument/2006/relationships/image" Target="../media/image18.emf"/><Relationship Id="rId5" Type="http://schemas.openxmlformats.org/officeDocument/2006/relationships/oleObject" Target="../embeddings/oleObject14.bin"/><Relationship Id="rId4" Type="http://schemas.openxmlformats.org/officeDocument/2006/relationships/image" Target="../media/image17.emf"/></Relationships>
</file>

<file path=ppt/slides/_rels/slide24.xml.rels><?xml version="1.0" encoding="UTF-8" standalone="yes"?>
<Relationships xmlns="http://schemas.openxmlformats.org/package/2006/relationships"><Relationship Id="rId8" Type="http://schemas.openxmlformats.org/officeDocument/2006/relationships/image" Target="../media/image22.emf"/><Relationship Id="rId3" Type="http://schemas.openxmlformats.org/officeDocument/2006/relationships/oleObject" Target="../embeddings/oleObject16.bin"/><Relationship Id="rId7" Type="http://schemas.openxmlformats.org/officeDocument/2006/relationships/oleObject" Target="../embeddings/oleObject18.bin"/><Relationship Id="rId2" Type="http://schemas.openxmlformats.org/officeDocument/2006/relationships/slideLayout" Target="../slideLayouts/slideLayout6.xml"/><Relationship Id="rId1" Type="http://schemas.openxmlformats.org/officeDocument/2006/relationships/vmlDrawing" Target="../drawings/vmlDrawing6.vml"/><Relationship Id="rId6" Type="http://schemas.openxmlformats.org/officeDocument/2006/relationships/image" Target="../media/image21.emf"/><Relationship Id="rId5" Type="http://schemas.openxmlformats.org/officeDocument/2006/relationships/oleObject" Target="../embeddings/oleObject17.bin"/><Relationship Id="rId4" Type="http://schemas.openxmlformats.org/officeDocument/2006/relationships/image" Target="../media/image20.emf"/></Relationships>
</file>

<file path=ppt/slides/_rels/slide25.xml.rels><?xml version="1.0" encoding="UTF-8" standalone="yes"?>
<Relationships xmlns="http://schemas.openxmlformats.org/package/2006/relationships"><Relationship Id="rId8" Type="http://schemas.openxmlformats.org/officeDocument/2006/relationships/image" Target="../media/image25.emf"/><Relationship Id="rId3" Type="http://schemas.openxmlformats.org/officeDocument/2006/relationships/oleObject" Target="../embeddings/oleObject19.bin"/><Relationship Id="rId7" Type="http://schemas.openxmlformats.org/officeDocument/2006/relationships/oleObject" Target="../embeddings/oleObject21.bin"/><Relationship Id="rId2" Type="http://schemas.openxmlformats.org/officeDocument/2006/relationships/slideLayout" Target="../slideLayouts/slideLayout6.xml"/><Relationship Id="rId1" Type="http://schemas.openxmlformats.org/officeDocument/2006/relationships/vmlDrawing" Target="../drawings/vmlDrawing7.vml"/><Relationship Id="rId6" Type="http://schemas.openxmlformats.org/officeDocument/2006/relationships/image" Target="../media/image24.emf"/><Relationship Id="rId5" Type="http://schemas.openxmlformats.org/officeDocument/2006/relationships/oleObject" Target="../embeddings/oleObject20.bin"/><Relationship Id="rId4" Type="http://schemas.openxmlformats.org/officeDocument/2006/relationships/image" Target="../media/image23.emf"/></Relationships>
</file>

<file path=ppt/slides/_rels/slide26.xml.rels><?xml version="1.0" encoding="UTF-8" standalone="yes"?>
<Relationships xmlns="http://schemas.openxmlformats.org/package/2006/relationships"><Relationship Id="rId8" Type="http://schemas.openxmlformats.org/officeDocument/2006/relationships/image" Target="../media/image28.emf"/><Relationship Id="rId3" Type="http://schemas.openxmlformats.org/officeDocument/2006/relationships/oleObject" Target="../embeddings/oleObject22.bin"/><Relationship Id="rId7" Type="http://schemas.openxmlformats.org/officeDocument/2006/relationships/oleObject" Target="../embeddings/oleObject24.bin"/><Relationship Id="rId2" Type="http://schemas.openxmlformats.org/officeDocument/2006/relationships/slideLayout" Target="../slideLayouts/slideLayout6.xml"/><Relationship Id="rId1" Type="http://schemas.openxmlformats.org/officeDocument/2006/relationships/vmlDrawing" Target="../drawings/vmlDrawing8.vml"/><Relationship Id="rId6" Type="http://schemas.openxmlformats.org/officeDocument/2006/relationships/image" Target="../media/image27.emf"/><Relationship Id="rId5" Type="http://schemas.openxmlformats.org/officeDocument/2006/relationships/oleObject" Target="../embeddings/oleObject23.bin"/><Relationship Id="rId4" Type="http://schemas.openxmlformats.org/officeDocument/2006/relationships/image" Target="../media/image26.emf"/></Relationships>
</file>

<file path=ppt/slides/_rels/slide27.xml.rels><?xml version="1.0" encoding="UTF-8" standalone="yes"?>
<Relationships xmlns="http://schemas.openxmlformats.org/package/2006/relationships"><Relationship Id="rId8" Type="http://schemas.openxmlformats.org/officeDocument/2006/relationships/image" Target="../media/image31.emf"/><Relationship Id="rId3" Type="http://schemas.openxmlformats.org/officeDocument/2006/relationships/oleObject" Target="../embeddings/oleObject25.bin"/><Relationship Id="rId7" Type="http://schemas.openxmlformats.org/officeDocument/2006/relationships/oleObject" Target="../embeddings/oleObject27.bin"/><Relationship Id="rId2" Type="http://schemas.openxmlformats.org/officeDocument/2006/relationships/slideLayout" Target="../slideLayouts/slideLayout6.xml"/><Relationship Id="rId1" Type="http://schemas.openxmlformats.org/officeDocument/2006/relationships/vmlDrawing" Target="../drawings/vmlDrawing9.vml"/><Relationship Id="rId6" Type="http://schemas.openxmlformats.org/officeDocument/2006/relationships/image" Target="../media/image30.emf"/><Relationship Id="rId5" Type="http://schemas.openxmlformats.org/officeDocument/2006/relationships/oleObject" Target="../embeddings/oleObject26.bin"/><Relationship Id="rId4" Type="http://schemas.openxmlformats.org/officeDocument/2006/relationships/image" Target="../media/image29.emf"/></Relationships>
</file>

<file path=ppt/slides/_rels/slide28.xml.rels><?xml version="1.0" encoding="UTF-8" standalone="yes"?>
<Relationships xmlns="http://schemas.openxmlformats.org/package/2006/relationships"><Relationship Id="rId8" Type="http://schemas.openxmlformats.org/officeDocument/2006/relationships/image" Target="../media/image34.emf"/><Relationship Id="rId3" Type="http://schemas.openxmlformats.org/officeDocument/2006/relationships/oleObject" Target="../embeddings/oleObject28.bin"/><Relationship Id="rId7" Type="http://schemas.openxmlformats.org/officeDocument/2006/relationships/oleObject" Target="../embeddings/oleObject30.bin"/><Relationship Id="rId2" Type="http://schemas.openxmlformats.org/officeDocument/2006/relationships/slideLayout" Target="../slideLayouts/slideLayout6.xml"/><Relationship Id="rId1" Type="http://schemas.openxmlformats.org/officeDocument/2006/relationships/vmlDrawing" Target="../drawings/vmlDrawing10.vml"/><Relationship Id="rId6" Type="http://schemas.openxmlformats.org/officeDocument/2006/relationships/image" Target="../media/image33.emf"/><Relationship Id="rId5" Type="http://schemas.openxmlformats.org/officeDocument/2006/relationships/oleObject" Target="../embeddings/oleObject29.bin"/><Relationship Id="rId4" Type="http://schemas.openxmlformats.org/officeDocument/2006/relationships/image" Target="../media/image32.emf"/></Relationships>
</file>

<file path=ppt/slides/_rels/slide29.xml.rels><?xml version="1.0" encoding="UTF-8" standalone="yes"?>
<Relationships xmlns="http://schemas.openxmlformats.org/package/2006/relationships"><Relationship Id="rId8" Type="http://schemas.openxmlformats.org/officeDocument/2006/relationships/image" Target="../media/image37.emf"/><Relationship Id="rId3" Type="http://schemas.openxmlformats.org/officeDocument/2006/relationships/oleObject" Target="../embeddings/oleObject31.bin"/><Relationship Id="rId7" Type="http://schemas.openxmlformats.org/officeDocument/2006/relationships/oleObject" Target="../embeddings/oleObject33.bin"/><Relationship Id="rId2" Type="http://schemas.openxmlformats.org/officeDocument/2006/relationships/slideLayout" Target="../slideLayouts/slideLayout6.xml"/><Relationship Id="rId1" Type="http://schemas.openxmlformats.org/officeDocument/2006/relationships/vmlDrawing" Target="../drawings/vmlDrawing11.vml"/><Relationship Id="rId6" Type="http://schemas.openxmlformats.org/officeDocument/2006/relationships/image" Target="../media/image36.emf"/><Relationship Id="rId5" Type="http://schemas.openxmlformats.org/officeDocument/2006/relationships/oleObject" Target="../embeddings/oleObject32.bin"/><Relationship Id="rId4" Type="http://schemas.openxmlformats.org/officeDocument/2006/relationships/image" Target="../media/image35.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40.emf"/><Relationship Id="rId3" Type="http://schemas.openxmlformats.org/officeDocument/2006/relationships/oleObject" Target="../embeddings/oleObject34.bin"/><Relationship Id="rId7" Type="http://schemas.openxmlformats.org/officeDocument/2006/relationships/oleObject" Target="../embeddings/oleObject36.bin"/><Relationship Id="rId2" Type="http://schemas.openxmlformats.org/officeDocument/2006/relationships/slideLayout" Target="../slideLayouts/slideLayout6.xml"/><Relationship Id="rId1" Type="http://schemas.openxmlformats.org/officeDocument/2006/relationships/vmlDrawing" Target="../drawings/vmlDrawing12.vml"/><Relationship Id="rId6" Type="http://schemas.openxmlformats.org/officeDocument/2006/relationships/image" Target="../media/image39.emf"/><Relationship Id="rId5" Type="http://schemas.openxmlformats.org/officeDocument/2006/relationships/oleObject" Target="../embeddings/oleObject35.bin"/><Relationship Id="rId4" Type="http://schemas.openxmlformats.org/officeDocument/2006/relationships/image" Target="../media/image38.emf"/></Relationships>
</file>

<file path=ppt/slides/_rels/slide31.xml.rels><?xml version="1.0" encoding="UTF-8" standalone="yes"?>
<Relationships xmlns="http://schemas.openxmlformats.org/package/2006/relationships"><Relationship Id="rId8" Type="http://schemas.openxmlformats.org/officeDocument/2006/relationships/image" Target="../media/image43.emf"/><Relationship Id="rId3" Type="http://schemas.openxmlformats.org/officeDocument/2006/relationships/oleObject" Target="../embeddings/oleObject37.bin"/><Relationship Id="rId7" Type="http://schemas.openxmlformats.org/officeDocument/2006/relationships/oleObject" Target="../embeddings/oleObject39.bin"/><Relationship Id="rId2" Type="http://schemas.openxmlformats.org/officeDocument/2006/relationships/slideLayout" Target="../slideLayouts/slideLayout6.xml"/><Relationship Id="rId1" Type="http://schemas.openxmlformats.org/officeDocument/2006/relationships/vmlDrawing" Target="../drawings/vmlDrawing13.vml"/><Relationship Id="rId6" Type="http://schemas.openxmlformats.org/officeDocument/2006/relationships/image" Target="../media/image42.emf"/><Relationship Id="rId5" Type="http://schemas.openxmlformats.org/officeDocument/2006/relationships/oleObject" Target="../embeddings/oleObject38.bin"/><Relationship Id="rId4" Type="http://schemas.openxmlformats.org/officeDocument/2006/relationships/image" Target="../media/image41.emf"/></Relationships>
</file>

<file path=ppt/slides/_rels/slide32.xml.rels><?xml version="1.0" encoding="UTF-8" standalone="yes"?>
<Relationships xmlns="http://schemas.openxmlformats.org/package/2006/relationships"><Relationship Id="rId8" Type="http://schemas.openxmlformats.org/officeDocument/2006/relationships/image" Target="../media/image46.emf"/><Relationship Id="rId3" Type="http://schemas.openxmlformats.org/officeDocument/2006/relationships/oleObject" Target="../embeddings/oleObject40.bin"/><Relationship Id="rId7" Type="http://schemas.openxmlformats.org/officeDocument/2006/relationships/oleObject" Target="../embeddings/oleObject42.bin"/><Relationship Id="rId2" Type="http://schemas.openxmlformats.org/officeDocument/2006/relationships/slideLayout" Target="../slideLayouts/slideLayout6.xml"/><Relationship Id="rId1" Type="http://schemas.openxmlformats.org/officeDocument/2006/relationships/vmlDrawing" Target="../drawings/vmlDrawing14.vml"/><Relationship Id="rId6" Type="http://schemas.openxmlformats.org/officeDocument/2006/relationships/image" Target="../media/image45.emf"/><Relationship Id="rId5" Type="http://schemas.openxmlformats.org/officeDocument/2006/relationships/oleObject" Target="../embeddings/oleObject41.bin"/><Relationship Id="rId4" Type="http://schemas.openxmlformats.org/officeDocument/2006/relationships/image" Target="../media/image44.emf"/></Relationships>
</file>

<file path=ppt/slides/_rels/slide33.xml.rels><?xml version="1.0" encoding="UTF-8" standalone="yes"?>
<Relationships xmlns="http://schemas.openxmlformats.org/package/2006/relationships"><Relationship Id="rId8" Type="http://schemas.openxmlformats.org/officeDocument/2006/relationships/image" Target="../media/image49.emf"/><Relationship Id="rId3" Type="http://schemas.openxmlformats.org/officeDocument/2006/relationships/oleObject" Target="../embeddings/oleObject43.bin"/><Relationship Id="rId7" Type="http://schemas.openxmlformats.org/officeDocument/2006/relationships/oleObject" Target="../embeddings/oleObject45.bin"/><Relationship Id="rId2" Type="http://schemas.openxmlformats.org/officeDocument/2006/relationships/slideLayout" Target="../slideLayouts/slideLayout6.xml"/><Relationship Id="rId1" Type="http://schemas.openxmlformats.org/officeDocument/2006/relationships/vmlDrawing" Target="../drawings/vmlDrawing15.vml"/><Relationship Id="rId6" Type="http://schemas.openxmlformats.org/officeDocument/2006/relationships/image" Target="../media/image48.emf"/><Relationship Id="rId5" Type="http://schemas.openxmlformats.org/officeDocument/2006/relationships/oleObject" Target="../embeddings/oleObject44.bin"/><Relationship Id="rId4" Type="http://schemas.openxmlformats.org/officeDocument/2006/relationships/image" Target="../media/image47.emf"/></Relationships>
</file>

<file path=ppt/slides/_rels/slide3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ctrTitle"/>
          </p:nvPr>
        </p:nvSpPr>
        <p:spPr/>
        <p:txBody>
          <a:bodyPr/>
          <a:lstStyle/>
          <a:p>
            <a:pPr eaLnBrk="1" hangingPunct="1"/>
            <a:r>
              <a:rPr lang="en-AU" altLang="en-US" sz="4800" smtClean="0"/>
              <a:t>IE 324 SIMULATION</a:t>
            </a:r>
          </a:p>
        </p:txBody>
      </p:sp>
      <p:sp>
        <p:nvSpPr>
          <p:cNvPr id="9219" name="Rectangle 3"/>
          <p:cNvSpPr>
            <a:spLocks noGrp="1" noChangeArrowheads="1"/>
          </p:cNvSpPr>
          <p:nvPr>
            <p:ph type="subTitle" idx="1"/>
          </p:nvPr>
        </p:nvSpPr>
        <p:spPr/>
        <p:txBody>
          <a:bodyPr/>
          <a:lstStyle/>
          <a:p>
            <a:pPr eaLnBrk="1" hangingPunct="1"/>
            <a:r>
              <a:rPr lang="en-AU" altLang="en-US" sz="3600" b="1" dirty="0" smtClean="0"/>
              <a:t>2019 – 2020 SPRING</a:t>
            </a:r>
          </a:p>
          <a:p>
            <a:pPr eaLnBrk="1" hangingPunct="1"/>
            <a:r>
              <a:rPr lang="en-AU" altLang="en-US" sz="3600" b="1" dirty="0" smtClean="0"/>
              <a:t>DISCRETE EVENT SYSTEM SIMULATION BASICS </a:t>
            </a:r>
            <a:endParaRPr lang="en-AU" altLang="en-US" sz="3600" b="1" dirty="0" smtClean="0"/>
          </a:p>
          <a:p>
            <a:pPr eaLnBrk="1" hangingPunct="1"/>
            <a:endParaRPr lang="en-AU" altLang="en-US" sz="3600" b="1" dirty="0" smtClean="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COMPONENTS OF A SIMULATION MODEL</a:t>
            </a:r>
            <a:endParaRPr lang="en-US" dirty="0"/>
          </a:p>
        </p:txBody>
      </p:sp>
      <p:sp>
        <p:nvSpPr>
          <p:cNvPr id="3" name="Content Placeholder 2"/>
          <p:cNvSpPr>
            <a:spLocks noGrp="1"/>
          </p:cNvSpPr>
          <p:nvPr>
            <p:ph idx="1"/>
          </p:nvPr>
        </p:nvSpPr>
        <p:spPr/>
        <p:txBody>
          <a:bodyPr/>
          <a:lstStyle/>
          <a:p>
            <a:r>
              <a:rPr lang="en-US" dirty="0" smtClean="0"/>
              <a:t>We advance the system time t (called “Clock”) one by one to each event in a chronological order as we make a simulation run.</a:t>
            </a:r>
          </a:p>
          <a:p>
            <a:pPr lvl="1"/>
            <a:r>
              <a:rPr lang="en-US" dirty="0" smtClean="0"/>
              <a:t>This is called “Event Driven Simulation”</a:t>
            </a:r>
          </a:p>
          <a:p>
            <a:r>
              <a:rPr lang="en-US" dirty="0" smtClean="0"/>
              <a:t>WHY?</a:t>
            </a:r>
          </a:p>
          <a:p>
            <a:pPr lvl="1"/>
            <a:r>
              <a:rPr lang="en-US" dirty="0" smtClean="0"/>
              <a:t>System state remains unchanged between events. (Nothing happens until the next event!)</a:t>
            </a:r>
          </a:p>
          <a:p>
            <a:r>
              <a:rPr lang="en-US" dirty="0" smtClean="0"/>
              <a:t>There is also an additional type of event called the “Ending Event” that represents the time to stop the simulation run. We add this event to the FEL when simulation run starts (E, T</a:t>
            </a:r>
            <a:r>
              <a:rPr lang="en-US" baseline="-25000" dirty="0" smtClean="0"/>
              <a:t>E</a:t>
            </a:r>
            <a:r>
              <a:rPr lang="en-US" dirty="0" smtClean="0"/>
              <a:t>).</a:t>
            </a:r>
          </a:p>
          <a:p>
            <a:r>
              <a:rPr lang="en-US" dirty="0" smtClean="0"/>
              <a:t>Note that, for now </a:t>
            </a:r>
            <a:r>
              <a:rPr lang="en-US" dirty="0" err="1" smtClean="0"/>
              <a:t>interarrival</a:t>
            </a:r>
            <a:r>
              <a:rPr lang="en-US" dirty="0" smtClean="0"/>
              <a:t> and service times are generated randomly for us.</a:t>
            </a:r>
          </a:p>
        </p:txBody>
      </p:sp>
    </p:spTree>
    <p:extLst>
      <p:ext uri="{BB962C8B-B14F-4D97-AF65-F5344CB8AC3E}">
        <p14:creationId xmlns:p14="http://schemas.microsoft.com/office/powerpoint/2010/main" val="7826580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(Cont’d)</a:t>
            </a:r>
            <a:endParaRPr lang="en-US" dirty="0"/>
          </a:p>
        </p:txBody>
      </p:sp>
      <p:sp>
        <p:nvSpPr>
          <p:cNvPr id="3" name="Content Placeholder 2"/>
          <p:cNvSpPr>
            <a:spLocks noGrp="1"/>
          </p:cNvSpPr>
          <p:nvPr>
            <p:ph idx="1"/>
          </p:nvPr>
        </p:nvSpPr>
        <p:spPr/>
        <p:txBody>
          <a:bodyPr/>
          <a:lstStyle/>
          <a:p>
            <a:r>
              <a:rPr lang="en-US" dirty="0" smtClean="0"/>
              <a:t>What if there were two servers? (G/G/2)</a:t>
            </a:r>
          </a:p>
          <a:p>
            <a:pPr lvl="1"/>
            <a:r>
              <a:rPr lang="en-US" dirty="0" smtClean="0"/>
              <a:t>We will have two “Customer </a:t>
            </a:r>
            <a:r>
              <a:rPr lang="en-US" dirty="0"/>
              <a:t>S</a:t>
            </a:r>
            <a:r>
              <a:rPr lang="en-US" dirty="0" smtClean="0"/>
              <a:t>ervice” activities each triggering a separate “Customer Departure Event” in the FEL.</a:t>
            </a:r>
            <a:endParaRPr lang="en-US" dirty="0"/>
          </a:p>
        </p:txBody>
      </p:sp>
    </p:spTree>
    <p:extLst>
      <p:ext uri="{BB962C8B-B14F-4D97-AF65-F5344CB8AC3E}">
        <p14:creationId xmlns:p14="http://schemas.microsoft.com/office/powerpoint/2010/main" val="3289313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COMPUTATION OF STATISTICS</a:t>
            </a:r>
            <a:endParaRPr lang="en-US" dirty="0"/>
          </a:p>
        </p:txBody>
      </p:sp>
      <p:sp>
        <p:nvSpPr>
          <p:cNvPr id="3" name="Content Placeholder 2"/>
          <p:cNvSpPr>
            <a:spLocks noGrp="1"/>
          </p:cNvSpPr>
          <p:nvPr>
            <p:ph idx="1"/>
          </p:nvPr>
        </p:nvSpPr>
        <p:spPr/>
        <p:txBody>
          <a:bodyPr/>
          <a:lstStyle/>
          <a:p>
            <a:r>
              <a:rPr lang="en-US" dirty="0" smtClean="0"/>
              <a:t>As a result of a simulation run, we need to obtain statistical information about a performance measure of interest.</a:t>
            </a:r>
          </a:p>
          <a:p>
            <a:pPr lvl="1" eaLnBrk="1" hangingPunct="1"/>
            <a:r>
              <a:rPr lang="en-US" altLang="tr-TR" dirty="0" smtClean="0"/>
              <a:t>Average Waiting Time</a:t>
            </a:r>
          </a:p>
          <a:p>
            <a:pPr lvl="1" eaLnBrk="1" hangingPunct="1"/>
            <a:r>
              <a:rPr lang="en-US" altLang="tr-TR" dirty="0" smtClean="0"/>
              <a:t>Maximum Waiting Time</a:t>
            </a:r>
          </a:p>
          <a:p>
            <a:pPr lvl="1" eaLnBrk="1" hangingPunct="1"/>
            <a:r>
              <a:rPr lang="en-US" altLang="tr-TR" dirty="0" smtClean="0"/>
              <a:t>Average Number of Entities in the System</a:t>
            </a:r>
          </a:p>
          <a:p>
            <a:pPr lvl="1" eaLnBrk="1" hangingPunct="1"/>
            <a:r>
              <a:rPr lang="en-US" altLang="tr-TR" dirty="0" smtClean="0"/>
              <a:t>Maximum Number of Entities in the System</a:t>
            </a:r>
          </a:p>
          <a:p>
            <a:pPr lvl="1" eaLnBrk="1" hangingPunct="1"/>
            <a:r>
              <a:rPr lang="en-US" altLang="tr-TR" dirty="0" smtClean="0"/>
              <a:t>Server Utilization</a:t>
            </a:r>
          </a:p>
          <a:p>
            <a:pPr lvl="1" eaLnBrk="1" hangingPunct="1"/>
            <a:r>
              <a:rPr lang="en-US" altLang="tr-TR" dirty="0" smtClean="0"/>
              <a:t>Average System Time</a:t>
            </a:r>
          </a:p>
          <a:p>
            <a:pPr lvl="1" eaLnBrk="1" hangingPunct="1"/>
            <a:r>
              <a:rPr lang="en-US" altLang="tr-TR" dirty="0" smtClean="0"/>
              <a:t>Maximum System Time</a:t>
            </a:r>
          </a:p>
          <a:p>
            <a:endParaRPr lang="en-US" dirty="0" smtClean="0"/>
          </a:p>
          <a:p>
            <a:r>
              <a:rPr lang="en-US" dirty="0" smtClean="0"/>
              <a:t>We need to keep track of some more variables to capture the performance measure we wish to investigate.</a:t>
            </a:r>
          </a:p>
        </p:txBody>
      </p:sp>
    </p:spTree>
    <p:extLst>
      <p:ext uri="{BB962C8B-B14F-4D97-AF65-F5344CB8AC3E}">
        <p14:creationId xmlns:p14="http://schemas.microsoft.com/office/powerpoint/2010/main" val="40073021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COMPUTATION OF STATISTICS</a:t>
            </a:r>
            <a:endParaRPr lang="en-US" dirty="0"/>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lstStyle/>
              <a:p>
                <a14:m>
                  <m:oMath xmlns:m="http://schemas.openxmlformats.org/officeDocument/2006/math">
                    <m:r>
                      <a:rPr lang="en-US" b="0" i="1" smtClean="0">
                        <a:latin typeface="Cambria Math" panose="02040503050406030204" pitchFamily="18" charset="0"/>
                      </a:rPr>
                      <m:t>𝑃</m:t>
                    </m:r>
                  </m:oMath>
                </a14:m>
                <a:r>
                  <a:rPr lang="en-US" dirty="0" smtClean="0"/>
                  <a:t>: Total number of customers served so far (# left the system)</a:t>
                </a:r>
              </a:p>
              <a:p>
                <a14:m>
                  <m:oMath xmlns:m="http://schemas.openxmlformats.org/officeDocument/2006/math">
                    <m:r>
                      <a:rPr lang="en-US" b="0" i="1" smtClean="0">
                        <a:latin typeface="Cambria Math" panose="02040503050406030204" pitchFamily="18" charset="0"/>
                      </a:rPr>
                      <m:t>𝑁</m:t>
                    </m:r>
                  </m:oMath>
                </a14:m>
                <a:r>
                  <a:rPr lang="en-US" dirty="0" smtClean="0"/>
                  <a:t>: Total number of customers passed through the queue</a:t>
                </a:r>
              </a:p>
              <a:p>
                <a:endParaRPr lang="en-US" b="0" i="0" dirty="0" smtClean="0">
                  <a:latin typeface="Cambria Math" panose="02040503050406030204" pitchFamily="18" charset="0"/>
                </a:endParaRPr>
              </a:p>
              <a:p>
                <a14:m>
                  <m:oMath xmlns:m="http://schemas.openxmlformats.org/officeDocument/2006/math">
                    <m:r>
                      <m:rPr>
                        <m:sty m:val="p"/>
                      </m:rPr>
                      <a:rPr lang="en-US" b="0" i="0" smtClean="0">
                        <a:latin typeface="Cambria Math" panose="02040503050406030204" pitchFamily="18" charset="0"/>
                      </a:rPr>
                      <m:t>Σ</m:t>
                    </m:r>
                    <m:r>
                      <a:rPr lang="en-US" b="0" i="1" smtClean="0">
                        <a:latin typeface="Cambria Math" panose="02040503050406030204" pitchFamily="18" charset="0"/>
                      </a:rPr>
                      <m:t>𝑊𝑄</m:t>
                    </m:r>
                    <m:r>
                      <a:rPr lang="en-US" b="0" i="1" smtClean="0">
                        <a:latin typeface="Cambria Math" panose="02040503050406030204" pitchFamily="18" charset="0"/>
                      </a:rPr>
                      <m:t> </m:t>
                    </m:r>
                  </m:oMath>
                </a14:m>
                <a:r>
                  <a:rPr lang="en-US" dirty="0" smtClean="0"/>
                  <a:t>: Sum of queue times observed so far</a:t>
                </a:r>
              </a:p>
              <a:p>
                <a14:m>
                  <m:oMath xmlns:m="http://schemas.openxmlformats.org/officeDocument/2006/math">
                    <m:r>
                      <a:rPr lang="en-US" b="0" i="1" smtClean="0">
                        <a:latin typeface="Cambria Math" panose="02040503050406030204" pitchFamily="18" charset="0"/>
                      </a:rPr>
                      <m:t>𝑊</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𝑄</m:t>
                        </m:r>
                      </m:e>
                      <m:sup>
                        <m:r>
                          <a:rPr lang="en-US" b="0" i="1" smtClean="0">
                            <a:latin typeface="Cambria Math" panose="02040503050406030204" pitchFamily="18" charset="0"/>
                          </a:rPr>
                          <m:t>∗</m:t>
                        </m:r>
                      </m:sup>
                    </m:sSup>
                    <m:r>
                      <a:rPr lang="en-US" b="0" i="1" smtClean="0">
                        <a:latin typeface="Cambria Math" panose="02040503050406030204" pitchFamily="18" charset="0"/>
                      </a:rPr>
                      <m:t> </m:t>
                    </m:r>
                  </m:oMath>
                </a14:m>
                <a:r>
                  <a:rPr lang="en-US" dirty="0" smtClean="0"/>
                  <a:t>: Maximum queue time observed so far</a:t>
                </a:r>
              </a:p>
              <a:p>
                <a:endParaRPr lang="en-US" b="0" i="0" dirty="0" smtClean="0">
                  <a:latin typeface="Cambria Math" panose="02040503050406030204" pitchFamily="18" charset="0"/>
                </a:endParaRPr>
              </a:p>
              <a:p>
                <a14:m>
                  <m:oMath xmlns:m="http://schemas.openxmlformats.org/officeDocument/2006/math">
                    <m:r>
                      <m:rPr>
                        <m:sty m:val="p"/>
                      </m:rPr>
                      <a:rPr lang="en-US" b="0" i="0" smtClean="0">
                        <a:latin typeface="Cambria Math" panose="02040503050406030204" pitchFamily="18" charset="0"/>
                      </a:rPr>
                      <m:t>Σ</m:t>
                    </m:r>
                    <m:r>
                      <a:rPr lang="en-US" b="0" i="1" smtClean="0">
                        <a:latin typeface="Cambria Math" panose="02040503050406030204" pitchFamily="18" charset="0"/>
                      </a:rPr>
                      <m:t>𝑇𝑆</m:t>
                    </m:r>
                    <m:r>
                      <a:rPr lang="en-US" b="0" i="1" smtClean="0">
                        <a:latin typeface="Cambria Math" panose="02040503050406030204" pitchFamily="18" charset="0"/>
                      </a:rPr>
                      <m:t> </m:t>
                    </m:r>
                  </m:oMath>
                </a14:m>
                <a:r>
                  <a:rPr lang="en-US" dirty="0" smtClean="0"/>
                  <a:t>: Sum of system times observed so far</a:t>
                </a:r>
              </a:p>
              <a:p>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𝑇𝑆</m:t>
                        </m:r>
                      </m:e>
                      <m:sup>
                        <m:r>
                          <a:rPr lang="en-US" b="0" i="1" smtClean="0">
                            <a:latin typeface="Cambria Math" panose="02040503050406030204" pitchFamily="18" charset="0"/>
                          </a:rPr>
                          <m:t>∗</m:t>
                        </m:r>
                      </m:sup>
                    </m:sSup>
                  </m:oMath>
                </a14:m>
                <a:r>
                  <a:rPr lang="en-US" dirty="0" smtClean="0"/>
                  <a:t>: Max system time observed so far</a:t>
                </a:r>
              </a:p>
            </p:txBody>
          </p:sp>
        </mc:Choice>
        <mc:Fallback>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773" t="-1541"/>
                </a:stretch>
              </a:blipFill>
            </p:spPr>
            <p:txBody>
              <a:bodyPr/>
              <a:lstStyle/>
              <a:p>
                <a:r>
                  <a:rPr lang="en-US">
                    <a:noFill/>
                  </a:rPr>
                  <a:t> </a:t>
                </a:r>
              </a:p>
            </p:txBody>
          </p:sp>
        </mc:Fallback>
      </mc:AlternateContent>
      <p:sp>
        <p:nvSpPr>
          <p:cNvPr id="4" name="TextBox 3"/>
          <p:cNvSpPr txBox="1"/>
          <p:nvPr/>
        </p:nvSpPr>
        <p:spPr>
          <a:xfrm>
            <a:off x="6324600" y="3006897"/>
            <a:ext cx="2666999" cy="923330"/>
          </a:xfrm>
          <a:prstGeom prst="rect">
            <a:avLst/>
          </a:prstGeom>
          <a:noFill/>
        </p:spPr>
        <p:txBody>
          <a:bodyPr wrap="square" rtlCol="0">
            <a:spAutoFit/>
          </a:bodyPr>
          <a:lstStyle/>
          <a:p>
            <a:r>
              <a:rPr lang="en-US" dirty="0" smtClean="0">
                <a:solidFill>
                  <a:srgbClr val="FF0000"/>
                </a:solidFill>
              </a:rPr>
              <a:t>Updated whenever a customer finishes waiting in queue</a:t>
            </a:r>
            <a:endParaRPr lang="en-US" dirty="0">
              <a:solidFill>
                <a:srgbClr val="FF0000"/>
              </a:solidFill>
            </a:endParaRPr>
          </a:p>
        </p:txBody>
      </p:sp>
      <p:sp>
        <p:nvSpPr>
          <p:cNvPr id="5" name="Right Brace 4"/>
          <p:cNvSpPr/>
          <p:nvPr/>
        </p:nvSpPr>
        <p:spPr>
          <a:xfrm>
            <a:off x="5924551" y="3025758"/>
            <a:ext cx="228600" cy="762000"/>
          </a:xfrm>
          <a:prstGeom prst="rightBrace">
            <a:avLst>
              <a:gd name="adj1" fmla="val 41601"/>
              <a:gd name="adj2" fmla="val 52376"/>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TextBox 5"/>
          <p:cNvSpPr txBox="1"/>
          <p:nvPr/>
        </p:nvSpPr>
        <p:spPr>
          <a:xfrm>
            <a:off x="6324600" y="4155697"/>
            <a:ext cx="2666999" cy="923330"/>
          </a:xfrm>
          <a:prstGeom prst="rect">
            <a:avLst/>
          </a:prstGeom>
          <a:noFill/>
        </p:spPr>
        <p:txBody>
          <a:bodyPr wrap="square" rtlCol="0">
            <a:spAutoFit/>
          </a:bodyPr>
          <a:lstStyle/>
          <a:p>
            <a:r>
              <a:rPr lang="en-US" dirty="0" smtClean="0">
                <a:solidFill>
                  <a:srgbClr val="FF0000"/>
                </a:solidFill>
              </a:rPr>
              <a:t>Updated whenever a customer leaves the system</a:t>
            </a:r>
            <a:endParaRPr lang="en-US" dirty="0">
              <a:solidFill>
                <a:srgbClr val="FF0000"/>
              </a:solidFill>
            </a:endParaRPr>
          </a:p>
        </p:txBody>
      </p:sp>
      <p:sp>
        <p:nvSpPr>
          <p:cNvPr id="7" name="Right Brace 6"/>
          <p:cNvSpPr/>
          <p:nvPr/>
        </p:nvSpPr>
        <p:spPr>
          <a:xfrm>
            <a:off x="5924551" y="4174558"/>
            <a:ext cx="228600" cy="762000"/>
          </a:xfrm>
          <a:prstGeom prst="rightBrace">
            <a:avLst>
              <a:gd name="adj1" fmla="val 41601"/>
              <a:gd name="adj2" fmla="val 52376"/>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6582249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COMPUTATION OF STATISTICS</a:t>
            </a:r>
            <a:endParaRPr lang="en-US" dirty="0"/>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lstStyle/>
              <a:p>
                <a14:m>
                  <m:oMath xmlns:m="http://schemas.openxmlformats.org/officeDocument/2006/math">
                    <m:r>
                      <a:rPr lang="en-US" b="0" i="1" smtClean="0">
                        <a:latin typeface="Cambria Math" panose="02040503050406030204" pitchFamily="18" charset="0"/>
                      </a:rPr>
                      <m:t>𝑄</m:t>
                    </m:r>
                    <m:r>
                      <a:rPr lang="en-US" b="0" i="1" smtClean="0">
                        <a:latin typeface="Cambria Math" panose="02040503050406030204" pitchFamily="18" charset="0"/>
                      </a:rPr>
                      <m:t>(</m:t>
                    </m:r>
                    <m:r>
                      <a:rPr lang="en-US" b="0" i="1" smtClean="0">
                        <a:latin typeface="Cambria Math" panose="02040503050406030204" pitchFamily="18" charset="0"/>
                      </a:rPr>
                      <m:t>𝑡</m:t>
                    </m:r>
                    <m:r>
                      <a:rPr lang="en-US" b="0" i="1" smtClean="0">
                        <a:latin typeface="Cambria Math" panose="02040503050406030204" pitchFamily="18" charset="0"/>
                      </a:rPr>
                      <m:t>)</m:t>
                    </m:r>
                  </m:oMath>
                </a14:m>
                <a:r>
                  <a:rPr lang="en-US" dirty="0" smtClean="0"/>
                  <a:t>: Function of number of customers waiting in queue (state var.)</a:t>
                </a:r>
              </a:p>
              <a:p>
                <a:pPr marL="0" indent="0">
                  <a:buNone/>
                </a:pPr>
                <a:r>
                  <a:rPr lang="en-US" dirty="0" smtClean="0"/>
                  <a:t>	</a:t>
                </a:r>
                <a14:m>
                  <m:oMath xmlns:m="http://schemas.openxmlformats.org/officeDocument/2006/math">
                    <m:r>
                      <a:rPr lang="en-US" b="0" i="1" smtClean="0">
                        <a:latin typeface="Cambria Math" panose="02040503050406030204" pitchFamily="18" charset="0"/>
                      </a:rPr>
                      <m:t>𝑄</m:t>
                    </m:r>
                    <m:d>
                      <m:dPr>
                        <m:ctrlPr>
                          <a:rPr lang="en-US" b="0" i="1" smtClean="0">
                            <a:latin typeface="Cambria Math" panose="02040503050406030204" pitchFamily="18" charset="0"/>
                          </a:rPr>
                        </m:ctrlPr>
                      </m:dPr>
                      <m:e>
                        <m:r>
                          <a:rPr lang="en-US" b="0" i="1" smtClean="0">
                            <a:latin typeface="Cambria Math" panose="02040503050406030204" pitchFamily="18" charset="0"/>
                          </a:rPr>
                          <m:t>𝑡</m:t>
                        </m:r>
                      </m:e>
                    </m:d>
                    <m:r>
                      <a:rPr lang="en-US" b="0" i="1" smtClean="0">
                        <a:latin typeface="Cambria Math" panose="02040503050406030204" pitchFamily="18" charset="0"/>
                      </a:rPr>
                      <m:t>∈</m:t>
                    </m:r>
                    <m:r>
                      <m:rPr>
                        <m:lit/>
                      </m:rPr>
                      <a:rPr lang="en-US" b="0" i="1" smtClean="0">
                        <a:latin typeface="Cambria Math" panose="02040503050406030204" pitchFamily="18" charset="0"/>
                      </a:rPr>
                      <m:t>{</m:t>
                    </m:r>
                    <m:r>
                      <a:rPr lang="en-US" b="0" i="1" smtClean="0">
                        <a:latin typeface="Cambria Math" panose="02040503050406030204" pitchFamily="18" charset="0"/>
                      </a:rPr>
                      <m:t>0,1,2,…}</m:t>
                    </m:r>
                  </m:oMath>
                </a14:m>
                <a:endParaRPr lang="en-US" dirty="0" smtClean="0"/>
              </a:p>
              <a:p>
                <a14:m>
                  <m:oMath xmlns:m="http://schemas.openxmlformats.org/officeDocument/2006/math">
                    <m:r>
                      <a:rPr lang="en-US" b="0" i="1" smtClean="0">
                        <a:latin typeface="Cambria Math" panose="02040503050406030204" pitchFamily="18" charset="0"/>
                      </a:rPr>
                      <m:t>𝐵</m:t>
                    </m:r>
                    <m:r>
                      <a:rPr lang="en-US" b="0" i="1" smtClean="0">
                        <a:latin typeface="Cambria Math" panose="02040503050406030204" pitchFamily="18" charset="0"/>
                      </a:rPr>
                      <m:t>(</m:t>
                    </m:r>
                    <m:r>
                      <a:rPr lang="en-US" b="0" i="1" smtClean="0">
                        <a:latin typeface="Cambria Math" panose="02040503050406030204" pitchFamily="18" charset="0"/>
                      </a:rPr>
                      <m:t>𝑡</m:t>
                    </m:r>
                    <m:r>
                      <a:rPr lang="en-US" b="0" i="1" smtClean="0">
                        <a:latin typeface="Cambria Math" panose="02040503050406030204" pitchFamily="18" charset="0"/>
                      </a:rPr>
                      <m:t>)</m:t>
                    </m:r>
                  </m:oMath>
                </a14:m>
                <a:r>
                  <a:rPr lang="en-US" dirty="0" smtClean="0"/>
                  <a:t>: Server busy function (state var.)</a:t>
                </a:r>
              </a:p>
              <a:p>
                <a:pPr marL="0" indent="0">
                  <a:buNone/>
                </a:pPr>
                <a:r>
                  <a:rPr lang="en-US" dirty="0" smtClean="0"/>
                  <a:t>	</a:t>
                </a:r>
                <a14:m>
                  <m:oMath xmlns:m="http://schemas.openxmlformats.org/officeDocument/2006/math">
                    <m:r>
                      <a:rPr lang="en-US" b="0" i="1" smtClean="0">
                        <a:latin typeface="Cambria Math" panose="02040503050406030204" pitchFamily="18" charset="0"/>
                      </a:rPr>
                      <m:t>𝐵</m:t>
                    </m:r>
                    <m:r>
                      <a:rPr lang="en-US" b="0" i="1" smtClean="0">
                        <a:latin typeface="Cambria Math" panose="02040503050406030204" pitchFamily="18" charset="0"/>
                      </a:rPr>
                      <m:t>(</m:t>
                    </m:r>
                    <m:r>
                      <a:rPr lang="en-US" b="0" i="1" smtClean="0">
                        <a:latin typeface="Cambria Math" panose="02040503050406030204" pitchFamily="18" charset="0"/>
                      </a:rPr>
                      <m:t>𝑡</m:t>
                    </m:r>
                    <m:r>
                      <a:rPr lang="en-US" b="0" i="1" smtClean="0">
                        <a:latin typeface="Cambria Math" panose="02040503050406030204" pitchFamily="18" charset="0"/>
                      </a:rPr>
                      <m:t>)∈</m:t>
                    </m:r>
                    <m:r>
                      <m:rPr>
                        <m:lit/>
                      </m:rPr>
                      <a:rPr lang="en-US" b="0" i="1" smtClean="0">
                        <a:latin typeface="Cambria Math" panose="02040503050406030204" pitchFamily="18" charset="0"/>
                      </a:rPr>
                      <m:t>{</m:t>
                    </m:r>
                    <m:r>
                      <a:rPr lang="en-US" b="0" i="1" smtClean="0">
                        <a:latin typeface="Cambria Math" panose="02040503050406030204" pitchFamily="18" charset="0"/>
                      </a:rPr>
                      <m:t>0,1}</m:t>
                    </m:r>
                  </m:oMath>
                </a14:m>
                <a:endParaRPr lang="en-US" dirty="0" smtClean="0"/>
              </a:p>
              <a:p>
                <a14:m>
                  <m:oMath xmlns:m="http://schemas.openxmlformats.org/officeDocument/2006/math">
                    <m:r>
                      <a:rPr lang="en-US" b="0" i="1" smtClean="0">
                        <a:latin typeface="Cambria Math" panose="02040503050406030204" pitchFamily="18" charset="0"/>
                      </a:rPr>
                      <m:t>𝐿</m:t>
                    </m:r>
                    <m:d>
                      <m:dPr>
                        <m:ctrlPr>
                          <a:rPr lang="en-US" b="0" i="1" smtClean="0">
                            <a:latin typeface="Cambria Math" panose="02040503050406030204" pitchFamily="18" charset="0"/>
                          </a:rPr>
                        </m:ctrlPr>
                      </m:dPr>
                      <m:e>
                        <m:r>
                          <a:rPr lang="en-US" b="0" i="1" smtClean="0">
                            <a:latin typeface="Cambria Math" panose="02040503050406030204" pitchFamily="18" charset="0"/>
                          </a:rPr>
                          <m:t>𝑡</m:t>
                        </m:r>
                      </m:e>
                    </m:d>
                    <m:r>
                      <a:rPr lang="en-US" b="0" i="1" smtClean="0">
                        <a:latin typeface="Cambria Math" panose="02040503050406030204" pitchFamily="18" charset="0"/>
                      </a:rPr>
                      <m:t>=</m:t>
                    </m:r>
                    <m:r>
                      <a:rPr lang="en-US" b="0" i="1" smtClean="0">
                        <a:latin typeface="Cambria Math" panose="02040503050406030204" pitchFamily="18" charset="0"/>
                      </a:rPr>
                      <m:t>𝑄</m:t>
                    </m:r>
                    <m:d>
                      <m:dPr>
                        <m:ctrlPr>
                          <a:rPr lang="en-US" b="0" i="1" smtClean="0">
                            <a:latin typeface="Cambria Math" panose="02040503050406030204" pitchFamily="18" charset="0"/>
                          </a:rPr>
                        </m:ctrlPr>
                      </m:dPr>
                      <m:e>
                        <m:r>
                          <a:rPr lang="en-US" b="0" i="1" smtClean="0">
                            <a:latin typeface="Cambria Math" panose="02040503050406030204" pitchFamily="18" charset="0"/>
                          </a:rPr>
                          <m:t>𝑡</m:t>
                        </m:r>
                      </m:e>
                    </m:d>
                    <m:r>
                      <a:rPr lang="en-US" b="0" i="1" smtClean="0">
                        <a:latin typeface="Cambria Math" panose="02040503050406030204" pitchFamily="18" charset="0"/>
                      </a:rPr>
                      <m:t>+</m:t>
                    </m:r>
                    <m:r>
                      <a:rPr lang="en-US" b="0" i="1" smtClean="0">
                        <a:latin typeface="Cambria Math" panose="02040503050406030204" pitchFamily="18" charset="0"/>
                      </a:rPr>
                      <m:t>𝐵</m:t>
                    </m:r>
                    <m:r>
                      <a:rPr lang="en-US" b="0" i="1" smtClean="0">
                        <a:latin typeface="Cambria Math" panose="02040503050406030204" pitchFamily="18" charset="0"/>
                      </a:rPr>
                      <m:t>(</m:t>
                    </m:r>
                    <m:r>
                      <a:rPr lang="en-US" b="0" i="1" smtClean="0">
                        <a:latin typeface="Cambria Math" panose="02040503050406030204" pitchFamily="18" charset="0"/>
                      </a:rPr>
                      <m:t>𝑡</m:t>
                    </m:r>
                    <m:r>
                      <a:rPr lang="en-US" b="0" i="1" smtClean="0">
                        <a:latin typeface="Cambria Math" panose="02040503050406030204" pitchFamily="18" charset="0"/>
                      </a:rPr>
                      <m:t>)</m:t>
                    </m:r>
                  </m:oMath>
                </a14:m>
                <a:endParaRPr lang="en-US" dirty="0"/>
              </a:p>
              <a:p>
                <a:endParaRPr lang="en-US"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773" t="-1541"/>
                </a:stretch>
              </a:blipFill>
            </p:spPr>
            <p:txBody>
              <a:bodyPr/>
              <a:lstStyle/>
              <a:p>
                <a:r>
                  <a:rPr lang="en-US">
                    <a:noFill/>
                  </a:rPr>
                  <a:t> </a:t>
                </a:r>
              </a:p>
            </p:txBody>
          </p:sp>
        </mc:Fallback>
      </mc:AlternateContent>
    </p:spTree>
    <p:extLst>
      <p:ext uri="{BB962C8B-B14F-4D97-AF65-F5344CB8AC3E}">
        <p14:creationId xmlns:p14="http://schemas.microsoft.com/office/powerpoint/2010/main" val="2011027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COMPUTATION OF STATISTICS</a:t>
            </a:r>
            <a:endParaRPr lang="en-US" dirty="0"/>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lstStyle/>
              <a:p>
                <a:r>
                  <a:rPr lang="en-US" dirty="0" smtClean="0"/>
                  <a:t>Using these variables, we can find:</a:t>
                </a:r>
              </a:p>
              <a:p>
                <a:pPr lvl="1"/>
                <a:r>
                  <a:rPr lang="en-US" dirty="0" smtClean="0"/>
                  <a:t>Average Waiting Time (In Queue): </a:t>
                </a:r>
                <a14:m>
                  <m:oMath xmlns:m="http://schemas.openxmlformats.org/officeDocument/2006/math">
                    <m:f>
                      <m:fPr>
                        <m:ctrlPr>
                          <a:rPr lang="en-US" i="1" smtClean="0">
                            <a:latin typeface="Cambria Math" panose="02040503050406030204" pitchFamily="18" charset="0"/>
                          </a:rPr>
                        </m:ctrlPr>
                      </m:fPr>
                      <m:num>
                        <m:r>
                          <m:rPr>
                            <m:sty m:val="p"/>
                          </m:rPr>
                          <a:rPr lang="en-US" b="0" i="0" smtClean="0">
                            <a:latin typeface="Cambria Math" panose="02040503050406030204" pitchFamily="18" charset="0"/>
                          </a:rPr>
                          <m:t>Σ</m:t>
                        </m:r>
                        <m:r>
                          <a:rPr lang="en-US" b="0" i="1" smtClean="0">
                            <a:latin typeface="Cambria Math" panose="02040503050406030204" pitchFamily="18" charset="0"/>
                          </a:rPr>
                          <m:t>𝑊𝑄</m:t>
                        </m:r>
                      </m:num>
                      <m:den>
                        <m:r>
                          <a:rPr lang="en-US" b="0" i="1" smtClean="0">
                            <a:latin typeface="Cambria Math" panose="02040503050406030204" pitchFamily="18" charset="0"/>
                          </a:rPr>
                          <m:t>𝑁</m:t>
                        </m:r>
                      </m:den>
                    </m:f>
                  </m:oMath>
                </a14:m>
                <a:r>
                  <a:rPr lang="en-US" dirty="0" smtClean="0"/>
                  <a:t> (Tally)</a:t>
                </a:r>
              </a:p>
              <a:p>
                <a:pPr lvl="1"/>
                <a:r>
                  <a:rPr lang="en-US" dirty="0" smtClean="0"/>
                  <a:t>Average System (Total) Time: </a:t>
                </a:r>
                <a14:m>
                  <m:oMath xmlns:m="http://schemas.openxmlformats.org/officeDocument/2006/math">
                    <m:f>
                      <m:fPr>
                        <m:ctrlPr>
                          <a:rPr lang="en-US" i="1" smtClean="0">
                            <a:latin typeface="Cambria Math" panose="02040503050406030204" pitchFamily="18" charset="0"/>
                          </a:rPr>
                        </m:ctrlPr>
                      </m:fPr>
                      <m:num>
                        <m:r>
                          <m:rPr>
                            <m:sty m:val="p"/>
                          </m:rPr>
                          <a:rPr lang="en-US" b="0" i="0" smtClean="0">
                            <a:latin typeface="Cambria Math" panose="02040503050406030204" pitchFamily="18" charset="0"/>
                          </a:rPr>
                          <m:t>Σ</m:t>
                        </m:r>
                        <m:r>
                          <a:rPr lang="en-US" b="0" i="1" smtClean="0">
                            <a:latin typeface="Cambria Math" panose="02040503050406030204" pitchFamily="18" charset="0"/>
                          </a:rPr>
                          <m:t>𝑇𝑆</m:t>
                        </m:r>
                      </m:num>
                      <m:den>
                        <m:r>
                          <a:rPr lang="en-US" b="0" i="1" smtClean="0">
                            <a:latin typeface="Cambria Math" panose="02040503050406030204" pitchFamily="18" charset="0"/>
                          </a:rPr>
                          <m:t>𝑃</m:t>
                        </m:r>
                      </m:den>
                    </m:f>
                  </m:oMath>
                </a14:m>
                <a:r>
                  <a:rPr lang="en-US" dirty="0" smtClean="0"/>
                  <a:t> (Tally)</a:t>
                </a:r>
              </a:p>
              <a:p>
                <a:pPr lvl="1"/>
                <a:r>
                  <a:rPr lang="en-US" dirty="0" smtClean="0"/>
                  <a:t>Average Number of Customers In Queue: </a:t>
                </a:r>
                <a14:m>
                  <m:oMath xmlns:m="http://schemas.openxmlformats.org/officeDocument/2006/math">
                    <m:f>
                      <m:fPr>
                        <m:ctrlPr>
                          <a:rPr lang="en-US" i="1" smtClean="0">
                            <a:latin typeface="Cambria Math" panose="02040503050406030204" pitchFamily="18" charset="0"/>
                          </a:rPr>
                        </m:ctrlPr>
                      </m:fPr>
                      <m:num>
                        <m:nary>
                          <m:naryPr>
                            <m:limLoc m:val="undOvr"/>
                            <m:subHide m:val="on"/>
                            <m:supHide m:val="on"/>
                            <m:ctrlPr>
                              <a:rPr lang="en-US" i="1" smtClean="0">
                                <a:latin typeface="Cambria Math" panose="02040503050406030204" pitchFamily="18" charset="0"/>
                              </a:rPr>
                            </m:ctrlPr>
                          </m:naryPr>
                          <m:sub/>
                          <m:sup/>
                          <m:e>
                            <m:r>
                              <a:rPr lang="en-US" b="0" i="1" smtClean="0">
                                <a:latin typeface="Cambria Math" panose="02040503050406030204" pitchFamily="18" charset="0"/>
                              </a:rPr>
                              <m:t>𝑄</m:t>
                            </m:r>
                            <m:r>
                              <a:rPr lang="en-US" b="0" i="1" smtClean="0">
                                <a:latin typeface="Cambria Math" panose="02040503050406030204" pitchFamily="18" charset="0"/>
                              </a:rPr>
                              <m:t>(</m:t>
                            </m:r>
                            <m:r>
                              <a:rPr lang="en-US" b="0" i="1" smtClean="0">
                                <a:latin typeface="Cambria Math" panose="02040503050406030204" pitchFamily="18" charset="0"/>
                              </a:rPr>
                              <m:t>𝑡</m:t>
                            </m:r>
                            <m:r>
                              <a:rPr lang="en-US" b="0" i="1" smtClean="0">
                                <a:latin typeface="Cambria Math" panose="02040503050406030204" pitchFamily="18" charset="0"/>
                              </a:rPr>
                              <m:t>)</m:t>
                            </m:r>
                          </m:e>
                        </m:nary>
                      </m:num>
                      <m:den>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𝐸</m:t>
                            </m:r>
                          </m:sub>
                        </m:sSub>
                      </m:den>
                    </m:f>
                  </m:oMath>
                </a14:m>
                <a:r>
                  <a:rPr lang="en-US" b="0" dirty="0" smtClean="0"/>
                  <a:t> (Time-persistent)</a:t>
                </a:r>
              </a:p>
              <a:p>
                <a:pPr lvl="1"/>
                <a:r>
                  <a:rPr lang="en-US" dirty="0" smtClean="0"/>
                  <a:t>Server Utilization: </a:t>
                </a:r>
                <a14:m>
                  <m:oMath xmlns:m="http://schemas.openxmlformats.org/officeDocument/2006/math">
                    <m:f>
                      <m:fPr>
                        <m:ctrlPr>
                          <a:rPr lang="en-US" i="1" smtClean="0">
                            <a:latin typeface="Cambria Math" panose="02040503050406030204" pitchFamily="18" charset="0"/>
                          </a:rPr>
                        </m:ctrlPr>
                      </m:fPr>
                      <m:num>
                        <m:nary>
                          <m:naryPr>
                            <m:limLoc m:val="undOvr"/>
                            <m:subHide m:val="on"/>
                            <m:supHide m:val="on"/>
                            <m:ctrlPr>
                              <a:rPr lang="en-US" i="1" smtClean="0">
                                <a:latin typeface="Cambria Math" panose="02040503050406030204" pitchFamily="18" charset="0"/>
                              </a:rPr>
                            </m:ctrlPr>
                          </m:naryPr>
                          <m:sub/>
                          <m:sup/>
                          <m:e>
                            <m:r>
                              <a:rPr lang="en-US" b="0" i="1" smtClean="0">
                                <a:latin typeface="Cambria Math" panose="02040503050406030204" pitchFamily="18" charset="0"/>
                              </a:rPr>
                              <m:t>𝐵</m:t>
                            </m:r>
                            <m:r>
                              <a:rPr lang="en-US" b="0" i="1" smtClean="0">
                                <a:latin typeface="Cambria Math" panose="02040503050406030204" pitchFamily="18" charset="0"/>
                              </a:rPr>
                              <m:t>(</m:t>
                            </m:r>
                            <m:r>
                              <a:rPr lang="en-US" b="0" i="1" smtClean="0">
                                <a:latin typeface="Cambria Math" panose="02040503050406030204" pitchFamily="18" charset="0"/>
                              </a:rPr>
                              <m:t>𝑡</m:t>
                            </m:r>
                            <m:r>
                              <a:rPr lang="en-US" b="0" i="1" smtClean="0">
                                <a:latin typeface="Cambria Math" panose="02040503050406030204" pitchFamily="18" charset="0"/>
                              </a:rPr>
                              <m:t>)</m:t>
                            </m:r>
                          </m:e>
                        </m:nary>
                      </m:num>
                      <m:den>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𝐸</m:t>
                            </m:r>
                          </m:sub>
                        </m:sSub>
                      </m:den>
                    </m:f>
                  </m:oMath>
                </a14:m>
                <a:r>
                  <a:rPr lang="en-US" dirty="0" smtClean="0"/>
                  <a:t> (Time-persistent)</a:t>
                </a:r>
              </a:p>
              <a:p>
                <a:endParaRPr lang="en-US" dirty="0"/>
              </a:p>
              <a:p>
                <a:r>
                  <a:rPr lang="en-US" dirty="0" smtClean="0"/>
                  <a:t>Note that additional variables are needed if further statistical outputs are needed:</a:t>
                </a:r>
              </a:p>
              <a:p>
                <a:pPr lvl="1"/>
                <a:r>
                  <a:rPr lang="en-US" dirty="0" smtClean="0"/>
                  <a:t>Maximum idle time, maximum queue length…</a:t>
                </a:r>
                <a:endParaRPr lang="en-US"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773" t="-1541" r="-1391"/>
                </a:stretch>
              </a:blipFill>
            </p:spPr>
            <p:txBody>
              <a:bodyPr/>
              <a:lstStyle/>
              <a:p>
                <a:r>
                  <a:rPr lang="en-US">
                    <a:noFill/>
                  </a:rPr>
                  <a:t> </a:t>
                </a:r>
              </a:p>
            </p:txBody>
          </p:sp>
        </mc:Fallback>
      </mc:AlternateContent>
    </p:spTree>
    <p:extLst>
      <p:ext uri="{BB962C8B-B14F-4D97-AF65-F5344CB8AC3E}">
        <p14:creationId xmlns:p14="http://schemas.microsoft.com/office/powerpoint/2010/main" val="25928176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TOWARDS MAKING A SIMUATION RUN</a:t>
            </a:r>
            <a:endParaRPr lang="en-US" dirty="0"/>
          </a:p>
        </p:txBody>
      </p:sp>
      <p:sp>
        <p:nvSpPr>
          <p:cNvPr id="3" name="Content Placeholder 2"/>
          <p:cNvSpPr>
            <a:spLocks noGrp="1"/>
          </p:cNvSpPr>
          <p:nvPr>
            <p:ph idx="1"/>
          </p:nvPr>
        </p:nvSpPr>
        <p:spPr/>
        <p:txBody>
          <a:bodyPr/>
          <a:lstStyle/>
          <a:p>
            <a:r>
              <a:rPr lang="en-US" dirty="0" smtClean="0"/>
              <a:t>Now that we know how to </a:t>
            </a:r>
            <a:r>
              <a:rPr lang="en-US" u="sng" dirty="0" smtClean="0"/>
              <a:t>advance simulation time</a:t>
            </a:r>
            <a:r>
              <a:rPr lang="en-US" dirty="0" smtClean="0"/>
              <a:t>, </a:t>
            </a:r>
            <a:r>
              <a:rPr lang="en-US" u="sng" dirty="0" smtClean="0"/>
              <a:t>keep track of events</a:t>
            </a:r>
            <a:r>
              <a:rPr lang="en-US" dirty="0" smtClean="0"/>
              <a:t> and </a:t>
            </a:r>
            <a:r>
              <a:rPr lang="en-US" u="sng" dirty="0" smtClean="0"/>
              <a:t>collect statistics</a:t>
            </a:r>
            <a:r>
              <a:rPr lang="en-US" dirty="0" smtClean="0"/>
              <a:t>, we will now see how to analyze a G/G/1 queue system. </a:t>
            </a:r>
            <a:endParaRPr lang="en-US" dirty="0"/>
          </a:p>
        </p:txBody>
      </p:sp>
    </p:spTree>
    <p:extLst>
      <p:ext uri="{BB962C8B-B14F-4D97-AF65-F5344CB8AC3E}">
        <p14:creationId xmlns:p14="http://schemas.microsoft.com/office/powerpoint/2010/main" val="37949134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altLang="en-US" smtClean="0"/>
              <a:t>Arrival Event Flowchart (Logical Model)</a:t>
            </a:r>
          </a:p>
        </p:txBody>
      </p:sp>
      <p:sp>
        <p:nvSpPr>
          <p:cNvPr id="8195" name="AutoShape 3"/>
          <p:cNvSpPr>
            <a:spLocks noChangeArrowheads="1"/>
          </p:cNvSpPr>
          <p:nvPr/>
        </p:nvSpPr>
        <p:spPr bwMode="auto">
          <a:xfrm>
            <a:off x="3352800" y="1981200"/>
            <a:ext cx="1828800" cy="533400"/>
          </a:xfrm>
          <a:prstGeom prst="roundRect">
            <a:avLst>
              <a:gd name="adj" fmla="val 16667"/>
            </a:avLst>
          </a:prstGeom>
          <a:solidFill>
            <a:srgbClr val="FFC000"/>
          </a:solidFill>
          <a:ln w="9525">
            <a:round/>
            <a:headEnd/>
            <a:tailEnd/>
          </a:ln>
          <a:scene3d>
            <a:camera prst="legacyObliqueTopLeft"/>
            <a:lightRig rig="legacyFlat3" dir="t"/>
          </a:scene3d>
          <a:sp3d extrusionH="430200" prstMaterial="legacyMatte">
            <a:bevelT w="13500" h="13500" prst="angle"/>
            <a:bevelB w="13500" h="13500" prst="angle"/>
            <a:extrusionClr>
              <a:srgbClr val="FF9933"/>
            </a:extrusionClr>
            <a:contourClr>
              <a:srgbClr val="FFC000"/>
            </a:contourClr>
          </a:sp3d>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tr-TR">
                <a:latin typeface="Times New Roman" panose="02020603050405020304" pitchFamily="18" charset="0"/>
              </a:rPr>
              <a:t>Arrival event</a:t>
            </a:r>
            <a:endParaRPr lang="en-AU" altLang="tr-TR" sz="1600">
              <a:solidFill>
                <a:schemeClr val="folHlink"/>
              </a:solidFill>
              <a:latin typeface="Times New Roman" panose="02020603050405020304" pitchFamily="18" charset="0"/>
            </a:endParaRPr>
          </a:p>
        </p:txBody>
      </p:sp>
      <p:sp>
        <p:nvSpPr>
          <p:cNvPr id="8196" name="Rectangle 4"/>
          <p:cNvSpPr>
            <a:spLocks noChangeArrowheads="1"/>
          </p:cNvSpPr>
          <p:nvPr/>
        </p:nvSpPr>
        <p:spPr bwMode="auto">
          <a:xfrm>
            <a:off x="3276600" y="2819400"/>
            <a:ext cx="2133600" cy="381000"/>
          </a:xfrm>
          <a:prstGeom prst="rect">
            <a:avLst/>
          </a:prstGeom>
          <a:solidFill>
            <a:srgbClr val="FFC000"/>
          </a:solidFill>
          <a:ln w="9525">
            <a:miter lim="800000"/>
            <a:headEnd/>
            <a:tailEnd/>
          </a:ln>
          <a:scene3d>
            <a:camera prst="legacyObliqueTopLeft"/>
            <a:lightRig rig="legacyFlat3" dir="t"/>
          </a:scene3d>
          <a:sp3d extrusionH="430200" prstMaterial="legacyMatte">
            <a:bevelT w="13500" h="13500" prst="angle"/>
            <a:bevelB w="13500" h="13500" prst="angle"/>
            <a:extrusionClr>
              <a:srgbClr val="FF9933"/>
            </a:extrusionClr>
            <a:contourClr>
              <a:srgbClr val="FFC000"/>
            </a:contourClr>
          </a:sp3d>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tr-TR">
                <a:latin typeface="Times New Roman" panose="02020603050405020304" pitchFamily="18" charset="0"/>
              </a:rPr>
              <a:t>Schedule next arrival</a:t>
            </a:r>
            <a:endParaRPr lang="en-AU" altLang="tr-TR" sz="1600">
              <a:latin typeface="Times New Roman" panose="02020603050405020304" pitchFamily="18" charset="0"/>
            </a:endParaRPr>
          </a:p>
        </p:txBody>
      </p:sp>
      <p:sp>
        <p:nvSpPr>
          <p:cNvPr id="8197" name="Rectangle 5"/>
          <p:cNvSpPr>
            <a:spLocks noChangeArrowheads="1"/>
          </p:cNvSpPr>
          <p:nvPr/>
        </p:nvSpPr>
        <p:spPr bwMode="auto">
          <a:xfrm>
            <a:off x="2895600" y="3505200"/>
            <a:ext cx="2895600" cy="457200"/>
          </a:xfrm>
          <a:prstGeom prst="rect">
            <a:avLst/>
          </a:prstGeom>
          <a:solidFill>
            <a:srgbClr val="FFC000"/>
          </a:solidFill>
          <a:ln w="9525">
            <a:miter lim="800000"/>
            <a:headEnd/>
            <a:tailEnd/>
          </a:ln>
          <a:scene3d>
            <a:camera prst="legacyObliqueTopLeft"/>
            <a:lightRig rig="legacyFlat3" dir="t"/>
          </a:scene3d>
          <a:sp3d extrusionH="430200" prstMaterial="legacyMatte">
            <a:bevelT w="13500" h="13500" prst="angle"/>
            <a:bevelB w="13500" h="13500" prst="angle"/>
            <a:extrusionClr>
              <a:srgbClr val="FF9933"/>
            </a:extrusionClr>
            <a:contourClr>
              <a:srgbClr val="FFC000"/>
            </a:contourClr>
          </a:sp3d>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tr-TR">
                <a:latin typeface="Times New Roman" panose="02020603050405020304" pitchFamily="18" charset="0"/>
              </a:rPr>
              <a:t>Increase number in the system</a:t>
            </a:r>
            <a:endParaRPr lang="en-AU" altLang="tr-TR" sz="1600">
              <a:latin typeface="Times New Roman" panose="02020603050405020304" pitchFamily="18" charset="0"/>
            </a:endParaRPr>
          </a:p>
        </p:txBody>
      </p:sp>
      <p:sp>
        <p:nvSpPr>
          <p:cNvPr id="8198" name="Rectangle 6"/>
          <p:cNvSpPr>
            <a:spLocks noChangeArrowheads="1"/>
          </p:cNvSpPr>
          <p:nvPr/>
        </p:nvSpPr>
        <p:spPr bwMode="auto">
          <a:xfrm>
            <a:off x="990600" y="5562600"/>
            <a:ext cx="2133600" cy="914400"/>
          </a:xfrm>
          <a:prstGeom prst="rect">
            <a:avLst/>
          </a:prstGeom>
          <a:solidFill>
            <a:srgbClr val="FFC000"/>
          </a:solidFill>
          <a:ln w="9525">
            <a:miter lim="800000"/>
            <a:headEnd/>
            <a:tailEnd/>
          </a:ln>
          <a:scene3d>
            <a:camera prst="legacyObliqueTopLeft"/>
            <a:lightRig rig="legacyFlat3" dir="t"/>
          </a:scene3d>
          <a:sp3d extrusionH="430200" prstMaterial="legacyMatte">
            <a:bevelT w="13500" h="13500" prst="angle"/>
            <a:bevelB w="13500" h="13500" prst="angle"/>
            <a:extrusionClr>
              <a:srgbClr val="FF9933"/>
            </a:extrusionClr>
            <a:contourClr>
              <a:srgbClr val="FFC000"/>
            </a:contourClr>
          </a:sp3d>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tr-TR">
                <a:latin typeface="Times New Roman" panose="02020603050405020304" pitchFamily="18" charset="0"/>
              </a:rPr>
              <a:t>Set service time &amp; </a:t>
            </a:r>
          </a:p>
          <a:p>
            <a:pPr algn="ctr" eaLnBrk="1" hangingPunct="1"/>
            <a:r>
              <a:rPr lang="en-AU" altLang="tr-TR">
                <a:latin typeface="Times New Roman" panose="02020603050405020304" pitchFamily="18" charset="0"/>
              </a:rPr>
              <a:t>schedule departure  </a:t>
            </a:r>
          </a:p>
        </p:txBody>
      </p:sp>
      <p:sp>
        <p:nvSpPr>
          <p:cNvPr id="8199" name="Rectangle 7"/>
          <p:cNvSpPr>
            <a:spLocks noChangeArrowheads="1"/>
          </p:cNvSpPr>
          <p:nvPr/>
        </p:nvSpPr>
        <p:spPr bwMode="auto">
          <a:xfrm>
            <a:off x="6172200" y="4724400"/>
            <a:ext cx="2362200" cy="533400"/>
          </a:xfrm>
          <a:prstGeom prst="rect">
            <a:avLst/>
          </a:prstGeom>
          <a:solidFill>
            <a:srgbClr val="FFC000"/>
          </a:solidFill>
          <a:ln w="9525">
            <a:miter lim="800000"/>
            <a:headEnd/>
            <a:tailEnd/>
          </a:ln>
          <a:scene3d>
            <a:camera prst="legacyObliqueTopLeft"/>
            <a:lightRig rig="legacyFlat3" dir="t"/>
          </a:scene3d>
          <a:sp3d extrusionH="430200" prstMaterial="legacyMatte">
            <a:bevelT w="13500" h="13500" prst="angle"/>
            <a:bevelB w="13500" h="13500" prst="angle"/>
            <a:extrusionClr>
              <a:srgbClr val="FF9933"/>
            </a:extrusionClr>
            <a:contourClr>
              <a:srgbClr val="FFC000"/>
            </a:contourClr>
          </a:sp3d>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tr-TR">
                <a:latin typeface="Times New Roman" panose="02020603050405020304" pitchFamily="18" charset="0"/>
              </a:rPr>
              <a:t>Increase entity number</a:t>
            </a:r>
          </a:p>
          <a:p>
            <a:pPr algn="ctr" eaLnBrk="1" hangingPunct="1"/>
            <a:r>
              <a:rPr lang="en-AU" altLang="tr-TR">
                <a:latin typeface="Times New Roman" panose="02020603050405020304" pitchFamily="18" charset="0"/>
              </a:rPr>
              <a:t>in queue</a:t>
            </a:r>
            <a:endParaRPr lang="en-AU" altLang="tr-TR" sz="1600">
              <a:latin typeface="Times New Roman" panose="02020603050405020304" pitchFamily="18" charset="0"/>
            </a:endParaRPr>
          </a:p>
        </p:txBody>
      </p:sp>
      <p:sp>
        <p:nvSpPr>
          <p:cNvPr id="8200" name="Rectangle 8"/>
          <p:cNvSpPr>
            <a:spLocks noChangeArrowheads="1"/>
          </p:cNvSpPr>
          <p:nvPr/>
        </p:nvSpPr>
        <p:spPr bwMode="auto">
          <a:xfrm>
            <a:off x="990600" y="4648200"/>
            <a:ext cx="1905000" cy="457200"/>
          </a:xfrm>
          <a:prstGeom prst="rect">
            <a:avLst/>
          </a:prstGeom>
          <a:solidFill>
            <a:srgbClr val="FFC000"/>
          </a:solidFill>
          <a:ln w="9525">
            <a:miter lim="800000"/>
            <a:headEnd/>
            <a:tailEnd/>
          </a:ln>
          <a:scene3d>
            <a:camera prst="legacyObliqueTopLeft"/>
            <a:lightRig rig="legacyFlat3" dir="t"/>
          </a:scene3d>
          <a:sp3d extrusionH="430200" prstMaterial="legacyMatte">
            <a:bevelT w="13500" h="13500" prst="angle"/>
            <a:bevelB w="13500" h="13500" prst="angle"/>
            <a:extrusionClr>
              <a:srgbClr val="FF9933"/>
            </a:extrusionClr>
            <a:contourClr>
              <a:srgbClr val="FFC000"/>
            </a:contourClr>
          </a:sp3d>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tr-TR">
                <a:latin typeface="Times New Roman" panose="02020603050405020304" pitchFamily="18" charset="0"/>
              </a:rPr>
              <a:t>Make server busy</a:t>
            </a:r>
            <a:endParaRPr lang="en-AU" altLang="tr-TR" sz="1600">
              <a:latin typeface="Times New Roman" panose="02020603050405020304" pitchFamily="18" charset="0"/>
            </a:endParaRPr>
          </a:p>
        </p:txBody>
      </p:sp>
      <p:sp>
        <p:nvSpPr>
          <p:cNvPr id="8201" name="AutoShape 9"/>
          <p:cNvSpPr>
            <a:spLocks noChangeArrowheads="1"/>
          </p:cNvSpPr>
          <p:nvPr/>
        </p:nvSpPr>
        <p:spPr bwMode="auto">
          <a:xfrm>
            <a:off x="3962400" y="4495800"/>
            <a:ext cx="1066800" cy="990600"/>
          </a:xfrm>
          <a:prstGeom prst="flowChartDecision">
            <a:avLst/>
          </a:prstGeom>
          <a:solidFill>
            <a:srgbClr val="FFC000"/>
          </a:solidFill>
          <a:ln w="9525">
            <a:miter lim="800000"/>
            <a:headEnd/>
            <a:tailEnd/>
          </a:ln>
          <a:scene3d>
            <a:camera prst="legacyObliqueTopLeft"/>
            <a:lightRig rig="legacyFlat3" dir="t"/>
          </a:scene3d>
          <a:sp3d extrusionH="430200" prstMaterial="legacyMatte">
            <a:bevelT w="13500" h="13500" prst="angle"/>
            <a:bevelB w="13500" h="13500" prst="angle"/>
            <a:extrusionClr>
              <a:srgbClr val="FF9933"/>
            </a:extrusionClr>
            <a:contourClr>
              <a:srgbClr val="FFC000"/>
            </a:contourClr>
          </a:sp3d>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tr-TR" sz="1600">
                <a:latin typeface="Times New Roman" panose="02020603050405020304" pitchFamily="18" charset="0"/>
              </a:rPr>
              <a:t>Is</a:t>
            </a:r>
          </a:p>
          <a:p>
            <a:pPr algn="ctr" eaLnBrk="1" hangingPunct="1"/>
            <a:r>
              <a:rPr lang="en-US" altLang="tr-TR" sz="1600">
                <a:latin typeface="Times New Roman" panose="02020603050405020304" pitchFamily="18" charset="0"/>
              </a:rPr>
              <a:t>server</a:t>
            </a:r>
          </a:p>
          <a:p>
            <a:pPr algn="ctr" eaLnBrk="1" hangingPunct="1"/>
            <a:r>
              <a:rPr lang="en-US" altLang="tr-TR" sz="1600">
                <a:latin typeface="Times New Roman" panose="02020603050405020304" pitchFamily="18" charset="0"/>
              </a:rPr>
              <a:t>busy?</a:t>
            </a:r>
          </a:p>
        </p:txBody>
      </p:sp>
      <p:sp>
        <p:nvSpPr>
          <p:cNvPr id="8202" name="Line 10"/>
          <p:cNvSpPr>
            <a:spLocks noChangeShapeType="1"/>
          </p:cNvSpPr>
          <p:nvPr/>
        </p:nvSpPr>
        <p:spPr bwMode="auto">
          <a:xfrm flipH="1">
            <a:off x="2971800" y="4876800"/>
            <a:ext cx="762000" cy="0"/>
          </a:xfrm>
          <a:prstGeom prst="line">
            <a:avLst/>
          </a:prstGeom>
          <a:noFill/>
          <a:ln w="12700" cap="sq">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wrap="none" anchor="ctr"/>
          <a:lstStyle/>
          <a:p>
            <a:endParaRPr lang="en-US"/>
          </a:p>
        </p:txBody>
      </p:sp>
      <p:sp>
        <p:nvSpPr>
          <p:cNvPr id="8203" name="Line 11"/>
          <p:cNvSpPr>
            <a:spLocks noChangeShapeType="1"/>
          </p:cNvSpPr>
          <p:nvPr/>
        </p:nvSpPr>
        <p:spPr bwMode="auto">
          <a:xfrm>
            <a:off x="5105400" y="4953000"/>
            <a:ext cx="838200" cy="0"/>
          </a:xfrm>
          <a:prstGeom prst="line">
            <a:avLst/>
          </a:prstGeom>
          <a:noFill/>
          <a:ln w="12700" cap="sq">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wrap="none" anchor="ctr"/>
          <a:lstStyle/>
          <a:p>
            <a:endParaRPr lang="en-US"/>
          </a:p>
        </p:txBody>
      </p:sp>
      <p:sp>
        <p:nvSpPr>
          <p:cNvPr id="8204" name="Line 12"/>
          <p:cNvSpPr>
            <a:spLocks noChangeShapeType="1"/>
          </p:cNvSpPr>
          <p:nvPr/>
        </p:nvSpPr>
        <p:spPr bwMode="auto">
          <a:xfrm>
            <a:off x="4267200" y="2514600"/>
            <a:ext cx="0" cy="152400"/>
          </a:xfrm>
          <a:prstGeom prst="line">
            <a:avLst/>
          </a:prstGeom>
          <a:noFill/>
          <a:ln w="12700" cap="sq">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wrap="none" anchor="ctr"/>
          <a:lstStyle/>
          <a:p>
            <a:endParaRPr lang="en-US"/>
          </a:p>
        </p:txBody>
      </p:sp>
      <p:sp>
        <p:nvSpPr>
          <p:cNvPr id="8205" name="Line 13"/>
          <p:cNvSpPr>
            <a:spLocks noChangeShapeType="1"/>
          </p:cNvSpPr>
          <p:nvPr/>
        </p:nvSpPr>
        <p:spPr bwMode="auto">
          <a:xfrm>
            <a:off x="4267200" y="3200400"/>
            <a:ext cx="0" cy="152400"/>
          </a:xfrm>
          <a:prstGeom prst="line">
            <a:avLst/>
          </a:prstGeom>
          <a:noFill/>
          <a:ln w="12700" cap="sq">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wrap="none" anchor="ctr"/>
          <a:lstStyle/>
          <a:p>
            <a:endParaRPr lang="en-US"/>
          </a:p>
        </p:txBody>
      </p:sp>
      <p:sp>
        <p:nvSpPr>
          <p:cNvPr id="8206" name="Text Box 14"/>
          <p:cNvSpPr txBox="1">
            <a:spLocks noChangeArrowheads="1"/>
          </p:cNvSpPr>
          <p:nvPr/>
        </p:nvSpPr>
        <p:spPr bwMode="auto">
          <a:xfrm>
            <a:off x="3270250" y="4572000"/>
            <a:ext cx="4889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US" altLang="tr-TR" sz="1600" b="1">
                <a:latin typeface="Times New Roman" panose="02020603050405020304" pitchFamily="18" charset="0"/>
              </a:rPr>
              <a:t>NO</a:t>
            </a:r>
            <a:endParaRPr lang="en-US" altLang="tr-TR" sz="1600">
              <a:latin typeface="Times New Roman" panose="02020603050405020304" pitchFamily="18" charset="0"/>
            </a:endParaRPr>
          </a:p>
        </p:txBody>
      </p:sp>
      <p:sp>
        <p:nvSpPr>
          <p:cNvPr id="8207" name="Text Box 15"/>
          <p:cNvSpPr txBox="1">
            <a:spLocks noChangeArrowheads="1"/>
          </p:cNvSpPr>
          <p:nvPr/>
        </p:nvSpPr>
        <p:spPr bwMode="auto">
          <a:xfrm>
            <a:off x="5143500" y="4572000"/>
            <a:ext cx="5778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US" altLang="tr-TR" sz="1600" b="1">
                <a:latin typeface="Times New Roman" panose="02020603050405020304" pitchFamily="18" charset="0"/>
              </a:rPr>
              <a:t>YES</a:t>
            </a:r>
            <a:endParaRPr lang="en-US" altLang="tr-TR" sz="1600">
              <a:latin typeface="Times New Roman" panose="02020603050405020304" pitchFamily="18" charset="0"/>
            </a:endParaRPr>
          </a:p>
        </p:txBody>
      </p:sp>
      <p:sp>
        <p:nvSpPr>
          <p:cNvPr id="8208" name="Line 16"/>
          <p:cNvSpPr>
            <a:spLocks noChangeShapeType="1"/>
          </p:cNvSpPr>
          <p:nvPr/>
        </p:nvSpPr>
        <p:spPr bwMode="auto">
          <a:xfrm>
            <a:off x="4343400" y="3962400"/>
            <a:ext cx="0" cy="381000"/>
          </a:xfrm>
          <a:prstGeom prst="line">
            <a:avLst/>
          </a:prstGeom>
          <a:noFill/>
          <a:ln w="12700" cap="sq">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wrap="none" anchor="ctr"/>
          <a:lstStyle/>
          <a:p>
            <a:endParaRPr lang="en-US"/>
          </a:p>
        </p:txBody>
      </p:sp>
      <p:sp>
        <p:nvSpPr>
          <p:cNvPr id="8209" name="Line 17"/>
          <p:cNvSpPr>
            <a:spLocks noChangeShapeType="1"/>
          </p:cNvSpPr>
          <p:nvPr/>
        </p:nvSpPr>
        <p:spPr bwMode="auto">
          <a:xfrm>
            <a:off x="1905000" y="5105400"/>
            <a:ext cx="0" cy="304800"/>
          </a:xfrm>
          <a:prstGeom prst="line">
            <a:avLst/>
          </a:prstGeom>
          <a:noFill/>
          <a:ln w="12700" cap="sq">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wrap="none" anchor="ctr"/>
          <a:lstStyle/>
          <a:p>
            <a:endParaRPr lang="en-US"/>
          </a:p>
        </p:txBody>
      </p:sp>
      <p:sp>
        <p:nvSpPr>
          <p:cNvPr id="8210" name="Text Box 18"/>
          <p:cNvSpPr txBox="1">
            <a:spLocks noChangeArrowheads="1"/>
          </p:cNvSpPr>
          <p:nvPr/>
        </p:nvSpPr>
        <p:spPr bwMode="auto">
          <a:xfrm>
            <a:off x="5935663" y="3505200"/>
            <a:ext cx="1330325"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AU" altLang="tr-TR" sz="1900">
                <a:latin typeface="Times New Roman" panose="02020603050405020304" pitchFamily="18" charset="0"/>
              </a:rPr>
              <a:t>L(t)=L(t)+1</a:t>
            </a:r>
            <a:endParaRPr lang="en-AU" altLang="tr-TR">
              <a:latin typeface="Times New Roman" panose="02020603050405020304" pitchFamily="18" charset="0"/>
            </a:endParaRPr>
          </a:p>
        </p:txBody>
      </p:sp>
      <p:sp>
        <p:nvSpPr>
          <p:cNvPr id="8211" name="Text Box 19"/>
          <p:cNvSpPr txBox="1">
            <a:spLocks noChangeArrowheads="1"/>
          </p:cNvSpPr>
          <p:nvPr/>
        </p:nvSpPr>
        <p:spPr bwMode="auto">
          <a:xfrm>
            <a:off x="6745288" y="5410200"/>
            <a:ext cx="13843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AU" altLang="tr-TR" sz="1900">
                <a:latin typeface="Times New Roman" panose="02020603050405020304" pitchFamily="18" charset="0"/>
              </a:rPr>
              <a:t>Q(t)=Q(t)+1</a:t>
            </a:r>
            <a:endParaRPr lang="en-AU" altLang="tr-TR">
              <a:latin typeface="Times New Roman" panose="02020603050405020304" pitchFamily="18" charset="0"/>
            </a:endParaRPr>
          </a:p>
        </p:txBody>
      </p:sp>
      <p:sp>
        <p:nvSpPr>
          <p:cNvPr id="8212" name="Text Box 20"/>
          <p:cNvSpPr txBox="1">
            <a:spLocks noChangeArrowheads="1"/>
          </p:cNvSpPr>
          <p:nvPr/>
        </p:nvSpPr>
        <p:spPr bwMode="auto">
          <a:xfrm>
            <a:off x="2827338" y="5029200"/>
            <a:ext cx="83026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AU" altLang="tr-TR" sz="1900">
                <a:latin typeface="Times New Roman" panose="02020603050405020304" pitchFamily="18" charset="0"/>
              </a:rPr>
              <a:t>B(t)=1</a:t>
            </a:r>
            <a:endParaRPr lang="en-AU" altLang="tr-TR">
              <a:latin typeface="Times New Roman" panose="02020603050405020304" pitchFamily="18" charset="0"/>
            </a:endParaRPr>
          </a:p>
        </p:txBody>
      </p:sp>
    </p:spTree>
    <p:extLst>
      <p:ext uri="{BB962C8B-B14F-4D97-AF65-F5344CB8AC3E}">
        <p14:creationId xmlns:p14="http://schemas.microsoft.com/office/powerpoint/2010/main" val="14503898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altLang="en-US" smtClean="0"/>
              <a:t>Departure Event Flowchart (Logical Model)</a:t>
            </a:r>
          </a:p>
        </p:txBody>
      </p:sp>
      <p:sp>
        <p:nvSpPr>
          <p:cNvPr id="9219" name="AutoShape 3"/>
          <p:cNvSpPr>
            <a:spLocks noChangeArrowheads="1"/>
          </p:cNvSpPr>
          <p:nvPr/>
        </p:nvSpPr>
        <p:spPr bwMode="auto">
          <a:xfrm>
            <a:off x="3657600" y="2057400"/>
            <a:ext cx="1828800" cy="533400"/>
          </a:xfrm>
          <a:prstGeom prst="roundRect">
            <a:avLst>
              <a:gd name="adj" fmla="val 16667"/>
            </a:avLst>
          </a:prstGeom>
          <a:solidFill>
            <a:srgbClr val="FFC000"/>
          </a:solidFill>
          <a:ln w="9525">
            <a:round/>
            <a:headEnd/>
            <a:tailEnd/>
          </a:ln>
          <a:scene3d>
            <a:camera prst="legacyObliqueTopLeft"/>
            <a:lightRig rig="legacyFlat3" dir="t"/>
          </a:scene3d>
          <a:sp3d extrusionH="430200" prstMaterial="legacyMatte">
            <a:bevelT w="13500" h="13500" prst="angle"/>
            <a:bevelB w="13500" h="13500" prst="angle"/>
            <a:extrusionClr>
              <a:srgbClr val="FF9933"/>
            </a:extrusionClr>
            <a:contourClr>
              <a:srgbClr val="FFC000"/>
            </a:contourClr>
          </a:sp3d>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tr-TR">
                <a:latin typeface="Times New Roman" panose="02020603050405020304" pitchFamily="18" charset="0"/>
              </a:rPr>
              <a:t>Departure event</a:t>
            </a:r>
            <a:endParaRPr lang="en-AU" altLang="tr-TR" sz="1600">
              <a:solidFill>
                <a:schemeClr val="folHlink"/>
              </a:solidFill>
              <a:latin typeface="Times New Roman" panose="02020603050405020304" pitchFamily="18" charset="0"/>
            </a:endParaRPr>
          </a:p>
        </p:txBody>
      </p:sp>
      <p:sp>
        <p:nvSpPr>
          <p:cNvPr id="9220" name="Rectangle 4"/>
          <p:cNvSpPr>
            <a:spLocks noChangeArrowheads="1"/>
          </p:cNvSpPr>
          <p:nvPr/>
        </p:nvSpPr>
        <p:spPr bwMode="auto">
          <a:xfrm>
            <a:off x="3429000" y="3200400"/>
            <a:ext cx="2667000" cy="457200"/>
          </a:xfrm>
          <a:prstGeom prst="rect">
            <a:avLst/>
          </a:prstGeom>
          <a:solidFill>
            <a:srgbClr val="FFC000"/>
          </a:solidFill>
          <a:ln w="9525">
            <a:miter lim="800000"/>
            <a:headEnd/>
            <a:tailEnd/>
          </a:ln>
          <a:scene3d>
            <a:camera prst="legacyObliqueTopLeft"/>
            <a:lightRig rig="legacyFlat3" dir="t"/>
          </a:scene3d>
          <a:sp3d extrusionH="430200" prstMaterial="legacyMatte">
            <a:bevelT w="13500" h="13500" prst="angle"/>
            <a:bevelB w="13500" h="13500" prst="angle"/>
            <a:extrusionClr>
              <a:srgbClr val="FF9933"/>
            </a:extrusionClr>
            <a:contourClr>
              <a:srgbClr val="FFC000"/>
            </a:contourClr>
          </a:sp3d>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tr-TR">
                <a:latin typeface="Times New Roman" panose="02020603050405020304" pitchFamily="18" charset="0"/>
              </a:rPr>
              <a:t>Decrease number in system</a:t>
            </a:r>
            <a:endParaRPr lang="en-AU" altLang="tr-TR" sz="1600">
              <a:latin typeface="Times New Roman" panose="02020603050405020304" pitchFamily="18" charset="0"/>
            </a:endParaRPr>
          </a:p>
        </p:txBody>
      </p:sp>
      <p:sp>
        <p:nvSpPr>
          <p:cNvPr id="9221" name="Rectangle 5"/>
          <p:cNvSpPr>
            <a:spLocks noChangeArrowheads="1"/>
          </p:cNvSpPr>
          <p:nvPr/>
        </p:nvSpPr>
        <p:spPr bwMode="auto">
          <a:xfrm>
            <a:off x="1066800" y="5638800"/>
            <a:ext cx="2133600" cy="914400"/>
          </a:xfrm>
          <a:prstGeom prst="rect">
            <a:avLst/>
          </a:prstGeom>
          <a:solidFill>
            <a:srgbClr val="FFC000"/>
          </a:solidFill>
          <a:ln w="9525">
            <a:miter lim="800000"/>
            <a:headEnd/>
            <a:tailEnd/>
          </a:ln>
          <a:scene3d>
            <a:camera prst="legacyObliqueTopLeft"/>
            <a:lightRig rig="legacyFlat3" dir="t"/>
          </a:scene3d>
          <a:sp3d extrusionH="430200" prstMaterial="legacyMatte">
            <a:bevelT w="13500" h="13500" prst="angle"/>
            <a:bevelB w="13500" h="13500" prst="angle"/>
            <a:extrusionClr>
              <a:srgbClr val="FF9933"/>
            </a:extrusionClr>
            <a:contourClr>
              <a:srgbClr val="FFC000"/>
            </a:contourClr>
          </a:sp3d>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tr-TR">
                <a:latin typeface="Times New Roman" panose="02020603050405020304" pitchFamily="18" charset="0"/>
              </a:rPr>
              <a:t>Set service time &amp; </a:t>
            </a:r>
          </a:p>
          <a:p>
            <a:pPr algn="ctr" eaLnBrk="1" hangingPunct="1"/>
            <a:r>
              <a:rPr lang="en-AU" altLang="tr-TR">
                <a:latin typeface="Times New Roman" panose="02020603050405020304" pitchFamily="18" charset="0"/>
              </a:rPr>
              <a:t>scheduled departure for</a:t>
            </a:r>
          </a:p>
          <a:p>
            <a:pPr algn="ctr" eaLnBrk="1" hangingPunct="1"/>
            <a:r>
              <a:rPr lang="en-AU" altLang="tr-TR">
                <a:latin typeface="Times New Roman" panose="02020603050405020304" pitchFamily="18" charset="0"/>
              </a:rPr>
              <a:t>entity in service </a:t>
            </a:r>
          </a:p>
        </p:txBody>
      </p:sp>
      <p:sp>
        <p:nvSpPr>
          <p:cNvPr id="9222" name="Rectangle 6"/>
          <p:cNvSpPr>
            <a:spLocks noChangeArrowheads="1"/>
          </p:cNvSpPr>
          <p:nvPr/>
        </p:nvSpPr>
        <p:spPr bwMode="auto">
          <a:xfrm>
            <a:off x="6248400" y="4724400"/>
            <a:ext cx="2057400" cy="457200"/>
          </a:xfrm>
          <a:prstGeom prst="rect">
            <a:avLst/>
          </a:prstGeom>
          <a:solidFill>
            <a:srgbClr val="FFC000"/>
          </a:solidFill>
          <a:ln w="9525">
            <a:miter lim="800000"/>
            <a:headEnd/>
            <a:tailEnd/>
          </a:ln>
          <a:scene3d>
            <a:camera prst="legacyObliqueTopLeft"/>
            <a:lightRig rig="legacyFlat3" dir="t"/>
          </a:scene3d>
          <a:sp3d extrusionH="430200" prstMaterial="legacyMatte">
            <a:bevelT w="13500" h="13500" prst="angle"/>
            <a:bevelB w="13500" h="13500" prst="angle"/>
            <a:extrusionClr>
              <a:srgbClr val="FF9933"/>
            </a:extrusionClr>
            <a:contourClr>
              <a:srgbClr val="FFC000"/>
            </a:contourClr>
          </a:sp3d>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tr-TR">
                <a:latin typeface="Times New Roman" panose="02020603050405020304" pitchFamily="18" charset="0"/>
              </a:rPr>
              <a:t>Make server idle</a:t>
            </a:r>
            <a:endParaRPr lang="en-AU" altLang="tr-TR" sz="1600">
              <a:latin typeface="Times New Roman" panose="02020603050405020304" pitchFamily="18" charset="0"/>
            </a:endParaRPr>
          </a:p>
        </p:txBody>
      </p:sp>
      <p:sp>
        <p:nvSpPr>
          <p:cNvPr id="9223" name="Rectangle 7"/>
          <p:cNvSpPr>
            <a:spLocks noChangeArrowheads="1"/>
          </p:cNvSpPr>
          <p:nvPr/>
        </p:nvSpPr>
        <p:spPr bwMode="auto">
          <a:xfrm>
            <a:off x="1066800" y="4572000"/>
            <a:ext cx="1905000" cy="533400"/>
          </a:xfrm>
          <a:prstGeom prst="rect">
            <a:avLst/>
          </a:prstGeom>
          <a:solidFill>
            <a:srgbClr val="FFC000"/>
          </a:solidFill>
          <a:ln w="9525">
            <a:miter lim="800000"/>
            <a:headEnd/>
            <a:tailEnd/>
          </a:ln>
          <a:scene3d>
            <a:camera prst="legacyObliqueTopLeft"/>
            <a:lightRig rig="legacyFlat3" dir="t"/>
          </a:scene3d>
          <a:sp3d extrusionH="430200" prstMaterial="legacyMatte">
            <a:bevelT w="13500" h="13500" prst="angle"/>
            <a:bevelB w="13500" h="13500" prst="angle"/>
            <a:extrusionClr>
              <a:srgbClr val="FF9933"/>
            </a:extrusionClr>
            <a:contourClr>
              <a:srgbClr val="FFC000"/>
            </a:contourClr>
          </a:sp3d>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tr-TR">
                <a:latin typeface="Times New Roman" panose="02020603050405020304" pitchFamily="18" charset="0"/>
              </a:rPr>
              <a:t>Decrease number in </a:t>
            </a:r>
          </a:p>
          <a:p>
            <a:pPr algn="ctr" eaLnBrk="1" hangingPunct="1"/>
            <a:r>
              <a:rPr lang="en-AU" altLang="tr-TR">
                <a:latin typeface="Times New Roman" panose="02020603050405020304" pitchFamily="18" charset="0"/>
              </a:rPr>
              <a:t>queue</a:t>
            </a:r>
            <a:endParaRPr lang="en-AU" altLang="tr-TR" sz="1600">
              <a:latin typeface="Times New Roman" panose="02020603050405020304" pitchFamily="18" charset="0"/>
            </a:endParaRPr>
          </a:p>
        </p:txBody>
      </p:sp>
      <p:sp>
        <p:nvSpPr>
          <p:cNvPr id="9224" name="AutoShape 8"/>
          <p:cNvSpPr>
            <a:spLocks noChangeArrowheads="1"/>
          </p:cNvSpPr>
          <p:nvPr/>
        </p:nvSpPr>
        <p:spPr bwMode="auto">
          <a:xfrm>
            <a:off x="4191000" y="4343400"/>
            <a:ext cx="1143000" cy="1143000"/>
          </a:xfrm>
          <a:prstGeom prst="flowChartDecision">
            <a:avLst/>
          </a:prstGeom>
          <a:solidFill>
            <a:srgbClr val="FFC000"/>
          </a:solidFill>
          <a:ln w="9525">
            <a:miter lim="800000"/>
            <a:headEnd/>
            <a:tailEnd/>
          </a:ln>
          <a:scene3d>
            <a:camera prst="legacyObliqueTopLeft"/>
            <a:lightRig rig="legacyFlat3" dir="t"/>
          </a:scene3d>
          <a:sp3d extrusionH="430200" prstMaterial="legacyMatte">
            <a:bevelT w="13500" h="13500" prst="angle"/>
            <a:bevelB w="13500" h="13500" prst="angle"/>
            <a:extrusionClr>
              <a:srgbClr val="FF9933"/>
            </a:extrusionClr>
            <a:contourClr>
              <a:srgbClr val="FFC000"/>
            </a:contourClr>
          </a:sp3d>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tr-TR" sz="1600">
                <a:latin typeface="Times New Roman" panose="02020603050405020304" pitchFamily="18" charset="0"/>
              </a:rPr>
              <a:t>Is</a:t>
            </a:r>
          </a:p>
          <a:p>
            <a:pPr algn="ctr" eaLnBrk="1" hangingPunct="1"/>
            <a:r>
              <a:rPr lang="en-US" altLang="tr-TR" sz="1600">
                <a:latin typeface="Times New Roman" panose="02020603050405020304" pitchFamily="18" charset="0"/>
              </a:rPr>
              <a:t>queue</a:t>
            </a:r>
          </a:p>
          <a:p>
            <a:pPr algn="ctr" eaLnBrk="1" hangingPunct="1"/>
            <a:r>
              <a:rPr lang="en-US" altLang="tr-TR" sz="1600">
                <a:latin typeface="Times New Roman" panose="02020603050405020304" pitchFamily="18" charset="0"/>
              </a:rPr>
              <a:t>empty?</a:t>
            </a:r>
          </a:p>
        </p:txBody>
      </p:sp>
      <p:sp>
        <p:nvSpPr>
          <p:cNvPr id="9225" name="Text Box 9"/>
          <p:cNvSpPr txBox="1">
            <a:spLocks noChangeArrowheads="1"/>
          </p:cNvSpPr>
          <p:nvPr/>
        </p:nvSpPr>
        <p:spPr bwMode="auto">
          <a:xfrm>
            <a:off x="3346450" y="4343400"/>
            <a:ext cx="4889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US" altLang="tr-TR" sz="1600" b="1">
                <a:latin typeface="Times New Roman" panose="02020603050405020304" pitchFamily="18" charset="0"/>
              </a:rPr>
              <a:t>NO</a:t>
            </a:r>
            <a:endParaRPr lang="en-US" altLang="tr-TR" sz="1600">
              <a:latin typeface="Times New Roman" panose="02020603050405020304" pitchFamily="18" charset="0"/>
            </a:endParaRPr>
          </a:p>
        </p:txBody>
      </p:sp>
      <p:sp>
        <p:nvSpPr>
          <p:cNvPr id="9226" name="Text Box 10"/>
          <p:cNvSpPr txBox="1">
            <a:spLocks noChangeArrowheads="1"/>
          </p:cNvSpPr>
          <p:nvPr/>
        </p:nvSpPr>
        <p:spPr bwMode="auto">
          <a:xfrm>
            <a:off x="5219700" y="4343400"/>
            <a:ext cx="5778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US" altLang="tr-TR" sz="1600" b="1">
                <a:latin typeface="Times New Roman" panose="02020603050405020304" pitchFamily="18" charset="0"/>
              </a:rPr>
              <a:t>YES</a:t>
            </a:r>
            <a:endParaRPr lang="en-US" altLang="tr-TR" sz="1600">
              <a:latin typeface="Times New Roman" panose="02020603050405020304" pitchFamily="18" charset="0"/>
            </a:endParaRPr>
          </a:p>
        </p:txBody>
      </p:sp>
      <p:sp>
        <p:nvSpPr>
          <p:cNvPr id="9227" name="Text Box 11"/>
          <p:cNvSpPr txBox="1">
            <a:spLocks noChangeArrowheads="1"/>
          </p:cNvSpPr>
          <p:nvPr/>
        </p:nvSpPr>
        <p:spPr bwMode="auto">
          <a:xfrm>
            <a:off x="6345238" y="3200400"/>
            <a:ext cx="127476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AU" altLang="tr-TR" sz="1900">
                <a:latin typeface="Times New Roman" panose="02020603050405020304" pitchFamily="18" charset="0"/>
              </a:rPr>
              <a:t>L(t)=L(t)-1</a:t>
            </a:r>
            <a:endParaRPr lang="en-AU" altLang="tr-TR">
              <a:latin typeface="Times New Roman" panose="02020603050405020304" pitchFamily="18" charset="0"/>
            </a:endParaRPr>
          </a:p>
        </p:txBody>
      </p:sp>
      <p:sp>
        <p:nvSpPr>
          <p:cNvPr id="9228" name="Text Box 12"/>
          <p:cNvSpPr txBox="1">
            <a:spLocks noChangeArrowheads="1"/>
          </p:cNvSpPr>
          <p:nvPr/>
        </p:nvSpPr>
        <p:spPr bwMode="auto">
          <a:xfrm>
            <a:off x="2133600" y="5105400"/>
            <a:ext cx="1328738"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AU" altLang="tr-TR" sz="1900">
                <a:latin typeface="Times New Roman" panose="02020603050405020304" pitchFamily="18" charset="0"/>
              </a:rPr>
              <a:t>Q(t)=Q(t)-1</a:t>
            </a:r>
            <a:endParaRPr lang="en-AU" altLang="tr-TR">
              <a:latin typeface="Times New Roman" panose="02020603050405020304" pitchFamily="18" charset="0"/>
            </a:endParaRPr>
          </a:p>
        </p:txBody>
      </p:sp>
      <p:sp>
        <p:nvSpPr>
          <p:cNvPr id="9229" name="Text Box 13"/>
          <p:cNvSpPr txBox="1">
            <a:spLocks noChangeArrowheads="1"/>
          </p:cNvSpPr>
          <p:nvPr/>
        </p:nvSpPr>
        <p:spPr bwMode="auto">
          <a:xfrm>
            <a:off x="6865938" y="5257800"/>
            <a:ext cx="83026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AU" altLang="tr-TR" sz="1900">
                <a:latin typeface="Times New Roman" panose="02020603050405020304" pitchFamily="18" charset="0"/>
              </a:rPr>
              <a:t>B(t)=0</a:t>
            </a:r>
            <a:endParaRPr lang="en-AU" altLang="tr-TR">
              <a:latin typeface="Times New Roman" panose="02020603050405020304" pitchFamily="18" charset="0"/>
            </a:endParaRPr>
          </a:p>
        </p:txBody>
      </p:sp>
      <p:sp>
        <p:nvSpPr>
          <p:cNvPr id="9230" name="Line 14"/>
          <p:cNvSpPr>
            <a:spLocks noChangeShapeType="1"/>
          </p:cNvSpPr>
          <p:nvPr/>
        </p:nvSpPr>
        <p:spPr bwMode="auto">
          <a:xfrm>
            <a:off x="4572000" y="3657600"/>
            <a:ext cx="0" cy="533400"/>
          </a:xfrm>
          <a:prstGeom prst="line">
            <a:avLst/>
          </a:prstGeom>
          <a:noFill/>
          <a:ln w="12700" cap="sq">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wrap="none" anchor="ctr"/>
          <a:lstStyle/>
          <a:p>
            <a:endParaRPr lang="en-US"/>
          </a:p>
        </p:txBody>
      </p:sp>
      <p:sp>
        <p:nvSpPr>
          <p:cNvPr id="9231" name="Line 15"/>
          <p:cNvSpPr>
            <a:spLocks noChangeShapeType="1"/>
          </p:cNvSpPr>
          <p:nvPr/>
        </p:nvSpPr>
        <p:spPr bwMode="auto">
          <a:xfrm flipH="1">
            <a:off x="3048000" y="4800600"/>
            <a:ext cx="914400" cy="0"/>
          </a:xfrm>
          <a:prstGeom prst="line">
            <a:avLst/>
          </a:prstGeom>
          <a:noFill/>
          <a:ln w="12700" cap="sq">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wrap="none" anchor="ctr"/>
          <a:lstStyle/>
          <a:p>
            <a:endParaRPr lang="en-US"/>
          </a:p>
        </p:txBody>
      </p:sp>
      <p:sp>
        <p:nvSpPr>
          <p:cNvPr id="9232" name="Line 16"/>
          <p:cNvSpPr>
            <a:spLocks noChangeShapeType="1"/>
          </p:cNvSpPr>
          <p:nvPr/>
        </p:nvSpPr>
        <p:spPr bwMode="auto">
          <a:xfrm>
            <a:off x="5410200" y="4876800"/>
            <a:ext cx="685800" cy="0"/>
          </a:xfrm>
          <a:prstGeom prst="line">
            <a:avLst/>
          </a:prstGeom>
          <a:noFill/>
          <a:ln w="12700" cap="sq">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wrap="none" anchor="ctr"/>
          <a:lstStyle/>
          <a:p>
            <a:endParaRPr lang="en-US"/>
          </a:p>
        </p:txBody>
      </p:sp>
      <p:sp>
        <p:nvSpPr>
          <p:cNvPr id="9233" name="Line 17"/>
          <p:cNvSpPr>
            <a:spLocks noChangeShapeType="1"/>
          </p:cNvSpPr>
          <p:nvPr/>
        </p:nvSpPr>
        <p:spPr bwMode="auto">
          <a:xfrm>
            <a:off x="1981200" y="5105400"/>
            <a:ext cx="0" cy="381000"/>
          </a:xfrm>
          <a:prstGeom prst="line">
            <a:avLst/>
          </a:prstGeom>
          <a:noFill/>
          <a:ln w="12700" cap="sq">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wrap="none" anchor="ctr"/>
          <a:lstStyle/>
          <a:p>
            <a:endParaRPr lang="en-US"/>
          </a:p>
        </p:txBody>
      </p:sp>
      <p:sp>
        <p:nvSpPr>
          <p:cNvPr id="9234" name="Line 18"/>
          <p:cNvSpPr>
            <a:spLocks noChangeShapeType="1"/>
          </p:cNvSpPr>
          <p:nvPr/>
        </p:nvSpPr>
        <p:spPr bwMode="auto">
          <a:xfrm>
            <a:off x="4572000" y="2590800"/>
            <a:ext cx="0" cy="457200"/>
          </a:xfrm>
          <a:prstGeom prst="line">
            <a:avLst/>
          </a:prstGeom>
          <a:noFill/>
          <a:ln w="12700" cap="sq">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wrap="none" anchor="ctr"/>
          <a:lstStyle/>
          <a:p>
            <a:endParaRPr lang="en-US"/>
          </a:p>
        </p:txBody>
      </p:sp>
    </p:spTree>
    <p:extLst>
      <p:ext uri="{BB962C8B-B14F-4D97-AF65-F5344CB8AC3E}">
        <p14:creationId xmlns:p14="http://schemas.microsoft.com/office/powerpoint/2010/main" val="225388204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42" name="Object 2"/>
          <p:cNvGraphicFramePr>
            <a:graphicFrameLocks/>
          </p:cNvGraphicFramePr>
          <p:nvPr/>
        </p:nvGraphicFramePr>
        <p:xfrm>
          <a:off x="311150" y="1223963"/>
          <a:ext cx="8431213" cy="5416550"/>
        </p:xfrm>
        <a:graphic>
          <a:graphicData uri="http://schemas.openxmlformats.org/presentationml/2006/ole">
            <mc:AlternateContent xmlns:mc="http://schemas.openxmlformats.org/markup-compatibility/2006">
              <mc:Choice xmlns:v="urn:schemas-microsoft-com:vml" Requires="v">
                <p:oleObj spid="_x0000_s25611" name="Document" r:id="rId3" imgW="9254615" imgH="5956208" progId="Word.Document.8">
                  <p:embed/>
                </p:oleObj>
              </mc:Choice>
              <mc:Fallback>
                <p:oleObj name="Document" r:id="rId3" imgW="9254615" imgH="5956208" progId="Word.Document.8">
                  <p:embed/>
                  <p:pic>
                    <p:nvPicPr>
                      <p:cNvPr id="10242" name="Object 2"/>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1150" y="1223963"/>
                        <a:ext cx="8431213" cy="541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243" name="Rectangle 3"/>
          <p:cNvSpPr>
            <a:spLocks noGrp="1" noChangeArrowheads="1"/>
          </p:cNvSpPr>
          <p:nvPr>
            <p:ph type="title"/>
          </p:nvPr>
        </p:nvSpPr>
        <p:spPr>
          <a:xfrm>
            <a:off x="457200" y="-152400"/>
            <a:ext cx="8229600" cy="1371600"/>
          </a:xfrm>
        </p:spPr>
        <p:txBody>
          <a:bodyPr/>
          <a:lstStyle/>
          <a:p>
            <a:pPr eaLnBrk="1" hangingPunct="1"/>
            <a:r>
              <a:rPr lang="en-US" altLang="en-US" smtClean="0"/>
              <a:t>Simulation by Hand</a:t>
            </a:r>
          </a:p>
        </p:txBody>
      </p:sp>
      <p:sp>
        <p:nvSpPr>
          <p:cNvPr id="10244" name="Rectangle 4"/>
          <p:cNvSpPr>
            <a:spLocks noChangeArrowheads="1"/>
          </p:cNvSpPr>
          <p:nvPr/>
        </p:nvSpPr>
        <p:spPr bwMode="auto">
          <a:xfrm>
            <a:off x="1524000" y="1447800"/>
            <a:ext cx="457200" cy="457200"/>
          </a:xfrm>
          <a:prstGeom prst="rect">
            <a:avLst/>
          </a:prstGeom>
          <a:solidFill>
            <a:srgbClr val="FFFF66"/>
          </a:solidFill>
          <a:ln w="12700">
            <a:solidFill>
              <a:srgbClr val="000000"/>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graphicFrame>
        <p:nvGraphicFramePr>
          <p:cNvPr id="10245" name="Object 5"/>
          <p:cNvGraphicFramePr>
            <a:graphicFrameLocks noChangeAspect="1"/>
          </p:cNvGraphicFramePr>
          <p:nvPr/>
        </p:nvGraphicFramePr>
        <p:xfrm>
          <a:off x="2133600" y="3200400"/>
          <a:ext cx="6096000" cy="1314450"/>
        </p:xfrm>
        <a:graphic>
          <a:graphicData uri="http://schemas.openxmlformats.org/presentationml/2006/ole">
            <mc:AlternateContent xmlns:mc="http://schemas.openxmlformats.org/markup-compatibility/2006">
              <mc:Choice xmlns:v="urn:schemas-microsoft-com:vml" Requires="v">
                <p:oleObj spid="_x0000_s25612" name="Chart" r:id="rId5" imgW="6096305" imgH="1314907" progId="Excel.Chart.8">
                  <p:embed/>
                </p:oleObj>
              </mc:Choice>
              <mc:Fallback>
                <p:oleObj name="Chart" r:id="rId5" imgW="6096305" imgH="1314907" progId="Excel.Chart.8">
                  <p:embed/>
                  <p:pic>
                    <p:nvPicPr>
                      <p:cNvPr id="10245"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33600" y="3200400"/>
                        <a:ext cx="6096000" cy="131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246" name="Object 6"/>
          <p:cNvGraphicFramePr>
            <a:graphicFrameLocks noChangeAspect="1"/>
          </p:cNvGraphicFramePr>
          <p:nvPr/>
        </p:nvGraphicFramePr>
        <p:xfrm>
          <a:off x="2133600" y="4419600"/>
          <a:ext cx="6096000" cy="800100"/>
        </p:xfrm>
        <a:graphic>
          <a:graphicData uri="http://schemas.openxmlformats.org/presentationml/2006/ole">
            <mc:AlternateContent xmlns:mc="http://schemas.openxmlformats.org/markup-compatibility/2006">
              <mc:Choice xmlns:v="urn:schemas-microsoft-com:vml" Requires="v">
                <p:oleObj spid="_x0000_s25613" name="Chart" r:id="rId7" imgW="6096305" imgH="800405" progId="Excel.Chart.8">
                  <p:embed/>
                </p:oleObj>
              </mc:Choice>
              <mc:Fallback>
                <p:oleObj name="Chart" r:id="rId7" imgW="6096305" imgH="800405" progId="Excel.Chart.8">
                  <p:embed/>
                  <p:pic>
                    <p:nvPicPr>
                      <p:cNvPr id="10246"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33600" y="4419600"/>
                        <a:ext cx="6096000"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47" name="AutoShape 7"/>
          <p:cNvSpPr>
            <a:spLocks noChangeArrowheads="1"/>
          </p:cNvSpPr>
          <p:nvPr/>
        </p:nvSpPr>
        <p:spPr bwMode="auto">
          <a:xfrm>
            <a:off x="1981200" y="2230438"/>
            <a:ext cx="4765675" cy="2971800"/>
          </a:xfrm>
          <a:prstGeom prst="verticalScroll">
            <a:avLst>
              <a:gd name="adj" fmla="val 12500"/>
            </a:avLst>
          </a:prstGeom>
          <a:solidFill>
            <a:schemeClr val="bg1"/>
          </a:solidFill>
          <a:ln w="12700">
            <a:solidFill>
              <a:schemeClr val="tx1"/>
            </a:solidFill>
            <a:round/>
            <a:headEnd type="none" w="sm" len="sm"/>
            <a:tailEnd type="none" w="sm" len="sm"/>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tr-TR">
                <a:latin typeface="Constantia" panose="02030602050306030303" pitchFamily="18" charset="0"/>
              </a:rPr>
              <a:t>Run simulation for 20 minutes to find</a:t>
            </a:r>
          </a:p>
          <a:p>
            <a:pPr eaLnBrk="1" hangingPunct="1">
              <a:buFontTx/>
              <a:buChar char="•"/>
            </a:pPr>
            <a:r>
              <a:rPr lang="en-US" altLang="tr-TR">
                <a:latin typeface="Constantia" panose="02030602050306030303" pitchFamily="18" charset="0"/>
              </a:rPr>
              <a:t> Average / Max Waiting Time</a:t>
            </a:r>
          </a:p>
          <a:p>
            <a:pPr eaLnBrk="1" hangingPunct="1">
              <a:buFontTx/>
              <a:buChar char="•"/>
            </a:pPr>
            <a:r>
              <a:rPr lang="en-US" altLang="tr-TR">
                <a:latin typeface="Constantia" panose="02030602050306030303" pitchFamily="18" charset="0"/>
              </a:rPr>
              <a:t> Average / Max System Time</a:t>
            </a:r>
          </a:p>
          <a:p>
            <a:pPr eaLnBrk="1" hangingPunct="1">
              <a:buFontTx/>
              <a:buChar char="•"/>
            </a:pPr>
            <a:r>
              <a:rPr lang="en-US" altLang="tr-TR">
                <a:latin typeface="Constantia" panose="02030602050306030303" pitchFamily="18" charset="0"/>
              </a:rPr>
              <a:t> Average Queue Length</a:t>
            </a:r>
          </a:p>
          <a:p>
            <a:pPr eaLnBrk="1" hangingPunct="1">
              <a:buFontTx/>
              <a:buChar char="•"/>
            </a:pPr>
            <a:r>
              <a:rPr lang="en-US" altLang="tr-TR">
                <a:latin typeface="Constantia" panose="02030602050306030303" pitchFamily="18" charset="0"/>
              </a:rPr>
              <a:t> Average Utilization</a:t>
            </a:r>
          </a:p>
          <a:p>
            <a:pPr eaLnBrk="1" hangingPunct="1"/>
            <a:r>
              <a:rPr lang="en-US" altLang="tr-TR">
                <a:latin typeface="Constantia" panose="02030602050306030303" pitchFamily="18" charset="0"/>
              </a:rPr>
              <a:t>Assume the first arrival occurs at zero</a:t>
            </a:r>
          </a:p>
        </p:txBody>
      </p:sp>
    </p:spTree>
    <p:extLst>
      <p:ext uri="{BB962C8B-B14F-4D97-AF65-F5344CB8AC3E}">
        <p14:creationId xmlns:p14="http://schemas.microsoft.com/office/powerpoint/2010/main" val="27632064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AU" altLang="en-US" sz="4000" smtClean="0"/>
              <a:t>SIMULATION</a:t>
            </a:r>
            <a:endParaRPr lang="en-AU" altLang="en-US" smtClean="0"/>
          </a:p>
        </p:txBody>
      </p:sp>
      <p:sp>
        <p:nvSpPr>
          <p:cNvPr id="10243" name="Rectangle 15"/>
          <p:cNvSpPr>
            <a:spLocks noChangeArrowheads="1"/>
          </p:cNvSpPr>
          <p:nvPr/>
        </p:nvSpPr>
        <p:spPr bwMode="auto">
          <a:xfrm>
            <a:off x="838200" y="16764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AU" altLang="en-US" sz="2400"/>
          </a:p>
        </p:txBody>
      </p:sp>
      <p:sp>
        <p:nvSpPr>
          <p:cNvPr id="10244" name="Rectangle 16"/>
          <p:cNvSpPr>
            <a:spLocks noChangeArrowheads="1"/>
          </p:cNvSpPr>
          <p:nvPr/>
        </p:nvSpPr>
        <p:spPr bwMode="auto">
          <a:xfrm>
            <a:off x="1143000" y="1752600"/>
            <a:ext cx="7010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AU" altLang="en-US" sz="2400"/>
          </a:p>
        </p:txBody>
      </p:sp>
      <p:sp>
        <p:nvSpPr>
          <p:cNvPr id="10245" name="Rectangle 47"/>
          <p:cNvSpPr>
            <a:spLocks noChangeArrowheads="1"/>
          </p:cNvSpPr>
          <p:nvPr/>
        </p:nvSpPr>
        <p:spPr bwMode="auto">
          <a:xfrm>
            <a:off x="3505200" y="4114800"/>
            <a:ext cx="2362200" cy="1143000"/>
          </a:xfrm>
          <a:prstGeom prst="rect">
            <a:avLst/>
          </a:prstGeom>
          <a:solidFill>
            <a:schemeClr val="accent1"/>
          </a:solidFill>
          <a:ln w="9525">
            <a:miter lim="800000"/>
            <a:headEnd/>
            <a:tailEnd/>
          </a:ln>
          <a:effectLst/>
          <a:scene3d>
            <a:camera prst="legacyObliqueTopLeft"/>
            <a:lightRig rig="legacyFlat3" dir="t"/>
          </a:scene3d>
          <a:sp3d extrusionH="430200" prstMaterial="legacyMatte">
            <a:bevelT w="13500" h="13500" prst="angle"/>
            <a:bevelB w="13500" h="13500" prst="angle"/>
            <a:extrusionClr>
              <a:schemeClr val="accent1"/>
            </a:extrusionClr>
            <a:contourClr>
              <a:schemeClr val="accent1"/>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en-US" b="1"/>
              <a:t>SIMULATION MODEL</a:t>
            </a:r>
          </a:p>
          <a:p>
            <a:pPr algn="ctr" eaLnBrk="1" hangingPunct="1"/>
            <a:r>
              <a:rPr lang="en-AU" altLang="en-US" b="1"/>
              <a:t>(LOGIC)</a:t>
            </a:r>
            <a:endParaRPr lang="en-AU" altLang="en-US"/>
          </a:p>
        </p:txBody>
      </p:sp>
      <p:sp>
        <p:nvSpPr>
          <p:cNvPr id="10246" name="AutoShape 49"/>
          <p:cNvSpPr>
            <a:spLocks noChangeArrowheads="1"/>
          </p:cNvSpPr>
          <p:nvPr/>
        </p:nvSpPr>
        <p:spPr bwMode="auto">
          <a:xfrm>
            <a:off x="3352800" y="1752600"/>
            <a:ext cx="2438400" cy="1371600"/>
          </a:xfrm>
          <a:prstGeom prst="cloudCallout">
            <a:avLst>
              <a:gd name="adj1" fmla="val -45898"/>
              <a:gd name="adj2" fmla="val 70023"/>
            </a:avLst>
          </a:prstGeom>
          <a:solidFill>
            <a:schemeClr val="accent1"/>
          </a:solidFill>
          <a:ln w="12700" cap="sq">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en-US" b="1"/>
              <a:t>REAL-LIFE</a:t>
            </a:r>
            <a:endParaRPr lang="en-AU" altLang="en-US"/>
          </a:p>
        </p:txBody>
      </p:sp>
      <p:sp>
        <p:nvSpPr>
          <p:cNvPr id="10247" name="AutoShape 50"/>
          <p:cNvSpPr>
            <a:spLocks noChangeArrowheads="1"/>
          </p:cNvSpPr>
          <p:nvPr/>
        </p:nvSpPr>
        <p:spPr bwMode="auto">
          <a:xfrm>
            <a:off x="2438400" y="4419600"/>
            <a:ext cx="1066800" cy="533400"/>
          </a:xfrm>
          <a:prstGeom prst="rightArrow">
            <a:avLst>
              <a:gd name="adj1" fmla="val 50000"/>
              <a:gd name="adj2" fmla="val 50000"/>
            </a:avLst>
          </a:prstGeom>
          <a:solidFill>
            <a:schemeClr val="accent2"/>
          </a:solidFill>
          <a:ln w="9525">
            <a:miter lim="800000"/>
            <a:headEnd/>
            <a:tailEnd/>
          </a:ln>
          <a:effectLst/>
          <a:scene3d>
            <a:camera prst="legacyObliqueTopLeft"/>
            <a:lightRig rig="legacyFlat3" dir="t"/>
          </a:scene3d>
          <a:sp3d extrusionH="430200" prstMaterial="legacyMatte">
            <a:bevelT w="13500" h="13500" prst="angle"/>
            <a:bevelB w="13500" h="13500" prst="angle"/>
            <a:extrusionClr>
              <a:schemeClr val="accent2"/>
            </a:extrusionClr>
            <a:contourClr>
              <a:schemeClr val="accent2"/>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0248" name="AutoShape 51"/>
          <p:cNvSpPr>
            <a:spLocks noChangeArrowheads="1"/>
          </p:cNvSpPr>
          <p:nvPr/>
        </p:nvSpPr>
        <p:spPr bwMode="auto">
          <a:xfrm>
            <a:off x="6019800" y="4419600"/>
            <a:ext cx="1066800" cy="533400"/>
          </a:xfrm>
          <a:prstGeom prst="rightArrow">
            <a:avLst>
              <a:gd name="adj1" fmla="val 50000"/>
              <a:gd name="adj2" fmla="val 50000"/>
            </a:avLst>
          </a:prstGeom>
          <a:solidFill>
            <a:schemeClr val="accent2"/>
          </a:solidFill>
          <a:ln w="9525">
            <a:miter lim="800000"/>
            <a:headEnd/>
            <a:tailEnd/>
          </a:ln>
          <a:effectLst/>
          <a:scene3d>
            <a:camera prst="legacyObliqueTopLeft"/>
            <a:lightRig rig="legacyFlat3" dir="t"/>
          </a:scene3d>
          <a:sp3d extrusionH="430200" prstMaterial="legacyMatte">
            <a:bevelT w="13500" h="13500" prst="angle"/>
            <a:bevelB w="13500" h="13500" prst="angle"/>
            <a:extrusionClr>
              <a:schemeClr val="accent2"/>
            </a:extrusionClr>
            <a:contourClr>
              <a:schemeClr val="accent2"/>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6197" name="Text Box 53"/>
          <p:cNvSpPr txBox="1">
            <a:spLocks noChangeArrowheads="1"/>
          </p:cNvSpPr>
          <p:nvPr/>
        </p:nvSpPr>
        <p:spPr bwMode="auto">
          <a:xfrm>
            <a:off x="303213" y="3692525"/>
            <a:ext cx="2362200" cy="1570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98425" indent="-98425" algn="l">
              <a:defRPr sz="2400">
                <a:solidFill>
                  <a:schemeClr val="tx1"/>
                </a:solidFill>
                <a:latin typeface="Times New Roman" panose="02020603050405020304" pitchFamily="18" charset="0"/>
              </a:defRPr>
            </a:lvl1pPr>
            <a:lvl2pPr algn="l">
              <a:defRPr sz="2400">
                <a:solidFill>
                  <a:schemeClr val="tx1"/>
                </a:solidFill>
                <a:latin typeface="Times New Roman" panose="02020603050405020304" pitchFamily="18" charset="0"/>
              </a:defRPr>
            </a:lvl2pPr>
            <a:lvl3pPr algn="l">
              <a:defRPr sz="2400">
                <a:solidFill>
                  <a:schemeClr val="tx1"/>
                </a:solidFill>
                <a:latin typeface="Times New Roman" panose="02020603050405020304" pitchFamily="18" charset="0"/>
              </a:defRPr>
            </a:lvl3pPr>
            <a:lvl4pPr algn="l">
              <a:defRPr sz="2400">
                <a:solidFill>
                  <a:schemeClr val="tx1"/>
                </a:solidFill>
                <a:latin typeface="Times New Roman" panose="02020603050405020304" pitchFamily="18" charset="0"/>
              </a:defRPr>
            </a:lvl4pPr>
            <a:lvl5pPr algn="l">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marL="0" indent="0" eaLnBrk="1" fontAlgn="auto" hangingPunct="1">
              <a:spcBef>
                <a:spcPts val="0"/>
              </a:spcBef>
              <a:spcAft>
                <a:spcPts val="0"/>
              </a:spcAft>
              <a:defRPr/>
            </a:pPr>
            <a:r>
              <a:rPr lang="en-AU" altLang="en-US" sz="1600" b="1" dirty="0" smtClean="0">
                <a:latin typeface="+mn-lt"/>
              </a:rPr>
              <a:t>Operating Policies</a:t>
            </a:r>
          </a:p>
          <a:p>
            <a:pPr marL="285750" indent="-285750" eaLnBrk="1" fontAlgn="auto" hangingPunct="1">
              <a:spcBef>
                <a:spcPts val="0"/>
              </a:spcBef>
              <a:spcAft>
                <a:spcPts val="0"/>
              </a:spcAft>
              <a:buFontTx/>
              <a:buChar char="-"/>
              <a:defRPr/>
            </a:pPr>
            <a:r>
              <a:rPr lang="en-AU" altLang="en-US" sz="1600" b="1" dirty="0" smtClean="0">
                <a:latin typeface="+mn-lt"/>
              </a:rPr>
              <a:t>Single </a:t>
            </a:r>
            <a:r>
              <a:rPr lang="en-AU" altLang="en-US" sz="1600" b="1" dirty="0">
                <a:latin typeface="+mn-lt"/>
              </a:rPr>
              <a:t>queue, parallel </a:t>
            </a:r>
            <a:r>
              <a:rPr lang="en-AU" altLang="en-US" sz="1600" b="1" dirty="0" smtClean="0">
                <a:latin typeface="+mn-lt"/>
              </a:rPr>
              <a:t>servers, FIFO, …</a:t>
            </a:r>
            <a:endParaRPr lang="en-AU" altLang="en-US" sz="1600" b="1" dirty="0">
              <a:latin typeface="+mn-lt"/>
            </a:endParaRPr>
          </a:p>
          <a:p>
            <a:pPr marL="0" indent="0" eaLnBrk="1" fontAlgn="auto" hangingPunct="1">
              <a:spcBef>
                <a:spcPts val="0"/>
              </a:spcBef>
              <a:spcAft>
                <a:spcPts val="0"/>
              </a:spcAft>
              <a:defRPr/>
            </a:pPr>
            <a:r>
              <a:rPr lang="en-AU" altLang="en-US" sz="1600" b="1" dirty="0" smtClean="0">
                <a:latin typeface="+mn-lt"/>
              </a:rPr>
              <a:t>Input Parameters</a:t>
            </a:r>
          </a:p>
          <a:p>
            <a:pPr marL="0" indent="0" eaLnBrk="1" fontAlgn="auto" hangingPunct="1">
              <a:spcBef>
                <a:spcPts val="0"/>
              </a:spcBef>
              <a:spcAft>
                <a:spcPts val="0"/>
              </a:spcAft>
              <a:defRPr/>
            </a:pPr>
            <a:r>
              <a:rPr lang="en-AU" altLang="en-US" sz="1600" b="1" dirty="0" smtClean="0">
                <a:latin typeface="+mn-lt"/>
              </a:rPr>
              <a:t>- Number of servers, distributions, …</a:t>
            </a:r>
            <a:endParaRPr lang="en-AU" altLang="en-US" sz="1600" dirty="0">
              <a:latin typeface="+mn-lt"/>
            </a:endParaRPr>
          </a:p>
        </p:txBody>
      </p:sp>
      <p:sp>
        <p:nvSpPr>
          <p:cNvPr id="6199" name="Text Box 55"/>
          <p:cNvSpPr txBox="1">
            <a:spLocks noChangeArrowheads="1"/>
          </p:cNvSpPr>
          <p:nvPr/>
        </p:nvSpPr>
        <p:spPr bwMode="auto">
          <a:xfrm>
            <a:off x="7156450" y="3840163"/>
            <a:ext cx="1676400"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98425" indent="-98425" algn="l">
              <a:defRPr sz="2400">
                <a:solidFill>
                  <a:schemeClr val="tx1"/>
                </a:solidFill>
                <a:latin typeface="Times New Roman" panose="02020603050405020304" pitchFamily="18" charset="0"/>
              </a:defRPr>
            </a:lvl1pPr>
            <a:lvl2pPr algn="l">
              <a:defRPr sz="2400">
                <a:solidFill>
                  <a:schemeClr val="tx1"/>
                </a:solidFill>
                <a:latin typeface="Times New Roman" panose="02020603050405020304" pitchFamily="18" charset="0"/>
              </a:defRPr>
            </a:lvl2pPr>
            <a:lvl3pPr algn="l">
              <a:defRPr sz="2400">
                <a:solidFill>
                  <a:schemeClr val="tx1"/>
                </a:solidFill>
                <a:latin typeface="Times New Roman" panose="02020603050405020304" pitchFamily="18" charset="0"/>
              </a:defRPr>
            </a:lvl3pPr>
            <a:lvl4pPr algn="l">
              <a:defRPr sz="2400">
                <a:solidFill>
                  <a:schemeClr val="tx1"/>
                </a:solidFill>
                <a:latin typeface="Times New Roman" panose="02020603050405020304" pitchFamily="18" charset="0"/>
              </a:defRPr>
            </a:lvl4pPr>
            <a:lvl5pPr algn="l">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eaLnBrk="1" fontAlgn="auto" hangingPunct="1">
              <a:spcBef>
                <a:spcPct val="50000"/>
              </a:spcBef>
              <a:spcAft>
                <a:spcPts val="0"/>
              </a:spcAft>
              <a:defRPr/>
            </a:pPr>
            <a:r>
              <a:rPr lang="en-AU" altLang="en-US" sz="1600" dirty="0">
                <a:latin typeface="+mn-lt"/>
              </a:rPr>
              <a:t> </a:t>
            </a:r>
            <a:r>
              <a:rPr lang="en-AU" altLang="en-US" sz="1600" b="1" dirty="0">
                <a:latin typeface="+mn-lt"/>
              </a:rPr>
              <a:t>System </a:t>
            </a:r>
            <a:r>
              <a:rPr lang="en-AU" altLang="en-US" sz="1600" b="1" dirty="0" smtClean="0">
                <a:latin typeface="+mn-lt"/>
              </a:rPr>
              <a:t>response</a:t>
            </a:r>
          </a:p>
          <a:p>
            <a:pPr eaLnBrk="1" fontAlgn="auto" hangingPunct="1">
              <a:spcBef>
                <a:spcPct val="50000"/>
              </a:spcBef>
              <a:spcAft>
                <a:spcPts val="0"/>
              </a:spcAft>
              <a:defRPr/>
            </a:pPr>
            <a:r>
              <a:rPr lang="en-AU" altLang="en-US" sz="1600" b="1" dirty="0" smtClean="0">
                <a:latin typeface="+mn-lt"/>
              </a:rPr>
              <a:t>- Waiting times, system size, utilizations…</a:t>
            </a:r>
            <a:endParaRPr lang="en-AU" altLang="en-US" sz="1600" dirty="0">
              <a:latin typeface="+mn-lt"/>
            </a:endParaRPr>
          </a:p>
        </p:txBody>
      </p:sp>
      <p:sp>
        <p:nvSpPr>
          <p:cNvPr id="10251" name="Text Box 56"/>
          <p:cNvSpPr txBox="1">
            <a:spLocks noChangeArrowheads="1"/>
          </p:cNvSpPr>
          <p:nvPr/>
        </p:nvSpPr>
        <p:spPr bwMode="auto">
          <a:xfrm>
            <a:off x="1322388" y="5103813"/>
            <a:ext cx="530225"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AU" altLang="en-US" sz="2400">
                <a:solidFill>
                  <a:schemeClr val="accent2"/>
                </a:solidFill>
              </a:rPr>
              <a:t>(X)</a:t>
            </a:r>
            <a:endParaRPr lang="en-AU" altLang="en-US">
              <a:solidFill>
                <a:schemeClr val="accent2"/>
              </a:solidFill>
            </a:endParaRPr>
          </a:p>
        </p:txBody>
      </p:sp>
      <p:sp>
        <p:nvSpPr>
          <p:cNvPr id="10252" name="Text Box 57"/>
          <p:cNvSpPr txBox="1">
            <a:spLocks noChangeArrowheads="1"/>
          </p:cNvSpPr>
          <p:nvPr/>
        </p:nvSpPr>
        <p:spPr bwMode="auto">
          <a:xfrm>
            <a:off x="7697788" y="5027613"/>
            <a:ext cx="520700"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2400">
                <a:solidFill>
                  <a:schemeClr val="accent2"/>
                </a:solidFill>
              </a:rPr>
              <a:t>(Y)</a:t>
            </a:r>
            <a:endParaRPr lang="en-AU" altLang="en-US" sz="2400"/>
          </a:p>
        </p:txBody>
      </p:sp>
      <p:sp>
        <p:nvSpPr>
          <p:cNvPr id="10253" name="Text Box 58"/>
          <p:cNvSpPr txBox="1">
            <a:spLocks noChangeArrowheads="1"/>
          </p:cNvSpPr>
          <p:nvPr/>
        </p:nvSpPr>
        <p:spPr bwMode="auto">
          <a:xfrm>
            <a:off x="4003675" y="5484813"/>
            <a:ext cx="930275"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2400">
                <a:solidFill>
                  <a:schemeClr val="accent2"/>
                </a:solidFill>
              </a:rPr>
              <a:t>Y=f(X)</a:t>
            </a:r>
            <a:endParaRPr lang="en-AU" altLang="en-US">
              <a:solidFill>
                <a:schemeClr val="accent2"/>
              </a:solidFill>
            </a:endParaRPr>
          </a:p>
        </p:txBody>
      </p:sp>
      <p:sp>
        <p:nvSpPr>
          <p:cNvPr id="10254" name="Line 59"/>
          <p:cNvSpPr>
            <a:spLocks noChangeShapeType="1"/>
          </p:cNvSpPr>
          <p:nvPr/>
        </p:nvSpPr>
        <p:spPr bwMode="auto">
          <a:xfrm>
            <a:off x="4648200" y="3124200"/>
            <a:ext cx="0" cy="838200"/>
          </a:xfrm>
          <a:prstGeom prst="line">
            <a:avLst/>
          </a:prstGeom>
          <a:noFill/>
          <a:ln w="12700" cap="sq">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266" name="Object 3"/>
          <p:cNvGraphicFramePr>
            <a:graphicFrameLocks/>
          </p:cNvGraphicFramePr>
          <p:nvPr/>
        </p:nvGraphicFramePr>
        <p:xfrm>
          <a:off x="311150" y="1225550"/>
          <a:ext cx="8431213" cy="5422900"/>
        </p:xfrm>
        <a:graphic>
          <a:graphicData uri="http://schemas.openxmlformats.org/presentationml/2006/ole">
            <mc:AlternateContent xmlns:mc="http://schemas.openxmlformats.org/markup-compatibility/2006">
              <mc:Choice xmlns:v="urn:schemas-microsoft-com:vml" Requires="v">
                <p:oleObj spid="_x0000_s26635" name="Document" r:id="rId3" imgW="9254615" imgH="5953326" progId="Word.Document.8">
                  <p:embed/>
                </p:oleObj>
              </mc:Choice>
              <mc:Fallback>
                <p:oleObj name="Document" r:id="rId3" imgW="9254615" imgH="5953326" progId="Word.Document.8">
                  <p:embed/>
                  <p:pic>
                    <p:nvPicPr>
                      <p:cNvPr id="11266" name="Object 3"/>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1150" y="1225550"/>
                        <a:ext cx="8431213" cy="542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267" name="Rectangle 2"/>
          <p:cNvSpPr>
            <a:spLocks noChangeArrowheads="1"/>
          </p:cNvSpPr>
          <p:nvPr/>
        </p:nvSpPr>
        <p:spPr bwMode="auto">
          <a:xfrm>
            <a:off x="1524000" y="1447800"/>
            <a:ext cx="457200" cy="457200"/>
          </a:xfrm>
          <a:prstGeom prst="rect">
            <a:avLst/>
          </a:prstGeom>
          <a:solidFill>
            <a:srgbClr val="FFFF66"/>
          </a:solidFill>
          <a:ln w="12700">
            <a:solidFill>
              <a:srgbClr val="000000"/>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11268" name="Rectangle 4"/>
          <p:cNvSpPr>
            <a:spLocks noGrp="1" noChangeArrowheads="1"/>
          </p:cNvSpPr>
          <p:nvPr>
            <p:ph type="title"/>
          </p:nvPr>
        </p:nvSpPr>
        <p:spPr>
          <a:xfrm>
            <a:off x="457200" y="-152400"/>
            <a:ext cx="8229600" cy="1371600"/>
          </a:xfrm>
        </p:spPr>
        <p:txBody>
          <a:bodyPr/>
          <a:lstStyle/>
          <a:p>
            <a:pPr eaLnBrk="1" hangingPunct="1"/>
            <a:r>
              <a:rPr lang="en-US" altLang="en-US" i="1" smtClean="0"/>
              <a:t>t</a:t>
            </a:r>
            <a:r>
              <a:rPr lang="en-US" altLang="en-US" smtClean="0"/>
              <a:t> = 0.00, Initialize</a:t>
            </a:r>
          </a:p>
        </p:txBody>
      </p:sp>
      <p:graphicFrame>
        <p:nvGraphicFramePr>
          <p:cNvPr id="11269" name="Object 5"/>
          <p:cNvGraphicFramePr>
            <a:graphicFrameLocks noChangeAspect="1"/>
          </p:cNvGraphicFramePr>
          <p:nvPr/>
        </p:nvGraphicFramePr>
        <p:xfrm>
          <a:off x="2133600" y="3200400"/>
          <a:ext cx="6096000" cy="1314450"/>
        </p:xfrm>
        <a:graphic>
          <a:graphicData uri="http://schemas.openxmlformats.org/presentationml/2006/ole">
            <mc:AlternateContent xmlns:mc="http://schemas.openxmlformats.org/markup-compatibility/2006">
              <mc:Choice xmlns:v="urn:schemas-microsoft-com:vml" Requires="v">
                <p:oleObj spid="_x0000_s26636" name="Chart" r:id="rId5" imgW="6096305" imgH="1314907" progId="Excel.Chart.8">
                  <p:embed/>
                </p:oleObj>
              </mc:Choice>
              <mc:Fallback>
                <p:oleObj name="Chart" r:id="rId5" imgW="6096305" imgH="1314907" progId="Excel.Chart.8">
                  <p:embed/>
                  <p:pic>
                    <p:nvPicPr>
                      <p:cNvPr id="11269"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33600" y="3200400"/>
                        <a:ext cx="6096000" cy="131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1270" name="Object 6"/>
          <p:cNvGraphicFramePr>
            <a:graphicFrameLocks noChangeAspect="1"/>
          </p:cNvGraphicFramePr>
          <p:nvPr/>
        </p:nvGraphicFramePr>
        <p:xfrm>
          <a:off x="2133600" y="4419600"/>
          <a:ext cx="6096000" cy="800100"/>
        </p:xfrm>
        <a:graphic>
          <a:graphicData uri="http://schemas.openxmlformats.org/presentationml/2006/ole">
            <mc:AlternateContent xmlns:mc="http://schemas.openxmlformats.org/markup-compatibility/2006">
              <mc:Choice xmlns:v="urn:schemas-microsoft-com:vml" Requires="v">
                <p:oleObj spid="_x0000_s26637" name="Chart" r:id="rId7" imgW="6096305" imgH="800405" progId="Excel.Chart.8">
                  <p:embed/>
                </p:oleObj>
              </mc:Choice>
              <mc:Fallback>
                <p:oleObj name="Chart" r:id="rId7" imgW="6096305" imgH="800405" progId="Excel.Chart.8">
                  <p:embed/>
                  <p:pic>
                    <p:nvPicPr>
                      <p:cNvPr id="1127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33600" y="4419600"/>
                        <a:ext cx="6096000"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98595436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290" name="Object 2"/>
          <p:cNvGraphicFramePr>
            <a:graphicFrameLocks/>
          </p:cNvGraphicFramePr>
          <p:nvPr/>
        </p:nvGraphicFramePr>
        <p:xfrm>
          <a:off x="311150" y="1225550"/>
          <a:ext cx="8431213" cy="5422900"/>
        </p:xfrm>
        <a:graphic>
          <a:graphicData uri="http://schemas.openxmlformats.org/presentationml/2006/ole">
            <mc:AlternateContent xmlns:mc="http://schemas.openxmlformats.org/markup-compatibility/2006">
              <mc:Choice xmlns:v="urn:schemas-microsoft-com:vml" Requires="v">
                <p:oleObj spid="_x0000_s27659" name="Document" r:id="rId3" imgW="9254615" imgH="5950084" progId="Word.Document.8">
                  <p:embed/>
                </p:oleObj>
              </mc:Choice>
              <mc:Fallback>
                <p:oleObj name="Document" r:id="rId3" imgW="9254615" imgH="5950084" progId="Word.Document.8">
                  <p:embed/>
                  <p:pic>
                    <p:nvPicPr>
                      <p:cNvPr id="12290" name="Object 2"/>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1150" y="1225550"/>
                        <a:ext cx="8431213" cy="542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291" name="Rectangle 3"/>
          <p:cNvSpPr>
            <a:spLocks noGrp="1" noChangeArrowheads="1"/>
          </p:cNvSpPr>
          <p:nvPr>
            <p:ph type="title"/>
          </p:nvPr>
        </p:nvSpPr>
        <p:spPr>
          <a:xfrm>
            <a:off x="457200" y="-152400"/>
            <a:ext cx="8229600" cy="1371600"/>
          </a:xfrm>
        </p:spPr>
        <p:txBody>
          <a:bodyPr/>
          <a:lstStyle/>
          <a:p>
            <a:pPr eaLnBrk="1" hangingPunct="1"/>
            <a:r>
              <a:rPr lang="en-US" altLang="en-US" i="1" smtClean="0"/>
              <a:t>t</a:t>
            </a:r>
            <a:r>
              <a:rPr lang="en-US" altLang="en-US" smtClean="0"/>
              <a:t> = 0.00, Arrival of Part 1</a:t>
            </a:r>
          </a:p>
        </p:txBody>
      </p:sp>
      <p:graphicFrame>
        <p:nvGraphicFramePr>
          <p:cNvPr id="12292" name="Object 4"/>
          <p:cNvGraphicFramePr>
            <a:graphicFrameLocks noChangeAspect="1"/>
          </p:cNvGraphicFramePr>
          <p:nvPr/>
        </p:nvGraphicFramePr>
        <p:xfrm>
          <a:off x="2133600" y="3200400"/>
          <a:ext cx="6096000" cy="1314450"/>
        </p:xfrm>
        <a:graphic>
          <a:graphicData uri="http://schemas.openxmlformats.org/presentationml/2006/ole">
            <mc:AlternateContent xmlns:mc="http://schemas.openxmlformats.org/markup-compatibility/2006">
              <mc:Choice xmlns:v="urn:schemas-microsoft-com:vml" Requires="v">
                <p:oleObj spid="_x0000_s27660" name="Chart" r:id="rId5" imgW="6096305" imgH="1314907" progId="Excel.Chart.8">
                  <p:embed/>
                </p:oleObj>
              </mc:Choice>
              <mc:Fallback>
                <p:oleObj name="Chart" r:id="rId5" imgW="6096305" imgH="1314907" progId="Excel.Chart.8">
                  <p:embed/>
                  <p:pic>
                    <p:nvPicPr>
                      <p:cNvPr id="12292"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33600" y="3200400"/>
                        <a:ext cx="6096000" cy="131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2293" name="Object 5"/>
          <p:cNvGraphicFramePr>
            <a:graphicFrameLocks noChangeAspect="1"/>
          </p:cNvGraphicFramePr>
          <p:nvPr/>
        </p:nvGraphicFramePr>
        <p:xfrm>
          <a:off x="2133600" y="4419600"/>
          <a:ext cx="6096000" cy="800100"/>
        </p:xfrm>
        <a:graphic>
          <a:graphicData uri="http://schemas.openxmlformats.org/presentationml/2006/ole">
            <mc:AlternateContent xmlns:mc="http://schemas.openxmlformats.org/markup-compatibility/2006">
              <mc:Choice xmlns:v="urn:schemas-microsoft-com:vml" Requires="v">
                <p:oleObj spid="_x0000_s27661" name="Chart" r:id="rId7" imgW="6096305" imgH="800405" progId="Excel.Chart.8">
                  <p:embed/>
                </p:oleObj>
              </mc:Choice>
              <mc:Fallback>
                <p:oleObj name="Chart" r:id="rId7" imgW="6096305" imgH="800405" progId="Excel.Chart.8">
                  <p:embed/>
                  <p:pic>
                    <p:nvPicPr>
                      <p:cNvPr id="12293"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33600" y="4419600"/>
                        <a:ext cx="6096000"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2294" name="Line 6"/>
          <p:cNvSpPr>
            <a:spLocks noChangeShapeType="1"/>
          </p:cNvSpPr>
          <p:nvPr/>
        </p:nvSpPr>
        <p:spPr bwMode="auto">
          <a:xfrm flipV="1">
            <a:off x="22860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295" name="Line 7"/>
          <p:cNvSpPr>
            <a:spLocks noChangeShapeType="1"/>
          </p:cNvSpPr>
          <p:nvPr/>
        </p:nvSpPr>
        <p:spPr bwMode="auto">
          <a:xfrm flipV="1">
            <a:off x="22098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296" name="Rectangle 8"/>
          <p:cNvSpPr>
            <a:spLocks noChangeArrowheads="1"/>
          </p:cNvSpPr>
          <p:nvPr/>
        </p:nvSpPr>
        <p:spPr bwMode="auto">
          <a:xfrm>
            <a:off x="1524000" y="1447800"/>
            <a:ext cx="457200" cy="457200"/>
          </a:xfrm>
          <a:prstGeom prst="rect">
            <a:avLst/>
          </a:prstGeom>
          <a:solidFill>
            <a:srgbClr val="FFFF66"/>
          </a:solidFill>
          <a:ln w="12700">
            <a:solidFill>
              <a:srgbClr val="000000"/>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12297" name="Oval 9"/>
          <p:cNvSpPr>
            <a:spLocks noChangeArrowheads="1"/>
          </p:cNvSpPr>
          <p:nvPr/>
        </p:nvSpPr>
        <p:spPr bwMode="auto">
          <a:xfrm>
            <a:off x="1600200" y="1524000"/>
            <a:ext cx="304800" cy="304800"/>
          </a:xfrm>
          <a:prstGeom prst="ellipse">
            <a:avLst/>
          </a:prstGeom>
          <a:solidFill>
            <a:srgbClr val="FF00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12298" name="Rectangle 10"/>
          <p:cNvSpPr>
            <a:spLocks noChangeArrowheads="1"/>
          </p:cNvSpPr>
          <p:nvPr/>
        </p:nvSpPr>
        <p:spPr bwMode="auto">
          <a:xfrm>
            <a:off x="1600200" y="1524000"/>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tr-TR">
                <a:solidFill>
                  <a:schemeClr val="bg1"/>
                </a:solidFill>
                <a:latin typeface="Constantia" panose="02030602050306030303" pitchFamily="18" charset="0"/>
              </a:rPr>
              <a:t>1</a:t>
            </a:r>
          </a:p>
        </p:txBody>
      </p:sp>
    </p:spTree>
    <p:extLst>
      <p:ext uri="{BB962C8B-B14F-4D97-AF65-F5344CB8AC3E}">
        <p14:creationId xmlns:p14="http://schemas.microsoft.com/office/powerpoint/2010/main" val="70184349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314" name="Object 2"/>
          <p:cNvGraphicFramePr>
            <a:graphicFrameLocks/>
          </p:cNvGraphicFramePr>
          <p:nvPr/>
        </p:nvGraphicFramePr>
        <p:xfrm>
          <a:off x="311150" y="1225550"/>
          <a:ext cx="8431213" cy="5413375"/>
        </p:xfrm>
        <a:graphic>
          <a:graphicData uri="http://schemas.openxmlformats.org/presentationml/2006/ole">
            <mc:AlternateContent xmlns:mc="http://schemas.openxmlformats.org/markup-compatibility/2006">
              <mc:Choice xmlns:v="urn:schemas-microsoft-com:vml" Requires="v">
                <p:oleObj spid="_x0000_s28683" name="Document" r:id="rId3" imgW="9254615" imgH="5944320" progId="Word.Document.8">
                  <p:embed/>
                </p:oleObj>
              </mc:Choice>
              <mc:Fallback>
                <p:oleObj name="Document" r:id="rId3" imgW="9254615" imgH="5944320" progId="Word.Document.8">
                  <p:embed/>
                  <p:pic>
                    <p:nvPicPr>
                      <p:cNvPr id="13314" name="Object 2"/>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1150" y="1225550"/>
                        <a:ext cx="8431213" cy="541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3315" name="Rectangle 3"/>
          <p:cNvSpPr>
            <a:spLocks noGrp="1" noChangeArrowheads="1"/>
          </p:cNvSpPr>
          <p:nvPr>
            <p:ph type="title"/>
          </p:nvPr>
        </p:nvSpPr>
        <p:spPr>
          <a:xfrm>
            <a:off x="457200" y="-152400"/>
            <a:ext cx="8229600" cy="1371600"/>
          </a:xfrm>
        </p:spPr>
        <p:txBody>
          <a:bodyPr/>
          <a:lstStyle/>
          <a:p>
            <a:pPr eaLnBrk="1" hangingPunct="1"/>
            <a:r>
              <a:rPr lang="en-US" altLang="en-US" i="1" smtClean="0"/>
              <a:t>t</a:t>
            </a:r>
            <a:r>
              <a:rPr lang="en-US" altLang="en-US" smtClean="0"/>
              <a:t> = 1.73, Arrival of Part 2</a:t>
            </a:r>
          </a:p>
        </p:txBody>
      </p:sp>
      <p:graphicFrame>
        <p:nvGraphicFramePr>
          <p:cNvPr id="13316" name="Object 4"/>
          <p:cNvGraphicFramePr>
            <a:graphicFrameLocks noChangeAspect="1"/>
          </p:cNvGraphicFramePr>
          <p:nvPr/>
        </p:nvGraphicFramePr>
        <p:xfrm>
          <a:off x="2133600" y="3200400"/>
          <a:ext cx="6096000" cy="1314450"/>
        </p:xfrm>
        <a:graphic>
          <a:graphicData uri="http://schemas.openxmlformats.org/presentationml/2006/ole">
            <mc:AlternateContent xmlns:mc="http://schemas.openxmlformats.org/markup-compatibility/2006">
              <mc:Choice xmlns:v="urn:schemas-microsoft-com:vml" Requires="v">
                <p:oleObj spid="_x0000_s28684" name="Chart" r:id="rId5" imgW="6096305" imgH="1314907" progId="Excel.Chart.8">
                  <p:embed/>
                </p:oleObj>
              </mc:Choice>
              <mc:Fallback>
                <p:oleObj name="Chart" r:id="rId5" imgW="6096305" imgH="1314907" progId="Excel.Chart.8">
                  <p:embed/>
                  <p:pic>
                    <p:nvPicPr>
                      <p:cNvPr id="13316"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33600" y="3200400"/>
                        <a:ext cx="6096000" cy="131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3317" name="Object 5"/>
          <p:cNvGraphicFramePr>
            <a:graphicFrameLocks noChangeAspect="1"/>
          </p:cNvGraphicFramePr>
          <p:nvPr/>
        </p:nvGraphicFramePr>
        <p:xfrm>
          <a:off x="2133600" y="4419600"/>
          <a:ext cx="6096000" cy="800100"/>
        </p:xfrm>
        <a:graphic>
          <a:graphicData uri="http://schemas.openxmlformats.org/presentationml/2006/ole">
            <mc:AlternateContent xmlns:mc="http://schemas.openxmlformats.org/markup-compatibility/2006">
              <mc:Choice xmlns:v="urn:schemas-microsoft-com:vml" Requires="v">
                <p:oleObj spid="_x0000_s28685" name="Chart" r:id="rId7" imgW="6096305" imgH="800405" progId="Excel.Chart.8">
                  <p:embed/>
                </p:oleObj>
              </mc:Choice>
              <mc:Fallback>
                <p:oleObj name="Chart" r:id="rId7" imgW="6096305" imgH="800405" progId="Excel.Chart.8">
                  <p:embed/>
                  <p:pic>
                    <p:nvPicPr>
                      <p:cNvPr id="13317"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33600" y="4419600"/>
                        <a:ext cx="6096000"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3318" name="Rectangle 6"/>
          <p:cNvSpPr>
            <a:spLocks noChangeArrowheads="1"/>
          </p:cNvSpPr>
          <p:nvPr/>
        </p:nvSpPr>
        <p:spPr bwMode="auto">
          <a:xfrm>
            <a:off x="1524000" y="1447800"/>
            <a:ext cx="457200" cy="457200"/>
          </a:xfrm>
          <a:prstGeom prst="rect">
            <a:avLst/>
          </a:prstGeom>
          <a:solidFill>
            <a:srgbClr val="FFFF66"/>
          </a:solidFill>
          <a:ln w="12700">
            <a:solidFill>
              <a:srgbClr val="000000"/>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13319" name="Oval 7"/>
          <p:cNvSpPr>
            <a:spLocks noChangeArrowheads="1"/>
          </p:cNvSpPr>
          <p:nvPr/>
        </p:nvSpPr>
        <p:spPr bwMode="auto">
          <a:xfrm>
            <a:off x="1600200" y="1524000"/>
            <a:ext cx="304800" cy="304800"/>
          </a:xfrm>
          <a:prstGeom prst="ellipse">
            <a:avLst/>
          </a:prstGeom>
          <a:solidFill>
            <a:srgbClr val="FF00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13320" name="Rectangle 8"/>
          <p:cNvSpPr>
            <a:spLocks noChangeArrowheads="1"/>
          </p:cNvSpPr>
          <p:nvPr/>
        </p:nvSpPr>
        <p:spPr bwMode="auto">
          <a:xfrm>
            <a:off x="1600200" y="1524000"/>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tr-TR">
                <a:solidFill>
                  <a:schemeClr val="bg1"/>
                </a:solidFill>
                <a:latin typeface="Constantia" panose="02030602050306030303" pitchFamily="18" charset="0"/>
              </a:rPr>
              <a:t>1</a:t>
            </a:r>
          </a:p>
        </p:txBody>
      </p:sp>
      <p:sp>
        <p:nvSpPr>
          <p:cNvPr id="13321" name="Oval 9"/>
          <p:cNvSpPr>
            <a:spLocks noChangeArrowheads="1"/>
          </p:cNvSpPr>
          <p:nvPr/>
        </p:nvSpPr>
        <p:spPr bwMode="auto">
          <a:xfrm>
            <a:off x="1143000" y="1524000"/>
            <a:ext cx="304800" cy="304800"/>
          </a:xfrm>
          <a:prstGeom prst="ellipse">
            <a:avLst/>
          </a:prstGeom>
          <a:solidFill>
            <a:srgbClr val="FF00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13322" name="Rectangle 10"/>
          <p:cNvSpPr>
            <a:spLocks noChangeArrowheads="1"/>
          </p:cNvSpPr>
          <p:nvPr/>
        </p:nvSpPr>
        <p:spPr bwMode="auto">
          <a:xfrm>
            <a:off x="1143000" y="1524000"/>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tr-TR">
                <a:solidFill>
                  <a:schemeClr val="bg1"/>
                </a:solidFill>
                <a:latin typeface="Constantia" panose="02030602050306030303" pitchFamily="18" charset="0"/>
              </a:rPr>
              <a:t>2</a:t>
            </a:r>
          </a:p>
        </p:txBody>
      </p:sp>
      <p:sp>
        <p:nvSpPr>
          <p:cNvPr id="13323" name="Line 11"/>
          <p:cNvSpPr>
            <a:spLocks noChangeShapeType="1"/>
          </p:cNvSpPr>
          <p:nvPr/>
        </p:nvSpPr>
        <p:spPr bwMode="auto">
          <a:xfrm flipV="1">
            <a:off x="22860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324" name="Line 12"/>
          <p:cNvSpPr>
            <a:spLocks noChangeShapeType="1"/>
          </p:cNvSpPr>
          <p:nvPr/>
        </p:nvSpPr>
        <p:spPr bwMode="auto">
          <a:xfrm flipV="1">
            <a:off x="22098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325" name="Line 13"/>
          <p:cNvSpPr>
            <a:spLocks noChangeShapeType="1"/>
          </p:cNvSpPr>
          <p:nvPr/>
        </p:nvSpPr>
        <p:spPr bwMode="auto">
          <a:xfrm flipV="1">
            <a:off x="27432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91573172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338" name="Object 2"/>
          <p:cNvGraphicFramePr>
            <a:graphicFrameLocks/>
          </p:cNvGraphicFramePr>
          <p:nvPr/>
        </p:nvGraphicFramePr>
        <p:xfrm>
          <a:off x="311150" y="1225550"/>
          <a:ext cx="8494713" cy="5459413"/>
        </p:xfrm>
        <a:graphic>
          <a:graphicData uri="http://schemas.openxmlformats.org/presentationml/2006/ole">
            <mc:AlternateContent xmlns:mc="http://schemas.openxmlformats.org/markup-compatibility/2006">
              <mc:Choice xmlns:v="urn:schemas-microsoft-com:vml" Requires="v">
                <p:oleObj spid="_x0000_s29707" name="Document" r:id="rId3" imgW="9254615" imgH="5950084" progId="Word.Document.8">
                  <p:embed/>
                </p:oleObj>
              </mc:Choice>
              <mc:Fallback>
                <p:oleObj name="Document" r:id="rId3" imgW="9254615" imgH="5950084" progId="Word.Document.8">
                  <p:embed/>
                  <p:pic>
                    <p:nvPicPr>
                      <p:cNvPr id="14338" name="Object 2"/>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1150" y="1225550"/>
                        <a:ext cx="8494713" cy="545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4339" name="Rectangle 3"/>
          <p:cNvSpPr>
            <a:spLocks noGrp="1" noChangeArrowheads="1"/>
          </p:cNvSpPr>
          <p:nvPr>
            <p:ph type="title"/>
          </p:nvPr>
        </p:nvSpPr>
        <p:spPr>
          <a:xfrm>
            <a:off x="457200" y="-152400"/>
            <a:ext cx="8959850" cy="1371600"/>
          </a:xfrm>
        </p:spPr>
        <p:txBody>
          <a:bodyPr/>
          <a:lstStyle/>
          <a:p>
            <a:pPr eaLnBrk="1" hangingPunct="1"/>
            <a:r>
              <a:rPr lang="en-US" altLang="en-US" i="1" smtClean="0"/>
              <a:t>t</a:t>
            </a:r>
            <a:r>
              <a:rPr lang="en-US" altLang="en-US" smtClean="0"/>
              <a:t> = 2.90, Departure of Part 1</a:t>
            </a:r>
          </a:p>
        </p:txBody>
      </p:sp>
      <p:graphicFrame>
        <p:nvGraphicFramePr>
          <p:cNvPr id="14340" name="Object 4"/>
          <p:cNvGraphicFramePr>
            <a:graphicFrameLocks noChangeAspect="1"/>
          </p:cNvGraphicFramePr>
          <p:nvPr/>
        </p:nvGraphicFramePr>
        <p:xfrm>
          <a:off x="2133600" y="3200400"/>
          <a:ext cx="6096000" cy="1314450"/>
        </p:xfrm>
        <a:graphic>
          <a:graphicData uri="http://schemas.openxmlformats.org/presentationml/2006/ole">
            <mc:AlternateContent xmlns:mc="http://schemas.openxmlformats.org/markup-compatibility/2006">
              <mc:Choice xmlns:v="urn:schemas-microsoft-com:vml" Requires="v">
                <p:oleObj spid="_x0000_s29708" name="Chart" r:id="rId5" imgW="6096305" imgH="1314907" progId="Excel.Chart.8">
                  <p:embed/>
                </p:oleObj>
              </mc:Choice>
              <mc:Fallback>
                <p:oleObj name="Chart" r:id="rId5" imgW="6096305" imgH="1314907" progId="Excel.Chart.8">
                  <p:embed/>
                  <p:pic>
                    <p:nvPicPr>
                      <p:cNvPr id="1434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33600" y="3200400"/>
                        <a:ext cx="6096000" cy="131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4341" name="Object 5"/>
          <p:cNvGraphicFramePr>
            <a:graphicFrameLocks noChangeAspect="1"/>
          </p:cNvGraphicFramePr>
          <p:nvPr/>
        </p:nvGraphicFramePr>
        <p:xfrm>
          <a:off x="2133600" y="4419600"/>
          <a:ext cx="6096000" cy="800100"/>
        </p:xfrm>
        <a:graphic>
          <a:graphicData uri="http://schemas.openxmlformats.org/presentationml/2006/ole">
            <mc:AlternateContent xmlns:mc="http://schemas.openxmlformats.org/markup-compatibility/2006">
              <mc:Choice xmlns:v="urn:schemas-microsoft-com:vml" Requires="v">
                <p:oleObj spid="_x0000_s29709" name="Chart" r:id="rId7" imgW="6096305" imgH="800405" progId="Excel.Chart.8">
                  <p:embed/>
                </p:oleObj>
              </mc:Choice>
              <mc:Fallback>
                <p:oleObj name="Chart" r:id="rId7" imgW="6096305" imgH="800405" progId="Excel.Chart.8">
                  <p:embed/>
                  <p:pic>
                    <p:nvPicPr>
                      <p:cNvPr id="14341"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33600" y="4419600"/>
                        <a:ext cx="6096000"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4342" name="Rectangle 6"/>
          <p:cNvSpPr>
            <a:spLocks noChangeArrowheads="1"/>
          </p:cNvSpPr>
          <p:nvPr/>
        </p:nvSpPr>
        <p:spPr bwMode="auto">
          <a:xfrm>
            <a:off x="1524000" y="1447800"/>
            <a:ext cx="457200" cy="457200"/>
          </a:xfrm>
          <a:prstGeom prst="rect">
            <a:avLst/>
          </a:prstGeom>
          <a:solidFill>
            <a:srgbClr val="FFFF66"/>
          </a:solidFill>
          <a:ln w="12700">
            <a:solidFill>
              <a:srgbClr val="000000"/>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14343" name="Oval 7"/>
          <p:cNvSpPr>
            <a:spLocks noChangeArrowheads="1"/>
          </p:cNvSpPr>
          <p:nvPr/>
        </p:nvSpPr>
        <p:spPr bwMode="auto">
          <a:xfrm>
            <a:off x="1600200" y="1524000"/>
            <a:ext cx="304800" cy="304800"/>
          </a:xfrm>
          <a:prstGeom prst="ellipse">
            <a:avLst/>
          </a:prstGeom>
          <a:solidFill>
            <a:srgbClr val="FF00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14344" name="Rectangle 8"/>
          <p:cNvSpPr>
            <a:spLocks noChangeArrowheads="1"/>
          </p:cNvSpPr>
          <p:nvPr/>
        </p:nvSpPr>
        <p:spPr bwMode="auto">
          <a:xfrm>
            <a:off x="1600200" y="1524000"/>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tr-TR">
                <a:solidFill>
                  <a:schemeClr val="bg1"/>
                </a:solidFill>
                <a:latin typeface="Constantia" panose="02030602050306030303" pitchFamily="18" charset="0"/>
              </a:rPr>
              <a:t>2</a:t>
            </a:r>
          </a:p>
        </p:txBody>
      </p:sp>
      <p:sp>
        <p:nvSpPr>
          <p:cNvPr id="14345" name="Line 9"/>
          <p:cNvSpPr>
            <a:spLocks noChangeShapeType="1"/>
          </p:cNvSpPr>
          <p:nvPr/>
        </p:nvSpPr>
        <p:spPr bwMode="auto">
          <a:xfrm flipV="1">
            <a:off x="22860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6" name="Line 10"/>
          <p:cNvSpPr>
            <a:spLocks noChangeShapeType="1"/>
          </p:cNvSpPr>
          <p:nvPr/>
        </p:nvSpPr>
        <p:spPr bwMode="auto">
          <a:xfrm flipV="1">
            <a:off x="27432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7" name="Line 11"/>
          <p:cNvSpPr>
            <a:spLocks noChangeShapeType="1"/>
          </p:cNvSpPr>
          <p:nvPr/>
        </p:nvSpPr>
        <p:spPr bwMode="auto">
          <a:xfrm flipV="1">
            <a:off x="22098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8" name="Line 12"/>
          <p:cNvSpPr>
            <a:spLocks noChangeShapeType="1"/>
          </p:cNvSpPr>
          <p:nvPr/>
        </p:nvSpPr>
        <p:spPr bwMode="auto">
          <a:xfrm flipV="1">
            <a:off x="26670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29764373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362" name="Object 2"/>
          <p:cNvGraphicFramePr>
            <a:graphicFrameLocks/>
          </p:cNvGraphicFramePr>
          <p:nvPr/>
        </p:nvGraphicFramePr>
        <p:xfrm>
          <a:off x="311150" y="1225550"/>
          <a:ext cx="8512175" cy="5467350"/>
        </p:xfrm>
        <a:graphic>
          <a:graphicData uri="http://schemas.openxmlformats.org/presentationml/2006/ole">
            <mc:AlternateContent xmlns:mc="http://schemas.openxmlformats.org/markup-compatibility/2006">
              <mc:Choice xmlns:v="urn:schemas-microsoft-com:vml" Requires="v">
                <p:oleObj spid="_x0000_s30731" name="Document" r:id="rId3" imgW="9254615" imgH="5947202" progId="Word.Document.8">
                  <p:embed/>
                </p:oleObj>
              </mc:Choice>
              <mc:Fallback>
                <p:oleObj name="Document" r:id="rId3" imgW="9254615" imgH="5947202" progId="Word.Document.8">
                  <p:embed/>
                  <p:pic>
                    <p:nvPicPr>
                      <p:cNvPr id="15362" name="Object 2"/>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1150" y="1225550"/>
                        <a:ext cx="8512175" cy="546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5363" name="Rectangle 3"/>
          <p:cNvSpPr>
            <a:spLocks noGrp="1" noChangeArrowheads="1"/>
          </p:cNvSpPr>
          <p:nvPr>
            <p:ph type="title"/>
          </p:nvPr>
        </p:nvSpPr>
        <p:spPr>
          <a:xfrm>
            <a:off x="457200" y="-152400"/>
            <a:ext cx="8229600" cy="1371600"/>
          </a:xfrm>
        </p:spPr>
        <p:txBody>
          <a:bodyPr/>
          <a:lstStyle/>
          <a:p>
            <a:pPr eaLnBrk="1" hangingPunct="1"/>
            <a:r>
              <a:rPr lang="en-US" altLang="en-US" i="1" smtClean="0"/>
              <a:t>t</a:t>
            </a:r>
            <a:r>
              <a:rPr lang="en-US" altLang="en-US" smtClean="0"/>
              <a:t> = 3.08, Arrival of Part 3</a:t>
            </a:r>
          </a:p>
        </p:txBody>
      </p:sp>
      <p:graphicFrame>
        <p:nvGraphicFramePr>
          <p:cNvPr id="15364" name="Object 4"/>
          <p:cNvGraphicFramePr>
            <a:graphicFrameLocks noChangeAspect="1"/>
          </p:cNvGraphicFramePr>
          <p:nvPr/>
        </p:nvGraphicFramePr>
        <p:xfrm>
          <a:off x="2133600" y="3200400"/>
          <a:ext cx="6096000" cy="1314450"/>
        </p:xfrm>
        <a:graphic>
          <a:graphicData uri="http://schemas.openxmlformats.org/presentationml/2006/ole">
            <mc:AlternateContent xmlns:mc="http://schemas.openxmlformats.org/markup-compatibility/2006">
              <mc:Choice xmlns:v="urn:schemas-microsoft-com:vml" Requires="v">
                <p:oleObj spid="_x0000_s30732" name="Chart" r:id="rId5" imgW="6096305" imgH="1314907" progId="Excel.Chart.8">
                  <p:embed/>
                </p:oleObj>
              </mc:Choice>
              <mc:Fallback>
                <p:oleObj name="Chart" r:id="rId5" imgW="6096305" imgH="1314907" progId="Excel.Chart.8">
                  <p:embed/>
                  <p:pic>
                    <p:nvPicPr>
                      <p:cNvPr id="15364"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33600" y="3200400"/>
                        <a:ext cx="6096000" cy="131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5365" name="Object 5"/>
          <p:cNvGraphicFramePr>
            <a:graphicFrameLocks noChangeAspect="1"/>
          </p:cNvGraphicFramePr>
          <p:nvPr/>
        </p:nvGraphicFramePr>
        <p:xfrm>
          <a:off x="2133600" y="4419600"/>
          <a:ext cx="6096000" cy="800100"/>
        </p:xfrm>
        <a:graphic>
          <a:graphicData uri="http://schemas.openxmlformats.org/presentationml/2006/ole">
            <mc:AlternateContent xmlns:mc="http://schemas.openxmlformats.org/markup-compatibility/2006">
              <mc:Choice xmlns:v="urn:schemas-microsoft-com:vml" Requires="v">
                <p:oleObj spid="_x0000_s30733" name="Chart" r:id="rId7" imgW="6096305" imgH="800405" progId="Excel.Chart.8">
                  <p:embed/>
                </p:oleObj>
              </mc:Choice>
              <mc:Fallback>
                <p:oleObj name="Chart" r:id="rId7" imgW="6096305" imgH="800405" progId="Excel.Chart.8">
                  <p:embed/>
                  <p:pic>
                    <p:nvPicPr>
                      <p:cNvPr id="15365"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33600" y="4419600"/>
                        <a:ext cx="6096000"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5366" name="Rectangle 6"/>
          <p:cNvSpPr>
            <a:spLocks noChangeArrowheads="1"/>
          </p:cNvSpPr>
          <p:nvPr/>
        </p:nvSpPr>
        <p:spPr bwMode="auto">
          <a:xfrm>
            <a:off x="1524000" y="1447800"/>
            <a:ext cx="457200" cy="457200"/>
          </a:xfrm>
          <a:prstGeom prst="rect">
            <a:avLst/>
          </a:prstGeom>
          <a:solidFill>
            <a:srgbClr val="FFFF66"/>
          </a:solidFill>
          <a:ln w="12700">
            <a:solidFill>
              <a:srgbClr val="000000"/>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15367" name="Oval 7"/>
          <p:cNvSpPr>
            <a:spLocks noChangeArrowheads="1"/>
          </p:cNvSpPr>
          <p:nvPr/>
        </p:nvSpPr>
        <p:spPr bwMode="auto">
          <a:xfrm>
            <a:off x="1600200" y="1524000"/>
            <a:ext cx="304800" cy="304800"/>
          </a:xfrm>
          <a:prstGeom prst="ellipse">
            <a:avLst/>
          </a:prstGeom>
          <a:solidFill>
            <a:srgbClr val="FF00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15368" name="Oval 8"/>
          <p:cNvSpPr>
            <a:spLocks noChangeArrowheads="1"/>
          </p:cNvSpPr>
          <p:nvPr/>
        </p:nvSpPr>
        <p:spPr bwMode="auto">
          <a:xfrm>
            <a:off x="1143000" y="1524000"/>
            <a:ext cx="304800" cy="304800"/>
          </a:xfrm>
          <a:prstGeom prst="ellipse">
            <a:avLst/>
          </a:prstGeom>
          <a:solidFill>
            <a:srgbClr val="FF00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15369" name="Rectangle 9"/>
          <p:cNvSpPr>
            <a:spLocks noChangeArrowheads="1"/>
          </p:cNvSpPr>
          <p:nvPr/>
        </p:nvSpPr>
        <p:spPr bwMode="auto">
          <a:xfrm>
            <a:off x="1600200" y="1524000"/>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tr-TR">
                <a:solidFill>
                  <a:schemeClr val="bg1"/>
                </a:solidFill>
                <a:latin typeface="Constantia" panose="02030602050306030303" pitchFamily="18" charset="0"/>
              </a:rPr>
              <a:t>2</a:t>
            </a:r>
          </a:p>
        </p:txBody>
      </p:sp>
      <p:sp>
        <p:nvSpPr>
          <p:cNvPr id="15370" name="Rectangle 10"/>
          <p:cNvSpPr>
            <a:spLocks noChangeArrowheads="1"/>
          </p:cNvSpPr>
          <p:nvPr/>
        </p:nvSpPr>
        <p:spPr bwMode="auto">
          <a:xfrm>
            <a:off x="1143000" y="1524000"/>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tr-TR">
                <a:solidFill>
                  <a:schemeClr val="bg1"/>
                </a:solidFill>
                <a:latin typeface="Constantia" panose="02030602050306030303" pitchFamily="18" charset="0"/>
              </a:rPr>
              <a:t>3</a:t>
            </a:r>
          </a:p>
        </p:txBody>
      </p:sp>
      <p:sp>
        <p:nvSpPr>
          <p:cNvPr id="15371" name="Line 11"/>
          <p:cNvSpPr>
            <a:spLocks noChangeShapeType="1"/>
          </p:cNvSpPr>
          <p:nvPr/>
        </p:nvSpPr>
        <p:spPr bwMode="auto">
          <a:xfrm flipV="1">
            <a:off x="22860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372" name="Line 12"/>
          <p:cNvSpPr>
            <a:spLocks noChangeShapeType="1"/>
          </p:cNvSpPr>
          <p:nvPr/>
        </p:nvSpPr>
        <p:spPr bwMode="auto">
          <a:xfrm flipV="1">
            <a:off x="27432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373" name="Line 13"/>
          <p:cNvSpPr>
            <a:spLocks noChangeShapeType="1"/>
          </p:cNvSpPr>
          <p:nvPr/>
        </p:nvSpPr>
        <p:spPr bwMode="auto">
          <a:xfrm flipV="1">
            <a:off x="22098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374" name="Line 14"/>
          <p:cNvSpPr>
            <a:spLocks noChangeShapeType="1"/>
          </p:cNvSpPr>
          <p:nvPr/>
        </p:nvSpPr>
        <p:spPr bwMode="auto">
          <a:xfrm flipV="1">
            <a:off x="26670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375" name="Line 15"/>
          <p:cNvSpPr>
            <a:spLocks noChangeShapeType="1"/>
          </p:cNvSpPr>
          <p:nvPr/>
        </p:nvSpPr>
        <p:spPr bwMode="auto">
          <a:xfrm flipV="1">
            <a:off x="32004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72269335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386" name="Object 2"/>
          <p:cNvGraphicFramePr>
            <a:graphicFrameLocks/>
          </p:cNvGraphicFramePr>
          <p:nvPr/>
        </p:nvGraphicFramePr>
        <p:xfrm>
          <a:off x="311150" y="1225550"/>
          <a:ext cx="8431213" cy="5403850"/>
        </p:xfrm>
        <a:graphic>
          <a:graphicData uri="http://schemas.openxmlformats.org/presentationml/2006/ole">
            <mc:AlternateContent xmlns:mc="http://schemas.openxmlformats.org/markup-compatibility/2006">
              <mc:Choice xmlns:v="urn:schemas-microsoft-com:vml" Requires="v">
                <p:oleObj spid="_x0000_s31755" name="Document" r:id="rId3" imgW="9254615" imgH="5939638" progId="Word.Document.8">
                  <p:embed/>
                </p:oleObj>
              </mc:Choice>
              <mc:Fallback>
                <p:oleObj name="Document" r:id="rId3" imgW="9254615" imgH="5939638" progId="Word.Document.8">
                  <p:embed/>
                  <p:pic>
                    <p:nvPicPr>
                      <p:cNvPr id="16386" name="Object 2"/>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1150" y="1225550"/>
                        <a:ext cx="8431213" cy="540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6387" name="Rectangle 3"/>
          <p:cNvSpPr>
            <a:spLocks noGrp="1" noChangeArrowheads="1"/>
          </p:cNvSpPr>
          <p:nvPr>
            <p:ph type="title"/>
          </p:nvPr>
        </p:nvSpPr>
        <p:spPr>
          <a:xfrm>
            <a:off x="457200" y="-152400"/>
            <a:ext cx="8229600" cy="1371600"/>
          </a:xfrm>
        </p:spPr>
        <p:txBody>
          <a:bodyPr/>
          <a:lstStyle/>
          <a:p>
            <a:pPr eaLnBrk="1" hangingPunct="1"/>
            <a:r>
              <a:rPr lang="en-US" altLang="en-US" i="1" smtClean="0"/>
              <a:t>t</a:t>
            </a:r>
            <a:r>
              <a:rPr lang="en-US" altLang="en-US" smtClean="0"/>
              <a:t> = 3.79, Arrival of Part 4</a:t>
            </a:r>
          </a:p>
        </p:txBody>
      </p:sp>
      <p:graphicFrame>
        <p:nvGraphicFramePr>
          <p:cNvPr id="16388" name="Object 4"/>
          <p:cNvGraphicFramePr>
            <a:graphicFrameLocks noChangeAspect="1"/>
          </p:cNvGraphicFramePr>
          <p:nvPr/>
        </p:nvGraphicFramePr>
        <p:xfrm>
          <a:off x="2133600" y="3200400"/>
          <a:ext cx="6096000" cy="1314450"/>
        </p:xfrm>
        <a:graphic>
          <a:graphicData uri="http://schemas.openxmlformats.org/presentationml/2006/ole">
            <mc:AlternateContent xmlns:mc="http://schemas.openxmlformats.org/markup-compatibility/2006">
              <mc:Choice xmlns:v="urn:schemas-microsoft-com:vml" Requires="v">
                <p:oleObj spid="_x0000_s31756" name="Chart" r:id="rId5" imgW="6096305" imgH="1314907" progId="Excel.Chart.8">
                  <p:embed/>
                </p:oleObj>
              </mc:Choice>
              <mc:Fallback>
                <p:oleObj name="Chart" r:id="rId5" imgW="6096305" imgH="1314907" progId="Excel.Chart.8">
                  <p:embed/>
                  <p:pic>
                    <p:nvPicPr>
                      <p:cNvPr id="16388"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33600" y="3200400"/>
                        <a:ext cx="6096000" cy="131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6389" name="Object 5"/>
          <p:cNvGraphicFramePr>
            <a:graphicFrameLocks noChangeAspect="1"/>
          </p:cNvGraphicFramePr>
          <p:nvPr/>
        </p:nvGraphicFramePr>
        <p:xfrm>
          <a:off x="2133600" y="4419600"/>
          <a:ext cx="6096000" cy="800100"/>
        </p:xfrm>
        <a:graphic>
          <a:graphicData uri="http://schemas.openxmlformats.org/presentationml/2006/ole">
            <mc:AlternateContent xmlns:mc="http://schemas.openxmlformats.org/markup-compatibility/2006">
              <mc:Choice xmlns:v="urn:schemas-microsoft-com:vml" Requires="v">
                <p:oleObj spid="_x0000_s31757" name="Chart" r:id="rId7" imgW="6096305" imgH="800405" progId="Excel.Chart.8">
                  <p:embed/>
                </p:oleObj>
              </mc:Choice>
              <mc:Fallback>
                <p:oleObj name="Chart" r:id="rId7" imgW="6096305" imgH="800405" progId="Excel.Chart.8">
                  <p:embed/>
                  <p:pic>
                    <p:nvPicPr>
                      <p:cNvPr id="16389"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33600" y="4419600"/>
                        <a:ext cx="6096000"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6390" name="Rectangle 6"/>
          <p:cNvSpPr>
            <a:spLocks noChangeArrowheads="1"/>
          </p:cNvSpPr>
          <p:nvPr/>
        </p:nvSpPr>
        <p:spPr bwMode="auto">
          <a:xfrm>
            <a:off x="1524000" y="1447800"/>
            <a:ext cx="457200" cy="457200"/>
          </a:xfrm>
          <a:prstGeom prst="rect">
            <a:avLst/>
          </a:prstGeom>
          <a:solidFill>
            <a:srgbClr val="FFFF66"/>
          </a:solidFill>
          <a:ln w="12700">
            <a:solidFill>
              <a:srgbClr val="000000"/>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16391" name="Oval 7"/>
          <p:cNvSpPr>
            <a:spLocks noChangeArrowheads="1"/>
          </p:cNvSpPr>
          <p:nvPr/>
        </p:nvSpPr>
        <p:spPr bwMode="auto">
          <a:xfrm>
            <a:off x="1600200" y="1524000"/>
            <a:ext cx="304800" cy="304800"/>
          </a:xfrm>
          <a:prstGeom prst="ellipse">
            <a:avLst/>
          </a:prstGeom>
          <a:solidFill>
            <a:srgbClr val="FF00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16392" name="Oval 8"/>
          <p:cNvSpPr>
            <a:spLocks noChangeArrowheads="1"/>
          </p:cNvSpPr>
          <p:nvPr/>
        </p:nvSpPr>
        <p:spPr bwMode="auto">
          <a:xfrm>
            <a:off x="1143000" y="1524000"/>
            <a:ext cx="304800" cy="304800"/>
          </a:xfrm>
          <a:prstGeom prst="ellipse">
            <a:avLst/>
          </a:prstGeom>
          <a:solidFill>
            <a:srgbClr val="FF00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16393" name="Oval 9"/>
          <p:cNvSpPr>
            <a:spLocks noChangeArrowheads="1"/>
          </p:cNvSpPr>
          <p:nvPr/>
        </p:nvSpPr>
        <p:spPr bwMode="auto">
          <a:xfrm>
            <a:off x="762000" y="1524000"/>
            <a:ext cx="304800" cy="304800"/>
          </a:xfrm>
          <a:prstGeom prst="ellipse">
            <a:avLst/>
          </a:prstGeom>
          <a:solidFill>
            <a:srgbClr val="FF00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16394" name="Rectangle 10"/>
          <p:cNvSpPr>
            <a:spLocks noChangeArrowheads="1"/>
          </p:cNvSpPr>
          <p:nvPr/>
        </p:nvSpPr>
        <p:spPr bwMode="auto">
          <a:xfrm>
            <a:off x="1600200" y="1524000"/>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tr-TR">
                <a:solidFill>
                  <a:schemeClr val="bg1"/>
                </a:solidFill>
                <a:latin typeface="Constantia" panose="02030602050306030303" pitchFamily="18" charset="0"/>
              </a:rPr>
              <a:t>2</a:t>
            </a:r>
          </a:p>
        </p:txBody>
      </p:sp>
      <p:sp>
        <p:nvSpPr>
          <p:cNvPr id="16395" name="Rectangle 11"/>
          <p:cNvSpPr>
            <a:spLocks noChangeArrowheads="1"/>
          </p:cNvSpPr>
          <p:nvPr/>
        </p:nvSpPr>
        <p:spPr bwMode="auto">
          <a:xfrm>
            <a:off x="1143000" y="1524000"/>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tr-TR">
                <a:solidFill>
                  <a:schemeClr val="bg1"/>
                </a:solidFill>
                <a:latin typeface="Constantia" panose="02030602050306030303" pitchFamily="18" charset="0"/>
              </a:rPr>
              <a:t>3</a:t>
            </a:r>
          </a:p>
        </p:txBody>
      </p:sp>
      <p:sp>
        <p:nvSpPr>
          <p:cNvPr id="16396" name="Rectangle 12"/>
          <p:cNvSpPr>
            <a:spLocks noChangeArrowheads="1"/>
          </p:cNvSpPr>
          <p:nvPr/>
        </p:nvSpPr>
        <p:spPr bwMode="auto">
          <a:xfrm>
            <a:off x="762000" y="1524000"/>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tr-TR">
                <a:solidFill>
                  <a:schemeClr val="bg1"/>
                </a:solidFill>
                <a:latin typeface="Constantia" panose="02030602050306030303" pitchFamily="18" charset="0"/>
              </a:rPr>
              <a:t>4</a:t>
            </a:r>
          </a:p>
        </p:txBody>
      </p:sp>
      <p:sp>
        <p:nvSpPr>
          <p:cNvPr id="16397" name="Line 13"/>
          <p:cNvSpPr>
            <a:spLocks noChangeShapeType="1"/>
          </p:cNvSpPr>
          <p:nvPr/>
        </p:nvSpPr>
        <p:spPr bwMode="auto">
          <a:xfrm flipV="1">
            <a:off x="27432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398" name="Line 14"/>
          <p:cNvSpPr>
            <a:spLocks noChangeShapeType="1"/>
          </p:cNvSpPr>
          <p:nvPr/>
        </p:nvSpPr>
        <p:spPr bwMode="auto">
          <a:xfrm flipV="1">
            <a:off x="22098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399" name="Line 15"/>
          <p:cNvSpPr>
            <a:spLocks noChangeShapeType="1"/>
          </p:cNvSpPr>
          <p:nvPr/>
        </p:nvSpPr>
        <p:spPr bwMode="auto">
          <a:xfrm flipV="1">
            <a:off x="26670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400" name="Line 16"/>
          <p:cNvSpPr>
            <a:spLocks noChangeShapeType="1"/>
          </p:cNvSpPr>
          <p:nvPr/>
        </p:nvSpPr>
        <p:spPr bwMode="auto">
          <a:xfrm flipV="1">
            <a:off x="32004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401" name="Line 17"/>
          <p:cNvSpPr>
            <a:spLocks noChangeShapeType="1"/>
          </p:cNvSpPr>
          <p:nvPr/>
        </p:nvSpPr>
        <p:spPr bwMode="auto">
          <a:xfrm flipV="1">
            <a:off x="36576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402" name="Line 18"/>
          <p:cNvSpPr>
            <a:spLocks noChangeShapeType="1"/>
          </p:cNvSpPr>
          <p:nvPr/>
        </p:nvSpPr>
        <p:spPr bwMode="auto">
          <a:xfrm flipV="1">
            <a:off x="22860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365931015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410" name="Object 2"/>
          <p:cNvGraphicFramePr>
            <a:graphicFrameLocks/>
          </p:cNvGraphicFramePr>
          <p:nvPr/>
        </p:nvGraphicFramePr>
        <p:xfrm>
          <a:off x="311150" y="1225550"/>
          <a:ext cx="8439150" cy="5422900"/>
        </p:xfrm>
        <a:graphic>
          <a:graphicData uri="http://schemas.openxmlformats.org/presentationml/2006/ole">
            <mc:AlternateContent xmlns:mc="http://schemas.openxmlformats.org/markup-compatibility/2006">
              <mc:Choice xmlns:v="urn:schemas-microsoft-com:vml" Requires="v">
                <p:oleObj spid="_x0000_s32779" name="Document" r:id="rId3" imgW="9277912" imgH="5953326" progId="Word.Document.8">
                  <p:embed/>
                </p:oleObj>
              </mc:Choice>
              <mc:Fallback>
                <p:oleObj name="Document" r:id="rId3" imgW="9277912" imgH="5953326" progId="Word.Document.8">
                  <p:embed/>
                  <p:pic>
                    <p:nvPicPr>
                      <p:cNvPr id="17410" name="Object 2"/>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1150" y="1225550"/>
                        <a:ext cx="8439150" cy="542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7411" name="Rectangle 3"/>
          <p:cNvSpPr>
            <a:spLocks noGrp="1" noChangeArrowheads="1"/>
          </p:cNvSpPr>
          <p:nvPr>
            <p:ph type="title"/>
          </p:nvPr>
        </p:nvSpPr>
        <p:spPr>
          <a:xfrm>
            <a:off x="457200" y="-152400"/>
            <a:ext cx="8229600" cy="1371600"/>
          </a:xfrm>
        </p:spPr>
        <p:txBody>
          <a:bodyPr/>
          <a:lstStyle/>
          <a:p>
            <a:pPr eaLnBrk="1" hangingPunct="1"/>
            <a:r>
              <a:rPr lang="en-US" altLang="en-US" i="1" smtClean="0"/>
              <a:t>t</a:t>
            </a:r>
            <a:r>
              <a:rPr lang="en-US" altLang="en-US" smtClean="0"/>
              <a:t> = 4.41, Arrival of Part 5</a:t>
            </a:r>
          </a:p>
        </p:txBody>
      </p:sp>
      <p:graphicFrame>
        <p:nvGraphicFramePr>
          <p:cNvPr id="17412" name="Object 4"/>
          <p:cNvGraphicFramePr>
            <a:graphicFrameLocks noChangeAspect="1"/>
          </p:cNvGraphicFramePr>
          <p:nvPr/>
        </p:nvGraphicFramePr>
        <p:xfrm>
          <a:off x="2133600" y="3200400"/>
          <a:ext cx="6096000" cy="1314450"/>
        </p:xfrm>
        <a:graphic>
          <a:graphicData uri="http://schemas.openxmlformats.org/presentationml/2006/ole">
            <mc:AlternateContent xmlns:mc="http://schemas.openxmlformats.org/markup-compatibility/2006">
              <mc:Choice xmlns:v="urn:schemas-microsoft-com:vml" Requires="v">
                <p:oleObj spid="_x0000_s32780" name="Chart" r:id="rId5" imgW="6096305" imgH="1314907" progId="Excel.Chart.8">
                  <p:embed/>
                </p:oleObj>
              </mc:Choice>
              <mc:Fallback>
                <p:oleObj name="Chart" r:id="rId5" imgW="6096305" imgH="1314907" progId="Excel.Chart.8">
                  <p:embed/>
                  <p:pic>
                    <p:nvPicPr>
                      <p:cNvPr id="17412"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33600" y="3200400"/>
                        <a:ext cx="6096000" cy="131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7413" name="Object 5"/>
          <p:cNvGraphicFramePr>
            <a:graphicFrameLocks noChangeAspect="1"/>
          </p:cNvGraphicFramePr>
          <p:nvPr/>
        </p:nvGraphicFramePr>
        <p:xfrm>
          <a:off x="2133600" y="4419600"/>
          <a:ext cx="6096000" cy="800100"/>
        </p:xfrm>
        <a:graphic>
          <a:graphicData uri="http://schemas.openxmlformats.org/presentationml/2006/ole">
            <mc:AlternateContent xmlns:mc="http://schemas.openxmlformats.org/markup-compatibility/2006">
              <mc:Choice xmlns:v="urn:schemas-microsoft-com:vml" Requires="v">
                <p:oleObj spid="_x0000_s32781" name="Chart" r:id="rId7" imgW="6096305" imgH="800405" progId="Excel.Chart.8">
                  <p:embed/>
                </p:oleObj>
              </mc:Choice>
              <mc:Fallback>
                <p:oleObj name="Chart" r:id="rId7" imgW="6096305" imgH="800405" progId="Excel.Chart.8">
                  <p:embed/>
                  <p:pic>
                    <p:nvPicPr>
                      <p:cNvPr id="17413"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33600" y="4419600"/>
                        <a:ext cx="6096000"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7414" name="Rectangle 6"/>
          <p:cNvSpPr>
            <a:spLocks noChangeArrowheads="1"/>
          </p:cNvSpPr>
          <p:nvPr/>
        </p:nvSpPr>
        <p:spPr bwMode="auto">
          <a:xfrm>
            <a:off x="1524000" y="1447800"/>
            <a:ext cx="457200" cy="457200"/>
          </a:xfrm>
          <a:prstGeom prst="rect">
            <a:avLst/>
          </a:prstGeom>
          <a:solidFill>
            <a:srgbClr val="FFFF66"/>
          </a:solidFill>
          <a:ln w="12700">
            <a:solidFill>
              <a:srgbClr val="000000"/>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17415" name="Oval 7"/>
          <p:cNvSpPr>
            <a:spLocks noChangeArrowheads="1"/>
          </p:cNvSpPr>
          <p:nvPr/>
        </p:nvSpPr>
        <p:spPr bwMode="auto">
          <a:xfrm>
            <a:off x="1600200" y="1524000"/>
            <a:ext cx="304800" cy="304800"/>
          </a:xfrm>
          <a:prstGeom prst="ellipse">
            <a:avLst/>
          </a:prstGeom>
          <a:solidFill>
            <a:srgbClr val="FF00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17416" name="Oval 8"/>
          <p:cNvSpPr>
            <a:spLocks noChangeArrowheads="1"/>
          </p:cNvSpPr>
          <p:nvPr/>
        </p:nvSpPr>
        <p:spPr bwMode="auto">
          <a:xfrm>
            <a:off x="1143000" y="1524000"/>
            <a:ext cx="304800" cy="304800"/>
          </a:xfrm>
          <a:prstGeom prst="ellipse">
            <a:avLst/>
          </a:prstGeom>
          <a:solidFill>
            <a:srgbClr val="FF00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17417" name="Oval 9"/>
          <p:cNvSpPr>
            <a:spLocks noChangeArrowheads="1"/>
          </p:cNvSpPr>
          <p:nvPr/>
        </p:nvSpPr>
        <p:spPr bwMode="auto">
          <a:xfrm>
            <a:off x="762000" y="1524000"/>
            <a:ext cx="304800" cy="304800"/>
          </a:xfrm>
          <a:prstGeom prst="ellipse">
            <a:avLst/>
          </a:prstGeom>
          <a:solidFill>
            <a:srgbClr val="FF00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17418" name="Oval 10"/>
          <p:cNvSpPr>
            <a:spLocks noChangeArrowheads="1"/>
          </p:cNvSpPr>
          <p:nvPr/>
        </p:nvSpPr>
        <p:spPr bwMode="auto">
          <a:xfrm>
            <a:off x="381000" y="1524000"/>
            <a:ext cx="304800" cy="304800"/>
          </a:xfrm>
          <a:prstGeom prst="ellipse">
            <a:avLst/>
          </a:prstGeom>
          <a:solidFill>
            <a:srgbClr val="FF00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17419" name="Rectangle 11"/>
          <p:cNvSpPr>
            <a:spLocks noChangeArrowheads="1"/>
          </p:cNvSpPr>
          <p:nvPr/>
        </p:nvSpPr>
        <p:spPr bwMode="auto">
          <a:xfrm>
            <a:off x="1600200" y="1524000"/>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tr-TR">
                <a:solidFill>
                  <a:schemeClr val="bg1"/>
                </a:solidFill>
                <a:latin typeface="Constantia" panose="02030602050306030303" pitchFamily="18" charset="0"/>
              </a:rPr>
              <a:t>2</a:t>
            </a:r>
          </a:p>
        </p:txBody>
      </p:sp>
      <p:sp>
        <p:nvSpPr>
          <p:cNvPr id="17420" name="Rectangle 12"/>
          <p:cNvSpPr>
            <a:spLocks noChangeArrowheads="1"/>
          </p:cNvSpPr>
          <p:nvPr/>
        </p:nvSpPr>
        <p:spPr bwMode="auto">
          <a:xfrm>
            <a:off x="1143000" y="1524000"/>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tr-TR">
                <a:solidFill>
                  <a:schemeClr val="bg1"/>
                </a:solidFill>
                <a:latin typeface="Constantia" panose="02030602050306030303" pitchFamily="18" charset="0"/>
              </a:rPr>
              <a:t>3</a:t>
            </a:r>
          </a:p>
        </p:txBody>
      </p:sp>
      <p:sp>
        <p:nvSpPr>
          <p:cNvPr id="17421" name="Rectangle 13"/>
          <p:cNvSpPr>
            <a:spLocks noChangeArrowheads="1"/>
          </p:cNvSpPr>
          <p:nvPr/>
        </p:nvSpPr>
        <p:spPr bwMode="auto">
          <a:xfrm>
            <a:off x="762000" y="1524000"/>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tr-TR">
                <a:solidFill>
                  <a:schemeClr val="bg1"/>
                </a:solidFill>
                <a:latin typeface="Constantia" panose="02030602050306030303" pitchFamily="18" charset="0"/>
              </a:rPr>
              <a:t>4</a:t>
            </a:r>
          </a:p>
        </p:txBody>
      </p:sp>
      <p:sp>
        <p:nvSpPr>
          <p:cNvPr id="17422" name="Rectangle 14"/>
          <p:cNvSpPr>
            <a:spLocks noChangeArrowheads="1"/>
          </p:cNvSpPr>
          <p:nvPr/>
        </p:nvSpPr>
        <p:spPr bwMode="auto">
          <a:xfrm>
            <a:off x="381000" y="1524000"/>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tr-TR">
                <a:solidFill>
                  <a:schemeClr val="bg1"/>
                </a:solidFill>
                <a:latin typeface="Constantia" panose="02030602050306030303" pitchFamily="18" charset="0"/>
              </a:rPr>
              <a:t>5</a:t>
            </a:r>
          </a:p>
        </p:txBody>
      </p:sp>
      <p:sp>
        <p:nvSpPr>
          <p:cNvPr id="17423" name="Line 15"/>
          <p:cNvSpPr>
            <a:spLocks noChangeShapeType="1"/>
          </p:cNvSpPr>
          <p:nvPr/>
        </p:nvSpPr>
        <p:spPr bwMode="auto">
          <a:xfrm flipV="1">
            <a:off x="27432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24" name="Line 16"/>
          <p:cNvSpPr>
            <a:spLocks noChangeShapeType="1"/>
          </p:cNvSpPr>
          <p:nvPr/>
        </p:nvSpPr>
        <p:spPr bwMode="auto">
          <a:xfrm flipV="1">
            <a:off x="22098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25" name="Line 17"/>
          <p:cNvSpPr>
            <a:spLocks noChangeShapeType="1"/>
          </p:cNvSpPr>
          <p:nvPr/>
        </p:nvSpPr>
        <p:spPr bwMode="auto">
          <a:xfrm flipV="1">
            <a:off x="26670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26" name="Line 18"/>
          <p:cNvSpPr>
            <a:spLocks noChangeShapeType="1"/>
          </p:cNvSpPr>
          <p:nvPr/>
        </p:nvSpPr>
        <p:spPr bwMode="auto">
          <a:xfrm flipV="1">
            <a:off x="32004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27" name="Line 19"/>
          <p:cNvSpPr>
            <a:spLocks noChangeShapeType="1"/>
          </p:cNvSpPr>
          <p:nvPr/>
        </p:nvSpPr>
        <p:spPr bwMode="auto">
          <a:xfrm flipV="1">
            <a:off x="22860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28" name="Line 20"/>
          <p:cNvSpPr>
            <a:spLocks noChangeShapeType="1"/>
          </p:cNvSpPr>
          <p:nvPr/>
        </p:nvSpPr>
        <p:spPr bwMode="auto">
          <a:xfrm flipV="1">
            <a:off x="36576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29" name="Line 21"/>
          <p:cNvSpPr>
            <a:spLocks noChangeShapeType="1"/>
          </p:cNvSpPr>
          <p:nvPr/>
        </p:nvSpPr>
        <p:spPr bwMode="auto">
          <a:xfrm flipV="1">
            <a:off x="41910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270099323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434" name="Object 2"/>
          <p:cNvGraphicFramePr>
            <a:graphicFrameLocks/>
          </p:cNvGraphicFramePr>
          <p:nvPr/>
        </p:nvGraphicFramePr>
        <p:xfrm>
          <a:off x="301625" y="1216025"/>
          <a:ext cx="8212138" cy="5468938"/>
        </p:xfrm>
        <a:graphic>
          <a:graphicData uri="http://schemas.openxmlformats.org/presentationml/2006/ole">
            <mc:AlternateContent xmlns:mc="http://schemas.openxmlformats.org/markup-compatibility/2006">
              <mc:Choice xmlns:v="urn:schemas-microsoft-com:vml" Requires="v">
                <p:oleObj spid="_x0000_s33803" name="Document" r:id="rId3" imgW="8920092" imgH="5944320" progId="Word.Document.8">
                  <p:embed/>
                </p:oleObj>
              </mc:Choice>
              <mc:Fallback>
                <p:oleObj name="Document" r:id="rId3" imgW="8920092" imgH="5944320" progId="Word.Document.8">
                  <p:embed/>
                  <p:pic>
                    <p:nvPicPr>
                      <p:cNvPr id="18434" name="Object 2"/>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1625" y="1216025"/>
                        <a:ext cx="8212138" cy="546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8435" name="Rectangle 3"/>
          <p:cNvSpPr>
            <a:spLocks noGrp="1" noChangeArrowheads="1"/>
          </p:cNvSpPr>
          <p:nvPr>
            <p:ph type="title"/>
          </p:nvPr>
        </p:nvSpPr>
        <p:spPr>
          <a:xfrm>
            <a:off x="457200" y="-152400"/>
            <a:ext cx="9144000" cy="1371600"/>
          </a:xfrm>
        </p:spPr>
        <p:txBody>
          <a:bodyPr/>
          <a:lstStyle/>
          <a:p>
            <a:pPr eaLnBrk="1" hangingPunct="1"/>
            <a:r>
              <a:rPr lang="en-US" altLang="en-US" i="1" smtClean="0"/>
              <a:t>t</a:t>
            </a:r>
            <a:r>
              <a:rPr lang="en-US" altLang="en-US" smtClean="0"/>
              <a:t> = 4.66, Departure of Part 2</a:t>
            </a:r>
          </a:p>
        </p:txBody>
      </p:sp>
      <p:graphicFrame>
        <p:nvGraphicFramePr>
          <p:cNvPr id="18436" name="Object 4"/>
          <p:cNvGraphicFramePr>
            <a:graphicFrameLocks noChangeAspect="1"/>
          </p:cNvGraphicFramePr>
          <p:nvPr/>
        </p:nvGraphicFramePr>
        <p:xfrm>
          <a:off x="2133600" y="3200400"/>
          <a:ext cx="6096000" cy="1314450"/>
        </p:xfrm>
        <a:graphic>
          <a:graphicData uri="http://schemas.openxmlformats.org/presentationml/2006/ole">
            <mc:AlternateContent xmlns:mc="http://schemas.openxmlformats.org/markup-compatibility/2006">
              <mc:Choice xmlns:v="urn:schemas-microsoft-com:vml" Requires="v">
                <p:oleObj spid="_x0000_s33804" name="Chart" r:id="rId5" imgW="6096305" imgH="1314907" progId="Excel.Chart.8">
                  <p:embed/>
                </p:oleObj>
              </mc:Choice>
              <mc:Fallback>
                <p:oleObj name="Chart" r:id="rId5" imgW="6096305" imgH="1314907" progId="Excel.Chart.8">
                  <p:embed/>
                  <p:pic>
                    <p:nvPicPr>
                      <p:cNvPr id="18436"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33600" y="3200400"/>
                        <a:ext cx="6096000" cy="131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8437" name="Object 5"/>
          <p:cNvGraphicFramePr>
            <a:graphicFrameLocks noChangeAspect="1"/>
          </p:cNvGraphicFramePr>
          <p:nvPr/>
        </p:nvGraphicFramePr>
        <p:xfrm>
          <a:off x="2133600" y="4419600"/>
          <a:ext cx="6096000" cy="800100"/>
        </p:xfrm>
        <a:graphic>
          <a:graphicData uri="http://schemas.openxmlformats.org/presentationml/2006/ole">
            <mc:AlternateContent xmlns:mc="http://schemas.openxmlformats.org/markup-compatibility/2006">
              <mc:Choice xmlns:v="urn:schemas-microsoft-com:vml" Requires="v">
                <p:oleObj spid="_x0000_s33805" name="Chart" r:id="rId7" imgW="6096305" imgH="800405" progId="Excel.Chart.8">
                  <p:embed/>
                </p:oleObj>
              </mc:Choice>
              <mc:Fallback>
                <p:oleObj name="Chart" r:id="rId7" imgW="6096305" imgH="800405" progId="Excel.Chart.8">
                  <p:embed/>
                  <p:pic>
                    <p:nvPicPr>
                      <p:cNvPr id="18437"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33600" y="4419600"/>
                        <a:ext cx="6096000"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8438" name="Rectangle 6"/>
          <p:cNvSpPr>
            <a:spLocks noChangeArrowheads="1"/>
          </p:cNvSpPr>
          <p:nvPr/>
        </p:nvSpPr>
        <p:spPr bwMode="auto">
          <a:xfrm>
            <a:off x="1524000" y="1447800"/>
            <a:ext cx="457200" cy="457200"/>
          </a:xfrm>
          <a:prstGeom prst="rect">
            <a:avLst/>
          </a:prstGeom>
          <a:solidFill>
            <a:srgbClr val="FFFF66"/>
          </a:solidFill>
          <a:ln w="12700">
            <a:solidFill>
              <a:srgbClr val="000000"/>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18439" name="Oval 7"/>
          <p:cNvSpPr>
            <a:spLocks noChangeArrowheads="1"/>
          </p:cNvSpPr>
          <p:nvPr/>
        </p:nvSpPr>
        <p:spPr bwMode="auto">
          <a:xfrm>
            <a:off x="1600200" y="1524000"/>
            <a:ext cx="304800" cy="304800"/>
          </a:xfrm>
          <a:prstGeom prst="ellipse">
            <a:avLst/>
          </a:prstGeom>
          <a:solidFill>
            <a:srgbClr val="FF00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18440" name="Oval 8"/>
          <p:cNvSpPr>
            <a:spLocks noChangeArrowheads="1"/>
          </p:cNvSpPr>
          <p:nvPr/>
        </p:nvSpPr>
        <p:spPr bwMode="auto">
          <a:xfrm>
            <a:off x="1143000" y="1524000"/>
            <a:ext cx="304800" cy="304800"/>
          </a:xfrm>
          <a:prstGeom prst="ellipse">
            <a:avLst/>
          </a:prstGeom>
          <a:solidFill>
            <a:srgbClr val="FF00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18441" name="Oval 9"/>
          <p:cNvSpPr>
            <a:spLocks noChangeArrowheads="1"/>
          </p:cNvSpPr>
          <p:nvPr/>
        </p:nvSpPr>
        <p:spPr bwMode="auto">
          <a:xfrm>
            <a:off x="762000" y="1524000"/>
            <a:ext cx="304800" cy="304800"/>
          </a:xfrm>
          <a:prstGeom prst="ellipse">
            <a:avLst/>
          </a:prstGeom>
          <a:solidFill>
            <a:srgbClr val="FF00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18442" name="Rectangle 10"/>
          <p:cNvSpPr>
            <a:spLocks noChangeArrowheads="1"/>
          </p:cNvSpPr>
          <p:nvPr/>
        </p:nvSpPr>
        <p:spPr bwMode="auto">
          <a:xfrm>
            <a:off x="1600200" y="1524000"/>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tr-TR">
                <a:solidFill>
                  <a:schemeClr val="bg1"/>
                </a:solidFill>
                <a:latin typeface="Constantia" panose="02030602050306030303" pitchFamily="18" charset="0"/>
              </a:rPr>
              <a:t>3</a:t>
            </a:r>
          </a:p>
        </p:txBody>
      </p:sp>
      <p:sp>
        <p:nvSpPr>
          <p:cNvPr id="18443" name="Rectangle 11"/>
          <p:cNvSpPr>
            <a:spLocks noChangeArrowheads="1"/>
          </p:cNvSpPr>
          <p:nvPr/>
        </p:nvSpPr>
        <p:spPr bwMode="auto">
          <a:xfrm>
            <a:off x="1143000" y="1524000"/>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tr-TR">
                <a:solidFill>
                  <a:schemeClr val="bg1"/>
                </a:solidFill>
                <a:latin typeface="Constantia" panose="02030602050306030303" pitchFamily="18" charset="0"/>
              </a:rPr>
              <a:t>4</a:t>
            </a:r>
          </a:p>
        </p:txBody>
      </p:sp>
      <p:sp>
        <p:nvSpPr>
          <p:cNvPr id="18444" name="Rectangle 12"/>
          <p:cNvSpPr>
            <a:spLocks noChangeArrowheads="1"/>
          </p:cNvSpPr>
          <p:nvPr/>
        </p:nvSpPr>
        <p:spPr bwMode="auto">
          <a:xfrm>
            <a:off x="762000" y="1524000"/>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tr-TR">
                <a:solidFill>
                  <a:schemeClr val="bg1"/>
                </a:solidFill>
                <a:latin typeface="Constantia" panose="02030602050306030303" pitchFamily="18" charset="0"/>
              </a:rPr>
              <a:t>5</a:t>
            </a:r>
          </a:p>
        </p:txBody>
      </p:sp>
      <p:sp>
        <p:nvSpPr>
          <p:cNvPr id="18445" name="Line 13"/>
          <p:cNvSpPr>
            <a:spLocks noChangeShapeType="1"/>
          </p:cNvSpPr>
          <p:nvPr/>
        </p:nvSpPr>
        <p:spPr bwMode="auto">
          <a:xfrm flipV="1">
            <a:off x="27432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46" name="Line 14"/>
          <p:cNvSpPr>
            <a:spLocks noChangeShapeType="1"/>
          </p:cNvSpPr>
          <p:nvPr/>
        </p:nvSpPr>
        <p:spPr bwMode="auto">
          <a:xfrm flipV="1">
            <a:off x="22098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47" name="Line 15"/>
          <p:cNvSpPr>
            <a:spLocks noChangeShapeType="1"/>
          </p:cNvSpPr>
          <p:nvPr/>
        </p:nvSpPr>
        <p:spPr bwMode="auto">
          <a:xfrm flipV="1">
            <a:off x="2667000" y="57150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48" name="Line 16"/>
          <p:cNvSpPr>
            <a:spLocks noChangeShapeType="1"/>
          </p:cNvSpPr>
          <p:nvPr/>
        </p:nvSpPr>
        <p:spPr bwMode="auto">
          <a:xfrm flipV="1">
            <a:off x="32004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49" name="Line 17"/>
          <p:cNvSpPr>
            <a:spLocks noChangeShapeType="1"/>
          </p:cNvSpPr>
          <p:nvPr/>
        </p:nvSpPr>
        <p:spPr bwMode="auto">
          <a:xfrm flipV="1">
            <a:off x="22860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50" name="Line 18"/>
          <p:cNvSpPr>
            <a:spLocks noChangeShapeType="1"/>
          </p:cNvSpPr>
          <p:nvPr/>
        </p:nvSpPr>
        <p:spPr bwMode="auto">
          <a:xfrm flipV="1">
            <a:off x="36576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51" name="Line 19"/>
          <p:cNvSpPr>
            <a:spLocks noChangeShapeType="1"/>
          </p:cNvSpPr>
          <p:nvPr/>
        </p:nvSpPr>
        <p:spPr bwMode="auto">
          <a:xfrm flipV="1">
            <a:off x="41910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52" name="Line 20"/>
          <p:cNvSpPr>
            <a:spLocks noChangeShapeType="1"/>
          </p:cNvSpPr>
          <p:nvPr/>
        </p:nvSpPr>
        <p:spPr bwMode="auto">
          <a:xfrm flipV="1">
            <a:off x="3200400" y="57150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268827212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458" name="Object 2"/>
          <p:cNvGraphicFramePr>
            <a:graphicFrameLocks/>
          </p:cNvGraphicFramePr>
          <p:nvPr/>
        </p:nvGraphicFramePr>
        <p:xfrm>
          <a:off x="301625" y="1216025"/>
          <a:ext cx="8175625" cy="5459413"/>
        </p:xfrm>
        <a:graphic>
          <a:graphicData uri="http://schemas.openxmlformats.org/presentationml/2006/ole">
            <mc:AlternateContent xmlns:mc="http://schemas.openxmlformats.org/markup-compatibility/2006">
              <mc:Choice xmlns:v="urn:schemas-microsoft-com:vml" Requires="v">
                <p:oleObj spid="_x0000_s34827" name="Document" r:id="rId3" imgW="8920092" imgH="5942519" progId="Word.Document.8">
                  <p:embed/>
                </p:oleObj>
              </mc:Choice>
              <mc:Fallback>
                <p:oleObj name="Document" r:id="rId3" imgW="8920092" imgH="5942519" progId="Word.Document.8">
                  <p:embed/>
                  <p:pic>
                    <p:nvPicPr>
                      <p:cNvPr id="19458" name="Object 2"/>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1625" y="1216025"/>
                        <a:ext cx="8175625" cy="545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9459" name="Rectangle 3"/>
          <p:cNvSpPr>
            <a:spLocks noGrp="1" noChangeArrowheads="1"/>
          </p:cNvSpPr>
          <p:nvPr>
            <p:ph type="title"/>
          </p:nvPr>
        </p:nvSpPr>
        <p:spPr>
          <a:xfrm>
            <a:off x="457200" y="-152400"/>
            <a:ext cx="9144000" cy="1371600"/>
          </a:xfrm>
        </p:spPr>
        <p:txBody>
          <a:bodyPr/>
          <a:lstStyle/>
          <a:p>
            <a:pPr eaLnBrk="1" hangingPunct="1"/>
            <a:r>
              <a:rPr lang="en-US" altLang="en-US" i="1" smtClean="0"/>
              <a:t>t</a:t>
            </a:r>
            <a:r>
              <a:rPr lang="en-US" altLang="en-US" smtClean="0"/>
              <a:t> = 8.05, Departure of Part 3</a:t>
            </a:r>
          </a:p>
        </p:txBody>
      </p:sp>
      <p:graphicFrame>
        <p:nvGraphicFramePr>
          <p:cNvPr id="19460" name="Object 4"/>
          <p:cNvGraphicFramePr>
            <a:graphicFrameLocks noChangeAspect="1"/>
          </p:cNvGraphicFramePr>
          <p:nvPr/>
        </p:nvGraphicFramePr>
        <p:xfrm>
          <a:off x="2133600" y="3200400"/>
          <a:ext cx="6096000" cy="1314450"/>
        </p:xfrm>
        <a:graphic>
          <a:graphicData uri="http://schemas.openxmlformats.org/presentationml/2006/ole">
            <mc:AlternateContent xmlns:mc="http://schemas.openxmlformats.org/markup-compatibility/2006">
              <mc:Choice xmlns:v="urn:schemas-microsoft-com:vml" Requires="v">
                <p:oleObj spid="_x0000_s34828" name="Chart" r:id="rId5" imgW="6096305" imgH="1314907" progId="Excel.Chart.8">
                  <p:embed/>
                </p:oleObj>
              </mc:Choice>
              <mc:Fallback>
                <p:oleObj name="Chart" r:id="rId5" imgW="6096305" imgH="1314907" progId="Excel.Chart.8">
                  <p:embed/>
                  <p:pic>
                    <p:nvPicPr>
                      <p:cNvPr id="1946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33600" y="3200400"/>
                        <a:ext cx="6096000" cy="131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9461" name="Object 5"/>
          <p:cNvGraphicFramePr>
            <a:graphicFrameLocks noChangeAspect="1"/>
          </p:cNvGraphicFramePr>
          <p:nvPr/>
        </p:nvGraphicFramePr>
        <p:xfrm>
          <a:off x="2133600" y="4419600"/>
          <a:ext cx="6096000" cy="800100"/>
        </p:xfrm>
        <a:graphic>
          <a:graphicData uri="http://schemas.openxmlformats.org/presentationml/2006/ole">
            <mc:AlternateContent xmlns:mc="http://schemas.openxmlformats.org/markup-compatibility/2006">
              <mc:Choice xmlns:v="urn:schemas-microsoft-com:vml" Requires="v">
                <p:oleObj spid="_x0000_s34829" name="Chart" r:id="rId7" imgW="6096305" imgH="800405" progId="Excel.Chart.8">
                  <p:embed/>
                </p:oleObj>
              </mc:Choice>
              <mc:Fallback>
                <p:oleObj name="Chart" r:id="rId7" imgW="6096305" imgH="800405" progId="Excel.Chart.8">
                  <p:embed/>
                  <p:pic>
                    <p:nvPicPr>
                      <p:cNvPr id="19461"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33600" y="4419600"/>
                        <a:ext cx="6096000"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9462" name="Rectangle 6"/>
          <p:cNvSpPr>
            <a:spLocks noChangeArrowheads="1"/>
          </p:cNvSpPr>
          <p:nvPr/>
        </p:nvSpPr>
        <p:spPr bwMode="auto">
          <a:xfrm>
            <a:off x="1524000" y="1447800"/>
            <a:ext cx="457200" cy="457200"/>
          </a:xfrm>
          <a:prstGeom prst="rect">
            <a:avLst/>
          </a:prstGeom>
          <a:solidFill>
            <a:srgbClr val="FFFF66"/>
          </a:solidFill>
          <a:ln w="12700">
            <a:solidFill>
              <a:srgbClr val="000000"/>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19463" name="Oval 7"/>
          <p:cNvSpPr>
            <a:spLocks noChangeArrowheads="1"/>
          </p:cNvSpPr>
          <p:nvPr/>
        </p:nvSpPr>
        <p:spPr bwMode="auto">
          <a:xfrm>
            <a:off x="1600200" y="1524000"/>
            <a:ext cx="304800" cy="304800"/>
          </a:xfrm>
          <a:prstGeom prst="ellipse">
            <a:avLst/>
          </a:prstGeom>
          <a:solidFill>
            <a:srgbClr val="FF00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19464" name="Oval 8"/>
          <p:cNvSpPr>
            <a:spLocks noChangeArrowheads="1"/>
          </p:cNvSpPr>
          <p:nvPr/>
        </p:nvSpPr>
        <p:spPr bwMode="auto">
          <a:xfrm>
            <a:off x="1143000" y="1524000"/>
            <a:ext cx="304800" cy="304800"/>
          </a:xfrm>
          <a:prstGeom prst="ellipse">
            <a:avLst/>
          </a:prstGeom>
          <a:solidFill>
            <a:srgbClr val="FF00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19465" name="Rectangle 9"/>
          <p:cNvSpPr>
            <a:spLocks noChangeArrowheads="1"/>
          </p:cNvSpPr>
          <p:nvPr/>
        </p:nvSpPr>
        <p:spPr bwMode="auto">
          <a:xfrm>
            <a:off x="1600200" y="1524000"/>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tr-TR">
                <a:solidFill>
                  <a:schemeClr val="bg1"/>
                </a:solidFill>
                <a:latin typeface="Constantia" panose="02030602050306030303" pitchFamily="18" charset="0"/>
              </a:rPr>
              <a:t>4</a:t>
            </a:r>
          </a:p>
        </p:txBody>
      </p:sp>
      <p:sp>
        <p:nvSpPr>
          <p:cNvPr id="19466" name="Rectangle 10"/>
          <p:cNvSpPr>
            <a:spLocks noChangeArrowheads="1"/>
          </p:cNvSpPr>
          <p:nvPr/>
        </p:nvSpPr>
        <p:spPr bwMode="auto">
          <a:xfrm>
            <a:off x="1143000" y="1524000"/>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tr-TR">
                <a:solidFill>
                  <a:schemeClr val="bg1"/>
                </a:solidFill>
                <a:latin typeface="Constantia" panose="02030602050306030303" pitchFamily="18" charset="0"/>
              </a:rPr>
              <a:t>5</a:t>
            </a:r>
          </a:p>
        </p:txBody>
      </p:sp>
      <p:sp>
        <p:nvSpPr>
          <p:cNvPr id="19467" name="Line 11"/>
          <p:cNvSpPr>
            <a:spLocks noChangeShapeType="1"/>
          </p:cNvSpPr>
          <p:nvPr/>
        </p:nvSpPr>
        <p:spPr bwMode="auto">
          <a:xfrm flipV="1">
            <a:off x="27432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68" name="Line 12"/>
          <p:cNvSpPr>
            <a:spLocks noChangeShapeType="1"/>
          </p:cNvSpPr>
          <p:nvPr/>
        </p:nvSpPr>
        <p:spPr bwMode="auto">
          <a:xfrm flipV="1">
            <a:off x="22098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69" name="Line 13"/>
          <p:cNvSpPr>
            <a:spLocks noChangeShapeType="1"/>
          </p:cNvSpPr>
          <p:nvPr/>
        </p:nvSpPr>
        <p:spPr bwMode="auto">
          <a:xfrm flipV="1">
            <a:off x="26670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70" name="Line 14"/>
          <p:cNvSpPr>
            <a:spLocks noChangeShapeType="1"/>
          </p:cNvSpPr>
          <p:nvPr/>
        </p:nvSpPr>
        <p:spPr bwMode="auto">
          <a:xfrm flipV="1">
            <a:off x="32004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71" name="Line 15"/>
          <p:cNvSpPr>
            <a:spLocks noChangeShapeType="1"/>
          </p:cNvSpPr>
          <p:nvPr/>
        </p:nvSpPr>
        <p:spPr bwMode="auto">
          <a:xfrm flipV="1">
            <a:off x="22860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72" name="Line 16"/>
          <p:cNvSpPr>
            <a:spLocks noChangeShapeType="1"/>
          </p:cNvSpPr>
          <p:nvPr/>
        </p:nvSpPr>
        <p:spPr bwMode="auto">
          <a:xfrm flipV="1">
            <a:off x="36576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73" name="Line 17"/>
          <p:cNvSpPr>
            <a:spLocks noChangeShapeType="1"/>
          </p:cNvSpPr>
          <p:nvPr/>
        </p:nvSpPr>
        <p:spPr bwMode="auto">
          <a:xfrm flipV="1">
            <a:off x="41910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74" name="Line 18"/>
          <p:cNvSpPr>
            <a:spLocks noChangeShapeType="1"/>
          </p:cNvSpPr>
          <p:nvPr/>
        </p:nvSpPr>
        <p:spPr bwMode="auto">
          <a:xfrm flipV="1">
            <a:off x="32004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75" name="Line 19"/>
          <p:cNvSpPr>
            <a:spLocks noChangeShapeType="1"/>
          </p:cNvSpPr>
          <p:nvPr/>
        </p:nvSpPr>
        <p:spPr bwMode="auto">
          <a:xfrm flipV="1">
            <a:off x="36576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337003136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482" name="Object 2"/>
          <p:cNvGraphicFramePr>
            <a:graphicFrameLocks/>
          </p:cNvGraphicFramePr>
          <p:nvPr/>
        </p:nvGraphicFramePr>
        <p:xfrm>
          <a:off x="301625" y="1216025"/>
          <a:ext cx="8129588" cy="5403850"/>
        </p:xfrm>
        <a:graphic>
          <a:graphicData uri="http://schemas.openxmlformats.org/presentationml/2006/ole">
            <mc:AlternateContent xmlns:mc="http://schemas.openxmlformats.org/markup-compatibility/2006">
              <mc:Choice xmlns:v="urn:schemas-microsoft-com:vml" Requires="v">
                <p:oleObj spid="_x0000_s35851" name="Document" r:id="rId3" imgW="8920092" imgH="5942519" progId="Word.Document.8">
                  <p:embed/>
                </p:oleObj>
              </mc:Choice>
              <mc:Fallback>
                <p:oleObj name="Document" r:id="rId3" imgW="8920092" imgH="5942519" progId="Word.Document.8">
                  <p:embed/>
                  <p:pic>
                    <p:nvPicPr>
                      <p:cNvPr id="20482" name="Object 2"/>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1625" y="1216025"/>
                        <a:ext cx="8129588" cy="540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483" name="Rectangle 3"/>
          <p:cNvSpPr>
            <a:spLocks noGrp="1" noChangeArrowheads="1"/>
          </p:cNvSpPr>
          <p:nvPr>
            <p:ph type="title"/>
          </p:nvPr>
        </p:nvSpPr>
        <p:spPr>
          <a:xfrm>
            <a:off x="457200" y="-152400"/>
            <a:ext cx="9485313" cy="1371600"/>
          </a:xfrm>
        </p:spPr>
        <p:txBody>
          <a:bodyPr/>
          <a:lstStyle/>
          <a:p>
            <a:pPr eaLnBrk="1" hangingPunct="1"/>
            <a:r>
              <a:rPr lang="en-US" altLang="en-US" i="1" smtClean="0"/>
              <a:t>t</a:t>
            </a:r>
            <a:r>
              <a:rPr lang="en-US" altLang="en-US" smtClean="0"/>
              <a:t> = 12.57, Departure of Part 4</a:t>
            </a:r>
          </a:p>
        </p:txBody>
      </p:sp>
      <p:graphicFrame>
        <p:nvGraphicFramePr>
          <p:cNvPr id="20484" name="Object 4"/>
          <p:cNvGraphicFramePr>
            <a:graphicFrameLocks noChangeAspect="1"/>
          </p:cNvGraphicFramePr>
          <p:nvPr/>
        </p:nvGraphicFramePr>
        <p:xfrm>
          <a:off x="2133600" y="3200400"/>
          <a:ext cx="6096000" cy="1314450"/>
        </p:xfrm>
        <a:graphic>
          <a:graphicData uri="http://schemas.openxmlformats.org/presentationml/2006/ole">
            <mc:AlternateContent xmlns:mc="http://schemas.openxmlformats.org/markup-compatibility/2006">
              <mc:Choice xmlns:v="urn:schemas-microsoft-com:vml" Requires="v">
                <p:oleObj spid="_x0000_s35852" name="Chart" r:id="rId5" imgW="6096305" imgH="1314907" progId="Excel.Chart.8">
                  <p:embed/>
                </p:oleObj>
              </mc:Choice>
              <mc:Fallback>
                <p:oleObj name="Chart" r:id="rId5" imgW="6096305" imgH="1314907" progId="Excel.Chart.8">
                  <p:embed/>
                  <p:pic>
                    <p:nvPicPr>
                      <p:cNvPr id="20484"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33600" y="3200400"/>
                        <a:ext cx="6096000" cy="131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0485" name="Object 5"/>
          <p:cNvGraphicFramePr>
            <a:graphicFrameLocks noChangeAspect="1"/>
          </p:cNvGraphicFramePr>
          <p:nvPr/>
        </p:nvGraphicFramePr>
        <p:xfrm>
          <a:off x="2133600" y="4419600"/>
          <a:ext cx="6096000" cy="800100"/>
        </p:xfrm>
        <a:graphic>
          <a:graphicData uri="http://schemas.openxmlformats.org/presentationml/2006/ole">
            <mc:AlternateContent xmlns:mc="http://schemas.openxmlformats.org/markup-compatibility/2006">
              <mc:Choice xmlns:v="urn:schemas-microsoft-com:vml" Requires="v">
                <p:oleObj spid="_x0000_s35853" name="Chart" r:id="rId7" imgW="6096305" imgH="800405" progId="Excel.Chart.8">
                  <p:embed/>
                </p:oleObj>
              </mc:Choice>
              <mc:Fallback>
                <p:oleObj name="Chart" r:id="rId7" imgW="6096305" imgH="800405" progId="Excel.Chart.8">
                  <p:embed/>
                  <p:pic>
                    <p:nvPicPr>
                      <p:cNvPr id="20485"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33600" y="4419600"/>
                        <a:ext cx="6096000"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0486" name="Rectangle 6"/>
          <p:cNvSpPr>
            <a:spLocks noChangeArrowheads="1"/>
          </p:cNvSpPr>
          <p:nvPr/>
        </p:nvSpPr>
        <p:spPr bwMode="auto">
          <a:xfrm>
            <a:off x="1524000" y="1447800"/>
            <a:ext cx="457200" cy="457200"/>
          </a:xfrm>
          <a:prstGeom prst="rect">
            <a:avLst/>
          </a:prstGeom>
          <a:solidFill>
            <a:srgbClr val="FFFF66"/>
          </a:solidFill>
          <a:ln w="12700">
            <a:solidFill>
              <a:srgbClr val="000000"/>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20487" name="Oval 7"/>
          <p:cNvSpPr>
            <a:spLocks noChangeArrowheads="1"/>
          </p:cNvSpPr>
          <p:nvPr/>
        </p:nvSpPr>
        <p:spPr bwMode="auto">
          <a:xfrm>
            <a:off x="1600200" y="1524000"/>
            <a:ext cx="304800" cy="304800"/>
          </a:xfrm>
          <a:prstGeom prst="ellipse">
            <a:avLst/>
          </a:prstGeom>
          <a:solidFill>
            <a:srgbClr val="FF00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20488" name="Rectangle 8"/>
          <p:cNvSpPr>
            <a:spLocks noChangeArrowheads="1"/>
          </p:cNvSpPr>
          <p:nvPr/>
        </p:nvSpPr>
        <p:spPr bwMode="auto">
          <a:xfrm>
            <a:off x="1600200" y="1524000"/>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tr-TR">
                <a:solidFill>
                  <a:schemeClr val="bg1"/>
                </a:solidFill>
                <a:latin typeface="Constantia" panose="02030602050306030303" pitchFamily="18" charset="0"/>
              </a:rPr>
              <a:t>5</a:t>
            </a:r>
          </a:p>
        </p:txBody>
      </p:sp>
      <p:sp>
        <p:nvSpPr>
          <p:cNvPr id="20489" name="Line 9"/>
          <p:cNvSpPr>
            <a:spLocks noChangeShapeType="1"/>
          </p:cNvSpPr>
          <p:nvPr/>
        </p:nvSpPr>
        <p:spPr bwMode="auto">
          <a:xfrm flipV="1">
            <a:off x="27432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490" name="Line 10"/>
          <p:cNvSpPr>
            <a:spLocks noChangeShapeType="1"/>
          </p:cNvSpPr>
          <p:nvPr/>
        </p:nvSpPr>
        <p:spPr bwMode="auto">
          <a:xfrm flipV="1">
            <a:off x="22098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491" name="Line 11"/>
          <p:cNvSpPr>
            <a:spLocks noChangeShapeType="1"/>
          </p:cNvSpPr>
          <p:nvPr/>
        </p:nvSpPr>
        <p:spPr bwMode="auto">
          <a:xfrm flipV="1">
            <a:off x="26670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492" name="Line 12"/>
          <p:cNvSpPr>
            <a:spLocks noChangeShapeType="1"/>
          </p:cNvSpPr>
          <p:nvPr/>
        </p:nvSpPr>
        <p:spPr bwMode="auto">
          <a:xfrm flipV="1">
            <a:off x="32004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493" name="Line 13"/>
          <p:cNvSpPr>
            <a:spLocks noChangeShapeType="1"/>
          </p:cNvSpPr>
          <p:nvPr/>
        </p:nvSpPr>
        <p:spPr bwMode="auto">
          <a:xfrm flipV="1">
            <a:off x="22860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494" name="Line 14"/>
          <p:cNvSpPr>
            <a:spLocks noChangeShapeType="1"/>
          </p:cNvSpPr>
          <p:nvPr/>
        </p:nvSpPr>
        <p:spPr bwMode="auto">
          <a:xfrm flipV="1">
            <a:off x="36576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495" name="Line 15"/>
          <p:cNvSpPr>
            <a:spLocks noChangeShapeType="1"/>
          </p:cNvSpPr>
          <p:nvPr/>
        </p:nvSpPr>
        <p:spPr bwMode="auto">
          <a:xfrm flipV="1">
            <a:off x="41910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496" name="Line 16"/>
          <p:cNvSpPr>
            <a:spLocks noChangeShapeType="1"/>
          </p:cNvSpPr>
          <p:nvPr/>
        </p:nvSpPr>
        <p:spPr bwMode="auto">
          <a:xfrm flipV="1">
            <a:off x="32004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497" name="Line 17"/>
          <p:cNvSpPr>
            <a:spLocks noChangeShapeType="1"/>
          </p:cNvSpPr>
          <p:nvPr/>
        </p:nvSpPr>
        <p:spPr bwMode="auto">
          <a:xfrm flipV="1">
            <a:off x="36576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498" name="Line 18"/>
          <p:cNvSpPr>
            <a:spLocks noChangeShapeType="1"/>
          </p:cNvSpPr>
          <p:nvPr/>
        </p:nvSpPr>
        <p:spPr bwMode="auto">
          <a:xfrm flipV="1">
            <a:off x="41148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40905908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altLang="en-US" smtClean="0"/>
              <a:t>SIMULATION</a:t>
            </a:r>
          </a:p>
        </p:txBody>
      </p:sp>
      <p:sp>
        <p:nvSpPr>
          <p:cNvPr id="3" name="Content Placeholder 2"/>
          <p:cNvSpPr>
            <a:spLocks noGrp="1"/>
          </p:cNvSpPr>
          <p:nvPr>
            <p:ph idx="1"/>
          </p:nvPr>
        </p:nvSpPr>
        <p:spPr/>
        <p:txBody>
          <a:bodyPr/>
          <a:lstStyle/>
          <a:p>
            <a:pPr>
              <a:defRPr/>
            </a:pPr>
            <a:r>
              <a:rPr lang="en-US" dirty="0" smtClean="0"/>
              <a:t>In this course we will focus on Discrete-event stochastic dynamic systems.</a:t>
            </a:r>
          </a:p>
          <a:p>
            <a:pPr lvl="1">
              <a:defRPr/>
            </a:pPr>
            <a:r>
              <a:rPr lang="en-US" dirty="0" smtClean="0"/>
              <a:t>The system is </a:t>
            </a:r>
            <a:r>
              <a:rPr lang="en-US" b="1" dirty="0" smtClean="0"/>
              <a:t>stochastic</a:t>
            </a:r>
            <a:r>
              <a:rPr lang="en-US" dirty="0" smtClean="0"/>
              <a:t> because at least one of the system state variables is </a:t>
            </a:r>
            <a:r>
              <a:rPr lang="en-US" u="sng" dirty="0" smtClean="0"/>
              <a:t>random</a:t>
            </a:r>
            <a:r>
              <a:rPr lang="en-US" dirty="0" smtClean="0"/>
              <a:t> (</a:t>
            </a:r>
            <a:r>
              <a:rPr lang="en-US" dirty="0" err="1" smtClean="0"/>
              <a:t>o.w</a:t>
            </a:r>
            <a:r>
              <a:rPr lang="en-US" dirty="0" smtClean="0"/>
              <a:t>. </a:t>
            </a:r>
            <a:r>
              <a:rPr lang="en-US" dirty="0" smtClean="0"/>
              <a:t>deterministic simulation</a:t>
            </a:r>
            <a:r>
              <a:rPr lang="en-US" dirty="0" smtClean="0"/>
              <a:t>)</a:t>
            </a:r>
          </a:p>
          <a:p>
            <a:pPr lvl="1">
              <a:defRPr/>
            </a:pPr>
            <a:endParaRPr lang="en-US" dirty="0" smtClean="0"/>
          </a:p>
          <a:p>
            <a:pPr lvl="1">
              <a:defRPr/>
            </a:pPr>
            <a:r>
              <a:rPr lang="en-US" dirty="0" smtClean="0"/>
              <a:t>The system is </a:t>
            </a:r>
            <a:r>
              <a:rPr lang="en-US" b="1" dirty="0" smtClean="0"/>
              <a:t>dynamic</a:t>
            </a:r>
            <a:r>
              <a:rPr lang="en-US" dirty="0" smtClean="0"/>
              <a:t> because system behavior </a:t>
            </a:r>
            <a:r>
              <a:rPr lang="en-US" u="sng" dirty="0" smtClean="0"/>
              <a:t>over time</a:t>
            </a:r>
            <a:r>
              <a:rPr lang="en-US" dirty="0" smtClean="0"/>
              <a:t> is examined. (</a:t>
            </a:r>
            <a:r>
              <a:rPr lang="en-US" dirty="0" err="1" smtClean="0"/>
              <a:t>o.w</a:t>
            </a:r>
            <a:r>
              <a:rPr lang="en-US" dirty="0" smtClean="0"/>
              <a:t>. </a:t>
            </a:r>
            <a:r>
              <a:rPr lang="en-US" dirty="0" smtClean="0"/>
              <a:t>static systems – </a:t>
            </a:r>
            <a:r>
              <a:rPr lang="en-US" dirty="0"/>
              <a:t>M</a:t>
            </a:r>
            <a:r>
              <a:rPr lang="en-US" dirty="0" smtClean="0"/>
              <a:t>onte </a:t>
            </a:r>
            <a:r>
              <a:rPr lang="en-US" dirty="0"/>
              <a:t>C</a:t>
            </a:r>
            <a:r>
              <a:rPr lang="en-US" dirty="0" smtClean="0"/>
              <a:t>arlo </a:t>
            </a:r>
            <a:r>
              <a:rPr lang="en-US" dirty="0" smtClean="0"/>
              <a:t>simulation</a:t>
            </a:r>
            <a:r>
              <a:rPr lang="en-US" dirty="0" smtClean="0"/>
              <a:t>)</a:t>
            </a:r>
          </a:p>
          <a:p>
            <a:pPr lvl="1">
              <a:defRPr/>
            </a:pPr>
            <a:endParaRPr lang="en-US" dirty="0" smtClean="0"/>
          </a:p>
          <a:p>
            <a:pPr lvl="1">
              <a:defRPr/>
            </a:pPr>
            <a:r>
              <a:rPr lang="en-US" dirty="0" smtClean="0"/>
              <a:t>The system is </a:t>
            </a:r>
            <a:r>
              <a:rPr lang="en-US" b="1" dirty="0" smtClean="0"/>
              <a:t>discrete-event</a:t>
            </a:r>
            <a:r>
              <a:rPr lang="en-US" dirty="0" smtClean="0"/>
              <a:t> because the changes in the system state variables are associated with events that occur at </a:t>
            </a:r>
            <a:r>
              <a:rPr lang="en-US" u="sng" dirty="0" smtClean="0"/>
              <a:t>discrete time instances only</a:t>
            </a:r>
            <a:r>
              <a:rPr lang="en-US" dirty="0" smtClean="0"/>
              <a:t>.</a:t>
            </a:r>
          </a:p>
          <a:p>
            <a:pPr marL="342900" lvl="1" indent="0">
              <a:buFont typeface="Arial" panose="020B0604020202020204" pitchFamily="34" charset="0"/>
              <a:buNone/>
              <a:defRPr/>
            </a:pPr>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506" name="Object 2"/>
          <p:cNvGraphicFramePr>
            <a:graphicFrameLocks/>
          </p:cNvGraphicFramePr>
          <p:nvPr/>
        </p:nvGraphicFramePr>
        <p:xfrm>
          <a:off x="301625" y="1235075"/>
          <a:ext cx="8275638" cy="5467350"/>
        </p:xfrm>
        <a:graphic>
          <a:graphicData uri="http://schemas.openxmlformats.org/presentationml/2006/ole">
            <mc:AlternateContent xmlns:mc="http://schemas.openxmlformats.org/markup-compatibility/2006">
              <mc:Choice xmlns:v="urn:schemas-microsoft-com:vml" Requires="v">
                <p:oleObj spid="_x0000_s36875" name="Document" r:id="rId3" imgW="8977194" imgH="5938197" progId="Word.Document.8">
                  <p:embed/>
                </p:oleObj>
              </mc:Choice>
              <mc:Fallback>
                <p:oleObj name="Document" r:id="rId3" imgW="8977194" imgH="5938197" progId="Word.Document.8">
                  <p:embed/>
                  <p:pic>
                    <p:nvPicPr>
                      <p:cNvPr id="21506" name="Object 2"/>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1625" y="1235075"/>
                        <a:ext cx="8275638" cy="546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1507" name="Rectangle 3"/>
          <p:cNvSpPr>
            <a:spLocks noGrp="1" noChangeArrowheads="1"/>
          </p:cNvSpPr>
          <p:nvPr>
            <p:ph type="title"/>
          </p:nvPr>
        </p:nvSpPr>
        <p:spPr>
          <a:xfrm>
            <a:off x="457200" y="-152400"/>
            <a:ext cx="9675813" cy="1371600"/>
          </a:xfrm>
        </p:spPr>
        <p:txBody>
          <a:bodyPr/>
          <a:lstStyle/>
          <a:p>
            <a:pPr eaLnBrk="1" hangingPunct="1"/>
            <a:r>
              <a:rPr lang="en-US" altLang="en-US" i="1" smtClean="0"/>
              <a:t>t</a:t>
            </a:r>
            <a:r>
              <a:rPr lang="en-US" altLang="en-US" smtClean="0"/>
              <a:t> = 17.03, Departure of Part 5</a:t>
            </a:r>
          </a:p>
        </p:txBody>
      </p:sp>
      <p:graphicFrame>
        <p:nvGraphicFramePr>
          <p:cNvPr id="21508" name="Object 4"/>
          <p:cNvGraphicFramePr>
            <a:graphicFrameLocks noChangeAspect="1"/>
          </p:cNvGraphicFramePr>
          <p:nvPr/>
        </p:nvGraphicFramePr>
        <p:xfrm>
          <a:off x="2133600" y="3200400"/>
          <a:ext cx="6096000" cy="1314450"/>
        </p:xfrm>
        <a:graphic>
          <a:graphicData uri="http://schemas.openxmlformats.org/presentationml/2006/ole">
            <mc:AlternateContent xmlns:mc="http://schemas.openxmlformats.org/markup-compatibility/2006">
              <mc:Choice xmlns:v="urn:schemas-microsoft-com:vml" Requires="v">
                <p:oleObj spid="_x0000_s36876" name="Chart" r:id="rId5" imgW="6096305" imgH="1314907" progId="Excel.Chart.8">
                  <p:embed/>
                </p:oleObj>
              </mc:Choice>
              <mc:Fallback>
                <p:oleObj name="Chart" r:id="rId5" imgW="6096305" imgH="1314907" progId="Excel.Chart.8">
                  <p:embed/>
                  <p:pic>
                    <p:nvPicPr>
                      <p:cNvPr id="21508"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33600" y="3200400"/>
                        <a:ext cx="6096000" cy="131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1509" name="Object 5"/>
          <p:cNvGraphicFramePr>
            <a:graphicFrameLocks noChangeAspect="1"/>
          </p:cNvGraphicFramePr>
          <p:nvPr/>
        </p:nvGraphicFramePr>
        <p:xfrm>
          <a:off x="2133600" y="4419600"/>
          <a:ext cx="6096000" cy="800100"/>
        </p:xfrm>
        <a:graphic>
          <a:graphicData uri="http://schemas.openxmlformats.org/presentationml/2006/ole">
            <mc:AlternateContent xmlns:mc="http://schemas.openxmlformats.org/markup-compatibility/2006">
              <mc:Choice xmlns:v="urn:schemas-microsoft-com:vml" Requires="v">
                <p:oleObj spid="_x0000_s36877" name="Chart" r:id="rId7" imgW="6096305" imgH="800405" progId="Excel.Chart.8">
                  <p:embed/>
                </p:oleObj>
              </mc:Choice>
              <mc:Fallback>
                <p:oleObj name="Chart" r:id="rId7" imgW="6096305" imgH="800405" progId="Excel.Chart.8">
                  <p:embed/>
                  <p:pic>
                    <p:nvPicPr>
                      <p:cNvPr id="21509"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33600" y="4419600"/>
                        <a:ext cx="6096000"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1510" name="Rectangle 6"/>
          <p:cNvSpPr>
            <a:spLocks noChangeArrowheads="1"/>
          </p:cNvSpPr>
          <p:nvPr/>
        </p:nvSpPr>
        <p:spPr bwMode="auto">
          <a:xfrm>
            <a:off x="1524000" y="1447800"/>
            <a:ext cx="457200" cy="457200"/>
          </a:xfrm>
          <a:prstGeom prst="rect">
            <a:avLst/>
          </a:prstGeom>
          <a:solidFill>
            <a:srgbClr val="FFFF66"/>
          </a:solidFill>
          <a:ln w="12700">
            <a:solidFill>
              <a:srgbClr val="000000"/>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21511" name="Line 7"/>
          <p:cNvSpPr>
            <a:spLocks noChangeShapeType="1"/>
          </p:cNvSpPr>
          <p:nvPr/>
        </p:nvSpPr>
        <p:spPr bwMode="auto">
          <a:xfrm flipV="1">
            <a:off x="27432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12" name="Line 8"/>
          <p:cNvSpPr>
            <a:spLocks noChangeShapeType="1"/>
          </p:cNvSpPr>
          <p:nvPr/>
        </p:nvSpPr>
        <p:spPr bwMode="auto">
          <a:xfrm flipV="1">
            <a:off x="22098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13" name="Line 9"/>
          <p:cNvSpPr>
            <a:spLocks noChangeShapeType="1"/>
          </p:cNvSpPr>
          <p:nvPr/>
        </p:nvSpPr>
        <p:spPr bwMode="auto">
          <a:xfrm flipV="1">
            <a:off x="26670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14" name="Line 10"/>
          <p:cNvSpPr>
            <a:spLocks noChangeShapeType="1"/>
          </p:cNvSpPr>
          <p:nvPr/>
        </p:nvSpPr>
        <p:spPr bwMode="auto">
          <a:xfrm flipV="1">
            <a:off x="32004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15" name="Line 11"/>
          <p:cNvSpPr>
            <a:spLocks noChangeShapeType="1"/>
          </p:cNvSpPr>
          <p:nvPr/>
        </p:nvSpPr>
        <p:spPr bwMode="auto">
          <a:xfrm flipV="1">
            <a:off x="22860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16" name="Line 12"/>
          <p:cNvSpPr>
            <a:spLocks noChangeShapeType="1"/>
          </p:cNvSpPr>
          <p:nvPr/>
        </p:nvSpPr>
        <p:spPr bwMode="auto">
          <a:xfrm flipV="1">
            <a:off x="36576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17" name="Line 13"/>
          <p:cNvSpPr>
            <a:spLocks noChangeShapeType="1"/>
          </p:cNvSpPr>
          <p:nvPr/>
        </p:nvSpPr>
        <p:spPr bwMode="auto">
          <a:xfrm flipV="1">
            <a:off x="41910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18" name="Line 14"/>
          <p:cNvSpPr>
            <a:spLocks noChangeShapeType="1"/>
          </p:cNvSpPr>
          <p:nvPr/>
        </p:nvSpPr>
        <p:spPr bwMode="auto">
          <a:xfrm flipV="1">
            <a:off x="32004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19" name="Line 15"/>
          <p:cNvSpPr>
            <a:spLocks noChangeShapeType="1"/>
          </p:cNvSpPr>
          <p:nvPr/>
        </p:nvSpPr>
        <p:spPr bwMode="auto">
          <a:xfrm flipV="1">
            <a:off x="36576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20" name="Line 16"/>
          <p:cNvSpPr>
            <a:spLocks noChangeShapeType="1"/>
          </p:cNvSpPr>
          <p:nvPr/>
        </p:nvSpPr>
        <p:spPr bwMode="auto">
          <a:xfrm flipV="1">
            <a:off x="41148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176553053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
          <p:cNvGraphicFramePr>
            <a:graphicFrameLocks/>
          </p:cNvGraphicFramePr>
          <p:nvPr/>
        </p:nvGraphicFramePr>
        <p:xfrm>
          <a:off x="311150" y="1225550"/>
          <a:ext cx="8256588" cy="5467350"/>
        </p:xfrm>
        <a:graphic>
          <a:graphicData uri="http://schemas.openxmlformats.org/presentationml/2006/ole">
            <mc:AlternateContent xmlns:mc="http://schemas.openxmlformats.org/markup-compatibility/2006">
              <mc:Choice xmlns:v="urn:schemas-microsoft-com:vml" Requires="v">
                <p:oleObj spid="_x0000_s37899" name="Document" r:id="rId3" imgW="8977511" imgH="5950084" progId="Word.Document.8">
                  <p:embed/>
                </p:oleObj>
              </mc:Choice>
              <mc:Fallback>
                <p:oleObj name="Document" r:id="rId3" imgW="8977511" imgH="5950084" progId="Word.Document.8">
                  <p:embed/>
                  <p:pic>
                    <p:nvPicPr>
                      <p:cNvPr id="22530" name="Object 2"/>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1150" y="1225550"/>
                        <a:ext cx="8256588" cy="546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1" name="Rectangle 3"/>
          <p:cNvSpPr>
            <a:spLocks noGrp="1" noChangeArrowheads="1"/>
          </p:cNvSpPr>
          <p:nvPr>
            <p:ph type="title"/>
          </p:nvPr>
        </p:nvSpPr>
        <p:spPr>
          <a:xfrm>
            <a:off x="457200" y="-152400"/>
            <a:ext cx="8229600" cy="1371600"/>
          </a:xfrm>
        </p:spPr>
        <p:txBody>
          <a:bodyPr/>
          <a:lstStyle/>
          <a:p>
            <a:pPr eaLnBrk="1" hangingPunct="1"/>
            <a:r>
              <a:rPr lang="en-US" altLang="en-US" i="1" smtClean="0"/>
              <a:t>t</a:t>
            </a:r>
            <a:r>
              <a:rPr lang="en-US" altLang="en-US" smtClean="0"/>
              <a:t> = 18.69, Arrival of Part 6</a:t>
            </a:r>
          </a:p>
        </p:txBody>
      </p:sp>
      <p:graphicFrame>
        <p:nvGraphicFramePr>
          <p:cNvPr id="22532" name="Object 4"/>
          <p:cNvGraphicFramePr>
            <a:graphicFrameLocks noChangeAspect="1"/>
          </p:cNvGraphicFramePr>
          <p:nvPr/>
        </p:nvGraphicFramePr>
        <p:xfrm>
          <a:off x="2133600" y="3200400"/>
          <a:ext cx="6096000" cy="1314450"/>
        </p:xfrm>
        <a:graphic>
          <a:graphicData uri="http://schemas.openxmlformats.org/presentationml/2006/ole">
            <mc:AlternateContent xmlns:mc="http://schemas.openxmlformats.org/markup-compatibility/2006">
              <mc:Choice xmlns:v="urn:schemas-microsoft-com:vml" Requires="v">
                <p:oleObj spid="_x0000_s37900" name="Chart" r:id="rId5" imgW="6096305" imgH="1314907" progId="Excel.Chart.8">
                  <p:embed/>
                </p:oleObj>
              </mc:Choice>
              <mc:Fallback>
                <p:oleObj name="Chart" r:id="rId5" imgW="6096305" imgH="1314907" progId="Excel.Chart.8">
                  <p:embed/>
                  <p:pic>
                    <p:nvPicPr>
                      <p:cNvPr id="22532"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33600" y="3200400"/>
                        <a:ext cx="6096000" cy="131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2533" name="Object 5"/>
          <p:cNvGraphicFramePr>
            <a:graphicFrameLocks noChangeAspect="1"/>
          </p:cNvGraphicFramePr>
          <p:nvPr/>
        </p:nvGraphicFramePr>
        <p:xfrm>
          <a:off x="2133600" y="4419600"/>
          <a:ext cx="6096000" cy="800100"/>
        </p:xfrm>
        <a:graphic>
          <a:graphicData uri="http://schemas.openxmlformats.org/presentationml/2006/ole">
            <mc:AlternateContent xmlns:mc="http://schemas.openxmlformats.org/markup-compatibility/2006">
              <mc:Choice xmlns:v="urn:schemas-microsoft-com:vml" Requires="v">
                <p:oleObj spid="_x0000_s37901" name="Chart" r:id="rId7" imgW="6096305" imgH="800405" progId="Excel.Chart.8">
                  <p:embed/>
                </p:oleObj>
              </mc:Choice>
              <mc:Fallback>
                <p:oleObj name="Chart" r:id="rId7" imgW="6096305" imgH="800405" progId="Excel.Chart.8">
                  <p:embed/>
                  <p:pic>
                    <p:nvPicPr>
                      <p:cNvPr id="22533"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33600" y="4419600"/>
                        <a:ext cx="6096000"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2534" name="Rectangle 6"/>
          <p:cNvSpPr>
            <a:spLocks noChangeArrowheads="1"/>
          </p:cNvSpPr>
          <p:nvPr/>
        </p:nvSpPr>
        <p:spPr bwMode="auto">
          <a:xfrm>
            <a:off x="1524000" y="1447800"/>
            <a:ext cx="457200" cy="457200"/>
          </a:xfrm>
          <a:prstGeom prst="rect">
            <a:avLst/>
          </a:prstGeom>
          <a:solidFill>
            <a:srgbClr val="FFFF66"/>
          </a:solidFill>
          <a:ln w="12700">
            <a:solidFill>
              <a:srgbClr val="000000"/>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22535" name="Oval 7"/>
          <p:cNvSpPr>
            <a:spLocks noChangeArrowheads="1"/>
          </p:cNvSpPr>
          <p:nvPr/>
        </p:nvSpPr>
        <p:spPr bwMode="auto">
          <a:xfrm>
            <a:off x="1600200" y="1524000"/>
            <a:ext cx="304800" cy="304800"/>
          </a:xfrm>
          <a:prstGeom prst="ellipse">
            <a:avLst/>
          </a:prstGeom>
          <a:solidFill>
            <a:srgbClr val="FF00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22536" name="Rectangle 8"/>
          <p:cNvSpPr>
            <a:spLocks noChangeArrowheads="1"/>
          </p:cNvSpPr>
          <p:nvPr/>
        </p:nvSpPr>
        <p:spPr bwMode="auto">
          <a:xfrm>
            <a:off x="1600200" y="1524000"/>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tr-TR">
                <a:solidFill>
                  <a:schemeClr val="bg1"/>
                </a:solidFill>
                <a:latin typeface="Constantia" panose="02030602050306030303" pitchFamily="18" charset="0"/>
              </a:rPr>
              <a:t>6</a:t>
            </a:r>
          </a:p>
        </p:txBody>
      </p:sp>
      <p:sp>
        <p:nvSpPr>
          <p:cNvPr id="22537" name="Line 9"/>
          <p:cNvSpPr>
            <a:spLocks noChangeShapeType="1"/>
          </p:cNvSpPr>
          <p:nvPr/>
        </p:nvSpPr>
        <p:spPr bwMode="auto">
          <a:xfrm flipV="1">
            <a:off x="27432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38" name="Line 10"/>
          <p:cNvSpPr>
            <a:spLocks noChangeShapeType="1"/>
          </p:cNvSpPr>
          <p:nvPr/>
        </p:nvSpPr>
        <p:spPr bwMode="auto">
          <a:xfrm flipV="1">
            <a:off x="22098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39" name="Line 11"/>
          <p:cNvSpPr>
            <a:spLocks noChangeShapeType="1"/>
          </p:cNvSpPr>
          <p:nvPr/>
        </p:nvSpPr>
        <p:spPr bwMode="auto">
          <a:xfrm flipV="1">
            <a:off x="26670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40" name="Line 12"/>
          <p:cNvSpPr>
            <a:spLocks noChangeShapeType="1"/>
          </p:cNvSpPr>
          <p:nvPr/>
        </p:nvSpPr>
        <p:spPr bwMode="auto">
          <a:xfrm flipV="1">
            <a:off x="32004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41" name="Line 13"/>
          <p:cNvSpPr>
            <a:spLocks noChangeShapeType="1"/>
          </p:cNvSpPr>
          <p:nvPr/>
        </p:nvSpPr>
        <p:spPr bwMode="auto">
          <a:xfrm flipV="1">
            <a:off x="22860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42" name="Line 14"/>
          <p:cNvSpPr>
            <a:spLocks noChangeShapeType="1"/>
          </p:cNvSpPr>
          <p:nvPr/>
        </p:nvSpPr>
        <p:spPr bwMode="auto">
          <a:xfrm flipV="1">
            <a:off x="36576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43" name="Line 15"/>
          <p:cNvSpPr>
            <a:spLocks noChangeShapeType="1"/>
          </p:cNvSpPr>
          <p:nvPr/>
        </p:nvSpPr>
        <p:spPr bwMode="auto">
          <a:xfrm flipV="1">
            <a:off x="41910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44" name="Line 16"/>
          <p:cNvSpPr>
            <a:spLocks noChangeShapeType="1"/>
          </p:cNvSpPr>
          <p:nvPr/>
        </p:nvSpPr>
        <p:spPr bwMode="auto">
          <a:xfrm flipV="1">
            <a:off x="32004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45" name="Line 17"/>
          <p:cNvSpPr>
            <a:spLocks noChangeShapeType="1"/>
          </p:cNvSpPr>
          <p:nvPr/>
        </p:nvSpPr>
        <p:spPr bwMode="auto">
          <a:xfrm flipV="1">
            <a:off x="36576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46" name="Line 18"/>
          <p:cNvSpPr>
            <a:spLocks noChangeShapeType="1"/>
          </p:cNvSpPr>
          <p:nvPr/>
        </p:nvSpPr>
        <p:spPr bwMode="auto">
          <a:xfrm flipV="1">
            <a:off x="41148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47" name="Line 19"/>
          <p:cNvSpPr>
            <a:spLocks noChangeShapeType="1"/>
          </p:cNvSpPr>
          <p:nvPr/>
        </p:nvSpPr>
        <p:spPr bwMode="auto">
          <a:xfrm flipV="1">
            <a:off x="46482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48" name="Line 20"/>
          <p:cNvSpPr>
            <a:spLocks noChangeShapeType="1"/>
          </p:cNvSpPr>
          <p:nvPr/>
        </p:nvSpPr>
        <p:spPr bwMode="auto">
          <a:xfrm flipV="1">
            <a:off x="45720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161926508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554" name="Object 2"/>
          <p:cNvGraphicFramePr>
            <a:graphicFrameLocks/>
          </p:cNvGraphicFramePr>
          <p:nvPr/>
        </p:nvGraphicFramePr>
        <p:xfrm>
          <a:off x="301625" y="1225550"/>
          <a:ext cx="8458200" cy="5532438"/>
        </p:xfrm>
        <a:graphic>
          <a:graphicData uri="http://schemas.openxmlformats.org/presentationml/2006/ole">
            <mc:AlternateContent xmlns:mc="http://schemas.openxmlformats.org/markup-compatibility/2006">
              <mc:Choice xmlns:v="urn:schemas-microsoft-com:vml" Requires="v">
                <p:oleObj spid="_x0000_s38923" name="Document" r:id="rId3" imgW="9082531" imgH="5950084" progId="Word.Document.8">
                  <p:embed/>
                </p:oleObj>
              </mc:Choice>
              <mc:Fallback>
                <p:oleObj name="Document" r:id="rId3" imgW="9082531" imgH="5950084" progId="Word.Document.8">
                  <p:embed/>
                  <p:pic>
                    <p:nvPicPr>
                      <p:cNvPr id="23554" name="Object 2"/>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1625" y="1225550"/>
                        <a:ext cx="8458200" cy="5532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3555" name="Rectangle 3"/>
          <p:cNvSpPr>
            <a:spLocks noGrp="1" noChangeArrowheads="1"/>
          </p:cNvSpPr>
          <p:nvPr>
            <p:ph type="title"/>
          </p:nvPr>
        </p:nvSpPr>
        <p:spPr>
          <a:xfrm>
            <a:off x="457200" y="-152400"/>
            <a:ext cx="8229600" cy="1371600"/>
          </a:xfrm>
        </p:spPr>
        <p:txBody>
          <a:bodyPr/>
          <a:lstStyle/>
          <a:p>
            <a:pPr eaLnBrk="1" hangingPunct="1"/>
            <a:r>
              <a:rPr lang="en-US" altLang="en-US" i="1" smtClean="0"/>
              <a:t>t</a:t>
            </a:r>
            <a:r>
              <a:rPr lang="en-US" altLang="en-US" smtClean="0"/>
              <a:t> = 19.39, Arrival of Part 7</a:t>
            </a:r>
          </a:p>
        </p:txBody>
      </p:sp>
      <p:graphicFrame>
        <p:nvGraphicFramePr>
          <p:cNvPr id="23556" name="Object 4"/>
          <p:cNvGraphicFramePr>
            <a:graphicFrameLocks noChangeAspect="1"/>
          </p:cNvGraphicFramePr>
          <p:nvPr/>
        </p:nvGraphicFramePr>
        <p:xfrm>
          <a:off x="2133600" y="3200400"/>
          <a:ext cx="6096000" cy="1314450"/>
        </p:xfrm>
        <a:graphic>
          <a:graphicData uri="http://schemas.openxmlformats.org/presentationml/2006/ole">
            <mc:AlternateContent xmlns:mc="http://schemas.openxmlformats.org/markup-compatibility/2006">
              <mc:Choice xmlns:v="urn:schemas-microsoft-com:vml" Requires="v">
                <p:oleObj spid="_x0000_s38924" name="Chart" r:id="rId5" imgW="6096305" imgH="1314907" progId="Excel.Chart.8">
                  <p:embed/>
                </p:oleObj>
              </mc:Choice>
              <mc:Fallback>
                <p:oleObj name="Chart" r:id="rId5" imgW="6096305" imgH="1314907" progId="Excel.Chart.8">
                  <p:embed/>
                  <p:pic>
                    <p:nvPicPr>
                      <p:cNvPr id="23556"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33600" y="3200400"/>
                        <a:ext cx="6096000" cy="131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3557" name="Object 5"/>
          <p:cNvGraphicFramePr>
            <a:graphicFrameLocks noChangeAspect="1"/>
          </p:cNvGraphicFramePr>
          <p:nvPr/>
        </p:nvGraphicFramePr>
        <p:xfrm>
          <a:off x="2133600" y="4419600"/>
          <a:ext cx="6096000" cy="800100"/>
        </p:xfrm>
        <a:graphic>
          <a:graphicData uri="http://schemas.openxmlformats.org/presentationml/2006/ole">
            <mc:AlternateContent xmlns:mc="http://schemas.openxmlformats.org/markup-compatibility/2006">
              <mc:Choice xmlns:v="urn:schemas-microsoft-com:vml" Requires="v">
                <p:oleObj spid="_x0000_s38925" name="Chart" r:id="rId7" imgW="6096305" imgH="800405" progId="Excel.Chart.8">
                  <p:embed/>
                </p:oleObj>
              </mc:Choice>
              <mc:Fallback>
                <p:oleObj name="Chart" r:id="rId7" imgW="6096305" imgH="800405" progId="Excel.Chart.8">
                  <p:embed/>
                  <p:pic>
                    <p:nvPicPr>
                      <p:cNvPr id="23557"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33600" y="4419600"/>
                        <a:ext cx="6096000"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3558" name="Rectangle 6"/>
          <p:cNvSpPr>
            <a:spLocks noChangeArrowheads="1"/>
          </p:cNvSpPr>
          <p:nvPr/>
        </p:nvSpPr>
        <p:spPr bwMode="auto">
          <a:xfrm>
            <a:off x="1524000" y="1447800"/>
            <a:ext cx="457200" cy="457200"/>
          </a:xfrm>
          <a:prstGeom prst="rect">
            <a:avLst/>
          </a:prstGeom>
          <a:solidFill>
            <a:srgbClr val="FFFF66"/>
          </a:solidFill>
          <a:ln w="12700">
            <a:solidFill>
              <a:srgbClr val="000000"/>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23559" name="Oval 7"/>
          <p:cNvSpPr>
            <a:spLocks noChangeArrowheads="1"/>
          </p:cNvSpPr>
          <p:nvPr/>
        </p:nvSpPr>
        <p:spPr bwMode="auto">
          <a:xfrm>
            <a:off x="1600200" y="1524000"/>
            <a:ext cx="304800" cy="304800"/>
          </a:xfrm>
          <a:prstGeom prst="ellipse">
            <a:avLst/>
          </a:prstGeom>
          <a:solidFill>
            <a:srgbClr val="FF00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23560" name="Rectangle 8"/>
          <p:cNvSpPr>
            <a:spLocks noChangeArrowheads="1"/>
          </p:cNvSpPr>
          <p:nvPr/>
        </p:nvSpPr>
        <p:spPr bwMode="auto">
          <a:xfrm>
            <a:off x="1600200" y="1524000"/>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tr-TR">
                <a:solidFill>
                  <a:schemeClr val="bg1"/>
                </a:solidFill>
                <a:latin typeface="Constantia" panose="02030602050306030303" pitchFamily="18" charset="0"/>
              </a:rPr>
              <a:t>6</a:t>
            </a:r>
          </a:p>
        </p:txBody>
      </p:sp>
      <p:sp>
        <p:nvSpPr>
          <p:cNvPr id="23561" name="Oval 9"/>
          <p:cNvSpPr>
            <a:spLocks noChangeArrowheads="1"/>
          </p:cNvSpPr>
          <p:nvPr/>
        </p:nvSpPr>
        <p:spPr bwMode="auto">
          <a:xfrm>
            <a:off x="1143000" y="1524000"/>
            <a:ext cx="304800" cy="304800"/>
          </a:xfrm>
          <a:prstGeom prst="ellipse">
            <a:avLst/>
          </a:prstGeom>
          <a:solidFill>
            <a:srgbClr val="FF00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23562" name="Rectangle 10"/>
          <p:cNvSpPr>
            <a:spLocks noChangeArrowheads="1"/>
          </p:cNvSpPr>
          <p:nvPr/>
        </p:nvSpPr>
        <p:spPr bwMode="auto">
          <a:xfrm>
            <a:off x="1143000" y="1524000"/>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tr-TR">
                <a:solidFill>
                  <a:schemeClr val="bg1"/>
                </a:solidFill>
                <a:latin typeface="Constantia" panose="02030602050306030303" pitchFamily="18" charset="0"/>
              </a:rPr>
              <a:t>7</a:t>
            </a:r>
          </a:p>
        </p:txBody>
      </p:sp>
      <p:sp>
        <p:nvSpPr>
          <p:cNvPr id="23563" name="Line 11"/>
          <p:cNvSpPr>
            <a:spLocks noChangeShapeType="1"/>
          </p:cNvSpPr>
          <p:nvPr/>
        </p:nvSpPr>
        <p:spPr bwMode="auto">
          <a:xfrm flipV="1">
            <a:off x="27432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64" name="Line 12"/>
          <p:cNvSpPr>
            <a:spLocks noChangeShapeType="1"/>
          </p:cNvSpPr>
          <p:nvPr/>
        </p:nvSpPr>
        <p:spPr bwMode="auto">
          <a:xfrm flipV="1">
            <a:off x="22098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65" name="Line 13"/>
          <p:cNvSpPr>
            <a:spLocks noChangeShapeType="1"/>
          </p:cNvSpPr>
          <p:nvPr/>
        </p:nvSpPr>
        <p:spPr bwMode="auto">
          <a:xfrm flipV="1">
            <a:off x="26670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66" name="Line 14"/>
          <p:cNvSpPr>
            <a:spLocks noChangeShapeType="1"/>
          </p:cNvSpPr>
          <p:nvPr/>
        </p:nvSpPr>
        <p:spPr bwMode="auto">
          <a:xfrm flipV="1">
            <a:off x="32004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67" name="Line 15"/>
          <p:cNvSpPr>
            <a:spLocks noChangeShapeType="1"/>
          </p:cNvSpPr>
          <p:nvPr/>
        </p:nvSpPr>
        <p:spPr bwMode="auto">
          <a:xfrm flipV="1">
            <a:off x="22860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68" name="Line 16"/>
          <p:cNvSpPr>
            <a:spLocks noChangeShapeType="1"/>
          </p:cNvSpPr>
          <p:nvPr/>
        </p:nvSpPr>
        <p:spPr bwMode="auto">
          <a:xfrm flipV="1">
            <a:off x="36576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69" name="Line 17"/>
          <p:cNvSpPr>
            <a:spLocks noChangeShapeType="1"/>
          </p:cNvSpPr>
          <p:nvPr/>
        </p:nvSpPr>
        <p:spPr bwMode="auto">
          <a:xfrm flipV="1">
            <a:off x="41910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70" name="Line 18"/>
          <p:cNvSpPr>
            <a:spLocks noChangeShapeType="1"/>
          </p:cNvSpPr>
          <p:nvPr/>
        </p:nvSpPr>
        <p:spPr bwMode="auto">
          <a:xfrm flipV="1">
            <a:off x="32004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71" name="Line 19"/>
          <p:cNvSpPr>
            <a:spLocks noChangeShapeType="1"/>
          </p:cNvSpPr>
          <p:nvPr/>
        </p:nvSpPr>
        <p:spPr bwMode="auto">
          <a:xfrm flipV="1">
            <a:off x="36576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72" name="Line 20"/>
          <p:cNvSpPr>
            <a:spLocks noChangeShapeType="1"/>
          </p:cNvSpPr>
          <p:nvPr/>
        </p:nvSpPr>
        <p:spPr bwMode="auto">
          <a:xfrm flipV="1">
            <a:off x="41148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73" name="Line 21"/>
          <p:cNvSpPr>
            <a:spLocks noChangeShapeType="1"/>
          </p:cNvSpPr>
          <p:nvPr/>
        </p:nvSpPr>
        <p:spPr bwMode="auto">
          <a:xfrm flipV="1">
            <a:off x="46482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74" name="Line 22"/>
          <p:cNvSpPr>
            <a:spLocks noChangeShapeType="1"/>
          </p:cNvSpPr>
          <p:nvPr/>
        </p:nvSpPr>
        <p:spPr bwMode="auto">
          <a:xfrm flipV="1">
            <a:off x="51816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75" name="Line 23"/>
          <p:cNvSpPr>
            <a:spLocks noChangeShapeType="1"/>
          </p:cNvSpPr>
          <p:nvPr/>
        </p:nvSpPr>
        <p:spPr bwMode="auto">
          <a:xfrm flipV="1">
            <a:off x="45720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374927429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578" name="Object 22"/>
          <p:cNvGraphicFramePr>
            <a:graphicFrameLocks/>
          </p:cNvGraphicFramePr>
          <p:nvPr/>
        </p:nvGraphicFramePr>
        <p:xfrm>
          <a:off x="301625" y="1225550"/>
          <a:ext cx="8458200" cy="5513388"/>
        </p:xfrm>
        <a:graphic>
          <a:graphicData uri="http://schemas.openxmlformats.org/presentationml/2006/ole">
            <mc:AlternateContent xmlns:mc="http://schemas.openxmlformats.org/markup-compatibility/2006">
              <mc:Choice xmlns:v="urn:schemas-microsoft-com:vml" Requires="v">
                <p:oleObj spid="_x0000_s39947" name="Document" r:id="rId3" imgW="9082531" imgH="5939638" progId="Word.Document.8">
                  <p:embed/>
                </p:oleObj>
              </mc:Choice>
              <mc:Fallback>
                <p:oleObj name="Document" r:id="rId3" imgW="9082531" imgH="5939638" progId="Word.Document.8">
                  <p:embed/>
                  <p:pic>
                    <p:nvPicPr>
                      <p:cNvPr id="24578" name="Object 22"/>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1625" y="1225550"/>
                        <a:ext cx="8458200" cy="551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4579" name="Rectangle 2"/>
          <p:cNvSpPr>
            <a:spLocks noGrp="1" noChangeArrowheads="1"/>
          </p:cNvSpPr>
          <p:nvPr>
            <p:ph type="title"/>
          </p:nvPr>
        </p:nvSpPr>
        <p:spPr>
          <a:xfrm>
            <a:off x="457200" y="-152400"/>
            <a:ext cx="8229600" cy="1371600"/>
          </a:xfrm>
        </p:spPr>
        <p:txBody>
          <a:bodyPr/>
          <a:lstStyle/>
          <a:p>
            <a:pPr eaLnBrk="1" hangingPunct="1"/>
            <a:r>
              <a:rPr lang="en-US" altLang="en-US" i="1" smtClean="0"/>
              <a:t>t</a:t>
            </a:r>
            <a:r>
              <a:rPr lang="en-US" altLang="en-US" smtClean="0"/>
              <a:t> = 20.00, The End</a:t>
            </a:r>
          </a:p>
        </p:txBody>
      </p:sp>
      <p:graphicFrame>
        <p:nvGraphicFramePr>
          <p:cNvPr id="24580" name="Object 3"/>
          <p:cNvGraphicFramePr>
            <a:graphicFrameLocks noChangeAspect="1"/>
          </p:cNvGraphicFramePr>
          <p:nvPr/>
        </p:nvGraphicFramePr>
        <p:xfrm>
          <a:off x="2133600" y="3200400"/>
          <a:ext cx="6096000" cy="1314450"/>
        </p:xfrm>
        <a:graphic>
          <a:graphicData uri="http://schemas.openxmlformats.org/presentationml/2006/ole">
            <mc:AlternateContent xmlns:mc="http://schemas.openxmlformats.org/markup-compatibility/2006">
              <mc:Choice xmlns:v="urn:schemas-microsoft-com:vml" Requires="v">
                <p:oleObj spid="_x0000_s39948" name="Chart" r:id="rId5" imgW="6096305" imgH="1314907" progId="Excel.Chart.8">
                  <p:embed/>
                </p:oleObj>
              </mc:Choice>
              <mc:Fallback>
                <p:oleObj name="Chart" r:id="rId5" imgW="6096305" imgH="1314907" progId="Excel.Chart.8">
                  <p:embed/>
                  <p:pic>
                    <p:nvPicPr>
                      <p:cNvPr id="2458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33600" y="3200400"/>
                        <a:ext cx="6096000" cy="131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4581" name="Object 4"/>
          <p:cNvGraphicFramePr>
            <a:graphicFrameLocks noChangeAspect="1"/>
          </p:cNvGraphicFramePr>
          <p:nvPr/>
        </p:nvGraphicFramePr>
        <p:xfrm>
          <a:off x="2133600" y="4419600"/>
          <a:ext cx="6096000" cy="800100"/>
        </p:xfrm>
        <a:graphic>
          <a:graphicData uri="http://schemas.openxmlformats.org/presentationml/2006/ole">
            <mc:AlternateContent xmlns:mc="http://schemas.openxmlformats.org/markup-compatibility/2006">
              <mc:Choice xmlns:v="urn:schemas-microsoft-com:vml" Requires="v">
                <p:oleObj spid="_x0000_s39949" name="Chart" r:id="rId7" imgW="6096305" imgH="800405" progId="Excel.Chart.8">
                  <p:embed/>
                </p:oleObj>
              </mc:Choice>
              <mc:Fallback>
                <p:oleObj name="Chart" r:id="rId7" imgW="6096305" imgH="800405" progId="Excel.Chart.8">
                  <p:embed/>
                  <p:pic>
                    <p:nvPicPr>
                      <p:cNvPr id="24581"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33600" y="4419600"/>
                        <a:ext cx="6096000"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4582" name="Rectangle 5"/>
          <p:cNvSpPr>
            <a:spLocks noChangeArrowheads="1"/>
          </p:cNvSpPr>
          <p:nvPr/>
        </p:nvSpPr>
        <p:spPr bwMode="auto">
          <a:xfrm>
            <a:off x="1524000" y="1447800"/>
            <a:ext cx="457200" cy="457200"/>
          </a:xfrm>
          <a:prstGeom prst="rect">
            <a:avLst/>
          </a:prstGeom>
          <a:solidFill>
            <a:srgbClr val="FFFF66"/>
          </a:solidFill>
          <a:ln w="12700">
            <a:solidFill>
              <a:srgbClr val="000000"/>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24583" name="Oval 6"/>
          <p:cNvSpPr>
            <a:spLocks noChangeArrowheads="1"/>
          </p:cNvSpPr>
          <p:nvPr/>
        </p:nvSpPr>
        <p:spPr bwMode="auto">
          <a:xfrm>
            <a:off x="1600200" y="1524000"/>
            <a:ext cx="304800" cy="304800"/>
          </a:xfrm>
          <a:prstGeom prst="ellipse">
            <a:avLst/>
          </a:prstGeom>
          <a:solidFill>
            <a:srgbClr val="FF00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24584" name="Oval 7"/>
          <p:cNvSpPr>
            <a:spLocks noChangeArrowheads="1"/>
          </p:cNvSpPr>
          <p:nvPr/>
        </p:nvSpPr>
        <p:spPr bwMode="auto">
          <a:xfrm>
            <a:off x="1143000" y="1524000"/>
            <a:ext cx="304800" cy="304800"/>
          </a:xfrm>
          <a:prstGeom prst="ellipse">
            <a:avLst/>
          </a:prstGeom>
          <a:solidFill>
            <a:srgbClr val="FF00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24585" name="Rectangle 8"/>
          <p:cNvSpPr>
            <a:spLocks noChangeArrowheads="1"/>
          </p:cNvSpPr>
          <p:nvPr/>
        </p:nvSpPr>
        <p:spPr bwMode="auto">
          <a:xfrm>
            <a:off x="1600200" y="1524000"/>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tr-TR">
                <a:solidFill>
                  <a:schemeClr val="bg1"/>
                </a:solidFill>
                <a:latin typeface="Constantia" panose="02030602050306030303" pitchFamily="18" charset="0"/>
              </a:rPr>
              <a:t>6</a:t>
            </a:r>
          </a:p>
        </p:txBody>
      </p:sp>
      <p:sp>
        <p:nvSpPr>
          <p:cNvPr id="24586" name="Rectangle 9"/>
          <p:cNvSpPr>
            <a:spLocks noChangeArrowheads="1"/>
          </p:cNvSpPr>
          <p:nvPr/>
        </p:nvSpPr>
        <p:spPr bwMode="auto">
          <a:xfrm>
            <a:off x="1143000" y="1524000"/>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tr-TR">
                <a:solidFill>
                  <a:schemeClr val="bg1"/>
                </a:solidFill>
                <a:latin typeface="Constantia" panose="02030602050306030303" pitchFamily="18" charset="0"/>
              </a:rPr>
              <a:t>7</a:t>
            </a:r>
          </a:p>
        </p:txBody>
      </p:sp>
      <p:sp>
        <p:nvSpPr>
          <p:cNvPr id="24587" name="Line 10"/>
          <p:cNvSpPr>
            <a:spLocks noChangeShapeType="1"/>
          </p:cNvSpPr>
          <p:nvPr/>
        </p:nvSpPr>
        <p:spPr bwMode="auto">
          <a:xfrm flipV="1">
            <a:off x="27432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588" name="Line 11"/>
          <p:cNvSpPr>
            <a:spLocks noChangeShapeType="1"/>
          </p:cNvSpPr>
          <p:nvPr/>
        </p:nvSpPr>
        <p:spPr bwMode="auto">
          <a:xfrm flipV="1">
            <a:off x="22098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589" name="Line 12"/>
          <p:cNvSpPr>
            <a:spLocks noChangeShapeType="1"/>
          </p:cNvSpPr>
          <p:nvPr/>
        </p:nvSpPr>
        <p:spPr bwMode="auto">
          <a:xfrm flipV="1">
            <a:off x="26670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590" name="Line 13"/>
          <p:cNvSpPr>
            <a:spLocks noChangeShapeType="1"/>
          </p:cNvSpPr>
          <p:nvPr/>
        </p:nvSpPr>
        <p:spPr bwMode="auto">
          <a:xfrm flipV="1">
            <a:off x="32004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591" name="Line 14"/>
          <p:cNvSpPr>
            <a:spLocks noChangeShapeType="1"/>
          </p:cNvSpPr>
          <p:nvPr/>
        </p:nvSpPr>
        <p:spPr bwMode="auto">
          <a:xfrm flipV="1">
            <a:off x="22860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592" name="Line 15"/>
          <p:cNvSpPr>
            <a:spLocks noChangeShapeType="1"/>
          </p:cNvSpPr>
          <p:nvPr/>
        </p:nvSpPr>
        <p:spPr bwMode="auto">
          <a:xfrm flipV="1">
            <a:off x="36576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593" name="Line 16"/>
          <p:cNvSpPr>
            <a:spLocks noChangeShapeType="1"/>
          </p:cNvSpPr>
          <p:nvPr/>
        </p:nvSpPr>
        <p:spPr bwMode="auto">
          <a:xfrm flipV="1">
            <a:off x="41910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594" name="Line 17"/>
          <p:cNvSpPr>
            <a:spLocks noChangeShapeType="1"/>
          </p:cNvSpPr>
          <p:nvPr/>
        </p:nvSpPr>
        <p:spPr bwMode="auto">
          <a:xfrm flipV="1">
            <a:off x="32004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595" name="Line 18"/>
          <p:cNvSpPr>
            <a:spLocks noChangeShapeType="1"/>
          </p:cNvSpPr>
          <p:nvPr/>
        </p:nvSpPr>
        <p:spPr bwMode="auto">
          <a:xfrm flipV="1">
            <a:off x="36576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596" name="Line 19"/>
          <p:cNvSpPr>
            <a:spLocks noChangeShapeType="1"/>
          </p:cNvSpPr>
          <p:nvPr/>
        </p:nvSpPr>
        <p:spPr bwMode="auto">
          <a:xfrm flipV="1">
            <a:off x="41148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597" name="Line 20"/>
          <p:cNvSpPr>
            <a:spLocks noChangeShapeType="1"/>
          </p:cNvSpPr>
          <p:nvPr/>
        </p:nvSpPr>
        <p:spPr bwMode="auto">
          <a:xfrm flipV="1">
            <a:off x="46482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598" name="Line 21"/>
          <p:cNvSpPr>
            <a:spLocks noChangeShapeType="1"/>
          </p:cNvSpPr>
          <p:nvPr/>
        </p:nvSpPr>
        <p:spPr bwMode="auto">
          <a:xfrm flipV="1">
            <a:off x="51816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599" name="Line 23"/>
          <p:cNvSpPr>
            <a:spLocks noChangeShapeType="1"/>
          </p:cNvSpPr>
          <p:nvPr/>
        </p:nvSpPr>
        <p:spPr bwMode="auto">
          <a:xfrm flipV="1">
            <a:off x="45720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284650199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381000" y="381000"/>
            <a:ext cx="8763000" cy="1143000"/>
          </a:xfrm>
        </p:spPr>
        <p:txBody>
          <a:bodyPr/>
          <a:lstStyle/>
          <a:p>
            <a:pPr eaLnBrk="1" hangingPunct="1"/>
            <a:r>
              <a:rPr lang="en-US" altLang="en-US" smtClean="0"/>
              <a:t>Complete Record of Hand Simulation</a:t>
            </a:r>
          </a:p>
        </p:txBody>
      </p:sp>
      <p:pic>
        <p:nvPicPr>
          <p:cNvPr id="2560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988" y="1771650"/>
            <a:ext cx="8932862" cy="476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0554301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val="14938018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altLang="en-US" smtClean="0"/>
              <a:t>COMPONENTS OF A SIMULATION MODEL</a:t>
            </a:r>
          </a:p>
        </p:txBody>
      </p:sp>
      <p:sp>
        <p:nvSpPr>
          <p:cNvPr id="12291" name="Content Placeholder 2"/>
          <p:cNvSpPr>
            <a:spLocks noGrp="1"/>
          </p:cNvSpPr>
          <p:nvPr>
            <p:ph idx="1"/>
          </p:nvPr>
        </p:nvSpPr>
        <p:spPr/>
        <p:txBody>
          <a:bodyPr/>
          <a:lstStyle/>
          <a:p>
            <a:r>
              <a:rPr lang="en-US" altLang="en-US" b="1" smtClean="0"/>
              <a:t>STATE: </a:t>
            </a:r>
            <a:r>
              <a:rPr lang="en-US" altLang="en-US" smtClean="0"/>
              <a:t>A collection of </a:t>
            </a:r>
            <a:r>
              <a:rPr lang="en-US" altLang="en-US" u="sng" smtClean="0"/>
              <a:t>variables</a:t>
            </a:r>
            <a:r>
              <a:rPr lang="en-US" altLang="en-US" smtClean="0"/>
              <a:t> that contain all information necessary to describe the status of a system at any given point in time.</a:t>
            </a:r>
          </a:p>
          <a:p>
            <a:r>
              <a:rPr lang="en-US" altLang="en-US" b="1" smtClean="0"/>
              <a:t>ACTIVITY: </a:t>
            </a:r>
            <a:r>
              <a:rPr lang="en-US" altLang="en-US" smtClean="0"/>
              <a:t>A duration of time of specified length that is known as it begins.</a:t>
            </a:r>
          </a:p>
          <a:p>
            <a:pPr lvl="1"/>
            <a:r>
              <a:rPr lang="en-US" altLang="en-US" smtClean="0"/>
              <a:t>Called “Unconditional Wait”</a:t>
            </a:r>
          </a:p>
          <a:p>
            <a:pPr lvl="1"/>
            <a:r>
              <a:rPr lang="en-US" altLang="en-US" smtClean="0"/>
              <a:t>It can be:</a:t>
            </a:r>
          </a:p>
          <a:p>
            <a:pPr lvl="2"/>
            <a:r>
              <a:rPr lang="en-US" altLang="en-US" smtClean="0"/>
              <a:t>Deterministic</a:t>
            </a:r>
          </a:p>
          <a:p>
            <a:pPr lvl="2"/>
            <a:r>
              <a:rPr lang="en-US" altLang="en-US" smtClean="0"/>
              <a:t>Statistical</a:t>
            </a:r>
          </a:p>
          <a:p>
            <a:pPr lvl="2"/>
            <a:r>
              <a:rPr lang="en-US" altLang="en-US" smtClean="0"/>
              <a:t>A function of system variables</a:t>
            </a:r>
          </a:p>
          <a:p>
            <a:pPr lvl="1"/>
            <a:r>
              <a:rPr lang="en-US" altLang="en-US" smtClean="0"/>
              <a:t>Ex: Inter-arrival times, service times…etc.</a:t>
            </a:r>
          </a:p>
          <a:p>
            <a:r>
              <a:rPr lang="en-US" altLang="en-US" b="1" smtClean="0"/>
              <a:t>DELAY: </a:t>
            </a:r>
            <a:r>
              <a:rPr lang="en-US" altLang="en-US" smtClean="0"/>
              <a:t>An indefinite duration of time that depends on activities or system conditions.</a:t>
            </a:r>
          </a:p>
          <a:p>
            <a:pPr lvl="1"/>
            <a:r>
              <a:rPr lang="en-US" altLang="en-US" smtClean="0"/>
              <a:t>Called “Conditional Wait”</a:t>
            </a:r>
          </a:p>
          <a:p>
            <a:pPr lvl="1"/>
            <a:r>
              <a:rPr lang="en-US" altLang="en-US" smtClean="0"/>
              <a:t>Ex: Waiting time in queue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altLang="en-US" smtClean="0"/>
              <a:t>COMPONENTS OF A SIMULATION MODEL</a:t>
            </a:r>
          </a:p>
        </p:txBody>
      </p:sp>
      <p:sp>
        <p:nvSpPr>
          <p:cNvPr id="13315" name="Content Placeholder 2"/>
          <p:cNvSpPr>
            <a:spLocks noGrp="1"/>
          </p:cNvSpPr>
          <p:nvPr>
            <p:ph idx="1"/>
          </p:nvPr>
        </p:nvSpPr>
        <p:spPr/>
        <p:txBody>
          <a:bodyPr/>
          <a:lstStyle/>
          <a:p>
            <a:r>
              <a:rPr lang="en-US" altLang="en-US" b="1" dirty="0" smtClean="0"/>
              <a:t>All </a:t>
            </a:r>
            <a:r>
              <a:rPr lang="en-US" altLang="en-US" b="1" dirty="0" smtClean="0"/>
              <a:t>ACTIVITIES </a:t>
            </a:r>
            <a:r>
              <a:rPr lang="en-US" altLang="en-US" b="1" dirty="0" smtClean="0"/>
              <a:t>culminate with an </a:t>
            </a:r>
            <a:r>
              <a:rPr lang="en-US" altLang="en-US" b="1" dirty="0" smtClean="0"/>
              <a:t>EVENT.</a:t>
            </a:r>
            <a:endParaRPr lang="en-US" altLang="en-US" b="1" dirty="0" smtClean="0"/>
          </a:p>
          <a:p>
            <a:pPr lvl="1"/>
            <a:r>
              <a:rPr lang="en-US" altLang="en-US" dirty="0" smtClean="0"/>
              <a:t>Since the duration of the activities are known in advance, an </a:t>
            </a:r>
            <a:r>
              <a:rPr lang="en-US" altLang="en-US" b="1" dirty="0" smtClean="0"/>
              <a:t>event notice </a:t>
            </a:r>
            <a:r>
              <a:rPr lang="en-US" altLang="en-US" dirty="0" smtClean="0"/>
              <a:t>is placed for an upcoming event is placed in a </a:t>
            </a:r>
            <a:r>
              <a:rPr lang="en-US" altLang="en-US" b="1" dirty="0" smtClean="0"/>
              <a:t>future event list (FEL) </a:t>
            </a:r>
            <a:r>
              <a:rPr lang="en-US" altLang="en-US" dirty="0" smtClean="0"/>
              <a:t>as the activity begins.</a:t>
            </a:r>
          </a:p>
          <a:p>
            <a:pPr lvl="1"/>
            <a:r>
              <a:rPr lang="en-US" altLang="en-US" dirty="0" smtClean="0"/>
              <a:t>Delays are </a:t>
            </a:r>
            <a:r>
              <a:rPr lang="en-US" altLang="en-US" u="sng" dirty="0" smtClean="0"/>
              <a:t>not placed </a:t>
            </a:r>
            <a:r>
              <a:rPr lang="en-US" altLang="en-US" dirty="0" smtClean="0"/>
              <a:t>in the FEL.</a:t>
            </a:r>
          </a:p>
          <a:p>
            <a:pPr lvl="1"/>
            <a:r>
              <a:rPr lang="en-US" altLang="en-US" dirty="0" smtClean="0"/>
              <a:t>Every feasible event has </a:t>
            </a:r>
            <a:r>
              <a:rPr lang="en-US" altLang="en-US" u="sng" dirty="0" smtClean="0"/>
              <a:t>one entry </a:t>
            </a:r>
            <a:r>
              <a:rPr lang="en-US" altLang="en-US" dirty="0" smtClean="0"/>
              <a:t>in the FEL.</a:t>
            </a:r>
          </a:p>
          <a:p>
            <a:pPr lvl="1"/>
            <a:r>
              <a:rPr lang="en-US" altLang="en-US" dirty="0" smtClean="0"/>
              <a:t>If an event becomes infeasible, it should be removed from the FEL.</a:t>
            </a:r>
          </a:p>
          <a:p>
            <a:pPr lvl="2"/>
            <a:r>
              <a:rPr lang="en-US" altLang="en-US" dirty="0" smtClean="0"/>
              <a:t>Ex: Machine breaks down (service completion is not going to happen at the scheduled time)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lstStyle/>
          <a:p>
            <a:pPr eaLnBrk="1" hangingPunct="1"/>
            <a:r>
              <a:rPr lang="en-US" altLang="tr-TR" dirty="0" smtClean="0"/>
              <a:t>EXAMPLE: Queueing </a:t>
            </a:r>
            <a:r>
              <a:rPr lang="en-US" altLang="tr-TR" dirty="0" smtClean="0"/>
              <a:t>Systems</a:t>
            </a:r>
          </a:p>
        </p:txBody>
      </p:sp>
      <p:sp>
        <p:nvSpPr>
          <p:cNvPr id="4" name="AutoShape 3"/>
          <p:cNvSpPr>
            <a:spLocks noChangeArrowheads="1"/>
          </p:cNvSpPr>
          <p:nvPr/>
        </p:nvSpPr>
        <p:spPr bwMode="auto">
          <a:xfrm>
            <a:off x="838200" y="2590800"/>
            <a:ext cx="2590800" cy="1905000"/>
          </a:xfrm>
          <a:prstGeom prst="irregularSeal2">
            <a:avLst/>
          </a:prstGeom>
          <a:solidFill>
            <a:schemeClr val="accent6">
              <a:lumMod val="60000"/>
              <a:lumOff val="40000"/>
            </a:schemeClr>
          </a:solidFill>
          <a:ln w="12700" cap="sq">
            <a:solidFill>
              <a:schemeClr val="tx1"/>
            </a:solidFill>
            <a:miter lim="800000"/>
            <a:headEnd type="none" w="sm" len="sm"/>
            <a:tailEnd type="none" w="sm" len="sm"/>
          </a:ln>
        </p:spPr>
        <p:txBody>
          <a:bodyPr wrap="none" anchor="ctr"/>
          <a:lstStyle/>
          <a:p>
            <a:pPr algn="ctr" eaLnBrk="1" fontAlgn="auto" hangingPunct="1">
              <a:spcBef>
                <a:spcPts val="0"/>
              </a:spcBef>
              <a:spcAft>
                <a:spcPts val="0"/>
              </a:spcAft>
              <a:defRPr/>
            </a:pPr>
            <a:r>
              <a:rPr lang="en-AU" dirty="0">
                <a:latin typeface="Times New Roman" pitchFamily="18" charset="0"/>
              </a:rPr>
              <a:t>Population</a:t>
            </a:r>
            <a:endParaRPr lang="en-AU" sz="1600" dirty="0">
              <a:latin typeface="Times New Roman" pitchFamily="18" charset="0"/>
            </a:endParaRPr>
          </a:p>
        </p:txBody>
      </p:sp>
      <p:sp>
        <p:nvSpPr>
          <p:cNvPr id="5" name="Rectangle 4"/>
          <p:cNvSpPr>
            <a:spLocks noChangeArrowheads="1"/>
          </p:cNvSpPr>
          <p:nvPr/>
        </p:nvSpPr>
        <p:spPr bwMode="auto">
          <a:xfrm>
            <a:off x="6172200" y="3200400"/>
            <a:ext cx="1447800" cy="685800"/>
          </a:xfrm>
          <a:prstGeom prst="rect">
            <a:avLst/>
          </a:prstGeom>
          <a:solidFill>
            <a:schemeClr val="tx2">
              <a:lumMod val="40000"/>
              <a:lumOff val="60000"/>
            </a:schemeClr>
          </a:solidFill>
          <a:ln w="12700" cap="sq">
            <a:solidFill>
              <a:schemeClr val="tx1"/>
            </a:solidFill>
            <a:miter lim="800000"/>
            <a:headEnd type="none" w="sm" len="sm"/>
            <a:tailEnd type="none" w="sm" len="sm"/>
          </a:ln>
        </p:spPr>
        <p:txBody>
          <a:bodyPr wrap="none" anchor="ctr"/>
          <a:lstStyle/>
          <a:p>
            <a:pPr algn="ctr" eaLnBrk="1" fontAlgn="auto" hangingPunct="1">
              <a:spcBef>
                <a:spcPts val="0"/>
              </a:spcBef>
              <a:spcAft>
                <a:spcPts val="0"/>
              </a:spcAft>
              <a:defRPr/>
            </a:pPr>
            <a:r>
              <a:rPr lang="en-AU">
                <a:latin typeface="Times New Roman" pitchFamily="18" charset="0"/>
              </a:rPr>
              <a:t>Server</a:t>
            </a:r>
            <a:endParaRPr lang="en-AU" sz="1600">
              <a:latin typeface="Times New Roman" pitchFamily="18" charset="0"/>
            </a:endParaRPr>
          </a:p>
        </p:txBody>
      </p:sp>
      <p:sp>
        <p:nvSpPr>
          <p:cNvPr id="3077" name="AutoShape 5"/>
          <p:cNvSpPr>
            <a:spLocks noChangeArrowheads="1"/>
          </p:cNvSpPr>
          <p:nvPr/>
        </p:nvSpPr>
        <p:spPr bwMode="auto">
          <a:xfrm>
            <a:off x="4038600" y="3429000"/>
            <a:ext cx="304800" cy="304800"/>
          </a:xfrm>
          <a:prstGeom prst="flowChartConnector">
            <a:avLst/>
          </a:prstGeom>
          <a:solidFill>
            <a:srgbClr val="FF0000"/>
          </a:solidFill>
          <a:ln w="12700" cap="sq">
            <a:solidFill>
              <a:schemeClr val="tx1"/>
            </a:solidFill>
            <a:round/>
            <a:headEnd type="none" w="sm" len="sm"/>
            <a:tailEnd type="none" w="sm" len="sm"/>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3078" name="AutoShape 6"/>
          <p:cNvSpPr>
            <a:spLocks noChangeArrowheads="1"/>
          </p:cNvSpPr>
          <p:nvPr/>
        </p:nvSpPr>
        <p:spPr bwMode="auto">
          <a:xfrm>
            <a:off x="4495800" y="3429000"/>
            <a:ext cx="304800" cy="304800"/>
          </a:xfrm>
          <a:prstGeom prst="flowChartConnector">
            <a:avLst/>
          </a:prstGeom>
          <a:solidFill>
            <a:srgbClr val="FF0000"/>
          </a:solidFill>
          <a:ln w="12700" cap="sq">
            <a:solidFill>
              <a:schemeClr val="tx1"/>
            </a:solidFill>
            <a:round/>
            <a:headEnd type="none" w="sm" len="sm"/>
            <a:tailEnd type="none" w="sm" len="sm"/>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3079" name="AutoShape 7"/>
          <p:cNvSpPr>
            <a:spLocks noChangeArrowheads="1"/>
          </p:cNvSpPr>
          <p:nvPr/>
        </p:nvSpPr>
        <p:spPr bwMode="auto">
          <a:xfrm>
            <a:off x="5715000" y="3429000"/>
            <a:ext cx="304800" cy="304800"/>
          </a:xfrm>
          <a:prstGeom prst="flowChartConnector">
            <a:avLst/>
          </a:prstGeom>
          <a:solidFill>
            <a:srgbClr val="FF0000"/>
          </a:solidFill>
          <a:ln w="12700" cap="sq">
            <a:solidFill>
              <a:schemeClr val="tx1"/>
            </a:solidFill>
            <a:round/>
            <a:headEnd type="none" w="sm" len="sm"/>
            <a:tailEnd type="none" w="sm" len="sm"/>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3080" name="AutoShape 8"/>
          <p:cNvSpPr>
            <a:spLocks noChangeArrowheads="1"/>
          </p:cNvSpPr>
          <p:nvPr/>
        </p:nvSpPr>
        <p:spPr bwMode="auto">
          <a:xfrm>
            <a:off x="8229600" y="3429000"/>
            <a:ext cx="304800" cy="304800"/>
          </a:xfrm>
          <a:prstGeom prst="flowChartConnector">
            <a:avLst/>
          </a:prstGeom>
          <a:solidFill>
            <a:srgbClr val="339933"/>
          </a:solidFill>
          <a:ln w="12700" cap="sq">
            <a:solidFill>
              <a:schemeClr val="tx1"/>
            </a:solidFill>
            <a:round/>
            <a:headEnd type="none" w="sm" len="sm"/>
            <a:tailEnd type="none" w="sm" len="sm"/>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3081" name="Text Box 9"/>
          <p:cNvSpPr txBox="1">
            <a:spLocks noChangeArrowheads="1"/>
          </p:cNvSpPr>
          <p:nvPr/>
        </p:nvSpPr>
        <p:spPr bwMode="auto">
          <a:xfrm>
            <a:off x="4794250" y="3154363"/>
            <a:ext cx="99695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AU" altLang="tr-TR" sz="3200">
                <a:latin typeface="Times New Roman" panose="02020603050405020304" pitchFamily="18" charset="0"/>
              </a:rPr>
              <a:t>……</a:t>
            </a:r>
          </a:p>
        </p:txBody>
      </p:sp>
      <p:sp>
        <p:nvSpPr>
          <p:cNvPr id="3082" name="Line 10"/>
          <p:cNvSpPr>
            <a:spLocks noChangeShapeType="1"/>
          </p:cNvSpPr>
          <p:nvPr/>
        </p:nvSpPr>
        <p:spPr bwMode="auto">
          <a:xfrm>
            <a:off x="3124200" y="3581400"/>
            <a:ext cx="762000" cy="0"/>
          </a:xfrm>
          <a:prstGeom prst="line">
            <a:avLst/>
          </a:prstGeom>
          <a:noFill/>
          <a:ln w="12700" cap="sq">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wrap="none" anchor="ctr"/>
          <a:lstStyle/>
          <a:p>
            <a:endParaRPr lang="en-US"/>
          </a:p>
        </p:txBody>
      </p:sp>
      <p:sp>
        <p:nvSpPr>
          <p:cNvPr id="3083" name="Line 11"/>
          <p:cNvSpPr>
            <a:spLocks noChangeShapeType="1"/>
          </p:cNvSpPr>
          <p:nvPr/>
        </p:nvSpPr>
        <p:spPr bwMode="auto">
          <a:xfrm>
            <a:off x="7620000" y="3581400"/>
            <a:ext cx="533400" cy="0"/>
          </a:xfrm>
          <a:prstGeom prst="line">
            <a:avLst/>
          </a:prstGeom>
          <a:noFill/>
          <a:ln w="12700" cap="sq">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wrap="none" anchor="ctr"/>
          <a:lstStyle/>
          <a:p>
            <a:endParaRPr lang="en-US"/>
          </a:p>
        </p:txBody>
      </p:sp>
      <p:sp>
        <p:nvSpPr>
          <p:cNvPr id="3084" name="Text Box 12"/>
          <p:cNvSpPr txBox="1">
            <a:spLocks noChangeArrowheads="1"/>
          </p:cNvSpPr>
          <p:nvPr/>
        </p:nvSpPr>
        <p:spPr bwMode="auto">
          <a:xfrm>
            <a:off x="3886200" y="3886200"/>
            <a:ext cx="22034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AU" altLang="tr-TR">
                <a:latin typeface="Times New Roman" panose="02020603050405020304" pitchFamily="18" charset="0"/>
              </a:rPr>
              <a:t>Waiting Line (Queue)</a:t>
            </a:r>
            <a:endParaRPr lang="en-AU" altLang="tr-TR" sz="1600">
              <a:latin typeface="Times New Roman" panose="02020603050405020304" pitchFamily="18" charset="0"/>
            </a:endParaRPr>
          </a:p>
        </p:txBody>
      </p:sp>
      <p:sp>
        <p:nvSpPr>
          <p:cNvPr id="3085" name="Line 13"/>
          <p:cNvSpPr>
            <a:spLocks noChangeShapeType="1"/>
          </p:cNvSpPr>
          <p:nvPr/>
        </p:nvSpPr>
        <p:spPr bwMode="auto">
          <a:xfrm flipH="1">
            <a:off x="4267200" y="2590800"/>
            <a:ext cx="304800" cy="762000"/>
          </a:xfrm>
          <a:prstGeom prst="line">
            <a:avLst/>
          </a:prstGeom>
          <a:noFill/>
          <a:ln w="12700" cap="sq">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wrap="none" anchor="ctr"/>
          <a:lstStyle/>
          <a:p>
            <a:endParaRPr lang="en-US"/>
          </a:p>
        </p:txBody>
      </p:sp>
      <p:sp>
        <p:nvSpPr>
          <p:cNvPr id="3086" name="Line 14"/>
          <p:cNvSpPr>
            <a:spLocks noChangeShapeType="1"/>
          </p:cNvSpPr>
          <p:nvPr/>
        </p:nvSpPr>
        <p:spPr bwMode="auto">
          <a:xfrm>
            <a:off x="4648200" y="2590800"/>
            <a:ext cx="0" cy="762000"/>
          </a:xfrm>
          <a:prstGeom prst="line">
            <a:avLst/>
          </a:prstGeom>
          <a:noFill/>
          <a:ln w="12700" cap="sq">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wrap="none" anchor="ctr"/>
          <a:lstStyle/>
          <a:p>
            <a:endParaRPr lang="en-US"/>
          </a:p>
        </p:txBody>
      </p:sp>
      <p:sp>
        <p:nvSpPr>
          <p:cNvPr id="3087" name="Line 15"/>
          <p:cNvSpPr>
            <a:spLocks noChangeShapeType="1"/>
          </p:cNvSpPr>
          <p:nvPr/>
        </p:nvSpPr>
        <p:spPr bwMode="auto">
          <a:xfrm>
            <a:off x="4724400" y="2590800"/>
            <a:ext cx="1066800" cy="838200"/>
          </a:xfrm>
          <a:prstGeom prst="line">
            <a:avLst/>
          </a:prstGeom>
          <a:noFill/>
          <a:ln w="12700" cap="sq">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wrap="none" anchor="ctr"/>
          <a:lstStyle/>
          <a:p>
            <a:endParaRPr lang="en-US"/>
          </a:p>
        </p:txBody>
      </p:sp>
      <p:sp>
        <p:nvSpPr>
          <p:cNvPr id="3088" name="Text Box 16"/>
          <p:cNvSpPr txBox="1">
            <a:spLocks noChangeArrowheads="1"/>
          </p:cNvSpPr>
          <p:nvPr/>
        </p:nvSpPr>
        <p:spPr bwMode="auto">
          <a:xfrm>
            <a:off x="4267200" y="2209800"/>
            <a:ext cx="8826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AU" altLang="tr-TR">
                <a:latin typeface="Times New Roman" panose="02020603050405020304" pitchFamily="18" charset="0"/>
              </a:rPr>
              <a:t>Entities</a:t>
            </a:r>
          </a:p>
        </p:txBody>
      </p:sp>
      <p:sp>
        <p:nvSpPr>
          <p:cNvPr id="3089" name="AutoShape 17"/>
          <p:cNvSpPr>
            <a:spLocks noChangeArrowheads="1"/>
          </p:cNvSpPr>
          <p:nvPr/>
        </p:nvSpPr>
        <p:spPr bwMode="auto">
          <a:xfrm>
            <a:off x="1295400" y="4953000"/>
            <a:ext cx="1447800" cy="609600"/>
          </a:xfrm>
          <a:prstGeom prst="bracketPair">
            <a:avLst>
              <a:gd name="adj" fmla="val 16667"/>
            </a:avLst>
          </a:prstGeom>
          <a:noFill/>
          <a:ln w="12700" cap="sq">
            <a:solidFill>
              <a:schemeClr val="tx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tr-TR">
                <a:latin typeface="Times New Roman" panose="02020603050405020304" pitchFamily="18" charset="0"/>
              </a:rPr>
              <a:t>Finite vs. </a:t>
            </a:r>
          </a:p>
          <a:p>
            <a:pPr algn="ctr" eaLnBrk="1" hangingPunct="1"/>
            <a:r>
              <a:rPr lang="en-AU" altLang="tr-TR">
                <a:latin typeface="Times New Roman" panose="02020603050405020304" pitchFamily="18" charset="0"/>
              </a:rPr>
              <a:t>Infinite</a:t>
            </a:r>
            <a:endParaRPr lang="en-AU" altLang="tr-TR" sz="1600">
              <a:latin typeface="Times New Roman" panose="02020603050405020304" pitchFamily="18" charset="0"/>
            </a:endParaRPr>
          </a:p>
        </p:txBody>
      </p:sp>
      <p:sp>
        <p:nvSpPr>
          <p:cNvPr id="3090" name="AutoShape 18"/>
          <p:cNvSpPr>
            <a:spLocks noChangeArrowheads="1"/>
          </p:cNvSpPr>
          <p:nvPr/>
        </p:nvSpPr>
        <p:spPr bwMode="auto">
          <a:xfrm>
            <a:off x="3962400" y="5029200"/>
            <a:ext cx="1828800" cy="533400"/>
          </a:xfrm>
          <a:prstGeom prst="bracketPair">
            <a:avLst>
              <a:gd name="adj" fmla="val 16667"/>
            </a:avLst>
          </a:prstGeom>
          <a:noFill/>
          <a:ln w="12700" cap="sq">
            <a:solidFill>
              <a:schemeClr val="tx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tr-TR">
                <a:latin typeface="Times New Roman" panose="02020603050405020304" pitchFamily="18" charset="0"/>
              </a:rPr>
              <a:t>One line vs. </a:t>
            </a:r>
          </a:p>
          <a:p>
            <a:pPr algn="ctr" eaLnBrk="1" hangingPunct="1"/>
            <a:r>
              <a:rPr lang="en-AU" altLang="tr-TR">
                <a:latin typeface="Times New Roman" panose="02020603050405020304" pitchFamily="18" charset="0"/>
              </a:rPr>
              <a:t>Multiple lines</a:t>
            </a:r>
            <a:endParaRPr lang="en-AU" altLang="tr-TR" sz="1600">
              <a:latin typeface="Times New Roman" panose="02020603050405020304" pitchFamily="18" charset="0"/>
            </a:endParaRPr>
          </a:p>
        </p:txBody>
      </p:sp>
      <p:sp>
        <p:nvSpPr>
          <p:cNvPr id="3091" name="AutoShape 19"/>
          <p:cNvSpPr>
            <a:spLocks noChangeArrowheads="1"/>
          </p:cNvSpPr>
          <p:nvPr/>
        </p:nvSpPr>
        <p:spPr bwMode="auto">
          <a:xfrm>
            <a:off x="6400800" y="4953000"/>
            <a:ext cx="1447800" cy="609600"/>
          </a:xfrm>
          <a:prstGeom prst="bracketPair">
            <a:avLst>
              <a:gd name="adj" fmla="val 16667"/>
            </a:avLst>
          </a:prstGeom>
          <a:noFill/>
          <a:ln w="12700" cap="sq">
            <a:solidFill>
              <a:schemeClr val="tx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tr-TR">
                <a:latin typeface="Times New Roman" panose="02020603050405020304" pitchFamily="18" charset="0"/>
              </a:rPr>
              <a:t>One server vs. </a:t>
            </a:r>
          </a:p>
          <a:p>
            <a:pPr algn="ctr" eaLnBrk="1" hangingPunct="1"/>
            <a:r>
              <a:rPr lang="en-AU" altLang="tr-TR">
                <a:latin typeface="Times New Roman" panose="02020603050405020304" pitchFamily="18" charset="0"/>
              </a:rPr>
              <a:t>multiple server</a:t>
            </a:r>
            <a:endParaRPr lang="en-AU" altLang="tr-TR" sz="1600">
              <a:latin typeface="Times New Roman" panose="02020603050405020304" pitchFamily="18" charset="0"/>
            </a:endParaRPr>
          </a:p>
        </p:txBody>
      </p:sp>
      <p:sp>
        <p:nvSpPr>
          <p:cNvPr id="3092" name="Line 20"/>
          <p:cNvSpPr>
            <a:spLocks noChangeShapeType="1"/>
          </p:cNvSpPr>
          <p:nvPr/>
        </p:nvSpPr>
        <p:spPr bwMode="auto">
          <a:xfrm>
            <a:off x="5029200" y="2514600"/>
            <a:ext cx="3276600" cy="838200"/>
          </a:xfrm>
          <a:prstGeom prst="line">
            <a:avLst/>
          </a:prstGeom>
          <a:noFill/>
          <a:ln w="12700" cap="sq">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wrap="none" anchor="ctr"/>
          <a:lstStyle/>
          <a:p>
            <a:endParaRPr lang="en-US"/>
          </a:p>
        </p:txBody>
      </p:sp>
    </p:spTree>
    <p:extLst>
      <p:ext uri="{BB962C8B-B14F-4D97-AF65-F5344CB8AC3E}">
        <p14:creationId xmlns:p14="http://schemas.microsoft.com/office/powerpoint/2010/main" val="12336473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pPr eaLnBrk="1" hangingPunct="1"/>
            <a:r>
              <a:rPr lang="en-US" altLang="tr-TR" dirty="0" smtClean="0"/>
              <a:t>CHARACTERISTICS</a:t>
            </a:r>
            <a:endParaRPr lang="en-US" altLang="tr-TR" dirty="0" smtClean="0"/>
          </a:p>
        </p:txBody>
      </p:sp>
      <p:sp>
        <p:nvSpPr>
          <p:cNvPr id="3" name="Content Placeholder 2"/>
          <p:cNvSpPr>
            <a:spLocks noGrp="1"/>
          </p:cNvSpPr>
          <p:nvPr>
            <p:ph idx="1"/>
          </p:nvPr>
        </p:nvSpPr>
        <p:spPr/>
        <p:txBody>
          <a:bodyPr rtlCol="0">
            <a:normAutofit/>
          </a:bodyPr>
          <a:lstStyle/>
          <a:p>
            <a:pPr marL="274320" indent="-274320" eaLnBrk="1" fontAlgn="auto" hangingPunct="1">
              <a:spcBef>
                <a:spcPct val="5000"/>
              </a:spcBef>
              <a:spcAft>
                <a:spcPts val="0"/>
              </a:spcAft>
              <a:buClr>
                <a:schemeClr val="accent3"/>
              </a:buClr>
              <a:buFont typeface="Wingdings 2"/>
              <a:buChar char=""/>
              <a:tabLst>
                <a:tab pos="668338" algn="l"/>
              </a:tabLst>
              <a:defRPr/>
            </a:pPr>
            <a:r>
              <a:rPr lang="en-US" sz="2800" dirty="0" err="1" smtClean="0"/>
              <a:t>Interarrival</a:t>
            </a:r>
            <a:r>
              <a:rPr lang="en-US" sz="2800" dirty="0" smtClean="0"/>
              <a:t> and Service Times</a:t>
            </a:r>
          </a:p>
          <a:p>
            <a:pPr marL="640080" lvl="1" indent="-246888" eaLnBrk="1" fontAlgn="auto" hangingPunct="1">
              <a:spcBef>
                <a:spcPct val="5000"/>
              </a:spcBef>
              <a:spcAft>
                <a:spcPts val="0"/>
              </a:spcAft>
              <a:buFont typeface="Wingdings 2"/>
              <a:buChar char=""/>
              <a:tabLst>
                <a:tab pos="668338" algn="l"/>
              </a:tabLst>
              <a:defRPr/>
            </a:pPr>
            <a:r>
              <a:rPr lang="en-US" dirty="0" smtClean="0"/>
              <a:t>Exponential (M)</a:t>
            </a:r>
          </a:p>
          <a:p>
            <a:pPr marL="640080" lvl="1" indent="-246888" eaLnBrk="1" fontAlgn="auto" hangingPunct="1">
              <a:spcBef>
                <a:spcPct val="5000"/>
              </a:spcBef>
              <a:spcAft>
                <a:spcPts val="0"/>
              </a:spcAft>
              <a:buFont typeface="Wingdings 2"/>
              <a:buChar char=""/>
              <a:tabLst>
                <a:tab pos="668338" algn="l"/>
              </a:tabLst>
              <a:defRPr/>
            </a:pPr>
            <a:r>
              <a:rPr lang="en-US" dirty="0" smtClean="0"/>
              <a:t>Deterministic (D)</a:t>
            </a:r>
          </a:p>
          <a:p>
            <a:pPr marL="640080" lvl="1" indent="-246888" eaLnBrk="1" fontAlgn="auto" hangingPunct="1">
              <a:spcBef>
                <a:spcPct val="5000"/>
              </a:spcBef>
              <a:spcAft>
                <a:spcPts val="0"/>
              </a:spcAft>
              <a:buFont typeface="Wingdings 2"/>
              <a:buChar char=""/>
              <a:tabLst>
                <a:tab pos="668338" algn="l"/>
              </a:tabLst>
              <a:defRPr/>
            </a:pPr>
            <a:r>
              <a:rPr lang="en-US" dirty="0" err="1" smtClean="0"/>
              <a:t>Erlang</a:t>
            </a:r>
            <a:r>
              <a:rPr lang="en-US" dirty="0" smtClean="0"/>
              <a:t> (E)</a:t>
            </a:r>
          </a:p>
          <a:p>
            <a:pPr marL="640080" lvl="1" indent="-246888" eaLnBrk="1" fontAlgn="auto" hangingPunct="1">
              <a:spcBef>
                <a:spcPct val="5000"/>
              </a:spcBef>
              <a:spcAft>
                <a:spcPts val="0"/>
              </a:spcAft>
              <a:buFont typeface="Wingdings 2"/>
              <a:buChar char=""/>
              <a:tabLst>
                <a:tab pos="668338" algn="l"/>
              </a:tabLst>
              <a:defRPr/>
            </a:pPr>
            <a:r>
              <a:rPr lang="en-US" dirty="0" smtClean="0"/>
              <a:t>General (G)</a:t>
            </a:r>
          </a:p>
          <a:p>
            <a:pPr marL="274320" indent="-274320" eaLnBrk="1" fontAlgn="auto" hangingPunct="1">
              <a:spcBef>
                <a:spcPct val="5000"/>
              </a:spcBef>
              <a:spcAft>
                <a:spcPts val="0"/>
              </a:spcAft>
              <a:buClr>
                <a:schemeClr val="accent3"/>
              </a:buClr>
              <a:buFont typeface="Wingdings 2"/>
              <a:buChar char=""/>
              <a:tabLst>
                <a:tab pos="668338" algn="l"/>
              </a:tabLst>
              <a:defRPr/>
            </a:pPr>
            <a:r>
              <a:rPr lang="en-AU" sz="2800" dirty="0" smtClean="0"/>
              <a:t>Queue discipline</a:t>
            </a:r>
          </a:p>
          <a:p>
            <a:pPr marL="640080" lvl="1" indent="-246888" eaLnBrk="1" fontAlgn="auto" hangingPunct="1">
              <a:spcBef>
                <a:spcPct val="5000"/>
              </a:spcBef>
              <a:spcAft>
                <a:spcPts val="0"/>
              </a:spcAft>
              <a:buFont typeface="Wingdings 2"/>
              <a:buChar char=""/>
              <a:tabLst>
                <a:tab pos="668338" algn="l"/>
              </a:tabLst>
              <a:defRPr/>
            </a:pPr>
            <a:r>
              <a:rPr lang="en-AU" dirty="0" smtClean="0"/>
              <a:t>First Come/In First Served/Out (FCFS/FIFO)</a:t>
            </a:r>
          </a:p>
          <a:p>
            <a:pPr marL="640080" lvl="1" indent="-246888" eaLnBrk="1" fontAlgn="auto" hangingPunct="1">
              <a:spcBef>
                <a:spcPct val="5000"/>
              </a:spcBef>
              <a:spcAft>
                <a:spcPts val="0"/>
              </a:spcAft>
              <a:buFont typeface="Wingdings 2"/>
              <a:buChar char=""/>
              <a:tabLst>
                <a:tab pos="668338" algn="l"/>
              </a:tabLst>
              <a:defRPr/>
            </a:pPr>
            <a:r>
              <a:rPr lang="en-AU" dirty="0" smtClean="0"/>
              <a:t>Last Come/In First Served/Out (LCFS/LIFO)</a:t>
            </a:r>
          </a:p>
          <a:p>
            <a:pPr marL="640080" lvl="1" indent="-246888" eaLnBrk="1" fontAlgn="auto" hangingPunct="1">
              <a:spcBef>
                <a:spcPct val="5000"/>
              </a:spcBef>
              <a:spcAft>
                <a:spcPts val="0"/>
              </a:spcAft>
              <a:buFont typeface="Wingdings 2"/>
              <a:buChar char=""/>
              <a:tabLst>
                <a:tab pos="668338" algn="l"/>
              </a:tabLst>
              <a:defRPr/>
            </a:pPr>
            <a:r>
              <a:rPr lang="en-AU" dirty="0" smtClean="0"/>
              <a:t>Earliest Due Date (EDD)</a:t>
            </a:r>
          </a:p>
          <a:p>
            <a:pPr marL="274320" indent="-274320" eaLnBrk="1" fontAlgn="auto" hangingPunct="1">
              <a:spcBef>
                <a:spcPct val="5000"/>
              </a:spcBef>
              <a:spcAft>
                <a:spcPts val="0"/>
              </a:spcAft>
              <a:buClr>
                <a:schemeClr val="accent3"/>
              </a:buClr>
              <a:buFont typeface="Wingdings 2"/>
              <a:buChar char=""/>
              <a:tabLst>
                <a:tab pos="668338" algn="l"/>
              </a:tabLst>
              <a:defRPr/>
            </a:pPr>
            <a:r>
              <a:rPr lang="en-AU" sz="2800" dirty="0" smtClean="0"/>
              <a:t>System Capacity</a:t>
            </a:r>
          </a:p>
          <a:p>
            <a:pPr marL="274320" indent="-274320" eaLnBrk="1" fontAlgn="auto" hangingPunct="1">
              <a:spcBef>
                <a:spcPct val="5000"/>
              </a:spcBef>
              <a:spcAft>
                <a:spcPts val="0"/>
              </a:spcAft>
              <a:buClr>
                <a:schemeClr val="accent3"/>
              </a:buClr>
              <a:buFont typeface="Wingdings 2"/>
              <a:buChar char=""/>
              <a:tabLst>
                <a:tab pos="668338" algn="l"/>
              </a:tabLst>
              <a:defRPr/>
            </a:pPr>
            <a:r>
              <a:rPr lang="en-AU" sz="2800" dirty="0" smtClean="0"/>
              <a:t>Number of Servers</a:t>
            </a:r>
          </a:p>
        </p:txBody>
      </p:sp>
    </p:spTree>
    <p:extLst>
      <p:ext uri="{BB962C8B-B14F-4D97-AF65-F5344CB8AC3E}">
        <p14:creationId xmlns:p14="http://schemas.microsoft.com/office/powerpoint/2010/main" val="9295810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a:t>
            </a:r>
            <a:endParaRPr lang="en-US" dirty="0"/>
          </a:p>
        </p:txBody>
      </p:sp>
      <p:sp>
        <p:nvSpPr>
          <p:cNvPr id="3" name="Content Placeholder 2"/>
          <p:cNvSpPr>
            <a:spLocks noGrp="1"/>
          </p:cNvSpPr>
          <p:nvPr>
            <p:ph idx="1"/>
          </p:nvPr>
        </p:nvSpPr>
        <p:spPr/>
        <p:txBody>
          <a:bodyPr/>
          <a:lstStyle/>
          <a:p>
            <a:r>
              <a:rPr lang="en-US" dirty="0" smtClean="0"/>
              <a:t>Consider a bank teller queue with one teller (G/G/1) and FIFO queue discipline</a:t>
            </a:r>
          </a:p>
          <a:p>
            <a:pPr lvl="1"/>
            <a:r>
              <a:rPr lang="en-US" dirty="0" smtClean="0"/>
              <a:t>State Variables: Number of customers in queue</a:t>
            </a:r>
          </a:p>
          <a:p>
            <a:pPr marL="342900" lvl="1" indent="0">
              <a:buNone/>
            </a:pPr>
            <a:r>
              <a:rPr lang="en-US" dirty="0"/>
              <a:t>	</a:t>
            </a:r>
            <a:r>
              <a:rPr lang="en-US" dirty="0" smtClean="0"/>
              <a:t>		Busy/Idle Status of Teller (0,1)</a:t>
            </a:r>
          </a:p>
          <a:p>
            <a:pPr lvl="1"/>
            <a:endParaRPr lang="en-US" dirty="0" smtClean="0"/>
          </a:p>
          <a:p>
            <a:pPr lvl="1"/>
            <a:r>
              <a:rPr lang="en-US" dirty="0" smtClean="0"/>
              <a:t>Activities: Customer Inter Arrival		Customer Service</a:t>
            </a:r>
          </a:p>
          <a:p>
            <a:pPr lvl="1"/>
            <a:endParaRPr lang="en-US" dirty="0" smtClean="0"/>
          </a:p>
          <a:p>
            <a:pPr lvl="1"/>
            <a:endParaRPr lang="en-US" dirty="0"/>
          </a:p>
          <a:p>
            <a:pPr lvl="1"/>
            <a:r>
              <a:rPr lang="en-US" dirty="0" smtClean="0"/>
              <a:t>Events:     Customer Arrival Event		Customer Departure Event</a:t>
            </a:r>
          </a:p>
          <a:p>
            <a:pPr lvl="1"/>
            <a:endParaRPr lang="en-US" dirty="0" smtClean="0"/>
          </a:p>
          <a:p>
            <a:pPr lvl="1"/>
            <a:r>
              <a:rPr lang="en-US" dirty="0" smtClean="0"/>
              <a:t>Delay: Waiting time in queue</a:t>
            </a:r>
          </a:p>
        </p:txBody>
      </p:sp>
      <p:cxnSp>
        <p:nvCxnSpPr>
          <p:cNvPr id="5" name="Straight Arrow Connector 4"/>
          <p:cNvCxnSpPr/>
          <p:nvPr/>
        </p:nvCxnSpPr>
        <p:spPr>
          <a:xfrm>
            <a:off x="3124200" y="3657600"/>
            <a:ext cx="0" cy="5334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a:off x="6477000" y="3657600"/>
            <a:ext cx="0" cy="5334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129481" y="3739634"/>
            <a:ext cx="915187" cy="369332"/>
          </a:xfrm>
          <a:prstGeom prst="rect">
            <a:avLst/>
          </a:prstGeom>
          <a:noFill/>
        </p:spPr>
        <p:txBody>
          <a:bodyPr wrap="none" rtlCol="0">
            <a:spAutoFit/>
          </a:bodyPr>
          <a:lstStyle/>
          <a:p>
            <a:r>
              <a:rPr lang="en-US" dirty="0" smtClean="0">
                <a:solidFill>
                  <a:srgbClr val="FF0000"/>
                </a:solidFill>
              </a:rPr>
              <a:t>Triggers</a:t>
            </a:r>
            <a:endParaRPr lang="en-US" dirty="0">
              <a:solidFill>
                <a:srgbClr val="FF0000"/>
              </a:solidFill>
            </a:endParaRPr>
          </a:p>
        </p:txBody>
      </p:sp>
      <p:sp>
        <p:nvSpPr>
          <p:cNvPr id="8" name="TextBox 7"/>
          <p:cNvSpPr txBox="1"/>
          <p:nvPr/>
        </p:nvSpPr>
        <p:spPr>
          <a:xfrm>
            <a:off x="6477000" y="3739634"/>
            <a:ext cx="915187" cy="369332"/>
          </a:xfrm>
          <a:prstGeom prst="rect">
            <a:avLst/>
          </a:prstGeom>
          <a:noFill/>
        </p:spPr>
        <p:txBody>
          <a:bodyPr wrap="none" rtlCol="0">
            <a:spAutoFit/>
          </a:bodyPr>
          <a:lstStyle/>
          <a:p>
            <a:r>
              <a:rPr lang="en-US" dirty="0" smtClean="0">
                <a:solidFill>
                  <a:srgbClr val="FF0000"/>
                </a:solidFill>
              </a:rPr>
              <a:t>Triggers</a:t>
            </a:r>
            <a:endParaRPr lang="en-US" dirty="0">
              <a:solidFill>
                <a:srgbClr val="FF0000"/>
              </a:solidFill>
            </a:endParaRPr>
          </a:p>
        </p:txBody>
      </p:sp>
    </p:spTree>
    <p:extLst>
      <p:ext uri="{BB962C8B-B14F-4D97-AF65-F5344CB8AC3E}">
        <p14:creationId xmlns:p14="http://schemas.microsoft.com/office/powerpoint/2010/main" val="681128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EXAMPLE</a:t>
            </a:r>
            <a:endParaRPr lang="en-US" dirty="0"/>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lstStyle/>
              <a:p>
                <a:r>
                  <a:rPr lang="en-US" dirty="0" smtClean="0"/>
                  <a:t>Customer 1 arrives at </a:t>
                </a:r>
                <a14:m>
                  <m:oMath xmlns:m="http://schemas.openxmlformats.org/officeDocument/2006/math">
                    <m:r>
                      <a:rPr lang="en-US" b="0" i="1" smtClean="0">
                        <a:latin typeface="Cambria Math" panose="02040503050406030204" pitchFamily="18" charset="0"/>
                      </a:rPr>
                      <m:t>𝑡</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𝑡</m:t>
                        </m:r>
                      </m:e>
                      <m:sub>
                        <m:r>
                          <a:rPr lang="en-US" b="0" i="1" smtClean="0">
                            <a:latin typeface="Cambria Math" panose="02040503050406030204" pitchFamily="18" charset="0"/>
                          </a:rPr>
                          <m:t>1</m:t>
                        </m:r>
                      </m:sub>
                    </m:sSub>
                  </m:oMath>
                </a14:m>
                <a:r>
                  <a:rPr lang="en-US" dirty="0" smtClean="0"/>
                  <a:t> </a:t>
                </a:r>
              </a:p>
              <a:p>
                <a:pPr lvl="1"/>
                <a:r>
                  <a:rPr lang="en-US" dirty="0" smtClean="0"/>
                  <a:t>If </a:t>
                </a:r>
                <a:r>
                  <a:rPr lang="en-US" dirty="0" err="1" smtClean="0"/>
                  <a:t>interarrivals</a:t>
                </a:r>
                <a:r>
                  <a:rPr lang="en-US" dirty="0" smtClean="0"/>
                  <a:t> are statistical with random variable </a:t>
                </a:r>
                <a14:m>
                  <m:oMath xmlns:m="http://schemas.openxmlformats.org/officeDocument/2006/math">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𝑋</m:t>
                        </m:r>
                      </m:e>
                      <m:sub>
                        <m:r>
                          <a:rPr lang="en-US" b="0" i="1" smtClean="0">
                            <a:latin typeface="Cambria Math" panose="02040503050406030204" pitchFamily="18" charset="0"/>
                          </a:rPr>
                          <m:t>𝑖</m:t>
                        </m:r>
                      </m:sub>
                      <m:sup>
                        <m:r>
                          <a:rPr lang="en-US" b="0" i="1" smtClean="0">
                            <a:latin typeface="Cambria Math" panose="02040503050406030204" pitchFamily="18" charset="0"/>
                          </a:rPr>
                          <m:t>𝐴</m:t>
                        </m:r>
                      </m:sup>
                    </m:sSubSup>
                  </m:oMath>
                </a14:m>
                <a:r>
                  <a:rPr lang="en-US" dirty="0" smtClean="0"/>
                  <a:t> for customer </a:t>
                </a:r>
                <a14:m>
                  <m:oMath xmlns:m="http://schemas.openxmlformats.org/officeDocument/2006/math">
                    <m:r>
                      <a:rPr lang="en-US" b="0" i="1" smtClean="0">
                        <a:latin typeface="Cambria Math" panose="02040503050406030204" pitchFamily="18" charset="0"/>
                      </a:rPr>
                      <m:t>𝑖</m:t>
                    </m:r>
                  </m:oMath>
                </a14:m>
                <a:r>
                  <a:rPr lang="en-US" dirty="0" smtClean="0"/>
                  <a:t> then the next Customer Arrival Event is scheduled at </a:t>
                </a:r>
                <a14:m>
                  <m:oMath xmlns:m="http://schemas.openxmlformats.org/officeDocument/2006/math">
                    <m:r>
                      <a:rPr lang="en-US" i="1" dirty="0" smtClean="0">
                        <a:latin typeface="Cambria Math" panose="02040503050406030204" pitchFamily="18" charset="0"/>
                      </a:rPr>
                      <m:t>𝑡</m:t>
                    </m:r>
                    <m:r>
                      <a:rPr lang="en-US" i="1" dirty="0" smtClean="0">
                        <a:latin typeface="Cambria Math" panose="02040503050406030204" pitchFamily="18" charset="0"/>
                      </a:rPr>
                      <m:t>=</m:t>
                    </m:r>
                    <m:r>
                      <a:rPr lang="en-US" i="1" dirty="0" smtClean="0">
                        <a:latin typeface="Cambria Math" panose="02040503050406030204" pitchFamily="18" charset="0"/>
                      </a:rPr>
                      <m:t>𝑡</m:t>
                    </m:r>
                    <m:r>
                      <a:rPr lang="en-US" i="1" baseline="-25000" dirty="0" smtClean="0">
                        <a:latin typeface="Cambria Math" panose="02040503050406030204" pitchFamily="18" charset="0"/>
                      </a:rPr>
                      <m:t>1</m:t>
                    </m:r>
                    <m:r>
                      <a:rPr lang="en-US" i="1" dirty="0" smtClean="0">
                        <a:latin typeface="Cambria Math" panose="02040503050406030204" pitchFamily="18" charset="0"/>
                      </a:rPr>
                      <m:t>+</m:t>
                    </m:r>
                    <m:sSubSup>
                      <m:sSubSupPr>
                        <m:ctrlPr>
                          <a:rPr lang="en-US" b="0" i="1" dirty="0" smtClean="0">
                            <a:latin typeface="Cambria Math" panose="02040503050406030204" pitchFamily="18" charset="0"/>
                          </a:rPr>
                        </m:ctrlPr>
                      </m:sSubSupPr>
                      <m:e>
                        <m:r>
                          <a:rPr lang="en-US" i="1" dirty="0" smtClean="0">
                            <a:latin typeface="Cambria Math" panose="02040503050406030204" pitchFamily="18" charset="0"/>
                          </a:rPr>
                          <m:t>𝑋</m:t>
                        </m:r>
                      </m:e>
                      <m:sub>
                        <m:r>
                          <a:rPr lang="en-US" b="0" i="1" dirty="0" smtClean="0">
                            <a:latin typeface="Cambria Math" panose="02040503050406030204" pitchFamily="18" charset="0"/>
                          </a:rPr>
                          <m:t>2</m:t>
                        </m:r>
                      </m:sub>
                      <m:sup>
                        <m:r>
                          <a:rPr lang="en-US" b="0" i="1" dirty="0" smtClean="0">
                            <a:latin typeface="Cambria Math" panose="02040503050406030204" pitchFamily="18" charset="0"/>
                          </a:rPr>
                          <m:t>𝐴</m:t>
                        </m:r>
                      </m:sup>
                    </m:sSubSup>
                  </m:oMath>
                </a14:m>
                <a:endParaRPr lang="en-US" baseline="-25000" dirty="0" smtClean="0"/>
              </a:p>
              <a:p>
                <a:pPr lvl="1"/>
                <a:endParaRPr lang="en-US" dirty="0"/>
              </a:p>
              <a:p>
                <a:r>
                  <a:rPr lang="en-US" dirty="0" smtClean="0"/>
                  <a:t>Customer 1 enters service at </a:t>
                </a:r>
                <a14:m>
                  <m:oMath xmlns:m="http://schemas.openxmlformats.org/officeDocument/2006/math">
                    <m:r>
                      <a:rPr lang="en-US" b="0" i="1" smtClean="0">
                        <a:latin typeface="Cambria Math" panose="02040503050406030204" pitchFamily="18" charset="0"/>
                      </a:rPr>
                      <m:t>𝑡</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𝑡</m:t>
                        </m:r>
                      </m:e>
                      <m:sub>
                        <m:r>
                          <a:rPr lang="en-US" b="0" i="1" smtClean="0">
                            <a:latin typeface="Cambria Math" panose="02040503050406030204" pitchFamily="18" charset="0"/>
                          </a:rPr>
                          <m:t>2</m:t>
                        </m:r>
                      </m:sub>
                    </m:sSub>
                  </m:oMath>
                </a14:m>
                <a:endParaRPr lang="en-US" b="0" dirty="0" smtClean="0"/>
              </a:p>
              <a:p>
                <a:pPr lvl="1"/>
                <a:r>
                  <a:rPr lang="en-US" dirty="0" smtClean="0"/>
                  <a:t>If service times are statistical with random variable </a:t>
                </a:r>
                <a14:m>
                  <m:oMath xmlns:m="http://schemas.openxmlformats.org/officeDocument/2006/math">
                    <m:sSubSup>
                      <m:sSubSupPr>
                        <m:ctrlPr>
                          <a:rPr lang="en-US" b="0" i="1" dirty="0" smtClean="0">
                            <a:latin typeface="Cambria Math" panose="02040503050406030204" pitchFamily="18" charset="0"/>
                          </a:rPr>
                        </m:ctrlPr>
                      </m:sSubSupPr>
                      <m:e>
                        <m:r>
                          <a:rPr lang="en-US" i="1" dirty="0" smtClean="0">
                            <a:latin typeface="Cambria Math" panose="02040503050406030204" pitchFamily="18" charset="0"/>
                          </a:rPr>
                          <m:t>𝑋</m:t>
                        </m:r>
                      </m:e>
                      <m:sub>
                        <m:r>
                          <a:rPr lang="en-US" b="0" i="1" dirty="0" smtClean="0">
                            <a:latin typeface="Cambria Math" panose="02040503050406030204" pitchFamily="18" charset="0"/>
                          </a:rPr>
                          <m:t>𝑖</m:t>
                        </m:r>
                      </m:sub>
                      <m:sup>
                        <m:r>
                          <a:rPr lang="en-US" b="0" i="1" dirty="0" smtClean="0">
                            <a:latin typeface="Cambria Math" panose="02040503050406030204" pitchFamily="18" charset="0"/>
                          </a:rPr>
                          <m:t>𝑆</m:t>
                        </m:r>
                      </m:sup>
                    </m:sSubSup>
                  </m:oMath>
                </a14:m>
                <a:r>
                  <a:rPr lang="en-US" dirty="0" smtClean="0"/>
                  <a:t> for customer </a:t>
                </a:r>
                <a:r>
                  <a:rPr lang="en-US" dirty="0" err="1" smtClean="0"/>
                  <a:t>i</a:t>
                </a:r>
                <a:r>
                  <a:rPr lang="en-US" dirty="0" smtClean="0"/>
                  <a:t>, then the next customer departure event is scheduled at </a:t>
                </a:r>
                <a14:m>
                  <m:oMath xmlns:m="http://schemas.openxmlformats.org/officeDocument/2006/math">
                    <m:r>
                      <a:rPr lang="en-US" i="1" dirty="0" smtClean="0">
                        <a:latin typeface="Cambria Math" panose="02040503050406030204" pitchFamily="18" charset="0"/>
                      </a:rPr>
                      <m:t>𝑡</m:t>
                    </m:r>
                    <m:r>
                      <a:rPr lang="en-US" i="1" dirty="0" smtClean="0">
                        <a:latin typeface="Cambria Math" panose="02040503050406030204" pitchFamily="18" charset="0"/>
                      </a:rPr>
                      <m:t>=</m:t>
                    </m:r>
                    <m:sSub>
                      <m:sSubPr>
                        <m:ctrlPr>
                          <a:rPr lang="en-US" b="0" i="1" dirty="0" smtClean="0">
                            <a:latin typeface="Cambria Math" panose="02040503050406030204" pitchFamily="18" charset="0"/>
                          </a:rPr>
                        </m:ctrlPr>
                      </m:sSubPr>
                      <m:e>
                        <m:r>
                          <a:rPr lang="en-US" i="1" dirty="0" smtClean="0">
                            <a:latin typeface="Cambria Math" panose="02040503050406030204" pitchFamily="18" charset="0"/>
                          </a:rPr>
                          <m:t>𝑡</m:t>
                        </m:r>
                      </m:e>
                      <m:sub>
                        <m:r>
                          <a:rPr lang="en-US" b="0" i="1" dirty="0" smtClean="0">
                            <a:latin typeface="Cambria Math" panose="02040503050406030204" pitchFamily="18" charset="0"/>
                          </a:rPr>
                          <m:t>2</m:t>
                        </m:r>
                      </m:sub>
                    </m:sSub>
                    <m:r>
                      <a:rPr lang="en-US" i="1" dirty="0" smtClean="0">
                        <a:latin typeface="Cambria Math" panose="02040503050406030204" pitchFamily="18" charset="0"/>
                      </a:rPr>
                      <m:t>+</m:t>
                    </m:r>
                    <m:sSubSup>
                      <m:sSubSupPr>
                        <m:ctrlPr>
                          <a:rPr lang="en-US" b="0" i="1" dirty="0" smtClean="0">
                            <a:latin typeface="Cambria Math" panose="02040503050406030204" pitchFamily="18" charset="0"/>
                          </a:rPr>
                        </m:ctrlPr>
                      </m:sSubSupPr>
                      <m:e>
                        <m:r>
                          <a:rPr lang="en-US" i="1" dirty="0" smtClean="0">
                            <a:latin typeface="Cambria Math" panose="02040503050406030204" pitchFamily="18" charset="0"/>
                          </a:rPr>
                          <m:t>𝑋</m:t>
                        </m:r>
                      </m:e>
                      <m:sub>
                        <m:r>
                          <a:rPr lang="en-US" b="0" i="1" dirty="0" smtClean="0">
                            <a:latin typeface="Cambria Math" panose="02040503050406030204" pitchFamily="18" charset="0"/>
                          </a:rPr>
                          <m:t>1</m:t>
                        </m:r>
                      </m:sub>
                      <m:sup>
                        <m:r>
                          <a:rPr lang="en-US" b="0" i="1" dirty="0" smtClean="0">
                            <a:latin typeface="Cambria Math" panose="02040503050406030204" pitchFamily="18" charset="0"/>
                          </a:rPr>
                          <m:t>𝑆</m:t>
                        </m:r>
                      </m:sup>
                    </m:sSubSup>
                  </m:oMath>
                </a14:m>
                <a:endParaRPr lang="en-US" baseline="-250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773" t="-1541" r="-927"/>
                </a:stretch>
              </a:blipFill>
            </p:spPr>
            <p:txBody>
              <a:bodyPr/>
              <a:lstStyle/>
              <a:p>
                <a:r>
                  <a:rPr lang="en-US">
                    <a:noFill/>
                  </a:rPr>
                  <a:t> </a:t>
                </a:r>
              </a:p>
            </p:txBody>
          </p:sp>
        </mc:Fallback>
      </mc:AlternateContent>
    </p:spTree>
    <p:extLst>
      <p:ext uri="{BB962C8B-B14F-4D97-AF65-F5344CB8AC3E}">
        <p14:creationId xmlns:p14="http://schemas.microsoft.com/office/powerpoint/2010/main" val="18175324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3982</TotalTime>
  <Words>1371</Words>
  <Application>Microsoft Office PowerPoint</Application>
  <PresentationFormat>On-screen Show (4:3)</PresentationFormat>
  <Paragraphs>214</Paragraphs>
  <Slides>35</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2</vt:i4>
      </vt:variant>
      <vt:variant>
        <vt:lpstr>Slide Titles</vt:lpstr>
      </vt:variant>
      <vt:variant>
        <vt:i4>35</vt:i4>
      </vt:variant>
    </vt:vector>
  </HeadingPairs>
  <TitlesOfParts>
    <vt:vector size="42" baseType="lpstr">
      <vt:lpstr>Calibri</vt:lpstr>
      <vt:lpstr>Arial</vt:lpstr>
      <vt:lpstr>Calibri Light</vt:lpstr>
      <vt:lpstr>Times New Roman</vt:lpstr>
      <vt:lpstr>Office Theme</vt:lpstr>
      <vt:lpstr>Document</vt:lpstr>
      <vt:lpstr>Chart</vt:lpstr>
      <vt:lpstr>IE 324 SIMULATION</vt:lpstr>
      <vt:lpstr>SIMULATION</vt:lpstr>
      <vt:lpstr>SIMULATION</vt:lpstr>
      <vt:lpstr>COMPONENTS OF A SIMULATION MODEL</vt:lpstr>
      <vt:lpstr>COMPONENTS OF A SIMULATION MODEL</vt:lpstr>
      <vt:lpstr>EXAMPLE: Queueing Systems</vt:lpstr>
      <vt:lpstr>CHARACTERISTICS</vt:lpstr>
      <vt:lpstr>EXAMPLE</vt:lpstr>
      <vt:lpstr>EXAMPLE</vt:lpstr>
      <vt:lpstr>COMPONENTS OF A SIMULATION MODEL</vt:lpstr>
      <vt:lpstr>EXAMPLE (Cont’d)</vt:lpstr>
      <vt:lpstr>COMPUTATION OF STATISTICS</vt:lpstr>
      <vt:lpstr>COMPUTATION OF STATISTICS</vt:lpstr>
      <vt:lpstr>COMPUTATION OF STATISTICS</vt:lpstr>
      <vt:lpstr>COMPUTATION OF STATISTICS</vt:lpstr>
      <vt:lpstr>TOWARDS MAKING A SIMUATION RUN</vt:lpstr>
      <vt:lpstr>Arrival Event Flowchart (Logical Model)</vt:lpstr>
      <vt:lpstr>Departure Event Flowchart (Logical Model)</vt:lpstr>
      <vt:lpstr>Simulation by Hand</vt:lpstr>
      <vt:lpstr>t = 0.00, Initialize</vt:lpstr>
      <vt:lpstr>t = 0.00, Arrival of Part 1</vt:lpstr>
      <vt:lpstr>t = 1.73, Arrival of Part 2</vt:lpstr>
      <vt:lpstr>t = 2.90, Departure of Part 1</vt:lpstr>
      <vt:lpstr>t = 3.08, Arrival of Part 3</vt:lpstr>
      <vt:lpstr>t = 3.79, Arrival of Part 4</vt:lpstr>
      <vt:lpstr>t = 4.41, Arrival of Part 5</vt:lpstr>
      <vt:lpstr>t = 4.66, Departure of Part 2</vt:lpstr>
      <vt:lpstr>t = 8.05, Departure of Part 3</vt:lpstr>
      <vt:lpstr>t = 12.57, Departure of Part 4</vt:lpstr>
      <vt:lpstr>t = 17.03, Departure of Part 5</vt:lpstr>
      <vt:lpstr>t = 18.69, Arrival of Part 6</vt:lpstr>
      <vt:lpstr>t = 19.39, Arrival of Part 7</vt:lpstr>
      <vt:lpstr>t = 20.00, The End</vt:lpstr>
      <vt:lpstr>Complete Record of Hand Simulation</vt:lpstr>
      <vt:lpstr>PowerPoint Presentation</vt:lpstr>
    </vt:vector>
  </TitlesOfParts>
  <Company>bilkent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SIMULATION?</dc:title>
  <dc:creator>ihsan sabuncuoglu</dc:creator>
  <cp:lastModifiedBy>Windows User</cp:lastModifiedBy>
  <cp:revision>170</cp:revision>
  <cp:lastPrinted>2000-02-06T15:18:19Z</cp:lastPrinted>
  <dcterms:created xsi:type="dcterms:W3CDTF">2000-01-17T21:22:37Z</dcterms:created>
  <dcterms:modified xsi:type="dcterms:W3CDTF">2020-02-01T12:43:53Z</dcterms:modified>
</cp:coreProperties>
</file>