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6"/>
  </p:notesMasterIdLst>
  <p:handoutMasterIdLst>
    <p:handoutMasterId r:id="rId67"/>
  </p:handoutMasterIdLst>
  <p:sldIdLst>
    <p:sldId id="257" r:id="rId2"/>
    <p:sldId id="360" r:id="rId3"/>
    <p:sldId id="361" r:id="rId4"/>
    <p:sldId id="368" r:id="rId5"/>
    <p:sldId id="362" r:id="rId6"/>
    <p:sldId id="363" r:id="rId7"/>
    <p:sldId id="367" r:id="rId8"/>
    <p:sldId id="364" r:id="rId9"/>
    <p:sldId id="365" r:id="rId10"/>
    <p:sldId id="369" r:id="rId11"/>
    <p:sldId id="366" r:id="rId12"/>
    <p:sldId id="351" r:id="rId13"/>
    <p:sldId id="352" r:id="rId14"/>
    <p:sldId id="354" r:id="rId15"/>
    <p:sldId id="356" r:id="rId16"/>
    <p:sldId id="357" r:id="rId17"/>
    <p:sldId id="355" r:id="rId18"/>
    <p:sldId id="325" r:id="rId19"/>
    <p:sldId id="326" r:id="rId20"/>
    <p:sldId id="327" r:id="rId21"/>
    <p:sldId id="324" r:id="rId22"/>
    <p:sldId id="260" r:id="rId23"/>
    <p:sldId id="317" r:id="rId24"/>
    <p:sldId id="261" r:id="rId25"/>
    <p:sldId id="328" r:id="rId26"/>
    <p:sldId id="285" r:id="rId27"/>
    <p:sldId id="286" r:id="rId28"/>
    <p:sldId id="258" r:id="rId29"/>
    <p:sldId id="315" r:id="rId30"/>
    <p:sldId id="316" r:id="rId31"/>
    <p:sldId id="284" r:id="rId32"/>
    <p:sldId id="343" r:id="rId33"/>
    <p:sldId id="289" r:id="rId34"/>
    <p:sldId id="290" r:id="rId35"/>
    <p:sldId id="371" r:id="rId36"/>
    <p:sldId id="291" r:id="rId37"/>
    <p:sldId id="292" r:id="rId38"/>
    <p:sldId id="293" r:id="rId39"/>
    <p:sldId id="344" r:id="rId40"/>
    <p:sldId id="345" r:id="rId41"/>
    <p:sldId id="346" r:id="rId42"/>
    <p:sldId id="347" r:id="rId43"/>
    <p:sldId id="329" r:id="rId44"/>
    <p:sldId id="330" r:id="rId45"/>
    <p:sldId id="331" r:id="rId46"/>
    <p:sldId id="332" r:id="rId47"/>
    <p:sldId id="333" r:id="rId48"/>
    <p:sldId id="334" r:id="rId49"/>
    <p:sldId id="335" r:id="rId50"/>
    <p:sldId id="297" r:id="rId51"/>
    <p:sldId id="294" r:id="rId52"/>
    <p:sldId id="336" r:id="rId53"/>
    <p:sldId id="337" r:id="rId54"/>
    <p:sldId id="296" r:id="rId55"/>
    <p:sldId id="338" r:id="rId56"/>
    <p:sldId id="372" r:id="rId57"/>
    <p:sldId id="339" r:id="rId58"/>
    <p:sldId id="374" r:id="rId59"/>
    <p:sldId id="373" r:id="rId60"/>
    <p:sldId id="341" r:id="rId61"/>
    <p:sldId id="301" r:id="rId62"/>
    <p:sldId id="342" r:id="rId63"/>
    <p:sldId id="358" r:id="rId64"/>
    <p:sldId id="359" r:id="rId65"/>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102" d="100"/>
          <a:sy n="102" d="100"/>
        </p:scale>
        <p:origin x="142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smtClean="0"/>
              <a:t>Click to edit Master text styles</a:t>
            </a:r>
          </a:p>
          <a:p>
            <a:pPr lvl="0"/>
            <a:r>
              <a:rPr lang="en-AU" altLang="en-US" noProof="0" smtClean="0"/>
              <a:t>Second level</a:t>
            </a:r>
          </a:p>
          <a:p>
            <a:pPr lvl="0"/>
            <a:r>
              <a:rPr lang="en-AU" altLang="en-US" noProof="0" smtClean="0"/>
              <a:t>Third level</a:t>
            </a:r>
          </a:p>
          <a:p>
            <a:pPr lvl="0"/>
            <a:r>
              <a:rPr lang="en-AU" altLang="en-US" noProof="0" smtClean="0"/>
              <a:t>Fourth level</a:t>
            </a:r>
          </a:p>
          <a:p>
            <a:pPr lvl="0"/>
            <a:r>
              <a:rPr lang="en-AU" altLang="en-US" noProof="0" smtClean="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smtClean="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21</a:t>
            </a:fld>
            <a:endParaRPr kumimoji="0" lang="en-AU" altLang="en-US" sz="1300" dirty="0"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32</a:t>
            </a:fld>
            <a:endParaRPr lang="en-AU"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35</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56</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9/19/2022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9/19/2022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9/19/2022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9/19/2022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9/19/2022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9/19/2022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9/19/2022</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smtClean="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smtClean="0"/>
              <a:t>INTRODUCTION </a:t>
            </a:r>
            <a:endParaRPr lang="en-AU" altLang="en-US" sz="3600" b="1" dirty="0" smtClean="0"/>
          </a:p>
          <a:p>
            <a:pPr eaLnBrk="1" hangingPunct="1"/>
            <a:endParaRPr lang="en-AU" altLang="en-US" sz="36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smtClean="0"/>
              <a:t>POLICIES</a:t>
            </a:r>
          </a:p>
        </p:txBody>
      </p:sp>
      <p:sp>
        <p:nvSpPr>
          <p:cNvPr id="18435" name="Content Placeholder 2"/>
          <p:cNvSpPr>
            <a:spLocks noGrp="1"/>
          </p:cNvSpPr>
          <p:nvPr>
            <p:ph idx="1"/>
          </p:nvPr>
        </p:nvSpPr>
        <p:spPr/>
        <p:txBody>
          <a:bodyPr/>
          <a:lstStyle/>
          <a:p>
            <a:pPr algn="just"/>
            <a:r>
              <a:rPr lang="en-US" altLang="en-US" sz="2400" dirty="0" smtClean="0"/>
              <a:t>COVID-19 Rules:</a:t>
            </a:r>
          </a:p>
          <a:p>
            <a:pPr lvl="1" algn="just"/>
            <a:r>
              <a:rPr lang="en-US" altLang="en-US" sz="2000" dirty="0" smtClean="0"/>
              <a:t>Students sitting on the front row must wear masks.</a:t>
            </a:r>
            <a:endParaRPr lang="en-US" altLang="en-US" sz="2000" dirty="0" smtClean="0"/>
          </a:p>
          <a:p>
            <a:pPr lvl="1" algn="just"/>
            <a:r>
              <a:rPr lang="en-US" altLang="en-US" dirty="0" smtClean="0"/>
              <a:t>A window will be kept open, so dress appropriately.</a:t>
            </a:r>
          </a:p>
          <a:p>
            <a:pPr algn="just"/>
            <a:r>
              <a:rPr lang="en-US" altLang="en-US" dirty="0" smtClean="0"/>
              <a:t>Any </a:t>
            </a:r>
            <a:r>
              <a:rPr lang="en-US" altLang="en-US" dirty="0" smtClean="0"/>
              <a:t>change in the university policies about conducting classes and examinations will result an update on the topics covered and grading assessments including their percentages.</a:t>
            </a:r>
            <a:r>
              <a:rPr lang="en-US" altLang="en-US" b="1" dirty="0" smtClean="0"/>
              <a:t> All effort will be made to make these changes as smooth as possible. </a:t>
            </a:r>
            <a:endParaRPr lang="en-US" alt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dirty="0" smtClean="0"/>
              <a:t>QUESTIONS?</a:t>
            </a:r>
          </a:p>
        </p:txBody>
      </p:sp>
      <p:sp>
        <p:nvSpPr>
          <p:cNvPr id="19459" name="Content Placeholder 2"/>
          <p:cNvSpPr>
            <a:spLocks noGrp="1"/>
          </p:cNvSpPr>
          <p:nvPr>
            <p:ph idx="1"/>
          </p:nvPr>
        </p:nvSpPr>
        <p:spPr/>
        <p:txBody>
          <a:bodyPr/>
          <a:lstStyle/>
          <a:p>
            <a:pPr eaLnBrk="1" hangingPunct="1"/>
            <a:endParaRPr lang="en-US" alt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smtClean="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How to board an airplane?</a:t>
            </a:r>
          </a:p>
          <a:p>
            <a:pPr eaLnBrk="1" fontAlgn="auto" hangingPunct="1">
              <a:spcAft>
                <a:spcPts val="0"/>
              </a:spcAft>
              <a:defRPr/>
            </a:pPr>
            <a:endParaRPr lang="en-US" dirty="0" smtClean="0"/>
          </a:p>
          <a:p>
            <a:pPr eaLnBrk="1" fontAlgn="auto" hangingPunct="1">
              <a:spcAft>
                <a:spcPts val="0"/>
              </a:spcAft>
              <a:defRPr/>
            </a:pPr>
            <a:r>
              <a:rPr lang="en-US" dirty="0" smtClean="0"/>
              <a:t>The order of boarding is</a:t>
            </a:r>
          </a:p>
          <a:p>
            <a:pPr marL="0" indent="0" eaLnBrk="1" fontAlgn="auto" hangingPunct="1">
              <a:spcAft>
                <a:spcPts val="0"/>
              </a:spcAft>
              <a:buFont typeface="Arial" panose="020B0604020202020204" pitchFamily="34" charset="0"/>
              <a:buNone/>
              <a:defRPr/>
            </a:pPr>
            <a:r>
              <a:rPr lang="en-US" dirty="0"/>
              <a:t>u</a:t>
            </a:r>
            <a:r>
              <a:rPr lang="en-US" dirty="0" smtClean="0"/>
              <a:t>sually determined by the </a:t>
            </a:r>
          </a:p>
          <a:p>
            <a:pPr marL="0" indent="0" eaLnBrk="1" fontAlgn="auto" hangingPunct="1">
              <a:spcAft>
                <a:spcPts val="0"/>
              </a:spcAft>
              <a:buFont typeface="Arial" panose="020B0604020202020204" pitchFamily="34" charset="0"/>
              <a:buNone/>
              <a:defRPr/>
            </a:pPr>
            <a:r>
              <a:rPr lang="en-US" dirty="0" smtClean="0"/>
              <a:t>carrier and denoted with </a:t>
            </a:r>
          </a:p>
          <a:p>
            <a:pPr marL="0" indent="0" eaLnBrk="1" fontAlgn="auto" hangingPunct="1">
              <a:spcAft>
                <a:spcPts val="0"/>
              </a:spcAft>
              <a:buFont typeface="Arial" panose="020B0604020202020204" pitchFamily="34" charset="0"/>
              <a:buNone/>
              <a:defRPr/>
            </a:pPr>
            <a:r>
              <a:rPr lang="en-US" dirty="0" smtClean="0"/>
              <a:t>your boarding group.</a:t>
            </a:r>
            <a:endParaRPr lang="en-US" dirty="0"/>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smtClean="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smtClean="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smtClean="0"/>
              <a:t>AIRPLANE BOARDING (RANDOM)</a:t>
            </a:r>
          </a:p>
        </p:txBody>
      </p:sp>
      <p:sp>
        <p:nvSpPr>
          <p:cNvPr id="22531" name="Content Placeholder 2"/>
          <p:cNvSpPr>
            <a:spLocks noGrp="1"/>
          </p:cNvSpPr>
          <p:nvPr>
            <p:ph idx="1"/>
          </p:nvPr>
        </p:nvSpPr>
        <p:spPr/>
        <p:txBody>
          <a:bodyPr/>
          <a:lstStyle/>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eaLnBrk="1" hangingPunct="1"/>
            <a:endParaRPr lang="en-US" altLang="en-US" dirty="0" smtClean="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smtClean="0"/>
              <a:t>AIRPLANE BOARDING (OUTSIDE IN)</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smtClean="0"/>
              <a:t>AIRPLANE BOARDING</a:t>
            </a:r>
          </a:p>
        </p:txBody>
      </p:sp>
      <p:sp>
        <p:nvSpPr>
          <p:cNvPr id="25603" name="Content Placeholder 2"/>
          <p:cNvSpPr>
            <a:spLocks noGrp="1"/>
          </p:cNvSpPr>
          <p:nvPr>
            <p:ph idx="1"/>
          </p:nvPr>
        </p:nvSpPr>
        <p:spPr/>
        <p:txBody>
          <a:bodyPr/>
          <a:lstStyle/>
          <a:p>
            <a:pPr eaLnBrk="1" hangingPunct="1"/>
            <a:r>
              <a:rPr lang="en-US" altLang="en-US" dirty="0" smtClean="0"/>
              <a:t>How to determine the best method?</a:t>
            </a:r>
          </a:p>
          <a:p>
            <a:pPr lvl="1" eaLnBrk="1" hangingPunct="1"/>
            <a:r>
              <a:rPr lang="en-US" altLang="en-US" dirty="0" smtClean="0"/>
              <a:t>What performance metrics to decide?</a:t>
            </a:r>
          </a:p>
          <a:p>
            <a:pPr eaLnBrk="1" hangingPunct="1"/>
            <a:r>
              <a:rPr lang="en-US" altLang="en-US" dirty="0" smtClean="0"/>
              <a:t>Things to think about:</a:t>
            </a:r>
          </a:p>
          <a:p>
            <a:pPr lvl="1" eaLnBrk="1" hangingPunct="1"/>
            <a:r>
              <a:rPr lang="en-US" altLang="en-US" dirty="0" smtClean="0"/>
              <a:t>Passenger movements / lineup order </a:t>
            </a:r>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r>
              <a:rPr lang="en-US" altLang="en-US" dirty="0" smtClean="0"/>
              <a:t>Single, double door usage?</a:t>
            </a:r>
          </a:p>
          <a:p>
            <a:pPr lvl="1" eaLnBrk="1" hangingPunct="1"/>
            <a:r>
              <a:rPr lang="en-US" altLang="en-US" dirty="0" smtClean="0"/>
              <a:t>Different type of passengers (young, old, with babies/kids, disabled…)</a:t>
            </a:r>
          </a:p>
          <a:p>
            <a:pPr lvl="1" eaLnBrk="1" hangingPunct="1"/>
            <a:r>
              <a:rPr lang="en-US" altLang="en-US" dirty="0" smtClean="0"/>
              <a:t>Passengers with/without carry-on</a:t>
            </a:r>
          </a:p>
          <a:p>
            <a:pPr eaLnBrk="1" hangingPunct="1"/>
            <a:r>
              <a:rPr lang="en-US" altLang="en-US" dirty="0" smtClean="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smtClean="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smtClean="0">
                <a:latin typeface="+mn-lt"/>
              </a:rPr>
              <a:t>A set </a:t>
            </a:r>
            <a:r>
              <a:rPr lang="en-AU" altLang="en-US" sz="2400" dirty="0">
                <a:latin typeface="+mn-lt"/>
              </a:rPr>
              <a:t>of interacting components or entities operating together to achieve a common goal or objective.</a:t>
            </a:r>
          </a:p>
          <a:p>
            <a:pPr eaLnBrk="1" fontAlgn="auto" hangingPunct="1">
              <a:spcBef>
                <a:spcPts val="0"/>
              </a:spcBef>
              <a:spcAft>
                <a:spcPts val="0"/>
              </a:spcAft>
              <a:defRPr/>
            </a:pPr>
            <a:r>
              <a:rPr lang="en-US" altLang="en-US" sz="2000" u="sng" dirty="0" smtClean="0">
                <a:latin typeface="+mn-lt"/>
              </a:rPr>
              <a:t>Examples</a:t>
            </a:r>
            <a:endParaRPr lang="en-US" altLang="en-US" sz="2000" u="sng" dirty="0">
              <a:latin typeface="+mn-lt"/>
            </a:endParaRP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smtClean="0">
                <a:latin typeface="+mn-lt"/>
              </a:rPr>
              <a:t>Fast-food </a:t>
            </a:r>
            <a:r>
              <a:rPr lang="en-US" altLang="en-US" sz="2000" dirty="0">
                <a:latin typeface="+mn-lt"/>
              </a:rPr>
              <a:t>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p:txBody>
          <a:bodyPr/>
          <a:lstStyle/>
          <a:p>
            <a:pPr eaLnBrk="1" hangingPunct="1"/>
            <a:r>
              <a:rPr lang="en-AU" altLang="en-US" sz="4000" dirty="0" smtClean="0"/>
              <a:t>WHY AND HOW TO STUDY A SYSTEM?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smtClean="0"/>
              <a:t>IE 324 SIMULATION</a:t>
            </a:r>
          </a:p>
        </p:txBody>
      </p:sp>
      <p:sp>
        <p:nvSpPr>
          <p:cNvPr id="10243" name="Content Placeholder 2"/>
          <p:cNvSpPr>
            <a:spLocks noGrp="1"/>
          </p:cNvSpPr>
          <p:nvPr>
            <p:ph idx="1"/>
          </p:nvPr>
        </p:nvSpPr>
        <p:spPr/>
        <p:txBody>
          <a:bodyPr/>
          <a:lstStyle/>
          <a:p>
            <a:pPr eaLnBrk="1" hangingPunct="1"/>
            <a:r>
              <a:rPr lang="en-US" altLang="en-US" dirty="0" smtClean="0"/>
              <a:t>Instructor: </a:t>
            </a:r>
          </a:p>
          <a:p>
            <a:pPr lvl="1"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r>
              <a:rPr lang="en-US" altLang="en-US" dirty="0" smtClean="0"/>
              <a:t>Teaching </a:t>
            </a:r>
            <a:r>
              <a:rPr lang="en-US" altLang="en-US" dirty="0" smtClean="0"/>
              <a:t>Assistant:</a:t>
            </a:r>
            <a:endParaRPr lang="en-US" altLang="en-US" dirty="0" smtClean="0"/>
          </a:p>
          <a:p>
            <a:pPr lvl="1" eaLnBrk="1" hangingPunct="1"/>
            <a:r>
              <a:rPr lang="en-US" altLang="en-US" dirty="0" smtClean="0"/>
              <a:t>Seyit </a:t>
            </a:r>
            <a:r>
              <a:rPr lang="en-US" altLang="en-US" dirty="0" smtClean="0"/>
              <a:t>Ulutaş</a:t>
            </a:r>
          </a:p>
        </p:txBody>
      </p:sp>
      <p:graphicFrame>
        <p:nvGraphicFramePr>
          <p:cNvPr id="2" name="Table 1"/>
          <p:cNvGraphicFramePr>
            <a:graphicFrameLocks noGrp="1"/>
          </p:cNvGraphicFramePr>
          <p:nvPr/>
        </p:nvGraphicFramePr>
        <p:xfrm>
          <a:off x="657225" y="2263775"/>
          <a:ext cx="8029575" cy="146367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1463675">
                <a:tc>
                  <a:txBody>
                    <a:bodyPr/>
                    <a:lstStyle/>
                    <a:p>
                      <a:pPr marL="342900" lvl="1" indent="0" eaLnBrk="1" hangingPunct="1">
                        <a:buNone/>
                        <a:defRPr/>
                      </a:pPr>
                      <a:r>
                        <a:rPr lang="en-US" altLang="en-US" sz="1800" b="0" dirty="0" smtClean="0">
                          <a:solidFill>
                            <a:schemeClr val="tx1"/>
                          </a:solidFill>
                        </a:rPr>
                        <a:t>Dr. Emre Uzun </a:t>
                      </a:r>
                    </a:p>
                    <a:p>
                      <a:pPr marL="342900" lvl="1" indent="0" eaLnBrk="1" hangingPunct="1">
                        <a:buNone/>
                        <a:defRPr/>
                      </a:pPr>
                      <a:r>
                        <a:rPr lang="en-US" altLang="en-US" sz="1800" b="0" dirty="0" smtClean="0">
                          <a:solidFill>
                            <a:schemeClr val="tx1"/>
                          </a:solidFill>
                        </a:rPr>
                        <a:t>Email: emreu@bilkent.edu.tr</a:t>
                      </a:r>
                    </a:p>
                    <a:p>
                      <a:pPr marL="342900" lvl="1" indent="0" eaLnBrk="1" hangingPunct="1">
                        <a:buNone/>
                        <a:defRPr/>
                      </a:pPr>
                      <a:r>
                        <a:rPr lang="en-US" altLang="en-US" sz="1800" b="0" dirty="0" smtClean="0">
                          <a:solidFill>
                            <a:schemeClr val="tx1"/>
                          </a:solidFill>
                        </a:rPr>
                        <a:t>Office: EA 328 Tel: 3484</a:t>
                      </a:r>
                    </a:p>
                    <a:p>
                      <a:pPr marL="342900" lvl="1" indent="0" eaLnBrk="1" hangingPunct="1">
                        <a:buNone/>
                        <a:defRPr/>
                      </a:pPr>
                      <a:r>
                        <a:rPr lang="en-US" altLang="en-US" sz="1800" b="0" dirty="0" smtClean="0">
                          <a:solidFill>
                            <a:schemeClr val="tx1"/>
                          </a:solidFill>
                        </a:rPr>
                        <a:t>Office Hours: By appointment</a:t>
                      </a:r>
                    </a:p>
                    <a:p>
                      <a:endParaRPr lang="en-US" sz="1800" b="0" dirty="0"/>
                    </a:p>
                  </a:txBody>
                  <a:tcPr marL="91441" marR="91441" marT="45740" marB="45740">
                    <a:solidFill>
                      <a:schemeClr val="bg1"/>
                    </a:solidFill>
                  </a:tcPr>
                </a:tc>
                <a:extLst>
                  <a:ext uri="{0D108BD9-81ED-4DB2-BD59-A6C34878D82A}">
                    <a16:rowId xmlns:a16="http://schemas.microsoft.com/office/drawing/2014/main" val="2827860273"/>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smtClean="0"/>
              <a:t>MODEL</a:t>
            </a:r>
          </a:p>
        </p:txBody>
      </p:sp>
      <p:sp>
        <p:nvSpPr>
          <p:cNvPr id="28675" name="Rectangle 3"/>
          <p:cNvSpPr>
            <a:spLocks noGrp="1" noChangeArrowheads="1"/>
          </p:cNvSpPr>
          <p:nvPr>
            <p:ph idx="1"/>
          </p:nvPr>
        </p:nvSpPr>
        <p:spPr>
          <a:xfrm>
            <a:off x="628650" y="1981200"/>
            <a:ext cx="8058150" cy="3752850"/>
          </a:xfrm>
        </p:spPr>
        <p:txBody>
          <a:bodyPr/>
          <a:lstStyle/>
          <a:p>
            <a:pPr eaLnBrk="1" hangingPunct="1"/>
            <a:r>
              <a:rPr lang="en-AU" altLang="en-US" sz="2400" dirty="0" smtClean="0"/>
              <a:t>An </a:t>
            </a:r>
            <a:r>
              <a:rPr lang="en-AU" altLang="en-US" sz="2400" u="sng" dirty="0" smtClean="0"/>
              <a:t>abstract</a:t>
            </a:r>
            <a:r>
              <a:rPr lang="en-AU" altLang="en-US" sz="2400" dirty="0" smtClean="0"/>
              <a:t> and </a:t>
            </a:r>
            <a:r>
              <a:rPr lang="en-AU" altLang="en-US" sz="2400" u="sng" dirty="0" smtClean="0"/>
              <a:t>simplified</a:t>
            </a:r>
            <a:r>
              <a:rPr lang="en-AU" altLang="en-US" sz="2400" dirty="0" smtClean="0"/>
              <a:t> representation of a system</a:t>
            </a:r>
          </a:p>
          <a:p>
            <a:pPr lvl="1" eaLnBrk="1" hangingPunct="1"/>
            <a:r>
              <a:rPr lang="en-AU" altLang="en-US" sz="2100" dirty="0" smtClean="0"/>
              <a:t>Not an exact re-creation of the original system!</a:t>
            </a:r>
          </a:p>
          <a:p>
            <a:pPr lvl="1" eaLnBrk="1" hangingPunct="1"/>
            <a:r>
              <a:rPr lang="en-AU" altLang="en-US" sz="2100" dirty="0" smtClean="0"/>
              <a:t>Specifies assumptions/approximations about how the system works</a:t>
            </a:r>
          </a:p>
          <a:p>
            <a:pPr lvl="1" eaLnBrk="1" hangingPunct="1"/>
            <a:r>
              <a:rPr lang="en-AU" altLang="en-US" sz="2100" dirty="0" smtClean="0"/>
              <a:t>Translates them into a set of logical and mathematical relations</a:t>
            </a:r>
          </a:p>
          <a:p>
            <a:pPr eaLnBrk="1" hangingPunct="1"/>
            <a:r>
              <a:rPr lang="en-AU" altLang="en-US" sz="2400" dirty="0" smtClean="0"/>
              <a:t>If model is simple, you may use:</a:t>
            </a:r>
          </a:p>
          <a:p>
            <a:pPr lvl="1" eaLnBrk="1" hangingPunct="1"/>
            <a:r>
              <a:rPr lang="en-AU" altLang="en-US" dirty="0" smtClean="0"/>
              <a:t>Queueing Theory</a:t>
            </a:r>
          </a:p>
          <a:p>
            <a:pPr lvl="1" eaLnBrk="1" hangingPunct="1"/>
            <a:r>
              <a:rPr lang="en-AU" altLang="en-US" dirty="0" smtClean="0"/>
              <a:t>Linear Programming</a:t>
            </a:r>
          </a:p>
          <a:p>
            <a:pPr lvl="1" eaLnBrk="1" hangingPunct="1"/>
            <a:r>
              <a:rPr lang="en-AU" altLang="en-US" dirty="0" smtClean="0"/>
              <a:t>Differential Equations</a:t>
            </a:r>
          </a:p>
          <a:p>
            <a:pPr eaLnBrk="1" hangingPunct="1"/>
            <a:r>
              <a:rPr lang="en-AU" altLang="en-US" sz="2400" dirty="0" smtClean="0"/>
              <a:t>If model is complex, </a:t>
            </a:r>
            <a:r>
              <a:rPr lang="en-AU" altLang="en-US" sz="2400" b="1" dirty="0" smtClean="0"/>
              <a:t>simulation</a:t>
            </a:r>
            <a:r>
              <a:rPr lang="en-AU" altLang="en-US" sz="2400" dirty="0" smtClean="0"/>
              <a:t> is usually the only way!</a:t>
            </a:r>
          </a:p>
          <a:p>
            <a:pPr lvl="1" eaLnBrk="1" hangingPunct="1">
              <a:buFontTx/>
              <a:buNone/>
            </a:pPr>
            <a:endParaRPr lang="en-AU" alt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29699" name="Rectangle 3"/>
          <p:cNvSpPr>
            <a:spLocks noGrp="1" noChangeArrowheads="1"/>
          </p:cNvSpPr>
          <p:nvPr>
            <p:ph idx="1"/>
          </p:nvPr>
        </p:nvSpPr>
        <p:spPr/>
        <p:txBody>
          <a:bodyPr/>
          <a:lstStyle/>
          <a:p>
            <a:pPr eaLnBrk="1" hangingPunct="1"/>
            <a:r>
              <a:rPr lang="en-AU" altLang="en-US" sz="2400" dirty="0" smtClean="0"/>
              <a:t>The imitation of the operation of a real-world process or system </a:t>
            </a:r>
            <a:r>
              <a:rPr lang="en-AU" altLang="en-US" sz="2400" i="1" dirty="0" smtClean="0"/>
              <a:t>over time…</a:t>
            </a:r>
          </a:p>
          <a:p>
            <a:pPr lvl="1" eaLnBrk="1" hangingPunct="1"/>
            <a:r>
              <a:rPr lang="en-AU" altLang="en-US" sz="2000" dirty="0" smtClean="0"/>
              <a:t>Most widely used tool (along with LP) for decision making </a:t>
            </a:r>
          </a:p>
          <a:p>
            <a:pPr eaLnBrk="1" hangingPunct="1"/>
            <a:r>
              <a:rPr lang="en-AU" altLang="en-US" sz="2400" dirty="0" smtClean="0"/>
              <a:t>Applied to complex systems that are impossible to solve mathematically</a:t>
            </a:r>
          </a:p>
          <a:p>
            <a:pPr eaLnBrk="1" hangingPunct="1"/>
            <a:r>
              <a:rPr lang="en-AU" altLang="en-US" sz="2400" dirty="0" smtClean="0"/>
              <a:t>This course focuses on one form of simulation </a:t>
            </a:r>
            <a:r>
              <a:rPr lang="en-US" altLang="en-US" sz="2400" dirty="0" smtClean="0"/>
              <a:t>modeling</a:t>
            </a:r>
            <a:endParaRPr lang="en-AU" altLang="en-US" sz="2400" dirty="0" smtClean="0"/>
          </a:p>
          <a:p>
            <a:pPr lvl="1" eaLnBrk="1" hangingPunct="1"/>
            <a:r>
              <a:rPr lang="en-AU" altLang="en-US" sz="2100" dirty="0" smtClean="0"/>
              <a:t>Discrete-event simulation </a:t>
            </a:r>
            <a:r>
              <a:rPr lang="en-US" altLang="en-US" sz="2100" dirty="0" smtClean="0"/>
              <a:t>modeling</a:t>
            </a:r>
            <a:endParaRPr lang="en-AU" altLang="en-US" sz="21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9219" name="Rectangle 3"/>
          <p:cNvSpPr>
            <a:spLocks noGrp="1" noChangeArrowheads="1"/>
          </p:cNvSpPr>
          <p:nvPr>
            <p:ph idx="1"/>
          </p:nvPr>
        </p:nvSpPr>
        <p:spPr>
          <a:xfrm>
            <a:off x="628650" y="1676400"/>
            <a:ext cx="8134350" cy="2667000"/>
          </a:xfrm>
        </p:spPr>
        <p:txBody>
          <a:bodyPr rtlCol="0">
            <a:normAutofit/>
          </a:bodyPr>
          <a:lstStyle/>
          <a:p>
            <a:pPr marL="0" indent="0" eaLnBrk="1" fontAlgn="auto" hangingPunct="1">
              <a:spcAft>
                <a:spcPts val="0"/>
              </a:spcAft>
              <a:buFont typeface="Arial" panose="020B0604020202020204" pitchFamily="34" charset="0"/>
              <a:buNone/>
              <a:defRPr/>
            </a:pPr>
            <a:r>
              <a:rPr lang="en-AU" altLang="en-US" sz="2800" dirty="0" smtClean="0"/>
              <a:t>Simulation models seek to:</a:t>
            </a:r>
            <a:endParaRPr lang="en-AU" altLang="en-US" sz="2800" dirty="0"/>
          </a:p>
          <a:p>
            <a:pPr eaLnBrk="1" fontAlgn="auto" hangingPunct="1">
              <a:spcBef>
                <a:spcPct val="50000"/>
              </a:spcBef>
              <a:spcAft>
                <a:spcPts val="0"/>
              </a:spcAft>
              <a:defRPr/>
            </a:pPr>
            <a:r>
              <a:rPr lang="en-AU" altLang="en-US" dirty="0" smtClean="0"/>
              <a:t>Describe </a:t>
            </a:r>
            <a:r>
              <a:rPr lang="en-AU" altLang="en-US" dirty="0"/>
              <a:t>the behaviour of the </a:t>
            </a:r>
            <a:r>
              <a:rPr lang="en-AU" altLang="en-US" dirty="0" smtClean="0"/>
              <a:t>system</a:t>
            </a:r>
            <a:endParaRPr lang="en-AU" altLang="en-US" dirty="0"/>
          </a:p>
          <a:p>
            <a:pPr eaLnBrk="1" fontAlgn="auto" hangingPunct="1">
              <a:spcBef>
                <a:spcPct val="50000"/>
              </a:spcBef>
              <a:spcAft>
                <a:spcPts val="0"/>
              </a:spcAft>
              <a:defRPr/>
            </a:pPr>
            <a:r>
              <a:rPr lang="en-AU" altLang="en-US" dirty="0" smtClean="0"/>
              <a:t>Construct </a:t>
            </a:r>
            <a:r>
              <a:rPr lang="en-AU" altLang="en-US" dirty="0"/>
              <a:t>theories or hypotheses based on the observed </a:t>
            </a:r>
            <a:r>
              <a:rPr lang="en-AU" altLang="en-US" dirty="0" smtClean="0"/>
              <a:t>behaviour</a:t>
            </a:r>
            <a:endParaRPr lang="en-AU" altLang="en-US" dirty="0"/>
          </a:p>
          <a:p>
            <a:pPr algn="just" eaLnBrk="1" fontAlgn="auto" hangingPunct="1">
              <a:spcBef>
                <a:spcPct val="50000"/>
              </a:spcBef>
              <a:spcAft>
                <a:spcPts val="0"/>
              </a:spcAft>
              <a:defRPr/>
            </a:pPr>
            <a:r>
              <a:rPr lang="en-AU" altLang="en-US" dirty="0"/>
              <a:t>U</a:t>
            </a:r>
            <a:r>
              <a:rPr lang="en-AU" altLang="en-US" dirty="0" smtClean="0"/>
              <a:t>se </a:t>
            </a:r>
            <a:r>
              <a:rPr lang="en-AU" altLang="en-US" dirty="0"/>
              <a:t>these theories to predict the future behaviour, that is, the effects that will be produced by changes in the system or its method of </a:t>
            </a:r>
            <a:r>
              <a:rPr lang="en-AU" altLang="en-US" dirty="0" smtClean="0"/>
              <a:t>operation</a:t>
            </a:r>
            <a:endParaRPr lang="en-AU" altLang="en-US" dirty="0"/>
          </a:p>
          <a:p>
            <a:pPr eaLnBrk="1" fontAlgn="auto" hangingPunct="1">
              <a:spcAft>
                <a:spcPts val="0"/>
              </a:spcAft>
              <a:defRPr/>
            </a:pPr>
            <a:endParaRPr lang="en-AU" altLang="en-US"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smtClean="0"/>
              <a:t>ORIGIN OF SIMULATION</a:t>
            </a:r>
            <a:endParaRPr lang="en-AU" altLang="en-US" dirty="0" smtClean="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smtClean="0"/>
              <a:t>Lie in statistical sampling theory, e.g., random numbers, random sampling                                    (Before the 2</a:t>
            </a:r>
            <a:r>
              <a:rPr lang="en-AU" altLang="en-US" sz="2800" baseline="30000" dirty="0" smtClean="0"/>
              <a:t>nd</a:t>
            </a:r>
            <a:r>
              <a:rPr lang="en-AU" altLang="en-US" sz="2800" dirty="0" smtClean="0"/>
              <a:t> world war)</a:t>
            </a:r>
          </a:p>
          <a:p>
            <a:pPr eaLnBrk="1" hangingPunct="1"/>
            <a:endParaRPr lang="en-AU" altLang="en-US" sz="2800" dirty="0" smtClean="0"/>
          </a:p>
          <a:p>
            <a:pPr eaLnBrk="1" hangingPunct="1"/>
            <a:r>
              <a:rPr lang="en-AU" altLang="en-US" sz="2800" dirty="0" smtClean="0"/>
              <a:t>Monte Carlo simulation                                          (During the 2</a:t>
            </a:r>
            <a:r>
              <a:rPr lang="en-AU" altLang="en-US" sz="2800" baseline="30000" dirty="0" smtClean="0"/>
              <a:t>nd</a:t>
            </a:r>
            <a:r>
              <a:rPr lang="en-AU" altLang="en-US" sz="2800" dirty="0" smtClean="0"/>
              <a:t> world war) </a:t>
            </a:r>
          </a:p>
          <a:p>
            <a:pPr eaLnBrk="1" hangingPunct="1"/>
            <a:endParaRPr lang="en-AU" altLang="en-US" sz="2800" dirty="0" smtClean="0"/>
          </a:p>
          <a:p>
            <a:pPr eaLnBrk="1" hangingPunct="1"/>
            <a:r>
              <a:rPr lang="en-AU" altLang="en-US" sz="2800" dirty="0" smtClean="0"/>
              <a:t>Modern Applications                                                         (After the 2</a:t>
            </a:r>
            <a:r>
              <a:rPr lang="en-AU" altLang="en-US" sz="2800" baseline="30000" dirty="0" smtClean="0"/>
              <a:t>nd</a:t>
            </a:r>
            <a:r>
              <a:rPr lang="en-AU" altLang="en-US" sz="2800" dirty="0" smtClean="0"/>
              <a:t> world war)</a:t>
            </a:r>
          </a:p>
          <a:p>
            <a:pPr eaLnBrk="1" hangingPunct="1"/>
            <a:endParaRPr lang="en-AU" alt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smtClean="0"/>
              <a:t>SIMULATION AS A TOOL</a:t>
            </a:r>
            <a:endParaRPr lang="en-AU" altLang="en-US" dirty="0" smtClean="0"/>
          </a:p>
        </p:txBody>
      </p:sp>
      <p:sp>
        <p:nvSpPr>
          <p:cNvPr id="33795" name="Rectangle 3"/>
          <p:cNvSpPr>
            <a:spLocks noGrp="1" noChangeArrowheads="1"/>
          </p:cNvSpPr>
          <p:nvPr>
            <p:ph idx="1"/>
          </p:nvPr>
        </p:nvSpPr>
        <p:spPr>
          <a:xfrm>
            <a:off x="628650" y="1371600"/>
            <a:ext cx="8134350" cy="3657600"/>
          </a:xfrm>
        </p:spPr>
        <p:txBody>
          <a:bodyPr/>
          <a:lstStyle/>
          <a:p>
            <a:pPr eaLnBrk="1" hangingPunct="1"/>
            <a:endParaRPr lang="en-AU" altLang="en-US" dirty="0" smtClean="0"/>
          </a:p>
          <a:p>
            <a:pPr eaLnBrk="1" hangingPunct="1"/>
            <a:r>
              <a:rPr lang="en-AU" altLang="en-US" dirty="0" smtClean="0"/>
              <a:t>1945-70   A technique of last resort</a:t>
            </a:r>
          </a:p>
          <a:p>
            <a:pPr eaLnBrk="1" hangingPunct="1"/>
            <a:r>
              <a:rPr lang="en-AU" altLang="en-US" dirty="0" smtClean="0"/>
              <a:t>Rasmussen &amp; George (1978) - Ranked 5th</a:t>
            </a:r>
          </a:p>
          <a:p>
            <a:pPr eaLnBrk="1" hangingPunct="1"/>
            <a:r>
              <a:rPr lang="en-AU" altLang="en-US" dirty="0" smtClean="0"/>
              <a:t>Thomas &amp; Decosta (1979) - Ranked 2nd</a:t>
            </a:r>
          </a:p>
          <a:p>
            <a:pPr eaLnBrk="1" hangingPunct="1"/>
            <a:r>
              <a:rPr lang="en-AU" altLang="en-US" dirty="0" smtClean="0"/>
              <a:t>Shannon et al. (1980) - Ranked 2nd</a:t>
            </a:r>
          </a:p>
          <a:p>
            <a:pPr eaLnBrk="1" hangingPunct="1"/>
            <a:r>
              <a:rPr lang="en-AU" altLang="en-US" dirty="0" smtClean="0"/>
              <a:t>Harpel et al. (1989) -Ranked 2nd</a:t>
            </a:r>
          </a:p>
          <a:p>
            <a:pPr eaLnBrk="1" hangingPunct="1"/>
            <a:r>
              <a:rPr lang="en-AU" altLang="en-US" dirty="0" smtClean="0"/>
              <a:t>(Getting more popular…)</a:t>
            </a:r>
          </a:p>
          <a:p>
            <a:pPr eaLnBrk="1" hangingPunct="1"/>
            <a:endParaRPr lang="en-AU" altLang="en-US" dirty="0" smtClean="0"/>
          </a:p>
          <a:p>
            <a:pPr eaLnBrk="1" hangingPunct="1"/>
            <a:endParaRPr lang="en-AU" alt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a:t>
            </a:r>
            <a:r>
              <a:rPr lang="en-AU" altLang="en-US" dirty="0" smtClean="0">
                <a:latin typeface="+mn-lt"/>
              </a:rPr>
              <a:t>time</a:t>
            </a:r>
            <a:endParaRPr lang="en-AU" altLang="en-US" dirty="0">
              <a:latin typeface="+mn-lt"/>
            </a:endParaRP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(state variables)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smtClean="0"/>
              <a:t>CLASSIFICATION OF SIMULATION MODELS</a:t>
            </a:r>
            <a:endParaRPr lang="en-AU" alt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smtClean="0"/>
              <a:t>CAPABILITIES / ADVANTAGES</a:t>
            </a:r>
            <a:endParaRPr lang="en-AU" altLang="en-US" dirty="0" smtClean="0"/>
          </a:p>
        </p:txBody>
      </p:sp>
      <p:sp>
        <p:nvSpPr>
          <p:cNvPr id="52229" name="Text Box 5"/>
          <p:cNvSpPr txBox="1">
            <a:spLocks noChangeArrowheads="1"/>
          </p:cNvSpPr>
          <p:nvPr/>
        </p:nvSpPr>
        <p:spPr bwMode="auto">
          <a:xfrm>
            <a:off x="657225" y="1448087"/>
            <a:ext cx="7666038" cy="433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a:t>
            </a:r>
            <a:r>
              <a:rPr lang="en-AU" altLang="en-US" sz="2400" dirty="0" smtClean="0"/>
              <a:t>Display </a:t>
            </a:r>
            <a:r>
              <a:rPr lang="en-AU" altLang="en-US" sz="2400" dirty="0"/>
              <a:t>dynamic </a:t>
            </a:r>
            <a:r>
              <a:rPr lang="en-AU" altLang="en-US" sz="2400" dirty="0" smtClean="0"/>
              <a:t>behaviour</a:t>
            </a:r>
            <a:endParaRPr lang="en-AU" altLang="en-US" sz="2400" dirty="0"/>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smtClean="0"/>
              <a:t> Diagnose </a:t>
            </a:r>
            <a:r>
              <a:rPr lang="en-AU" altLang="en-US" sz="2400" dirty="0"/>
              <a:t>problems (Understand “why?”)</a:t>
            </a:r>
          </a:p>
          <a:p>
            <a:pPr eaLnBrk="1" hangingPunct="1">
              <a:spcBef>
                <a:spcPct val="50000"/>
              </a:spcBef>
              <a:buFontTx/>
              <a:buChar char="•"/>
            </a:pPr>
            <a:r>
              <a:rPr lang="en-AU" altLang="en-US" sz="2400" dirty="0"/>
              <a:t> Explore possibilities (“What if?”)</a:t>
            </a:r>
          </a:p>
          <a:p>
            <a:pPr eaLnBrk="1" hangingPunct="1">
              <a:spcBef>
                <a:spcPct val="50000"/>
              </a:spcBef>
              <a:buFontTx/>
              <a:buChar char="•"/>
            </a:pPr>
            <a:r>
              <a:rPr lang="en-AU" altLang="en-US" sz="2400" dirty="0"/>
              <a:t> Time compression and </a:t>
            </a:r>
            <a:r>
              <a:rPr lang="en-AU" altLang="en-US" sz="2400" dirty="0" smtClean="0"/>
              <a:t>expansion (controlling time)</a:t>
            </a:r>
            <a:endParaRPr lang="en-AU" altLang="en-US" sz="2400" dirty="0"/>
          </a:p>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smtClean="0"/>
              <a:t>LIMITATIONS</a:t>
            </a:r>
            <a:endParaRPr lang="en-AU" altLang="en-US" dirty="0" smtClean="0"/>
          </a:p>
        </p:txBody>
      </p:sp>
      <p:sp>
        <p:nvSpPr>
          <p:cNvPr id="53251" name="Text Box 1027"/>
          <p:cNvSpPr txBox="1">
            <a:spLocks noChangeArrowheads="1"/>
          </p:cNvSpPr>
          <p:nvPr/>
        </p:nvSpPr>
        <p:spPr bwMode="auto">
          <a:xfrm>
            <a:off x="628650" y="1690688"/>
            <a:ext cx="7448550" cy="2862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r>
              <a:rPr lang="en-AU" altLang="en-US" dirty="0" smtClean="0">
                <a:latin typeface="+mn-lt"/>
              </a:rPr>
              <a:t>”.</a:t>
            </a:r>
            <a:endParaRPr lang="en-AU" altLang="en-US" dirty="0">
              <a:latin typeface="+mn-lt"/>
            </a:endParaRP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a:t>
            </a:r>
            <a:r>
              <a:rPr lang="en-AU" altLang="en-US" dirty="0" smtClean="0">
                <a:latin typeface="+mn-lt"/>
              </a:rPr>
              <a:t>probability, statistics</a:t>
            </a:r>
            <a:r>
              <a:rPr lang="en-AU" altLang="en-US" dirty="0">
                <a:latin typeface="+mn-lt"/>
              </a:rPr>
              <a:t>, computer programming, </a:t>
            </a:r>
            <a:r>
              <a:rPr lang="en-AU" altLang="en-US" dirty="0" smtClean="0">
                <a:latin typeface="+mn-lt"/>
              </a:rPr>
              <a:t>modelling, system analysis</a:t>
            </a:r>
            <a:r>
              <a:rPr lang="en-AU" altLang="en-US" dirty="0">
                <a:latin typeface="+mn-lt"/>
              </a:rPr>
              <a:t>, simulation methodology)</a:t>
            </a:r>
          </a:p>
          <a:p>
            <a:pPr eaLnBrk="1" fontAlgn="auto" hangingPunct="1">
              <a:spcBef>
                <a:spcPct val="50000"/>
              </a:spcBef>
              <a:spcAft>
                <a:spcPts val="0"/>
              </a:spcAft>
              <a:buFontTx/>
              <a:buChar char="•"/>
              <a:defRPr/>
            </a:pPr>
            <a:r>
              <a:rPr lang="en-AU" altLang="en-US" dirty="0">
                <a:latin typeface="+mn-lt"/>
              </a:rPr>
              <a:t>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smtClean="0"/>
              <a:t>INPUT/OUTPUT PROCESS</a:t>
            </a:r>
            <a:endParaRPr lang="en-AU" altLang="en-US" dirty="0" smtClean="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SIMULATION MODEL</a:t>
            </a:r>
          </a:p>
          <a:p>
            <a:pPr algn="ctr" eaLnBrk="1" hangingPunct="1">
              <a:defRPr/>
            </a:pPr>
            <a:r>
              <a:rPr lang="en-AU" altLang="en-US" b="1" dirty="0" smtClean="0"/>
              <a:t>(LOGIC)</a:t>
            </a:r>
            <a:endParaRPr lang="en-AU" altLang="en-US" dirty="0" smtClean="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REAL-LIFE</a:t>
            </a:r>
            <a:endParaRPr lang="en-AU" altLang="en-US" dirty="0" smtClean="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smtClean="0">
                <a:latin typeface="+mn-lt"/>
              </a:rPr>
              <a:t>Operating Policies</a:t>
            </a:r>
          </a:p>
          <a:p>
            <a:pPr marL="285750" indent="-285750" eaLnBrk="1" fontAlgn="auto" hangingPunct="1">
              <a:spcBef>
                <a:spcPts val="0"/>
              </a:spcBef>
              <a:spcAft>
                <a:spcPts val="0"/>
              </a:spcAft>
              <a:buFontTx/>
              <a:buChar char="-"/>
              <a:defRPr/>
            </a:pPr>
            <a:r>
              <a:rPr lang="en-AU" altLang="en-US" sz="1600" b="1" dirty="0" smtClean="0">
                <a:latin typeface="+mn-lt"/>
              </a:rPr>
              <a:t>Single </a:t>
            </a:r>
            <a:r>
              <a:rPr lang="en-AU" altLang="en-US" sz="1600" b="1" dirty="0">
                <a:latin typeface="+mn-lt"/>
              </a:rPr>
              <a:t>queue, parallel </a:t>
            </a:r>
            <a:r>
              <a:rPr lang="en-AU" altLang="en-US" sz="1600" b="1" dirty="0" smtClean="0">
                <a:latin typeface="+mn-lt"/>
              </a:rPr>
              <a:t>servers, FIFO, …</a:t>
            </a:r>
            <a:endParaRPr lang="en-AU" altLang="en-US" sz="1600" b="1" dirty="0">
              <a:latin typeface="+mn-lt"/>
            </a:endParaRPr>
          </a:p>
          <a:p>
            <a:pPr marL="0" indent="0" eaLnBrk="1" fontAlgn="auto" hangingPunct="1">
              <a:spcBef>
                <a:spcPts val="0"/>
              </a:spcBef>
              <a:spcAft>
                <a:spcPts val="0"/>
              </a:spcAft>
              <a:defRPr/>
            </a:pPr>
            <a:r>
              <a:rPr lang="en-AU" altLang="en-US" sz="1600" b="1" dirty="0" smtClean="0">
                <a:latin typeface="+mn-lt"/>
              </a:rPr>
              <a:t>Input Parameters</a:t>
            </a:r>
          </a:p>
          <a:p>
            <a:pPr marL="0" indent="0" eaLnBrk="1" fontAlgn="auto" hangingPunct="1">
              <a:spcBef>
                <a:spcPts val="0"/>
              </a:spcBef>
              <a:spcAft>
                <a:spcPts val="0"/>
              </a:spcAft>
              <a:defRPr/>
            </a:pPr>
            <a:r>
              <a:rPr lang="en-AU" altLang="en-US" sz="1600" b="1" dirty="0" smtClean="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a:t>
            </a:r>
            <a:r>
              <a:rPr lang="en-AU" altLang="en-US" sz="1600" b="1" dirty="0" smtClean="0">
                <a:latin typeface="+mn-lt"/>
              </a:rPr>
              <a:t>response</a:t>
            </a:r>
          </a:p>
          <a:p>
            <a:pPr eaLnBrk="1" fontAlgn="auto" hangingPunct="1">
              <a:spcBef>
                <a:spcPct val="50000"/>
              </a:spcBef>
              <a:spcAft>
                <a:spcPts val="0"/>
              </a:spcAft>
              <a:defRPr/>
            </a:pPr>
            <a:r>
              <a:rPr lang="en-AU" altLang="en-US" sz="1600" b="1" dirty="0" smtClean="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smtClean="0"/>
              <a:t>EXAMPLE: Health </a:t>
            </a:r>
            <a:r>
              <a:rPr lang="en-US" altLang="en-US" sz="4000" dirty="0" smtClean="0"/>
              <a:t>Center</a:t>
            </a:r>
            <a:endParaRPr lang="en-US" altLang="en-US" dirty="0" smtClean="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 </a:t>
            </a:r>
          </a:p>
          <a:p>
            <a:pPr algn="ctr" eaLnBrk="1" hangingPunct="1">
              <a:defRPr/>
            </a:pPr>
            <a:r>
              <a:rPr lang="en-AU" altLang="en-US" sz="2400" dirty="0" smtClean="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a:t>
            </a:r>
            <a:r>
              <a:rPr lang="en-AU" altLang="en-US" sz="1600" b="1" dirty="0" smtClean="0">
                <a:latin typeface="+mn-lt"/>
              </a:rPr>
              <a:t>rate</a:t>
            </a:r>
          </a:p>
          <a:p>
            <a:pPr eaLnBrk="1" fontAlgn="auto" hangingPunct="1">
              <a:spcBef>
                <a:spcPct val="50000"/>
              </a:spcBef>
              <a:spcAft>
                <a:spcPts val="0"/>
              </a:spcAft>
              <a:buFontTx/>
              <a:buChar char="•"/>
              <a:defRPr/>
            </a:pPr>
            <a:r>
              <a:rPr lang="en-AU" altLang="en-US" sz="1600" b="1" dirty="0" smtClean="0">
                <a:latin typeface="+mn-lt"/>
              </a:rPr>
              <a:t>Queue Discipline</a:t>
            </a:r>
            <a:endParaRPr lang="en-AU" altLang="en-US" sz="1600" b="1" dirty="0">
              <a:latin typeface="+mn-lt"/>
            </a:endParaRP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smtClean="0"/>
              <a:t>COURSE DESCRIPTION</a:t>
            </a:r>
          </a:p>
        </p:txBody>
      </p:sp>
      <p:sp>
        <p:nvSpPr>
          <p:cNvPr id="11267" name="Content Placeholder 2"/>
          <p:cNvSpPr>
            <a:spLocks noGrp="1"/>
          </p:cNvSpPr>
          <p:nvPr>
            <p:ph idx="1"/>
          </p:nvPr>
        </p:nvSpPr>
        <p:spPr/>
        <p:txBody>
          <a:bodyPr/>
          <a:lstStyle/>
          <a:p>
            <a:pPr eaLnBrk="1" hangingPunct="1"/>
            <a:r>
              <a:rPr lang="en-US" altLang="en-US" dirty="0" smtClean="0"/>
              <a:t>Use of simulation as a decision tool. </a:t>
            </a:r>
          </a:p>
          <a:p>
            <a:pPr eaLnBrk="1" hangingPunct="1"/>
            <a:r>
              <a:rPr lang="en-US" altLang="en-US" dirty="0" smtClean="0"/>
              <a:t>The design and analysis of simulation models. </a:t>
            </a:r>
          </a:p>
          <a:p>
            <a:pPr eaLnBrk="1" hangingPunct="1"/>
            <a:r>
              <a:rPr lang="en-US" altLang="en-US" dirty="0" smtClean="0"/>
              <a:t>The use of simulation for estimation, comparison of policies, and optimization. </a:t>
            </a:r>
          </a:p>
          <a:p>
            <a:pPr eaLnBrk="1" hangingPunct="1"/>
            <a:r>
              <a:rPr lang="en-US" altLang="en-US" dirty="0" smtClean="0"/>
              <a:t>Topics include principle of simulation modeling, software, general-purpose computer simulation languages, and statistical analysis of simulation input and output data.</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AU" altLang="en-US" sz="4000" dirty="0" smtClean="0"/>
              <a:t>EXAMPLE: Serial production line</a:t>
            </a:r>
            <a:endParaRPr lang="en-AU" altLang="en-US" dirty="0" smtClean="0"/>
          </a:p>
        </p:txBody>
      </p:sp>
      <p:sp>
        <p:nvSpPr>
          <p:cNvPr id="41987" name="Rectangle 3"/>
          <p:cNvSpPr>
            <a:spLocks noChangeArrowheads="1"/>
          </p:cNvSpPr>
          <p:nvPr/>
        </p:nvSpPr>
        <p:spPr bwMode="auto">
          <a:xfrm>
            <a:off x="9144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8" name="Rectangle 4"/>
          <p:cNvSpPr>
            <a:spLocks noChangeArrowheads="1"/>
          </p:cNvSpPr>
          <p:nvPr/>
        </p:nvSpPr>
        <p:spPr bwMode="auto">
          <a:xfrm>
            <a:off x="1143000" y="22098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9" name="Rectangle 5"/>
          <p:cNvSpPr>
            <a:spLocks noChangeArrowheads="1"/>
          </p:cNvSpPr>
          <p:nvPr/>
        </p:nvSpPr>
        <p:spPr bwMode="auto">
          <a:xfrm>
            <a:off x="3390900" y="3429000"/>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a:t>
            </a:r>
          </a:p>
          <a:p>
            <a:pPr algn="ctr" eaLnBrk="1" hangingPunct="1">
              <a:defRPr/>
            </a:pPr>
            <a:r>
              <a:rPr lang="en-AU" altLang="en-US" sz="2400" dirty="0" smtClean="0"/>
              <a:t>PRODUCTION LINE</a:t>
            </a:r>
          </a:p>
        </p:txBody>
      </p:sp>
      <p:sp>
        <p:nvSpPr>
          <p:cNvPr id="41990" name="AutoShape 6"/>
          <p:cNvSpPr>
            <a:spLocks noChangeArrowheads="1"/>
          </p:cNvSpPr>
          <p:nvPr/>
        </p:nvSpPr>
        <p:spPr bwMode="auto">
          <a:xfrm>
            <a:off x="2244725" y="40767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1991" name="AutoShape 7"/>
          <p:cNvSpPr>
            <a:spLocks noChangeArrowheads="1"/>
          </p:cNvSpPr>
          <p:nvPr/>
        </p:nvSpPr>
        <p:spPr bwMode="auto">
          <a:xfrm>
            <a:off x="5851525" y="4094163"/>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4216" name="Text Box 8"/>
          <p:cNvSpPr txBox="1">
            <a:spLocks noChangeArrowheads="1"/>
          </p:cNvSpPr>
          <p:nvPr/>
        </p:nvSpPr>
        <p:spPr bwMode="auto">
          <a:xfrm>
            <a:off x="533400" y="3413125"/>
            <a:ext cx="1905000"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Size of the line</a:t>
            </a:r>
          </a:p>
          <a:p>
            <a:pPr eaLnBrk="1" fontAlgn="auto" hangingPunct="1">
              <a:spcBef>
                <a:spcPct val="50000"/>
              </a:spcBef>
              <a:spcAft>
                <a:spcPts val="0"/>
              </a:spcAft>
              <a:buFontTx/>
              <a:buChar char="•"/>
              <a:defRPr/>
            </a:pPr>
            <a:r>
              <a:rPr lang="en-AU" altLang="en-US" sz="1600" b="1" dirty="0">
                <a:latin typeface="+mn-lt"/>
              </a:rPr>
              <a:t>Size of buffer</a:t>
            </a:r>
          </a:p>
          <a:p>
            <a:pPr eaLnBrk="1" fontAlgn="auto" hangingPunct="1">
              <a:spcBef>
                <a:spcPct val="50000"/>
              </a:spcBef>
              <a:spcAft>
                <a:spcPts val="0"/>
              </a:spcAft>
              <a:buFontTx/>
              <a:buChar char="•"/>
              <a:defRPr/>
            </a:pPr>
            <a:r>
              <a:rPr lang="en-AU" altLang="en-US" sz="1600" b="1" dirty="0">
                <a:latin typeface="+mn-lt"/>
              </a:rPr>
              <a:t>Buffer allocation</a:t>
            </a:r>
          </a:p>
          <a:p>
            <a:pPr eaLnBrk="1" fontAlgn="auto" hangingPunct="1">
              <a:spcBef>
                <a:spcPct val="50000"/>
              </a:spcBef>
              <a:spcAft>
                <a:spcPts val="0"/>
              </a:spcAft>
              <a:buFontTx/>
              <a:buChar char="•"/>
              <a:defRPr/>
            </a:pPr>
            <a:r>
              <a:rPr lang="en-AU" altLang="en-US" sz="1600" b="1" dirty="0">
                <a:latin typeface="+mn-lt"/>
              </a:rPr>
              <a:t>Location of bottleneck</a:t>
            </a:r>
          </a:p>
          <a:p>
            <a:pPr eaLnBrk="1" fontAlgn="auto" hangingPunct="1">
              <a:spcBef>
                <a:spcPct val="50000"/>
              </a:spcBef>
              <a:spcAft>
                <a:spcPts val="0"/>
              </a:spcAft>
              <a:buFontTx/>
              <a:buChar char="•"/>
              <a:defRPr/>
            </a:pPr>
            <a:r>
              <a:rPr lang="en-AU" altLang="en-US" sz="1600" b="1" dirty="0">
                <a:latin typeface="+mn-lt"/>
              </a:rPr>
              <a:t>Processing times</a:t>
            </a:r>
          </a:p>
          <a:p>
            <a:pPr eaLnBrk="1" fontAlgn="auto" hangingPunct="1">
              <a:spcBef>
                <a:spcPct val="50000"/>
              </a:spcBef>
              <a:spcAft>
                <a:spcPts val="0"/>
              </a:spcAft>
              <a:buFontTx/>
              <a:buChar char="•"/>
              <a:defRPr/>
            </a:pPr>
            <a:endParaRPr lang="en-AU" altLang="en-US" sz="1600" dirty="0">
              <a:latin typeface="+mn-lt"/>
            </a:endParaRPr>
          </a:p>
        </p:txBody>
      </p:sp>
      <p:sp>
        <p:nvSpPr>
          <p:cNvPr id="94217" name="Text Box 9"/>
          <p:cNvSpPr txBox="1">
            <a:spLocks noChangeArrowheads="1"/>
          </p:cNvSpPr>
          <p:nvPr/>
        </p:nvSpPr>
        <p:spPr bwMode="auto">
          <a:xfrm>
            <a:off x="7010400" y="36576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Throughput</a:t>
            </a:r>
          </a:p>
          <a:p>
            <a:pPr eaLnBrk="1" fontAlgn="auto" hangingPunct="1">
              <a:spcBef>
                <a:spcPct val="50000"/>
              </a:spcBef>
              <a:spcAft>
                <a:spcPts val="0"/>
              </a:spcAft>
              <a:buFontTx/>
              <a:buChar char="•"/>
              <a:defRPr/>
            </a:pPr>
            <a:r>
              <a:rPr lang="en-AU" altLang="en-US" sz="1600" b="1" dirty="0">
                <a:latin typeface="+mn-lt"/>
              </a:rPr>
              <a:t> Interdeparture time variability</a:t>
            </a:r>
          </a:p>
          <a:p>
            <a:pPr eaLnBrk="1" fontAlgn="auto" hangingPunct="1">
              <a:spcBef>
                <a:spcPct val="50000"/>
              </a:spcBef>
              <a:spcAft>
                <a:spcPts val="0"/>
              </a:spcAft>
              <a:buFontTx/>
              <a:buChar char="•"/>
              <a:defRPr/>
            </a:pPr>
            <a:r>
              <a:rPr lang="en-AU" altLang="en-US" sz="1600" b="1" dirty="0">
                <a:latin typeface="+mn-lt"/>
              </a:rPr>
              <a:t> Utilization</a:t>
            </a:r>
            <a:endParaRPr lang="en-AU" altLang="en-US" sz="1600" dirty="0">
              <a:latin typeface="+mn-lt"/>
            </a:endParaRPr>
          </a:p>
        </p:txBody>
      </p:sp>
      <p:sp>
        <p:nvSpPr>
          <p:cNvPr id="41994" name="Rectangle 10"/>
          <p:cNvSpPr>
            <a:spLocks noChangeArrowheads="1"/>
          </p:cNvSpPr>
          <p:nvPr/>
        </p:nvSpPr>
        <p:spPr bwMode="auto">
          <a:xfrm>
            <a:off x="20574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1</a:t>
            </a:r>
          </a:p>
        </p:txBody>
      </p:sp>
      <p:sp>
        <p:nvSpPr>
          <p:cNvPr id="41995" name="Rectangle 11"/>
          <p:cNvSpPr>
            <a:spLocks noChangeArrowheads="1"/>
          </p:cNvSpPr>
          <p:nvPr/>
        </p:nvSpPr>
        <p:spPr bwMode="auto">
          <a:xfrm>
            <a:off x="28956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2</a:t>
            </a:r>
          </a:p>
        </p:txBody>
      </p:sp>
      <p:sp>
        <p:nvSpPr>
          <p:cNvPr id="41996" name="Rectangle 12"/>
          <p:cNvSpPr>
            <a:spLocks noChangeArrowheads="1"/>
          </p:cNvSpPr>
          <p:nvPr/>
        </p:nvSpPr>
        <p:spPr bwMode="auto">
          <a:xfrm>
            <a:off x="37338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3</a:t>
            </a:r>
          </a:p>
        </p:txBody>
      </p:sp>
      <p:sp>
        <p:nvSpPr>
          <p:cNvPr id="41997" name="Rectangle 13"/>
          <p:cNvSpPr>
            <a:spLocks noChangeArrowheads="1"/>
          </p:cNvSpPr>
          <p:nvPr/>
        </p:nvSpPr>
        <p:spPr bwMode="auto">
          <a:xfrm>
            <a:off x="64770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N</a:t>
            </a:r>
          </a:p>
        </p:txBody>
      </p:sp>
      <p:sp>
        <p:nvSpPr>
          <p:cNvPr id="41998" name="Text Box 15"/>
          <p:cNvSpPr txBox="1">
            <a:spLocks noChangeArrowheads="1"/>
          </p:cNvSpPr>
          <p:nvPr/>
        </p:nvSpPr>
        <p:spPr bwMode="auto">
          <a:xfrm>
            <a:off x="4730750" y="1676400"/>
            <a:ext cx="984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dirty="0"/>
              <a:t>…….</a:t>
            </a:r>
            <a:endParaRPr lang="en-AU" altLang="en-US" dirty="0"/>
          </a:p>
        </p:txBody>
      </p:sp>
      <p:sp>
        <p:nvSpPr>
          <p:cNvPr id="41999" name="Line 16"/>
          <p:cNvSpPr>
            <a:spLocks noChangeShapeType="1"/>
          </p:cNvSpPr>
          <p:nvPr/>
        </p:nvSpPr>
        <p:spPr bwMode="auto">
          <a:xfrm>
            <a:off x="25908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0" name="Line 17"/>
          <p:cNvSpPr>
            <a:spLocks noChangeShapeType="1"/>
          </p:cNvSpPr>
          <p:nvPr/>
        </p:nvSpPr>
        <p:spPr bwMode="auto">
          <a:xfrm>
            <a:off x="34290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1" name="Line 18"/>
          <p:cNvSpPr>
            <a:spLocks noChangeShapeType="1"/>
          </p:cNvSpPr>
          <p:nvPr/>
        </p:nvSpPr>
        <p:spPr bwMode="auto">
          <a:xfrm>
            <a:off x="4267200" y="2057400"/>
            <a:ext cx="4572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2" name="Line 19"/>
          <p:cNvSpPr>
            <a:spLocks noChangeShapeType="1"/>
          </p:cNvSpPr>
          <p:nvPr/>
        </p:nvSpPr>
        <p:spPr bwMode="auto">
          <a:xfrm>
            <a:off x="5791200" y="2057400"/>
            <a:ext cx="685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3" name="Line 20"/>
          <p:cNvSpPr>
            <a:spLocks noChangeShapeType="1"/>
          </p:cNvSpPr>
          <p:nvPr/>
        </p:nvSpPr>
        <p:spPr bwMode="auto">
          <a:xfrm>
            <a:off x="17526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4" name="Line 21"/>
          <p:cNvSpPr>
            <a:spLocks noChangeShapeType="1"/>
          </p:cNvSpPr>
          <p:nvPr/>
        </p:nvSpPr>
        <p:spPr bwMode="auto">
          <a:xfrm>
            <a:off x="7010400" y="2057400"/>
            <a:ext cx="3810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smtClean="0"/>
              <a:t>ANALYTICAL VS SIMULATION</a:t>
            </a:r>
            <a:endParaRPr lang="en-AU" altLang="en-US" dirty="0" smtClean="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smtClean="0"/>
              <a:t>Use analytical models whenever possible</a:t>
            </a:r>
          </a:p>
          <a:p>
            <a:pPr eaLnBrk="1" hangingPunct="1"/>
            <a:r>
              <a:rPr lang="en-AU" altLang="en-US" sz="2400" dirty="0" smtClean="0"/>
              <a:t>Use simulation models when:</a:t>
            </a:r>
            <a:endParaRPr lang="en-AU" altLang="en-US" dirty="0" smtClean="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smtClean="0"/>
              <a:t>Complete </a:t>
            </a:r>
            <a:r>
              <a:rPr lang="en-AU" altLang="en-US" sz="2000" dirty="0"/>
              <a:t>mathematical formulation does not exist or an </a:t>
            </a:r>
            <a:r>
              <a:rPr lang="en-AU" altLang="en-US" sz="2000" dirty="0" smtClean="0"/>
              <a:t>analytical </a:t>
            </a:r>
            <a:r>
              <a:rPr lang="en-AU" altLang="en-US" sz="2000" dirty="0"/>
              <a:t>solution cannot be </a:t>
            </a:r>
            <a:r>
              <a:rPr lang="en-AU" altLang="en-US" sz="2000" dirty="0" smtClean="0"/>
              <a:t>developed</a:t>
            </a:r>
          </a:p>
          <a:p>
            <a:pPr marL="457200" indent="-457200" eaLnBrk="1" hangingPunct="1">
              <a:spcBef>
                <a:spcPct val="50000"/>
              </a:spcBef>
              <a:buFont typeface="+mj-lt"/>
              <a:buAutoNum type="arabicPeriod"/>
            </a:pPr>
            <a:r>
              <a:rPr lang="en-AU" altLang="en-US" sz="2000" dirty="0" smtClean="0"/>
              <a:t>Analytical </a:t>
            </a:r>
            <a:r>
              <a:rPr lang="en-AU" altLang="en-US" sz="2000" dirty="0"/>
              <a:t>methods are available, but the mathematical procedures are so complex that simulation provides a simpler </a:t>
            </a:r>
            <a:r>
              <a:rPr lang="en-AU" altLang="en-US" sz="2000" dirty="0" smtClean="0"/>
              <a:t>solution</a:t>
            </a:r>
          </a:p>
          <a:p>
            <a:pPr marL="457200" indent="-457200" eaLnBrk="1" hangingPunct="1">
              <a:spcBef>
                <a:spcPct val="50000"/>
              </a:spcBef>
              <a:buFont typeface="+mj-lt"/>
              <a:buAutoNum type="arabicPeriod"/>
            </a:pPr>
            <a:r>
              <a:rPr lang="en-AU" altLang="en-US" sz="2000" dirty="0" smtClean="0"/>
              <a:t>It </a:t>
            </a:r>
            <a:r>
              <a:rPr lang="en-AU" altLang="en-US" sz="2000" dirty="0"/>
              <a:t>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smtClean="0"/>
              <a:t>PROBLEM FORMULATION </a:t>
            </a:r>
            <a:br>
              <a:rPr lang="en-US" altLang="en-US" sz="4000" dirty="0" smtClean="0"/>
            </a:br>
            <a:r>
              <a:rPr lang="en-US" altLang="en-US" sz="4000" dirty="0" smtClean="0"/>
              <a:t>(NOT MODEL)</a:t>
            </a:r>
            <a:endParaRPr lang="en-US" altLang="en-US" dirty="0" smtClean="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smtClean="0"/>
              <a:t>A statement of the problem</a:t>
            </a:r>
          </a:p>
          <a:p>
            <a:pPr lvl="1" eaLnBrk="1" hangingPunct="1">
              <a:tabLst>
                <a:tab pos="573088" algn="l"/>
                <a:tab pos="952500" algn="l"/>
              </a:tabLst>
            </a:pPr>
            <a:r>
              <a:rPr lang="en-US" altLang="en-US" dirty="0" smtClean="0"/>
              <a:t>the problem is clearly understood by the simulation modeler</a:t>
            </a:r>
          </a:p>
          <a:p>
            <a:pPr lvl="1" eaLnBrk="1" hangingPunct="1">
              <a:tabLst>
                <a:tab pos="573088" algn="l"/>
                <a:tab pos="952500" algn="l"/>
              </a:tabLst>
            </a:pPr>
            <a:r>
              <a:rPr lang="en-US" altLang="en-US" dirty="0" smtClean="0"/>
              <a:t>the formulation is clearly understood by the client</a:t>
            </a:r>
          </a:p>
          <a:p>
            <a:pPr eaLnBrk="1" hangingPunct="1">
              <a:tabLst>
                <a:tab pos="573088" algn="l"/>
                <a:tab pos="952500" algn="l"/>
              </a:tabLst>
            </a:pPr>
            <a:r>
              <a:rPr lang="en-US" altLang="en-US" sz="2800" dirty="0" smtClean="0"/>
              <a:t>Criteria for selecting a problem</a:t>
            </a:r>
          </a:p>
          <a:p>
            <a:pPr lvl="1" eaLnBrk="1" hangingPunct="1">
              <a:tabLst>
                <a:tab pos="573088" algn="l"/>
                <a:tab pos="952500" algn="l"/>
              </a:tabLst>
            </a:pPr>
            <a:r>
              <a:rPr lang="en-US" altLang="en-US" dirty="0" smtClean="0"/>
              <a:t>Technical and </a:t>
            </a:r>
            <a:r>
              <a:rPr lang="en-US" altLang="en-US" dirty="0"/>
              <a:t>e</a:t>
            </a:r>
            <a:r>
              <a:rPr lang="en-US" altLang="en-US" dirty="0" smtClean="0"/>
              <a:t>conomical </a:t>
            </a:r>
            <a:r>
              <a:rPr lang="en-US" altLang="en-US" dirty="0"/>
              <a:t>f</a:t>
            </a:r>
            <a:r>
              <a:rPr lang="en-US" altLang="en-US" dirty="0" smtClean="0"/>
              <a:t>easibility</a:t>
            </a:r>
          </a:p>
          <a:p>
            <a:pPr lvl="1" eaLnBrk="1" hangingPunct="1">
              <a:tabLst>
                <a:tab pos="573088" algn="l"/>
                <a:tab pos="952500" algn="l"/>
              </a:tabLst>
            </a:pPr>
            <a:r>
              <a:rPr lang="en-US" altLang="en-US" dirty="0" smtClean="0"/>
              <a:t>Perceived urgency for a solution</a:t>
            </a:r>
          </a:p>
          <a:p>
            <a:pPr lvl="1" eaLnBrk="1" hangingPunct="1">
              <a:tabLst>
                <a:tab pos="573088" algn="l"/>
                <a:tab pos="952500" algn="l"/>
              </a:tabLst>
            </a:pPr>
            <a:endParaRPr lang="en-US" altLang="en-US"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smtClean="0"/>
              <a:t>SETTING OBJECTIVES AND </a:t>
            </a:r>
            <a:br>
              <a:rPr lang="en-US" altLang="en-US" sz="4000" dirty="0" smtClean="0"/>
            </a:br>
            <a:r>
              <a:rPr lang="en-US" altLang="en-US" sz="4000" dirty="0" smtClean="0"/>
              <a:t>PROJECT PLAN</a:t>
            </a:r>
            <a:endParaRPr lang="en-US" altLang="en-US" dirty="0" smtClean="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smtClean="0"/>
              <a:t>Determine the questions that are to be answered</a:t>
            </a:r>
          </a:p>
          <a:p>
            <a:pPr lvl="1" eaLnBrk="1" hangingPunct="1">
              <a:tabLst>
                <a:tab pos="573088" algn="l"/>
                <a:tab pos="952500" algn="l"/>
              </a:tabLst>
            </a:pPr>
            <a:r>
              <a:rPr lang="en-US" altLang="en-US" sz="2500" dirty="0" smtClean="0"/>
              <a:t>Objective to be achieved</a:t>
            </a:r>
          </a:p>
          <a:p>
            <a:pPr lvl="1" eaLnBrk="1" hangingPunct="1">
              <a:tabLst>
                <a:tab pos="573088" algn="l"/>
                <a:tab pos="952500" algn="l"/>
              </a:tabLst>
            </a:pPr>
            <a:r>
              <a:rPr lang="en-US" altLang="en-US" sz="2500" dirty="0" smtClean="0"/>
              <a:t>Identify scenarios to be investigated</a:t>
            </a:r>
          </a:p>
          <a:p>
            <a:pPr lvl="1" eaLnBrk="1" hangingPunct="1">
              <a:tabLst>
                <a:tab pos="573088" algn="l"/>
                <a:tab pos="952500" algn="l"/>
              </a:tabLst>
            </a:pPr>
            <a:r>
              <a:rPr lang="en-US" altLang="en-US" sz="2500" dirty="0" smtClean="0"/>
              <a:t>Level of details (assumptions)</a:t>
            </a:r>
          </a:p>
          <a:p>
            <a:pPr lvl="1" eaLnBrk="1" hangingPunct="1">
              <a:tabLst>
                <a:tab pos="573088" algn="l"/>
                <a:tab pos="952500" algn="l"/>
              </a:tabLst>
            </a:pPr>
            <a:r>
              <a:rPr lang="en-US" altLang="en-US" sz="2500" dirty="0" smtClean="0"/>
              <a:t>Determine the end-user, data, hardware, software, personnel, and time requirements </a:t>
            </a:r>
          </a:p>
          <a:p>
            <a:pPr eaLnBrk="1" hangingPunct="1">
              <a:tabLst>
                <a:tab pos="573088" algn="l"/>
                <a:tab pos="952500" algn="l"/>
              </a:tabLst>
            </a:pPr>
            <a:r>
              <a:rPr lang="en-US" altLang="en-US" sz="2800" dirty="0" smtClean="0"/>
              <a:t>Is simulation appropriate?</a:t>
            </a:r>
          </a:p>
          <a:p>
            <a:pPr eaLnBrk="1" hangingPunct="1">
              <a:tabLst>
                <a:tab pos="573088" algn="l"/>
                <a:tab pos="952500" algn="l"/>
              </a:tabLst>
            </a:pPr>
            <a:endParaRPr lang="en-US" altLang="en-US"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smtClean="0"/>
              <a:t>MODEL DEVELOPMENT</a:t>
            </a:r>
            <a:endParaRPr lang="en-US" altLang="en-US" dirty="0" smtClean="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smtClean="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smtClean="0">
                <a:solidFill>
                  <a:schemeClr val="tx1"/>
                </a:solidFill>
              </a:rPr>
              <a:t>Assumed system</a:t>
            </a:r>
            <a:endParaRPr lang="en-AU" altLang="en-US" sz="20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smtClean="0"/>
              <a:t>Level of details - assumptions</a:t>
            </a:r>
          </a:p>
          <a:p>
            <a:pPr eaLnBrk="1" hangingPunct="1"/>
            <a:r>
              <a:rPr lang="en-AU" altLang="en-US" sz="2800" dirty="0" smtClean="0"/>
              <a:t>Model components</a:t>
            </a:r>
          </a:p>
          <a:p>
            <a:pPr lvl="1" eaLnBrk="1" hangingPunct="1"/>
            <a:r>
              <a:rPr lang="en-AU" altLang="en-US" sz="2500" dirty="0" smtClean="0"/>
              <a:t>Events, entities, attribute, exogenous variables, endogenous variables, and their relationships</a:t>
            </a:r>
          </a:p>
          <a:p>
            <a:pPr eaLnBrk="1" hangingPunct="1"/>
            <a:r>
              <a:rPr lang="en-AU" altLang="en-US" sz="2800" dirty="0" smtClean="0"/>
              <a:t>Data requirements</a:t>
            </a:r>
          </a:p>
        </p:txBody>
      </p:sp>
      <p:sp>
        <p:nvSpPr>
          <p:cNvPr id="51203" name="Rectangle 2"/>
          <p:cNvSpPr>
            <a:spLocks noGrp="1" noChangeArrowheads="1"/>
          </p:cNvSpPr>
          <p:nvPr>
            <p:ph type="title"/>
          </p:nvPr>
        </p:nvSpPr>
        <p:spPr/>
        <p:txBody>
          <a:bodyPr/>
          <a:lstStyle/>
          <a:p>
            <a:pPr eaLnBrk="1" hangingPunct="1"/>
            <a:r>
              <a:rPr lang="en-AU" altLang="en-US" dirty="0" smtClean="0"/>
              <a:t>CONCEPTUAL MODEL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smtClean="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smtClean="0"/>
              <a:t>Too little detail result in lost of information and goals cannot be accomplished</a:t>
            </a:r>
          </a:p>
          <a:p>
            <a:pPr eaLnBrk="1" hangingPunct="1"/>
            <a:r>
              <a:rPr lang="en-AU" altLang="en-US" sz="2800" dirty="0" smtClean="0"/>
              <a:t>Too much detail requires:</a:t>
            </a:r>
          </a:p>
          <a:p>
            <a:pPr lvl="1" eaLnBrk="1" hangingPunct="1"/>
            <a:r>
              <a:rPr lang="en-AU" altLang="en-US" sz="2400" dirty="0" smtClean="0"/>
              <a:t>more time and effort</a:t>
            </a:r>
          </a:p>
          <a:p>
            <a:pPr lvl="1" eaLnBrk="1" hangingPunct="1"/>
            <a:r>
              <a:rPr lang="en-AU" altLang="en-US" sz="2400" dirty="0" smtClean="0"/>
              <a:t>longer simulation runs</a:t>
            </a:r>
          </a:p>
          <a:p>
            <a:pPr lvl="1" eaLnBrk="1" hangingPunct="1"/>
            <a:r>
              <a:rPr lang="en-AU" altLang="en-US" sz="2400" dirty="0" smtClean="0"/>
              <a:t>more likely to contain errors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smtClean="0"/>
              <a:t>COURSE OUTLINE</a:t>
            </a:r>
          </a:p>
        </p:txBody>
      </p:sp>
      <p:sp>
        <p:nvSpPr>
          <p:cNvPr id="3" name="Content Placeholder 2"/>
          <p:cNvSpPr>
            <a:spLocks noGrp="1"/>
          </p:cNvSpPr>
          <p:nvPr>
            <p:ph idx="1"/>
          </p:nvPr>
        </p:nvSpPr>
        <p:spPr/>
        <p:txBody>
          <a:bodyPr rtlCol="0">
            <a:normAutofit fontScale="85000" lnSpcReduction="20000"/>
          </a:bodyPr>
          <a:lstStyle/>
          <a:p>
            <a:pPr eaLnBrk="1" hangingPunct="1">
              <a:defRPr/>
            </a:pPr>
            <a:r>
              <a:rPr lang="en-US" dirty="0" smtClean="0"/>
              <a:t>Introduction </a:t>
            </a:r>
            <a:r>
              <a:rPr lang="en-US" dirty="0"/>
              <a:t>to Simulation</a:t>
            </a:r>
          </a:p>
          <a:p>
            <a:pPr eaLnBrk="1" hangingPunct="1">
              <a:defRPr/>
            </a:pPr>
            <a:r>
              <a:rPr lang="en-US" dirty="0"/>
              <a:t>Event Scheduling/Time Advance Algorithm</a:t>
            </a:r>
          </a:p>
          <a:p>
            <a:pPr eaLnBrk="1" hangingPunct="1">
              <a:defRPr/>
            </a:pPr>
            <a:r>
              <a:rPr lang="en-US" dirty="0"/>
              <a:t>Simulation by Hand</a:t>
            </a:r>
          </a:p>
          <a:p>
            <a:pPr eaLnBrk="1" hangingPunct="1">
              <a:defRPr/>
            </a:pPr>
            <a:r>
              <a:rPr lang="en-US" dirty="0"/>
              <a:t>Input Modeling</a:t>
            </a:r>
          </a:p>
          <a:p>
            <a:pPr eaLnBrk="1" hangingPunct="1">
              <a:defRPr/>
            </a:pPr>
            <a:r>
              <a:rPr lang="en-US" dirty="0"/>
              <a:t>Random Number Generation</a:t>
            </a:r>
          </a:p>
          <a:p>
            <a:pPr eaLnBrk="1" hangingPunct="1">
              <a:defRPr/>
            </a:pPr>
            <a:r>
              <a:rPr lang="en-US" dirty="0"/>
              <a:t>Random Variate Generation</a:t>
            </a:r>
          </a:p>
          <a:p>
            <a:pPr eaLnBrk="1" hangingPunct="1">
              <a:defRPr/>
            </a:pPr>
            <a:r>
              <a:rPr lang="en-US" dirty="0"/>
              <a:t>Arena Modeling Basic Operations</a:t>
            </a:r>
          </a:p>
          <a:p>
            <a:pPr eaLnBrk="1" hangingPunct="1">
              <a:defRPr/>
            </a:pPr>
            <a:r>
              <a:rPr lang="en-US" dirty="0" smtClean="0"/>
              <a:t>Arena Modeling </a:t>
            </a:r>
            <a:r>
              <a:rPr lang="en-US" dirty="0"/>
              <a:t>Detailed Operations</a:t>
            </a:r>
          </a:p>
          <a:p>
            <a:pPr eaLnBrk="1" hangingPunct="1">
              <a:defRPr/>
            </a:pPr>
            <a:r>
              <a:rPr lang="en-US" dirty="0"/>
              <a:t>Output Analysis of Terminating Simulations</a:t>
            </a:r>
          </a:p>
          <a:p>
            <a:pPr eaLnBrk="1" hangingPunct="1">
              <a:defRPr/>
            </a:pPr>
            <a:r>
              <a:rPr lang="en-US" dirty="0"/>
              <a:t>Output Analysis of Output from Steady-State Simulations</a:t>
            </a:r>
          </a:p>
          <a:p>
            <a:pPr eaLnBrk="1" hangingPunct="1">
              <a:defRPr/>
            </a:pPr>
            <a:r>
              <a:rPr lang="en-US" dirty="0"/>
              <a:t>Validation and Verification</a:t>
            </a:r>
          </a:p>
          <a:p>
            <a:pPr eaLnBrk="1" hangingPunct="1">
              <a:defRPr/>
            </a:pPr>
            <a:r>
              <a:rPr lang="en-US" dirty="0"/>
              <a:t>Comparing Alternative Scenarios</a:t>
            </a:r>
          </a:p>
          <a:p>
            <a:pPr eaLnBrk="1" hangingPunct="1">
              <a:defRPr/>
            </a:pPr>
            <a:r>
              <a:rPr lang="en-US" dirty="0"/>
              <a:t>Optimization via Simulation</a:t>
            </a:r>
          </a:p>
          <a:p>
            <a:pPr eaLnBrk="1" hangingPunct="1">
              <a:defRPr/>
            </a:pPr>
            <a:r>
              <a:rPr lang="en-US" dirty="0"/>
              <a:t>Variance Reduction Techniques (if time permits)</a:t>
            </a:r>
          </a:p>
          <a:p>
            <a:pPr eaLnBrk="1" hangingPunct="1">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endParaRPr lang="en-AU" altLang="en-US" b="1" dirty="0" smtClean="0"/>
          </a:p>
          <a:p>
            <a:pPr algn="r" eaLnBrk="1" hangingPunct="1"/>
            <a:r>
              <a:rPr lang="en-AU" altLang="en-US" b="1" dirty="0" smtClean="0"/>
              <a:t>the </a:t>
            </a:r>
            <a:r>
              <a:rPr lang="en-AU" altLang="en-US" b="1" dirty="0"/>
              <a:t>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endParaRPr lang="en-AU" altLang="en-US" b="1" dirty="0" smtClean="0"/>
          </a:p>
          <a:p>
            <a:pPr algn="r" eaLnBrk="1" hangingPunct="1">
              <a:spcBef>
                <a:spcPts val="0"/>
              </a:spcBef>
            </a:pPr>
            <a:r>
              <a:rPr lang="en-AU" altLang="en-US" b="1" dirty="0" smtClean="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smtClean="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smtClean="0"/>
              <a:t>Modeler</a:t>
            </a:r>
            <a:endParaRPr lang="en-US" altLang="en-US" sz="2800" b="1" dirty="0"/>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Novice</a:t>
            </a:r>
            <a:endParaRPr lang="en-AU" altLang="en-US" sz="2800" b="1" dirty="0"/>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Experienced</a:t>
            </a:r>
            <a:endParaRPr lang="en-AU" altLang="en-US" sz="2800" b="1" dirty="0"/>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smtClean="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smtClean="0"/>
              <a:t>Evaluate candidate </a:t>
            </a:r>
          </a:p>
          <a:p>
            <a:pPr marL="284163" indent="-284163" algn="ctr" eaLnBrk="1" hangingPunct="1">
              <a:buClr>
                <a:schemeClr val="tx1"/>
              </a:buClr>
            </a:pPr>
            <a:r>
              <a:rPr lang="en-AU" altLang="en-US" sz="2000" dirty="0" smtClean="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smtClean="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smtClean="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6323" name="Rectangle 3"/>
          <p:cNvSpPr>
            <a:spLocks noGrp="1" noChangeArrowheads="1"/>
          </p:cNvSpPr>
          <p:nvPr>
            <p:ph idx="1"/>
          </p:nvPr>
        </p:nvSpPr>
        <p:spPr>
          <a:xfrm>
            <a:off x="685800" y="1746250"/>
            <a:ext cx="8264525" cy="4114800"/>
          </a:xfrm>
        </p:spPr>
        <p:txBody>
          <a:bodyPr/>
          <a:lstStyle/>
          <a:p>
            <a:pPr eaLnBrk="1" hangingPunct="1">
              <a:buFontTx/>
              <a:buNone/>
            </a:pPr>
            <a:r>
              <a:rPr lang="en-AU" altLang="en-US" dirty="0" smtClean="0"/>
              <a:t>	</a:t>
            </a:r>
            <a:r>
              <a:rPr lang="en-AU" altLang="en-US" sz="2800" b="1" i="1" dirty="0" smtClean="0"/>
              <a:t>Entity</a:t>
            </a:r>
            <a:r>
              <a:rPr lang="en-AU" altLang="en-US" sz="2800" dirty="0" smtClean="0"/>
              <a:t>:</a:t>
            </a:r>
            <a:r>
              <a:rPr lang="en-AU" altLang="en-US" sz="3600" dirty="0" smtClean="0"/>
              <a:t> </a:t>
            </a:r>
            <a:r>
              <a:rPr lang="en-AU" altLang="en-US" sz="2800" dirty="0" smtClean="0"/>
              <a:t>is an object of interest in the system</a:t>
            </a:r>
            <a:r>
              <a:rPr lang="en-US" altLang="en-US" sz="2000" dirty="0" smtClean="0"/>
              <a:t> </a:t>
            </a:r>
          </a:p>
          <a:p>
            <a:pPr marL="342900" lvl="1" indent="-342900" eaLnBrk="1" hangingPunct="1"/>
            <a:r>
              <a:rPr lang="en-US" altLang="en-US" sz="2400" i="1" dirty="0" smtClean="0">
                <a:solidFill>
                  <a:srgbClr val="FF0000"/>
                </a:solidFill>
              </a:rPr>
              <a:t>Dynamic objects</a:t>
            </a:r>
            <a:r>
              <a:rPr lang="en-US" altLang="en-US" sz="2400" dirty="0" smtClean="0"/>
              <a:t> — get created, move around, change status, affect and are affected by other entities, leave (maybe)</a:t>
            </a:r>
          </a:p>
          <a:p>
            <a:pPr marL="342900" lvl="1" indent="-342900" eaLnBrk="1" hangingPunct="1"/>
            <a:r>
              <a:rPr lang="en-US" altLang="en-US" sz="2400" dirty="0" smtClean="0"/>
              <a:t>Usually have multiple </a:t>
            </a:r>
            <a:r>
              <a:rPr lang="en-US" altLang="en-US" sz="2400" i="1" dirty="0" smtClean="0">
                <a:solidFill>
                  <a:srgbClr val="FF0000"/>
                </a:solidFill>
              </a:rPr>
              <a:t>realizations</a:t>
            </a:r>
            <a:r>
              <a:rPr lang="en-US" altLang="en-US" sz="2400" dirty="0" smtClean="0"/>
              <a:t> floating around</a:t>
            </a:r>
          </a:p>
          <a:p>
            <a:pPr marL="342900" lvl="1" indent="-342900" eaLnBrk="1" hangingPunct="1"/>
            <a:r>
              <a:rPr lang="en-US" altLang="en-US" sz="2400" dirty="0" smtClean="0"/>
              <a:t>Can have different types of entities concurrently</a:t>
            </a:r>
          </a:p>
          <a:p>
            <a:pPr marL="342900" lvl="1" indent="-342900" eaLnBrk="1" hangingPunct="1"/>
            <a:endParaRPr lang="en-US" altLang="en-US" sz="2000" dirty="0" smtClean="0"/>
          </a:p>
          <a:p>
            <a:pPr eaLnBrk="1" hangingPunct="1">
              <a:buFontTx/>
              <a:buNone/>
            </a:pPr>
            <a:endParaRPr lang="en-AU" altLang="en-US" sz="2800" dirty="0" smtClean="0"/>
          </a:p>
        </p:txBody>
      </p:sp>
      <p:sp>
        <p:nvSpPr>
          <p:cNvPr id="56324"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6325"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
        <p:nvSpPr>
          <p:cNvPr id="56326"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Patients</a:t>
            </a:r>
          </a:p>
          <a:p>
            <a:pPr eaLnBrk="1" hangingPunct="1">
              <a:spcBef>
                <a:spcPct val="50000"/>
              </a:spcBef>
            </a:pPr>
            <a:r>
              <a:rPr lang="en-AU" altLang="en-US" sz="1600" dirty="0">
                <a:latin typeface="Times New Roman" panose="02020603050405020304" pitchFamily="18" charset="0"/>
              </a:rPr>
              <a:t>Visitors</a:t>
            </a:r>
          </a:p>
        </p:txBody>
      </p:sp>
      <p:pic>
        <p:nvPicPr>
          <p:cNvPr id="56327"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7347" name="Rectangle 3"/>
          <p:cNvSpPr>
            <a:spLocks noGrp="1" noChangeArrowheads="1"/>
          </p:cNvSpPr>
          <p:nvPr>
            <p:ph idx="1"/>
          </p:nvPr>
        </p:nvSpPr>
        <p:spPr>
          <a:xfrm>
            <a:off x="628650" y="1787525"/>
            <a:ext cx="7551738" cy="4114800"/>
          </a:xfrm>
        </p:spPr>
        <p:txBody>
          <a:bodyPr/>
          <a:lstStyle/>
          <a:p>
            <a:pPr eaLnBrk="1" hangingPunct="1">
              <a:buFontTx/>
              <a:buNone/>
            </a:pPr>
            <a:r>
              <a:rPr lang="en-AU" altLang="en-US" dirty="0" smtClean="0"/>
              <a:t>	</a:t>
            </a:r>
            <a:r>
              <a:rPr lang="en-AU" altLang="en-US" sz="2800" b="1" i="1" dirty="0" smtClean="0"/>
              <a:t>Attribute</a:t>
            </a:r>
            <a:r>
              <a:rPr lang="en-AU" altLang="en-US" sz="2800" dirty="0" smtClean="0"/>
              <a:t>: is a characteristic of all entities, but with a specific value “local” to the entity that can differ from one entity to another</a:t>
            </a:r>
            <a:r>
              <a:rPr lang="en-AU" altLang="en-US" dirty="0" smtClean="0"/>
              <a:t>.</a:t>
            </a:r>
          </a:p>
          <a:p>
            <a:pPr eaLnBrk="1" hangingPunct="1">
              <a:buFontTx/>
              <a:buNone/>
            </a:pPr>
            <a:endParaRPr lang="en-AU" altLang="en-US" dirty="0" smtClean="0"/>
          </a:p>
        </p:txBody>
      </p:sp>
      <p:sp>
        <p:nvSpPr>
          <p:cNvPr id="5734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57349" name="Text Box 5"/>
          <p:cNvSpPr txBox="1">
            <a:spLocks noChangeArrowheads="1"/>
          </p:cNvSpPr>
          <p:nvPr/>
        </p:nvSpPr>
        <p:spPr bwMode="auto">
          <a:xfrm>
            <a:off x="1600200" y="360838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7351" name="Text Box 7"/>
          <p:cNvSpPr txBox="1">
            <a:spLocks noChangeArrowheads="1"/>
          </p:cNvSpPr>
          <p:nvPr/>
        </p:nvSpPr>
        <p:spPr bwMode="auto">
          <a:xfrm>
            <a:off x="1600200" y="4217988"/>
            <a:ext cx="18288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Type of illness,</a:t>
            </a:r>
          </a:p>
          <a:p>
            <a:pPr eaLnBrk="1" hangingPunct="1">
              <a:spcBef>
                <a:spcPct val="50000"/>
              </a:spcBef>
            </a:pPr>
            <a:r>
              <a:rPr lang="en-AU" altLang="en-US" sz="1600" dirty="0">
                <a:latin typeface="Times New Roman" panose="02020603050405020304" pitchFamily="18" charset="0"/>
              </a:rPr>
              <a:t>Age,</a:t>
            </a:r>
          </a:p>
          <a:p>
            <a:pPr eaLnBrk="1" hangingPunct="1">
              <a:spcBef>
                <a:spcPct val="50000"/>
              </a:spcBef>
            </a:pPr>
            <a:r>
              <a:rPr lang="en-AU" altLang="en-US" sz="1600" dirty="0">
                <a:latin typeface="Times New Roman" panose="02020603050405020304" pitchFamily="18" charset="0"/>
              </a:rPr>
              <a:t>Sex, </a:t>
            </a:r>
          </a:p>
          <a:p>
            <a:pPr eaLnBrk="1" hangingPunct="1">
              <a:spcBef>
                <a:spcPct val="50000"/>
              </a:spcBef>
            </a:pPr>
            <a:r>
              <a:rPr lang="en-AU" altLang="en-US" sz="1600" dirty="0">
                <a:latin typeface="Times New Roman" panose="02020603050405020304" pitchFamily="18" charset="0"/>
              </a:rPr>
              <a:t>Temperature,</a:t>
            </a:r>
          </a:p>
          <a:p>
            <a:pPr eaLnBrk="1" hangingPunct="1">
              <a:spcBef>
                <a:spcPct val="50000"/>
              </a:spcBef>
            </a:pPr>
            <a:r>
              <a:rPr lang="en-AU" altLang="en-US" sz="1600" dirty="0">
                <a:latin typeface="Times New Roman" panose="02020603050405020304" pitchFamily="18" charset="0"/>
              </a:rPr>
              <a:t>Blood Pressure</a:t>
            </a:r>
          </a:p>
        </p:txBody>
      </p:sp>
      <p:pic>
        <p:nvPicPr>
          <p:cNvPr id="57352"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3844925"/>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a:t>
            </a:r>
            <a:r>
              <a:rPr lang="en-AU" altLang="en-US" sz="1600" dirty="0" smtClean="0">
                <a:latin typeface="Times New Roman" panose="02020603050405020304" pitchFamily="18" charset="0"/>
              </a:rPr>
              <a:t>Patient</a:t>
            </a:r>
            <a:endParaRPr lang="en-AU"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8371" name="Rectangle 3"/>
          <p:cNvSpPr>
            <a:spLocks noGrp="1" noChangeArrowheads="1"/>
          </p:cNvSpPr>
          <p:nvPr>
            <p:ph idx="1"/>
          </p:nvPr>
        </p:nvSpPr>
        <p:spPr>
          <a:xfrm>
            <a:off x="628650" y="1746250"/>
            <a:ext cx="8321675" cy="4114800"/>
          </a:xfrm>
        </p:spPr>
        <p:txBody>
          <a:bodyPr/>
          <a:lstStyle/>
          <a:p>
            <a:pPr eaLnBrk="1" hangingPunct="1">
              <a:buFontTx/>
              <a:buNone/>
            </a:pPr>
            <a:r>
              <a:rPr lang="en-AU" altLang="en-US" dirty="0" smtClean="0"/>
              <a:t>	</a:t>
            </a:r>
            <a:r>
              <a:rPr lang="en-AU" altLang="en-US" sz="2800" b="1" i="1" dirty="0" smtClean="0"/>
              <a:t>Resources</a:t>
            </a:r>
            <a:r>
              <a:rPr lang="en-AU" altLang="en-US" sz="2800" dirty="0" smtClean="0"/>
              <a:t>: </a:t>
            </a:r>
            <a:r>
              <a:rPr lang="en-US" altLang="en-US" sz="2800" dirty="0" smtClean="0"/>
              <a:t>what entities compete for</a:t>
            </a:r>
            <a:endParaRPr lang="en-US" altLang="en-US" sz="2000" dirty="0" smtClean="0"/>
          </a:p>
          <a:p>
            <a:pPr lvl="1" eaLnBrk="1" hangingPunct="1"/>
            <a:r>
              <a:rPr lang="en-US" altLang="en-US" sz="2400" dirty="0" smtClean="0"/>
              <a:t>Entity </a:t>
            </a:r>
            <a:r>
              <a:rPr lang="en-US" altLang="en-US" sz="2400" i="1" dirty="0" smtClean="0">
                <a:solidFill>
                  <a:srgbClr val="FF0000"/>
                </a:solidFill>
              </a:rPr>
              <a:t>seizes</a:t>
            </a:r>
            <a:r>
              <a:rPr lang="en-US" altLang="en-US" sz="2400" dirty="0" smtClean="0"/>
              <a:t> a resource, uses it, </a:t>
            </a:r>
            <a:r>
              <a:rPr lang="en-US" altLang="en-US" sz="2400" i="1" dirty="0" smtClean="0">
                <a:solidFill>
                  <a:srgbClr val="FF0000"/>
                </a:solidFill>
              </a:rPr>
              <a:t>releases</a:t>
            </a:r>
            <a:r>
              <a:rPr lang="en-US" altLang="en-US" sz="2400" dirty="0" smtClean="0"/>
              <a:t> it</a:t>
            </a:r>
          </a:p>
          <a:p>
            <a:pPr lvl="1" eaLnBrk="1" hangingPunct="1"/>
            <a:r>
              <a:rPr lang="en-US" altLang="en-US" sz="2400" dirty="0" smtClean="0"/>
              <a:t>Think of a </a:t>
            </a:r>
            <a:r>
              <a:rPr lang="en-US" altLang="en-US" sz="2400" i="1" dirty="0" smtClean="0">
                <a:solidFill>
                  <a:srgbClr val="FF0000"/>
                </a:solidFill>
              </a:rPr>
              <a:t>resource being assigned to an entity</a:t>
            </a:r>
            <a:r>
              <a:rPr lang="en-US" altLang="en-US" sz="2400" dirty="0" smtClean="0"/>
              <a:t>, rather than an entity “belonging to” a resource</a:t>
            </a:r>
          </a:p>
          <a:p>
            <a:pPr lvl="1" eaLnBrk="1" hangingPunct="1"/>
            <a:r>
              <a:rPr lang="en-US" altLang="en-US" sz="2400" dirty="0" smtClean="0"/>
              <a:t>“A” resource can have several </a:t>
            </a:r>
            <a:r>
              <a:rPr lang="en-US" altLang="en-US" sz="2400" i="1" dirty="0" smtClean="0">
                <a:solidFill>
                  <a:srgbClr val="FF0000"/>
                </a:solidFill>
              </a:rPr>
              <a:t>units</a:t>
            </a:r>
            <a:r>
              <a:rPr lang="en-US" altLang="en-US" sz="2400" dirty="0" smtClean="0"/>
              <a:t> of capacity which can be changed during the simulation</a:t>
            </a:r>
          </a:p>
          <a:p>
            <a:pPr lvl="1" eaLnBrk="1" hangingPunct="1"/>
            <a:endParaRPr lang="en-US" altLang="en-US" sz="2000" dirty="0" smtClean="0"/>
          </a:p>
          <a:p>
            <a:pPr eaLnBrk="1" hangingPunct="1">
              <a:buFontTx/>
              <a:buNone/>
            </a:pPr>
            <a:endParaRPr lang="en-AU" altLang="en-US" sz="2800" dirty="0" smtClean="0"/>
          </a:p>
        </p:txBody>
      </p:sp>
      <p:sp>
        <p:nvSpPr>
          <p:cNvPr id="58372"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sp>
        <p:nvSpPr>
          <p:cNvPr id="58373"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8375"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Doctors, Nurses</a:t>
            </a:r>
          </a:p>
          <a:p>
            <a:pPr eaLnBrk="1" hangingPunct="1">
              <a:spcBef>
                <a:spcPct val="50000"/>
              </a:spcBef>
            </a:pPr>
            <a:r>
              <a:rPr lang="en-AU" altLang="en-US" sz="1600" dirty="0">
                <a:latin typeface="Times New Roman" panose="02020603050405020304" pitchFamily="18" charset="0"/>
              </a:rPr>
              <a:t>X-Ray Equipment</a:t>
            </a:r>
          </a:p>
        </p:txBody>
      </p:sp>
      <p:pic>
        <p:nvPicPr>
          <p:cNvPr id="58376"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9395" name="Rectangle 3"/>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smtClean="0"/>
              <a:t>Variable</a:t>
            </a:r>
            <a:r>
              <a:rPr lang="en-US" altLang="en-US" sz="2800" dirty="0" smtClean="0"/>
              <a:t>: A piece of information that reflects some characteristic of the whole system, not of specific entities</a:t>
            </a:r>
          </a:p>
          <a:p>
            <a:pPr marL="0" lvl="1" indent="0" eaLnBrk="1" hangingPunct="1"/>
            <a:r>
              <a:rPr lang="en-US" altLang="en-US" dirty="0" smtClean="0"/>
              <a:t> </a:t>
            </a:r>
            <a:r>
              <a:rPr lang="en-US" altLang="en-US" sz="2400" dirty="0" smtClean="0"/>
              <a:t>Entities can access, change some variables</a:t>
            </a:r>
          </a:p>
          <a:p>
            <a:pPr marL="0" indent="0" eaLnBrk="1" hangingPunct="1">
              <a:buFontTx/>
              <a:buNone/>
            </a:pPr>
            <a:endParaRPr lang="en-US" altLang="en-US" sz="2800" dirty="0" smtClean="0"/>
          </a:p>
        </p:txBody>
      </p:sp>
      <p:sp>
        <p:nvSpPr>
          <p:cNvPr id="59397" name="Text Box 5"/>
          <p:cNvSpPr txBox="1">
            <a:spLocks noChangeArrowheads="1"/>
          </p:cNvSpPr>
          <p:nvPr/>
        </p:nvSpPr>
        <p:spPr bwMode="auto">
          <a:xfrm>
            <a:off x="1641475" y="4562475"/>
            <a:ext cx="30607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Current time</a:t>
            </a:r>
          </a:p>
        </p:txBody>
      </p:sp>
      <p:pic>
        <p:nvPicPr>
          <p:cNvPr id="59398" name="Picture 6"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675" y="4124325"/>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658757" y="4081766"/>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0419"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State</a:t>
            </a:r>
            <a:r>
              <a:rPr lang="en-AU" altLang="en-US" sz="3600" dirty="0" smtClean="0"/>
              <a:t>:</a:t>
            </a:r>
            <a:r>
              <a:rPr lang="en-AU" altLang="en-US" sz="2800" dirty="0" smtClean="0"/>
              <a:t> A collection of variables that contains all the information necessary to describe the system at any time</a:t>
            </a:r>
          </a:p>
        </p:txBody>
      </p:sp>
      <p:sp>
        <p:nvSpPr>
          <p:cNvPr id="60421" name="Text Box 4"/>
          <p:cNvSpPr txBox="1">
            <a:spLocks noChangeArrowheads="1"/>
          </p:cNvSpPr>
          <p:nvPr/>
        </p:nvSpPr>
        <p:spPr bwMode="auto">
          <a:xfrm>
            <a:off x="1295400" y="4267200"/>
            <a:ext cx="30607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Status of doctors (busy or idle),</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Status of Lab equipment, </a:t>
            </a:r>
            <a:r>
              <a:rPr lang="en-AU" altLang="en-US" sz="1600" dirty="0" smtClean="0">
                <a:latin typeface="Times New Roman" panose="02020603050405020304" pitchFamily="18" charset="0"/>
              </a:rPr>
              <a:t>etc.}</a:t>
            </a:r>
            <a:endParaRPr lang="en-AU" altLang="en-US" sz="1600" dirty="0">
              <a:latin typeface="Times New Roman" panose="02020603050405020304" pitchFamily="18" charset="0"/>
            </a:endParaRPr>
          </a:p>
        </p:txBody>
      </p:sp>
      <p:pic>
        <p:nvPicPr>
          <p:cNvPr id="60422" name="Picture 5"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962400"/>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868738"/>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1443"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Event</a:t>
            </a:r>
            <a:r>
              <a:rPr lang="en-AU" altLang="en-US" sz="2800" dirty="0" smtClean="0"/>
              <a:t>: An instantaneous occurrence that changes the state of the system</a:t>
            </a:r>
          </a:p>
        </p:txBody>
      </p:sp>
      <p:sp>
        <p:nvSpPr>
          <p:cNvPr id="61445" name="Text Box 4"/>
          <p:cNvSpPr txBox="1">
            <a:spLocks noChangeArrowheads="1"/>
          </p:cNvSpPr>
          <p:nvPr/>
        </p:nvSpPr>
        <p:spPr bwMode="auto">
          <a:xfrm>
            <a:off x="1295400" y="3810000"/>
            <a:ext cx="2362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Arrival of a new patient, </a:t>
            </a:r>
          </a:p>
          <a:p>
            <a:pPr eaLnBrk="1" hangingPunct="1">
              <a:spcBef>
                <a:spcPct val="50000"/>
              </a:spcBef>
            </a:pPr>
            <a:r>
              <a:rPr lang="en-AU" altLang="en-US" sz="1600" dirty="0">
                <a:latin typeface="Times New Roman" panose="02020603050405020304" pitchFamily="18" charset="0"/>
              </a:rPr>
              <a:t>Completion of service (i.e., examination)</a:t>
            </a:r>
          </a:p>
          <a:p>
            <a:pPr eaLnBrk="1" hangingPunct="1">
              <a:spcBef>
                <a:spcPct val="50000"/>
              </a:spcBef>
            </a:pPr>
            <a:r>
              <a:rPr lang="en-AU" altLang="en-US" sz="1600" dirty="0">
                <a:latin typeface="Times New Roman" panose="02020603050405020304" pitchFamily="18" charset="0"/>
              </a:rPr>
              <a:t>Failure of medical equipment, etc.</a:t>
            </a:r>
          </a:p>
        </p:txBody>
      </p:sp>
      <p:pic>
        <p:nvPicPr>
          <p:cNvPr id="61446" name="Picture 5" descr="ambu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81400"/>
            <a:ext cx="1790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429000"/>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62467" name="Rectangle 3"/>
          <p:cNvSpPr>
            <a:spLocks noGrp="1" noChangeArrowheads="1"/>
          </p:cNvSpPr>
          <p:nvPr>
            <p:ph idx="1"/>
          </p:nvPr>
        </p:nvSpPr>
        <p:spPr>
          <a:xfrm>
            <a:off x="450850" y="1746250"/>
            <a:ext cx="8077200" cy="4114800"/>
          </a:xfrm>
        </p:spPr>
        <p:txBody>
          <a:bodyPr/>
          <a:lstStyle/>
          <a:p>
            <a:pPr eaLnBrk="1" hangingPunct="1">
              <a:buFontTx/>
              <a:buNone/>
            </a:pPr>
            <a:r>
              <a:rPr lang="en-AU" altLang="en-US" dirty="0" smtClean="0"/>
              <a:t>	</a:t>
            </a:r>
            <a:r>
              <a:rPr lang="en-AU" altLang="en-US" sz="2800" b="1" i="1" dirty="0" smtClean="0"/>
              <a:t>Activity</a:t>
            </a:r>
            <a:r>
              <a:rPr lang="en-AU" altLang="en-US" sz="2800" dirty="0" smtClean="0"/>
              <a:t>: represents a time period of specified length.</a:t>
            </a:r>
          </a:p>
          <a:p>
            <a:pPr eaLnBrk="1" hangingPunct="1">
              <a:buFontTx/>
              <a:buNone/>
            </a:pPr>
            <a:endParaRPr lang="en-AU" altLang="en-US" dirty="0" smtClean="0"/>
          </a:p>
        </p:txBody>
      </p:sp>
      <p:sp>
        <p:nvSpPr>
          <p:cNvPr id="6246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62469" name="Text Box 5"/>
          <p:cNvSpPr txBox="1">
            <a:spLocks noChangeArrowheads="1"/>
          </p:cNvSpPr>
          <p:nvPr/>
        </p:nvSpPr>
        <p:spPr bwMode="auto">
          <a:xfrm>
            <a:off x="1808163" y="337343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62471" name="Text Box 7"/>
          <p:cNvSpPr txBox="1">
            <a:spLocks noChangeArrowheads="1"/>
          </p:cNvSpPr>
          <p:nvPr/>
        </p:nvSpPr>
        <p:spPr bwMode="auto">
          <a:xfrm>
            <a:off x="1808163" y="3983038"/>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Surgery,</a:t>
            </a:r>
          </a:p>
          <a:p>
            <a:pPr eaLnBrk="1" hangingPunct="1">
              <a:spcBef>
                <a:spcPct val="50000"/>
              </a:spcBef>
            </a:pPr>
            <a:r>
              <a:rPr lang="en-AU" altLang="en-US" sz="1600" dirty="0">
                <a:latin typeface="Times New Roman" panose="02020603050405020304" pitchFamily="18" charset="0"/>
              </a:rPr>
              <a:t>Checking temperature, </a:t>
            </a:r>
          </a:p>
          <a:p>
            <a:pPr eaLnBrk="1" hangingPunct="1">
              <a:spcBef>
                <a:spcPct val="50000"/>
              </a:spcBef>
            </a:pPr>
            <a:r>
              <a:rPr lang="en-AU" altLang="en-US" sz="1600" dirty="0">
                <a:latin typeface="Times New Roman" panose="02020603050405020304" pitchFamily="18" charset="0"/>
              </a:rPr>
              <a:t>X-Ray.</a:t>
            </a:r>
          </a:p>
        </p:txBody>
      </p:sp>
      <p:pic>
        <p:nvPicPr>
          <p:cNvPr id="62472" name="Picture 9" descr="patien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602038"/>
            <a:ext cx="152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808163" y="35798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smtClean="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smtClean="0"/>
              <a:t>DATA COLLECTION AND ANALYIS</a:t>
            </a:r>
            <a:endParaRPr lang="en-AU" altLang="en-US" dirty="0" smtClean="0"/>
          </a:p>
        </p:txBody>
      </p:sp>
      <p:sp>
        <p:nvSpPr>
          <p:cNvPr id="63491" name="Rectangle 3"/>
          <p:cNvSpPr>
            <a:spLocks noGrp="1" noChangeArrowheads="1"/>
          </p:cNvSpPr>
          <p:nvPr>
            <p:ph idx="1"/>
          </p:nvPr>
        </p:nvSpPr>
        <p:spPr/>
        <p:txBody>
          <a:bodyPr/>
          <a:lstStyle/>
          <a:p>
            <a:pPr eaLnBrk="1" hangingPunct="1"/>
            <a:r>
              <a:rPr lang="en-AU" altLang="en-US" sz="2800" dirty="0" smtClean="0"/>
              <a:t>Data collection is an expensive process!</a:t>
            </a:r>
          </a:p>
          <a:p>
            <a:pPr eaLnBrk="1" hangingPunct="1"/>
            <a:endParaRPr lang="en-AU" altLang="en-US" sz="2800" dirty="0" smtClean="0"/>
          </a:p>
          <a:p>
            <a:pPr eaLnBrk="1" hangingPunct="1"/>
            <a:r>
              <a:rPr lang="en-AU" altLang="en-US" sz="2800" dirty="0" smtClean="0"/>
              <a:t>The client often collects the data &amp; submit it in electronic format</a:t>
            </a:r>
          </a:p>
          <a:p>
            <a:pPr eaLnBrk="1" hangingPunct="1"/>
            <a:endParaRPr lang="en-AU" altLang="en-US" sz="2800" dirty="0" smtClean="0"/>
          </a:p>
          <a:p>
            <a:pPr eaLnBrk="1" hangingPunct="1"/>
            <a:r>
              <a:rPr lang="en-AU" altLang="en-US" sz="2800" dirty="0" smtClean="0"/>
              <a:t>Simulation analyst analyse the data</a:t>
            </a:r>
            <a:endParaRPr lang="en-AU" altLang="en-US" dirty="0" smtClean="0"/>
          </a:p>
          <a:p>
            <a:pPr lvl="1" eaLnBrk="1" hangingPunct="1"/>
            <a:r>
              <a:rPr lang="en-AU" altLang="en-US" sz="2400" dirty="0" smtClean="0"/>
              <a:t>Determine the random variables</a:t>
            </a:r>
          </a:p>
          <a:p>
            <a:pPr lvl="1" eaLnBrk="1" hangingPunct="1"/>
            <a:r>
              <a:rPr lang="en-AU" altLang="en-US" sz="2400" dirty="0" smtClean="0"/>
              <a:t>Determine the data requirements</a:t>
            </a:r>
          </a:p>
          <a:p>
            <a:pPr lvl="1" eaLnBrk="1" hangingPunct="1"/>
            <a:r>
              <a:rPr lang="en-AU" altLang="en-US" sz="2400" dirty="0" smtClean="0"/>
              <a:t>Analyse the data</a:t>
            </a:r>
          </a:p>
          <a:p>
            <a:pPr lvl="1" eaLnBrk="1" hangingPunct="1"/>
            <a:r>
              <a:rPr lang="en-AU" altLang="en-US" sz="2400" dirty="0" smtClean="0"/>
              <a:t>Fit distribution functions</a:t>
            </a:r>
            <a:endParaRPr lang="en-AU" alt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smtClean="0"/>
              <a:t>LOGICAL (or Flowchart model)</a:t>
            </a:r>
            <a:endParaRPr lang="en-AU" altLang="en-US" dirty="0" smtClean="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smtClean="0"/>
              <a:t>        Shows the logical relationships among the elements of the model</a:t>
            </a:r>
            <a:endParaRPr lang="en-AU" altLang="en-US" dirty="0" smtClean="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smtClean="0"/>
              <a:t>MODEL TRANSLATION</a:t>
            </a:r>
            <a:endParaRPr lang="en-AU" altLang="en-US" dirty="0" smtClean="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smtClean="0"/>
              <a:t>Simulation model executes the logic contained in the flow-chart model</a:t>
            </a:r>
            <a:endParaRPr lang="en-AU" altLang="en-US" dirty="0" smtClean="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smtClean="0">
                <a:latin typeface="+mn-lt"/>
              </a:rPr>
              <a:t>Coding</a:t>
            </a:r>
            <a:endParaRPr lang="en-AU" altLang="en-US" sz="1800" dirty="0">
              <a:latin typeface="+mn-lt"/>
            </a:endParaRP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smtClean="0"/>
              <a:t>ARENA EXAMPLE</a:t>
            </a:r>
            <a:endParaRPr lang="en-AU" altLang="en-US" dirty="0" smtClean="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smtClean="0"/>
              <a:t>SIMAN EXAMPLE</a:t>
            </a:r>
            <a:endParaRPr lang="en-AU" altLang="en-US" dirty="0" smtClean="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smtClean="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smtClean="0">
                <a:solidFill>
                  <a:schemeClr val="bg2"/>
                </a:solidFill>
              </a:rPr>
              <a:t>	public static void main(</a:t>
            </a:r>
            <a:r>
              <a:rPr lang="en-US" altLang="en-US" sz="2000" b="1" noProof="1" smtClean="0">
                <a:solidFill>
                  <a:schemeClr val="bg2"/>
                </a:solidFill>
              </a:rPr>
              <a:t>String</a:t>
            </a:r>
            <a:r>
              <a:rPr lang="en-US" altLang="en-US" sz="2000" noProof="1" smtClean="0">
                <a:solidFill>
                  <a:schemeClr val="bg2"/>
                </a:solidFill>
              </a:rPr>
              <a:t> argv[])</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Initialization();</a:t>
            </a: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smtClean="0">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a:t>
            </a:r>
            <a:r>
              <a:rPr lang="en-US" altLang="en-US" sz="2000" b="1" noProof="1" smtClean="0">
                <a:solidFill>
                  <a:schemeClr val="bg2"/>
                </a:solidFill>
              </a:rPr>
              <a:t>Event</a:t>
            </a:r>
            <a:r>
              <a:rPr lang="en-US" altLang="en-US" sz="2000" noProof="1" smtClean="0">
                <a:solidFill>
                  <a:schemeClr val="bg2"/>
                </a:solidFill>
              </a:rPr>
              <a:t> evt = FutureEventList[0]; //get imminent event</a:t>
            </a:r>
          </a:p>
          <a:p>
            <a:pPr eaLnBrk="1" fontAlgn="auto" hangingPunct="1">
              <a:lnSpc>
                <a:spcPct val="80000"/>
              </a:lnSpc>
              <a:spcAft>
                <a:spcPts val="0"/>
              </a:spcAft>
              <a:buFontTx/>
              <a:buNone/>
              <a:defRPr/>
            </a:pPr>
            <a:r>
              <a:rPr lang="en-US" altLang="en-US" sz="2000" noProof="1" smtClean="0">
                <a:solidFill>
                  <a:schemeClr val="bg2"/>
                </a:solidFill>
              </a:rPr>
              <a:t>			removefromFEL(); //be rid of it</a:t>
            </a:r>
          </a:p>
          <a:p>
            <a:pPr eaLnBrk="1" fontAlgn="auto" hangingPunct="1">
              <a:lnSpc>
                <a:spcPct val="80000"/>
              </a:lnSpc>
              <a:spcAft>
                <a:spcPts val="0"/>
              </a:spcAft>
              <a:buFontTx/>
              <a:buNone/>
              <a:defRPr/>
            </a:pPr>
            <a:r>
              <a:rPr lang="en-US" altLang="en-US" sz="2000" noProof="1" smtClean="0">
                <a:solidFill>
                  <a:schemeClr val="bg2"/>
                </a:solidFill>
              </a:rPr>
              <a:t>			Clock = evt.get_time(); //advance in time</a:t>
            </a:r>
          </a:p>
          <a:p>
            <a:pPr eaLnBrk="1" fontAlgn="auto" hangingPunct="1">
              <a:lnSpc>
                <a:spcPct val="80000"/>
              </a:lnSpc>
              <a:spcAft>
                <a:spcPts val="0"/>
              </a:spcAft>
              <a:buFontTx/>
              <a:buNone/>
              <a:defRPr/>
            </a:pPr>
            <a:r>
              <a:rPr lang="en-US" altLang="en-US" sz="2000" noProof="1" smtClean="0">
                <a:solidFill>
                  <a:schemeClr val="bg2"/>
                </a:solidFill>
              </a:rPr>
              <a:t>			if (evt.get_type() == arrival) ProcessArrival();</a:t>
            </a:r>
          </a:p>
          <a:p>
            <a:pPr eaLnBrk="1" fontAlgn="auto" hangingPunct="1">
              <a:lnSpc>
                <a:spcPct val="80000"/>
              </a:lnSpc>
              <a:spcAft>
                <a:spcPts val="0"/>
              </a:spcAft>
              <a:buFontTx/>
              <a:buNone/>
              <a:defRPr/>
            </a:pPr>
            <a:r>
              <a:rPr lang="en-US" altLang="en-US" sz="2000" noProof="1" smtClean="0">
                <a:solidFill>
                  <a:schemeClr val="bg2"/>
                </a:solidFill>
              </a:rPr>
              <a:t>			else ProcessDeparture();</a:t>
            </a:r>
          </a:p>
          <a:p>
            <a:pPr eaLnBrk="1" fontAlgn="auto" hangingPunct="1">
              <a:lnSpc>
                <a:spcPct val="80000"/>
              </a:lnSpc>
              <a:spcAft>
                <a:spcPts val="0"/>
              </a:spcAft>
              <a:buFontTx/>
              <a:buNone/>
              <a:defRPr/>
            </a:pPr>
            <a:r>
              <a:rPr lang="en-US" altLang="en-US" sz="2000" noProof="1" smtClean="0">
                <a:solidFill>
                  <a:schemeClr val="bg2"/>
                </a:solidFill>
              </a:rPr>
              <a:t>		}</a:t>
            </a:r>
            <a:endParaRPr lang="en-US" altLang="en-US" sz="2000" dirty="0" smtClean="0">
              <a:solidFill>
                <a:schemeClr val="bg2"/>
              </a:solidFill>
            </a:endParaRP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ReportGeneration();</a:t>
            </a:r>
          </a:p>
          <a:p>
            <a:pPr eaLnBrk="1" fontAlgn="auto" hangingPunct="1">
              <a:lnSpc>
                <a:spcPct val="80000"/>
              </a:lnSpc>
              <a:spcAft>
                <a:spcPts val="0"/>
              </a:spcAft>
              <a:buFontTx/>
              <a:buNone/>
              <a:defRPr/>
            </a:pPr>
            <a:r>
              <a:rPr lang="en-US" altLang="en-US" sz="2000" noProof="1" smtClean="0">
                <a:solidFill>
                  <a:schemeClr val="bg2"/>
                </a:solidFill>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smtClean="0"/>
              <a:t>VERIFICATION AND VALIDATION</a:t>
            </a:r>
            <a:endParaRPr lang="en-AU" altLang="en-US" dirty="0" smtClean="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smtClean="0"/>
              <a:t>Verification</a:t>
            </a:r>
            <a:r>
              <a:rPr lang="en-AU" altLang="en-US" sz="2800" dirty="0" smtClean="0"/>
              <a:t>: the process of determining if the operational logic is correct.</a:t>
            </a:r>
          </a:p>
          <a:p>
            <a:pPr lvl="1" eaLnBrk="1" hangingPunct="1"/>
            <a:r>
              <a:rPr lang="en-AU" altLang="en-US" sz="2400" dirty="0" smtClean="0"/>
              <a:t>Debugging the simulation software</a:t>
            </a:r>
          </a:p>
          <a:p>
            <a:pPr eaLnBrk="1" hangingPunct="1"/>
            <a:endParaRPr lang="en-AU" altLang="en-US" sz="2800" dirty="0" smtClean="0"/>
          </a:p>
          <a:p>
            <a:pPr eaLnBrk="1" hangingPunct="1"/>
            <a:r>
              <a:rPr lang="en-AU" altLang="en-US" sz="2800" b="1" i="1" dirty="0" smtClean="0"/>
              <a:t>Validation</a:t>
            </a:r>
            <a:r>
              <a:rPr lang="en-AU" altLang="en-US" sz="2800" dirty="0" smtClean="0"/>
              <a:t>:</a:t>
            </a:r>
            <a:r>
              <a:rPr lang="en-AU" altLang="en-US" sz="2800" b="1" i="1" dirty="0" smtClean="0"/>
              <a:t> </a:t>
            </a:r>
            <a:r>
              <a:rPr lang="en-AU" altLang="en-US" sz="2800" dirty="0" smtClean="0"/>
              <a:t>the process of determining if the model accurately represents the system.</a:t>
            </a:r>
          </a:p>
          <a:p>
            <a:pPr lvl="1" eaLnBrk="1" hangingPunct="1"/>
            <a:r>
              <a:rPr lang="en-AU" altLang="en-US" sz="2400" dirty="0" smtClean="0"/>
              <a:t>Comparison of model results with collected data from the real system</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r>
              <a:rPr lang="en-US" dirty="0" smtClean="0">
                <a:solidFill>
                  <a:schemeClr val="tx1"/>
                </a:solidFill>
              </a:rPr>
              <a:t>Operational Logic</a:t>
            </a:r>
            <a:endParaRPr lang="en-US" dirty="0">
              <a:solidFill>
                <a:schemeClr val="tx1"/>
              </a:solidFill>
            </a:endParaRP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smtClean="0"/>
              <a:t>VERIFICATION AND VALIDATION</a:t>
            </a:r>
            <a:endParaRPr lang="en-US" altLang="en-US" dirty="0" smtClean="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smtClean="0"/>
              <a:t>GRADING</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altLang="en-US" sz="3200" dirty="0" smtClean="0"/>
              <a:t>Midterm:</a:t>
            </a:r>
            <a:r>
              <a:rPr lang="tr-TR" altLang="en-US" sz="3200" dirty="0" smtClean="0"/>
              <a:t> </a:t>
            </a:r>
            <a:r>
              <a:rPr lang="en-US" altLang="en-US" sz="3200" dirty="0" smtClean="0"/>
              <a:t>35%</a:t>
            </a:r>
            <a:endParaRPr lang="tr-TR" altLang="en-US" sz="3200" dirty="0"/>
          </a:p>
          <a:p>
            <a:pPr eaLnBrk="1" fontAlgn="auto" hangingPunct="1">
              <a:spcAft>
                <a:spcPts val="0"/>
              </a:spcAft>
              <a:defRPr/>
            </a:pPr>
            <a:r>
              <a:rPr lang="en-US" altLang="en-US" sz="3200" dirty="0"/>
              <a:t>Final </a:t>
            </a:r>
            <a:r>
              <a:rPr lang="en-US" altLang="en-US" sz="3200" dirty="0" smtClean="0"/>
              <a:t>Exam:  35%</a:t>
            </a:r>
            <a:endParaRPr lang="tr-TR" altLang="en-US" sz="3200" dirty="0"/>
          </a:p>
          <a:p>
            <a:pPr eaLnBrk="1" fontAlgn="auto" hangingPunct="1">
              <a:spcAft>
                <a:spcPts val="0"/>
              </a:spcAft>
              <a:defRPr/>
            </a:pPr>
            <a:r>
              <a:rPr lang="en-US" altLang="en-US" sz="3200" dirty="0" smtClean="0"/>
              <a:t>Arena Quiz: 10%</a:t>
            </a:r>
          </a:p>
          <a:p>
            <a:pPr eaLnBrk="1" fontAlgn="auto" hangingPunct="1">
              <a:spcAft>
                <a:spcPts val="0"/>
              </a:spcAft>
              <a:defRPr/>
            </a:pPr>
            <a:r>
              <a:rPr lang="en-US" altLang="en-US" sz="3200" dirty="0" smtClean="0"/>
              <a:t>Arena Project: 15%</a:t>
            </a:r>
          </a:p>
          <a:p>
            <a:pPr eaLnBrk="1" fontAlgn="auto" hangingPunct="1">
              <a:spcAft>
                <a:spcPts val="0"/>
              </a:spcAft>
              <a:defRPr/>
            </a:pPr>
            <a:r>
              <a:rPr lang="en-US" altLang="en-US" sz="3200" dirty="0" smtClean="0"/>
              <a:t>Homework Assignments: 5%</a:t>
            </a:r>
          </a:p>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altLang="en-US" sz="3200" dirty="0" smtClean="0"/>
              <a:t>THIS ASSESSMENT CRITERIA AND THE PERCENTAGES ARE SUBJECT TO CHANGE AS THE PANDEMIC PROGRESSES!</a:t>
            </a:r>
            <a:endParaRPr lang="tr-TR" altLang="en-US" sz="3200" dirty="0"/>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400" dirty="0" smtClean="0"/>
              <a:t>ANALYSIS OF RESULTS</a:t>
            </a:r>
            <a:br>
              <a:rPr lang="en-AU" altLang="en-US" sz="4400" dirty="0" smtClean="0"/>
            </a:br>
            <a:endParaRPr lang="en-AU" altLang="en-US" sz="4000" dirty="0" smtClean="0"/>
          </a:p>
        </p:txBody>
      </p:sp>
      <p:sp>
        <p:nvSpPr>
          <p:cNvPr id="74755" name="Rectangle 3"/>
          <p:cNvSpPr>
            <a:spLocks noGrp="1" noChangeArrowheads="1"/>
          </p:cNvSpPr>
          <p:nvPr>
            <p:ph idx="1"/>
          </p:nvPr>
        </p:nvSpPr>
        <p:spPr>
          <a:xfrm>
            <a:off x="685800" y="2057400"/>
            <a:ext cx="7772400" cy="3276600"/>
          </a:xfrm>
        </p:spPr>
        <p:txBody>
          <a:bodyPr/>
          <a:lstStyle/>
          <a:p>
            <a:pPr eaLnBrk="1" hangingPunct="1"/>
            <a:r>
              <a:rPr lang="en-AU" altLang="en-US" dirty="0" smtClean="0"/>
              <a:t>Statistical tests for significance </a:t>
            </a:r>
          </a:p>
          <a:p>
            <a:pPr lvl="1" eaLnBrk="1" hangingPunct="1"/>
            <a:r>
              <a:rPr lang="en-AU" altLang="en-US" dirty="0" smtClean="0"/>
              <a:t>Point Estimation</a:t>
            </a:r>
          </a:p>
          <a:p>
            <a:pPr lvl="1" eaLnBrk="1" hangingPunct="1"/>
            <a:r>
              <a:rPr lang="en-AU" altLang="en-US" dirty="0" smtClean="0"/>
              <a:t>Confidence-Interval Estimation</a:t>
            </a:r>
          </a:p>
          <a:p>
            <a:pPr eaLnBrk="1" hangingPunct="1"/>
            <a:r>
              <a:rPr lang="en-AU" altLang="en-US" dirty="0" smtClean="0"/>
              <a:t>Interpretation of results</a:t>
            </a:r>
          </a:p>
          <a:p>
            <a:pPr eaLnBrk="1" hangingPunct="1"/>
            <a:r>
              <a:rPr lang="en-AU" altLang="en-US" dirty="0" smtClean="0"/>
              <a:t>More runs?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AU" altLang="en-US" sz="4000" dirty="0" smtClean="0"/>
              <a:t>EXPERIMENTAL DESIGN</a:t>
            </a:r>
          </a:p>
        </p:txBody>
      </p:sp>
      <p:sp>
        <p:nvSpPr>
          <p:cNvPr id="73731" name="Rectangle 3"/>
          <p:cNvSpPr>
            <a:spLocks noGrp="1" noChangeArrowheads="1"/>
          </p:cNvSpPr>
          <p:nvPr>
            <p:ph idx="1"/>
          </p:nvPr>
        </p:nvSpPr>
        <p:spPr/>
        <p:txBody>
          <a:bodyPr/>
          <a:lstStyle/>
          <a:p>
            <a:pPr eaLnBrk="1" hangingPunct="1"/>
            <a:r>
              <a:rPr lang="en-AU" altLang="en-US" dirty="0" smtClean="0"/>
              <a:t>Alternative scenarios to be simulated</a:t>
            </a:r>
          </a:p>
          <a:p>
            <a:pPr eaLnBrk="1" hangingPunct="1"/>
            <a:r>
              <a:rPr lang="en-AU" altLang="en-US" dirty="0" smtClean="0"/>
              <a:t>Type of output data analysis (steady state vs transient state analysis) </a:t>
            </a:r>
          </a:p>
          <a:p>
            <a:pPr eaLnBrk="1" hangingPunct="1"/>
            <a:r>
              <a:rPr lang="en-AU" altLang="en-US" dirty="0" smtClean="0"/>
              <a:t>Number of simulation runs</a:t>
            </a:r>
          </a:p>
          <a:p>
            <a:pPr eaLnBrk="1" hangingPunct="1"/>
            <a:r>
              <a:rPr lang="en-AU" altLang="en-US" dirty="0" smtClean="0"/>
              <a:t>Length of each run</a:t>
            </a:r>
          </a:p>
          <a:p>
            <a:pPr eaLnBrk="1" hangingPunct="1"/>
            <a:r>
              <a:rPr lang="en-AU" altLang="en-US" dirty="0" smtClean="0"/>
              <a:t>The manner of initialization</a:t>
            </a:r>
          </a:p>
          <a:p>
            <a:pPr eaLnBrk="1" hangingPunct="1"/>
            <a:r>
              <a:rPr lang="en-AU" altLang="en-US" dirty="0" smtClean="0"/>
              <a:t>Variance reduction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000" dirty="0" smtClean="0"/>
              <a:t>DOCUMENTATION &amp; REPORTING</a:t>
            </a:r>
            <a:br>
              <a:rPr lang="en-AU" altLang="en-US" sz="4000" dirty="0" smtClean="0"/>
            </a:br>
            <a:endParaRPr lang="en-AU" altLang="en-US" sz="4000" dirty="0" smtClean="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smtClean="0"/>
              <a:t>Program Documentation</a:t>
            </a:r>
          </a:p>
          <a:p>
            <a:pPr lvl="1" eaLnBrk="1" hangingPunct="1"/>
            <a:r>
              <a:rPr lang="en-AU" altLang="en-US" sz="2400" dirty="0" smtClean="0"/>
              <a:t>Allows future modifications</a:t>
            </a:r>
          </a:p>
          <a:p>
            <a:pPr lvl="1" eaLnBrk="1" hangingPunct="1"/>
            <a:r>
              <a:rPr lang="en-AU" altLang="en-US" sz="2400" dirty="0" smtClean="0"/>
              <a:t>Creates confidence</a:t>
            </a:r>
          </a:p>
          <a:p>
            <a:pPr eaLnBrk="1" hangingPunct="1"/>
            <a:r>
              <a:rPr lang="en-AU" altLang="en-US" sz="2800" dirty="0" smtClean="0"/>
              <a:t>Progress Reports</a:t>
            </a:r>
          </a:p>
          <a:p>
            <a:pPr lvl="1" eaLnBrk="1" hangingPunct="1"/>
            <a:r>
              <a:rPr lang="en-AU" altLang="en-US" sz="2400" dirty="0" smtClean="0"/>
              <a:t>Frequent reports (e.g. monthly) are suggested</a:t>
            </a:r>
          </a:p>
          <a:p>
            <a:pPr lvl="1" eaLnBrk="1" hangingPunct="1"/>
            <a:r>
              <a:rPr lang="en-AU" altLang="en-US" sz="2400" dirty="0" smtClean="0"/>
              <a:t>Alternative scenarios</a:t>
            </a:r>
          </a:p>
          <a:p>
            <a:pPr lvl="1" eaLnBrk="1" hangingPunct="1"/>
            <a:r>
              <a:rPr lang="en-AU" altLang="en-US" sz="2400" dirty="0" smtClean="0"/>
              <a:t>Performance measures or criteria used</a:t>
            </a:r>
          </a:p>
          <a:p>
            <a:pPr lvl="1" eaLnBrk="1" hangingPunct="1"/>
            <a:r>
              <a:rPr lang="en-AU" altLang="en-US" sz="2400" dirty="0" smtClean="0"/>
              <a:t>Results of experiments</a:t>
            </a:r>
          </a:p>
          <a:p>
            <a:pPr lvl="1" eaLnBrk="1" hangingPunct="1"/>
            <a:r>
              <a:rPr lang="en-AU" altLang="en-US" sz="2400" dirty="0" smtClean="0"/>
              <a:t>Recommendations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smtClean="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smtClean="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smtClean="0"/>
              <a:t>POLICIES</a:t>
            </a:r>
          </a:p>
        </p:txBody>
      </p:sp>
      <p:sp>
        <p:nvSpPr>
          <p:cNvPr id="15363" name="Content Placeholder 2"/>
          <p:cNvSpPr>
            <a:spLocks noGrp="1"/>
          </p:cNvSpPr>
          <p:nvPr>
            <p:ph idx="1"/>
          </p:nvPr>
        </p:nvSpPr>
        <p:spPr/>
        <p:txBody>
          <a:bodyPr/>
          <a:lstStyle/>
          <a:p>
            <a:r>
              <a:rPr lang="en-US" altLang="en-US" b="1" i="1" dirty="0" smtClean="0"/>
              <a:t>Open-Book Policy:</a:t>
            </a:r>
            <a:r>
              <a:rPr lang="en-US" altLang="en-US" dirty="0" smtClean="0"/>
              <a:t> The midterm and final exam will be </a:t>
            </a:r>
            <a:r>
              <a:rPr lang="en-US" altLang="en-US" b="1" dirty="0" smtClean="0"/>
              <a:t>CLOSED BOOKS</a:t>
            </a:r>
            <a:r>
              <a:rPr lang="en-US" altLang="en-US" dirty="0" smtClean="0"/>
              <a:t> and </a:t>
            </a:r>
            <a:r>
              <a:rPr lang="en-US" altLang="en-US" b="1" dirty="0" smtClean="0"/>
              <a:t>CLOSED NOTES</a:t>
            </a:r>
            <a:r>
              <a:rPr lang="en-US" altLang="en-US" dirty="0" smtClean="0"/>
              <a:t>. A formula sheet and necessary statistical tables will be provided. Arena Quiz will be </a:t>
            </a:r>
            <a:r>
              <a:rPr lang="en-US" altLang="en-US" b="1" dirty="0" smtClean="0"/>
              <a:t>OPEN BOOK </a:t>
            </a:r>
            <a:r>
              <a:rPr lang="en-US" altLang="en-US" dirty="0" smtClean="0"/>
              <a:t>(Kelton et. al. only) and </a:t>
            </a:r>
            <a:r>
              <a:rPr lang="en-US" altLang="en-US" b="1" dirty="0" smtClean="0"/>
              <a:t>OPEN NOTES</a:t>
            </a:r>
            <a:r>
              <a:rPr lang="en-US" altLang="en-US" dirty="0" smtClean="0"/>
              <a:t>. </a:t>
            </a:r>
          </a:p>
          <a:p>
            <a:pPr eaLnBrk="1" hangingPunct="1"/>
            <a:endParaRPr lang="en-US" altLang="en-US" b="1" i="1" dirty="0" smtClean="0"/>
          </a:p>
          <a:p>
            <a:pPr eaLnBrk="1" hangingPunct="1"/>
            <a:r>
              <a:rPr lang="en-US" altLang="en-US" b="1" i="1" dirty="0" smtClean="0"/>
              <a:t>Group Policy:</a:t>
            </a:r>
            <a:r>
              <a:rPr lang="en-US" altLang="en-US" dirty="0" smtClean="0"/>
              <a:t> Your project will be done in groups of maximum 3 students.</a:t>
            </a:r>
          </a:p>
          <a:p>
            <a:pPr eaLnBrk="1" hangingPunct="1"/>
            <a:endParaRPr lang="en-US" altLang="en-US" b="1" dirty="0" smtClean="0"/>
          </a:p>
          <a:p>
            <a:pPr eaLnBrk="1" hangingPunct="1"/>
            <a:r>
              <a:rPr lang="en-US" altLang="en-US" b="1" i="1" dirty="0" smtClean="0"/>
              <a:t>Homework Assignments:</a:t>
            </a:r>
            <a:r>
              <a:rPr lang="en-US" altLang="en-US" i="1" dirty="0" smtClean="0"/>
              <a:t> </a:t>
            </a:r>
            <a:r>
              <a:rPr lang="en-US" altLang="en-US" dirty="0" smtClean="0"/>
              <a:t>Individual homework assignments will be given and graded </a:t>
            </a:r>
            <a:r>
              <a:rPr lang="en-US" altLang="en-US" u="sng" dirty="0" smtClean="0"/>
              <a:t>based on effort</a:t>
            </a:r>
            <a:r>
              <a:rPr lang="en-US" altLang="en-US" dirty="0" smtClean="0"/>
              <a:t>.</a:t>
            </a:r>
          </a:p>
          <a:p>
            <a:pPr eaLnBrk="1" hangingPunct="1"/>
            <a:endParaRPr lang="en-US" altLang="en-US" dirty="0" smtClean="0"/>
          </a:p>
          <a:p>
            <a:pPr eaLnBrk="1" hangingPunct="1"/>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smtClean="0"/>
              <a:t>POLICIES</a:t>
            </a:r>
          </a:p>
        </p:txBody>
      </p:sp>
      <p:sp>
        <p:nvSpPr>
          <p:cNvPr id="16387" name="Content Placeholder 2"/>
          <p:cNvSpPr>
            <a:spLocks noGrp="1"/>
          </p:cNvSpPr>
          <p:nvPr>
            <p:ph idx="1"/>
          </p:nvPr>
        </p:nvSpPr>
        <p:spPr/>
        <p:txBody>
          <a:bodyPr/>
          <a:lstStyle/>
          <a:p>
            <a:pPr algn="just" eaLnBrk="1" hangingPunct="1"/>
            <a:r>
              <a:rPr lang="en-US" altLang="en-US" b="1" i="1" dirty="0" smtClean="0"/>
              <a:t>Makeup Policy: </a:t>
            </a:r>
            <a:r>
              <a:rPr lang="en-US" altLang="en-US" dirty="0" smtClean="0"/>
              <a:t>A make-up examination for the midterm or final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r>
              <a:rPr lang="en-US" altLang="en-US" b="1" dirty="0" smtClean="0"/>
              <a:t>There is no make-up for quizzes</a:t>
            </a:r>
            <a:r>
              <a:rPr lang="en-US" altLang="en-US" dirty="0" smtClean="0"/>
              <a:t>.</a:t>
            </a:r>
          </a:p>
          <a:p>
            <a:pPr algn="just" eaLnBrk="1" hangingPunct="1"/>
            <a:r>
              <a:rPr lang="en-US" altLang="en-US" b="1" i="1" dirty="0" smtClean="0"/>
              <a:t>Software Policy: </a:t>
            </a:r>
            <a:r>
              <a:rPr lang="en-US" altLang="en-US" dirty="0" smtClean="0"/>
              <a:t>The simulation software </a:t>
            </a:r>
            <a:r>
              <a:rPr lang="en-US" altLang="en-US" b="1" dirty="0" smtClean="0"/>
              <a:t>ARENA</a:t>
            </a:r>
            <a:r>
              <a:rPr lang="en-US" altLang="en-US" dirty="0" smtClean="0"/>
              <a:t> can only be installed to </a:t>
            </a:r>
            <a:r>
              <a:rPr lang="en-US" altLang="en-US" u="sng" dirty="0" smtClean="0"/>
              <a:t>Windows computers</a:t>
            </a:r>
            <a:r>
              <a:rPr lang="en-US" altLang="en-US" dirty="0" smtClean="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dirty="0" smtClean="0"/>
              <a:t>You must install ARENA version 14.5. No other version should be used! We will supply the installation files.</a:t>
            </a:r>
          </a:p>
          <a:p>
            <a:pPr eaLnBrk="1" hangingPunct="1"/>
            <a:endParaRPr lang="en-US" altLang="en-US" b="1" i="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POLICIES</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tr-TR" b="1" i="1" dirty="0">
                <a:ea typeface="CMBX10"/>
                <a:cs typeface="CMBX10"/>
              </a:rPr>
              <a:t>Web Site/Email: </a:t>
            </a:r>
          </a:p>
          <a:p>
            <a:pPr eaLnBrk="1" fontAlgn="auto" hangingPunct="1">
              <a:spcAft>
                <a:spcPts val="0"/>
              </a:spcAft>
              <a:defRPr/>
            </a:pPr>
            <a:r>
              <a:rPr lang="en-US" sz="2000" dirty="0">
                <a:ea typeface="CMBX10"/>
                <a:cs typeface="CMBX10"/>
              </a:rPr>
              <a:t>https://</a:t>
            </a:r>
            <a:r>
              <a:rPr lang="en-US" sz="2000" dirty="0" smtClean="0">
                <a:ea typeface="CMBX10"/>
                <a:cs typeface="CMBX10"/>
              </a:rPr>
              <a:t>courses.ie.bilkent.edu.tr/ie324</a:t>
            </a:r>
            <a:endParaRPr lang="en-US" sz="2000" dirty="0">
              <a:ea typeface="CMBX10"/>
              <a:cs typeface="CMBX10"/>
            </a:endParaRPr>
          </a:p>
          <a:p>
            <a:pPr eaLnBrk="1" fontAlgn="auto" hangingPunct="1">
              <a:spcAft>
                <a:spcPts val="0"/>
              </a:spcAft>
              <a:defRPr/>
            </a:pPr>
            <a:r>
              <a:rPr lang="en-US" sz="2000" dirty="0">
                <a:ea typeface="CMBX10"/>
                <a:cs typeface="CMBX10"/>
              </a:rPr>
              <a:t>Students are responsible for all the announcements made in class, on the web page </a:t>
            </a:r>
            <a:r>
              <a:rPr lang="tr-TR" sz="2000" dirty="0">
                <a:ea typeface="CMBX10"/>
                <a:cs typeface="CMBX10"/>
              </a:rPr>
              <a:t>or </a:t>
            </a:r>
            <a:r>
              <a:rPr lang="en-US" sz="2000" dirty="0">
                <a:ea typeface="CMBX10"/>
                <a:cs typeface="CMBX10"/>
              </a:rPr>
              <a:t>via e-mail. </a:t>
            </a:r>
          </a:p>
          <a:p>
            <a:pPr eaLnBrk="1" fontAlgn="auto" hangingPunct="1">
              <a:spcAft>
                <a:spcPts val="0"/>
              </a:spcAft>
              <a:defRPr/>
            </a:pPr>
            <a:r>
              <a:rPr lang="en-US" sz="20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4417</TotalTime>
  <Words>2772</Words>
  <Application>Microsoft Office PowerPoint</Application>
  <PresentationFormat>On-screen Show (4:3)</PresentationFormat>
  <Paragraphs>636</Paragraphs>
  <Slides>64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Arial</vt:lpstr>
      <vt:lpstr>Calibri</vt:lpstr>
      <vt:lpstr>Calibri Light</vt:lpstr>
      <vt:lpstr>CMBX10</vt:lpstr>
      <vt:lpstr>Comic Sans MS</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GRADING</vt:lpstr>
      <vt:lpstr>POLICIES</vt:lpstr>
      <vt:lpstr>POLICIES</vt:lpstr>
      <vt:lpstr>POLICIES</vt:lpstr>
      <vt:lpstr>POLICIES</vt:lpstr>
      <vt:lpstr>QUESTIONS?</vt:lpstr>
      <vt:lpstr>AIRPLANE BOARDING</vt:lpstr>
      <vt:lpstr>AIRPLANE BOARDING (BACK TO FRONT)</vt:lpstr>
      <vt:lpstr>AIRPLANE BOARDING (RANDOM)</vt:lpstr>
      <vt:lpstr>AIRPLANE BOARDING (OUTSIDE IN)</vt:lpstr>
      <vt:lpstr>AIRPLANE BOARDING (BY SEAT)</vt:lpstr>
      <vt:lpstr>AIRPLANE BOARDING</vt:lpstr>
      <vt:lpstr>SYSTEM</vt:lpstr>
      <vt:lpstr>WHY AND HOW TO STUDY A SYSTEM?</vt:lpstr>
      <vt:lpstr>MODEL</vt:lpstr>
      <vt:lpstr>WHAT IS SIMULATION?</vt:lpstr>
      <vt:lpstr>WHAT IS SIMULATION?</vt:lpstr>
      <vt:lpstr>ORIGIN OF SIMULATION</vt:lpstr>
      <vt:lpstr>SIMULATION AS A TOOL</vt:lpstr>
      <vt:lpstr>CLASSIFICATION OF SIMULATION MODELS</vt:lpstr>
      <vt:lpstr>CAPABILITIES / ADVANTAGES</vt:lpstr>
      <vt:lpstr>LIMITATIONS</vt:lpstr>
      <vt:lpstr>INPUT/OUTPUT PROCESS</vt:lpstr>
      <vt:lpstr>EXAMPLE: Health Center</vt:lpstr>
      <vt:lpstr>EXAMPLE: Serial production line</vt:lpstr>
      <vt:lpstr>ANALYTICAL VS SIMULATION</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vt:lpstr>
      <vt:lpstr>EXPERIMENTAL DESIGN</vt:lpstr>
      <vt:lpstr> DOCUMENTATION &amp;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Windows User</cp:lastModifiedBy>
  <cp:revision>223</cp:revision>
  <cp:lastPrinted>2000-02-06T15:18:19Z</cp:lastPrinted>
  <dcterms:created xsi:type="dcterms:W3CDTF">2000-01-17T21:22:37Z</dcterms:created>
  <dcterms:modified xsi:type="dcterms:W3CDTF">2022-09-19T05:34:17Z</dcterms:modified>
</cp:coreProperties>
</file>