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754" r:id="rId1"/>
  </p:sldMasterIdLst>
  <p:notesMasterIdLst>
    <p:notesMasterId r:id="rId66"/>
  </p:notesMasterIdLst>
  <p:handoutMasterIdLst>
    <p:handoutMasterId r:id="rId67"/>
  </p:handoutMasterIdLst>
  <p:sldIdLst>
    <p:sldId id="257" r:id="rId2"/>
    <p:sldId id="360" r:id="rId3"/>
    <p:sldId id="361" r:id="rId4"/>
    <p:sldId id="368" r:id="rId5"/>
    <p:sldId id="362" r:id="rId6"/>
    <p:sldId id="363" r:id="rId7"/>
    <p:sldId id="367" r:id="rId8"/>
    <p:sldId id="364" r:id="rId9"/>
    <p:sldId id="365" r:id="rId10"/>
    <p:sldId id="369" r:id="rId11"/>
    <p:sldId id="366" r:id="rId12"/>
    <p:sldId id="351" r:id="rId13"/>
    <p:sldId id="352" r:id="rId14"/>
    <p:sldId id="354" r:id="rId15"/>
    <p:sldId id="356" r:id="rId16"/>
    <p:sldId id="357" r:id="rId17"/>
    <p:sldId id="355" r:id="rId18"/>
    <p:sldId id="325" r:id="rId19"/>
    <p:sldId id="326" r:id="rId20"/>
    <p:sldId id="327" r:id="rId21"/>
    <p:sldId id="324" r:id="rId22"/>
    <p:sldId id="260" r:id="rId23"/>
    <p:sldId id="317" r:id="rId24"/>
    <p:sldId id="261" r:id="rId25"/>
    <p:sldId id="328" r:id="rId26"/>
    <p:sldId id="285" r:id="rId27"/>
    <p:sldId id="286" r:id="rId28"/>
    <p:sldId id="258" r:id="rId29"/>
    <p:sldId id="315" r:id="rId30"/>
    <p:sldId id="316" r:id="rId31"/>
    <p:sldId id="284" r:id="rId32"/>
    <p:sldId id="343" r:id="rId33"/>
    <p:sldId id="289" r:id="rId34"/>
    <p:sldId id="290" r:id="rId35"/>
    <p:sldId id="371" r:id="rId36"/>
    <p:sldId id="291" r:id="rId37"/>
    <p:sldId id="292" r:id="rId38"/>
    <p:sldId id="293" r:id="rId39"/>
    <p:sldId id="344" r:id="rId40"/>
    <p:sldId id="345" r:id="rId41"/>
    <p:sldId id="346" r:id="rId42"/>
    <p:sldId id="347" r:id="rId43"/>
    <p:sldId id="329" r:id="rId44"/>
    <p:sldId id="330" r:id="rId45"/>
    <p:sldId id="331" r:id="rId46"/>
    <p:sldId id="332" r:id="rId47"/>
    <p:sldId id="333" r:id="rId48"/>
    <p:sldId id="334" r:id="rId49"/>
    <p:sldId id="335" r:id="rId50"/>
    <p:sldId id="297" r:id="rId51"/>
    <p:sldId id="294" r:id="rId52"/>
    <p:sldId id="336" r:id="rId53"/>
    <p:sldId id="337" r:id="rId54"/>
    <p:sldId id="296" r:id="rId55"/>
    <p:sldId id="338" r:id="rId56"/>
    <p:sldId id="372" r:id="rId57"/>
    <p:sldId id="339" r:id="rId58"/>
    <p:sldId id="374" r:id="rId59"/>
    <p:sldId id="373" r:id="rId60"/>
    <p:sldId id="341" r:id="rId61"/>
    <p:sldId id="301" r:id="rId62"/>
    <p:sldId id="342" r:id="rId63"/>
    <p:sldId id="358" r:id="rId64"/>
    <p:sldId id="359" r:id="rId65"/>
  </p:sldIdLst>
  <p:sldSz cx="9144000" cy="6858000" type="screen4x3"/>
  <p:notesSz cx="6946900" cy="10058400"/>
  <p:defaultTex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3" pos="2880" userDrawn="1">
          <p15:clr>
            <a:srgbClr val="A4A3A4"/>
          </p15:clr>
        </p15:guide>
      </p15:sldGuideLst>
    </p:ext>
    <p:ext uri="{2D200454-40CA-4A62-9FC3-DE9A4176ACB9}">
      <p15:notesGuideLst xmlns:p15="http://schemas.microsoft.com/office/powerpoint/2012/main">
        <p15:guide id="1" orient="horz" pos="3168">
          <p15:clr>
            <a:srgbClr val="A4A3A4"/>
          </p15:clr>
        </p15:guide>
        <p15:guide id="2" pos="2188">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schemeClr val="tx1"/>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FFFFFF"/>
    <a:srgbClr val="DEEBF7"/>
    <a:srgbClr val="FF944B"/>
    <a:srgbClr val="EA8688"/>
    <a:srgbClr val="D0C102"/>
    <a:srgbClr val="97A9E1"/>
    <a:srgbClr val="FF6600"/>
    <a:srgbClr val="D19797"/>
    <a:srgbClr val="5A72E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2787"/>
    <p:restoredTop sz="90929"/>
  </p:normalViewPr>
  <p:slideViewPr>
    <p:cSldViewPr showGuides="1">
      <p:cViewPr varScale="1">
        <p:scale>
          <a:sx n="102" d="100"/>
          <a:sy n="102" d="100"/>
        </p:scale>
        <p:origin x="1428" y="10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showGuides="1">
      <p:cViewPr varScale="1">
        <p:scale>
          <a:sx n="61" d="100"/>
          <a:sy n="61" d="100"/>
        </p:scale>
        <p:origin x="-1710" y="-72"/>
      </p:cViewPr>
      <p:guideLst>
        <p:guide orient="horz" pos="3168"/>
        <p:guide pos="2188"/>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notesMaster" Target="notesMasters/notesMaster1.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handoutMaster" Target="handoutMasters/handoutMaster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4450" name="Rectangle 2"/>
          <p:cNvSpPr>
            <a:spLocks noGrp="1" noChangeArrowheads="1"/>
          </p:cNvSpPr>
          <p:nvPr>
            <p:ph type="hdr" sz="quarter"/>
          </p:nvPr>
        </p:nvSpPr>
        <p:spPr bwMode="auto">
          <a:xfrm>
            <a:off x="0" y="0"/>
            <a:ext cx="3009900" cy="5032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7164" tIns="48582" rIns="97164" bIns="48582" numCol="1" anchor="t" anchorCtr="0" compatLnSpc="1">
            <a:prstTxWarp prst="textNoShape">
              <a:avLst/>
            </a:prstTxWarp>
          </a:bodyPr>
          <a:lstStyle>
            <a:lvl1pPr algn="l" defTabSz="971550" eaLnBrk="1" fontAlgn="auto" hangingPunct="1">
              <a:spcBef>
                <a:spcPts val="0"/>
              </a:spcBef>
              <a:spcAft>
                <a:spcPts val="0"/>
              </a:spcAft>
              <a:defRPr sz="1300">
                <a:latin typeface="+mn-lt"/>
              </a:defRPr>
            </a:lvl1pPr>
          </a:lstStyle>
          <a:p>
            <a:pPr>
              <a:defRPr/>
            </a:pPr>
            <a:endParaRPr lang="en-US" altLang="en-US" dirty="0"/>
          </a:p>
        </p:txBody>
      </p:sp>
      <p:sp>
        <p:nvSpPr>
          <p:cNvPr id="104451" name="Rectangle 3"/>
          <p:cNvSpPr>
            <a:spLocks noGrp="1" noChangeArrowheads="1"/>
          </p:cNvSpPr>
          <p:nvPr>
            <p:ph type="dt" sz="quarter" idx="1"/>
          </p:nvPr>
        </p:nvSpPr>
        <p:spPr bwMode="auto">
          <a:xfrm>
            <a:off x="3937000" y="0"/>
            <a:ext cx="3009900" cy="5032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7164" tIns="48582" rIns="97164" bIns="48582" numCol="1" anchor="t" anchorCtr="0" compatLnSpc="1">
            <a:prstTxWarp prst="textNoShape">
              <a:avLst/>
            </a:prstTxWarp>
          </a:bodyPr>
          <a:lstStyle>
            <a:lvl1pPr algn="r" defTabSz="971550" eaLnBrk="1" fontAlgn="auto" hangingPunct="1">
              <a:spcBef>
                <a:spcPts val="0"/>
              </a:spcBef>
              <a:spcAft>
                <a:spcPts val="0"/>
              </a:spcAft>
              <a:defRPr sz="1300">
                <a:latin typeface="+mn-lt"/>
              </a:defRPr>
            </a:lvl1pPr>
          </a:lstStyle>
          <a:p>
            <a:pPr>
              <a:defRPr/>
            </a:pPr>
            <a:endParaRPr lang="en-US" altLang="en-US" dirty="0"/>
          </a:p>
        </p:txBody>
      </p:sp>
      <p:sp>
        <p:nvSpPr>
          <p:cNvPr id="104452" name="Rectangle 4"/>
          <p:cNvSpPr>
            <a:spLocks noGrp="1" noChangeArrowheads="1"/>
          </p:cNvSpPr>
          <p:nvPr>
            <p:ph type="ftr" sz="quarter" idx="2"/>
          </p:nvPr>
        </p:nvSpPr>
        <p:spPr bwMode="auto">
          <a:xfrm>
            <a:off x="0" y="9555163"/>
            <a:ext cx="3009900" cy="503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7164" tIns="48582" rIns="97164" bIns="48582" numCol="1" anchor="b" anchorCtr="0" compatLnSpc="1">
            <a:prstTxWarp prst="textNoShape">
              <a:avLst/>
            </a:prstTxWarp>
          </a:bodyPr>
          <a:lstStyle>
            <a:lvl1pPr algn="l" defTabSz="971550" eaLnBrk="1" fontAlgn="auto" hangingPunct="1">
              <a:spcBef>
                <a:spcPts val="0"/>
              </a:spcBef>
              <a:spcAft>
                <a:spcPts val="0"/>
              </a:spcAft>
              <a:defRPr sz="1300">
                <a:latin typeface="+mn-lt"/>
              </a:defRPr>
            </a:lvl1pPr>
          </a:lstStyle>
          <a:p>
            <a:pPr>
              <a:defRPr/>
            </a:pPr>
            <a:endParaRPr lang="en-US" altLang="en-US" dirty="0"/>
          </a:p>
        </p:txBody>
      </p:sp>
      <p:sp>
        <p:nvSpPr>
          <p:cNvPr id="104453" name="Rectangle 5"/>
          <p:cNvSpPr>
            <a:spLocks noGrp="1" noChangeArrowheads="1"/>
          </p:cNvSpPr>
          <p:nvPr>
            <p:ph type="sldNum" sz="quarter" idx="3"/>
          </p:nvPr>
        </p:nvSpPr>
        <p:spPr bwMode="auto">
          <a:xfrm>
            <a:off x="3937000" y="9555163"/>
            <a:ext cx="3009900" cy="503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7164" tIns="48582" rIns="97164" bIns="48582" numCol="1" anchor="b" anchorCtr="0" compatLnSpc="1">
            <a:prstTxWarp prst="textNoShape">
              <a:avLst/>
            </a:prstTxWarp>
          </a:bodyPr>
          <a:lstStyle>
            <a:lvl1pPr algn="r" defTabSz="971550" eaLnBrk="1" fontAlgn="auto" hangingPunct="1">
              <a:spcBef>
                <a:spcPts val="0"/>
              </a:spcBef>
              <a:spcAft>
                <a:spcPts val="0"/>
              </a:spcAft>
              <a:defRPr sz="1300">
                <a:latin typeface="+mn-lt"/>
              </a:defRPr>
            </a:lvl1pPr>
          </a:lstStyle>
          <a:p>
            <a:pPr>
              <a:defRPr/>
            </a:pPr>
            <a:fld id="{18055A0C-6C48-4AEF-B77D-4850FCD9D18D}" type="slidenum">
              <a:rPr lang="en-US" altLang="en-US"/>
              <a:pPr>
                <a:defRPr/>
              </a:pPr>
              <a:t>‹#›</a:t>
            </a:fld>
            <a:endParaRPr lang="en-US" altLang="en-US" dirty="0"/>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22" name="Rectangle 2"/>
          <p:cNvSpPr>
            <a:spLocks noGrp="1" noChangeArrowheads="1"/>
          </p:cNvSpPr>
          <p:nvPr>
            <p:ph type="hdr" sz="quarter"/>
          </p:nvPr>
        </p:nvSpPr>
        <p:spPr bwMode="auto">
          <a:xfrm>
            <a:off x="0" y="0"/>
            <a:ext cx="3009900" cy="5032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7164" tIns="48582" rIns="97164" bIns="48582" numCol="1" anchor="t" anchorCtr="0" compatLnSpc="1">
            <a:prstTxWarp prst="textNoShape">
              <a:avLst/>
            </a:prstTxWarp>
          </a:bodyPr>
          <a:lstStyle>
            <a:lvl1pPr algn="l" defTabSz="971550" eaLnBrk="1" fontAlgn="auto" hangingPunct="1">
              <a:spcBef>
                <a:spcPts val="0"/>
              </a:spcBef>
              <a:spcAft>
                <a:spcPts val="0"/>
              </a:spcAft>
              <a:defRPr sz="1300">
                <a:latin typeface="+mn-lt"/>
              </a:defRPr>
            </a:lvl1pPr>
          </a:lstStyle>
          <a:p>
            <a:pPr>
              <a:defRPr/>
            </a:pPr>
            <a:endParaRPr lang="en-AU" altLang="en-US" dirty="0"/>
          </a:p>
        </p:txBody>
      </p:sp>
      <p:sp>
        <p:nvSpPr>
          <p:cNvPr id="30723" name="Rectangle 3"/>
          <p:cNvSpPr>
            <a:spLocks noGrp="1" noChangeArrowheads="1"/>
          </p:cNvSpPr>
          <p:nvPr>
            <p:ph type="dt" idx="1"/>
          </p:nvPr>
        </p:nvSpPr>
        <p:spPr bwMode="auto">
          <a:xfrm>
            <a:off x="3937000" y="0"/>
            <a:ext cx="3009900" cy="5032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7164" tIns="48582" rIns="97164" bIns="48582" numCol="1" anchor="t" anchorCtr="0" compatLnSpc="1">
            <a:prstTxWarp prst="textNoShape">
              <a:avLst/>
            </a:prstTxWarp>
          </a:bodyPr>
          <a:lstStyle>
            <a:lvl1pPr algn="r" defTabSz="971550" eaLnBrk="1" fontAlgn="auto" hangingPunct="1">
              <a:spcBef>
                <a:spcPts val="0"/>
              </a:spcBef>
              <a:spcAft>
                <a:spcPts val="0"/>
              </a:spcAft>
              <a:defRPr sz="1300">
                <a:latin typeface="+mn-lt"/>
              </a:defRPr>
            </a:lvl1pPr>
          </a:lstStyle>
          <a:p>
            <a:pPr>
              <a:defRPr/>
            </a:pPr>
            <a:endParaRPr lang="en-AU" altLang="en-US" dirty="0"/>
          </a:p>
        </p:txBody>
      </p:sp>
      <p:sp>
        <p:nvSpPr>
          <p:cNvPr id="7172" name="Rectangle 4"/>
          <p:cNvSpPr>
            <a:spLocks noGrp="1" noRot="1" noChangeAspect="1" noChangeArrowheads="1" noTextEdit="1"/>
          </p:cNvSpPr>
          <p:nvPr>
            <p:ph type="sldImg" idx="2"/>
          </p:nvPr>
        </p:nvSpPr>
        <p:spPr bwMode="auto">
          <a:xfrm>
            <a:off x="958850" y="754063"/>
            <a:ext cx="5029200" cy="377190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30725" name="Rectangle 5"/>
          <p:cNvSpPr>
            <a:spLocks noGrp="1" noChangeArrowheads="1"/>
          </p:cNvSpPr>
          <p:nvPr>
            <p:ph type="body" sz="quarter" idx="3"/>
          </p:nvPr>
        </p:nvSpPr>
        <p:spPr bwMode="auto">
          <a:xfrm>
            <a:off x="925513" y="4778375"/>
            <a:ext cx="5095875"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7164" tIns="48582" rIns="97164" bIns="48582" numCol="1" anchor="t" anchorCtr="0" compatLnSpc="1">
            <a:prstTxWarp prst="textNoShape">
              <a:avLst/>
            </a:prstTxWarp>
          </a:bodyPr>
          <a:lstStyle/>
          <a:p>
            <a:pPr lvl="0"/>
            <a:r>
              <a:rPr lang="en-AU" altLang="en-US" noProof="0" smtClean="0"/>
              <a:t>Click to edit Master text styles</a:t>
            </a:r>
          </a:p>
          <a:p>
            <a:pPr lvl="0"/>
            <a:r>
              <a:rPr lang="en-AU" altLang="en-US" noProof="0" smtClean="0"/>
              <a:t>Second level</a:t>
            </a:r>
          </a:p>
          <a:p>
            <a:pPr lvl="0"/>
            <a:r>
              <a:rPr lang="en-AU" altLang="en-US" noProof="0" smtClean="0"/>
              <a:t>Third level</a:t>
            </a:r>
          </a:p>
          <a:p>
            <a:pPr lvl="0"/>
            <a:r>
              <a:rPr lang="en-AU" altLang="en-US" noProof="0" smtClean="0"/>
              <a:t>Fourth level</a:t>
            </a:r>
          </a:p>
          <a:p>
            <a:pPr lvl="0"/>
            <a:r>
              <a:rPr lang="en-AU" altLang="en-US" noProof="0" smtClean="0"/>
              <a:t>Fifth level</a:t>
            </a:r>
          </a:p>
        </p:txBody>
      </p:sp>
      <p:sp>
        <p:nvSpPr>
          <p:cNvPr id="30726" name="Rectangle 6"/>
          <p:cNvSpPr>
            <a:spLocks noGrp="1" noChangeArrowheads="1"/>
          </p:cNvSpPr>
          <p:nvPr>
            <p:ph type="ftr" sz="quarter" idx="4"/>
          </p:nvPr>
        </p:nvSpPr>
        <p:spPr bwMode="auto">
          <a:xfrm>
            <a:off x="0" y="9555163"/>
            <a:ext cx="3009900" cy="503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7164" tIns="48582" rIns="97164" bIns="48582" numCol="1" anchor="b" anchorCtr="0" compatLnSpc="1">
            <a:prstTxWarp prst="textNoShape">
              <a:avLst/>
            </a:prstTxWarp>
          </a:bodyPr>
          <a:lstStyle>
            <a:lvl1pPr algn="l" defTabSz="971550" eaLnBrk="1" fontAlgn="auto" hangingPunct="1">
              <a:spcBef>
                <a:spcPts val="0"/>
              </a:spcBef>
              <a:spcAft>
                <a:spcPts val="0"/>
              </a:spcAft>
              <a:defRPr sz="1300">
                <a:latin typeface="+mn-lt"/>
              </a:defRPr>
            </a:lvl1pPr>
          </a:lstStyle>
          <a:p>
            <a:pPr>
              <a:defRPr/>
            </a:pPr>
            <a:endParaRPr lang="en-AU" altLang="en-US" dirty="0"/>
          </a:p>
        </p:txBody>
      </p:sp>
      <p:sp>
        <p:nvSpPr>
          <p:cNvPr id="30727" name="Rectangle 7"/>
          <p:cNvSpPr>
            <a:spLocks noGrp="1" noChangeArrowheads="1"/>
          </p:cNvSpPr>
          <p:nvPr>
            <p:ph type="sldNum" sz="quarter" idx="5"/>
          </p:nvPr>
        </p:nvSpPr>
        <p:spPr bwMode="auto">
          <a:xfrm>
            <a:off x="3937000" y="9555163"/>
            <a:ext cx="3009900" cy="503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7164" tIns="48582" rIns="97164" bIns="48582" numCol="1" anchor="b" anchorCtr="0" compatLnSpc="1">
            <a:prstTxWarp prst="textNoShape">
              <a:avLst/>
            </a:prstTxWarp>
          </a:bodyPr>
          <a:lstStyle>
            <a:lvl1pPr algn="r" defTabSz="971550" eaLnBrk="1" fontAlgn="auto" hangingPunct="1">
              <a:spcBef>
                <a:spcPts val="0"/>
              </a:spcBef>
              <a:spcAft>
                <a:spcPts val="0"/>
              </a:spcAft>
              <a:defRPr sz="1300">
                <a:latin typeface="+mn-lt"/>
              </a:defRPr>
            </a:lvl1pPr>
          </a:lstStyle>
          <a:p>
            <a:pPr>
              <a:defRPr/>
            </a:pPr>
            <a:fld id="{5076105E-A729-4E13-A5E3-DAC6E386DFA9}" type="slidenum">
              <a:rPr lang="en-AU" altLang="en-US"/>
              <a:pPr>
                <a:defRPr/>
              </a:pPr>
              <a:t>‹#›</a:t>
            </a:fld>
            <a:endParaRPr lang="en-AU" altLang="en-US" dirty="0"/>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kumimoji="1" sz="1200" kern="1200">
        <a:solidFill>
          <a:schemeClr val="tx1"/>
        </a:solidFill>
        <a:latin typeface="Times New Roman" panose="02020603050405020304" pitchFamily="18" charset="0"/>
        <a:ea typeface="+mn-ea"/>
        <a:cs typeface="+mn-cs"/>
      </a:defRPr>
    </a:lvl1pPr>
    <a:lvl2pPr marL="742950" indent="-285750" algn="l" rtl="0" eaLnBrk="0" fontAlgn="base" hangingPunct="0">
      <a:spcBef>
        <a:spcPct val="30000"/>
      </a:spcBef>
      <a:spcAft>
        <a:spcPct val="0"/>
      </a:spcAft>
      <a:defRPr kumimoji="1" sz="1200" kern="1200">
        <a:solidFill>
          <a:schemeClr val="tx1"/>
        </a:solidFill>
        <a:latin typeface="Times New Roman" panose="02020603050405020304" pitchFamily="18" charset="0"/>
        <a:ea typeface="+mn-ea"/>
        <a:cs typeface="+mn-cs"/>
      </a:defRPr>
    </a:lvl2pPr>
    <a:lvl3pPr marL="1143000" indent="-228600" algn="l" rtl="0" eaLnBrk="0" fontAlgn="base" hangingPunct="0">
      <a:spcBef>
        <a:spcPct val="30000"/>
      </a:spcBef>
      <a:spcAft>
        <a:spcPct val="0"/>
      </a:spcAft>
      <a:defRPr kumimoji="1" sz="1200" kern="1200">
        <a:solidFill>
          <a:schemeClr val="tx1"/>
        </a:solidFill>
        <a:latin typeface="Times New Roman" panose="02020603050405020304" pitchFamily="18" charset="0"/>
        <a:ea typeface="+mn-ea"/>
        <a:cs typeface="+mn-cs"/>
      </a:defRPr>
    </a:lvl3pPr>
    <a:lvl4pPr marL="1600200" indent="-228600" algn="l" rtl="0" eaLnBrk="0" fontAlgn="base" hangingPunct="0">
      <a:spcBef>
        <a:spcPct val="30000"/>
      </a:spcBef>
      <a:spcAft>
        <a:spcPct val="0"/>
      </a:spcAft>
      <a:defRPr kumimoji="1" sz="1200" kern="1200">
        <a:solidFill>
          <a:schemeClr val="tx1"/>
        </a:solidFill>
        <a:latin typeface="Times New Roman" panose="02020603050405020304" pitchFamily="18" charset="0"/>
        <a:ea typeface="+mn-ea"/>
        <a:cs typeface="+mn-cs"/>
      </a:defRPr>
    </a:lvl4pPr>
    <a:lvl5pPr marL="2057400" indent="-228600" algn="l" rtl="0" eaLnBrk="0" fontAlgn="base" hangingPunct="0">
      <a:spcBef>
        <a:spcPct val="30000"/>
      </a:spcBef>
      <a:spcAft>
        <a:spcPct val="0"/>
      </a:spcAft>
      <a:defRPr kumimoji="1" sz="1200" kern="1200">
        <a:solidFill>
          <a:schemeClr val="tx1"/>
        </a:solidFill>
        <a:latin typeface="Times New Roman" panose="02020603050405020304"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Image Placeholder 1"/>
          <p:cNvSpPr>
            <a:spLocks noGrp="1" noRot="1" noChangeAspect="1" noTextEdit="1"/>
          </p:cNvSpPr>
          <p:nvPr>
            <p:ph type="sldImg"/>
          </p:nvPr>
        </p:nvSpPr>
        <p:spPr>
          <a:ln/>
        </p:spPr>
      </p:sp>
      <p:sp>
        <p:nvSpPr>
          <p:cNvPr id="30723" name="Notes Placeholder 2"/>
          <p:cNvSpPr>
            <a:spLocks noGrp="1"/>
          </p:cNvSpPr>
          <p:nvPr>
            <p:ph type="body" idx="1"/>
          </p:nvPr>
        </p:nvSpPr>
        <p:spPr>
          <a:noFill/>
        </p:spPr>
        <p:txBody>
          <a:bodyPr/>
          <a:lstStyle/>
          <a:p>
            <a:endParaRPr lang="en-US" altLang="en-US" dirty="0" smtClean="0"/>
          </a:p>
        </p:txBody>
      </p:sp>
      <p:sp>
        <p:nvSpPr>
          <p:cNvPr id="30724" name="Slide Number Placeholder 3"/>
          <p:cNvSpPr>
            <a:spLocks noGrp="1"/>
          </p:cNvSpPr>
          <p:nvPr>
            <p:ph type="sldNum" sz="quarter" idx="5"/>
          </p:nvPr>
        </p:nvSpPr>
        <p:spPr>
          <a:noFill/>
        </p:spPr>
        <p:txBody>
          <a:bodyPr/>
          <a:lstStyle>
            <a:lvl1pPr defTabSz="971550">
              <a:spcBef>
                <a:spcPct val="30000"/>
              </a:spcBef>
              <a:defRPr kumimoji="1" sz="1200">
                <a:solidFill>
                  <a:schemeClr val="tx1"/>
                </a:solidFill>
                <a:latin typeface="Times New Roman" panose="02020603050405020304" pitchFamily="18" charset="0"/>
              </a:defRPr>
            </a:lvl1pPr>
            <a:lvl2pPr marL="742950" indent="-285750" defTabSz="971550">
              <a:spcBef>
                <a:spcPct val="30000"/>
              </a:spcBef>
              <a:defRPr kumimoji="1" sz="1200">
                <a:solidFill>
                  <a:schemeClr val="tx1"/>
                </a:solidFill>
                <a:latin typeface="Times New Roman" panose="02020603050405020304" pitchFamily="18" charset="0"/>
              </a:defRPr>
            </a:lvl2pPr>
            <a:lvl3pPr marL="1143000" indent="-228600" defTabSz="971550">
              <a:spcBef>
                <a:spcPct val="30000"/>
              </a:spcBef>
              <a:defRPr kumimoji="1" sz="1200">
                <a:solidFill>
                  <a:schemeClr val="tx1"/>
                </a:solidFill>
                <a:latin typeface="Times New Roman" panose="02020603050405020304" pitchFamily="18" charset="0"/>
              </a:defRPr>
            </a:lvl3pPr>
            <a:lvl4pPr marL="1600200" indent="-228600" defTabSz="971550">
              <a:spcBef>
                <a:spcPct val="30000"/>
              </a:spcBef>
              <a:defRPr kumimoji="1" sz="1200">
                <a:solidFill>
                  <a:schemeClr val="tx1"/>
                </a:solidFill>
                <a:latin typeface="Times New Roman" panose="02020603050405020304" pitchFamily="18" charset="0"/>
              </a:defRPr>
            </a:lvl4pPr>
            <a:lvl5pPr marL="2057400" indent="-228600" defTabSz="971550">
              <a:spcBef>
                <a:spcPct val="30000"/>
              </a:spcBef>
              <a:defRPr kumimoji="1" sz="1200">
                <a:solidFill>
                  <a:schemeClr val="tx1"/>
                </a:solidFill>
                <a:latin typeface="Times New Roman" panose="02020603050405020304" pitchFamily="18" charset="0"/>
              </a:defRPr>
            </a:lvl5pPr>
            <a:lvl6pPr marL="2514600" indent="-228600" defTabSz="971550" eaLnBrk="0" fontAlgn="base" hangingPunct="0">
              <a:spcBef>
                <a:spcPct val="30000"/>
              </a:spcBef>
              <a:spcAft>
                <a:spcPct val="0"/>
              </a:spcAft>
              <a:defRPr kumimoji="1" sz="1200">
                <a:solidFill>
                  <a:schemeClr val="tx1"/>
                </a:solidFill>
                <a:latin typeface="Times New Roman" panose="02020603050405020304" pitchFamily="18" charset="0"/>
              </a:defRPr>
            </a:lvl6pPr>
            <a:lvl7pPr marL="2971800" indent="-228600" defTabSz="971550" eaLnBrk="0" fontAlgn="base" hangingPunct="0">
              <a:spcBef>
                <a:spcPct val="30000"/>
              </a:spcBef>
              <a:spcAft>
                <a:spcPct val="0"/>
              </a:spcAft>
              <a:defRPr kumimoji="1" sz="1200">
                <a:solidFill>
                  <a:schemeClr val="tx1"/>
                </a:solidFill>
                <a:latin typeface="Times New Roman" panose="02020603050405020304" pitchFamily="18" charset="0"/>
              </a:defRPr>
            </a:lvl7pPr>
            <a:lvl8pPr marL="3429000" indent="-228600" defTabSz="971550" eaLnBrk="0" fontAlgn="base" hangingPunct="0">
              <a:spcBef>
                <a:spcPct val="30000"/>
              </a:spcBef>
              <a:spcAft>
                <a:spcPct val="0"/>
              </a:spcAft>
              <a:defRPr kumimoji="1" sz="1200">
                <a:solidFill>
                  <a:schemeClr val="tx1"/>
                </a:solidFill>
                <a:latin typeface="Times New Roman" panose="02020603050405020304" pitchFamily="18" charset="0"/>
              </a:defRPr>
            </a:lvl8pPr>
            <a:lvl9pPr marL="3886200" indent="-228600" defTabSz="971550" eaLnBrk="0" fontAlgn="base" hangingPunct="0">
              <a:spcBef>
                <a:spcPct val="30000"/>
              </a:spcBef>
              <a:spcAft>
                <a:spcPct val="0"/>
              </a:spcAft>
              <a:defRPr kumimoji="1" sz="1200">
                <a:solidFill>
                  <a:schemeClr val="tx1"/>
                </a:solidFill>
                <a:latin typeface="Times New Roman" panose="02020603050405020304" pitchFamily="18" charset="0"/>
              </a:defRPr>
            </a:lvl9pPr>
          </a:lstStyle>
          <a:p>
            <a:pPr fontAlgn="base">
              <a:spcBef>
                <a:spcPct val="0"/>
              </a:spcBef>
              <a:spcAft>
                <a:spcPct val="0"/>
              </a:spcAft>
            </a:pPr>
            <a:fld id="{1E9510F4-210E-4CBD-8C1C-79524E1ECB18}" type="slidenum">
              <a:rPr kumimoji="0" lang="en-AU" altLang="en-US" sz="1300" smtClean="0">
                <a:latin typeface="Calibri" panose="020F0502020204030204" pitchFamily="34" charset="0"/>
              </a:rPr>
              <a:pPr fontAlgn="base">
                <a:spcBef>
                  <a:spcPct val="0"/>
                </a:spcBef>
                <a:spcAft>
                  <a:spcPct val="0"/>
                </a:spcAft>
              </a:pPr>
              <a:t>21</a:t>
            </a:fld>
            <a:endParaRPr kumimoji="0" lang="en-AU" altLang="en-US" sz="1300" dirty="0" smtClean="0">
              <a:latin typeface="Calibri" panose="020F0502020204030204"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Slide Image Placeholder 1"/>
          <p:cNvSpPr>
            <a:spLocks noGrp="1" noRot="1" noChangeAspect="1" noTextEdit="1"/>
          </p:cNvSpPr>
          <p:nvPr>
            <p:ph type="sldImg"/>
          </p:nvPr>
        </p:nvSpPr>
        <p:spPr>
          <a:ln/>
        </p:spPr>
      </p:sp>
      <p:sp>
        <p:nvSpPr>
          <p:cNvPr id="44035" name="Notes Placeholder 2"/>
          <p:cNvSpPr>
            <a:spLocks noGrp="1"/>
          </p:cNvSpPr>
          <p:nvPr>
            <p:ph type="body" idx="1"/>
          </p:nvPr>
        </p:nvSpPr>
        <p:spPr>
          <a:noFill/>
        </p:spPr>
        <p:txBody>
          <a:bodyPr/>
          <a:lstStyle/>
          <a:p>
            <a:endParaRPr lang="en-US" altLang="en-US" dirty="0" smtClean="0"/>
          </a:p>
        </p:txBody>
      </p:sp>
      <p:sp>
        <p:nvSpPr>
          <p:cNvPr id="4" name="Slide Number Placeholder 3"/>
          <p:cNvSpPr>
            <a:spLocks noGrp="1"/>
          </p:cNvSpPr>
          <p:nvPr>
            <p:ph type="sldNum" sz="quarter" idx="5"/>
          </p:nvPr>
        </p:nvSpPr>
        <p:spPr/>
        <p:txBody>
          <a:bodyPr/>
          <a:lstStyle/>
          <a:p>
            <a:pPr>
              <a:defRPr/>
            </a:pPr>
            <a:fld id="{5E8E0120-401A-4162-8766-9398AF27CABE}" type="slidenum">
              <a:rPr lang="en-AU" altLang="en-US" smtClean="0"/>
              <a:pPr>
                <a:defRPr/>
              </a:pPr>
              <a:t>32</a:t>
            </a:fld>
            <a:endParaRPr lang="en-AU" alt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lide Image Placeholder 1"/>
          <p:cNvSpPr>
            <a:spLocks noGrp="1" noRot="1" noChangeAspect="1" noTextEdit="1"/>
          </p:cNvSpPr>
          <p:nvPr>
            <p:ph type="sldImg"/>
          </p:nvPr>
        </p:nvSpPr>
        <p:spPr>
          <a:ln/>
        </p:spPr>
      </p:sp>
      <p:sp>
        <p:nvSpPr>
          <p:cNvPr id="48131" name="Notes Placeholder 2"/>
          <p:cNvSpPr>
            <a:spLocks noGrp="1"/>
          </p:cNvSpPr>
          <p:nvPr>
            <p:ph type="body" idx="1"/>
          </p:nvPr>
        </p:nvSpPr>
        <p:spPr>
          <a:noFill/>
        </p:spPr>
        <p:txBody>
          <a:bodyPr/>
          <a:lstStyle/>
          <a:p>
            <a:endParaRPr lang="en-US" altLang="en-US" dirty="0" smtClean="0"/>
          </a:p>
        </p:txBody>
      </p:sp>
      <p:sp>
        <p:nvSpPr>
          <p:cNvPr id="4" name="Slide Number Placeholder 3"/>
          <p:cNvSpPr>
            <a:spLocks noGrp="1"/>
          </p:cNvSpPr>
          <p:nvPr>
            <p:ph type="sldNum" sz="quarter" idx="5"/>
          </p:nvPr>
        </p:nvSpPr>
        <p:spPr/>
        <p:txBody>
          <a:bodyPr/>
          <a:lstStyle/>
          <a:p>
            <a:pPr>
              <a:defRPr/>
            </a:pPr>
            <a:fld id="{4A7D548C-17AB-4E35-BDE3-030667EE0FB5}" type="slidenum">
              <a:rPr lang="en-AU" altLang="en-US" smtClean="0"/>
              <a:pPr>
                <a:defRPr/>
              </a:pPr>
              <a:t>35</a:t>
            </a:fld>
            <a:endParaRPr lang="en-AU" alt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lide Image Placeholder 1"/>
          <p:cNvSpPr>
            <a:spLocks noGrp="1" noRot="1" noChangeAspect="1" noTextEdit="1"/>
          </p:cNvSpPr>
          <p:nvPr>
            <p:ph type="sldImg"/>
          </p:nvPr>
        </p:nvSpPr>
        <p:spPr>
          <a:ln/>
        </p:spPr>
      </p:sp>
      <p:sp>
        <p:nvSpPr>
          <p:cNvPr id="48131" name="Notes Placeholder 2"/>
          <p:cNvSpPr>
            <a:spLocks noGrp="1"/>
          </p:cNvSpPr>
          <p:nvPr>
            <p:ph type="body" idx="1"/>
          </p:nvPr>
        </p:nvSpPr>
        <p:spPr>
          <a:noFill/>
        </p:spPr>
        <p:txBody>
          <a:bodyPr/>
          <a:lstStyle/>
          <a:p>
            <a:endParaRPr lang="en-US" altLang="en-US" dirty="0" smtClean="0"/>
          </a:p>
        </p:txBody>
      </p:sp>
      <p:sp>
        <p:nvSpPr>
          <p:cNvPr id="4" name="Slide Number Placeholder 3"/>
          <p:cNvSpPr>
            <a:spLocks noGrp="1"/>
          </p:cNvSpPr>
          <p:nvPr>
            <p:ph type="sldNum" sz="quarter" idx="5"/>
          </p:nvPr>
        </p:nvSpPr>
        <p:spPr/>
        <p:txBody>
          <a:bodyPr/>
          <a:lstStyle/>
          <a:p>
            <a:pPr>
              <a:defRPr/>
            </a:pPr>
            <a:fld id="{4A7D548C-17AB-4E35-BDE3-030667EE0FB5}" type="slidenum">
              <a:rPr lang="en-AU" altLang="en-US" smtClean="0"/>
              <a:pPr>
                <a:defRPr/>
              </a:pPr>
              <a:t>56</a:t>
            </a:fld>
            <a:endParaRPr lang="en-AU" altLang="en-US" dirty="0"/>
          </a:p>
        </p:txBody>
      </p:sp>
    </p:spTree>
    <p:extLst>
      <p:ext uri="{BB962C8B-B14F-4D97-AF65-F5344CB8AC3E}">
        <p14:creationId xmlns:p14="http://schemas.microsoft.com/office/powerpoint/2010/main" val="40405555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lide Image Placeholder 1"/>
          <p:cNvSpPr>
            <a:spLocks noGrp="1" noRot="1" noChangeAspect="1" noTextEdit="1"/>
          </p:cNvSpPr>
          <p:nvPr>
            <p:ph type="sldImg"/>
          </p:nvPr>
        </p:nvSpPr>
        <p:spPr>
          <a:ln/>
        </p:spPr>
      </p:sp>
      <p:sp>
        <p:nvSpPr>
          <p:cNvPr id="48131" name="Notes Placeholder 2"/>
          <p:cNvSpPr>
            <a:spLocks noGrp="1"/>
          </p:cNvSpPr>
          <p:nvPr>
            <p:ph type="body" idx="1"/>
          </p:nvPr>
        </p:nvSpPr>
        <p:spPr>
          <a:noFill/>
        </p:spPr>
        <p:txBody>
          <a:bodyPr/>
          <a:lstStyle/>
          <a:p>
            <a:endParaRPr lang="en-US" altLang="en-US" dirty="0" smtClean="0"/>
          </a:p>
        </p:txBody>
      </p:sp>
      <p:sp>
        <p:nvSpPr>
          <p:cNvPr id="4" name="Slide Number Placeholder 3"/>
          <p:cNvSpPr>
            <a:spLocks noGrp="1"/>
          </p:cNvSpPr>
          <p:nvPr>
            <p:ph type="sldNum" sz="quarter" idx="5"/>
          </p:nvPr>
        </p:nvSpPr>
        <p:spPr/>
        <p:txBody>
          <a:bodyPr/>
          <a:lstStyle/>
          <a:p>
            <a:pPr>
              <a:defRPr/>
            </a:pPr>
            <a:fld id="{4A7D548C-17AB-4E35-BDE3-030667EE0FB5}" type="slidenum">
              <a:rPr lang="en-AU" altLang="en-US" smtClean="0"/>
              <a:pPr>
                <a:defRPr/>
              </a:pPr>
              <a:t>59</a:t>
            </a:fld>
            <a:endParaRPr lang="en-AU" altLang="en-US" dirty="0"/>
          </a:p>
        </p:txBody>
      </p:sp>
    </p:spTree>
    <p:extLst>
      <p:ext uri="{BB962C8B-B14F-4D97-AF65-F5344CB8AC3E}">
        <p14:creationId xmlns:p14="http://schemas.microsoft.com/office/powerpoint/2010/main" val="318128181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4500"/>
            </a:lvl1pPr>
          </a:lstStyle>
          <a:p>
            <a:r>
              <a:rPr lang="en-US" smtClean="0"/>
              <a:t>Click to edit Master title style</a:t>
            </a:r>
            <a:endParaRPr lang="en-US"/>
          </a:p>
        </p:txBody>
      </p:sp>
      <p:sp>
        <p:nvSpPr>
          <p:cNvPr id="3" name="Subtitle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endParaRPr lang="en-US" altLang="en-US" dirty="0"/>
          </a:p>
        </p:txBody>
      </p:sp>
      <p:sp>
        <p:nvSpPr>
          <p:cNvPr id="5" name="Footer Placeholder 4"/>
          <p:cNvSpPr>
            <a:spLocks noGrp="1"/>
          </p:cNvSpPr>
          <p:nvPr>
            <p:ph type="ftr" sz="quarter" idx="11"/>
          </p:nvPr>
        </p:nvSpPr>
        <p:spPr/>
        <p:txBody>
          <a:bodyPr/>
          <a:lstStyle>
            <a:lvl1pPr>
              <a:defRPr/>
            </a:lvl1pPr>
          </a:lstStyle>
          <a:p>
            <a:pPr>
              <a:defRPr/>
            </a:pPr>
            <a:endParaRPr lang="en-US" altLang="en-US" dirty="0"/>
          </a:p>
        </p:txBody>
      </p:sp>
      <p:sp>
        <p:nvSpPr>
          <p:cNvPr id="6" name="Slide Number Placeholder 5"/>
          <p:cNvSpPr>
            <a:spLocks noGrp="1"/>
          </p:cNvSpPr>
          <p:nvPr>
            <p:ph type="sldNum" sz="quarter" idx="12"/>
          </p:nvPr>
        </p:nvSpPr>
        <p:spPr/>
        <p:txBody>
          <a:bodyPr/>
          <a:lstStyle>
            <a:lvl1pPr>
              <a:defRPr/>
            </a:lvl1pPr>
          </a:lstStyle>
          <a:p>
            <a:pPr>
              <a:defRPr/>
            </a:pPr>
            <a:fld id="{370DD103-431F-4C0F-A0CD-A008F1F7A943}" type="slidenum">
              <a:rPr lang="en-US" altLang="en-US"/>
              <a:pPr>
                <a:defRPr/>
              </a:pPr>
              <a:t>‹#›</a:t>
            </a:fld>
            <a:endParaRPr lang="en-US" altLang="en-US" dirty="0"/>
          </a:p>
        </p:txBody>
      </p:sp>
    </p:spTree>
    <p:extLst>
      <p:ext uri="{BB962C8B-B14F-4D97-AF65-F5344CB8AC3E}">
        <p14:creationId xmlns:p14="http://schemas.microsoft.com/office/powerpoint/2010/main" val="38753861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ED3D25B4-F4E7-4734-B793-404D038605F6}" type="datetimeFigureOut">
              <a:rPr lang="en-US"/>
              <a:pPr>
                <a:defRPr/>
              </a:pPr>
              <a:t>1/30/2023</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26F8D02A-BA83-4439-AD8D-2E5AECE2B37C}" type="slidenum">
              <a:rPr lang="en-US"/>
              <a:pPr>
                <a:defRPr/>
              </a:pPr>
              <a:t>‹#›</a:t>
            </a:fld>
            <a:endParaRPr lang="en-US" dirty="0"/>
          </a:p>
        </p:txBody>
      </p:sp>
    </p:spTree>
    <p:extLst>
      <p:ext uri="{BB962C8B-B14F-4D97-AF65-F5344CB8AC3E}">
        <p14:creationId xmlns:p14="http://schemas.microsoft.com/office/powerpoint/2010/main" val="20143112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91FD0473-7569-4C76-B93E-51A1510C0320}" type="datetimeFigureOut">
              <a:rPr lang="en-US"/>
              <a:pPr>
                <a:defRPr/>
              </a:pPr>
              <a:t>1/30/2023</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AC636EFF-36F8-4CFB-AFBE-0BD502998B07}" type="slidenum">
              <a:rPr lang="en-US"/>
              <a:pPr>
                <a:defRPr/>
              </a:pPr>
              <a:t>‹#›</a:t>
            </a:fld>
            <a:endParaRPr lang="en-US" dirty="0"/>
          </a:p>
        </p:txBody>
      </p:sp>
    </p:spTree>
    <p:extLst>
      <p:ext uri="{BB962C8B-B14F-4D97-AF65-F5344CB8AC3E}">
        <p14:creationId xmlns:p14="http://schemas.microsoft.com/office/powerpoint/2010/main" val="26313799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1D3E26C2-C6ED-479A-ACC8-D03715477FA0}" type="datetimeFigureOut">
              <a:rPr lang="en-US"/>
              <a:pPr>
                <a:defRPr/>
              </a:pPr>
              <a:t>1/30/2023</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FE1EEF9A-814A-4E45-86B3-38AB12D46A84}" type="slidenum">
              <a:rPr lang="en-US"/>
              <a:pPr>
                <a:defRPr/>
              </a:pPr>
              <a:t>‹#›</a:t>
            </a:fld>
            <a:endParaRPr lang="en-US" dirty="0"/>
          </a:p>
        </p:txBody>
      </p:sp>
    </p:spTree>
    <p:extLst>
      <p:ext uri="{BB962C8B-B14F-4D97-AF65-F5344CB8AC3E}">
        <p14:creationId xmlns:p14="http://schemas.microsoft.com/office/powerpoint/2010/main" val="33151722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4500"/>
            </a:lvl1pPr>
          </a:lstStyle>
          <a:p>
            <a:r>
              <a:rPr lang="en-US" smtClean="0"/>
              <a:t>Click to edit Master title style</a:t>
            </a:r>
            <a:endParaRPr lang="en-US"/>
          </a:p>
        </p:txBody>
      </p:sp>
      <p:sp>
        <p:nvSpPr>
          <p:cNvPr id="3" name="Text Placeholder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lvl1pPr>
              <a:defRPr/>
            </a:lvl1pPr>
          </a:lstStyle>
          <a:p>
            <a:pPr>
              <a:defRPr/>
            </a:pPr>
            <a:endParaRPr lang="en-US" altLang="en-US" dirty="0"/>
          </a:p>
        </p:txBody>
      </p:sp>
      <p:sp>
        <p:nvSpPr>
          <p:cNvPr id="5" name="Footer Placeholder 4"/>
          <p:cNvSpPr>
            <a:spLocks noGrp="1"/>
          </p:cNvSpPr>
          <p:nvPr>
            <p:ph type="ftr" sz="quarter" idx="11"/>
          </p:nvPr>
        </p:nvSpPr>
        <p:spPr/>
        <p:txBody>
          <a:bodyPr/>
          <a:lstStyle>
            <a:lvl1pPr>
              <a:defRPr/>
            </a:lvl1pPr>
          </a:lstStyle>
          <a:p>
            <a:pPr>
              <a:defRPr/>
            </a:pPr>
            <a:endParaRPr lang="en-US" altLang="en-US" dirty="0"/>
          </a:p>
        </p:txBody>
      </p:sp>
      <p:sp>
        <p:nvSpPr>
          <p:cNvPr id="6" name="Slide Number Placeholder 5"/>
          <p:cNvSpPr>
            <a:spLocks noGrp="1"/>
          </p:cNvSpPr>
          <p:nvPr>
            <p:ph type="sldNum" sz="quarter" idx="12"/>
          </p:nvPr>
        </p:nvSpPr>
        <p:spPr/>
        <p:txBody>
          <a:bodyPr/>
          <a:lstStyle>
            <a:lvl1pPr>
              <a:defRPr/>
            </a:lvl1pPr>
          </a:lstStyle>
          <a:p>
            <a:pPr>
              <a:defRPr/>
            </a:pPr>
            <a:fld id="{C388E4EA-05DE-49B6-B461-26D4427E9162}" type="slidenum">
              <a:rPr lang="en-US" altLang="en-US"/>
              <a:pPr>
                <a:defRPr/>
              </a:pPr>
              <a:t>‹#›</a:t>
            </a:fld>
            <a:endParaRPr lang="en-US" altLang="en-US" dirty="0"/>
          </a:p>
        </p:txBody>
      </p:sp>
    </p:spTree>
    <p:extLst>
      <p:ext uri="{BB962C8B-B14F-4D97-AF65-F5344CB8AC3E}">
        <p14:creationId xmlns:p14="http://schemas.microsoft.com/office/powerpoint/2010/main" val="13262029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28650" y="1825625"/>
            <a:ext cx="38862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29150" y="1825625"/>
            <a:ext cx="38862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fld id="{B736E0B8-BB26-4477-A7A3-11738A3CC87F}" type="datetimeFigureOut">
              <a:rPr lang="en-US"/>
              <a:pPr>
                <a:defRPr/>
              </a:pPr>
              <a:t>1/30/2023</a:t>
            </a:fld>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dirty="0"/>
          </a:p>
        </p:txBody>
      </p:sp>
      <p:sp>
        <p:nvSpPr>
          <p:cNvPr id="7" name="Slide Number Placeholder 5"/>
          <p:cNvSpPr>
            <a:spLocks noGrp="1"/>
          </p:cNvSpPr>
          <p:nvPr>
            <p:ph type="sldNum" sz="quarter" idx="12"/>
          </p:nvPr>
        </p:nvSpPr>
        <p:spPr/>
        <p:txBody>
          <a:bodyPr/>
          <a:lstStyle>
            <a:lvl1pPr>
              <a:defRPr/>
            </a:lvl1pPr>
          </a:lstStyle>
          <a:p>
            <a:pPr>
              <a:defRPr/>
            </a:pPr>
            <a:fld id="{7E160FD2-85F8-409E-AC00-33B7C50F8C50}" type="slidenum">
              <a:rPr lang="en-US"/>
              <a:pPr>
                <a:defRPr/>
              </a:pPr>
              <a:t>‹#›</a:t>
            </a:fld>
            <a:endParaRPr lang="en-US" dirty="0"/>
          </a:p>
        </p:txBody>
      </p:sp>
    </p:spTree>
    <p:extLst>
      <p:ext uri="{BB962C8B-B14F-4D97-AF65-F5344CB8AC3E}">
        <p14:creationId xmlns:p14="http://schemas.microsoft.com/office/powerpoint/2010/main" val="10510234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fld id="{696F17A4-06FF-4140-B0ED-BAD589B19F20}" type="datetimeFigureOut">
              <a:rPr lang="en-US"/>
              <a:pPr>
                <a:defRPr/>
              </a:pPr>
              <a:t>1/30/2023</a:t>
            </a:fld>
            <a:endParaRPr lang="en-US" dirty="0"/>
          </a:p>
        </p:txBody>
      </p:sp>
      <p:sp>
        <p:nvSpPr>
          <p:cNvPr id="8" name="Footer Placeholder 4"/>
          <p:cNvSpPr>
            <a:spLocks noGrp="1"/>
          </p:cNvSpPr>
          <p:nvPr>
            <p:ph type="ftr" sz="quarter" idx="11"/>
          </p:nvPr>
        </p:nvSpPr>
        <p:spPr/>
        <p:txBody>
          <a:bodyPr/>
          <a:lstStyle>
            <a:lvl1pPr>
              <a:defRPr/>
            </a:lvl1pPr>
          </a:lstStyle>
          <a:p>
            <a:pPr>
              <a:defRPr/>
            </a:pPr>
            <a:endParaRPr lang="en-US" dirty="0"/>
          </a:p>
        </p:txBody>
      </p:sp>
      <p:sp>
        <p:nvSpPr>
          <p:cNvPr id="9" name="Slide Number Placeholder 5"/>
          <p:cNvSpPr>
            <a:spLocks noGrp="1"/>
          </p:cNvSpPr>
          <p:nvPr>
            <p:ph type="sldNum" sz="quarter" idx="12"/>
          </p:nvPr>
        </p:nvSpPr>
        <p:spPr/>
        <p:txBody>
          <a:bodyPr/>
          <a:lstStyle>
            <a:lvl1pPr>
              <a:defRPr/>
            </a:lvl1pPr>
          </a:lstStyle>
          <a:p>
            <a:pPr>
              <a:defRPr/>
            </a:pPr>
            <a:fld id="{2DEC47C5-9586-440A-9E19-F2D139155CAE}" type="slidenum">
              <a:rPr lang="en-US"/>
              <a:pPr>
                <a:defRPr/>
              </a:pPr>
              <a:t>‹#›</a:t>
            </a:fld>
            <a:endParaRPr lang="en-US" dirty="0"/>
          </a:p>
        </p:txBody>
      </p:sp>
    </p:spTree>
    <p:extLst>
      <p:ext uri="{BB962C8B-B14F-4D97-AF65-F5344CB8AC3E}">
        <p14:creationId xmlns:p14="http://schemas.microsoft.com/office/powerpoint/2010/main" val="35290127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pPr>
              <a:defRPr/>
            </a:pPr>
            <a:endParaRPr lang="en-US" altLang="en-US" dirty="0"/>
          </a:p>
        </p:txBody>
      </p:sp>
      <p:sp>
        <p:nvSpPr>
          <p:cNvPr id="4" name="Footer Placeholder 3"/>
          <p:cNvSpPr>
            <a:spLocks noGrp="1"/>
          </p:cNvSpPr>
          <p:nvPr>
            <p:ph type="ftr" sz="quarter" idx="11"/>
          </p:nvPr>
        </p:nvSpPr>
        <p:spPr/>
        <p:txBody>
          <a:bodyPr/>
          <a:lstStyle>
            <a:lvl1pPr>
              <a:defRPr/>
            </a:lvl1pPr>
          </a:lstStyle>
          <a:p>
            <a:pPr>
              <a:defRPr/>
            </a:pPr>
            <a:endParaRPr lang="en-US" altLang="en-US" dirty="0"/>
          </a:p>
        </p:txBody>
      </p:sp>
      <p:sp>
        <p:nvSpPr>
          <p:cNvPr id="5" name="Slide Number Placeholder 4"/>
          <p:cNvSpPr>
            <a:spLocks noGrp="1"/>
          </p:cNvSpPr>
          <p:nvPr>
            <p:ph type="sldNum" sz="quarter" idx="12"/>
          </p:nvPr>
        </p:nvSpPr>
        <p:spPr/>
        <p:txBody>
          <a:bodyPr/>
          <a:lstStyle>
            <a:lvl1pPr>
              <a:defRPr/>
            </a:lvl1pPr>
          </a:lstStyle>
          <a:p>
            <a:pPr>
              <a:defRPr/>
            </a:pPr>
            <a:fld id="{827FD692-27B7-416D-9218-5E2F41DADCDA}" type="slidenum">
              <a:rPr lang="en-US" altLang="en-US"/>
              <a:pPr>
                <a:defRPr/>
              </a:pPr>
              <a:t>‹#›</a:t>
            </a:fld>
            <a:endParaRPr lang="en-US" altLang="en-US" dirty="0"/>
          </a:p>
        </p:txBody>
      </p:sp>
    </p:spTree>
    <p:extLst>
      <p:ext uri="{BB962C8B-B14F-4D97-AF65-F5344CB8AC3E}">
        <p14:creationId xmlns:p14="http://schemas.microsoft.com/office/powerpoint/2010/main" val="6251083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pPr>
              <a:defRPr/>
            </a:pPr>
            <a:endParaRPr lang="en-US" altLang="en-US" dirty="0"/>
          </a:p>
        </p:txBody>
      </p:sp>
      <p:sp>
        <p:nvSpPr>
          <p:cNvPr id="3" name="Footer Placeholder 2"/>
          <p:cNvSpPr>
            <a:spLocks noGrp="1"/>
          </p:cNvSpPr>
          <p:nvPr>
            <p:ph type="ftr" sz="quarter" idx="11"/>
          </p:nvPr>
        </p:nvSpPr>
        <p:spPr/>
        <p:txBody>
          <a:bodyPr/>
          <a:lstStyle>
            <a:lvl1pPr>
              <a:defRPr/>
            </a:lvl1pPr>
          </a:lstStyle>
          <a:p>
            <a:pPr>
              <a:defRPr/>
            </a:pPr>
            <a:endParaRPr lang="en-US" altLang="en-US" dirty="0"/>
          </a:p>
        </p:txBody>
      </p:sp>
      <p:sp>
        <p:nvSpPr>
          <p:cNvPr id="4" name="Slide Number Placeholder 3"/>
          <p:cNvSpPr>
            <a:spLocks noGrp="1"/>
          </p:cNvSpPr>
          <p:nvPr>
            <p:ph type="sldNum" sz="quarter" idx="12"/>
          </p:nvPr>
        </p:nvSpPr>
        <p:spPr/>
        <p:txBody>
          <a:bodyPr/>
          <a:lstStyle>
            <a:lvl1pPr>
              <a:defRPr/>
            </a:lvl1pPr>
          </a:lstStyle>
          <a:p>
            <a:pPr>
              <a:defRPr/>
            </a:pPr>
            <a:fld id="{0B9B5286-B133-4907-A5CB-FA5E2FEE967E}" type="slidenum">
              <a:rPr lang="en-US" altLang="en-US"/>
              <a:pPr>
                <a:defRPr/>
              </a:pPr>
              <a:t>‹#›</a:t>
            </a:fld>
            <a:endParaRPr lang="en-US" altLang="en-US" dirty="0"/>
          </a:p>
        </p:txBody>
      </p:sp>
    </p:spTree>
    <p:extLst>
      <p:ext uri="{BB962C8B-B14F-4D97-AF65-F5344CB8AC3E}">
        <p14:creationId xmlns:p14="http://schemas.microsoft.com/office/powerpoint/2010/main" val="39203175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smtClean="0"/>
              <a:t>Click to edit Master title style</a:t>
            </a:r>
            <a:endParaRPr lang="en-US"/>
          </a:p>
        </p:txBody>
      </p:sp>
      <p:sp>
        <p:nvSpPr>
          <p:cNvPr id="3" name="Content Placeholder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Edit Master text styles</a:t>
            </a:r>
          </a:p>
        </p:txBody>
      </p:sp>
      <p:sp>
        <p:nvSpPr>
          <p:cNvPr id="5" name="Date Placeholder 3"/>
          <p:cNvSpPr>
            <a:spLocks noGrp="1"/>
          </p:cNvSpPr>
          <p:nvPr>
            <p:ph type="dt" sz="half" idx="10"/>
          </p:nvPr>
        </p:nvSpPr>
        <p:spPr/>
        <p:txBody>
          <a:bodyPr/>
          <a:lstStyle>
            <a:lvl1pPr>
              <a:defRPr/>
            </a:lvl1pPr>
          </a:lstStyle>
          <a:p>
            <a:pPr>
              <a:defRPr/>
            </a:pPr>
            <a:fld id="{F6995A8B-37DA-4B46-B706-F914F5EB20F4}" type="datetimeFigureOut">
              <a:rPr lang="en-US"/>
              <a:pPr>
                <a:defRPr/>
              </a:pPr>
              <a:t>1/30/2023</a:t>
            </a:fld>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dirty="0"/>
          </a:p>
        </p:txBody>
      </p:sp>
      <p:sp>
        <p:nvSpPr>
          <p:cNvPr id="7" name="Slide Number Placeholder 5"/>
          <p:cNvSpPr>
            <a:spLocks noGrp="1"/>
          </p:cNvSpPr>
          <p:nvPr>
            <p:ph type="sldNum" sz="quarter" idx="12"/>
          </p:nvPr>
        </p:nvSpPr>
        <p:spPr/>
        <p:txBody>
          <a:bodyPr/>
          <a:lstStyle>
            <a:lvl1pPr>
              <a:defRPr/>
            </a:lvl1pPr>
          </a:lstStyle>
          <a:p>
            <a:pPr>
              <a:defRPr/>
            </a:pPr>
            <a:fld id="{0A2DF680-FC40-40C1-A081-1EE4C624630D}" type="slidenum">
              <a:rPr lang="en-US"/>
              <a:pPr>
                <a:defRPr/>
              </a:pPr>
              <a:t>‹#›</a:t>
            </a:fld>
            <a:endParaRPr lang="en-US" dirty="0"/>
          </a:p>
        </p:txBody>
      </p:sp>
    </p:spTree>
    <p:extLst>
      <p:ext uri="{BB962C8B-B14F-4D97-AF65-F5344CB8AC3E}">
        <p14:creationId xmlns:p14="http://schemas.microsoft.com/office/powerpoint/2010/main" val="21742681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smtClean="0"/>
              <a:t>Click to edit Master title style</a:t>
            </a:r>
            <a:endParaRPr lang="en-US"/>
          </a:p>
        </p:txBody>
      </p:sp>
      <p:sp>
        <p:nvSpPr>
          <p:cNvPr id="3" name="Picture Placeholder 2"/>
          <p:cNvSpPr>
            <a:spLocks noGrp="1"/>
          </p:cNvSpPr>
          <p:nvPr>
            <p:ph type="pic" idx="1"/>
          </p:nvPr>
        </p:nvSpPr>
        <p:spPr>
          <a:xfrm>
            <a:off x="3887391" y="987426"/>
            <a:ext cx="4629150" cy="4873625"/>
          </a:xfrm>
        </p:spPr>
        <p:txBody>
          <a:bodyPr rtlCol="0">
            <a:normAutofit/>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endParaRPr lang="en-US" noProof="0"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Edit Master text styles</a:t>
            </a:r>
          </a:p>
        </p:txBody>
      </p:sp>
      <p:sp>
        <p:nvSpPr>
          <p:cNvPr id="5" name="Date Placeholder 4"/>
          <p:cNvSpPr>
            <a:spLocks noGrp="1"/>
          </p:cNvSpPr>
          <p:nvPr>
            <p:ph type="dt" sz="half" idx="10"/>
          </p:nvPr>
        </p:nvSpPr>
        <p:spPr/>
        <p:txBody>
          <a:bodyPr/>
          <a:lstStyle>
            <a:lvl1pPr>
              <a:defRPr/>
            </a:lvl1pPr>
          </a:lstStyle>
          <a:p>
            <a:pPr>
              <a:defRPr/>
            </a:pPr>
            <a:endParaRPr lang="en-US" altLang="en-US" dirty="0"/>
          </a:p>
        </p:txBody>
      </p:sp>
      <p:sp>
        <p:nvSpPr>
          <p:cNvPr id="6" name="Footer Placeholder 5"/>
          <p:cNvSpPr>
            <a:spLocks noGrp="1"/>
          </p:cNvSpPr>
          <p:nvPr>
            <p:ph type="ftr" sz="quarter" idx="11"/>
          </p:nvPr>
        </p:nvSpPr>
        <p:spPr/>
        <p:txBody>
          <a:bodyPr/>
          <a:lstStyle>
            <a:lvl1pPr>
              <a:defRPr/>
            </a:lvl1pPr>
          </a:lstStyle>
          <a:p>
            <a:pPr>
              <a:defRPr/>
            </a:pPr>
            <a:endParaRPr lang="en-US" altLang="en-US" dirty="0"/>
          </a:p>
        </p:txBody>
      </p:sp>
      <p:sp>
        <p:nvSpPr>
          <p:cNvPr id="7" name="Slide Number Placeholder 6"/>
          <p:cNvSpPr>
            <a:spLocks noGrp="1"/>
          </p:cNvSpPr>
          <p:nvPr>
            <p:ph type="sldNum" sz="quarter" idx="12"/>
          </p:nvPr>
        </p:nvSpPr>
        <p:spPr/>
        <p:txBody>
          <a:bodyPr/>
          <a:lstStyle>
            <a:lvl1pPr>
              <a:defRPr/>
            </a:lvl1pPr>
          </a:lstStyle>
          <a:p>
            <a:pPr>
              <a:defRPr/>
            </a:pPr>
            <a:fld id="{C51F8CB2-668D-46F5-ABED-3C6527BD3608}" type="slidenum">
              <a:rPr lang="en-US" altLang="en-US"/>
              <a:pPr>
                <a:defRPr/>
              </a:pPr>
              <a:t>‹#›</a:t>
            </a:fld>
            <a:endParaRPr lang="en-US" altLang="en-US" dirty="0"/>
          </a:p>
        </p:txBody>
      </p:sp>
    </p:spTree>
    <p:extLst>
      <p:ext uri="{BB962C8B-B14F-4D97-AF65-F5344CB8AC3E}">
        <p14:creationId xmlns:p14="http://schemas.microsoft.com/office/powerpoint/2010/main" val="18028605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28650" y="365125"/>
            <a:ext cx="78867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1027" name="Text Placeholder 2"/>
          <p:cNvSpPr>
            <a:spLocks noGrp="1"/>
          </p:cNvSpPr>
          <p:nvPr>
            <p:ph type="body" idx="1"/>
          </p:nvPr>
        </p:nvSpPr>
        <p:spPr bwMode="auto">
          <a:xfrm>
            <a:off x="628650" y="1825625"/>
            <a:ext cx="78867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4" name="Date Placeholder 3"/>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eaLnBrk="1" fontAlgn="auto" hangingPunct="1">
              <a:spcBef>
                <a:spcPts val="0"/>
              </a:spcBef>
              <a:spcAft>
                <a:spcPts val="0"/>
              </a:spcAft>
              <a:defRPr sz="900">
                <a:solidFill>
                  <a:schemeClr val="tx1">
                    <a:tint val="75000"/>
                  </a:schemeClr>
                </a:solidFill>
                <a:latin typeface="+mn-lt"/>
              </a:defRPr>
            </a:lvl1pPr>
          </a:lstStyle>
          <a:p>
            <a:pPr>
              <a:defRPr/>
            </a:pPr>
            <a:fld id="{992A7B45-5C6A-4AC0-ADB7-5C55976B05D2}" type="datetimeFigureOut">
              <a:rPr lang="en-US"/>
              <a:pPr>
                <a:defRPr/>
              </a:pPr>
              <a:t>1/30/2023</a:t>
            </a:fld>
            <a:endParaRPr lang="en-US" dirty="0"/>
          </a:p>
        </p:txBody>
      </p:sp>
      <p:sp>
        <p:nvSpPr>
          <p:cNvPr id="5" name="Footer Placeholder 4"/>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eaLnBrk="1" fontAlgn="auto" hangingPunct="1">
              <a:spcBef>
                <a:spcPts val="0"/>
              </a:spcBef>
              <a:spcAft>
                <a:spcPts val="0"/>
              </a:spcAft>
              <a:defRPr sz="900">
                <a:solidFill>
                  <a:schemeClr val="tx1">
                    <a:tint val="75000"/>
                  </a:schemeClr>
                </a:solidFill>
                <a:latin typeface="+mn-lt"/>
              </a:defRPr>
            </a:lvl1pPr>
          </a:lstStyle>
          <a:p>
            <a:pPr>
              <a:defRPr/>
            </a:pPr>
            <a:endParaRPr lang="en-US" dirty="0"/>
          </a:p>
        </p:txBody>
      </p:sp>
      <p:sp>
        <p:nvSpPr>
          <p:cNvPr id="6" name="Slide Number Placeholder 5"/>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eaLnBrk="1" fontAlgn="auto" hangingPunct="1">
              <a:spcBef>
                <a:spcPts val="0"/>
              </a:spcBef>
              <a:spcAft>
                <a:spcPts val="0"/>
              </a:spcAft>
              <a:defRPr sz="900">
                <a:solidFill>
                  <a:schemeClr val="tx1">
                    <a:tint val="75000"/>
                  </a:schemeClr>
                </a:solidFill>
                <a:latin typeface="+mn-lt"/>
              </a:defRPr>
            </a:lvl1pPr>
          </a:lstStyle>
          <a:p>
            <a:pPr>
              <a:defRPr/>
            </a:pPr>
            <a:fld id="{B34DE454-9429-4B7E-8CBC-46FA23427EBB}" type="slidenum">
              <a:rPr lang="en-US"/>
              <a:pPr>
                <a:defRPr/>
              </a:pPr>
              <a:t>‹#›</a:t>
            </a:fld>
            <a:endParaRPr lang="en-US" dirty="0"/>
          </a:p>
        </p:txBody>
      </p:sp>
      <p:sp>
        <p:nvSpPr>
          <p:cNvPr id="7" name="Rectangle 6"/>
          <p:cNvSpPr/>
          <p:nvPr userDrawn="1"/>
        </p:nvSpPr>
        <p:spPr>
          <a:xfrm>
            <a:off x="0" y="6356350"/>
            <a:ext cx="9144000" cy="501650"/>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US" dirty="0"/>
              <a:t>Bilkent University - IE 324 Simulation</a:t>
            </a:r>
          </a:p>
        </p:txBody>
      </p:sp>
    </p:spTree>
  </p:cSld>
  <p:clrMap bg1="lt1" tx1="dk1" bg2="lt2" tx2="dk2" accent1="accent1" accent2="accent2" accent3="accent3" accent4="accent4" accent5="accent5" accent6="accent6" hlink="hlink" folHlink="folHlink"/>
  <p:sldLayoutIdLst>
    <p:sldLayoutId id="2147483921" r:id="rId1"/>
    <p:sldLayoutId id="2147483915" r:id="rId2"/>
    <p:sldLayoutId id="2147483922" r:id="rId3"/>
    <p:sldLayoutId id="2147483916" r:id="rId4"/>
    <p:sldLayoutId id="2147483917" r:id="rId5"/>
    <p:sldLayoutId id="2147483923" r:id="rId6"/>
    <p:sldLayoutId id="2147483924" r:id="rId7"/>
    <p:sldLayoutId id="2147483918" r:id="rId8"/>
    <p:sldLayoutId id="2147483925" r:id="rId9"/>
    <p:sldLayoutId id="2147483919" r:id="rId10"/>
    <p:sldLayoutId id="2147483920" r:id="rId11"/>
  </p:sldLayoutIdLst>
  <p:txStyles>
    <p:titleStyle>
      <a:lvl1pPr algn="l" defTabSz="685800" rtl="0" eaLnBrk="0" fontAlgn="base" hangingPunct="0">
        <a:lnSpc>
          <a:spcPct val="90000"/>
        </a:lnSpc>
        <a:spcBef>
          <a:spcPct val="0"/>
        </a:spcBef>
        <a:spcAft>
          <a:spcPct val="0"/>
        </a:spcAft>
        <a:defRPr sz="3300" kern="1200">
          <a:solidFill>
            <a:schemeClr val="tx1"/>
          </a:solidFill>
          <a:latin typeface="+mj-lt"/>
          <a:ea typeface="+mj-ea"/>
          <a:cs typeface="+mj-cs"/>
        </a:defRPr>
      </a:lvl1pPr>
      <a:lvl2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2pPr>
      <a:lvl3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3pPr>
      <a:lvl4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4pPr>
      <a:lvl5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5pPr>
      <a:lvl6pPr marL="457200" algn="l" defTabSz="685800" rtl="0" fontAlgn="base">
        <a:lnSpc>
          <a:spcPct val="90000"/>
        </a:lnSpc>
        <a:spcBef>
          <a:spcPct val="0"/>
        </a:spcBef>
        <a:spcAft>
          <a:spcPct val="0"/>
        </a:spcAft>
        <a:defRPr sz="3300">
          <a:solidFill>
            <a:schemeClr val="tx1"/>
          </a:solidFill>
          <a:latin typeface="Calibri Light" panose="020F0302020204030204" pitchFamily="34" charset="0"/>
        </a:defRPr>
      </a:lvl6pPr>
      <a:lvl7pPr marL="914400" algn="l" defTabSz="685800" rtl="0" fontAlgn="base">
        <a:lnSpc>
          <a:spcPct val="90000"/>
        </a:lnSpc>
        <a:spcBef>
          <a:spcPct val="0"/>
        </a:spcBef>
        <a:spcAft>
          <a:spcPct val="0"/>
        </a:spcAft>
        <a:defRPr sz="3300">
          <a:solidFill>
            <a:schemeClr val="tx1"/>
          </a:solidFill>
          <a:latin typeface="Calibri Light" panose="020F0302020204030204" pitchFamily="34" charset="0"/>
        </a:defRPr>
      </a:lvl7pPr>
      <a:lvl8pPr marL="1371600" algn="l" defTabSz="685800" rtl="0" fontAlgn="base">
        <a:lnSpc>
          <a:spcPct val="90000"/>
        </a:lnSpc>
        <a:spcBef>
          <a:spcPct val="0"/>
        </a:spcBef>
        <a:spcAft>
          <a:spcPct val="0"/>
        </a:spcAft>
        <a:defRPr sz="3300">
          <a:solidFill>
            <a:schemeClr val="tx1"/>
          </a:solidFill>
          <a:latin typeface="Calibri Light" panose="020F0302020204030204" pitchFamily="34" charset="0"/>
        </a:defRPr>
      </a:lvl8pPr>
      <a:lvl9pPr marL="1828800" algn="l" defTabSz="685800" rtl="0" fontAlgn="base">
        <a:lnSpc>
          <a:spcPct val="90000"/>
        </a:lnSpc>
        <a:spcBef>
          <a:spcPct val="0"/>
        </a:spcBef>
        <a:spcAft>
          <a:spcPct val="0"/>
        </a:spcAft>
        <a:defRPr sz="3300">
          <a:solidFill>
            <a:schemeClr val="tx1"/>
          </a:solidFill>
          <a:latin typeface="Calibri Light" panose="020F0302020204030204" pitchFamily="34" charset="0"/>
        </a:defRPr>
      </a:lvl9pPr>
    </p:titleStyle>
    <p:bodyStyle>
      <a:lvl1pPr marL="171450" indent="-171450" algn="l" defTabSz="685800" rtl="0" eaLnBrk="0" fontAlgn="base" hangingPunct="0">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2pPr>
      <a:lvl3pPr marL="857250" indent="-171450" algn="l" defTabSz="685800" rtl="0" eaLnBrk="0" fontAlgn="base" hangingPunct="0">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4pPr>
      <a:lvl5pPr marL="15430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http://www.menkes76.com/projects/boarding/boarding.htm" TargetMode="External"/><Relationship Id="rId2" Type="http://schemas.openxmlformats.org/officeDocument/2006/relationships/image" Target="../media/image2.gi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http://www.menkes76.com/projects/boarding/boarding.htm" TargetMode="External"/><Relationship Id="rId2" Type="http://schemas.openxmlformats.org/officeDocument/2006/relationships/image" Target="../media/image3.gi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http://www.menkes76.com/projects/boarding/boarding.htm" TargetMode="External"/><Relationship Id="rId2" Type="http://schemas.openxmlformats.org/officeDocument/2006/relationships/image" Target="../media/image4.gi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hyperlink" Target="http://www.menkes76.com/projects/boarding/boarding.htm" TargetMode="External"/><Relationship Id="rId2" Type="http://schemas.openxmlformats.org/officeDocument/2006/relationships/image" Target="../media/image5.gi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hyperlink" Target="http://www.menkes76.com/projects/boarding/boarding.htm" TargetMode="External"/><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hyperlink" Target="http://www.menkes76.com/projects/boarding/boarding.htm" TargetMode="External"/><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ctrTitle"/>
          </p:nvPr>
        </p:nvSpPr>
        <p:spPr/>
        <p:txBody>
          <a:bodyPr/>
          <a:lstStyle/>
          <a:p>
            <a:pPr eaLnBrk="1" hangingPunct="1"/>
            <a:r>
              <a:rPr lang="en-AU" altLang="en-US" sz="4800" dirty="0" smtClean="0"/>
              <a:t>IE 324 SIMULATION</a:t>
            </a:r>
          </a:p>
        </p:txBody>
      </p:sp>
      <p:sp>
        <p:nvSpPr>
          <p:cNvPr id="9219" name="Rectangle 3"/>
          <p:cNvSpPr>
            <a:spLocks noGrp="1" noChangeArrowheads="1"/>
          </p:cNvSpPr>
          <p:nvPr>
            <p:ph type="subTitle" idx="1"/>
          </p:nvPr>
        </p:nvSpPr>
        <p:spPr/>
        <p:txBody>
          <a:bodyPr/>
          <a:lstStyle/>
          <a:p>
            <a:pPr eaLnBrk="1" hangingPunct="1">
              <a:spcBef>
                <a:spcPts val="0"/>
              </a:spcBef>
            </a:pPr>
            <a:r>
              <a:rPr lang="en-AU" altLang="en-US" sz="3600" b="1" dirty="0" smtClean="0"/>
              <a:t>INTRODUCTION </a:t>
            </a:r>
          </a:p>
          <a:p>
            <a:pPr eaLnBrk="1" hangingPunct="1"/>
            <a:endParaRPr lang="en-AU" altLang="en-US" sz="3600" b="1" dirty="0" smtClean="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p:txBody>
          <a:bodyPr/>
          <a:lstStyle/>
          <a:p>
            <a:r>
              <a:rPr lang="en-US" altLang="en-US" dirty="0" smtClean="0"/>
              <a:t>POLICIES</a:t>
            </a:r>
          </a:p>
        </p:txBody>
      </p:sp>
      <p:sp>
        <p:nvSpPr>
          <p:cNvPr id="18435" name="Content Placeholder 2"/>
          <p:cNvSpPr>
            <a:spLocks noGrp="1"/>
          </p:cNvSpPr>
          <p:nvPr>
            <p:ph idx="1"/>
          </p:nvPr>
        </p:nvSpPr>
        <p:spPr/>
        <p:txBody>
          <a:bodyPr/>
          <a:lstStyle/>
          <a:p>
            <a:pPr marL="0" indent="0" algn="just">
              <a:buNone/>
            </a:pPr>
            <a:r>
              <a:rPr lang="en-US" altLang="en-US" sz="2400" dirty="0" smtClean="0"/>
              <a:t>If you are showing symptoms, WEAR A MASK!</a:t>
            </a:r>
            <a:endParaRPr lang="en-US" altLang="en-US" sz="2400" dirty="0" smtClean="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p:txBody>
          <a:bodyPr/>
          <a:lstStyle/>
          <a:p>
            <a:pPr eaLnBrk="1" hangingPunct="1"/>
            <a:r>
              <a:rPr lang="en-US" altLang="en-US" dirty="0" smtClean="0"/>
              <a:t>QUESTIONS?</a:t>
            </a:r>
          </a:p>
        </p:txBody>
      </p:sp>
      <p:sp>
        <p:nvSpPr>
          <p:cNvPr id="19459" name="Content Placeholder 2"/>
          <p:cNvSpPr>
            <a:spLocks noGrp="1"/>
          </p:cNvSpPr>
          <p:nvPr>
            <p:ph idx="1"/>
          </p:nvPr>
        </p:nvSpPr>
        <p:spPr/>
        <p:txBody>
          <a:bodyPr/>
          <a:lstStyle/>
          <a:p>
            <a:pPr eaLnBrk="1" hangingPunct="1"/>
            <a:endParaRPr lang="en-US" altLang="en-US" dirty="0" smtClean="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p:txBody>
          <a:bodyPr/>
          <a:lstStyle/>
          <a:p>
            <a:pPr eaLnBrk="1" hangingPunct="1"/>
            <a:r>
              <a:rPr lang="en-US" altLang="en-US" dirty="0" smtClean="0"/>
              <a:t>AIRPLANE BOARDING</a:t>
            </a:r>
          </a:p>
        </p:txBody>
      </p:sp>
      <p:sp>
        <p:nvSpPr>
          <p:cNvPr id="3" name="Content Placeholder 2"/>
          <p:cNvSpPr>
            <a:spLocks noGrp="1"/>
          </p:cNvSpPr>
          <p:nvPr>
            <p:ph idx="1"/>
          </p:nvPr>
        </p:nvSpPr>
        <p:spPr/>
        <p:txBody>
          <a:bodyPr rtlCol="0">
            <a:normAutofit/>
          </a:bodyPr>
          <a:lstStyle/>
          <a:p>
            <a:pPr eaLnBrk="1" fontAlgn="auto" hangingPunct="1">
              <a:spcAft>
                <a:spcPts val="0"/>
              </a:spcAft>
              <a:defRPr/>
            </a:pPr>
            <a:r>
              <a:rPr lang="en-US" dirty="0" smtClean="0"/>
              <a:t>How to board an airplane?</a:t>
            </a:r>
          </a:p>
          <a:p>
            <a:pPr eaLnBrk="1" fontAlgn="auto" hangingPunct="1">
              <a:spcAft>
                <a:spcPts val="0"/>
              </a:spcAft>
              <a:defRPr/>
            </a:pPr>
            <a:endParaRPr lang="en-US" dirty="0" smtClean="0"/>
          </a:p>
          <a:p>
            <a:pPr eaLnBrk="1" fontAlgn="auto" hangingPunct="1">
              <a:spcAft>
                <a:spcPts val="0"/>
              </a:spcAft>
              <a:defRPr/>
            </a:pPr>
            <a:r>
              <a:rPr lang="en-US" dirty="0" smtClean="0"/>
              <a:t>The order of boarding is</a:t>
            </a:r>
          </a:p>
          <a:p>
            <a:pPr marL="0" indent="0" eaLnBrk="1" fontAlgn="auto" hangingPunct="1">
              <a:spcAft>
                <a:spcPts val="0"/>
              </a:spcAft>
              <a:buFont typeface="Arial" panose="020B0604020202020204" pitchFamily="34" charset="0"/>
              <a:buNone/>
              <a:defRPr/>
            </a:pPr>
            <a:r>
              <a:rPr lang="en-US" dirty="0"/>
              <a:t>u</a:t>
            </a:r>
            <a:r>
              <a:rPr lang="en-US" dirty="0" smtClean="0"/>
              <a:t>sually determined by the </a:t>
            </a:r>
          </a:p>
          <a:p>
            <a:pPr marL="0" indent="0" eaLnBrk="1" fontAlgn="auto" hangingPunct="1">
              <a:spcAft>
                <a:spcPts val="0"/>
              </a:spcAft>
              <a:buFont typeface="Arial" panose="020B0604020202020204" pitchFamily="34" charset="0"/>
              <a:buNone/>
              <a:defRPr/>
            </a:pPr>
            <a:r>
              <a:rPr lang="en-US" dirty="0" smtClean="0"/>
              <a:t>carrier and denoted with </a:t>
            </a:r>
          </a:p>
          <a:p>
            <a:pPr marL="0" indent="0" eaLnBrk="1" fontAlgn="auto" hangingPunct="1">
              <a:spcAft>
                <a:spcPts val="0"/>
              </a:spcAft>
              <a:buFont typeface="Arial" panose="020B0604020202020204" pitchFamily="34" charset="0"/>
              <a:buNone/>
              <a:defRPr/>
            </a:pPr>
            <a:r>
              <a:rPr lang="en-US" dirty="0" smtClean="0"/>
              <a:t>your boarding group.</a:t>
            </a:r>
            <a:endParaRPr lang="en-US" dirty="0"/>
          </a:p>
        </p:txBody>
      </p:sp>
      <p:pic>
        <p:nvPicPr>
          <p:cNvPr id="20484" name="Picture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038600" y="1825625"/>
            <a:ext cx="3257550" cy="434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Oval 4"/>
          <p:cNvSpPr/>
          <p:nvPr/>
        </p:nvSpPr>
        <p:spPr>
          <a:xfrm>
            <a:off x="6002338" y="4598988"/>
            <a:ext cx="533400" cy="53340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p:txBody>
          <a:bodyPr/>
          <a:lstStyle/>
          <a:p>
            <a:pPr eaLnBrk="1" hangingPunct="1"/>
            <a:r>
              <a:rPr lang="en-US" altLang="en-US" dirty="0" smtClean="0"/>
              <a:t>AIRPLANE BOARDING (BACK TO FRONT)</a:t>
            </a:r>
          </a:p>
        </p:txBody>
      </p:sp>
      <p:sp>
        <p:nvSpPr>
          <p:cNvPr id="3" name="Content Placeholder 2"/>
          <p:cNvSpPr>
            <a:spLocks noGrp="1"/>
          </p:cNvSpPr>
          <p:nvPr>
            <p:ph idx="1"/>
          </p:nvPr>
        </p:nvSpPr>
        <p:spPr/>
        <p:txBody>
          <a:bodyPr rtlCol="0">
            <a:normAutofit/>
          </a:bodyPr>
          <a:lstStyle/>
          <a:p>
            <a:pPr lvl="1" eaLnBrk="1" fontAlgn="auto" hangingPunct="1">
              <a:spcAft>
                <a:spcPts val="0"/>
              </a:spcAft>
              <a:defRPr/>
            </a:pPr>
            <a:endParaRPr lang="en-US" dirty="0"/>
          </a:p>
          <a:p>
            <a:pPr lvl="1" eaLnBrk="1" fontAlgn="auto" hangingPunct="1">
              <a:spcAft>
                <a:spcPts val="0"/>
              </a:spcAft>
              <a:defRPr/>
            </a:pPr>
            <a:endParaRPr lang="en-US" dirty="0" smtClean="0"/>
          </a:p>
          <a:p>
            <a:pPr lvl="1" eaLnBrk="1" fontAlgn="auto" hangingPunct="1">
              <a:spcAft>
                <a:spcPts val="0"/>
              </a:spcAft>
              <a:defRPr/>
            </a:pPr>
            <a:endParaRPr lang="en-US" dirty="0"/>
          </a:p>
          <a:p>
            <a:pPr lvl="1" eaLnBrk="1" fontAlgn="auto" hangingPunct="1">
              <a:spcAft>
                <a:spcPts val="0"/>
              </a:spcAft>
              <a:defRPr/>
            </a:pPr>
            <a:endParaRPr lang="en-US" dirty="0" smtClean="0"/>
          </a:p>
          <a:p>
            <a:pPr lvl="1" eaLnBrk="1" fontAlgn="auto" hangingPunct="1">
              <a:spcAft>
                <a:spcPts val="0"/>
              </a:spcAft>
              <a:defRPr/>
            </a:pPr>
            <a:endParaRPr lang="en-US" dirty="0"/>
          </a:p>
          <a:p>
            <a:pPr lvl="1" eaLnBrk="1" fontAlgn="auto" hangingPunct="1">
              <a:spcAft>
                <a:spcPts val="0"/>
              </a:spcAft>
              <a:defRPr/>
            </a:pPr>
            <a:endParaRPr lang="en-US" dirty="0" smtClean="0"/>
          </a:p>
          <a:p>
            <a:pPr lvl="1" eaLnBrk="1" fontAlgn="auto" hangingPunct="1">
              <a:spcAft>
                <a:spcPts val="0"/>
              </a:spcAft>
              <a:defRPr/>
            </a:pPr>
            <a:endParaRPr lang="en-US" dirty="0"/>
          </a:p>
          <a:p>
            <a:pPr lvl="1" eaLnBrk="1" fontAlgn="auto" hangingPunct="1">
              <a:spcAft>
                <a:spcPts val="0"/>
              </a:spcAft>
              <a:defRPr/>
            </a:pPr>
            <a:endParaRPr lang="en-US" dirty="0" smtClean="0"/>
          </a:p>
          <a:p>
            <a:pPr lvl="1" eaLnBrk="1" fontAlgn="auto" hangingPunct="1">
              <a:spcAft>
                <a:spcPts val="0"/>
              </a:spcAft>
              <a:defRPr/>
            </a:pPr>
            <a:endParaRPr lang="en-US" dirty="0"/>
          </a:p>
          <a:p>
            <a:pPr lvl="1" eaLnBrk="1" fontAlgn="auto" hangingPunct="1">
              <a:spcAft>
                <a:spcPts val="0"/>
              </a:spcAft>
              <a:defRPr/>
            </a:pPr>
            <a:endParaRPr lang="en-US" dirty="0" smtClean="0"/>
          </a:p>
          <a:p>
            <a:pPr lvl="1" eaLnBrk="1" fontAlgn="auto" hangingPunct="1">
              <a:spcAft>
                <a:spcPts val="0"/>
              </a:spcAft>
              <a:defRPr/>
            </a:pPr>
            <a:endParaRPr lang="en-US" dirty="0"/>
          </a:p>
          <a:p>
            <a:pPr marL="342900" lvl="1" indent="0" eaLnBrk="1" fontAlgn="auto" hangingPunct="1">
              <a:spcAft>
                <a:spcPts val="0"/>
              </a:spcAft>
              <a:buFont typeface="Arial" panose="020B0604020202020204" pitchFamily="34" charset="0"/>
              <a:buNone/>
              <a:defRPr/>
            </a:pPr>
            <a:r>
              <a:rPr lang="en-US" dirty="0" smtClean="0"/>
              <a:t> </a:t>
            </a:r>
          </a:p>
          <a:p>
            <a:pPr eaLnBrk="1" fontAlgn="auto" hangingPunct="1">
              <a:spcAft>
                <a:spcPts val="0"/>
              </a:spcAft>
              <a:defRPr/>
            </a:pPr>
            <a:endParaRPr lang="en-US" dirty="0"/>
          </a:p>
        </p:txBody>
      </p:sp>
      <p:pic>
        <p:nvPicPr>
          <p:cNvPr id="21508" name="Picture 6" descr="http://freegifmaker.me/video/15690637751963334.gif"/>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1363663" y="2590800"/>
            <a:ext cx="6581775" cy="2381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509" name="TextBox 3"/>
          <p:cNvSpPr txBox="1">
            <a:spLocks noChangeArrowheads="1"/>
          </p:cNvSpPr>
          <p:nvPr/>
        </p:nvSpPr>
        <p:spPr bwMode="auto">
          <a:xfrm>
            <a:off x="1927225" y="6057900"/>
            <a:ext cx="5453063"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en-US" altLang="en-US" sz="1100" dirty="0"/>
              <a:t>Source: Menkes van den Briel  </a:t>
            </a:r>
            <a:r>
              <a:rPr lang="en-US" altLang="en-US" sz="1100" dirty="0">
                <a:hlinkClick r:id="rId3"/>
              </a:rPr>
              <a:t>http://www.menkes76.com/projects/boarding/boarding.htm</a:t>
            </a:r>
            <a:endParaRPr lang="en-US" altLang="en-US" sz="1100"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lstStyle/>
          <a:p>
            <a:pPr eaLnBrk="1" hangingPunct="1"/>
            <a:r>
              <a:rPr lang="en-US" altLang="en-US" dirty="0" smtClean="0"/>
              <a:t>AIRPLANE BOARDING (RANDOM)</a:t>
            </a:r>
          </a:p>
        </p:txBody>
      </p:sp>
      <p:sp>
        <p:nvSpPr>
          <p:cNvPr id="22531" name="Content Placeholder 2"/>
          <p:cNvSpPr>
            <a:spLocks noGrp="1"/>
          </p:cNvSpPr>
          <p:nvPr>
            <p:ph idx="1"/>
          </p:nvPr>
        </p:nvSpPr>
        <p:spPr/>
        <p:txBody>
          <a:bodyPr/>
          <a:lstStyle/>
          <a:p>
            <a:pPr lvl="1" eaLnBrk="1" hangingPunct="1"/>
            <a:endParaRPr lang="en-US" altLang="en-US" dirty="0" smtClean="0"/>
          </a:p>
          <a:p>
            <a:pPr lvl="1" eaLnBrk="1" hangingPunct="1"/>
            <a:endParaRPr lang="en-US" altLang="en-US" dirty="0" smtClean="0"/>
          </a:p>
          <a:p>
            <a:pPr lvl="1" eaLnBrk="1" hangingPunct="1"/>
            <a:endParaRPr lang="en-US" altLang="en-US" dirty="0" smtClean="0"/>
          </a:p>
          <a:p>
            <a:pPr lvl="1" eaLnBrk="1" hangingPunct="1"/>
            <a:endParaRPr lang="en-US" altLang="en-US" dirty="0" smtClean="0"/>
          </a:p>
          <a:p>
            <a:pPr lvl="1" eaLnBrk="1" hangingPunct="1"/>
            <a:endParaRPr lang="en-US" altLang="en-US" dirty="0" smtClean="0"/>
          </a:p>
          <a:p>
            <a:pPr lvl="1" eaLnBrk="1" hangingPunct="1"/>
            <a:endParaRPr lang="en-US" altLang="en-US" dirty="0" smtClean="0"/>
          </a:p>
          <a:p>
            <a:pPr eaLnBrk="1" hangingPunct="1"/>
            <a:endParaRPr lang="en-US" altLang="en-US" dirty="0" smtClean="0"/>
          </a:p>
        </p:txBody>
      </p:sp>
      <p:pic>
        <p:nvPicPr>
          <p:cNvPr id="22532" name="Picture 6" descr="http://freegifmaker.me/video/15690639211963314.gif"/>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1228725" y="2514600"/>
            <a:ext cx="6686550" cy="2381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33" name="TextBox 7"/>
          <p:cNvSpPr txBox="1">
            <a:spLocks noChangeArrowheads="1"/>
          </p:cNvSpPr>
          <p:nvPr/>
        </p:nvSpPr>
        <p:spPr bwMode="auto">
          <a:xfrm>
            <a:off x="1927225" y="6057900"/>
            <a:ext cx="5453063"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en-US" altLang="en-US" sz="1100" dirty="0"/>
              <a:t>Source: Menkes van den Briel  </a:t>
            </a:r>
            <a:r>
              <a:rPr lang="en-US" altLang="en-US" sz="1100" dirty="0">
                <a:hlinkClick r:id="rId3"/>
              </a:rPr>
              <a:t>http://www.menkes76.com/projects/boarding/boarding.htm</a:t>
            </a:r>
            <a:endParaRPr lang="en-US" altLang="en-US" sz="1100"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p:txBody>
          <a:bodyPr/>
          <a:lstStyle/>
          <a:p>
            <a:pPr eaLnBrk="1" hangingPunct="1"/>
            <a:r>
              <a:rPr lang="en-US" altLang="en-US" dirty="0" smtClean="0"/>
              <a:t>AIRPLANE BOARDING (OUTSIDE IN)</a:t>
            </a:r>
          </a:p>
        </p:txBody>
      </p:sp>
      <p:pic>
        <p:nvPicPr>
          <p:cNvPr id="23555" name="Picture 2" descr="http://freegifmaker.me/video/15690642142500323.gif"/>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1228725" y="2514600"/>
            <a:ext cx="6686550" cy="2381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556" name="TextBox 4"/>
          <p:cNvSpPr txBox="1">
            <a:spLocks noChangeArrowheads="1"/>
          </p:cNvSpPr>
          <p:nvPr/>
        </p:nvSpPr>
        <p:spPr bwMode="auto">
          <a:xfrm>
            <a:off x="1927225" y="6057900"/>
            <a:ext cx="5453063"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en-US" altLang="en-US" sz="1100" dirty="0"/>
              <a:t>Source: Menkes van den Briel  </a:t>
            </a:r>
            <a:r>
              <a:rPr lang="en-US" altLang="en-US" sz="1100" dirty="0">
                <a:hlinkClick r:id="rId3"/>
              </a:rPr>
              <a:t>http://www.menkes76.com/projects/boarding/boarding.htm</a:t>
            </a:r>
            <a:endParaRPr lang="en-US" altLang="en-US" sz="1100"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title"/>
          </p:nvPr>
        </p:nvSpPr>
        <p:spPr/>
        <p:txBody>
          <a:bodyPr/>
          <a:lstStyle/>
          <a:p>
            <a:pPr eaLnBrk="1" hangingPunct="1"/>
            <a:r>
              <a:rPr lang="en-US" altLang="en-US" dirty="0" smtClean="0"/>
              <a:t>AIRPLANE BOARDING (BY SEAT)</a:t>
            </a:r>
          </a:p>
        </p:txBody>
      </p:sp>
      <p:pic>
        <p:nvPicPr>
          <p:cNvPr id="24579" name="Picture 2" descr="http://freegifmaker.me/video/15690643562500393.gif"/>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1228725" y="2438400"/>
            <a:ext cx="6686550" cy="2381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580" name="TextBox 4"/>
          <p:cNvSpPr txBox="1">
            <a:spLocks noChangeArrowheads="1"/>
          </p:cNvSpPr>
          <p:nvPr/>
        </p:nvSpPr>
        <p:spPr bwMode="auto">
          <a:xfrm>
            <a:off x="1927225" y="6057900"/>
            <a:ext cx="5453063"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en-US" altLang="en-US" sz="1100" dirty="0"/>
              <a:t>Source: Menkes van den Briel  </a:t>
            </a:r>
            <a:r>
              <a:rPr lang="en-US" altLang="en-US" sz="1100" dirty="0">
                <a:hlinkClick r:id="rId3"/>
              </a:rPr>
              <a:t>http://www.menkes76.com/projects/boarding/boarding.htm</a:t>
            </a:r>
            <a:endParaRPr lang="en-US" altLang="en-US" sz="1100"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p:txBody>
          <a:bodyPr/>
          <a:lstStyle/>
          <a:p>
            <a:pPr eaLnBrk="1" hangingPunct="1"/>
            <a:r>
              <a:rPr lang="en-US" altLang="en-US" dirty="0" smtClean="0"/>
              <a:t>AIRPLANE BOARDING</a:t>
            </a:r>
          </a:p>
        </p:txBody>
      </p:sp>
      <p:sp>
        <p:nvSpPr>
          <p:cNvPr id="25603" name="Content Placeholder 2"/>
          <p:cNvSpPr>
            <a:spLocks noGrp="1"/>
          </p:cNvSpPr>
          <p:nvPr>
            <p:ph idx="1"/>
          </p:nvPr>
        </p:nvSpPr>
        <p:spPr/>
        <p:txBody>
          <a:bodyPr/>
          <a:lstStyle/>
          <a:p>
            <a:pPr eaLnBrk="1" hangingPunct="1"/>
            <a:r>
              <a:rPr lang="en-US" altLang="en-US" dirty="0" smtClean="0"/>
              <a:t>How to determine the best method?</a:t>
            </a:r>
          </a:p>
          <a:p>
            <a:pPr lvl="1" eaLnBrk="1" hangingPunct="1"/>
            <a:r>
              <a:rPr lang="en-US" altLang="en-US" dirty="0" smtClean="0"/>
              <a:t>What performance metrics to decide?</a:t>
            </a:r>
          </a:p>
          <a:p>
            <a:pPr eaLnBrk="1" hangingPunct="1"/>
            <a:r>
              <a:rPr lang="en-US" altLang="en-US" dirty="0" smtClean="0"/>
              <a:t>Things to think about:</a:t>
            </a:r>
          </a:p>
          <a:p>
            <a:pPr lvl="1" eaLnBrk="1" hangingPunct="1"/>
            <a:r>
              <a:rPr lang="en-US" altLang="en-US" dirty="0" smtClean="0"/>
              <a:t>Passenger movements / lineup order </a:t>
            </a:r>
          </a:p>
          <a:p>
            <a:pPr lvl="1" eaLnBrk="1" hangingPunct="1"/>
            <a:endParaRPr lang="en-US" altLang="en-US" dirty="0" smtClean="0"/>
          </a:p>
          <a:p>
            <a:pPr lvl="1" eaLnBrk="1" hangingPunct="1"/>
            <a:endParaRPr lang="en-US" altLang="en-US" dirty="0" smtClean="0"/>
          </a:p>
          <a:p>
            <a:pPr lvl="1" eaLnBrk="1" hangingPunct="1"/>
            <a:endParaRPr lang="en-US" altLang="en-US" dirty="0" smtClean="0"/>
          </a:p>
          <a:p>
            <a:pPr lvl="1" eaLnBrk="1" hangingPunct="1"/>
            <a:endParaRPr lang="en-US" altLang="en-US" dirty="0" smtClean="0"/>
          </a:p>
          <a:p>
            <a:pPr lvl="1" eaLnBrk="1" hangingPunct="1"/>
            <a:endParaRPr lang="en-US" altLang="en-US" dirty="0" smtClean="0"/>
          </a:p>
          <a:p>
            <a:pPr lvl="1" eaLnBrk="1" hangingPunct="1"/>
            <a:r>
              <a:rPr lang="en-US" altLang="en-US" dirty="0" smtClean="0"/>
              <a:t>Single, double door usage?</a:t>
            </a:r>
          </a:p>
          <a:p>
            <a:pPr lvl="1" eaLnBrk="1" hangingPunct="1"/>
            <a:r>
              <a:rPr lang="en-US" altLang="en-US" dirty="0" smtClean="0"/>
              <a:t>Different type of passengers (young, old, with babies/kids, disabled…)</a:t>
            </a:r>
          </a:p>
          <a:p>
            <a:pPr lvl="1" eaLnBrk="1" hangingPunct="1"/>
            <a:r>
              <a:rPr lang="en-US" altLang="en-US" dirty="0" smtClean="0"/>
              <a:t>Passengers with/without carry-on</a:t>
            </a:r>
          </a:p>
          <a:p>
            <a:pPr eaLnBrk="1" hangingPunct="1"/>
            <a:r>
              <a:rPr lang="en-US" altLang="en-US" dirty="0" smtClean="0"/>
              <a:t>How to make the analysis?</a:t>
            </a:r>
          </a:p>
        </p:txBody>
      </p:sp>
      <p:pic>
        <p:nvPicPr>
          <p:cNvPr id="25604" name="Picture 2" descr="http://www.menkes76.com/projects/boarding/images/getting_a_to_b.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19200" y="3124200"/>
            <a:ext cx="2057400" cy="1501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a:xfrm>
            <a:off x="628650" y="365125"/>
            <a:ext cx="7886700" cy="1131888"/>
          </a:xfrm>
        </p:spPr>
        <p:txBody>
          <a:bodyPr/>
          <a:lstStyle/>
          <a:p>
            <a:pPr eaLnBrk="1" hangingPunct="1"/>
            <a:r>
              <a:rPr lang="en-US" altLang="en-US" sz="4000" dirty="0" smtClean="0"/>
              <a:t>SYSTEM</a:t>
            </a:r>
          </a:p>
        </p:txBody>
      </p:sp>
      <p:sp>
        <p:nvSpPr>
          <p:cNvPr id="7171" name="TextBox 7"/>
          <p:cNvSpPr txBox="1">
            <a:spLocks noChangeArrowheads="1"/>
          </p:cNvSpPr>
          <p:nvPr/>
        </p:nvSpPr>
        <p:spPr bwMode="auto">
          <a:xfrm>
            <a:off x="628650" y="1676400"/>
            <a:ext cx="8515350" cy="4081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600">
                <a:solidFill>
                  <a:schemeClr val="tx1"/>
                </a:solidFill>
                <a:latin typeface="Times New Roman" panose="02020603050405020304" pitchFamily="18" charset="0"/>
              </a:defRPr>
            </a:lvl1pPr>
            <a:lvl2pPr>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eaLnBrk="1" fontAlgn="auto" hangingPunct="1">
              <a:lnSpc>
                <a:spcPct val="90000"/>
              </a:lnSpc>
              <a:spcBef>
                <a:spcPts val="0"/>
              </a:spcBef>
              <a:spcAft>
                <a:spcPts val="0"/>
              </a:spcAft>
              <a:defRPr/>
            </a:pPr>
            <a:r>
              <a:rPr lang="en-AU" altLang="en-US" sz="2400" dirty="0" smtClean="0">
                <a:latin typeface="+mn-lt"/>
              </a:rPr>
              <a:t>A set </a:t>
            </a:r>
            <a:r>
              <a:rPr lang="en-AU" altLang="en-US" sz="2400" dirty="0">
                <a:latin typeface="+mn-lt"/>
              </a:rPr>
              <a:t>of interacting components or entities operating together to achieve a common goal or objective.</a:t>
            </a:r>
          </a:p>
          <a:p>
            <a:pPr eaLnBrk="1" fontAlgn="auto" hangingPunct="1">
              <a:spcBef>
                <a:spcPts val="0"/>
              </a:spcBef>
              <a:spcAft>
                <a:spcPts val="0"/>
              </a:spcAft>
              <a:defRPr/>
            </a:pPr>
            <a:r>
              <a:rPr lang="en-US" altLang="en-US" sz="2000" u="sng" dirty="0" smtClean="0">
                <a:latin typeface="+mn-lt"/>
              </a:rPr>
              <a:t>Examples</a:t>
            </a:r>
            <a:endParaRPr lang="en-US" altLang="en-US" sz="2000" u="sng" dirty="0">
              <a:latin typeface="+mn-lt"/>
            </a:endParaRPr>
          </a:p>
          <a:p>
            <a:pPr lvl="1" eaLnBrk="1" fontAlgn="auto" hangingPunct="1">
              <a:spcBef>
                <a:spcPts val="0"/>
              </a:spcBef>
              <a:spcAft>
                <a:spcPts val="0"/>
              </a:spcAft>
              <a:defRPr/>
            </a:pPr>
            <a:r>
              <a:rPr lang="en-US" altLang="en-US" sz="2000" dirty="0">
                <a:latin typeface="+mn-lt"/>
              </a:rPr>
              <a:t>Manufacturing facility</a:t>
            </a:r>
          </a:p>
          <a:p>
            <a:pPr lvl="1" eaLnBrk="1" fontAlgn="auto" hangingPunct="1">
              <a:lnSpc>
                <a:spcPct val="80000"/>
              </a:lnSpc>
              <a:spcBef>
                <a:spcPts val="0"/>
              </a:spcBef>
              <a:spcAft>
                <a:spcPts val="0"/>
              </a:spcAft>
              <a:defRPr/>
            </a:pPr>
            <a:r>
              <a:rPr lang="en-US" altLang="en-US" sz="2000" dirty="0">
                <a:latin typeface="+mn-lt"/>
              </a:rPr>
              <a:t>Bank operation</a:t>
            </a:r>
          </a:p>
          <a:p>
            <a:pPr lvl="1" eaLnBrk="1" fontAlgn="auto" hangingPunct="1">
              <a:lnSpc>
                <a:spcPct val="80000"/>
              </a:lnSpc>
              <a:spcBef>
                <a:spcPts val="0"/>
              </a:spcBef>
              <a:spcAft>
                <a:spcPts val="0"/>
              </a:spcAft>
              <a:defRPr/>
            </a:pPr>
            <a:r>
              <a:rPr lang="en-US" altLang="en-US" sz="2000" dirty="0">
                <a:latin typeface="+mn-lt"/>
              </a:rPr>
              <a:t>Airport operations (passengers, security, planes, crews, baggage)</a:t>
            </a:r>
          </a:p>
          <a:p>
            <a:pPr lvl="1" eaLnBrk="1" fontAlgn="auto" hangingPunct="1">
              <a:lnSpc>
                <a:spcPct val="80000"/>
              </a:lnSpc>
              <a:spcBef>
                <a:spcPts val="0"/>
              </a:spcBef>
              <a:spcAft>
                <a:spcPts val="0"/>
              </a:spcAft>
              <a:defRPr/>
            </a:pPr>
            <a:r>
              <a:rPr lang="en-US" altLang="en-US" sz="2000" dirty="0">
                <a:latin typeface="+mn-lt"/>
              </a:rPr>
              <a:t>Transportation/logistics/distribution operation</a:t>
            </a:r>
          </a:p>
          <a:p>
            <a:pPr lvl="1" eaLnBrk="1" fontAlgn="auto" hangingPunct="1">
              <a:lnSpc>
                <a:spcPct val="80000"/>
              </a:lnSpc>
              <a:spcBef>
                <a:spcPts val="0"/>
              </a:spcBef>
              <a:spcAft>
                <a:spcPts val="0"/>
              </a:spcAft>
              <a:defRPr/>
            </a:pPr>
            <a:r>
              <a:rPr lang="en-US" altLang="en-US" sz="2000" dirty="0">
                <a:latin typeface="+mn-lt"/>
              </a:rPr>
              <a:t>Hospital facilities (emergency room, operating room, admissions)</a:t>
            </a:r>
          </a:p>
          <a:p>
            <a:pPr lvl="1" eaLnBrk="1" fontAlgn="auto" hangingPunct="1">
              <a:lnSpc>
                <a:spcPct val="80000"/>
              </a:lnSpc>
              <a:spcBef>
                <a:spcPts val="0"/>
              </a:spcBef>
              <a:spcAft>
                <a:spcPts val="0"/>
              </a:spcAft>
              <a:defRPr/>
            </a:pPr>
            <a:r>
              <a:rPr lang="en-US" altLang="en-US" sz="2000" dirty="0">
                <a:latin typeface="+mn-lt"/>
              </a:rPr>
              <a:t>Computer network</a:t>
            </a:r>
          </a:p>
          <a:p>
            <a:pPr lvl="1" eaLnBrk="1" fontAlgn="auto" hangingPunct="1">
              <a:lnSpc>
                <a:spcPct val="80000"/>
              </a:lnSpc>
              <a:spcBef>
                <a:spcPts val="0"/>
              </a:spcBef>
              <a:spcAft>
                <a:spcPts val="0"/>
              </a:spcAft>
              <a:defRPr/>
            </a:pPr>
            <a:r>
              <a:rPr lang="en-US" altLang="en-US" sz="2000" dirty="0">
                <a:latin typeface="+mn-lt"/>
              </a:rPr>
              <a:t>Freeway system</a:t>
            </a:r>
          </a:p>
          <a:p>
            <a:pPr lvl="1" eaLnBrk="1" fontAlgn="auto" hangingPunct="1">
              <a:lnSpc>
                <a:spcPct val="80000"/>
              </a:lnSpc>
              <a:spcBef>
                <a:spcPts val="0"/>
              </a:spcBef>
              <a:spcAft>
                <a:spcPts val="0"/>
              </a:spcAft>
              <a:defRPr/>
            </a:pPr>
            <a:r>
              <a:rPr lang="en-US" altLang="en-US" sz="2000" dirty="0">
                <a:latin typeface="+mn-lt"/>
              </a:rPr>
              <a:t>Business process (insurance office)</a:t>
            </a:r>
          </a:p>
          <a:p>
            <a:pPr lvl="1" eaLnBrk="1" fontAlgn="auto" hangingPunct="1">
              <a:lnSpc>
                <a:spcPct val="80000"/>
              </a:lnSpc>
              <a:spcBef>
                <a:spcPts val="0"/>
              </a:spcBef>
              <a:spcAft>
                <a:spcPts val="0"/>
              </a:spcAft>
              <a:defRPr/>
            </a:pPr>
            <a:r>
              <a:rPr lang="en-US" altLang="en-US" sz="2000" dirty="0" smtClean="0">
                <a:latin typeface="+mn-lt"/>
              </a:rPr>
              <a:t>Fast-food </a:t>
            </a:r>
            <a:r>
              <a:rPr lang="en-US" altLang="en-US" sz="2000" dirty="0">
                <a:latin typeface="+mn-lt"/>
              </a:rPr>
              <a:t>restaurant</a:t>
            </a:r>
          </a:p>
          <a:p>
            <a:pPr lvl="1" eaLnBrk="1" fontAlgn="auto" hangingPunct="1">
              <a:lnSpc>
                <a:spcPct val="80000"/>
              </a:lnSpc>
              <a:spcBef>
                <a:spcPts val="0"/>
              </a:spcBef>
              <a:spcAft>
                <a:spcPts val="0"/>
              </a:spcAft>
              <a:defRPr/>
            </a:pPr>
            <a:r>
              <a:rPr lang="en-US" altLang="en-US" sz="2000" dirty="0">
                <a:latin typeface="+mn-lt"/>
              </a:rPr>
              <a:t>Supermarket</a:t>
            </a:r>
          </a:p>
          <a:p>
            <a:pPr lvl="1" eaLnBrk="1" fontAlgn="auto" hangingPunct="1">
              <a:lnSpc>
                <a:spcPct val="80000"/>
              </a:lnSpc>
              <a:spcBef>
                <a:spcPts val="0"/>
              </a:spcBef>
              <a:spcAft>
                <a:spcPts val="0"/>
              </a:spcAft>
              <a:defRPr/>
            </a:pPr>
            <a:r>
              <a:rPr lang="en-US" altLang="en-US" sz="2000" dirty="0">
                <a:latin typeface="+mn-lt"/>
              </a:rPr>
              <a:t>Theme park</a:t>
            </a:r>
          </a:p>
          <a:p>
            <a:pPr lvl="1" eaLnBrk="1" fontAlgn="auto" hangingPunct="1">
              <a:lnSpc>
                <a:spcPct val="80000"/>
              </a:lnSpc>
              <a:spcBef>
                <a:spcPts val="0"/>
              </a:spcBef>
              <a:spcAft>
                <a:spcPts val="0"/>
              </a:spcAft>
              <a:defRPr/>
            </a:pPr>
            <a:r>
              <a:rPr lang="en-US" altLang="en-US" sz="2000" dirty="0">
                <a:latin typeface="+mn-lt"/>
              </a:rPr>
              <a:t>Emergency-response system </a:t>
            </a:r>
          </a:p>
        </p:txBody>
      </p:sp>
      <p:sp>
        <p:nvSpPr>
          <p:cNvPr id="4" name="AutoShape 5"/>
          <p:cNvSpPr>
            <a:spLocks noChangeArrowheads="1"/>
          </p:cNvSpPr>
          <p:nvPr/>
        </p:nvSpPr>
        <p:spPr bwMode="auto">
          <a:xfrm>
            <a:off x="927100" y="5638800"/>
            <a:ext cx="7916863" cy="720725"/>
          </a:xfrm>
          <a:prstGeom prst="horizontalScroll">
            <a:avLst>
              <a:gd name="adj" fmla="val 12500"/>
            </a:avLst>
          </a:prstGeom>
          <a:solidFill>
            <a:schemeClr val="accent2">
              <a:lumMod val="20000"/>
              <a:lumOff val="80000"/>
            </a:schemeClr>
          </a:solidFill>
          <a:ln w="12700" cap="sq">
            <a:solidFill>
              <a:schemeClr val="tx1"/>
            </a:solidFill>
            <a:round/>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sz="2000" dirty="0">
                <a:latin typeface="+mn-lt"/>
              </a:rPr>
              <a:t>REAL WORLD SYSTEMS OF INTEREST ARE HIGHLY COMPLEX!!!</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Oval 3"/>
          <p:cNvSpPr>
            <a:spLocks noChangeArrowheads="1"/>
          </p:cNvSpPr>
          <p:nvPr/>
        </p:nvSpPr>
        <p:spPr bwMode="auto">
          <a:xfrm>
            <a:off x="3962400" y="2679700"/>
            <a:ext cx="1600200" cy="762000"/>
          </a:xfrm>
          <a:prstGeom prst="ellipse">
            <a:avLst/>
          </a:prstGeom>
          <a:solidFill>
            <a:schemeClr val="accent1">
              <a:lumMod val="20000"/>
              <a:lumOff val="80000"/>
            </a:schemeClr>
          </a:solidFill>
          <a:ln w="12700" cap="sq">
            <a:solidFill>
              <a:schemeClr val="tx1"/>
            </a:solidFill>
            <a:round/>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dirty="0">
                <a:latin typeface="+mn-lt"/>
              </a:rPr>
              <a:t>System</a:t>
            </a:r>
          </a:p>
        </p:txBody>
      </p:sp>
      <p:sp>
        <p:nvSpPr>
          <p:cNvPr id="9220" name="Rectangle 4"/>
          <p:cNvSpPr>
            <a:spLocks noChangeArrowheads="1"/>
          </p:cNvSpPr>
          <p:nvPr/>
        </p:nvSpPr>
        <p:spPr bwMode="auto">
          <a:xfrm>
            <a:off x="887413" y="3898900"/>
            <a:ext cx="1219200" cy="762000"/>
          </a:xfrm>
          <a:prstGeom prst="rect">
            <a:avLst/>
          </a:prstGeom>
          <a:solidFill>
            <a:schemeClr val="accent1">
              <a:lumMod val="20000"/>
              <a:lumOff val="80000"/>
            </a:schemeClr>
          </a:solidFill>
          <a:ln w="1270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dirty="0">
                <a:latin typeface="+mn-lt"/>
              </a:rPr>
              <a:t>Experiment</a:t>
            </a:r>
          </a:p>
          <a:p>
            <a:pPr algn="ctr" eaLnBrk="1" fontAlgn="auto" hangingPunct="1">
              <a:spcBef>
                <a:spcPts val="0"/>
              </a:spcBef>
              <a:spcAft>
                <a:spcPts val="0"/>
              </a:spcAft>
              <a:defRPr/>
            </a:pPr>
            <a:r>
              <a:rPr lang="en-US" altLang="en-US" dirty="0">
                <a:latin typeface="+mn-lt"/>
              </a:rPr>
              <a:t>with the</a:t>
            </a:r>
          </a:p>
          <a:p>
            <a:pPr algn="ctr" eaLnBrk="1" fontAlgn="auto" hangingPunct="1">
              <a:spcBef>
                <a:spcPts val="0"/>
              </a:spcBef>
              <a:spcAft>
                <a:spcPts val="0"/>
              </a:spcAft>
              <a:defRPr/>
            </a:pPr>
            <a:r>
              <a:rPr lang="en-US" altLang="en-US" dirty="0">
                <a:latin typeface="+mn-lt"/>
              </a:rPr>
              <a:t>actual system</a:t>
            </a:r>
          </a:p>
        </p:txBody>
      </p:sp>
      <p:sp>
        <p:nvSpPr>
          <p:cNvPr id="9221" name="Rectangle 5"/>
          <p:cNvSpPr>
            <a:spLocks noChangeArrowheads="1"/>
          </p:cNvSpPr>
          <p:nvPr/>
        </p:nvSpPr>
        <p:spPr bwMode="auto">
          <a:xfrm>
            <a:off x="5943600" y="3898900"/>
            <a:ext cx="1843088" cy="762000"/>
          </a:xfrm>
          <a:prstGeom prst="rect">
            <a:avLst/>
          </a:prstGeom>
          <a:solidFill>
            <a:schemeClr val="accent1">
              <a:lumMod val="20000"/>
              <a:lumOff val="80000"/>
            </a:schemeClr>
          </a:solidFill>
          <a:ln w="1270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dirty="0">
                <a:latin typeface="+mn-lt"/>
              </a:rPr>
              <a:t>Experiment with a </a:t>
            </a:r>
          </a:p>
          <a:p>
            <a:pPr algn="ctr" eaLnBrk="1" fontAlgn="auto" hangingPunct="1">
              <a:spcBef>
                <a:spcPts val="0"/>
              </a:spcBef>
              <a:spcAft>
                <a:spcPts val="0"/>
              </a:spcAft>
              <a:defRPr/>
            </a:pPr>
            <a:r>
              <a:rPr lang="en-US" altLang="en-US" u="sng" dirty="0">
                <a:latin typeface="+mn-lt"/>
              </a:rPr>
              <a:t>mathematical model</a:t>
            </a:r>
          </a:p>
          <a:p>
            <a:pPr algn="ctr" eaLnBrk="1" fontAlgn="auto" hangingPunct="1">
              <a:spcBef>
                <a:spcPts val="0"/>
              </a:spcBef>
              <a:spcAft>
                <a:spcPts val="0"/>
              </a:spcAft>
              <a:defRPr/>
            </a:pPr>
            <a:r>
              <a:rPr lang="en-US" altLang="en-US" dirty="0">
                <a:latin typeface="+mn-lt"/>
              </a:rPr>
              <a:t>of the system</a:t>
            </a:r>
          </a:p>
        </p:txBody>
      </p:sp>
      <p:sp>
        <p:nvSpPr>
          <p:cNvPr id="9222" name="Rectangle 6"/>
          <p:cNvSpPr>
            <a:spLocks noChangeArrowheads="1"/>
          </p:cNvSpPr>
          <p:nvPr/>
        </p:nvSpPr>
        <p:spPr bwMode="auto">
          <a:xfrm>
            <a:off x="4419600" y="5118100"/>
            <a:ext cx="1219200" cy="762000"/>
          </a:xfrm>
          <a:prstGeom prst="rect">
            <a:avLst/>
          </a:prstGeom>
          <a:solidFill>
            <a:schemeClr val="accent1">
              <a:lumMod val="20000"/>
              <a:lumOff val="80000"/>
            </a:schemeClr>
          </a:solidFill>
          <a:ln w="1270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dirty="0">
                <a:latin typeface="+mn-lt"/>
              </a:rPr>
              <a:t>Mathematical</a:t>
            </a:r>
          </a:p>
          <a:p>
            <a:pPr algn="ctr" eaLnBrk="1" fontAlgn="auto" hangingPunct="1">
              <a:spcBef>
                <a:spcPts val="0"/>
              </a:spcBef>
              <a:spcAft>
                <a:spcPts val="0"/>
              </a:spcAft>
              <a:defRPr/>
            </a:pPr>
            <a:r>
              <a:rPr lang="en-US" altLang="en-US" dirty="0">
                <a:latin typeface="+mn-lt"/>
              </a:rPr>
              <a:t>Analysis</a:t>
            </a:r>
          </a:p>
        </p:txBody>
      </p:sp>
      <p:sp>
        <p:nvSpPr>
          <p:cNvPr id="9223" name="Rectangle 7"/>
          <p:cNvSpPr>
            <a:spLocks noChangeArrowheads="1"/>
          </p:cNvSpPr>
          <p:nvPr/>
        </p:nvSpPr>
        <p:spPr bwMode="auto">
          <a:xfrm>
            <a:off x="7391400" y="5118100"/>
            <a:ext cx="1219200" cy="762000"/>
          </a:xfrm>
          <a:prstGeom prst="rect">
            <a:avLst/>
          </a:prstGeom>
          <a:solidFill>
            <a:schemeClr val="accent1">
              <a:lumMod val="20000"/>
              <a:lumOff val="80000"/>
            </a:schemeClr>
          </a:solidFill>
          <a:ln w="1270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dirty="0">
                <a:latin typeface="+mn-lt"/>
              </a:rPr>
              <a:t>Simulation</a:t>
            </a:r>
          </a:p>
        </p:txBody>
      </p:sp>
      <p:sp>
        <p:nvSpPr>
          <p:cNvPr id="27655" name="Line 10"/>
          <p:cNvSpPr>
            <a:spLocks noChangeShapeType="1"/>
          </p:cNvSpPr>
          <p:nvPr/>
        </p:nvSpPr>
        <p:spPr bwMode="auto">
          <a:xfrm flipH="1">
            <a:off x="1509713" y="3213100"/>
            <a:ext cx="2528887" cy="638175"/>
          </a:xfrm>
          <a:prstGeom prst="line">
            <a:avLst/>
          </a:prstGeom>
          <a:noFill/>
          <a:ln w="28575" cap="sq">
            <a:solidFill>
              <a:schemeClr val="tx1"/>
            </a:solidFill>
            <a:round/>
            <a:headEnd/>
            <a:tailEnd type="arrow" w="med" len="med"/>
          </a:ln>
          <a:extLst>
            <a:ext uri="{909E8E84-426E-40DD-AFC4-6F175D3DCCD1}">
              <a14:hiddenFill xmlns:a14="http://schemas.microsoft.com/office/drawing/2010/main">
                <a:noFill/>
              </a14:hiddenFill>
            </a:ext>
          </a:extLst>
        </p:spPr>
        <p:txBody>
          <a:bodyPr wrap="none" anchor="ctr"/>
          <a:lstStyle/>
          <a:p>
            <a:endParaRPr lang="en-US" dirty="0"/>
          </a:p>
        </p:txBody>
      </p:sp>
      <p:sp>
        <p:nvSpPr>
          <p:cNvPr id="27656" name="Line 11"/>
          <p:cNvSpPr>
            <a:spLocks noChangeShapeType="1"/>
          </p:cNvSpPr>
          <p:nvPr/>
        </p:nvSpPr>
        <p:spPr bwMode="auto">
          <a:xfrm>
            <a:off x="5486400" y="3213100"/>
            <a:ext cx="1066800" cy="685800"/>
          </a:xfrm>
          <a:prstGeom prst="line">
            <a:avLst/>
          </a:prstGeom>
          <a:noFill/>
          <a:ln w="28575" cap="sq">
            <a:solidFill>
              <a:schemeClr val="tx1"/>
            </a:solidFill>
            <a:round/>
            <a:headEnd/>
            <a:tailEnd type="arrow" w="med" len="med"/>
          </a:ln>
          <a:extLst>
            <a:ext uri="{909E8E84-426E-40DD-AFC4-6F175D3DCCD1}">
              <a14:hiddenFill xmlns:a14="http://schemas.microsoft.com/office/drawing/2010/main">
                <a:noFill/>
              </a14:hiddenFill>
            </a:ext>
          </a:extLst>
        </p:spPr>
        <p:txBody>
          <a:bodyPr wrap="none" anchor="ctr"/>
          <a:lstStyle/>
          <a:p>
            <a:endParaRPr lang="en-US" dirty="0"/>
          </a:p>
        </p:txBody>
      </p:sp>
      <p:sp>
        <p:nvSpPr>
          <p:cNvPr id="27657" name="Line 12"/>
          <p:cNvSpPr>
            <a:spLocks noChangeShapeType="1"/>
          </p:cNvSpPr>
          <p:nvPr/>
        </p:nvSpPr>
        <p:spPr bwMode="auto">
          <a:xfrm flipH="1">
            <a:off x="4953000" y="4660900"/>
            <a:ext cx="1143000" cy="457200"/>
          </a:xfrm>
          <a:prstGeom prst="line">
            <a:avLst/>
          </a:prstGeom>
          <a:noFill/>
          <a:ln w="28575" cap="sq">
            <a:solidFill>
              <a:schemeClr val="tx1"/>
            </a:solidFill>
            <a:round/>
            <a:headEnd/>
            <a:tailEnd type="arrow" w="med" len="med"/>
          </a:ln>
          <a:extLst>
            <a:ext uri="{909E8E84-426E-40DD-AFC4-6F175D3DCCD1}">
              <a14:hiddenFill xmlns:a14="http://schemas.microsoft.com/office/drawing/2010/main">
                <a:noFill/>
              </a14:hiddenFill>
            </a:ext>
          </a:extLst>
        </p:spPr>
        <p:txBody>
          <a:bodyPr wrap="none" anchor="ctr"/>
          <a:lstStyle/>
          <a:p>
            <a:endParaRPr lang="en-US" dirty="0"/>
          </a:p>
        </p:txBody>
      </p:sp>
      <p:sp>
        <p:nvSpPr>
          <p:cNvPr id="27658" name="Line 13"/>
          <p:cNvSpPr>
            <a:spLocks noChangeShapeType="1"/>
          </p:cNvSpPr>
          <p:nvPr/>
        </p:nvSpPr>
        <p:spPr bwMode="auto">
          <a:xfrm>
            <a:off x="6934200" y="4660900"/>
            <a:ext cx="1066800" cy="457200"/>
          </a:xfrm>
          <a:prstGeom prst="line">
            <a:avLst/>
          </a:prstGeom>
          <a:noFill/>
          <a:ln w="28575" cap="sq">
            <a:solidFill>
              <a:schemeClr val="tx1"/>
            </a:solidFill>
            <a:round/>
            <a:headEnd/>
            <a:tailEnd type="arrow" w="med" len="med"/>
          </a:ln>
          <a:extLst>
            <a:ext uri="{909E8E84-426E-40DD-AFC4-6F175D3DCCD1}">
              <a14:hiddenFill xmlns:a14="http://schemas.microsoft.com/office/drawing/2010/main">
                <a:noFill/>
              </a14:hiddenFill>
            </a:ext>
          </a:extLst>
        </p:spPr>
        <p:txBody>
          <a:bodyPr wrap="none" anchor="ctr"/>
          <a:lstStyle/>
          <a:p>
            <a:endParaRPr lang="en-US" dirty="0"/>
          </a:p>
        </p:txBody>
      </p:sp>
      <p:sp>
        <p:nvSpPr>
          <p:cNvPr id="9228" name="Text Box 16"/>
          <p:cNvSpPr txBox="1">
            <a:spLocks noChangeArrowheads="1"/>
          </p:cNvSpPr>
          <p:nvPr/>
        </p:nvSpPr>
        <p:spPr bwMode="auto">
          <a:xfrm>
            <a:off x="628650" y="1728788"/>
            <a:ext cx="7953375" cy="1373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marL="457200" indent="-457200" eaLnBrk="1" fontAlgn="auto" hangingPunct="1">
              <a:spcBef>
                <a:spcPts val="0"/>
              </a:spcBef>
              <a:spcAft>
                <a:spcPts val="0"/>
              </a:spcAft>
              <a:buFont typeface="Arial" panose="020B0604020202020204" pitchFamily="34" charset="0"/>
              <a:buChar char="•"/>
              <a:defRPr/>
            </a:pPr>
            <a:r>
              <a:rPr kumimoji="1" lang="en-US" altLang="en-US" sz="2800" dirty="0">
                <a:latin typeface="+mn-lt"/>
              </a:rPr>
              <a:t>Measure/estimate performance</a:t>
            </a:r>
          </a:p>
          <a:p>
            <a:pPr marL="457200" indent="-457200" eaLnBrk="1" fontAlgn="auto" hangingPunct="1">
              <a:spcBef>
                <a:spcPts val="0"/>
              </a:spcBef>
              <a:spcAft>
                <a:spcPts val="0"/>
              </a:spcAft>
              <a:buFont typeface="Arial" panose="020B0604020202020204" pitchFamily="34" charset="0"/>
              <a:buChar char="•"/>
              <a:defRPr/>
            </a:pPr>
            <a:r>
              <a:rPr kumimoji="1" lang="en-US" altLang="en-US" sz="2800" dirty="0">
                <a:latin typeface="+mn-lt"/>
              </a:rPr>
              <a:t>Improve operation</a:t>
            </a:r>
          </a:p>
          <a:p>
            <a:pPr marL="457200" indent="-457200" eaLnBrk="1" fontAlgn="auto" hangingPunct="1">
              <a:spcBef>
                <a:spcPts val="0"/>
              </a:spcBef>
              <a:spcAft>
                <a:spcPts val="0"/>
              </a:spcAft>
              <a:buFont typeface="Arial" panose="020B0604020202020204" pitchFamily="34" charset="0"/>
              <a:buChar char="•"/>
              <a:defRPr/>
            </a:pPr>
            <a:r>
              <a:rPr kumimoji="1" lang="en-US" altLang="en-US" sz="2800" dirty="0">
                <a:latin typeface="+mn-lt"/>
              </a:rPr>
              <a:t>Prepare for failures</a:t>
            </a:r>
          </a:p>
        </p:txBody>
      </p:sp>
      <p:sp>
        <p:nvSpPr>
          <p:cNvPr id="9229" name="AutoShape 17"/>
          <p:cNvSpPr>
            <a:spLocks noChangeArrowheads="1"/>
          </p:cNvSpPr>
          <p:nvPr/>
        </p:nvSpPr>
        <p:spPr bwMode="auto">
          <a:xfrm>
            <a:off x="3375025" y="4895850"/>
            <a:ext cx="1049338" cy="1209675"/>
          </a:xfrm>
          <a:prstGeom prst="verticalScroll">
            <a:avLst>
              <a:gd name="adj" fmla="val 12500"/>
            </a:avLst>
          </a:prstGeom>
          <a:solidFill>
            <a:schemeClr val="accent6">
              <a:lumMod val="40000"/>
              <a:lumOff val="60000"/>
            </a:schemeClr>
          </a:solidFill>
          <a:ln w="12700" cap="sq">
            <a:solidFill>
              <a:schemeClr val="tx1"/>
            </a:solidFill>
            <a:round/>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endParaRPr lang="en-US" altLang="en-US" dirty="0">
              <a:latin typeface="+mn-lt"/>
            </a:endParaRPr>
          </a:p>
          <a:p>
            <a:pPr algn="ctr" eaLnBrk="1" fontAlgn="auto" hangingPunct="1">
              <a:spcBef>
                <a:spcPts val="0"/>
              </a:spcBef>
              <a:spcAft>
                <a:spcPts val="0"/>
              </a:spcAft>
              <a:defRPr/>
            </a:pPr>
            <a:r>
              <a:rPr lang="en-US" altLang="en-US" dirty="0">
                <a:latin typeface="+mn-lt"/>
              </a:rPr>
              <a:t>IE 325</a:t>
            </a:r>
          </a:p>
          <a:p>
            <a:pPr algn="ctr" eaLnBrk="1" fontAlgn="auto" hangingPunct="1">
              <a:spcBef>
                <a:spcPts val="0"/>
              </a:spcBef>
              <a:spcAft>
                <a:spcPts val="0"/>
              </a:spcAft>
              <a:defRPr/>
            </a:pPr>
            <a:r>
              <a:rPr lang="en-US" altLang="en-US" dirty="0">
                <a:latin typeface="+mn-lt"/>
              </a:rPr>
              <a:t>IE 202</a:t>
            </a:r>
          </a:p>
          <a:p>
            <a:pPr algn="ctr" eaLnBrk="1" fontAlgn="auto" hangingPunct="1">
              <a:spcBef>
                <a:spcPts val="0"/>
              </a:spcBef>
              <a:spcAft>
                <a:spcPts val="0"/>
              </a:spcAft>
              <a:defRPr/>
            </a:pPr>
            <a:r>
              <a:rPr lang="en-US" altLang="en-US" dirty="0">
                <a:latin typeface="+mn-lt"/>
              </a:rPr>
              <a:t>IE 303</a:t>
            </a:r>
          </a:p>
          <a:p>
            <a:pPr algn="ctr" eaLnBrk="1" fontAlgn="auto" hangingPunct="1">
              <a:spcBef>
                <a:spcPts val="0"/>
              </a:spcBef>
              <a:spcAft>
                <a:spcPts val="0"/>
              </a:spcAft>
              <a:defRPr/>
            </a:pPr>
            <a:r>
              <a:rPr lang="en-US" altLang="en-US" dirty="0">
                <a:latin typeface="+mn-lt"/>
              </a:rPr>
              <a:t>…</a:t>
            </a:r>
          </a:p>
          <a:p>
            <a:pPr algn="ctr" eaLnBrk="1" fontAlgn="auto" hangingPunct="1">
              <a:spcBef>
                <a:spcPts val="0"/>
              </a:spcBef>
              <a:spcAft>
                <a:spcPts val="0"/>
              </a:spcAft>
              <a:defRPr/>
            </a:pPr>
            <a:endParaRPr lang="en-US" altLang="en-US" dirty="0">
              <a:latin typeface="+mn-lt"/>
            </a:endParaRPr>
          </a:p>
        </p:txBody>
      </p:sp>
      <p:sp>
        <p:nvSpPr>
          <p:cNvPr id="9230" name="AutoShape 18"/>
          <p:cNvSpPr>
            <a:spLocks noChangeArrowheads="1"/>
          </p:cNvSpPr>
          <p:nvPr/>
        </p:nvSpPr>
        <p:spPr bwMode="auto">
          <a:xfrm>
            <a:off x="6332538" y="5205413"/>
            <a:ext cx="1049337" cy="549275"/>
          </a:xfrm>
          <a:prstGeom prst="verticalScroll">
            <a:avLst>
              <a:gd name="adj" fmla="val 12500"/>
            </a:avLst>
          </a:prstGeom>
          <a:solidFill>
            <a:schemeClr val="accent2">
              <a:lumMod val="60000"/>
              <a:lumOff val="40000"/>
            </a:schemeClr>
          </a:solidFill>
          <a:ln w="12700" cap="sq">
            <a:solidFill>
              <a:schemeClr val="tx1"/>
            </a:solidFill>
            <a:round/>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endParaRPr lang="en-US" altLang="en-US" dirty="0">
              <a:latin typeface="+mn-lt"/>
            </a:endParaRPr>
          </a:p>
          <a:p>
            <a:pPr algn="ctr" eaLnBrk="1" fontAlgn="auto" hangingPunct="1">
              <a:spcBef>
                <a:spcPts val="0"/>
              </a:spcBef>
              <a:spcAft>
                <a:spcPts val="0"/>
              </a:spcAft>
              <a:defRPr/>
            </a:pPr>
            <a:r>
              <a:rPr lang="en-US" altLang="en-US" dirty="0">
                <a:latin typeface="+mn-lt"/>
              </a:rPr>
              <a:t>IE 324</a:t>
            </a:r>
          </a:p>
          <a:p>
            <a:pPr algn="ctr" eaLnBrk="1" fontAlgn="auto" hangingPunct="1">
              <a:spcBef>
                <a:spcPts val="0"/>
              </a:spcBef>
              <a:spcAft>
                <a:spcPts val="0"/>
              </a:spcAft>
              <a:defRPr/>
            </a:pPr>
            <a:endParaRPr lang="en-US" altLang="en-US" dirty="0">
              <a:latin typeface="+mn-lt"/>
            </a:endParaRPr>
          </a:p>
        </p:txBody>
      </p:sp>
      <p:sp>
        <p:nvSpPr>
          <p:cNvPr id="9231" name="Rectangle 5"/>
          <p:cNvSpPr>
            <a:spLocks noChangeArrowheads="1"/>
          </p:cNvSpPr>
          <p:nvPr/>
        </p:nvSpPr>
        <p:spPr bwMode="auto">
          <a:xfrm>
            <a:off x="3367088" y="3898900"/>
            <a:ext cx="1676400" cy="762000"/>
          </a:xfrm>
          <a:prstGeom prst="rect">
            <a:avLst/>
          </a:prstGeom>
          <a:solidFill>
            <a:schemeClr val="accent1">
              <a:lumMod val="20000"/>
              <a:lumOff val="80000"/>
            </a:schemeClr>
          </a:solidFill>
          <a:ln w="1270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dirty="0">
                <a:latin typeface="+mn-lt"/>
              </a:rPr>
              <a:t>Experiment with </a:t>
            </a:r>
          </a:p>
          <a:p>
            <a:pPr algn="ctr" eaLnBrk="1" fontAlgn="auto" hangingPunct="1">
              <a:spcBef>
                <a:spcPts val="0"/>
              </a:spcBef>
              <a:spcAft>
                <a:spcPts val="0"/>
              </a:spcAft>
              <a:defRPr/>
            </a:pPr>
            <a:r>
              <a:rPr lang="en-US" altLang="en-US" dirty="0">
                <a:latin typeface="+mn-lt"/>
              </a:rPr>
              <a:t>a </a:t>
            </a:r>
            <a:r>
              <a:rPr lang="en-US" altLang="en-US" u="sng" dirty="0">
                <a:latin typeface="+mn-lt"/>
              </a:rPr>
              <a:t>physical model</a:t>
            </a:r>
          </a:p>
          <a:p>
            <a:pPr algn="ctr" eaLnBrk="1" fontAlgn="auto" hangingPunct="1">
              <a:spcBef>
                <a:spcPts val="0"/>
              </a:spcBef>
              <a:spcAft>
                <a:spcPts val="0"/>
              </a:spcAft>
              <a:defRPr/>
            </a:pPr>
            <a:r>
              <a:rPr lang="en-US" altLang="en-US" dirty="0">
                <a:latin typeface="+mn-lt"/>
              </a:rPr>
              <a:t>of the system</a:t>
            </a:r>
          </a:p>
        </p:txBody>
      </p:sp>
      <p:sp>
        <p:nvSpPr>
          <p:cNvPr id="27663" name="Line 10"/>
          <p:cNvSpPr>
            <a:spLocks noChangeShapeType="1"/>
          </p:cNvSpPr>
          <p:nvPr/>
        </p:nvSpPr>
        <p:spPr bwMode="auto">
          <a:xfrm flipH="1">
            <a:off x="4252913" y="3441700"/>
            <a:ext cx="471487" cy="457200"/>
          </a:xfrm>
          <a:prstGeom prst="line">
            <a:avLst/>
          </a:prstGeom>
          <a:noFill/>
          <a:ln w="28575" cap="sq">
            <a:solidFill>
              <a:schemeClr val="tx1"/>
            </a:solidFill>
            <a:round/>
            <a:headEnd/>
            <a:tailEnd type="arrow" w="med" len="med"/>
          </a:ln>
          <a:extLst>
            <a:ext uri="{909E8E84-426E-40DD-AFC4-6F175D3DCCD1}">
              <a14:hiddenFill xmlns:a14="http://schemas.microsoft.com/office/drawing/2010/main">
                <a:noFill/>
              </a14:hiddenFill>
            </a:ext>
          </a:extLst>
        </p:spPr>
        <p:txBody>
          <a:bodyPr wrap="none" anchor="ctr"/>
          <a:lstStyle/>
          <a:p>
            <a:endParaRPr lang="en-US" dirty="0"/>
          </a:p>
        </p:txBody>
      </p:sp>
      <p:sp>
        <p:nvSpPr>
          <p:cNvPr id="27664" name="Rectangle 2"/>
          <p:cNvSpPr>
            <a:spLocks noGrp="1" noChangeArrowheads="1"/>
          </p:cNvSpPr>
          <p:nvPr>
            <p:ph type="title"/>
          </p:nvPr>
        </p:nvSpPr>
        <p:spPr/>
        <p:txBody>
          <a:bodyPr/>
          <a:lstStyle/>
          <a:p>
            <a:pPr eaLnBrk="1" hangingPunct="1"/>
            <a:r>
              <a:rPr lang="en-AU" altLang="en-US" sz="4000" dirty="0" smtClean="0"/>
              <a:t>WHY AND HOW TO STUDY A SYSTEM?</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p:txBody>
          <a:bodyPr/>
          <a:lstStyle/>
          <a:p>
            <a:pPr eaLnBrk="1" hangingPunct="1"/>
            <a:r>
              <a:rPr lang="en-US" altLang="en-US" dirty="0" smtClean="0"/>
              <a:t>IE 324 SIMULATION</a:t>
            </a:r>
          </a:p>
        </p:txBody>
      </p:sp>
      <p:sp>
        <p:nvSpPr>
          <p:cNvPr id="10243" name="Content Placeholder 2"/>
          <p:cNvSpPr>
            <a:spLocks noGrp="1"/>
          </p:cNvSpPr>
          <p:nvPr>
            <p:ph idx="1"/>
          </p:nvPr>
        </p:nvSpPr>
        <p:spPr/>
        <p:txBody>
          <a:bodyPr/>
          <a:lstStyle/>
          <a:p>
            <a:pPr eaLnBrk="1" hangingPunct="1"/>
            <a:r>
              <a:rPr lang="en-US" altLang="en-US" dirty="0" smtClean="0"/>
              <a:t>Instructor: </a:t>
            </a:r>
          </a:p>
          <a:p>
            <a:pPr lvl="1" eaLnBrk="1" hangingPunct="1"/>
            <a:endParaRPr lang="en-US" altLang="en-US" dirty="0" smtClean="0"/>
          </a:p>
          <a:p>
            <a:pPr eaLnBrk="1" hangingPunct="1"/>
            <a:endParaRPr lang="en-US" altLang="en-US" dirty="0" smtClean="0"/>
          </a:p>
          <a:p>
            <a:pPr eaLnBrk="1" hangingPunct="1"/>
            <a:endParaRPr lang="en-US" altLang="en-US" dirty="0" smtClean="0"/>
          </a:p>
          <a:p>
            <a:pPr eaLnBrk="1" hangingPunct="1"/>
            <a:endParaRPr lang="en-US" altLang="en-US" dirty="0" smtClean="0"/>
          </a:p>
          <a:p>
            <a:pPr eaLnBrk="1" hangingPunct="1"/>
            <a:endParaRPr lang="en-US" altLang="en-US" dirty="0" smtClean="0"/>
          </a:p>
          <a:p>
            <a:pPr eaLnBrk="1" hangingPunct="1"/>
            <a:endParaRPr lang="en-US" altLang="en-US" dirty="0" smtClean="0"/>
          </a:p>
          <a:p>
            <a:pPr eaLnBrk="1" hangingPunct="1"/>
            <a:endParaRPr lang="en-US" altLang="en-US" dirty="0"/>
          </a:p>
          <a:p>
            <a:pPr eaLnBrk="1" hangingPunct="1"/>
            <a:endParaRPr lang="en-US" altLang="en-US" dirty="0" smtClean="0"/>
          </a:p>
          <a:p>
            <a:pPr eaLnBrk="1" hangingPunct="1"/>
            <a:r>
              <a:rPr lang="en-US" altLang="en-US" dirty="0" smtClean="0"/>
              <a:t>Teaching Assistants:</a:t>
            </a:r>
            <a:endParaRPr lang="en-US" altLang="en-US" dirty="0" smtClean="0"/>
          </a:p>
          <a:p>
            <a:pPr lvl="1" eaLnBrk="1" hangingPunct="1"/>
            <a:r>
              <a:rPr lang="en-US" altLang="en-US" dirty="0" smtClean="0"/>
              <a:t>Seyit </a:t>
            </a:r>
            <a:r>
              <a:rPr lang="en-US" altLang="en-US" dirty="0" smtClean="0"/>
              <a:t>Ulutaş</a:t>
            </a:r>
          </a:p>
          <a:p>
            <a:pPr lvl="1" eaLnBrk="1" hangingPunct="1"/>
            <a:r>
              <a:rPr lang="en-US" altLang="en-US" dirty="0" smtClean="0"/>
              <a:t>Batuhan Çelik</a:t>
            </a:r>
            <a:endParaRPr lang="en-US" altLang="en-US" dirty="0" smtClean="0"/>
          </a:p>
        </p:txBody>
      </p:sp>
      <p:graphicFrame>
        <p:nvGraphicFramePr>
          <p:cNvPr id="2" name="Table 1"/>
          <p:cNvGraphicFramePr>
            <a:graphicFrameLocks noGrp="1"/>
          </p:cNvGraphicFramePr>
          <p:nvPr>
            <p:extLst>
              <p:ext uri="{D42A27DB-BD31-4B8C-83A1-F6EECF244321}">
                <p14:modId xmlns:p14="http://schemas.microsoft.com/office/powerpoint/2010/main" val="1790184674"/>
              </p:ext>
            </p:extLst>
          </p:nvPr>
        </p:nvGraphicFramePr>
        <p:xfrm>
          <a:off x="657225" y="2263775"/>
          <a:ext cx="8029575" cy="3065176"/>
        </p:xfrm>
        <a:graphic>
          <a:graphicData uri="http://schemas.openxmlformats.org/drawingml/2006/table">
            <a:tbl>
              <a:tblPr firstRow="1" bandRow="1">
                <a:tableStyleId>{5C22544A-7EE6-4342-B048-85BDC9FD1C3A}</a:tableStyleId>
              </a:tblPr>
              <a:tblGrid>
                <a:gridCol w="8029575">
                  <a:extLst>
                    <a:ext uri="{9D8B030D-6E8A-4147-A177-3AD203B41FA5}">
                      <a16:colId xmlns:a16="http://schemas.microsoft.com/office/drawing/2014/main" val="3582624180"/>
                    </a:ext>
                  </a:extLst>
                </a:gridCol>
              </a:tblGrid>
              <a:tr h="2108209">
                <a:tc>
                  <a:txBody>
                    <a:bodyPr/>
                    <a:lstStyle/>
                    <a:p>
                      <a:pPr marL="342900" lvl="1" indent="0" eaLnBrk="1" hangingPunct="1">
                        <a:buNone/>
                        <a:defRPr/>
                      </a:pPr>
                      <a:r>
                        <a:rPr lang="en-US" altLang="en-US" sz="1800" b="0" dirty="0" smtClean="0">
                          <a:solidFill>
                            <a:schemeClr val="tx1"/>
                          </a:solidFill>
                        </a:rPr>
                        <a:t>Dr. Emre Uzun </a:t>
                      </a:r>
                      <a:r>
                        <a:rPr lang="en-US" altLang="en-US" sz="1800" b="0" dirty="0" smtClean="0">
                          <a:solidFill>
                            <a:schemeClr val="tx1"/>
                          </a:solidFill>
                        </a:rPr>
                        <a:t>(Sec.</a:t>
                      </a:r>
                      <a:r>
                        <a:rPr lang="en-US" altLang="en-US" sz="1800" b="0" baseline="0" dirty="0" smtClean="0">
                          <a:solidFill>
                            <a:schemeClr val="tx1"/>
                          </a:solidFill>
                        </a:rPr>
                        <a:t> 1 and Sec. 2)</a:t>
                      </a:r>
                      <a:endParaRPr lang="en-US" altLang="en-US" sz="1800" b="0" dirty="0" smtClean="0">
                        <a:solidFill>
                          <a:schemeClr val="tx1"/>
                        </a:solidFill>
                      </a:endParaRPr>
                    </a:p>
                    <a:p>
                      <a:pPr marL="342900" lvl="1" indent="0" eaLnBrk="1" hangingPunct="1">
                        <a:buNone/>
                        <a:defRPr/>
                      </a:pPr>
                      <a:r>
                        <a:rPr lang="en-US" altLang="en-US" sz="1800" b="0" dirty="0" smtClean="0">
                          <a:solidFill>
                            <a:schemeClr val="tx1"/>
                          </a:solidFill>
                        </a:rPr>
                        <a:t>Email: emreu@bilkent.edu.tr</a:t>
                      </a:r>
                    </a:p>
                    <a:p>
                      <a:pPr marL="342900" lvl="1" indent="0" eaLnBrk="1" hangingPunct="1">
                        <a:buNone/>
                        <a:defRPr/>
                      </a:pPr>
                      <a:r>
                        <a:rPr lang="en-US" altLang="en-US" sz="1800" b="0" dirty="0" smtClean="0">
                          <a:solidFill>
                            <a:schemeClr val="tx1"/>
                          </a:solidFill>
                        </a:rPr>
                        <a:t>Office: EA 328 Tel: 3484</a:t>
                      </a:r>
                    </a:p>
                    <a:p>
                      <a:pPr marL="342900" lvl="1" indent="0" eaLnBrk="1" hangingPunct="1">
                        <a:buNone/>
                        <a:defRPr/>
                      </a:pPr>
                      <a:r>
                        <a:rPr lang="en-US" altLang="en-US" sz="1800" b="0" dirty="0" smtClean="0">
                          <a:solidFill>
                            <a:schemeClr val="tx1"/>
                          </a:solidFill>
                        </a:rPr>
                        <a:t>Office Hours: By </a:t>
                      </a:r>
                      <a:r>
                        <a:rPr lang="en-US" altLang="en-US" sz="1800" b="0" dirty="0" smtClean="0">
                          <a:solidFill>
                            <a:schemeClr val="tx1"/>
                          </a:solidFill>
                        </a:rPr>
                        <a:t>appointment</a:t>
                      </a:r>
                    </a:p>
                    <a:p>
                      <a:pPr marL="342900" lvl="1" indent="0" eaLnBrk="1" hangingPunct="1">
                        <a:buNone/>
                        <a:defRPr/>
                      </a:pPr>
                      <a:endParaRPr lang="en-US" altLang="en-US" sz="1800" b="0" dirty="0" smtClean="0">
                        <a:solidFill>
                          <a:schemeClr val="tx1"/>
                        </a:solidFill>
                      </a:endParaRPr>
                    </a:p>
                    <a:p>
                      <a:pPr marL="342900" lvl="1" indent="0" eaLnBrk="1" hangingPunct="1">
                        <a:buNone/>
                        <a:defRPr/>
                      </a:pPr>
                      <a:r>
                        <a:rPr lang="en-US" altLang="en-US" sz="1800" b="0" dirty="0" smtClean="0">
                          <a:solidFill>
                            <a:schemeClr val="tx1"/>
                          </a:solidFill>
                        </a:rPr>
                        <a:t>Dr. Özlem Çavuş </a:t>
                      </a:r>
                      <a:r>
                        <a:rPr lang="en-US" altLang="en-US" sz="1800" b="0" dirty="0" err="1" smtClean="0">
                          <a:solidFill>
                            <a:schemeClr val="tx1"/>
                          </a:solidFill>
                        </a:rPr>
                        <a:t>İyigün</a:t>
                      </a:r>
                      <a:r>
                        <a:rPr lang="en-US" altLang="en-US" sz="1800" b="0" baseline="0" dirty="0" smtClean="0">
                          <a:solidFill>
                            <a:schemeClr val="tx1"/>
                          </a:solidFill>
                        </a:rPr>
                        <a:t> (Sec. 3)</a:t>
                      </a:r>
                    </a:p>
                    <a:p>
                      <a:pPr marL="342900" lvl="1" indent="0" eaLnBrk="1" hangingPunct="1">
                        <a:buNone/>
                        <a:defRPr/>
                      </a:pPr>
                      <a:r>
                        <a:rPr lang="en-US" altLang="en-US" sz="1800" b="0" dirty="0" smtClean="0">
                          <a:solidFill>
                            <a:schemeClr val="tx1"/>
                          </a:solidFill>
                        </a:rPr>
                        <a:t>Email: ozlem.cavus@bilkent.edu.tr</a:t>
                      </a:r>
                    </a:p>
                    <a:p>
                      <a:pPr marL="342900" lvl="1" indent="0" eaLnBrk="1" hangingPunct="1">
                        <a:buNone/>
                        <a:defRPr/>
                      </a:pPr>
                      <a:r>
                        <a:rPr lang="en-US" altLang="en-US" sz="1800" b="0" dirty="0" smtClean="0">
                          <a:solidFill>
                            <a:schemeClr val="tx1"/>
                          </a:solidFill>
                        </a:rPr>
                        <a:t>Office: EA 206 Tel: 1264</a:t>
                      </a:r>
                    </a:p>
                    <a:p>
                      <a:pPr marL="342900" lvl="1" indent="0" eaLnBrk="1" hangingPunct="1">
                        <a:buNone/>
                        <a:defRPr/>
                      </a:pPr>
                      <a:r>
                        <a:rPr lang="en-US" altLang="en-US" sz="1800" b="0" dirty="0" smtClean="0">
                          <a:solidFill>
                            <a:schemeClr val="tx1"/>
                          </a:solidFill>
                        </a:rPr>
                        <a:t>Office Hours: By appointment</a:t>
                      </a:r>
                      <a:endParaRPr lang="en-US" sz="1800" b="0" dirty="0"/>
                    </a:p>
                  </a:txBody>
                  <a:tcPr marL="91441" marR="91441" marT="45740" marB="45740">
                    <a:solidFill>
                      <a:schemeClr val="bg1"/>
                    </a:solidFill>
                  </a:tcPr>
                </a:tc>
                <a:extLst>
                  <a:ext uri="{0D108BD9-81ED-4DB2-BD59-A6C34878D82A}">
                    <a16:rowId xmlns:a16="http://schemas.microsoft.com/office/drawing/2014/main" val="2827860273"/>
                  </a:ext>
                </a:extLst>
              </a:tr>
              <a:tr h="504816">
                <a:tc>
                  <a:txBody>
                    <a:bodyPr/>
                    <a:lstStyle/>
                    <a:p>
                      <a:endParaRPr lang="en-US" sz="1800" b="0" dirty="0"/>
                    </a:p>
                  </a:txBody>
                  <a:tcPr marL="91441" marR="91441" marT="45740" marB="45740">
                    <a:solidFill>
                      <a:schemeClr val="bg1"/>
                    </a:solidFill>
                  </a:tcPr>
                </a:tc>
                <a:extLst>
                  <a:ext uri="{0D108BD9-81ED-4DB2-BD59-A6C34878D82A}">
                    <a16:rowId xmlns:a16="http://schemas.microsoft.com/office/drawing/2014/main" val="1396625551"/>
                  </a:ext>
                </a:extLst>
              </a:tr>
            </a:tbl>
          </a:graphicData>
        </a:graphic>
      </p:graphicFrame>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p:txBody>
          <a:bodyPr/>
          <a:lstStyle/>
          <a:p>
            <a:pPr eaLnBrk="1" hangingPunct="1"/>
            <a:r>
              <a:rPr lang="en-AU" altLang="en-US" sz="4000" dirty="0" smtClean="0"/>
              <a:t>MODEL</a:t>
            </a:r>
          </a:p>
        </p:txBody>
      </p:sp>
      <p:sp>
        <p:nvSpPr>
          <p:cNvPr id="28675" name="Rectangle 3"/>
          <p:cNvSpPr>
            <a:spLocks noGrp="1" noChangeArrowheads="1"/>
          </p:cNvSpPr>
          <p:nvPr>
            <p:ph idx="1"/>
          </p:nvPr>
        </p:nvSpPr>
        <p:spPr>
          <a:xfrm>
            <a:off x="628650" y="1981200"/>
            <a:ext cx="8058150" cy="3752850"/>
          </a:xfrm>
        </p:spPr>
        <p:txBody>
          <a:bodyPr/>
          <a:lstStyle/>
          <a:p>
            <a:pPr eaLnBrk="1" hangingPunct="1"/>
            <a:r>
              <a:rPr lang="en-AU" altLang="en-US" sz="2400" dirty="0" smtClean="0"/>
              <a:t>An </a:t>
            </a:r>
            <a:r>
              <a:rPr lang="en-AU" altLang="en-US" sz="2400" u="sng" dirty="0" smtClean="0"/>
              <a:t>abstract</a:t>
            </a:r>
            <a:r>
              <a:rPr lang="en-AU" altLang="en-US" sz="2400" dirty="0" smtClean="0"/>
              <a:t> and </a:t>
            </a:r>
            <a:r>
              <a:rPr lang="en-AU" altLang="en-US" sz="2400" u="sng" dirty="0" smtClean="0"/>
              <a:t>simplified</a:t>
            </a:r>
            <a:r>
              <a:rPr lang="en-AU" altLang="en-US" sz="2400" dirty="0" smtClean="0"/>
              <a:t> representation of a system</a:t>
            </a:r>
          </a:p>
          <a:p>
            <a:pPr lvl="1" eaLnBrk="1" hangingPunct="1"/>
            <a:r>
              <a:rPr lang="en-AU" altLang="en-US" sz="2100" dirty="0" smtClean="0"/>
              <a:t>Not an exact re-creation of the original system!</a:t>
            </a:r>
          </a:p>
          <a:p>
            <a:pPr lvl="1" eaLnBrk="1" hangingPunct="1"/>
            <a:r>
              <a:rPr lang="en-AU" altLang="en-US" sz="2100" dirty="0" smtClean="0"/>
              <a:t>Specifies assumptions/approximations about how the system works</a:t>
            </a:r>
          </a:p>
          <a:p>
            <a:pPr lvl="1" eaLnBrk="1" hangingPunct="1"/>
            <a:r>
              <a:rPr lang="en-AU" altLang="en-US" sz="2100" dirty="0" smtClean="0"/>
              <a:t>Translates them into a set of logical and mathematical relations</a:t>
            </a:r>
          </a:p>
          <a:p>
            <a:pPr eaLnBrk="1" hangingPunct="1"/>
            <a:r>
              <a:rPr lang="en-AU" altLang="en-US" sz="2400" dirty="0" smtClean="0"/>
              <a:t>If model is simple, you may use:</a:t>
            </a:r>
          </a:p>
          <a:p>
            <a:pPr lvl="1" eaLnBrk="1" hangingPunct="1"/>
            <a:r>
              <a:rPr lang="en-AU" altLang="en-US" dirty="0" smtClean="0"/>
              <a:t>Queueing Theory</a:t>
            </a:r>
          </a:p>
          <a:p>
            <a:pPr lvl="1" eaLnBrk="1" hangingPunct="1"/>
            <a:r>
              <a:rPr lang="en-AU" altLang="en-US" dirty="0" smtClean="0"/>
              <a:t>Linear Programming</a:t>
            </a:r>
          </a:p>
          <a:p>
            <a:pPr lvl="1" eaLnBrk="1" hangingPunct="1"/>
            <a:r>
              <a:rPr lang="en-AU" altLang="en-US" dirty="0" smtClean="0"/>
              <a:t>Differential Equations</a:t>
            </a:r>
          </a:p>
          <a:p>
            <a:pPr eaLnBrk="1" hangingPunct="1"/>
            <a:r>
              <a:rPr lang="en-AU" altLang="en-US" sz="2400" dirty="0" smtClean="0"/>
              <a:t>If model is complex, </a:t>
            </a:r>
            <a:r>
              <a:rPr lang="en-AU" altLang="en-US" sz="2400" b="1" dirty="0" smtClean="0"/>
              <a:t>simulation</a:t>
            </a:r>
            <a:r>
              <a:rPr lang="en-AU" altLang="en-US" sz="2400" dirty="0" smtClean="0"/>
              <a:t> is usually the only way!</a:t>
            </a:r>
          </a:p>
          <a:p>
            <a:pPr lvl="1" eaLnBrk="1" hangingPunct="1">
              <a:buFontTx/>
              <a:buNone/>
            </a:pPr>
            <a:endParaRPr lang="en-AU" altLang="en-US" sz="2400" dirty="0" smtClean="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p:txBody>
          <a:bodyPr/>
          <a:lstStyle/>
          <a:p>
            <a:pPr eaLnBrk="1" hangingPunct="1"/>
            <a:r>
              <a:rPr lang="en-AU" altLang="en-US" sz="4000" dirty="0" smtClean="0"/>
              <a:t>WHAT IS SIMULATION?</a:t>
            </a:r>
            <a:endParaRPr lang="en-AU" altLang="en-US" dirty="0" smtClean="0"/>
          </a:p>
        </p:txBody>
      </p:sp>
      <p:sp>
        <p:nvSpPr>
          <p:cNvPr id="29699" name="Rectangle 3"/>
          <p:cNvSpPr>
            <a:spLocks noGrp="1" noChangeArrowheads="1"/>
          </p:cNvSpPr>
          <p:nvPr>
            <p:ph idx="1"/>
          </p:nvPr>
        </p:nvSpPr>
        <p:spPr/>
        <p:txBody>
          <a:bodyPr/>
          <a:lstStyle/>
          <a:p>
            <a:pPr eaLnBrk="1" hangingPunct="1"/>
            <a:r>
              <a:rPr lang="en-AU" altLang="en-US" sz="2400" dirty="0" smtClean="0"/>
              <a:t>The imitation of the operation of a real-world process or system </a:t>
            </a:r>
            <a:r>
              <a:rPr lang="en-AU" altLang="en-US" sz="2400" i="1" dirty="0" smtClean="0"/>
              <a:t>over time…</a:t>
            </a:r>
          </a:p>
          <a:p>
            <a:pPr lvl="1" eaLnBrk="1" hangingPunct="1"/>
            <a:r>
              <a:rPr lang="en-AU" altLang="en-US" sz="2000" dirty="0" smtClean="0"/>
              <a:t>Most widely used tool (along with LP) for decision making </a:t>
            </a:r>
          </a:p>
          <a:p>
            <a:pPr eaLnBrk="1" hangingPunct="1"/>
            <a:r>
              <a:rPr lang="en-AU" altLang="en-US" sz="2400" dirty="0" smtClean="0"/>
              <a:t>Applied to complex systems that are impossible to solve mathematically</a:t>
            </a:r>
          </a:p>
          <a:p>
            <a:pPr eaLnBrk="1" hangingPunct="1"/>
            <a:r>
              <a:rPr lang="en-AU" altLang="en-US" sz="2400" dirty="0" smtClean="0"/>
              <a:t>This course focuses on one form of simulation </a:t>
            </a:r>
            <a:r>
              <a:rPr lang="en-US" altLang="en-US" sz="2400" dirty="0" smtClean="0"/>
              <a:t>modeling</a:t>
            </a:r>
            <a:endParaRPr lang="en-AU" altLang="en-US" sz="2400" dirty="0" smtClean="0"/>
          </a:p>
          <a:p>
            <a:pPr lvl="1" eaLnBrk="1" hangingPunct="1"/>
            <a:r>
              <a:rPr lang="en-AU" altLang="en-US" sz="2100" dirty="0" smtClean="0"/>
              <a:t>Discrete-event simulation </a:t>
            </a:r>
            <a:r>
              <a:rPr lang="en-US" altLang="en-US" sz="2100" dirty="0" smtClean="0"/>
              <a:t>modeling</a:t>
            </a:r>
            <a:endParaRPr lang="en-AU" altLang="en-US" sz="2100" dirty="0" smtClean="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p:txBody>
          <a:bodyPr/>
          <a:lstStyle/>
          <a:p>
            <a:pPr eaLnBrk="1" hangingPunct="1"/>
            <a:r>
              <a:rPr lang="en-AU" altLang="en-US" sz="4000" dirty="0" smtClean="0"/>
              <a:t>WHAT IS SIMULATION?</a:t>
            </a:r>
            <a:endParaRPr lang="en-AU" altLang="en-US" dirty="0" smtClean="0"/>
          </a:p>
        </p:txBody>
      </p:sp>
      <p:sp>
        <p:nvSpPr>
          <p:cNvPr id="9219" name="Rectangle 3"/>
          <p:cNvSpPr>
            <a:spLocks noGrp="1" noChangeArrowheads="1"/>
          </p:cNvSpPr>
          <p:nvPr>
            <p:ph idx="1"/>
          </p:nvPr>
        </p:nvSpPr>
        <p:spPr>
          <a:xfrm>
            <a:off x="628650" y="1676400"/>
            <a:ext cx="8134350" cy="2667000"/>
          </a:xfrm>
        </p:spPr>
        <p:txBody>
          <a:bodyPr rtlCol="0">
            <a:normAutofit/>
          </a:bodyPr>
          <a:lstStyle/>
          <a:p>
            <a:pPr marL="0" indent="0" eaLnBrk="1" fontAlgn="auto" hangingPunct="1">
              <a:spcAft>
                <a:spcPts val="0"/>
              </a:spcAft>
              <a:buFont typeface="Arial" panose="020B0604020202020204" pitchFamily="34" charset="0"/>
              <a:buNone/>
              <a:defRPr/>
            </a:pPr>
            <a:r>
              <a:rPr lang="en-AU" altLang="en-US" sz="2800" dirty="0" smtClean="0"/>
              <a:t>Simulation models seek to:</a:t>
            </a:r>
            <a:endParaRPr lang="en-AU" altLang="en-US" sz="2800" dirty="0"/>
          </a:p>
          <a:p>
            <a:pPr eaLnBrk="1" fontAlgn="auto" hangingPunct="1">
              <a:spcBef>
                <a:spcPct val="50000"/>
              </a:spcBef>
              <a:spcAft>
                <a:spcPts val="0"/>
              </a:spcAft>
              <a:defRPr/>
            </a:pPr>
            <a:r>
              <a:rPr lang="en-AU" altLang="en-US" dirty="0" smtClean="0"/>
              <a:t>Describe </a:t>
            </a:r>
            <a:r>
              <a:rPr lang="en-AU" altLang="en-US" dirty="0"/>
              <a:t>the behaviour of the </a:t>
            </a:r>
            <a:r>
              <a:rPr lang="en-AU" altLang="en-US" dirty="0" smtClean="0"/>
              <a:t>system</a:t>
            </a:r>
            <a:endParaRPr lang="en-AU" altLang="en-US" dirty="0"/>
          </a:p>
          <a:p>
            <a:pPr eaLnBrk="1" fontAlgn="auto" hangingPunct="1">
              <a:spcBef>
                <a:spcPct val="50000"/>
              </a:spcBef>
              <a:spcAft>
                <a:spcPts val="0"/>
              </a:spcAft>
              <a:defRPr/>
            </a:pPr>
            <a:r>
              <a:rPr lang="en-AU" altLang="en-US" dirty="0" smtClean="0"/>
              <a:t>Construct </a:t>
            </a:r>
            <a:r>
              <a:rPr lang="en-AU" altLang="en-US" dirty="0"/>
              <a:t>theories or hypotheses based on the observed </a:t>
            </a:r>
            <a:r>
              <a:rPr lang="en-AU" altLang="en-US" dirty="0" smtClean="0"/>
              <a:t>behaviour</a:t>
            </a:r>
            <a:endParaRPr lang="en-AU" altLang="en-US" dirty="0"/>
          </a:p>
          <a:p>
            <a:pPr algn="just" eaLnBrk="1" fontAlgn="auto" hangingPunct="1">
              <a:spcBef>
                <a:spcPct val="50000"/>
              </a:spcBef>
              <a:spcAft>
                <a:spcPts val="0"/>
              </a:spcAft>
              <a:defRPr/>
            </a:pPr>
            <a:r>
              <a:rPr lang="en-AU" altLang="en-US" dirty="0"/>
              <a:t>U</a:t>
            </a:r>
            <a:r>
              <a:rPr lang="en-AU" altLang="en-US" dirty="0" smtClean="0"/>
              <a:t>se </a:t>
            </a:r>
            <a:r>
              <a:rPr lang="en-AU" altLang="en-US" dirty="0"/>
              <a:t>these theories to predict the future behaviour, that is, the effects that will be produced by changes in the system or its method of </a:t>
            </a:r>
            <a:r>
              <a:rPr lang="en-AU" altLang="en-US" dirty="0" smtClean="0"/>
              <a:t>operation</a:t>
            </a:r>
            <a:endParaRPr lang="en-AU" altLang="en-US" dirty="0"/>
          </a:p>
          <a:p>
            <a:pPr eaLnBrk="1" fontAlgn="auto" hangingPunct="1">
              <a:spcAft>
                <a:spcPts val="0"/>
              </a:spcAft>
              <a:defRPr/>
            </a:pPr>
            <a:endParaRPr lang="en-AU" altLang="en-US" dirty="0"/>
          </a:p>
        </p:txBody>
      </p:sp>
      <p:sp>
        <p:nvSpPr>
          <p:cNvPr id="31748" name="Text Box 4"/>
          <p:cNvSpPr txBox="1">
            <a:spLocks noChangeArrowheads="1"/>
          </p:cNvSpPr>
          <p:nvPr/>
        </p:nvSpPr>
        <p:spPr bwMode="auto">
          <a:xfrm>
            <a:off x="3984625" y="4479925"/>
            <a:ext cx="18415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spcBef>
                <a:spcPct val="50000"/>
              </a:spcBef>
            </a:pPr>
            <a:endParaRPr lang="en-AU" altLang="en-US"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p:txBody>
          <a:bodyPr/>
          <a:lstStyle/>
          <a:p>
            <a:pPr eaLnBrk="1" hangingPunct="1"/>
            <a:r>
              <a:rPr lang="en-AU" altLang="en-US" sz="4000" dirty="0" smtClean="0"/>
              <a:t>ORIGIN OF SIMULATION</a:t>
            </a:r>
            <a:endParaRPr lang="en-AU" altLang="en-US" dirty="0" smtClean="0"/>
          </a:p>
        </p:txBody>
      </p:sp>
      <p:sp>
        <p:nvSpPr>
          <p:cNvPr id="32771" name="Rectangle 3"/>
          <p:cNvSpPr>
            <a:spLocks noGrp="1" noChangeArrowheads="1"/>
          </p:cNvSpPr>
          <p:nvPr>
            <p:ph idx="1"/>
          </p:nvPr>
        </p:nvSpPr>
        <p:spPr>
          <a:xfrm>
            <a:off x="628650" y="1676400"/>
            <a:ext cx="8134350" cy="4419600"/>
          </a:xfrm>
        </p:spPr>
        <p:txBody>
          <a:bodyPr/>
          <a:lstStyle/>
          <a:p>
            <a:pPr eaLnBrk="1" hangingPunct="1"/>
            <a:r>
              <a:rPr lang="en-AU" altLang="en-US" sz="2800" dirty="0" smtClean="0"/>
              <a:t>Lie in statistical sampling theory, e.g., random numbers, random sampling                                    (Before the 2</a:t>
            </a:r>
            <a:r>
              <a:rPr lang="en-AU" altLang="en-US" sz="2800" baseline="30000" dirty="0" smtClean="0"/>
              <a:t>nd</a:t>
            </a:r>
            <a:r>
              <a:rPr lang="en-AU" altLang="en-US" sz="2800" dirty="0" smtClean="0"/>
              <a:t> world war)</a:t>
            </a:r>
          </a:p>
          <a:p>
            <a:pPr eaLnBrk="1" hangingPunct="1"/>
            <a:endParaRPr lang="en-AU" altLang="en-US" sz="2800" dirty="0" smtClean="0"/>
          </a:p>
          <a:p>
            <a:pPr eaLnBrk="1" hangingPunct="1"/>
            <a:r>
              <a:rPr lang="en-AU" altLang="en-US" sz="2800" dirty="0" smtClean="0"/>
              <a:t>Monte Carlo simulation                                          (During the 2</a:t>
            </a:r>
            <a:r>
              <a:rPr lang="en-AU" altLang="en-US" sz="2800" baseline="30000" dirty="0" smtClean="0"/>
              <a:t>nd</a:t>
            </a:r>
            <a:r>
              <a:rPr lang="en-AU" altLang="en-US" sz="2800" dirty="0" smtClean="0"/>
              <a:t> world war) </a:t>
            </a:r>
          </a:p>
          <a:p>
            <a:pPr eaLnBrk="1" hangingPunct="1"/>
            <a:endParaRPr lang="en-AU" altLang="en-US" sz="2800" dirty="0" smtClean="0"/>
          </a:p>
          <a:p>
            <a:pPr eaLnBrk="1" hangingPunct="1"/>
            <a:r>
              <a:rPr lang="en-AU" altLang="en-US" sz="2800" dirty="0" smtClean="0"/>
              <a:t>Modern Applications                                                         (After the 2</a:t>
            </a:r>
            <a:r>
              <a:rPr lang="en-AU" altLang="en-US" sz="2800" baseline="30000" dirty="0" smtClean="0"/>
              <a:t>nd</a:t>
            </a:r>
            <a:r>
              <a:rPr lang="en-AU" altLang="en-US" sz="2800" dirty="0" smtClean="0"/>
              <a:t> world war)</a:t>
            </a:r>
          </a:p>
          <a:p>
            <a:pPr eaLnBrk="1" hangingPunct="1"/>
            <a:endParaRPr lang="en-AU" altLang="en-US" dirty="0" smtClean="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p:txBody>
          <a:bodyPr/>
          <a:lstStyle/>
          <a:p>
            <a:pPr eaLnBrk="1" hangingPunct="1"/>
            <a:r>
              <a:rPr lang="en-AU" altLang="en-US" sz="4000" dirty="0" smtClean="0"/>
              <a:t>SIMULATION AS A TOOL</a:t>
            </a:r>
            <a:endParaRPr lang="en-AU" altLang="en-US" dirty="0" smtClean="0"/>
          </a:p>
        </p:txBody>
      </p:sp>
      <p:sp>
        <p:nvSpPr>
          <p:cNvPr id="33795" name="Rectangle 3"/>
          <p:cNvSpPr>
            <a:spLocks noGrp="1" noChangeArrowheads="1"/>
          </p:cNvSpPr>
          <p:nvPr>
            <p:ph idx="1"/>
          </p:nvPr>
        </p:nvSpPr>
        <p:spPr>
          <a:xfrm>
            <a:off x="628650" y="1371600"/>
            <a:ext cx="8134350" cy="3657600"/>
          </a:xfrm>
        </p:spPr>
        <p:txBody>
          <a:bodyPr/>
          <a:lstStyle/>
          <a:p>
            <a:pPr eaLnBrk="1" hangingPunct="1"/>
            <a:endParaRPr lang="en-AU" altLang="en-US" dirty="0" smtClean="0"/>
          </a:p>
          <a:p>
            <a:pPr eaLnBrk="1" hangingPunct="1"/>
            <a:r>
              <a:rPr lang="en-AU" altLang="en-US" dirty="0" smtClean="0"/>
              <a:t>1945-70   A technique of last resort</a:t>
            </a:r>
          </a:p>
          <a:p>
            <a:pPr eaLnBrk="1" hangingPunct="1"/>
            <a:r>
              <a:rPr lang="en-AU" altLang="en-US" dirty="0" smtClean="0"/>
              <a:t>Rasmussen &amp; George (1978) - Ranked 5th</a:t>
            </a:r>
          </a:p>
          <a:p>
            <a:pPr eaLnBrk="1" hangingPunct="1"/>
            <a:r>
              <a:rPr lang="en-AU" altLang="en-US" dirty="0" smtClean="0"/>
              <a:t>Thomas &amp; Decosta (1979) - Ranked 2nd</a:t>
            </a:r>
          </a:p>
          <a:p>
            <a:pPr eaLnBrk="1" hangingPunct="1"/>
            <a:r>
              <a:rPr lang="en-AU" altLang="en-US" dirty="0" smtClean="0"/>
              <a:t>Shannon et al. (1980) - Ranked 2nd</a:t>
            </a:r>
          </a:p>
          <a:p>
            <a:pPr eaLnBrk="1" hangingPunct="1"/>
            <a:r>
              <a:rPr lang="en-AU" altLang="en-US" dirty="0" smtClean="0"/>
              <a:t>Harpel et al. (1989) -Ranked 2nd</a:t>
            </a:r>
          </a:p>
          <a:p>
            <a:pPr eaLnBrk="1" hangingPunct="1"/>
            <a:r>
              <a:rPr lang="en-AU" altLang="en-US" dirty="0" smtClean="0"/>
              <a:t>(Getting more popular…)</a:t>
            </a:r>
          </a:p>
          <a:p>
            <a:pPr eaLnBrk="1" hangingPunct="1"/>
            <a:endParaRPr lang="en-AU" altLang="en-US" dirty="0" smtClean="0"/>
          </a:p>
          <a:p>
            <a:pPr eaLnBrk="1" hangingPunct="1"/>
            <a:endParaRPr lang="en-AU" altLang="en-US" dirty="0" smtClean="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ext Box 3"/>
          <p:cNvSpPr txBox="1">
            <a:spLocks noChangeArrowheads="1"/>
          </p:cNvSpPr>
          <p:nvPr/>
        </p:nvSpPr>
        <p:spPr bwMode="auto">
          <a:xfrm>
            <a:off x="444500" y="1971871"/>
            <a:ext cx="37338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eaLnBrk="1" fontAlgn="auto" hangingPunct="1">
              <a:spcBef>
                <a:spcPct val="50000"/>
              </a:spcBef>
              <a:spcAft>
                <a:spcPts val="0"/>
              </a:spcAft>
              <a:defRPr/>
            </a:pPr>
            <a:r>
              <a:rPr lang="en-AU" altLang="en-US" sz="2000" b="1" dirty="0">
                <a:latin typeface="+mn-lt"/>
              </a:rPr>
              <a:t>           Static (Monte Carlo)</a:t>
            </a:r>
            <a:endParaRPr lang="en-AU" altLang="en-US" dirty="0">
              <a:latin typeface="+mn-lt"/>
            </a:endParaRPr>
          </a:p>
        </p:txBody>
      </p:sp>
      <p:sp>
        <p:nvSpPr>
          <p:cNvPr id="13315" name="Text Box 4"/>
          <p:cNvSpPr txBox="1">
            <a:spLocks noChangeArrowheads="1"/>
          </p:cNvSpPr>
          <p:nvPr/>
        </p:nvSpPr>
        <p:spPr bwMode="auto">
          <a:xfrm>
            <a:off x="5791200" y="1903413"/>
            <a:ext cx="204152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wrap="square">
            <a:spAutoFit/>
          </a:bodyP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eaLnBrk="1" fontAlgn="auto" hangingPunct="1">
              <a:spcBef>
                <a:spcPct val="50000"/>
              </a:spcBef>
              <a:spcAft>
                <a:spcPts val="0"/>
              </a:spcAft>
              <a:defRPr/>
            </a:pPr>
            <a:r>
              <a:rPr lang="en-AU" altLang="en-US" sz="2000" b="1" dirty="0">
                <a:latin typeface="+mn-lt"/>
              </a:rPr>
              <a:t>Dynamic Systems</a:t>
            </a:r>
          </a:p>
        </p:txBody>
      </p:sp>
      <p:sp>
        <p:nvSpPr>
          <p:cNvPr id="35844" name="Line 5"/>
          <p:cNvSpPr>
            <a:spLocks noChangeShapeType="1"/>
          </p:cNvSpPr>
          <p:nvPr/>
        </p:nvSpPr>
        <p:spPr bwMode="auto">
          <a:xfrm>
            <a:off x="685800" y="2374900"/>
            <a:ext cx="3352800" cy="0"/>
          </a:xfrm>
          <a:prstGeom prst="line">
            <a:avLst/>
          </a:prstGeom>
          <a:noFill/>
          <a:ln w="1270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dirty="0"/>
          </a:p>
        </p:txBody>
      </p:sp>
      <p:sp>
        <p:nvSpPr>
          <p:cNvPr id="35845" name="Line 6"/>
          <p:cNvSpPr>
            <a:spLocks noChangeShapeType="1"/>
          </p:cNvSpPr>
          <p:nvPr/>
        </p:nvSpPr>
        <p:spPr bwMode="auto">
          <a:xfrm>
            <a:off x="5181600" y="2374900"/>
            <a:ext cx="3505200" cy="0"/>
          </a:xfrm>
          <a:prstGeom prst="line">
            <a:avLst/>
          </a:prstGeom>
          <a:noFill/>
          <a:ln w="1270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dirty="0"/>
          </a:p>
        </p:txBody>
      </p:sp>
      <p:sp>
        <p:nvSpPr>
          <p:cNvPr id="13318" name="Text Box 8"/>
          <p:cNvSpPr txBox="1">
            <a:spLocks noChangeArrowheads="1"/>
          </p:cNvSpPr>
          <p:nvPr/>
        </p:nvSpPr>
        <p:spPr bwMode="auto">
          <a:xfrm>
            <a:off x="533400" y="2511425"/>
            <a:ext cx="38100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nchor="ctr">
            <a:spAutoFit/>
          </a:bodyP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eaLnBrk="1" fontAlgn="auto" hangingPunct="1">
              <a:spcBef>
                <a:spcPct val="50000"/>
              </a:spcBef>
              <a:spcAft>
                <a:spcPts val="0"/>
              </a:spcAft>
              <a:defRPr/>
            </a:pPr>
            <a:r>
              <a:rPr lang="en-AU" altLang="en-US" dirty="0">
                <a:latin typeface="+mn-lt"/>
              </a:rPr>
              <a:t>Represents the system at a particular point in </a:t>
            </a:r>
            <a:r>
              <a:rPr lang="en-AU" altLang="en-US" dirty="0" smtClean="0">
                <a:latin typeface="+mn-lt"/>
              </a:rPr>
              <a:t>time</a:t>
            </a:r>
            <a:endParaRPr lang="en-AU" altLang="en-US" dirty="0">
              <a:latin typeface="+mn-lt"/>
            </a:endParaRPr>
          </a:p>
        </p:txBody>
      </p:sp>
      <p:sp>
        <p:nvSpPr>
          <p:cNvPr id="13319" name="Text Box 9"/>
          <p:cNvSpPr txBox="1">
            <a:spLocks noChangeArrowheads="1"/>
          </p:cNvSpPr>
          <p:nvPr/>
        </p:nvSpPr>
        <p:spPr bwMode="auto">
          <a:xfrm>
            <a:off x="5092700" y="2481263"/>
            <a:ext cx="3810000" cy="2781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nchor="ctr">
            <a:spAutoFit/>
          </a:bodyP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eaLnBrk="1" fontAlgn="auto" hangingPunct="1">
              <a:spcBef>
                <a:spcPct val="50000"/>
              </a:spcBef>
              <a:spcAft>
                <a:spcPts val="0"/>
              </a:spcAft>
              <a:defRPr/>
            </a:pPr>
            <a:r>
              <a:rPr lang="en-AU" altLang="en-US" dirty="0">
                <a:latin typeface="+mn-lt"/>
              </a:rPr>
              <a:t>Represents the system behaviour over time</a:t>
            </a:r>
          </a:p>
          <a:p>
            <a:pPr eaLnBrk="1" fontAlgn="auto" hangingPunct="1">
              <a:spcBef>
                <a:spcPct val="50000"/>
              </a:spcBef>
              <a:spcAft>
                <a:spcPts val="0"/>
              </a:spcAft>
              <a:defRPr/>
            </a:pPr>
            <a:r>
              <a:rPr lang="en-AU" altLang="en-US" u="sng" dirty="0">
                <a:latin typeface="+mn-lt"/>
              </a:rPr>
              <a:t>Continuous Simulation:</a:t>
            </a:r>
          </a:p>
          <a:p>
            <a:pPr eaLnBrk="1" fontAlgn="auto" hangingPunct="1">
              <a:spcBef>
                <a:spcPct val="50000"/>
              </a:spcBef>
              <a:spcAft>
                <a:spcPts val="0"/>
              </a:spcAft>
              <a:buFontTx/>
              <a:buChar char="•"/>
              <a:defRPr/>
            </a:pPr>
            <a:r>
              <a:rPr lang="en-AU" altLang="en-US" dirty="0">
                <a:latin typeface="+mn-lt"/>
              </a:rPr>
              <a:t> (Stochastic) Differential Equations</a:t>
            </a:r>
          </a:p>
          <a:p>
            <a:pPr eaLnBrk="1" fontAlgn="auto" hangingPunct="1">
              <a:spcBef>
                <a:spcPct val="50000"/>
              </a:spcBef>
              <a:spcAft>
                <a:spcPts val="0"/>
              </a:spcAft>
              <a:buFontTx/>
              <a:buChar char="•"/>
              <a:defRPr/>
            </a:pPr>
            <a:endParaRPr lang="en-AU" altLang="en-US" dirty="0">
              <a:latin typeface="+mn-lt"/>
            </a:endParaRPr>
          </a:p>
          <a:p>
            <a:pPr eaLnBrk="1" fontAlgn="auto" hangingPunct="1">
              <a:spcBef>
                <a:spcPct val="50000"/>
              </a:spcBef>
              <a:spcAft>
                <a:spcPts val="0"/>
              </a:spcAft>
              <a:buFontTx/>
              <a:buChar char="•"/>
              <a:defRPr/>
            </a:pPr>
            <a:endParaRPr lang="en-AU" altLang="en-US" dirty="0">
              <a:latin typeface="+mn-lt"/>
            </a:endParaRPr>
          </a:p>
          <a:p>
            <a:pPr eaLnBrk="1" fontAlgn="auto" hangingPunct="1">
              <a:spcBef>
                <a:spcPct val="50000"/>
              </a:spcBef>
              <a:spcAft>
                <a:spcPts val="0"/>
              </a:spcAft>
              <a:defRPr/>
            </a:pPr>
            <a:r>
              <a:rPr lang="en-AU" altLang="en-US" u="sng" dirty="0">
                <a:latin typeface="+mn-lt"/>
              </a:rPr>
              <a:t>Discrete Event Simulation:</a:t>
            </a:r>
          </a:p>
          <a:p>
            <a:pPr eaLnBrk="1" fontAlgn="auto" hangingPunct="1">
              <a:spcBef>
                <a:spcPct val="50000"/>
              </a:spcBef>
              <a:spcAft>
                <a:spcPts val="0"/>
              </a:spcAft>
              <a:buFontTx/>
              <a:buChar char="•"/>
              <a:defRPr/>
            </a:pPr>
            <a:r>
              <a:rPr lang="en-AU" altLang="en-US" dirty="0">
                <a:latin typeface="+mn-lt"/>
              </a:rPr>
              <a:t> System quantities (state variables) change with events</a:t>
            </a:r>
          </a:p>
        </p:txBody>
      </p:sp>
      <p:sp>
        <p:nvSpPr>
          <p:cNvPr id="13320" name="Text Box 12"/>
          <p:cNvSpPr txBox="1">
            <a:spLocks noChangeArrowheads="1"/>
          </p:cNvSpPr>
          <p:nvPr/>
        </p:nvSpPr>
        <p:spPr bwMode="auto">
          <a:xfrm>
            <a:off x="914400" y="3429000"/>
            <a:ext cx="2794000" cy="779462"/>
          </a:xfrm>
          <a:prstGeom prst="rect">
            <a:avLst/>
          </a:prstGeom>
          <a:solidFill>
            <a:schemeClr val="accent1">
              <a:lumMod val="20000"/>
              <a:lumOff val="80000"/>
            </a:schemeClr>
          </a:solidFill>
          <a:ln w="9525">
            <a:miter lim="800000"/>
            <a:headEnd/>
            <a:tailEnd/>
          </a:ln>
        </p:spPr>
        <p:txBody>
          <a:bodyPr>
            <a:spAutoFit/>
            <a:flatTx/>
          </a:bodyP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eaLnBrk="1" fontAlgn="auto" hangingPunct="1">
              <a:spcBef>
                <a:spcPct val="50000"/>
              </a:spcBef>
              <a:spcAft>
                <a:spcPts val="0"/>
              </a:spcAft>
              <a:buFontTx/>
              <a:buChar char="•"/>
              <a:defRPr/>
            </a:pPr>
            <a:r>
              <a:rPr lang="en-AU" altLang="en-US" sz="1800" dirty="0">
                <a:latin typeface="+mn-lt"/>
              </a:rPr>
              <a:t> Estimation of </a:t>
            </a:r>
            <a:r>
              <a:rPr lang="en-AU" altLang="en-US" sz="1800" dirty="0">
                <a:latin typeface="Symbol" panose="05050102010706020507" pitchFamily="18" charset="2"/>
              </a:rPr>
              <a:t>p</a:t>
            </a:r>
            <a:endParaRPr lang="en-AU" altLang="en-US" sz="1800" dirty="0">
              <a:latin typeface="+mn-lt"/>
            </a:endParaRPr>
          </a:p>
          <a:p>
            <a:pPr eaLnBrk="1" fontAlgn="auto" hangingPunct="1">
              <a:spcBef>
                <a:spcPct val="50000"/>
              </a:spcBef>
              <a:spcAft>
                <a:spcPts val="0"/>
              </a:spcAft>
              <a:buFontTx/>
              <a:buChar char="•"/>
              <a:defRPr/>
            </a:pPr>
            <a:r>
              <a:rPr lang="en-AU" altLang="en-US" sz="1800" dirty="0">
                <a:latin typeface="+mn-lt"/>
              </a:rPr>
              <a:t> Risk Analysis in Business</a:t>
            </a:r>
          </a:p>
        </p:txBody>
      </p:sp>
      <p:sp>
        <p:nvSpPr>
          <p:cNvPr id="13321" name="Text Box 13"/>
          <p:cNvSpPr txBox="1">
            <a:spLocks noChangeArrowheads="1"/>
          </p:cNvSpPr>
          <p:nvPr/>
        </p:nvSpPr>
        <p:spPr bwMode="auto">
          <a:xfrm>
            <a:off x="5410200" y="3779838"/>
            <a:ext cx="2590800" cy="366712"/>
          </a:xfrm>
          <a:prstGeom prst="rect">
            <a:avLst/>
          </a:prstGeom>
          <a:solidFill>
            <a:schemeClr val="accent1">
              <a:lumMod val="20000"/>
              <a:lumOff val="80000"/>
            </a:schemeClr>
          </a:solidFill>
          <a:ln w="9525">
            <a:miter lim="800000"/>
            <a:headEnd/>
            <a:tailEnd/>
          </a:ln>
        </p:spPr>
        <p:txBody>
          <a:bodyPr>
            <a:spAutoFit/>
            <a:flatTx/>
          </a:bodyP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eaLnBrk="1" fontAlgn="auto" hangingPunct="1">
              <a:spcBef>
                <a:spcPct val="50000"/>
              </a:spcBef>
              <a:spcAft>
                <a:spcPts val="0"/>
              </a:spcAft>
              <a:buFontTx/>
              <a:buChar char="•"/>
              <a:defRPr/>
            </a:pPr>
            <a:r>
              <a:rPr lang="en-AU" altLang="en-US" sz="1800" dirty="0">
                <a:latin typeface="+mn-lt"/>
              </a:rPr>
              <a:t> Water Level in a Dam</a:t>
            </a:r>
          </a:p>
        </p:txBody>
      </p:sp>
      <p:sp>
        <p:nvSpPr>
          <p:cNvPr id="13323" name="Text Box 20"/>
          <p:cNvSpPr txBox="1">
            <a:spLocks noChangeArrowheads="1"/>
          </p:cNvSpPr>
          <p:nvPr/>
        </p:nvSpPr>
        <p:spPr bwMode="auto">
          <a:xfrm>
            <a:off x="5397500" y="5443538"/>
            <a:ext cx="2590800" cy="779462"/>
          </a:xfrm>
          <a:prstGeom prst="rect">
            <a:avLst/>
          </a:prstGeom>
          <a:solidFill>
            <a:schemeClr val="accent1">
              <a:lumMod val="20000"/>
              <a:lumOff val="80000"/>
            </a:schemeClr>
          </a:solidFill>
          <a:ln w="9525">
            <a:miter lim="800000"/>
            <a:headEnd/>
            <a:tailEnd/>
          </a:ln>
        </p:spPr>
        <p:txBody>
          <a:bodyPr>
            <a:spAutoFit/>
            <a:flatTx/>
          </a:bodyP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eaLnBrk="1" fontAlgn="auto" hangingPunct="1">
              <a:spcBef>
                <a:spcPct val="50000"/>
              </a:spcBef>
              <a:spcAft>
                <a:spcPts val="0"/>
              </a:spcAft>
              <a:buFontTx/>
              <a:buChar char="•"/>
              <a:defRPr/>
            </a:pPr>
            <a:r>
              <a:rPr lang="en-AU" altLang="en-US" sz="1800" dirty="0">
                <a:latin typeface="+mn-lt"/>
              </a:rPr>
              <a:t> Queueing Systems</a:t>
            </a:r>
          </a:p>
          <a:p>
            <a:pPr eaLnBrk="1" fontAlgn="auto" hangingPunct="1">
              <a:spcBef>
                <a:spcPct val="50000"/>
              </a:spcBef>
              <a:spcAft>
                <a:spcPts val="0"/>
              </a:spcAft>
              <a:buFontTx/>
              <a:buChar char="•"/>
              <a:defRPr/>
            </a:pPr>
            <a:r>
              <a:rPr lang="en-AU" altLang="en-US" sz="1800" dirty="0">
                <a:latin typeface="+mn-lt"/>
              </a:rPr>
              <a:t> Inventory Systems</a:t>
            </a:r>
          </a:p>
        </p:txBody>
      </p:sp>
      <p:sp>
        <p:nvSpPr>
          <p:cNvPr id="35851" name="Rectangle 2"/>
          <p:cNvSpPr>
            <a:spLocks noGrp="1" noChangeArrowheads="1"/>
          </p:cNvSpPr>
          <p:nvPr>
            <p:ph type="title"/>
          </p:nvPr>
        </p:nvSpPr>
        <p:spPr/>
        <p:txBody>
          <a:bodyPr/>
          <a:lstStyle/>
          <a:p>
            <a:pPr eaLnBrk="1" hangingPunct="1"/>
            <a:r>
              <a:rPr lang="en-AU" altLang="en-US" sz="4000" dirty="0" smtClean="0"/>
              <a:t>CLASSIFICATION OF SIMULATION MODELS</a:t>
            </a:r>
            <a:endParaRPr lang="en-AU" altLang="en-US" dirty="0" smtClean="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p:txBody>
          <a:bodyPr/>
          <a:lstStyle/>
          <a:p>
            <a:pPr eaLnBrk="1" hangingPunct="1"/>
            <a:r>
              <a:rPr lang="en-AU" altLang="en-US" sz="3600" dirty="0" smtClean="0"/>
              <a:t>CAPABILITIES / ADVANTAGES</a:t>
            </a:r>
            <a:endParaRPr lang="en-AU" altLang="en-US" dirty="0" smtClean="0"/>
          </a:p>
        </p:txBody>
      </p:sp>
      <p:sp>
        <p:nvSpPr>
          <p:cNvPr id="52229" name="Text Box 5"/>
          <p:cNvSpPr txBox="1">
            <a:spLocks noChangeArrowheads="1"/>
          </p:cNvSpPr>
          <p:nvPr/>
        </p:nvSpPr>
        <p:spPr bwMode="auto">
          <a:xfrm>
            <a:off x="657225" y="1448087"/>
            <a:ext cx="7666038" cy="43396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spcBef>
                <a:spcPct val="50000"/>
              </a:spcBef>
              <a:buFontTx/>
              <a:buChar char="•"/>
            </a:pPr>
            <a:r>
              <a:rPr lang="en-AU" altLang="en-US" sz="2400" dirty="0"/>
              <a:t> </a:t>
            </a:r>
            <a:r>
              <a:rPr lang="en-AU" altLang="en-US" sz="2400" dirty="0" smtClean="0"/>
              <a:t>Display </a:t>
            </a:r>
            <a:r>
              <a:rPr lang="en-AU" altLang="en-US" sz="2400" dirty="0"/>
              <a:t>dynamic </a:t>
            </a:r>
            <a:r>
              <a:rPr lang="en-AU" altLang="en-US" sz="2400" dirty="0" smtClean="0"/>
              <a:t>behaviour</a:t>
            </a:r>
            <a:endParaRPr lang="en-AU" altLang="en-US" sz="2400" dirty="0"/>
          </a:p>
          <a:p>
            <a:pPr eaLnBrk="1" hangingPunct="1">
              <a:spcBef>
                <a:spcPct val="50000"/>
              </a:spcBef>
              <a:buFontTx/>
              <a:buChar char="•"/>
            </a:pPr>
            <a:r>
              <a:rPr lang="en-AU" altLang="en-US" sz="2400" dirty="0"/>
              <a:t> Handles randomness and uncertainty</a:t>
            </a:r>
          </a:p>
          <a:p>
            <a:pPr eaLnBrk="1" hangingPunct="1">
              <a:spcBef>
                <a:spcPct val="50000"/>
              </a:spcBef>
              <a:buFontTx/>
              <a:buChar char="•"/>
            </a:pPr>
            <a:r>
              <a:rPr lang="en-AU" altLang="en-US" sz="2400" dirty="0" smtClean="0"/>
              <a:t> Diagnose </a:t>
            </a:r>
            <a:r>
              <a:rPr lang="en-AU" altLang="en-US" sz="2400" dirty="0"/>
              <a:t>problems (Understand “why?”)</a:t>
            </a:r>
          </a:p>
          <a:p>
            <a:pPr eaLnBrk="1" hangingPunct="1">
              <a:spcBef>
                <a:spcPct val="50000"/>
              </a:spcBef>
              <a:buFontTx/>
              <a:buChar char="•"/>
            </a:pPr>
            <a:r>
              <a:rPr lang="en-AU" altLang="en-US" sz="2400" dirty="0"/>
              <a:t> Explore possibilities (“What if?”)</a:t>
            </a:r>
          </a:p>
          <a:p>
            <a:pPr eaLnBrk="1" hangingPunct="1">
              <a:spcBef>
                <a:spcPct val="50000"/>
              </a:spcBef>
              <a:buFontTx/>
              <a:buChar char="•"/>
            </a:pPr>
            <a:r>
              <a:rPr lang="en-AU" altLang="en-US" sz="2400" dirty="0"/>
              <a:t> Time compression and </a:t>
            </a:r>
            <a:r>
              <a:rPr lang="en-AU" altLang="en-US" sz="2400" dirty="0" smtClean="0"/>
              <a:t>expansion (controlling time)</a:t>
            </a:r>
            <a:endParaRPr lang="en-AU" altLang="en-US" sz="2400" dirty="0"/>
          </a:p>
          <a:p>
            <a:pPr eaLnBrk="1" hangingPunct="1">
              <a:spcBef>
                <a:spcPct val="50000"/>
              </a:spcBef>
              <a:buFontTx/>
              <a:buChar char="•"/>
            </a:pPr>
            <a:r>
              <a:rPr lang="en-AU" altLang="en-US" sz="2400" dirty="0"/>
              <a:t> Requires fewer assumptions (than analytical models)</a:t>
            </a:r>
          </a:p>
          <a:p>
            <a:pPr eaLnBrk="1" hangingPunct="1">
              <a:spcBef>
                <a:spcPct val="50000"/>
              </a:spcBef>
              <a:buFontTx/>
              <a:buChar char="•"/>
            </a:pPr>
            <a:r>
              <a:rPr lang="en-AU" altLang="en-US" sz="2400" dirty="0"/>
              <a:t> Flexible and easy to change</a:t>
            </a:r>
          </a:p>
          <a:p>
            <a:pPr eaLnBrk="1" hangingPunct="1">
              <a:spcBef>
                <a:spcPct val="50000"/>
              </a:spcBef>
              <a:buFontTx/>
              <a:buChar char="•"/>
            </a:pPr>
            <a:r>
              <a:rPr lang="en-AU" altLang="en-US" sz="2400" dirty="0"/>
              <a:t> Credible* and results are easier to explain</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52229">
                                            <p:txEl>
                                              <p:pRg st="0" end="0"/>
                                            </p:txEl>
                                          </p:spTgt>
                                        </p:tgtEl>
                                        <p:attrNameLst>
                                          <p:attrName>style.visibility</p:attrName>
                                        </p:attrNameLst>
                                      </p:cBhvr>
                                      <p:to>
                                        <p:strVal val="visible"/>
                                      </p:to>
                                    </p:set>
                                    <p:anim calcmode="lin" valueType="num">
                                      <p:cBhvr additive="base">
                                        <p:cTn id="7" dur="500" fill="hold"/>
                                        <p:tgtEl>
                                          <p:spTgt spid="52229">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52229">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52229">
                                            <p:txEl>
                                              <p:pRg st="1" end="1"/>
                                            </p:txEl>
                                          </p:spTgt>
                                        </p:tgtEl>
                                        <p:attrNameLst>
                                          <p:attrName>style.visibility</p:attrName>
                                        </p:attrNameLst>
                                      </p:cBhvr>
                                      <p:to>
                                        <p:strVal val="visible"/>
                                      </p:to>
                                    </p:set>
                                    <p:anim calcmode="lin" valueType="num">
                                      <p:cBhvr additive="base">
                                        <p:cTn id="13" dur="500" fill="hold"/>
                                        <p:tgtEl>
                                          <p:spTgt spid="52229">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52229">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52229">
                                            <p:txEl>
                                              <p:pRg st="2" end="2"/>
                                            </p:txEl>
                                          </p:spTgt>
                                        </p:tgtEl>
                                        <p:attrNameLst>
                                          <p:attrName>style.visibility</p:attrName>
                                        </p:attrNameLst>
                                      </p:cBhvr>
                                      <p:to>
                                        <p:strVal val="visible"/>
                                      </p:to>
                                    </p:set>
                                    <p:anim calcmode="lin" valueType="num">
                                      <p:cBhvr additive="base">
                                        <p:cTn id="19" dur="500" fill="hold"/>
                                        <p:tgtEl>
                                          <p:spTgt spid="52229">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52229">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52229">
                                            <p:txEl>
                                              <p:pRg st="3" end="3"/>
                                            </p:txEl>
                                          </p:spTgt>
                                        </p:tgtEl>
                                        <p:attrNameLst>
                                          <p:attrName>style.visibility</p:attrName>
                                        </p:attrNameLst>
                                      </p:cBhvr>
                                      <p:to>
                                        <p:strVal val="visible"/>
                                      </p:to>
                                    </p:set>
                                    <p:anim calcmode="lin" valueType="num">
                                      <p:cBhvr additive="base">
                                        <p:cTn id="25" dur="500" fill="hold"/>
                                        <p:tgtEl>
                                          <p:spTgt spid="52229">
                                            <p:txEl>
                                              <p:pRg st="3" end="3"/>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52229">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52229">
                                            <p:txEl>
                                              <p:pRg st="4" end="4"/>
                                            </p:txEl>
                                          </p:spTgt>
                                        </p:tgtEl>
                                        <p:attrNameLst>
                                          <p:attrName>style.visibility</p:attrName>
                                        </p:attrNameLst>
                                      </p:cBhvr>
                                      <p:to>
                                        <p:strVal val="visible"/>
                                      </p:to>
                                    </p:set>
                                    <p:anim calcmode="lin" valueType="num">
                                      <p:cBhvr additive="base">
                                        <p:cTn id="31" dur="500" fill="hold"/>
                                        <p:tgtEl>
                                          <p:spTgt spid="52229">
                                            <p:txEl>
                                              <p:pRg st="4" end="4"/>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52229">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8" fill="hold" grpId="0" nodeType="clickEffect">
                                  <p:stCondLst>
                                    <p:cond delay="0"/>
                                  </p:stCondLst>
                                  <p:childTnLst>
                                    <p:set>
                                      <p:cBhvr>
                                        <p:cTn id="36" dur="1" fill="hold">
                                          <p:stCondLst>
                                            <p:cond delay="0"/>
                                          </p:stCondLst>
                                        </p:cTn>
                                        <p:tgtEl>
                                          <p:spTgt spid="52229">
                                            <p:txEl>
                                              <p:pRg st="5" end="5"/>
                                            </p:txEl>
                                          </p:spTgt>
                                        </p:tgtEl>
                                        <p:attrNameLst>
                                          <p:attrName>style.visibility</p:attrName>
                                        </p:attrNameLst>
                                      </p:cBhvr>
                                      <p:to>
                                        <p:strVal val="visible"/>
                                      </p:to>
                                    </p:set>
                                    <p:anim calcmode="lin" valueType="num">
                                      <p:cBhvr additive="base">
                                        <p:cTn id="37" dur="500" fill="hold"/>
                                        <p:tgtEl>
                                          <p:spTgt spid="52229">
                                            <p:txEl>
                                              <p:pRg st="5" end="5"/>
                                            </p:txEl>
                                          </p:spTgt>
                                        </p:tgtEl>
                                        <p:attrNameLst>
                                          <p:attrName>ppt_x</p:attrName>
                                        </p:attrNameLst>
                                      </p:cBhvr>
                                      <p:tavLst>
                                        <p:tav tm="0">
                                          <p:val>
                                            <p:strVal val="0-#ppt_w/2"/>
                                          </p:val>
                                        </p:tav>
                                        <p:tav tm="100000">
                                          <p:val>
                                            <p:strVal val="#ppt_x"/>
                                          </p:val>
                                        </p:tav>
                                      </p:tavLst>
                                    </p:anim>
                                    <p:anim calcmode="lin" valueType="num">
                                      <p:cBhvr additive="base">
                                        <p:cTn id="38" dur="500" fill="hold"/>
                                        <p:tgtEl>
                                          <p:spTgt spid="52229">
                                            <p:txEl>
                                              <p:pRg st="5" end="5"/>
                                            </p:txEl>
                                          </p:spTgt>
                                        </p:tgtEl>
                                        <p:attrNameLst>
                                          <p:attrName>ppt_y</p:attrName>
                                        </p:attrNameLst>
                                      </p:cBhvr>
                                      <p:tavLst>
                                        <p:tav tm="0">
                                          <p:val>
                                            <p:strVal val="#ppt_y"/>
                                          </p:val>
                                        </p:tav>
                                        <p:tav tm="100000">
                                          <p:val>
                                            <p:strVal val="#ppt_y"/>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2" presetClass="entr" presetSubtype="8" fill="hold" grpId="0" nodeType="clickEffect">
                                  <p:stCondLst>
                                    <p:cond delay="0"/>
                                  </p:stCondLst>
                                  <p:childTnLst>
                                    <p:set>
                                      <p:cBhvr>
                                        <p:cTn id="42" dur="1" fill="hold">
                                          <p:stCondLst>
                                            <p:cond delay="0"/>
                                          </p:stCondLst>
                                        </p:cTn>
                                        <p:tgtEl>
                                          <p:spTgt spid="52229">
                                            <p:txEl>
                                              <p:pRg st="6" end="6"/>
                                            </p:txEl>
                                          </p:spTgt>
                                        </p:tgtEl>
                                        <p:attrNameLst>
                                          <p:attrName>style.visibility</p:attrName>
                                        </p:attrNameLst>
                                      </p:cBhvr>
                                      <p:to>
                                        <p:strVal val="visible"/>
                                      </p:to>
                                    </p:set>
                                    <p:anim calcmode="lin" valueType="num">
                                      <p:cBhvr additive="base">
                                        <p:cTn id="43" dur="500" fill="hold"/>
                                        <p:tgtEl>
                                          <p:spTgt spid="52229">
                                            <p:txEl>
                                              <p:pRg st="6" end="6"/>
                                            </p:txEl>
                                          </p:spTgt>
                                        </p:tgtEl>
                                        <p:attrNameLst>
                                          <p:attrName>ppt_x</p:attrName>
                                        </p:attrNameLst>
                                      </p:cBhvr>
                                      <p:tavLst>
                                        <p:tav tm="0">
                                          <p:val>
                                            <p:strVal val="0-#ppt_w/2"/>
                                          </p:val>
                                        </p:tav>
                                        <p:tav tm="100000">
                                          <p:val>
                                            <p:strVal val="#ppt_x"/>
                                          </p:val>
                                        </p:tav>
                                      </p:tavLst>
                                    </p:anim>
                                    <p:anim calcmode="lin" valueType="num">
                                      <p:cBhvr additive="base">
                                        <p:cTn id="44" dur="500" fill="hold"/>
                                        <p:tgtEl>
                                          <p:spTgt spid="52229">
                                            <p:txEl>
                                              <p:pRg st="6" end="6"/>
                                            </p:txEl>
                                          </p:spTgt>
                                        </p:tgtEl>
                                        <p:attrNameLst>
                                          <p:attrName>ppt_y</p:attrName>
                                        </p:attrNameLst>
                                      </p:cBhvr>
                                      <p:tavLst>
                                        <p:tav tm="0">
                                          <p:val>
                                            <p:strVal val="#ppt_y"/>
                                          </p:val>
                                        </p:tav>
                                        <p:tav tm="100000">
                                          <p:val>
                                            <p:strVal val="#ppt_y"/>
                                          </p:val>
                                        </p:tav>
                                      </p:tavLst>
                                    </p:anim>
                                  </p:childTnLst>
                                </p:cTn>
                              </p:par>
                            </p:childTnLst>
                          </p:cTn>
                        </p:par>
                      </p:childTnLst>
                    </p:cTn>
                  </p:par>
                  <p:par>
                    <p:cTn id="45" fill="hold" nodeType="clickPar">
                      <p:stCondLst>
                        <p:cond delay="indefinite"/>
                      </p:stCondLst>
                      <p:childTnLst>
                        <p:par>
                          <p:cTn id="46" fill="hold" nodeType="withGroup">
                            <p:stCondLst>
                              <p:cond delay="0"/>
                            </p:stCondLst>
                            <p:childTnLst>
                              <p:par>
                                <p:cTn id="47" presetID="2" presetClass="entr" presetSubtype="8" fill="hold" grpId="0" nodeType="clickEffect">
                                  <p:stCondLst>
                                    <p:cond delay="0"/>
                                  </p:stCondLst>
                                  <p:childTnLst>
                                    <p:set>
                                      <p:cBhvr>
                                        <p:cTn id="48" dur="1" fill="hold">
                                          <p:stCondLst>
                                            <p:cond delay="0"/>
                                          </p:stCondLst>
                                        </p:cTn>
                                        <p:tgtEl>
                                          <p:spTgt spid="52229">
                                            <p:txEl>
                                              <p:pRg st="7" end="7"/>
                                            </p:txEl>
                                          </p:spTgt>
                                        </p:tgtEl>
                                        <p:attrNameLst>
                                          <p:attrName>style.visibility</p:attrName>
                                        </p:attrNameLst>
                                      </p:cBhvr>
                                      <p:to>
                                        <p:strVal val="visible"/>
                                      </p:to>
                                    </p:set>
                                    <p:anim calcmode="lin" valueType="num">
                                      <p:cBhvr additive="base">
                                        <p:cTn id="49" dur="500" fill="hold"/>
                                        <p:tgtEl>
                                          <p:spTgt spid="52229">
                                            <p:txEl>
                                              <p:pRg st="7" end="7"/>
                                            </p:txEl>
                                          </p:spTgt>
                                        </p:tgtEl>
                                        <p:attrNameLst>
                                          <p:attrName>ppt_x</p:attrName>
                                        </p:attrNameLst>
                                      </p:cBhvr>
                                      <p:tavLst>
                                        <p:tav tm="0">
                                          <p:val>
                                            <p:strVal val="0-#ppt_w/2"/>
                                          </p:val>
                                        </p:tav>
                                        <p:tav tm="100000">
                                          <p:val>
                                            <p:strVal val="#ppt_x"/>
                                          </p:val>
                                        </p:tav>
                                      </p:tavLst>
                                    </p:anim>
                                    <p:anim calcmode="lin" valueType="num">
                                      <p:cBhvr additive="base">
                                        <p:cTn id="50" dur="500" fill="hold"/>
                                        <p:tgtEl>
                                          <p:spTgt spid="52229">
                                            <p:txEl>
                                              <p:pRg st="7" end="7"/>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229" grpId="0" build="p" autoUpdateAnimBg="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1026"/>
          <p:cNvSpPr>
            <a:spLocks noGrp="1" noChangeArrowheads="1"/>
          </p:cNvSpPr>
          <p:nvPr>
            <p:ph type="title"/>
          </p:nvPr>
        </p:nvSpPr>
        <p:spPr/>
        <p:txBody>
          <a:bodyPr/>
          <a:lstStyle/>
          <a:p>
            <a:pPr eaLnBrk="1" hangingPunct="1"/>
            <a:r>
              <a:rPr lang="en-AU" altLang="en-US" sz="3600" dirty="0" smtClean="0"/>
              <a:t>LIMITATIONS</a:t>
            </a:r>
            <a:endParaRPr lang="en-AU" altLang="en-US" dirty="0" smtClean="0"/>
          </a:p>
        </p:txBody>
      </p:sp>
      <p:sp>
        <p:nvSpPr>
          <p:cNvPr id="53251" name="Text Box 1027"/>
          <p:cNvSpPr txBox="1">
            <a:spLocks noChangeArrowheads="1"/>
          </p:cNvSpPr>
          <p:nvPr/>
        </p:nvSpPr>
        <p:spPr bwMode="auto">
          <a:xfrm>
            <a:off x="628650" y="1690688"/>
            <a:ext cx="7448550" cy="28622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lgn="l">
              <a:tabLst>
                <a:tab pos="185738" algn="l"/>
              </a:tabLst>
              <a:defRPr sz="2400">
                <a:solidFill>
                  <a:schemeClr val="tx1"/>
                </a:solidFill>
                <a:latin typeface="Times New Roman" panose="02020603050405020304" pitchFamily="18" charset="0"/>
              </a:defRPr>
            </a:lvl1pPr>
            <a:lvl2pPr algn="l">
              <a:tabLst>
                <a:tab pos="185738" algn="l"/>
              </a:tabLst>
              <a:defRPr sz="2400">
                <a:solidFill>
                  <a:schemeClr val="tx1"/>
                </a:solidFill>
                <a:latin typeface="Times New Roman" panose="02020603050405020304" pitchFamily="18" charset="0"/>
              </a:defRPr>
            </a:lvl2pPr>
            <a:lvl3pPr algn="l">
              <a:tabLst>
                <a:tab pos="185738" algn="l"/>
              </a:tabLst>
              <a:defRPr sz="2400">
                <a:solidFill>
                  <a:schemeClr val="tx1"/>
                </a:solidFill>
                <a:latin typeface="Times New Roman" panose="02020603050405020304" pitchFamily="18" charset="0"/>
              </a:defRPr>
            </a:lvl3pPr>
            <a:lvl4pPr algn="l">
              <a:tabLst>
                <a:tab pos="185738" algn="l"/>
              </a:tabLst>
              <a:defRPr sz="2400">
                <a:solidFill>
                  <a:schemeClr val="tx1"/>
                </a:solidFill>
                <a:latin typeface="Times New Roman" panose="02020603050405020304" pitchFamily="18" charset="0"/>
              </a:defRPr>
            </a:lvl4pPr>
            <a:lvl5pPr algn="l">
              <a:tabLst>
                <a:tab pos="185738" algn="l"/>
              </a:tabLst>
              <a:defRPr sz="2400">
                <a:solidFill>
                  <a:schemeClr val="tx1"/>
                </a:solidFill>
                <a:latin typeface="Times New Roman" panose="02020603050405020304" pitchFamily="18" charset="0"/>
              </a:defRPr>
            </a:lvl5pPr>
            <a:lvl6pPr eaLnBrk="0" fontAlgn="base" hangingPunct="0">
              <a:spcBef>
                <a:spcPct val="0"/>
              </a:spcBef>
              <a:spcAft>
                <a:spcPct val="0"/>
              </a:spcAft>
              <a:tabLst>
                <a:tab pos="185738" algn="l"/>
              </a:tabLst>
              <a:defRPr sz="2400">
                <a:solidFill>
                  <a:schemeClr val="tx1"/>
                </a:solidFill>
                <a:latin typeface="Times New Roman" panose="02020603050405020304" pitchFamily="18" charset="0"/>
              </a:defRPr>
            </a:lvl6pPr>
            <a:lvl7pPr eaLnBrk="0" fontAlgn="base" hangingPunct="0">
              <a:spcBef>
                <a:spcPct val="0"/>
              </a:spcBef>
              <a:spcAft>
                <a:spcPct val="0"/>
              </a:spcAft>
              <a:tabLst>
                <a:tab pos="185738" algn="l"/>
              </a:tabLst>
              <a:defRPr sz="2400">
                <a:solidFill>
                  <a:schemeClr val="tx1"/>
                </a:solidFill>
                <a:latin typeface="Times New Roman" panose="02020603050405020304" pitchFamily="18" charset="0"/>
              </a:defRPr>
            </a:lvl7pPr>
            <a:lvl8pPr eaLnBrk="0" fontAlgn="base" hangingPunct="0">
              <a:spcBef>
                <a:spcPct val="0"/>
              </a:spcBef>
              <a:spcAft>
                <a:spcPct val="0"/>
              </a:spcAft>
              <a:tabLst>
                <a:tab pos="185738" algn="l"/>
              </a:tabLst>
              <a:defRPr sz="2400">
                <a:solidFill>
                  <a:schemeClr val="tx1"/>
                </a:solidFill>
                <a:latin typeface="Times New Roman" panose="02020603050405020304" pitchFamily="18" charset="0"/>
              </a:defRPr>
            </a:lvl8pPr>
            <a:lvl9pPr eaLnBrk="0" fontAlgn="base" hangingPunct="0">
              <a:spcBef>
                <a:spcPct val="0"/>
              </a:spcBef>
              <a:spcAft>
                <a:spcPct val="0"/>
              </a:spcAft>
              <a:tabLst>
                <a:tab pos="185738" algn="l"/>
              </a:tabLst>
              <a:defRPr sz="2400">
                <a:solidFill>
                  <a:schemeClr val="tx1"/>
                </a:solidFill>
                <a:latin typeface="Times New Roman" panose="02020603050405020304" pitchFamily="18" charset="0"/>
              </a:defRPr>
            </a:lvl9pPr>
          </a:lstStyle>
          <a:p>
            <a:pPr eaLnBrk="1" fontAlgn="auto" hangingPunct="1">
              <a:spcBef>
                <a:spcPct val="50000"/>
              </a:spcBef>
              <a:spcAft>
                <a:spcPts val="0"/>
              </a:spcAft>
              <a:buFontTx/>
              <a:buChar char="•"/>
              <a:defRPr/>
            </a:pPr>
            <a:r>
              <a:rPr lang="en-AU" altLang="en-US" dirty="0">
                <a:latin typeface="+mn-lt"/>
              </a:rPr>
              <a:t> “Run” rather than “solved</a:t>
            </a:r>
            <a:r>
              <a:rPr lang="en-AU" altLang="en-US" dirty="0" smtClean="0">
                <a:latin typeface="+mn-lt"/>
              </a:rPr>
              <a:t>”.</a:t>
            </a:r>
            <a:endParaRPr lang="en-AU" altLang="en-US" dirty="0">
              <a:latin typeface="+mn-lt"/>
            </a:endParaRPr>
          </a:p>
          <a:p>
            <a:pPr eaLnBrk="1" fontAlgn="auto" hangingPunct="1">
              <a:spcBef>
                <a:spcPct val="50000"/>
              </a:spcBef>
              <a:spcAft>
                <a:spcPts val="0"/>
              </a:spcAft>
              <a:buFontTx/>
              <a:buChar char="•"/>
              <a:defRPr/>
            </a:pPr>
            <a:r>
              <a:rPr lang="en-AU" altLang="en-US" dirty="0">
                <a:latin typeface="+mn-lt"/>
              </a:rPr>
              <a:t> Cannot generate optimal solution on their own</a:t>
            </a:r>
          </a:p>
          <a:p>
            <a:pPr eaLnBrk="1" fontAlgn="auto" hangingPunct="1">
              <a:spcBef>
                <a:spcPct val="50000"/>
              </a:spcBef>
              <a:spcAft>
                <a:spcPts val="0"/>
              </a:spcAft>
              <a:buFontTx/>
              <a:buChar char="•"/>
              <a:defRPr/>
            </a:pPr>
            <a:r>
              <a:rPr lang="en-AU" altLang="en-US" dirty="0">
                <a:latin typeface="+mn-lt"/>
              </a:rPr>
              <a:t> Requires specialized training (</a:t>
            </a:r>
            <a:r>
              <a:rPr lang="en-AU" altLang="en-US" dirty="0" smtClean="0">
                <a:latin typeface="+mn-lt"/>
              </a:rPr>
              <a:t>probability, statistics</a:t>
            </a:r>
            <a:r>
              <a:rPr lang="en-AU" altLang="en-US" dirty="0">
                <a:latin typeface="+mn-lt"/>
              </a:rPr>
              <a:t>, computer programming, </a:t>
            </a:r>
            <a:r>
              <a:rPr lang="en-AU" altLang="en-US" dirty="0" smtClean="0">
                <a:latin typeface="+mn-lt"/>
              </a:rPr>
              <a:t>modelling, system analysis</a:t>
            </a:r>
            <a:r>
              <a:rPr lang="en-AU" altLang="en-US" dirty="0">
                <a:latin typeface="+mn-lt"/>
              </a:rPr>
              <a:t>, simulation methodology)</a:t>
            </a:r>
          </a:p>
          <a:p>
            <a:pPr eaLnBrk="1" fontAlgn="auto" hangingPunct="1">
              <a:spcBef>
                <a:spcPct val="50000"/>
              </a:spcBef>
              <a:spcAft>
                <a:spcPts val="0"/>
              </a:spcAft>
              <a:buFontTx/>
              <a:buChar char="•"/>
              <a:defRPr/>
            </a:pPr>
            <a:r>
              <a:rPr lang="en-AU" altLang="en-US" dirty="0">
                <a:latin typeface="+mn-lt"/>
              </a:rPr>
              <a:t> Costly (software and hardware)</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53251">
                                            <p:txEl>
                                              <p:pRg st="0" end="0"/>
                                            </p:txEl>
                                          </p:spTgt>
                                        </p:tgtEl>
                                        <p:attrNameLst>
                                          <p:attrName>style.visibility</p:attrName>
                                        </p:attrNameLst>
                                      </p:cBhvr>
                                      <p:to>
                                        <p:strVal val="visible"/>
                                      </p:to>
                                    </p:set>
                                    <p:anim calcmode="lin" valueType="num">
                                      <p:cBhvr additive="base">
                                        <p:cTn id="7" dur="500" fill="hold"/>
                                        <p:tgtEl>
                                          <p:spTgt spid="53251">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53251">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53251">
                                            <p:txEl>
                                              <p:pRg st="1" end="1"/>
                                            </p:txEl>
                                          </p:spTgt>
                                        </p:tgtEl>
                                        <p:attrNameLst>
                                          <p:attrName>style.visibility</p:attrName>
                                        </p:attrNameLst>
                                      </p:cBhvr>
                                      <p:to>
                                        <p:strVal val="visible"/>
                                      </p:to>
                                    </p:set>
                                    <p:anim calcmode="lin" valueType="num">
                                      <p:cBhvr additive="base">
                                        <p:cTn id="13" dur="500" fill="hold"/>
                                        <p:tgtEl>
                                          <p:spTgt spid="53251">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53251">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53251">
                                            <p:txEl>
                                              <p:pRg st="2" end="2"/>
                                            </p:txEl>
                                          </p:spTgt>
                                        </p:tgtEl>
                                        <p:attrNameLst>
                                          <p:attrName>style.visibility</p:attrName>
                                        </p:attrNameLst>
                                      </p:cBhvr>
                                      <p:to>
                                        <p:strVal val="visible"/>
                                      </p:to>
                                    </p:set>
                                    <p:anim calcmode="lin" valueType="num">
                                      <p:cBhvr additive="base">
                                        <p:cTn id="19" dur="500" fill="hold"/>
                                        <p:tgtEl>
                                          <p:spTgt spid="53251">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53251">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53251">
                                            <p:txEl>
                                              <p:pRg st="3" end="3"/>
                                            </p:txEl>
                                          </p:spTgt>
                                        </p:tgtEl>
                                        <p:attrNameLst>
                                          <p:attrName>style.visibility</p:attrName>
                                        </p:attrNameLst>
                                      </p:cBhvr>
                                      <p:to>
                                        <p:strVal val="visible"/>
                                      </p:to>
                                    </p:set>
                                    <p:anim calcmode="lin" valueType="num">
                                      <p:cBhvr additive="base">
                                        <p:cTn id="25" dur="500" fill="hold"/>
                                        <p:tgtEl>
                                          <p:spTgt spid="53251">
                                            <p:txEl>
                                              <p:pRg st="3" end="3"/>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53251">
                                            <p:txEl>
                                              <p:pRg st="3" end="3"/>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251" grpId="0" build="p" autoUpdateAnimBg="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p:txBody>
          <a:bodyPr/>
          <a:lstStyle/>
          <a:p>
            <a:pPr eaLnBrk="1" hangingPunct="1"/>
            <a:r>
              <a:rPr lang="en-AU" altLang="en-US" sz="4000" dirty="0" smtClean="0"/>
              <a:t>INPUT/OUTPUT PROCESS</a:t>
            </a:r>
            <a:endParaRPr lang="en-AU" altLang="en-US" dirty="0" smtClean="0"/>
          </a:p>
        </p:txBody>
      </p:sp>
      <p:sp>
        <p:nvSpPr>
          <p:cNvPr id="39939" name="Rectangle 15"/>
          <p:cNvSpPr>
            <a:spLocks noChangeArrowheads="1"/>
          </p:cNvSpPr>
          <p:nvPr/>
        </p:nvSpPr>
        <p:spPr bwMode="auto">
          <a:xfrm>
            <a:off x="838200" y="1676400"/>
            <a:ext cx="7772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2075" tIns="46038" rIns="92075" bIns="46038"/>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AU" altLang="en-US" sz="2400" dirty="0"/>
          </a:p>
        </p:txBody>
      </p:sp>
      <p:sp>
        <p:nvSpPr>
          <p:cNvPr id="39940" name="Rectangle 16"/>
          <p:cNvSpPr>
            <a:spLocks noChangeArrowheads="1"/>
          </p:cNvSpPr>
          <p:nvPr/>
        </p:nvSpPr>
        <p:spPr bwMode="auto">
          <a:xfrm>
            <a:off x="1143000" y="1752600"/>
            <a:ext cx="7010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2075" tIns="46038" rIns="92075" bIns="46038"/>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AU" altLang="en-US" sz="2400" dirty="0"/>
          </a:p>
        </p:txBody>
      </p:sp>
      <p:sp>
        <p:nvSpPr>
          <p:cNvPr id="39941" name="Rectangle 47"/>
          <p:cNvSpPr>
            <a:spLocks noChangeArrowheads="1"/>
          </p:cNvSpPr>
          <p:nvPr/>
        </p:nvSpPr>
        <p:spPr bwMode="auto">
          <a:xfrm>
            <a:off x="3390107" y="4114800"/>
            <a:ext cx="2362200" cy="1143000"/>
          </a:xfrm>
          <a:prstGeom prst="rect">
            <a:avLst/>
          </a:prstGeom>
          <a:solidFill>
            <a:schemeClr val="accent1">
              <a:lumMod val="20000"/>
              <a:lumOff val="80000"/>
            </a:schemeClr>
          </a:solidFill>
          <a:ln w="19050">
            <a:solidFill>
              <a:schemeClr val="tx1"/>
            </a:solidFill>
            <a:miter lim="800000"/>
            <a:headEnd/>
            <a:tailEnd/>
          </a:ln>
          <a:effectLst/>
        </p:spPr>
        <p:txBody>
          <a:bodyPr wrap="none" anchor="ctr">
            <a:flatTx/>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defRPr/>
            </a:pPr>
            <a:r>
              <a:rPr lang="en-AU" altLang="en-US" b="1" dirty="0" smtClean="0"/>
              <a:t>SIMULATION MODEL</a:t>
            </a:r>
          </a:p>
          <a:p>
            <a:pPr algn="ctr" eaLnBrk="1" hangingPunct="1">
              <a:defRPr/>
            </a:pPr>
            <a:r>
              <a:rPr lang="en-AU" altLang="en-US" b="1" dirty="0" smtClean="0"/>
              <a:t>(LOGIC)</a:t>
            </a:r>
            <a:endParaRPr lang="en-AU" altLang="en-US" dirty="0" smtClean="0"/>
          </a:p>
        </p:txBody>
      </p:sp>
      <p:sp>
        <p:nvSpPr>
          <p:cNvPr id="39942" name="AutoShape 49"/>
          <p:cNvSpPr>
            <a:spLocks noChangeArrowheads="1"/>
          </p:cNvSpPr>
          <p:nvPr/>
        </p:nvSpPr>
        <p:spPr bwMode="auto">
          <a:xfrm>
            <a:off x="3352800" y="1828800"/>
            <a:ext cx="2438400" cy="1371600"/>
          </a:xfrm>
          <a:prstGeom prst="cloudCallout">
            <a:avLst>
              <a:gd name="adj1" fmla="val -45898"/>
              <a:gd name="adj2" fmla="val 70023"/>
            </a:avLst>
          </a:prstGeom>
          <a:solidFill>
            <a:schemeClr val="accent1">
              <a:lumMod val="20000"/>
              <a:lumOff val="80000"/>
            </a:schemeClr>
          </a:solidFill>
          <a:ln w="19050" cap="sq">
            <a:solidFill>
              <a:schemeClr val="tx1"/>
            </a:solidFill>
            <a:round/>
            <a:headEnd type="none" w="sm" len="sm"/>
            <a:tailEnd type="none" w="sm" len="sm"/>
          </a:ln>
          <a:effectLst/>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defRPr/>
            </a:pPr>
            <a:r>
              <a:rPr lang="en-AU" altLang="en-US" b="1" dirty="0" smtClean="0"/>
              <a:t>REAL-LIFE</a:t>
            </a:r>
            <a:endParaRPr lang="en-AU" altLang="en-US" dirty="0" smtClean="0"/>
          </a:p>
        </p:txBody>
      </p:sp>
      <p:sp>
        <p:nvSpPr>
          <p:cNvPr id="39944" name="AutoShape 51"/>
          <p:cNvSpPr>
            <a:spLocks noChangeArrowheads="1"/>
          </p:cNvSpPr>
          <p:nvPr/>
        </p:nvSpPr>
        <p:spPr bwMode="auto">
          <a:xfrm>
            <a:off x="6019800" y="4419600"/>
            <a:ext cx="1066800" cy="533400"/>
          </a:xfrm>
          <a:prstGeom prst="rightArrow">
            <a:avLst>
              <a:gd name="adj1" fmla="val 50000"/>
              <a:gd name="adj2" fmla="val 50000"/>
            </a:avLst>
          </a:prstGeom>
          <a:solidFill>
            <a:schemeClr val="accent2">
              <a:lumMod val="75000"/>
            </a:schemeClr>
          </a:solidFill>
          <a:ln w="9525">
            <a:miter lim="800000"/>
            <a:headEnd/>
            <a:tailEnd/>
          </a:ln>
          <a:effectLst/>
        </p:spPr>
        <p:txBody>
          <a:bodyPr wrap="none" anchor="ctr">
            <a:flatTx/>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defRPr/>
            </a:pPr>
            <a:endParaRPr lang="en-US" altLang="en-US" dirty="0" smtClean="0"/>
          </a:p>
        </p:txBody>
      </p:sp>
      <p:sp>
        <p:nvSpPr>
          <p:cNvPr id="6197" name="Text Box 53"/>
          <p:cNvSpPr txBox="1">
            <a:spLocks noChangeArrowheads="1"/>
          </p:cNvSpPr>
          <p:nvPr/>
        </p:nvSpPr>
        <p:spPr bwMode="auto">
          <a:xfrm>
            <a:off x="303213" y="3692525"/>
            <a:ext cx="2362200" cy="1570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marL="98425" indent="-98425" algn="l">
              <a:defRPr sz="2400">
                <a:solidFill>
                  <a:schemeClr val="tx1"/>
                </a:solidFill>
                <a:latin typeface="Times New Roman" panose="02020603050405020304" pitchFamily="18" charset="0"/>
              </a:defRPr>
            </a:lvl1pPr>
            <a:lvl2pPr algn="l">
              <a:defRPr sz="2400">
                <a:solidFill>
                  <a:schemeClr val="tx1"/>
                </a:solidFill>
                <a:latin typeface="Times New Roman" panose="02020603050405020304" pitchFamily="18" charset="0"/>
              </a:defRPr>
            </a:lvl2pPr>
            <a:lvl3pPr algn="l">
              <a:defRPr sz="2400">
                <a:solidFill>
                  <a:schemeClr val="tx1"/>
                </a:solidFill>
                <a:latin typeface="Times New Roman" panose="02020603050405020304" pitchFamily="18" charset="0"/>
              </a:defRPr>
            </a:lvl3pPr>
            <a:lvl4pPr algn="l">
              <a:defRPr sz="2400">
                <a:solidFill>
                  <a:schemeClr val="tx1"/>
                </a:solidFill>
                <a:latin typeface="Times New Roman" panose="02020603050405020304" pitchFamily="18" charset="0"/>
              </a:defRPr>
            </a:lvl4pPr>
            <a:lvl5pPr algn="l">
              <a:defRPr sz="2400">
                <a:solidFill>
                  <a:schemeClr val="tx1"/>
                </a:solidFill>
                <a:latin typeface="Times New Roman" panose="02020603050405020304" pitchFamily="18" charset="0"/>
              </a:defRPr>
            </a:lvl5pPr>
            <a:lvl6pPr eaLnBrk="0" fontAlgn="base" hangingPunct="0">
              <a:spcBef>
                <a:spcPct val="0"/>
              </a:spcBef>
              <a:spcAft>
                <a:spcPct val="0"/>
              </a:spcAft>
              <a:defRPr sz="2400">
                <a:solidFill>
                  <a:schemeClr val="tx1"/>
                </a:solidFill>
                <a:latin typeface="Times New Roman" panose="02020603050405020304" pitchFamily="18" charset="0"/>
              </a:defRPr>
            </a:lvl6pPr>
            <a:lvl7pPr eaLnBrk="0" fontAlgn="base" hangingPunct="0">
              <a:spcBef>
                <a:spcPct val="0"/>
              </a:spcBef>
              <a:spcAft>
                <a:spcPct val="0"/>
              </a:spcAft>
              <a:defRPr sz="2400">
                <a:solidFill>
                  <a:schemeClr val="tx1"/>
                </a:solidFill>
                <a:latin typeface="Times New Roman" panose="02020603050405020304" pitchFamily="18" charset="0"/>
              </a:defRPr>
            </a:lvl7pPr>
            <a:lvl8pPr eaLnBrk="0" fontAlgn="base" hangingPunct="0">
              <a:spcBef>
                <a:spcPct val="0"/>
              </a:spcBef>
              <a:spcAft>
                <a:spcPct val="0"/>
              </a:spcAft>
              <a:defRPr sz="2400">
                <a:solidFill>
                  <a:schemeClr val="tx1"/>
                </a:solidFill>
                <a:latin typeface="Times New Roman" panose="02020603050405020304" pitchFamily="18" charset="0"/>
              </a:defRPr>
            </a:lvl8pPr>
            <a:lvl9pPr eaLnBrk="0" fontAlgn="base" hangingPunct="0">
              <a:spcBef>
                <a:spcPct val="0"/>
              </a:spcBef>
              <a:spcAft>
                <a:spcPct val="0"/>
              </a:spcAft>
              <a:defRPr sz="2400">
                <a:solidFill>
                  <a:schemeClr val="tx1"/>
                </a:solidFill>
                <a:latin typeface="Times New Roman" panose="02020603050405020304" pitchFamily="18" charset="0"/>
              </a:defRPr>
            </a:lvl9pPr>
          </a:lstStyle>
          <a:p>
            <a:pPr marL="0" indent="0" eaLnBrk="1" fontAlgn="auto" hangingPunct="1">
              <a:spcBef>
                <a:spcPts val="0"/>
              </a:spcBef>
              <a:spcAft>
                <a:spcPts val="0"/>
              </a:spcAft>
              <a:defRPr/>
            </a:pPr>
            <a:r>
              <a:rPr lang="en-AU" altLang="en-US" sz="1600" b="1" dirty="0" smtClean="0">
                <a:latin typeface="+mn-lt"/>
              </a:rPr>
              <a:t>Operating Policies</a:t>
            </a:r>
          </a:p>
          <a:p>
            <a:pPr marL="285750" indent="-285750" eaLnBrk="1" fontAlgn="auto" hangingPunct="1">
              <a:spcBef>
                <a:spcPts val="0"/>
              </a:spcBef>
              <a:spcAft>
                <a:spcPts val="0"/>
              </a:spcAft>
              <a:buFontTx/>
              <a:buChar char="-"/>
              <a:defRPr/>
            </a:pPr>
            <a:r>
              <a:rPr lang="en-AU" altLang="en-US" sz="1600" b="1" dirty="0" smtClean="0">
                <a:latin typeface="+mn-lt"/>
              </a:rPr>
              <a:t>Single </a:t>
            </a:r>
            <a:r>
              <a:rPr lang="en-AU" altLang="en-US" sz="1600" b="1" dirty="0">
                <a:latin typeface="+mn-lt"/>
              </a:rPr>
              <a:t>queue, parallel </a:t>
            </a:r>
            <a:r>
              <a:rPr lang="en-AU" altLang="en-US" sz="1600" b="1" dirty="0" smtClean="0">
                <a:latin typeface="+mn-lt"/>
              </a:rPr>
              <a:t>servers, FIFO, …</a:t>
            </a:r>
            <a:endParaRPr lang="en-AU" altLang="en-US" sz="1600" b="1" dirty="0">
              <a:latin typeface="+mn-lt"/>
            </a:endParaRPr>
          </a:p>
          <a:p>
            <a:pPr marL="0" indent="0" eaLnBrk="1" fontAlgn="auto" hangingPunct="1">
              <a:spcBef>
                <a:spcPts val="0"/>
              </a:spcBef>
              <a:spcAft>
                <a:spcPts val="0"/>
              </a:spcAft>
              <a:defRPr/>
            </a:pPr>
            <a:r>
              <a:rPr lang="en-AU" altLang="en-US" sz="1600" b="1" dirty="0" smtClean="0">
                <a:latin typeface="+mn-lt"/>
              </a:rPr>
              <a:t>Input Parameters</a:t>
            </a:r>
          </a:p>
          <a:p>
            <a:pPr marL="0" indent="0" eaLnBrk="1" fontAlgn="auto" hangingPunct="1">
              <a:spcBef>
                <a:spcPts val="0"/>
              </a:spcBef>
              <a:spcAft>
                <a:spcPts val="0"/>
              </a:spcAft>
              <a:defRPr/>
            </a:pPr>
            <a:r>
              <a:rPr lang="en-AU" altLang="en-US" sz="1600" b="1" dirty="0" smtClean="0">
                <a:latin typeface="+mn-lt"/>
              </a:rPr>
              <a:t>- Number of servers, distributions, …</a:t>
            </a:r>
            <a:endParaRPr lang="en-AU" altLang="en-US" sz="1600" dirty="0">
              <a:latin typeface="+mn-lt"/>
            </a:endParaRPr>
          </a:p>
        </p:txBody>
      </p:sp>
      <p:sp>
        <p:nvSpPr>
          <p:cNvPr id="6199" name="Text Box 55"/>
          <p:cNvSpPr txBox="1">
            <a:spLocks noChangeArrowheads="1"/>
          </p:cNvSpPr>
          <p:nvPr/>
        </p:nvSpPr>
        <p:spPr bwMode="auto">
          <a:xfrm>
            <a:off x="7156450" y="3840163"/>
            <a:ext cx="1676400" cy="1200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marL="98425" indent="-98425" algn="l">
              <a:defRPr sz="2400">
                <a:solidFill>
                  <a:schemeClr val="tx1"/>
                </a:solidFill>
                <a:latin typeface="Times New Roman" panose="02020603050405020304" pitchFamily="18" charset="0"/>
              </a:defRPr>
            </a:lvl1pPr>
            <a:lvl2pPr algn="l">
              <a:defRPr sz="2400">
                <a:solidFill>
                  <a:schemeClr val="tx1"/>
                </a:solidFill>
                <a:latin typeface="Times New Roman" panose="02020603050405020304" pitchFamily="18" charset="0"/>
              </a:defRPr>
            </a:lvl2pPr>
            <a:lvl3pPr algn="l">
              <a:defRPr sz="2400">
                <a:solidFill>
                  <a:schemeClr val="tx1"/>
                </a:solidFill>
                <a:latin typeface="Times New Roman" panose="02020603050405020304" pitchFamily="18" charset="0"/>
              </a:defRPr>
            </a:lvl3pPr>
            <a:lvl4pPr algn="l">
              <a:defRPr sz="2400">
                <a:solidFill>
                  <a:schemeClr val="tx1"/>
                </a:solidFill>
                <a:latin typeface="Times New Roman" panose="02020603050405020304" pitchFamily="18" charset="0"/>
              </a:defRPr>
            </a:lvl4pPr>
            <a:lvl5pPr algn="l">
              <a:defRPr sz="2400">
                <a:solidFill>
                  <a:schemeClr val="tx1"/>
                </a:solidFill>
                <a:latin typeface="Times New Roman" panose="02020603050405020304" pitchFamily="18" charset="0"/>
              </a:defRPr>
            </a:lvl5pPr>
            <a:lvl6pPr eaLnBrk="0" fontAlgn="base" hangingPunct="0">
              <a:spcBef>
                <a:spcPct val="0"/>
              </a:spcBef>
              <a:spcAft>
                <a:spcPct val="0"/>
              </a:spcAft>
              <a:defRPr sz="2400">
                <a:solidFill>
                  <a:schemeClr val="tx1"/>
                </a:solidFill>
                <a:latin typeface="Times New Roman" panose="02020603050405020304" pitchFamily="18" charset="0"/>
              </a:defRPr>
            </a:lvl6pPr>
            <a:lvl7pPr eaLnBrk="0" fontAlgn="base" hangingPunct="0">
              <a:spcBef>
                <a:spcPct val="0"/>
              </a:spcBef>
              <a:spcAft>
                <a:spcPct val="0"/>
              </a:spcAft>
              <a:defRPr sz="2400">
                <a:solidFill>
                  <a:schemeClr val="tx1"/>
                </a:solidFill>
                <a:latin typeface="Times New Roman" panose="02020603050405020304" pitchFamily="18" charset="0"/>
              </a:defRPr>
            </a:lvl7pPr>
            <a:lvl8pPr eaLnBrk="0" fontAlgn="base" hangingPunct="0">
              <a:spcBef>
                <a:spcPct val="0"/>
              </a:spcBef>
              <a:spcAft>
                <a:spcPct val="0"/>
              </a:spcAft>
              <a:defRPr sz="2400">
                <a:solidFill>
                  <a:schemeClr val="tx1"/>
                </a:solidFill>
                <a:latin typeface="Times New Roman" panose="02020603050405020304" pitchFamily="18" charset="0"/>
              </a:defRPr>
            </a:lvl8pPr>
            <a:lvl9pPr eaLnBrk="0" fontAlgn="base" hangingPunct="0">
              <a:spcBef>
                <a:spcPct val="0"/>
              </a:spcBef>
              <a:spcAft>
                <a:spcPct val="0"/>
              </a:spcAft>
              <a:defRPr sz="2400">
                <a:solidFill>
                  <a:schemeClr val="tx1"/>
                </a:solidFill>
                <a:latin typeface="Times New Roman" panose="02020603050405020304" pitchFamily="18" charset="0"/>
              </a:defRPr>
            </a:lvl9pPr>
          </a:lstStyle>
          <a:p>
            <a:pPr eaLnBrk="1" fontAlgn="auto" hangingPunct="1">
              <a:spcBef>
                <a:spcPct val="50000"/>
              </a:spcBef>
              <a:spcAft>
                <a:spcPts val="0"/>
              </a:spcAft>
              <a:defRPr/>
            </a:pPr>
            <a:r>
              <a:rPr lang="en-AU" altLang="en-US" sz="1600" dirty="0">
                <a:latin typeface="+mn-lt"/>
              </a:rPr>
              <a:t> </a:t>
            </a:r>
            <a:r>
              <a:rPr lang="en-AU" altLang="en-US" sz="1600" b="1" dirty="0">
                <a:latin typeface="+mn-lt"/>
              </a:rPr>
              <a:t>System </a:t>
            </a:r>
            <a:r>
              <a:rPr lang="en-AU" altLang="en-US" sz="1600" b="1" dirty="0" smtClean="0">
                <a:latin typeface="+mn-lt"/>
              </a:rPr>
              <a:t>response</a:t>
            </a:r>
          </a:p>
          <a:p>
            <a:pPr eaLnBrk="1" fontAlgn="auto" hangingPunct="1">
              <a:spcBef>
                <a:spcPct val="50000"/>
              </a:spcBef>
              <a:spcAft>
                <a:spcPts val="0"/>
              </a:spcAft>
              <a:defRPr/>
            </a:pPr>
            <a:r>
              <a:rPr lang="en-AU" altLang="en-US" sz="1600" b="1" dirty="0" smtClean="0">
                <a:latin typeface="+mn-lt"/>
              </a:rPr>
              <a:t>- Waiting times, system size, utilizations…</a:t>
            </a:r>
            <a:endParaRPr lang="en-AU" altLang="en-US" sz="1600" dirty="0">
              <a:latin typeface="+mn-lt"/>
            </a:endParaRPr>
          </a:p>
        </p:txBody>
      </p:sp>
      <p:sp>
        <p:nvSpPr>
          <p:cNvPr id="39947" name="Text Box 56"/>
          <p:cNvSpPr txBox="1">
            <a:spLocks noChangeArrowheads="1"/>
          </p:cNvSpPr>
          <p:nvPr/>
        </p:nvSpPr>
        <p:spPr bwMode="auto">
          <a:xfrm>
            <a:off x="1006475" y="5410200"/>
            <a:ext cx="530225" cy="460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en-AU" altLang="en-US" sz="2400" dirty="0">
                <a:solidFill>
                  <a:schemeClr val="accent2"/>
                </a:solidFill>
              </a:rPr>
              <a:t>(X)</a:t>
            </a:r>
            <a:endParaRPr lang="en-AU" altLang="en-US" dirty="0">
              <a:solidFill>
                <a:schemeClr val="accent2"/>
              </a:solidFill>
            </a:endParaRPr>
          </a:p>
        </p:txBody>
      </p:sp>
      <p:sp>
        <p:nvSpPr>
          <p:cNvPr id="39948" name="Text Box 57"/>
          <p:cNvSpPr txBox="1">
            <a:spLocks noChangeArrowheads="1"/>
          </p:cNvSpPr>
          <p:nvPr/>
        </p:nvSpPr>
        <p:spPr bwMode="auto">
          <a:xfrm>
            <a:off x="7734300" y="5422900"/>
            <a:ext cx="520700" cy="460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spcBef>
                <a:spcPct val="50000"/>
              </a:spcBef>
            </a:pPr>
            <a:r>
              <a:rPr lang="en-AU" altLang="en-US" sz="2400" dirty="0">
                <a:solidFill>
                  <a:schemeClr val="accent2"/>
                </a:solidFill>
              </a:rPr>
              <a:t>(Y)</a:t>
            </a:r>
            <a:endParaRPr lang="en-AU" altLang="en-US" sz="2400" dirty="0"/>
          </a:p>
        </p:txBody>
      </p:sp>
      <p:sp>
        <p:nvSpPr>
          <p:cNvPr id="39949" name="Text Box 58"/>
          <p:cNvSpPr txBox="1">
            <a:spLocks noChangeArrowheads="1"/>
          </p:cNvSpPr>
          <p:nvPr/>
        </p:nvSpPr>
        <p:spPr bwMode="auto">
          <a:xfrm>
            <a:off x="4114800" y="5475288"/>
            <a:ext cx="930275" cy="460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spcBef>
                <a:spcPct val="50000"/>
              </a:spcBef>
            </a:pPr>
            <a:r>
              <a:rPr lang="en-AU" altLang="en-US" sz="2400" dirty="0">
                <a:solidFill>
                  <a:schemeClr val="accent2"/>
                </a:solidFill>
              </a:rPr>
              <a:t>Y=f(X)</a:t>
            </a:r>
            <a:endParaRPr lang="en-AU" altLang="en-US" dirty="0">
              <a:solidFill>
                <a:schemeClr val="accent2"/>
              </a:solidFill>
            </a:endParaRPr>
          </a:p>
        </p:txBody>
      </p:sp>
      <p:sp>
        <p:nvSpPr>
          <p:cNvPr id="39950" name="Line 59"/>
          <p:cNvSpPr>
            <a:spLocks noChangeShapeType="1"/>
          </p:cNvSpPr>
          <p:nvPr/>
        </p:nvSpPr>
        <p:spPr bwMode="auto">
          <a:xfrm>
            <a:off x="4572000" y="3205162"/>
            <a:ext cx="0" cy="914399"/>
          </a:xfrm>
          <a:prstGeom prst="line">
            <a:avLst/>
          </a:prstGeom>
          <a:noFill/>
          <a:ln w="19050" cap="sq">
            <a:solidFill>
              <a:schemeClr val="tx1"/>
            </a:solidFill>
            <a:prstDash val="solid"/>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15" name="AutoShape 51"/>
          <p:cNvSpPr>
            <a:spLocks noChangeArrowheads="1"/>
          </p:cNvSpPr>
          <p:nvPr/>
        </p:nvSpPr>
        <p:spPr bwMode="auto">
          <a:xfrm>
            <a:off x="2174082" y="4419600"/>
            <a:ext cx="1066800" cy="533400"/>
          </a:xfrm>
          <a:prstGeom prst="rightArrow">
            <a:avLst>
              <a:gd name="adj1" fmla="val 50000"/>
              <a:gd name="adj2" fmla="val 50000"/>
            </a:avLst>
          </a:prstGeom>
          <a:solidFill>
            <a:schemeClr val="accent2">
              <a:lumMod val="75000"/>
            </a:schemeClr>
          </a:solidFill>
          <a:ln w="9525">
            <a:miter lim="800000"/>
            <a:headEnd/>
            <a:tailEnd/>
          </a:ln>
          <a:effectLst/>
        </p:spPr>
        <p:txBody>
          <a:bodyPr wrap="none" anchor="ctr">
            <a:flatTx/>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defRPr/>
            </a:pPr>
            <a:endParaRPr lang="en-US" altLang="en-US" dirty="0" smtClean="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p:txBody>
          <a:bodyPr/>
          <a:lstStyle/>
          <a:p>
            <a:pPr eaLnBrk="1" hangingPunct="1"/>
            <a:r>
              <a:rPr lang="en-AU" altLang="en-US" sz="4000" dirty="0" smtClean="0"/>
              <a:t>EXAMPLE: Health </a:t>
            </a:r>
            <a:r>
              <a:rPr lang="en-US" altLang="en-US" sz="4000" dirty="0" smtClean="0"/>
              <a:t>Center</a:t>
            </a:r>
            <a:endParaRPr lang="en-US" altLang="en-US" dirty="0" smtClean="0"/>
          </a:p>
        </p:txBody>
      </p:sp>
      <p:sp>
        <p:nvSpPr>
          <p:cNvPr id="40963" name="Rectangle 3"/>
          <p:cNvSpPr>
            <a:spLocks noChangeArrowheads="1"/>
          </p:cNvSpPr>
          <p:nvPr/>
        </p:nvSpPr>
        <p:spPr bwMode="auto">
          <a:xfrm>
            <a:off x="838200" y="1676400"/>
            <a:ext cx="7772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2075" tIns="46038" rIns="92075" bIns="46038"/>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AU" altLang="en-US" sz="2400" dirty="0"/>
          </a:p>
        </p:txBody>
      </p:sp>
      <p:sp>
        <p:nvSpPr>
          <p:cNvPr id="40964" name="Rectangle 4"/>
          <p:cNvSpPr>
            <a:spLocks noChangeArrowheads="1"/>
          </p:cNvSpPr>
          <p:nvPr/>
        </p:nvSpPr>
        <p:spPr bwMode="auto">
          <a:xfrm>
            <a:off x="1143000" y="1752600"/>
            <a:ext cx="7010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2075" tIns="46038" rIns="92075" bIns="46038"/>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AU" altLang="en-US" sz="2400" dirty="0"/>
          </a:p>
        </p:txBody>
      </p:sp>
      <p:sp>
        <p:nvSpPr>
          <p:cNvPr id="40965" name="Rectangle 5"/>
          <p:cNvSpPr>
            <a:spLocks noChangeArrowheads="1"/>
          </p:cNvSpPr>
          <p:nvPr/>
        </p:nvSpPr>
        <p:spPr bwMode="auto">
          <a:xfrm>
            <a:off x="3390900" y="2979738"/>
            <a:ext cx="2362200" cy="1828800"/>
          </a:xfrm>
          <a:prstGeom prst="rect">
            <a:avLst/>
          </a:prstGeom>
          <a:solidFill>
            <a:schemeClr val="accent1">
              <a:lumMod val="20000"/>
              <a:lumOff val="80000"/>
            </a:schemeClr>
          </a:solidFill>
          <a:ln w="9525">
            <a:solidFill>
              <a:schemeClr val="tx1"/>
            </a:solidFill>
            <a:miter lim="800000"/>
            <a:headEnd/>
            <a:tailEnd/>
          </a:ln>
          <a:effectLst/>
        </p:spPr>
        <p:txBody>
          <a:bodyPr wrap="none" anchor="ctr">
            <a:flatTx/>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defRPr/>
            </a:pPr>
            <a:r>
              <a:rPr lang="en-AU" altLang="en-US" sz="2400" dirty="0" smtClean="0"/>
              <a:t>SIMULATION </a:t>
            </a:r>
          </a:p>
          <a:p>
            <a:pPr algn="ctr" eaLnBrk="1" hangingPunct="1">
              <a:defRPr/>
            </a:pPr>
            <a:r>
              <a:rPr lang="en-AU" altLang="en-US" sz="2400" dirty="0" smtClean="0"/>
              <a:t>MODEL OF A </a:t>
            </a:r>
          </a:p>
          <a:p>
            <a:pPr algn="ctr" eaLnBrk="1" hangingPunct="1">
              <a:defRPr/>
            </a:pPr>
            <a:r>
              <a:rPr lang="en-AU" altLang="en-US" sz="2400" dirty="0" smtClean="0"/>
              <a:t>HEALTH CENTER</a:t>
            </a:r>
          </a:p>
        </p:txBody>
      </p:sp>
      <p:sp>
        <p:nvSpPr>
          <p:cNvPr id="40966" name="AutoShape 7"/>
          <p:cNvSpPr>
            <a:spLocks noChangeArrowheads="1"/>
          </p:cNvSpPr>
          <p:nvPr/>
        </p:nvSpPr>
        <p:spPr bwMode="auto">
          <a:xfrm>
            <a:off x="2217738" y="3627438"/>
            <a:ext cx="1066800" cy="533400"/>
          </a:xfrm>
          <a:prstGeom prst="rightArrow">
            <a:avLst>
              <a:gd name="adj1" fmla="val 50000"/>
              <a:gd name="adj2" fmla="val 50000"/>
            </a:avLst>
          </a:prstGeom>
          <a:solidFill>
            <a:schemeClr val="accent2">
              <a:lumMod val="75000"/>
            </a:schemeClr>
          </a:solidFill>
          <a:ln w="9525">
            <a:miter lim="800000"/>
            <a:headEnd/>
            <a:tailEnd/>
          </a:ln>
          <a:effectLst/>
        </p:spPr>
        <p:txBody>
          <a:bodyPr wrap="none" anchor="ctr">
            <a:flatTx/>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defRPr/>
            </a:pPr>
            <a:endParaRPr lang="en-US" altLang="en-US" dirty="0" smtClean="0"/>
          </a:p>
        </p:txBody>
      </p:sp>
      <p:sp>
        <p:nvSpPr>
          <p:cNvPr id="40967" name="AutoShape 8"/>
          <p:cNvSpPr>
            <a:spLocks noChangeArrowheads="1"/>
          </p:cNvSpPr>
          <p:nvPr/>
        </p:nvSpPr>
        <p:spPr bwMode="auto">
          <a:xfrm>
            <a:off x="5859463" y="3627438"/>
            <a:ext cx="1066800" cy="533400"/>
          </a:xfrm>
          <a:prstGeom prst="rightArrow">
            <a:avLst>
              <a:gd name="adj1" fmla="val 50000"/>
              <a:gd name="adj2" fmla="val 50000"/>
            </a:avLst>
          </a:prstGeom>
          <a:solidFill>
            <a:schemeClr val="accent2">
              <a:lumMod val="75000"/>
            </a:schemeClr>
          </a:solidFill>
          <a:ln w="9525">
            <a:miter lim="800000"/>
            <a:headEnd/>
            <a:tailEnd/>
          </a:ln>
          <a:effectLst/>
        </p:spPr>
        <p:txBody>
          <a:bodyPr wrap="none" anchor="ctr">
            <a:flatTx/>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defRPr/>
            </a:pPr>
            <a:endParaRPr lang="en-US" altLang="en-US" dirty="0" smtClean="0"/>
          </a:p>
        </p:txBody>
      </p:sp>
      <p:sp>
        <p:nvSpPr>
          <p:cNvPr id="93193" name="Text Box 9"/>
          <p:cNvSpPr txBox="1">
            <a:spLocks noChangeArrowheads="1"/>
          </p:cNvSpPr>
          <p:nvPr/>
        </p:nvSpPr>
        <p:spPr bwMode="auto">
          <a:xfrm>
            <a:off x="820738" y="2924175"/>
            <a:ext cx="1295400" cy="218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marL="98425" indent="-98425" algn="l">
              <a:defRPr sz="2400">
                <a:solidFill>
                  <a:schemeClr val="tx1"/>
                </a:solidFill>
                <a:latin typeface="Times New Roman" panose="02020603050405020304" pitchFamily="18" charset="0"/>
              </a:defRPr>
            </a:lvl1pPr>
            <a:lvl2pPr algn="l">
              <a:defRPr sz="2400">
                <a:solidFill>
                  <a:schemeClr val="tx1"/>
                </a:solidFill>
                <a:latin typeface="Times New Roman" panose="02020603050405020304" pitchFamily="18" charset="0"/>
              </a:defRPr>
            </a:lvl2pPr>
            <a:lvl3pPr algn="l">
              <a:defRPr sz="2400">
                <a:solidFill>
                  <a:schemeClr val="tx1"/>
                </a:solidFill>
                <a:latin typeface="Times New Roman" panose="02020603050405020304" pitchFamily="18" charset="0"/>
              </a:defRPr>
            </a:lvl3pPr>
            <a:lvl4pPr algn="l">
              <a:defRPr sz="2400">
                <a:solidFill>
                  <a:schemeClr val="tx1"/>
                </a:solidFill>
                <a:latin typeface="Times New Roman" panose="02020603050405020304" pitchFamily="18" charset="0"/>
              </a:defRPr>
            </a:lvl4pPr>
            <a:lvl5pPr algn="l">
              <a:defRPr sz="2400">
                <a:solidFill>
                  <a:schemeClr val="tx1"/>
                </a:solidFill>
                <a:latin typeface="Times New Roman" panose="02020603050405020304" pitchFamily="18" charset="0"/>
              </a:defRPr>
            </a:lvl5pPr>
            <a:lvl6pPr eaLnBrk="0" fontAlgn="base" hangingPunct="0">
              <a:spcBef>
                <a:spcPct val="0"/>
              </a:spcBef>
              <a:spcAft>
                <a:spcPct val="0"/>
              </a:spcAft>
              <a:defRPr sz="2400">
                <a:solidFill>
                  <a:schemeClr val="tx1"/>
                </a:solidFill>
                <a:latin typeface="Times New Roman" panose="02020603050405020304" pitchFamily="18" charset="0"/>
              </a:defRPr>
            </a:lvl6pPr>
            <a:lvl7pPr eaLnBrk="0" fontAlgn="base" hangingPunct="0">
              <a:spcBef>
                <a:spcPct val="0"/>
              </a:spcBef>
              <a:spcAft>
                <a:spcPct val="0"/>
              </a:spcAft>
              <a:defRPr sz="2400">
                <a:solidFill>
                  <a:schemeClr val="tx1"/>
                </a:solidFill>
                <a:latin typeface="Times New Roman" panose="02020603050405020304" pitchFamily="18" charset="0"/>
              </a:defRPr>
            </a:lvl7pPr>
            <a:lvl8pPr eaLnBrk="0" fontAlgn="base" hangingPunct="0">
              <a:spcBef>
                <a:spcPct val="0"/>
              </a:spcBef>
              <a:spcAft>
                <a:spcPct val="0"/>
              </a:spcAft>
              <a:defRPr sz="2400">
                <a:solidFill>
                  <a:schemeClr val="tx1"/>
                </a:solidFill>
                <a:latin typeface="Times New Roman" panose="02020603050405020304" pitchFamily="18" charset="0"/>
              </a:defRPr>
            </a:lvl8pPr>
            <a:lvl9pPr eaLnBrk="0" fontAlgn="base" hangingPunct="0">
              <a:spcBef>
                <a:spcPct val="0"/>
              </a:spcBef>
              <a:spcAft>
                <a:spcPct val="0"/>
              </a:spcAft>
              <a:defRPr sz="2400">
                <a:solidFill>
                  <a:schemeClr val="tx1"/>
                </a:solidFill>
                <a:latin typeface="Times New Roman" panose="02020603050405020304" pitchFamily="18" charset="0"/>
              </a:defRPr>
            </a:lvl9pPr>
          </a:lstStyle>
          <a:p>
            <a:pPr eaLnBrk="1" fontAlgn="auto" hangingPunct="1">
              <a:spcBef>
                <a:spcPct val="50000"/>
              </a:spcBef>
              <a:spcAft>
                <a:spcPts val="0"/>
              </a:spcAft>
              <a:buFontTx/>
              <a:buChar char="•"/>
              <a:defRPr/>
            </a:pPr>
            <a:r>
              <a:rPr lang="en-AU" altLang="en-US" sz="1600" b="1" dirty="0">
                <a:latin typeface="+mn-lt"/>
              </a:rPr>
              <a:t>Number of Doctors</a:t>
            </a:r>
          </a:p>
          <a:p>
            <a:pPr eaLnBrk="1" fontAlgn="auto" hangingPunct="1">
              <a:spcBef>
                <a:spcPct val="50000"/>
              </a:spcBef>
              <a:spcAft>
                <a:spcPts val="0"/>
              </a:spcAft>
              <a:buFontTx/>
              <a:buChar char="•"/>
              <a:defRPr/>
            </a:pPr>
            <a:r>
              <a:rPr lang="en-AU" altLang="en-US" sz="1600" b="1" dirty="0">
                <a:latin typeface="+mn-lt"/>
              </a:rPr>
              <a:t>Capacity of equipment</a:t>
            </a:r>
          </a:p>
          <a:p>
            <a:pPr eaLnBrk="1" fontAlgn="auto" hangingPunct="1">
              <a:spcBef>
                <a:spcPct val="50000"/>
              </a:spcBef>
              <a:spcAft>
                <a:spcPts val="0"/>
              </a:spcAft>
              <a:buFontTx/>
              <a:buChar char="•"/>
              <a:defRPr/>
            </a:pPr>
            <a:r>
              <a:rPr lang="en-AU" altLang="en-US" sz="1600" b="1" dirty="0">
                <a:latin typeface="+mn-lt"/>
              </a:rPr>
              <a:t>Arrival </a:t>
            </a:r>
            <a:r>
              <a:rPr lang="en-AU" altLang="en-US" sz="1600" b="1" dirty="0" smtClean="0">
                <a:latin typeface="+mn-lt"/>
              </a:rPr>
              <a:t>rate</a:t>
            </a:r>
          </a:p>
          <a:p>
            <a:pPr eaLnBrk="1" fontAlgn="auto" hangingPunct="1">
              <a:spcBef>
                <a:spcPct val="50000"/>
              </a:spcBef>
              <a:spcAft>
                <a:spcPts val="0"/>
              </a:spcAft>
              <a:buFontTx/>
              <a:buChar char="•"/>
              <a:defRPr/>
            </a:pPr>
            <a:r>
              <a:rPr lang="en-AU" altLang="en-US" sz="1600" b="1" dirty="0" smtClean="0">
                <a:latin typeface="+mn-lt"/>
              </a:rPr>
              <a:t>Queue Discipline</a:t>
            </a:r>
            <a:endParaRPr lang="en-AU" altLang="en-US" sz="1600" b="1" dirty="0">
              <a:latin typeface="+mn-lt"/>
            </a:endParaRPr>
          </a:p>
        </p:txBody>
      </p:sp>
      <p:sp>
        <p:nvSpPr>
          <p:cNvPr id="93199" name="Text Box 15"/>
          <p:cNvSpPr txBox="1">
            <a:spLocks noChangeArrowheads="1"/>
          </p:cNvSpPr>
          <p:nvPr/>
        </p:nvSpPr>
        <p:spPr bwMode="auto">
          <a:xfrm>
            <a:off x="7010400" y="3200400"/>
            <a:ext cx="1676400" cy="1314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marL="98425" indent="-98425" algn="l">
              <a:defRPr sz="2400">
                <a:solidFill>
                  <a:schemeClr val="tx1"/>
                </a:solidFill>
                <a:latin typeface="Times New Roman" panose="02020603050405020304" pitchFamily="18" charset="0"/>
              </a:defRPr>
            </a:lvl1pPr>
            <a:lvl2pPr algn="l">
              <a:defRPr sz="2400">
                <a:solidFill>
                  <a:schemeClr val="tx1"/>
                </a:solidFill>
                <a:latin typeface="Times New Roman" panose="02020603050405020304" pitchFamily="18" charset="0"/>
              </a:defRPr>
            </a:lvl2pPr>
            <a:lvl3pPr algn="l">
              <a:defRPr sz="2400">
                <a:solidFill>
                  <a:schemeClr val="tx1"/>
                </a:solidFill>
                <a:latin typeface="Times New Roman" panose="02020603050405020304" pitchFamily="18" charset="0"/>
              </a:defRPr>
            </a:lvl3pPr>
            <a:lvl4pPr algn="l">
              <a:defRPr sz="2400">
                <a:solidFill>
                  <a:schemeClr val="tx1"/>
                </a:solidFill>
                <a:latin typeface="Times New Roman" panose="02020603050405020304" pitchFamily="18" charset="0"/>
              </a:defRPr>
            </a:lvl4pPr>
            <a:lvl5pPr algn="l">
              <a:defRPr sz="2400">
                <a:solidFill>
                  <a:schemeClr val="tx1"/>
                </a:solidFill>
                <a:latin typeface="Times New Roman" panose="02020603050405020304" pitchFamily="18" charset="0"/>
              </a:defRPr>
            </a:lvl5pPr>
            <a:lvl6pPr eaLnBrk="0" fontAlgn="base" hangingPunct="0">
              <a:spcBef>
                <a:spcPct val="0"/>
              </a:spcBef>
              <a:spcAft>
                <a:spcPct val="0"/>
              </a:spcAft>
              <a:defRPr sz="2400">
                <a:solidFill>
                  <a:schemeClr val="tx1"/>
                </a:solidFill>
                <a:latin typeface="Times New Roman" panose="02020603050405020304" pitchFamily="18" charset="0"/>
              </a:defRPr>
            </a:lvl6pPr>
            <a:lvl7pPr eaLnBrk="0" fontAlgn="base" hangingPunct="0">
              <a:spcBef>
                <a:spcPct val="0"/>
              </a:spcBef>
              <a:spcAft>
                <a:spcPct val="0"/>
              </a:spcAft>
              <a:defRPr sz="2400">
                <a:solidFill>
                  <a:schemeClr val="tx1"/>
                </a:solidFill>
                <a:latin typeface="Times New Roman" panose="02020603050405020304" pitchFamily="18" charset="0"/>
              </a:defRPr>
            </a:lvl7pPr>
            <a:lvl8pPr eaLnBrk="0" fontAlgn="base" hangingPunct="0">
              <a:spcBef>
                <a:spcPct val="0"/>
              </a:spcBef>
              <a:spcAft>
                <a:spcPct val="0"/>
              </a:spcAft>
              <a:defRPr sz="2400">
                <a:solidFill>
                  <a:schemeClr val="tx1"/>
                </a:solidFill>
                <a:latin typeface="Times New Roman" panose="02020603050405020304" pitchFamily="18" charset="0"/>
              </a:defRPr>
            </a:lvl8pPr>
            <a:lvl9pPr eaLnBrk="0" fontAlgn="base" hangingPunct="0">
              <a:spcBef>
                <a:spcPct val="0"/>
              </a:spcBef>
              <a:spcAft>
                <a:spcPct val="0"/>
              </a:spcAft>
              <a:defRPr sz="2400">
                <a:solidFill>
                  <a:schemeClr val="tx1"/>
                </a:solidFill>
                <a:latin typeface="Times New Roman" panose="02020603050405020304" pitchFamily="18" charset="0"/>
              </a:defRPr>
            </a:lvl9pPr>
          </a:lstStyle>
          <a:p>
            <a:pPr eaLnBrk="1" fontAlgn="auto" hangingPunct="1">
              <a:spcBef>
                <a:spcPct val="50000"/>
              </a:spcBef>
              <a:spcAft>
                <a:spcPts val="0"/>
              </a:spcAft>
              <a:buFontTx/>
              <a:buChar char="•"/>
              <a:defRPr/>
            </a:pPr>
            <a:r>
              <a:rPr lang="en-AU" altLang="en-US" sz="1600" b="1" dirty="0">
                <a:latin typeface="+mn-lt"/>
              </a:rPr>
              <a:t> Time in system</a:t>
            </a:r>
          </a:p>
          <a:p>
            <a:pPr eaLnBrk="1" fontAlgn="auto" hangingPunct="1">
              <a:spcBef>
                <a:spcPct val="50000"/>
              </a:spcBef>
              <a:spcAft>
                <a:spcPts val="0"/>
              </a:spcAft>
              <a:buFontTx/>
              <a:buChar char="•"/>
              <a:defRPr/>
            </a:pPr>
            <a:r>
              <a:rPr lang="en-AU" altLang="en-US" sz="1600" b="1" dirty="0">
                <a:latin typeface="+mn-lt"/>
              </a:rPr>
              <a:t> Utilization of doctors</a:t>
            </a:r>
          </a:p>
          <a:p>
            <a:pPr eaLnBrk="1" fontAlgn="auto" hangingPunct="1">
              <a:spcBef>
                <a:spcPct val="50000"/>
              </a:spcBef>
              <a:spcAft>
                <a:spcPts val="0"/>
              </a:spcAft>
              <a:buFontTx/>
              <a:buChar char="•"/>
              <a:defRPr/>
            </a:pPr>
            <a:r>
              <a:rPr lang="en-AU" altLang="en-US" sz="1600" b="1" dirty="0">
                <a:latin typeface="+mn-lt"/>
              </a:rPr>
              <a:t> Number served</a:t>
            </a:r>
            <a:endParaRPr lang="en-AU" altLang="en-US" sz="1600" dirty="0">
              <a:latin typeface="+mn-lt"/>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p:txBody>
          <a:bodyPr/>
          <a:lstStyle/>
          <a:p>
            <a:pPr eaLnBrk="1" hangingPunct="1"/>
            <a:r>
              <a:rPr lang="en-US" altLang="en-US" dirty="0" smtClean="0"/>
              <a:t>COURSE DESCRIPTION</a:t>
            </a:r>
          </a:p>
        </p:txBody>
      </p:sp>
      <p:sp>
        <p:nvSpPr>
          <p:cNvPr id="11267" name="Content Placeholder 2"/>
          <p:cNvSpPr>
            <a:spLocks noGrp="1"/>
          </p:cNvSpPr>
          <p:nvPr>
            <p:ph idx="1"/>
          </p:nvPr>
        </p:nvSpPr>
        <p:spPr/>
        <p:txBody>
          <a:bodyPr/>
          <a:lstStyle/>
          <a:p>
            <a:pPr eaLnBrk="1" hangingPunct="1"/>
            <a:r>
              <a:rPr lang="en-US" altLang="en-US" dirty="0" smtClean="0"/>
              <a:t>Use of simulation as a decision tool. </a:t>
            </a:r>
          </a:p>
          <a:p>
            <a:pPr eaLnBrk="1" hangingPunct="1"/>
            <a:r>
              <a:rPr lang="en-US" altLang="en-US" dirty="0" smtClean="0"/>
              <a:t>The design and analysis of simulation models. </a:t>
            </a:r>
          </a:p>
          <a:p>
            <a:pPr eaLnBrk="1" hangingPunct="1"/>
            <a:r>
              <a:rPr lang="en-US" altLang="en-US" dirty="0" smtClean="0"/>
              <a:t>The use of simulation for estimation, comparison of policies, and optimization. </a:t>
            </a:r>
          </a:p>
          <a:p>
            <a:pPr eaLnBrk="1" hangingPunct="1"/>
            <a:r>
              <a:rPr lang="en-US" altLang="en-US" dirty="0" smtClean="0"/>
              <a:t>Topics include principle of simulation modeling, software, general-purpose computer simulation languages, and statistical analysis of simulation input and output data.</a:t>
            </a:r>
          </a:p>
          <a:p>
            <a:pPr eaLnBrk="1" hangingPunct="1"/>
            <a:endParaRPr lang="en-US" altLang="en-US" dirty="0" smtClean="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p:txBody>
          <a:bodyPr/>
          <a:lstStyle/>
          <a:p>
            <a:pPr eaLnBrk="1" hangingPunct="1"/>
            <a:r>
              <a:rPr lang="en-AU" altLang="en-US" sz="4000" dirty="0" smtClean="0"/>
              <a:t>EXAMPLE: Serial production line</a:t>
            </a:r>
            <a:endParaRPr lang="en-AU" altLang="en-US" dirty="0" smtClean="0"/>
          </a:p>
        </p:txBody>
      </p:sp>
      <p:sp>
        <p:nvSpPr>
          <p:cNvPr id="41987" name="Rectangle 3"/>
          <p:cNvSpPr>
            <a:spLocks noChangeArrowheads="1"/>
          </p:cNvSpPr>
          <p:nvPr/>
        </p:nvSpPr>
        <p:spPr bwMode="auto">
          <a:xfrm>
            <a:off x="914400" y="1981200"/>
            <a:ext cx="7772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2075" tIns="46038" rIns="92075" bIns="46038"/>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AU" altLang="en-US" sz="2400" dirty="0"/>
          </a:p>
        </p:txBody>
      </p:sp>
      <p:sp>
        <p:nvSpPr>
          <p:cNvPr id="41988" name="Rectangle 4"/>
          <p:cNvSpPr>
            <a:spLocks noChangeArrowheads="1"/>
          </p:cNvSpPr>
          <p:nvPr/>
        </p:nvSpPr>
        <p:spPr bwMode="auto">
          <a:xfrm>
            <a:off x="1143000" y="2209800"/>
            <a:ext cx="7010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2075" tIns="46038" rIns="92075" bIns="46038"/>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AU" altLang="en-US" sz="2400" dirty="0"/>
          </a:p>
        </p:txBody>
      </p:sp>
      <p:sp>
        <p:nvSpPr>
          <p:cNvPr id="41989" name="Rectangle 5"/>
          <p:cNvSpPr>
            <a:spLocks noChangeArrowheads="1"/>
          </p:cNvSpPr>
          <p:nvPr/>
        </p:nvSpPr>
        <p:spPr bwMode="auto">
          <a:xfrm>
            <a:off x="3390900" y="3429000"/>
            <a:ext cx="2362200" cy="1828800"/>
          </a:xfrm>
          <a:prstGeom prst="rect">
            <a:avLst/>
          </a:prstGeom>
          <a:solidFill>
            <a:schemeClr val="accent1">
              <a:lumMod val="20000"/>
              <a:lumOff val="80000"/>
            </a:schemeClr>
          </a:solidFill>
          <a:ln w="9525">
            <a:solidFill>
              <a:schemeClr val="tx1"/>
            </a:solidFill>
            <a:miter lim="800000"/>
            <a:headEnd/>
            <a:tailEnd/>
          </a:ln>
          <a:effectLst/>
        </p:spPr>
        <p:txBody>
          <a:bodyPr wrap="none" anchor="ctr">
            <a:flatTx/>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defRPr/>
            </a:pPr>
            <a:r>
              <a:rPr lang="en-AU" altLang="en-US" sz="2400" dirty="0" smtClean="0"/>
              <a:t>SIMULATION </a:t>
            </a:r>
          </a:p>
          <a:p>
            <a:pPr algn="ctr" eaLnBrk="1" hangingPunct="1">
              <a:defRPr/>
            </a:pPr>
            <a:r>
              <a:rPr lang="en-AU" altLang="en-US" sz="2400" dirty="0" smtClean="0"/>
              <a:t>MODEL OF A</a:t>
            </a:r>
          </a:p>
          <a:p>
            <a:pPr algn="ctr" eaLnBrk="1" hangingPunct="1">
              <a:defRPr/>
            </a:pPr>
            <a:r>
              <a:rPr lang="en-AU" altLang="en-US" sz="2400" dirty="0" smtClean="0"/>
              <a:t>PRODUCTION LINE</a:t>
            </a:r>
          </a:p>
        </p:txBody>
      </p:sp>
      <p:sp>
        <p:nvSpPr>
          <p:cNvPr id="41990" name="AutoShape 6"/>
          <p:cNvSpPr>
            <a:spLocks noChangeArrowheads="1"/>
          </p:cNvSpPr>
          <p:nvPr/>
        </p:nvSpPr>
        <p:spPr bwMode="auto">
          <a:xfrm>
            <a:off x="2244725" y="4076700"/>
            <a:ext cx="1066800" cy="533400"/>
          </a:xfrm>
          <a:prstGeom prst="rightArrow">
            <a:avLst>
              <a:gd name="adj1" fmla="val 50000"/>
              <a:gd name="adj2" fmla="val 50000"/>
            </a:avLst>
          </a:prstGeom>
          <a:solidFill>
            <a:schemeClr val="accent2">
              <a:lumMod val="75000"/>
            </a:schemeClr>
          </a:solidFill>
          <a:ln w="9525">
            <a:miter lim="800000"/>
            <a:headEnd/>
            <a:tailEnd/>
          </a:ln>
          <a:effectLst/>
        </p:spPr>
        <p:txBody>
          <a:bodyPr wrap="none" anchor="ctr">
            <a:flatTx/>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defRPr/>
            </a:pPr>
            <a:endParaRPr lang="en-US" altLang="en-US" dirty="0" smtClean="0"/>
          </a:p>
        </p:txBody>
      </p:sp>
      <p:sp>
        <p:nvSpPr>
          <p:cNvPr id="41991" name="AutoShape 7"/>
          <p:cNvSpPr>
            <a:spLocks noChangeArrowheads="1"/>
          </p:cNvSpPr>
          <p:nvPr/>
        </p:nvSpPr>
        <p:spPr bwMode="auto">
          <a:xfrm>
            <a:off x="5851525" y="4094163"/>
            <a:ext cx="1066800" cy="533400"/>
          </a:xfrm>
          <a:prstGeom prst="rightArrow">
            <a:avLst>
              <a:gd name="adj1" fmla="val 50000"/>
              <a:gd name="adj2" fmla="val 50000"/>
            </a:avLst>
          </a:prstGeom>
          <a:solidFill>
            <a:schemeClr val="accent2">
              <a:lumMod val="75000"/>
            </a:schemeClr>
          </a:solidFill>
          <a:ln w="9525">
            <a:miter lim="800000"/>
            <a:headEnd/>
            <a:tailEnd/>
          </a:ln>
          <a:effectLst/>
        </p:spPr>
        <p:txBody>
          <a:bodyPr wrap="none" anchor="ctr">
            <a:flatTx/>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defRPr/>
            </a:pPr>
            <a:endParaRPr lang="en-US" altLang="en-US" dirty="0" smtClean="0"/>
          </a:p>
        </p:txBody>
      </p:sp>
      <p:sp>
        <p:nvSpPr>
          <p:cNvPr id="94216" name="Text Box 8"/>
          <p:cNvSpPr txBox="1">
            <a:spLocks noChangeArrowheads="1"/>
          </p:cNvSpPr>
          <p:nvPr/>
        </p:nvSpPr>
        <p:spPr bwMode="auto">
          <a:xfrm>
            <a:off x="533400" y="3413125"/>
            <a:ext cx="1905000" cy="24304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marL="98425" indent="-98425" algn="l">
              <a:defRPr sz="2400">
                <a:solidFill>
                  <a:schemeClr val="tx1"/>
                </a:solidFill>
                <a:latin typeface="Times New Roman" panose="02020603050405020304" pitchFamily="18" charset="0"/>
              </a:defRPr>
            </a:lvl1pPr>
            <a:lvl2pPr algn="l">
              <a:defRPr sz="2400">
                <a:solidFill>
                  <a:schemeClr val="tx1"/>
                </a:solidFill>
                <a:latin typeface="Times New Roman" panose="02020603050405020304" pitchFamily="18" charset="0"/>
              </a:defRPr>
            </a:lvl2pPr>
            <a:lvl3pPr algn="l">
              <a:defRPr sz="2400">
                <a:solidFill>
                  <a:schemeClr val="tx1"/>
                </a:solidFill>
                <a:latin typeface="Times New Roman" panose="02020603050405020304" pitchFamily="18" charset="0"/>
              </a:defRPr>
            </a:lvl3pPr>
            <a:lvl4pPr algn="l">
              <a:defRPr sz="2400">
                <a:solidFill>
                  <a:schemeClr val="tx1"/>
                </a:solidFill>
                <a:latin typeface="Times New Roman" panose="02020603050405020304" pitchFamily="18" charset="0"/>
              </a:defRPr>
            </a:lvl4pPr>
            <a:lvl5pPr algn="l">
              <a:defRPr sz="2400">
                <a:solidFill>
                  <a:schemeClr val="tx1"/>
                </a:solidFill>
                <a:latin typeface="Times New Roman" panose="02020603050405020304" pitchFamily="18" charset="0"/>
              </a:defRPr>
            </a:lvl5pPr>
            <a:lvl6pPr eaLnBrk="0" fontAlgn="base" hangingPunct="0">
              <a:spcBef>
                <a:spcPct val="0"/>
              </a:spcBef>
              <a:spcAft>
                <a:spcPct val="0"/>
              </a:spcAft>
              <a:defRPr sz="2400">
                <a:solidFill>
                  <a:schemeClr val="tx1"/>
                </a:solidFill>
                <a:latin typeface="Times New Roman" panose="02020603050405020304" pitchFamily="18" charset="0"/>
              </a:defRPr>
            </a:lvl6pPr>
            <a:lvl7pPr eaLnBrk="0" fontAlgn="base" hangingPunct="0">
              <a:spcBef>
                <a:spcPct val="0"/>
              </a:spcBef>
              <a:spcAft>
                <a:spcPct val="0"/>
              </a:spcAft>
              <a:defRPr sz="2400">
                <a:solidFill>
                  <a:schemeClr val="tx1"/>
                </a:solidFill>
                <a:latin typeface="Times New Roman" panose="02020603050405020304" pitchFamily="18" charset="0"/>
              </a:defRPr>
            </a:lvl7pPr>
            <a:lvl8pPr eaLnBrk="0" fontAlgn="base" hangingPunct="0">
              <a:spcBef>
                <a:spcPct val="0"/>
              </a:spcBef>
              <a:spcAft>
                <a:spcPct val="0"/>
              </a:spcAft>
              <a:defRPr sz="2400">
                <a:solidFill>
                  <a:schemeClr val="tx1"/>
                </a:solidFill>
                <a:latin typeface="Times New Roman" panose="02020603050405020304" pitchFamily="18" charset="0"/>
              </a:defRPr>
            </a:lvl8pPr>
            <a:lvl9pPr eaLnBrk="0" fontAlgn="base" hangingPunct="0">
              <a:spcBef>
                <a:spcPct val="0"/>
              </a:spcBef>
              <a:spcAft>
                <a:spcPct val="0"/>
              </a:spcAft>
              <a:defRPr sz="2400">
                <a:solidFill>
                  <a:schemeClr val="tx1"/>
                </a:solidFill>
                <a:latin typeface="Times New Roman" panose="02020603050405020304" pitchFamily="18" charset="0"/>
              </a:defRPr>
            </a:lvl9pPr>
          </a:lstStyle>
          <a:p>
            <a:pPr eaLnBrk="1" fontAlgn="auto" hangingPunct="1">
              <a:spcBef>
                <a:spcPct val="50000"/>
              </a:spcBef>
              <a:spcAft>
                <a:spcPts val="0"/>
              </a:spcAft>
              <a:buFontTx/>
              <a:buChar char="•"/>
              <a:defRPr/>
            </a:pPr>
            <a:r>
              <a:rPr lang="en-AU" altLang="en-US" sz="1600" b="1" dirty="0">
                <a:latin typeface="+mn-lt"/>
              </a:rPr>
              <a:t>Size of the line</a:t>
            </a:r>
          </a:p>
          <a:p>
            <a:pPr eaLnBrk="1" fontAlgn="auto" hangingPunct="1">
              <a:spcBef>
                <a:spcPct val="50000"/>
              </a:spcBef>
              <a:spcAft>
                <a:spcPts val="0"/>
              </a:spcAft>
              <a:buFontTx/>
              <a:buChar char="•"/>
              <a:defRPr/>
            </a:pPr>
            <a:r>
              <a:rPr lang="en-AU" altLang="en-US" sz="1600" b="1" dirty="0">
                <a:latin typeface="+mn-lt"/>
              </a:rPr>
              <a:t>Size of buffer</a:t>
            </a:r>
          </a:p>
          <a:p>
            <a:pPr eaLnBrk="1" fontAlgn="auto" hangingPunct="1">
              <a:spcBef>
                <a:spcPct val="50000"/>
              </a:spcBef>
              <a:spcAft>
                <a:spcPts val="0"/>
              </a:spcAft>
              <a:buFontTx/>
              <a:buChar char="•"/>
              <a:defRPr/>
            </a:pPr>
            <a:r>
              <a:rPr lang="en-AU" altLang="en-US" sz="1600" b="1" dirty="0">
                <a:latin typeface="+mn-lt"/>
              </a:rPr>
              <a:t>Buffer allocation</a:t>
            </a:r>
          </a:p>
          <a:p>
            <a:pPr eaLnBrk="1" fontAlgn="auto" hangingPunct="1">
              <a:spcBef>
                <a:spcPct val="50000"/>
              </a:spcBef>
              <a:spcAft>
                <a:spcPts val="0"/>
              </a:spcAft>
              <a:buFontTx/>
              <a:buChar char="•"/>
              <a:defRPr/>
            </a:pPr>
            <a:r>
              <a:rPr lang="en-AU" altLang="en-US" sz="1600" b="1" dirty="0">
                <a:latin typeface="+mn-lt"/>
              </a:rPr>
              <a:t>Location of bottleneck</a:t>
            </a:r>
          </a:p>
          <a:p>
            <a:pPr eaLnBrk="1" fontAlgn="auto" hangingPunct="1">
              <a:spcBef>
                <a:spcPct val="50000"/>
              </a:spcBef>
              <a:spcAft>
                <a:spcPts val="0"/>
              </a:spcAft>
              <a:buFontTx/>
              <a:buChar char="•"/>
              <a:defRPr/>
            </a:pPr>
            <a:r>
              <a:rPr lang="en-AU" altLang="en-US" sz="1600" b="1" dirty="0">
                <a:latin typeface="+mn-lt"/>
              </a:rPr>
              <a:t>Processing times</a:t>
            </a:r>
          </a:p>
          <a:p>
            <a:pPr eaLnBrk="1" fontAlgn="auto" hangingPunct="1">
              <a:spcBef>
                <a:spcPct val="50000"/>
              </a:spcBef>
              <a:spcAft>
                <a:spcPts val="0"/>
              </a:spcAft>
              <a:buFontTx/>
              <a:buChar char="•"/>
              <a:defRPr/>
            </a:pPr>
            <a:endParaRPr lang="en-AU" altLang="en-US" sz="1600" dirty="0">
              <a:latin typeface="+mn-lt"/>
            </a:endParaRPr>
          </a:p>
        </p:txBody>
      </p:sp>
      <p:sp>
        <p:nvSpPr>
          <p:cNvPr id="94217" name="Text Box 9"/>
          <p:cNvSpPr txBox="1">
            <a:spLocks noChangeArrowheads="1"/>
          </p:cNvSpPr>
          <p:nvPr/>
        </p:nvSpPr>
        <p:spPr bwMode="auto">
          <a:xfrm>
            <a:off x="7010400" y="3657600"/>
            <a:ext cx="1676400" cy="1314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marL="98425" indent="-98425" algn="l">
              <a:defRPr sz="2400">
                <a:solidFill>
                  <a:schemeClr val="tx1"/>
                </a:solidFill>
                <a:latin typeface="Times New Roman" panose="02020603050405020304" pitchFamily="18" charset="0"/>
              </a:defRPr>
            </a:lvl1pPr>
            <a:lvl2pPr algn="l">
              <a:defRPr sz="2400">
                <a:solidFill>
                  <a:schemeClr val="tx1"/>
                </a:solidFill>
                <a:latin typeface="Times New Roman" panose="02020603050405020304" pitchFamily="18" charset="0"/>
              </a:defRPr>
            </a:lvl2pPr>
            <a:lvl3pPr algn="l">
              <a:defRPr sz="2400">
                <a:solidFill>
                  <a:schemeClr val="tx1"/>
                </a:solidFill>
                <a:latin typeface="Times New Roman" panose="02020603050405020304" pitchFamily="18" charset="0"/>
              </a:defRPr>
            </a:lvl3pPr>
            <a:lvl4pPr algn="l">
              <a:defRPr sz="2400">
                <a:solidFill>
                  <a:schemeClr val="tx1"/>
                </a:solidFill>
                <a:latin typeface="Times New Roman" panose="02020603050405020304" pitchFamily="18" charset="0"/>
              </a:defRPr>
            </a:lvl4pPr>
            <a:lvl5pPr algn="l">
              <a:defRPr sz="2400">
                <a:solidFill>
                  <a:schemeClr val="tx1"/>
                </a:solidFill>
                <a:latin typeface="Times New Roman" panose="02020603050405020304" pitchFamily="18" charset="0"/>
              </a:defRPr>
            </a:lvl5pPr>
            <a:lvl6pPr eaLnBrk="0" fontAlgn="base" hangingPunct="0">
              <a:spcBef>
                <a:spcPct val="0"/>
              </a:spcBef>
              <a:spcAft>
                <a:spcPct val="0"/>
              </a:spcAft>
              <a:defRPr sz="2400">
                <a:solidFill>
                  <a:schemeClr val="tx1"/>
                </a:solidFill>
                <a:latin typeface="Times New Roman" panose="02020603050405020304" pitchFamily="18" charset="0"/>
              </a:defRPr>
            </a:lvl6pPr>
            <a:lvl7pPr eaLnBrk="0" fontAlgn="base" hangingPunct="0">
              <a:spcBef>
                <a:spcPct val="0"/>
              </a:spcBef>
              <a:spcAft>
                <a:spcPct val="0"/>
              </a:spcAft>
              <a:defRPr sz="2400">
                <a:solidFill>
                  <a:schemeClr val="tx1"/>
                </a:solidFill>
                <a:latin typeface="Times New Roman" panose="02020603050405020304" pitchFamily="18" charset="0"/>
              </a:defRPr>
            </a:lvl7pPr>
            <a:lvl8pPr eaLnBrk="0" fontAlgn="base" hangingPunct="0">
              <a:spcBef>
                <a:spcPct val="0"/>
              </a:spcBef>
              <a:spcAft>
                <a:spcPct val="0"/>
              </a:spcAft>
              <a:defRPr sz="2400">
                <a:solidFill>
                  <a:schemeClr val="tx1"/>
                </a:solidFill>
                <a:latin typeface="Times New Roman" panose="02020603050405020304" pitchFamily="18" charset="0"/>
              </a:defRPr>
            </a:lvl8pPr>
            <a:lvl9pPr eaLnBrk="0" fontAlgn="base" hangingPunct="0">
              <a:spcBef>
                <a:spcPct val="0"/>
              </a:spcBef>
              <a:spcAft>
                <a:spcPct val="0"/>
              </a:spcAft>
              <a:defRPr sz="2400">
                <a:solidFill>
                  <a:schemeClr val="tx1"/>
                </a:solidFill>
                <a:latin typeface="Times New Roman" panose="02020603050405020304" pitchFamily="18" charset="0"/>
              </a:defRPr>
            </a:lvl9pPr>
          </a:lstStyle>
          <a:p>
            <a:pPr eaLnBrk="1" fontAlgn="auto" hangingPunct="1">
              <a:spcBef>
                <a:spcPct val="50000"/>
              </a:spcBef>
              <a:spcAft>
                <a:spcPts val="0"/>
              </a:spcAft>
              <a:buFontTx/>
              <a:buChar char="•"/>
              <a:defRPr/>
            </a:pPr>
            <a:r>
              <a:rPr lang="en-AU" altLang="en-US" sz="1600" b="1" dirty="0">
                <a:latin typeface="+mn-lt"/>
              </a:rPr>
              <a:t> Throughput</a:t>
            </a:r>
          </a:p>
          <a:p>
            <a:pPr eaLnBrk="1" fontAlgn="auto" hangingPunct="1">
              <a:spcBef>
                <a:spcPct val="50000"/>
              </a:spcBef>
              <a:spcAft>
                <a:spcPts val="0"/>
              </a:spcAft>
              <a:buFontTx/>
              <a:buChar char="•"/>
              <a:defRPr/>
            </a:pPr>
            <a:r>
              <a:rPr lang="en-AU" altLang="en-US" sz="1600" b="1" dirty="0">
                <a:latin typeface="+mn-lt"/>
              </a:rPr>
              <a:t> Interdeparture time variability</a:t>
            </a:r>
          </a:p>
          <a:p>
            <a:pPr eaLnBrk="1" fontAlgn="auto" hangingPunct="1">
              <a:spcBef>
                <a:spcPct val="50000"/>
              </a:spcBef>
              <a:spcAft>
                <a:spcPts val="0"/>
              </a:spcAft>
              <a:buFontTx/>
              <a:buChar char="•"/>
              <a:defRPr/>
            </a:pPr>
            <a:r>
              <a:rPr lang="en-AU" altLang="en-US" sz="1600" b="1" dirty="0">
                <a:latin typeface="+mn-lt"/>
              </a:rPr>
              <a:t> Utilization</a:t>
            </a:r>
            <a:endParaRPr lang="en-AU" altLang="en-US" sz="1600" dirty="0">
              <a:latin typeface="+mn-lt"/>
            </a:endParaRPr>
          </a:p>
        </p:txBody>
      </p:sp>
      <p:sp>
        <p:nvSpPr>
          <p:cNvPr id="41994" name="Rectangle 10"/>
          <p:cNvSpPr>
            <a:spLocks noChangeArrowheads="1"/>
          </p:cNvSpPr>
          <p:nvPr/>
        </p:nvSpPr>
        <p:spPr bwMode="auto">
          <a:xfrm>
            <a:off x="2057400" y="1828800"/>
            <a:ext cx="533400" cy="381000"/>
          </a:xfrm>
          <a:prstGeom prst="rect">
            <a:avLst/>
          </a:prstGeom>
          <a:solidFill>
            <a:schemeClr val="accent1">
              <a:lumMod val="20000"/>
              <a:lumOff val="80000"/>
            </a:schemeClr>
          </a:solidFill>
          <a:ln w="12700" cap="sq">
            <a:solidFill>
              <a:schemeClr val="tx1"/>
            </a:solidFill>
            <a:miter lim="800000"/>
            <a:headEnd type="none" w="sm" len="sm"/>
            <a:tailEnd type="none" w="sm" len="sm"/>
          </a:ln>
          <a:effectLst/>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defRPr/>
            </a:pPr>
            <a:r>
              <a:rPr lang="en-AU" altLang="en-US" dirty="0" smtClean="0"/>
              <a:t>1</a:t>
            </a:r>
          </a:p>
        </p:txBody>
      </p:sp>
      <p:sp>
        <p:nvSpPr>
          <p:cNvPr id="41995" name="Rectangle 11"/>
          <p:cNvSpPr>
            <a:spLocks noChangeArrowheads="1"/>
          </p:cNvSpPr>
          <p:nvPr/>
        </p:nvSpPr>
        <p:spPr bwMode="auto">
          <a:xfrm>
            <a:off x="2895600" y="1828800"/>
            <a:ext cx="533400" cy="381000"/>
          </a:xfrm>
          <a:prstGeom prst="rect">
            <a:avLst/>
          </a:prstGeom>
          <a:solidFill>
            <a:schemeClr val="accent1">
              <a:lumMod val="20000"/>
              <a:lumOff val="80000"/>
            </a:schemeClr>
          </a:solidFill>
          <a:ln w="12700" cap="sq">
            <a:solidFill>
              <a:schemeClr val="tx1"/>
            </a:solidFill>
            <a:miter lim="800000"/>
            <a:headEnd type="none" w="sm" len="sm"/>
            <a:tailEnd type="none" w="sm" len="sm"/>
          </a:ln>
          <a:effectLst/>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defRPr/>
            </a:pPr>
            <a:r>
              <a:rPr lang="en-AU" altLang="en-US" dirty="0" smtClean="0"/>
              <a:t>2</a:t>
            </a:r>
          </a:p>
        </p:txBody>
      </p:sp>
      <p:sp>
        <p:nvSpPr>
          <p:cNvPr id="41996" name="Rectangle 12"/>
          <p:cNvSpPr>
            <a:spLocks noChangeArrowheads="1"/>
          </p:cNvSpPr>
          <p:nvPr/>
        </p:nvSpPr>
        <p:spPr bwMode="auto">
          <a:xfrm>
            <a:off x="3733800" y="1828800"/>
            <a:ext cx="533400" cy="381000"/>
          </a:xfrm>
          <a:prstGeom prst="rect">
            <a:avLst/>
          </a:prstGeom>
          <a:solidFill>
            <a:schemeClr val="accent1">
              <a:lumMod val="20000"/>
              <a:lumOff val="80000"/>
            </a:schemeClr>
          </a:solidFill>
          <a:ln w="12700" cap="sq">
            <a:solidFill>
              <a:schemeClr val="tx1"/>
            </a:solidFill>
            <a:miter lim="800000"/>
            <a:headEnd type="none" w="sm" len="sm"/>
            <a:tailEnd type="none" w="sm" len="sm"/>
          </a:ln>
          <a:effectLst/>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defRPr/>
            </a:pPr>
            <a:r>
              <a:rPr lang="en-AU" altLang="en-US" dirty="0" smtClean="0"/>
              <a:t>3</a:t>
            </a:r>
          </a:p>
        </p:txBody>
      </p:sp>
      <p:sp>
        <p:nvSpPr>
          <p:cNvPr id="41997" name="Rectangle 13"/>
          <p:cNvSpPr>
            <a:spLocks noChangeArrowheads="1"/>
          </p:cNvSpPr>
          <p:nvPr/>
        </p:nvSpPr>
        <p:spPr bwMode="auto">
          <a:xfrm>
            <a:off x="6477000" y="1828800"/>
            <a:ext cx="533400" cy="381000"/>
          </a:xfrm>
          <a:prstGeom prst="rect">
            <a:avLst/>
          </a:prstGeom>
          <a:solidFill>
            <a:schemeClr val="accent1">
              <a:lumMod val="20000"/>
              <a:lumOff val="80000"/>
            </a:schemeClr>
          </a:solidFill>
          <a:ln w="12700" cap="sq">
            <a:solidFill>
              <a:schemeClr val="tx1"/>
            </a:solidFill>
            <a:miter lim="800000"/>
            <a:headEnd type="none" w="sm" len="sm"/>
            <a:tailEnd type="none" w="sm" len="sm"/>
          </a:ln>
          <a:effectLst/>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defRPr/>
            </a:pPr>
            <a:r>
              <a:rPr lang="en-AU" altLang="en-US" dirty="0" smtClean="0"/>
              <a:t>N</a:t>
            </a:r>
          </a:p>
        </p:txBody>
      </p:sp>
      <p:sp>
        <p:nvSpPr>
          <p:cNvPr id="41998" name="Text Box 15"/>
          <p:cNvSpPr txBox="1">
            <a:spLocks noChangeArrowheads="1"/>
          </p:cNvSpPr>
          <p:nvPr/>
        </p:nvSpPr>
        <p:spPr bwMode="auto">
          <a:xfrm>
            <a:off x="4730750" y="1676400"/>
            <a:ext cx="98425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spcBef>
                <a:spcPct val="50000"/>
              </a:spcBef>
            </a:pPr>
            <a:r>
              <a:rPr lang="en-AU" altLang="en-US" sz="2800" dirty="0"/>
              <a:t>…….</a:t>
            </a:r>
            <a:endParaRPr lang="en-AU" altLang="en-US" dirty="0"/>
          </a:p>
        </p:txBody>
      </p:sp>
      <p:sp>
        <p:nvSpPr>
          <p:cNvPr id="41999" name="Line 16"/>
          <p:cNvSpPr>
            <a:spLocks noChangeShapeType="1"/>
          </p:cNvSpPr>
          <p:nvPr/>
        </p:nvSpPr>
        <p:spPr bwMode="auto">
          <a:xfrm>
            <a:off x="2590800" y="2057400"/>
            <a:ext cx="304800" cy="0"/>
          </a:xfrm>
          <a:prstGeom prst="line">
            <a:avLst/>
          </a:prstGeom>
          <a:noFill/>
          <a:ln w="12700" cap="sq">
            <a:solidFill>
              <a:schemeClr val="tx1"/>
            </a:solidFill>
            <a:round/>
            <a:headEnd type="none" w="med" len="me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42000" name="Line 17"/>
          <p:cNvSpPr>
            <a:spLocks noChangeShapeType="1"/>
          </p:cNvSpPr>
          <p:nvPr/>
        </p:nvSpPr>
        <p:spPr bwMode="auto">
          <a:xfrm>
            <a:off x="3429000" y="2057400"/>
            <a:ext cx="304800" cy="0"/>
          </a:xfrm>
          <a:prstGeom prst="line">
            <a:avLst/>
          </a:prstGeom>
          <a:noFill/>
          <a:ln w="12700" cap="sq">
            <a:solidFill>
              <a:schemeClr val="tx1"/>
            </a:solidFill>
            <a:round/>
            <a:headEnd type="none" w="med" len="me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42001" name="Line 18"/>
          <p:cNvSpPr>
            <a:spLocks noChangeShapeType="1"/>
          </p:cNvSpPr>
          <p:nvPr/>
        </p:nvSpPr>
        <p:spPr bwMode="auto">
          <a:xfrm>
            <a:off x="4267200" y="2057400"/>
            <a:ext cx="457200" cy="0"/>
          </a:xfrm>
          <a:prstGeom prst="line">
            <a:avLst/>
          </a:prstGeom>
          <a:noFill/>
          <a:ln w="12700" cap="sq">
            <a:solidFill>
              <a:schemeClr val="tx1"/>
            </a:solidFill>
            <a:round/>
            <a:headEnd type="none" w="med" len="me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42002" name="Line 19"/>
          <p:cNvSpPr>
            <a:spLocks noChangeShapeType="1"/>
          </p:cNvSpPr>
          <p:nvPr/>
        </p:nvSpPr>
        <p:spPr bwMode="auto">
          <a:xfrm>
            <a:off x="5791200" y="2057400"/>
            <a:ext cx="685800" cy="0"/>
          </a:xfrm>
          <a:prstGeom prst="line">
            <a:avLst/>
          </a:prstGeom>
          <a:noFill/>
          <a:ln w="12700" cap="sq">
            <a:solidFill>
              <a:schemeClr val="tx1"/>
            </a:solidFill>
            <a:round/>
            <a:headEnd type="none" w="med" len="me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42003" name="Line 20"/>
          <p:cNvSpPr>
            <a:spLocks noChangeShapeType="1"/>
          </p:cNvSpPr>
          <p:nvPr/>
        </p:nvSpPr>
        <p:spPr bwMode="auto">
          <a:xfrm>
            <a:off x="1752600" y="2057400"/>
            <a:ext cx="304800" cy="0"/>
          </a:xfrm>
          <a:prstGeom prst="line">
            <a:avLst/>
          </a:prstGeom>
          <a:noFill/>
          <a:ln w="12700" cap="sq">
            <a:solidFill>
              <a:schemeClr val="tx1"/>
            </a:solidFill>
            <a:round/>
            <a:headEnd type="none" w="med" len="me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42004" name="Line 21"/>
          <p:cNvSpPr>
            <a:spLocks noChangeShapeType="1"/>
          </p:cNvSpPr>
          <p:nvPr/>
        </p:nvSpPr>
        <p:spPr bwMode="auto">
          <a:xfrm>
            <a:off x="7010400" y="2057400"/>
            <a:ext cx="381000" cy="0"/>
          </a:xfrm>
          <a:prstGeom prst="line">
            <a:avLst/>
          </a:prstGeom>
          <a:noFill/>
          <a:ln w="12700" cap="sq">
            <a:solidFill>
              <a:schemeClr val="tx1"/>
            </a:solidFill>
            <a:round/>
            <a:headEnd type="none" w="med" len="me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1026"/>
          <p:cNvSpPr>
            <a:spLocks noGrp="1" noChangeArrowheads="1"/>
          </p:cNvSpPr>
          <p:nvPr>
            <p:ph type="title"/>
          </p:nvPr>
        </p:nvSpPr>
        <p:spPr/>
        <p:txBody>
          <a:bodyPr/>
          <a:lstStyle/>
          <a:p>
            <a:pPr eaLnBrk="1" hangingPunct="1"/>
            <a:r>
              <a:rPr lang="en-AU" altLang="en-US" sz="4000" dirty="0" smtClean="0"/>
              <a:t>ANALYTICAL VS SIMULATION</a:t>
            </a:r>
            <a:endParaRPr lang="en-AU" altLang="en-US" dirty="0" smtClean="0"/>
          </a:p>
        </p:txBody>
      </p:sp>
      <p:sp>
        <p:nvSpPr>
          <p:cNvPr id="36867" name="Rectangle 1027"/>
          <p:cNvSpPr>
            <a:spLocks noGrp="1" noChangeArrowheads="1"/>
          </p:cNvSpPr>
          <p:nvPr>
            <p:ph idx="1"/>
          </p:nvPr>
        </p:nvSpPr>
        <p:spPr>
          <a:xfrm>
            <a:off x="628650" y="1828800"/>
            <a:ext cx="8134350" cy="1524000"/>
          </a:xfrm>
        </p:spPr>
        <p:txBody>
          <a:bodyPr/>
          <a:lstStyle/>
          <a:p>
            <a:pPr eaLnBrk="1" hangingPunct="1"/>
            <a:r>
              <a:rPr lang="en-AU" altLang="en-US" sz="2400" dirty="0" smtClean="0"/>
              <a:t>Use analytical models whenever possible</a:t>
            </a:r>
          </a:p>
          <a:p>
            <a:pPr eaLnBrk="1" hangingPunct="1"/>
            <a:r>
              <a:rPr lang="en-AU" altLang="en-US" sz="2400" dirty="0" smtClean="0"/>
              <a:t>Use simulation models when:</a:t>
            </a:r>
            <a:endParaRPr lang="en-AU" altLang="en-US" dirty="0" smtClean="0"/>
          </a:p>
        </p:txBody>
      </p:sp>
      <p:sp>
        <p:nvSpPr>
          <p:cNvPr id="51204" name="Text Box 1028"/>
          <p:cNvSpPr txBox="1">
            <a:spLocks noChangeArrowheads="1"/>
          </p:cNvSpPr>
          <p:nvPr/>
        </p:nvSpPr>
        <p:spPr bwMode="auto">
          <a:xfrm>
            <a:off x="914400" y="2743200"/>
            <a:ext cx="7848600" cy="224676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457200" indent="-457200" eaLnBrk="1" hangingPunct="1">
              <a:spcBef>
                <a:spcPct val="50000"/>
              </a:spcBef>
              <a:buFont typeface="+mj-lt"/>
              <a:buAutoNum type="arabicPeriod"/>
            </a:pPr>
            <a:r>
              <a:rPr lang="en-AU" altLang="en-US" sz="2000" dirty="0" smtClean="0"/>
              <a:t>Complete </a:t>
            </a:r>
            <a:r>
              <a:rPr lang="en-AU" altLang="en-US" sz="2000" dirty="0"/>
              <a:t>mathematical formulation does not exist or an </a:t>
            </a:r>
            <a:r>
              <a:rPr lang="en-AU" altLang="en-US" sz="2000" dirty="0" smtClean="0"/>
              <a:t>analytical </a:t>
            </a:r>
            <a:r>
              <a:rPr lang="en-AU" altLang="en-US" sz="2000" dirty="0"/>
              <a:t>solution cannot be </a:t>
            </a:r>
            <a:r>
              <a:rPr lang="en-AU" altLang="en-US" sz="2000" dirty="0" smtClean="0"/>
              <a:t>developed</a:t>
            </a:r>
          </a:p>
          <a:p>
            <a:pPr marL="457200" indent="-457200" eaLnBrk="1" hangingPunct="1">
              <a:spcBef>
                <a:spcPct val="50000"/>
              </a:spcBef>
              <a:buFont typeface="+mj-lt"/>
              <a:buAutoNum type="arabicPeriod"/>
            </a:pPr>
            <a:r>
              <a:rPr lang="en-AU" altLang="en-US" sz="2000" dirty="0" smtClean="0"/>
              <a:t>Analytical </a:t>
            </a:r>
            <a:r>
              <a:rPr lang="en-AU" altLang="en-US" sz="2000" dirty="0"/>
              <a:t>methods are available, but the mathematical procedures are so complex that simulation provides a simpler </a:t>
            </a:r>
            <a:r>
              <a:rPr lang="en-AU" altLang="en-US" sz="2000" dirty="0" smtClean="0"/>
              <a:t>solution</a:t>
            </a:r>
          </a:p>
          <a:p>
            <a:pPr marL="457200" indent="-457200" eaLnBrk="1" hangingPunct="1">
              <a:spcBef>
                <a:spcPct val="50000"/>
              </a:spcBef>
              <a:buFont typeface="+mj-lt"/>
              <a:buAutoNum type="arabicPeriod"/>
            </a:pPr>
            <a:r>
              <a:rPr lang="en-AU" altLang="en-US" sz="2000" dirty="0" smtClean="0"/>
              <a:t>It </a:t>
            </a:r>
            <a:r>
              <a:rPr lang="en-AU" altLang="en-US" sz="2000" dirty="0"/>
              <a:t>is desired to observe a simulated history of the process over a period of time in addition to estimating certain system performances</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51204">
                                            <p:txEl>
                                              <p:pRg st="0" end="0"/>
                                            </p:txEl>
                                          </p:spTgt>
                                        </p:tgtEl>
                                        <p:attrNameLst>
                                          <p:attrName>style.visibility</p:attrName>
                                        </p:attrNameLst>
                                      </p:cBhvr>
                                      <p:to>
                                        <p:strVal val="visible"/>
                                      </p:to>
                                    </p:set>
                                    <p:anim calcmode="lin" valueType="num">
                                      <p:cBhvr additive="base">
                                        <p:cTn id="7" dur="500" fill="hold"/>
                                        <p:tgtEl>
                                          <p:spTgt spid="51204">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51204">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51204">
                                            <p:txEl>
                                              <p:pRg st="1" end="1"/>
                                            </p:txEl>
                                          </p:spTgt>
                                        </p:tgtEl>
                                        <p:attrNameLst>
                                          <p:attrName>style.visibility</p:attrName>
                                        </p:attrNameLst>
                                      </p:cBhvr>
                                      <p:to>
                                        <p:strVal val="visible"/>
                                      </p:to>
                                    </p:set>
                                    <p:anim calcmode="lin" valueType="num">
                                      <p:cBhvr additive="base">
                                        <p:cTn id="13" dur="500" fill="hold"/>
                                        <p:tgtEl>
                                          <p:spTgt spid="51204">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51204">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51204">
                                            <p:txEl>
                                              <p:pRg st="2" end="2"/>
                                            </p:txEl>
                                          </p:spTgt>
                                        </p:tgtEl>
                                        <p:attrNameLst>
                                          <p:attrName>style.visibility</p:attrName>
                                        </p:attrNameLst>
                                      </p:cBhvr>
                                      <p:to>
                                        <p:strVal val="visible"/>
                                      </p:to>
                                    </p:set>
                                    <p:anim calcmode="lin" valueType="num">
                                      <p:cBhvr additive="base">
                                        <p:cTn id="19" dur="500" fill="hold"/>
                                        <p:tgtEl>
                                          <p:spTgt spid="51204">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51204">
                                            <p:txEl>
                                              <p:pRg st="2" end="2"/>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04" grpId="0" build="p" autoUpdateAnimBg="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57"/>
          <p:cNvSpPr>
            <a:spLocks noChangeArrowheads="1"/>
          </p:cNvSpPr>
          <p:nvPr/>
        </p:nvSpPr>
        <p:spPr bwMode="auto">
          <a:xfrm>
            <a:off x="4810125" y="5130800"/>
            <a:ext cx="4283075" cy="1079500"/>
          </a:xfrm>
          <a:prstGeom prst="rect">
            <a:avLst/>
          </a:prstGeom>
          <a:solidFill>
            <a:srgbClr val="EA8688"/>
          </a:solidFill>
          <a:ln w="19050" cap="rnd">
            <a:solidFill>
              <a:schemeClr val="tx1"/>
            </a:solidFill>
            <a:prstDash val="sysDot"/>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endParaRPr lang="en-US" altLang="en-US" b="1" dirty="0">
              <a:latin typeface="+mj-lt"/>
            </a:endParaRPr>
          </a:p>
        </p:txBody>
      </p:sp>
      <p:sp>
        <p:nvSpPr>
          <p:cNvPr id="17411" name="Rectangle 56"/>
          <p:cNvSpPr>
            <a:spLocks noChangeArrowheads="1"/>
          </p:cNvSpPr>
          <p:nvPr/>
        </p:nvSpPr>
        <p:spPr bwMode="auto">
          <a:xfrm>
            <a:off x="7292975" y="1771650"/>
            <a:ext cx="1800225" cy="3313113"/>
          </a:xfrm>
          <a:prstGeom prst="rect">
            <a:avLst/>
          </a:prstGeom>
          <a:solidFill>
            <a:srgbClr val="D0C102"/>
          </a:solidFill>
          <a:ln w="19050" cap="rnd">
            <a:solidFill>
              <a:schemeClr val="tx1"/>
            </a:solidFill>
            <a:prstDash val="sysDot"/>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endParaRPr lang="en-US" altLang="en-US" b="1" dirty="0">
              <a:latin typeface="+mj-lt"/>
            </a:endParaRPr>
          </a:p>
        </p:txBody>
      </p:sp>
      <p:sp>
        <p:nvSpPr>
          <p:cNvPr id="17412" name="Rectangle 55"/>
          <p:cNvSpPr>
            <a:spLocks noChangeArrowheads="1"/>
          </p:cNvSpPr>
          <p:nvPr/>
        </p:nvSpPr>
        <p:spPr bwMode="auto">
          <a:xfrm>
            <a:off x="2041525" y="1771650"/>
            <a:ext cx="5191125" cy="3313113"/>
          </a:xfrm>
          <a:prstGeom prst="rect">
            <a:avLst/>
          </a:prstGeom>
          <a:solidFill>
            <a:srgbClr val="FF944B"/>
          </a:solidFill>
          <a:ln w="19050" cap="rnd">
            <a:solidFill>
              <a:schemeClr val="tx1"/>
            </a:solidFill>
            <a:prstDash val="sysDot"/>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endParaRPr lang="en-US" altLang="en-US" b="1" dirty="0">
              <a:latin typeface="+mj-lt"/>
            </a:endParaRPr>
          </a:p>
        </p:txBody>
      </p:sp>
      <p:sp>
        <p:nvSpPr>
          <p:cNvPr id="43013" name="Rectangle 54"/>
          <p:cNvSpPr>
            <a:spLocks noChangeArrowheads="1"/>
          </p:cNvSpPr>
          <p:nvPr/>
        </p:nvSpPr>
        <p:spPr bwMode="auto">
          <a:xfrm>
            <a:off x="82550" y="2636838"/>
            <a:ext cx="2736850" cy="1439862"/>
          </a:xfrm>
          <a:prstGeom prst="rect">
            <a:avLst/>
          </a:prstGeom>
          <a:solidFill>
            <a:srgbClr val="97A9E1"/>
          </a:solidFill>
          <a:ln w="19050" cap="rnd">
            <a:solidFill>
              <a:schemeClr val="tx1"/>
            </a:solidFill>
            <a:prstDash val="sysDot"/>
            <a:miter lim="800000"/>
            <a:headEnd type="none" w="sm" len="sm"/>
            <a:tailEnd type="none" w="sm" len="sm"/>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endParaRPr lang="en-US" altLang="en-US" sz="1600" b="1" dirty="0">
              <a:latin typeface="Times New Roman" panose="02020603050405020304" pitchFamily="18" charset="0"/>
            </a:endParaRPr>
          </a:p>
        </p:txBody>
      </p:sp>
      <p:sp>
        <p:nvSpPr>
          <p:cNvPr id="43014" name="Rectangle 2"/>
          <p:cNvSpPr>
            <a:spLocks noGrp="1" noChangeArrowheads="1"/>
          </p:cNvSpPr>
          <p:nvPr>
            <p:ph type="title"/>
          </p:nvPr>
        </p:nvSpPr>
        <p:spPr>
          <a:xfrm>
            <a:off x="685800" y="609600"/>
            <a:ext cx="7989888" cy="1143000"/>
          </a:xfrm>
        </p:spPr>
        <p:txBody>
          <a:bodyPr/>
          <a:lstStyle/>
          <a:p>
            <a:pPr eaLnBrk="1" hangingPunct="1"/>
            <a:r>
              <a:rPr lang="en-US" altLang="en-US" sz="4000" dirty="0" smtClean="0"/>
              <a:t>STEPS IN A SIMULATION STUDY</a:t>
            </a:r>
          </a:p>
        </p:txBody>
      </p:sp>
      <p:sp>
        <p:nvSpPr>
          <p:cNvPr id="17415" name="Rectangle 4"/>
          <p:cNvSpPr>
            <a:spLocks noChangeArrowheads="1"/>
          </p:cNvSpPr>
          <p:nvPr/>
        </p:nvSpPr>
        <p:spPr bwMode="auto">
          <a:xfrm>
            <a:off x="179388" y="3067050"/>
            <a:ext cx="1079500" cy="576263"/>
          </a:xfrm>
          <a:prstGeom prst="rect">
            <a:avLst/>
          </a:prstGeom>
          <a:solidFill>
            <a:schemeClr val="accent1">
              <a:lumMod val="20000"/>
              <a:lumOff val="80000"/>
            </a:schemeClr>
          </a:solidFill>
          <a:ln w="1905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b="1" dirty="0">
                <a:latin typeface="+mj-lt"/>
              </a:rPr>
              <a:t>Problem</a:t>
            </a:r>
          </a:p>
          <a:p>
            <a:pPr algn="ctr" eaLnBrk="1" fontAlgn="auto" hangingPunct="1">
              <a:spcBef>
                <a:spcPts val="0"/>
              </a:spcBef>
              <a:spcAft>
                <a:spcPts val="0"/>
              </a:spcAft>
              <a:defRPr/>
            </a:pPr>
            <a:r>
              <a:rPr lang="en-US" altLang="en-US" b="1" dirty="0" smtClean="0">
                <a:latin typeface="+mj-lt"/>
              </a:rPr>
              <a:t>Formulation</a:t>
            </a:r>
            <a:endParaRPr lang="en-US" altLang="en-US" b="1" dirty="0">
              <a:latin typeface="+mj-lt"/>
            </a:endParaRPr>
          </a:p>
        </p:txBody>
      </p:sp>
      <p:sp>
        <p:nvSpPr>
          <p:cNvPr id="17416" name="Rectangle 6"/>
          <p:cNvSpPr>
            <a:spLocks noChangeArrowheads="1"/>
          </p:cNvSpPr>
          <p:nvPr/>
        </p:nvSpPr>
        <p:spPr bwMode="auto">
          <a:xfrm>
            <a:off x="1628775" y="2851150"/>
            <a:ext cx="1079500" cy="1008063"/>
          </a:xfrm>
          <a:prstGeom prst="rect">
            <a:avLst/>
          </a:prstGeom>
          <a:solidFill>
            <a:schemeClr val="accent1">
              <a:lumMod val="20000"/>
              <a:lumOff val="80000"/>
            </a:schemeClr>
          </a:solidFill>
          <a:ln w="1905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b="1" dirty="0">
                <a:latin typeface="+mj-lt"/>
              </a:rPr>
              <a:t>Setting of</a:t>
            </a:r>
          </a:p>
          <a:p>
            <a:pPr algn="ctr" eaLnBrk="1" fontAlgn="auto" hangingPunct="1">
              <a:spcBef>
                <a:spcPts val="0"/>
              </a:spcBef>
              <a:spcAft>
                <a:spcPts val="0"/>
              </a:spcAft>
              <a:defRPr/>
            </a:pPr>
            <a:r>
              <a:rPr lang="en-US" altLang="en-US" b="1" dirty="0" smtClean="0">
                <a:latin typeface="+mj-lt"/>
              </a:rPr>
              <a:t>Objectives</a:t>
            </a:r>
            <a:endParaRPr lang="en-US" altLang="en-US" b="1" dirty="0">
              <a:latin typeface="+mj-lt"/>
            </a:endParaRPr>
          </a:p>
          <a:p>
            <a:pPr algn="ctr" eaLnBrk="1" fontAlgn="auto" hangingPunct="1">
              <a:spcBef>
                <a:spcPts val="0"/>
              </a:spcBef>
              <a:spcAft>
                <a:spcPts val="0"/>
              </a:spcAft>
              <a:defRPr/>
            </a:pPr>
            <a:r>
              <a:rPr lang="en-US" altLang="en-US" b="1" dirty="0">
                <a:latin typeface="+mj-lt"/>
              </a:rPr>
              <a:t>and </a:t>
            </a:r>
            <a:r>
              <a:rPr lang="en-US" altLang="en-US" b="1" dirty="0" smtClean="0">
                <a:latin typeface="+mj-lt"/>
              </a:rPr>
              <a:t>Overall</a:t>
            </a:r>
            <a:endParaRPr lang="en-US" altLang="en-US" b="1" dirty="0">
              <a:latin typeface="+mj-lt"/>
            </a:endParaRPr>
          </a:p>
          <a:p>
            <a:pPr algn="ctr" eaLnBrk="1" fontAlgn="auto" hangingPunct="1">
              <a:spcBef>
                <a:spcPts val="0"/>
              </a:spcBef>
              <a:spcAft>
                <a:spcPts val="0"/>
              </a:spcAft>
              <a:defRPr/>
            </a:pPr>
            <a:r>
              <a:rPr lang="en-US" altLang="en-US" b="1" dirty="0" smtClean="0">
                <a:latin typeface="+mj-lt"/>
              </a:rPr>
              <a:t>Project Plan</a:t>
            </a:r>
            <a:endParaRPr lang="en-US" altLang="en-US" b="1" dirty="0">
              <a:latin typeface="+mj-lt"/>
            </a:endParaRPr>
          </a:p>
        </p:txBody>
      </p:sp>
      <p:sp>
        <p:nvSpPr>
          <p:cNvPr id="17417" name="Rectangle 7"/>
          <p:cNvSpPr>
            <a:spLocks noChangeArrowheads="1"/>
          </p:cNvSpPr>
          <p:nvPr/>
        </p:nvSpPr>
        <p:spPr bwMode="auto">
          <a:xfrm>
            <a:off x="2195513" y="1843088"/>
            <a:ext cx="1582737" cy="647700"/>
          </a:xfrm>
          <a:prstGeom prst="rect">
            <a:avLst/>
          </a:prstGeom>
          <a:solidFill>
            <a:schemeClr val="accent1">
              <a:lumMod val="20000"/>
              <a:lumOff val="80000"/>
            </a:schemeClr>
          </a:solidFill>
          <a:ln w="1905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b="1" dirty="0" smtClean="0">
                <a:latin typeface="+mj-lt"/>
              </a:rPr>
              <a:t>Conceptual</a:t>
            </a:r>
          </a:p>
          <a:p>
            <a:pPr algn="ctr" eaLnBrk="1" fontAlgn="auto" hangingPunct="1">
              <a:spcBef>
                <a:spcPts val="0"/>
              </a:spcBef>
              <a:spcAft>
                <a:spcPts val="0"/>
              </a:spcAft>
              <a:defRPr/>
            </a:pPr>
            <a:r>
              <a:rPr lang="en-US" altLang="en-US" b="1" dirty="0" smtClean="0">
                <a:latin typeface="+mj-lt"/>
              </a:rPr>
              <a:t>Model</a:t>
            </a:r>
            <a:endParaRPr lang="en-US" altLang="en-US" b="1" dirty="0">
              <a:latin typeface="+mj-lt"/>
            </a:endParaRPr>
          </a:p>
        </p:txBody>
      </p:sp>
      <p:sp>
        <p:nvSpPr>
          <p:cNvPr id="17418" name="Rectangle 8"/>
          <p:cNvSpPr>
            <a:spLocks noChangeArrowheads="1"/>
          </p:cNvSpPr>
          <p:nvPr/>
        </p:nvSpPr>
        <p:spPr bwMode="auto">
          <a:xfrm>
            <a:off x="2266950" y="4219575"/>
            <a:ext cx="1511300" cy="647700"/>
          </a:xfrm>
          <a:prstGeom prst="rect">
            <a:avLst/>
          </a:prstGeom>
          <a:solidFill>
            <a:schemeClr val="accent1">
              <a:lumMod val="20000"/>
              <a:lumOff val="80000"/>
            </a:schemeClr>
          </a:solidFill>
          <a:ln w="1905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b="1" dirty="0" smtClean="0">
                <a:latin typeface="+mj-lt"/>
              </a:rPr>
              <a:t>Data Collection</a:t>
            </a:r>
            <a:endParaRPr lang="en-US" altLang="en-US" b="1" dirty="0">
              <a:latin typeface="+mj-lt"/>
            </a:endParaRPr>
          </a:p>
        </p:txBody>
      </p:sp>
      <p:sp>
        <p:nvSpPr>
          <p:cNvPr id="17419" name="Rectangle 9"/>
          <p:cNvSpPr>
            <a:spLocks noChangeArrowheads="1"/>
          </p:cNvSpPr>
          <p:nvPr/>
        </p:nvSpPr>
        <p:spPr bwMode="auto">
          <a:xfrm>
            <a:off x="3130550" y="3030538"/>
            <a:ext cx="1008063" cy="647700"/>
          </a:xfrm>
          <a:prstGeom prst="rect">
            <a:avLst/>
          </a:prstGeom>
          <a:solidFill>
            <a:schemeClr val="accent1">
              <a:lumMod val="20000"/>
              <a:lumOff val="80000"/>
            </a:schemeClr>
          </a:solidFill>
          <a:ln w="1905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b="1" dirty="0">
                <a:latin typeface="+mj-lt"/>
              </a:rPr>
              <a:t>Model</a:t>
            </a:r>
          </a:p>
          <a:p>
            <a:pPr algn="ctr" eaLnBrk="1" fontAlgn="auto" hangingPunct="1">
              <a:spcBef>
                <a:spcPts val="0"/>
              </a:spcBef>
              <a:spcAft>
                <a:spcPts val="0"/>
              </a:spcAft>
              <a:defRPr/>
            </a:pPr>
            <a:r>
              <a:rPr lang="en-US" altLang="en-US" b="1" dirty="0" smtClean="0">
                <a:latin typeface="+mj-lt"/>
              </a:rPr>
              <a:t>Translation</a:t>
            </a:r>
            <a:endParaRPr lang="en-US" altLang="en-US" b="1" dirty="0">
              <a:latin typeface="+mj-lt"/>
            </a:endParaRPr>
          </a:p>
        </p:txBody>
      </p:sp>
      <p:sp>
        <p:nvSpPr>
          <p:cNvPr id="17420" name="Line 11"/>
          <p:cNvSpPr>
            <a:spLocks noChangeShapeType="1"/>
          </p:cNvSpPr>
          <p:nvPr/>
        </p:nvSpPr>
        <p:spPr bwMode="auto">
          <a:xfrm>
            <a:off x="1277938" y="3354388"/>
            <a:ext cx="360362" cy="1587"/>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21" name="Line 12"/>
          <p:cNvSpPr>
            <a:spLocks noChangeShapeType="1"/>
          </p:cNvSpPr>
          <p:nvPr/>
        </p:nvSpPr>
        <p:spPr bwMode="auto">
          <a:xfrm>
            <a:off x="2482850" y="3868738"/>
            <a:ext cx="0" cy="360362"/>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22" name="Line 13"/>
          <p:cNvSpPr>
            <a:spLocks noChangeShapeType="1"/>
          </p:cNvSpPr>
          <p:nvPr/>
        </p:nvSpPr>
        <p:spPr bwMode="auto">
          <a:xfrm flipV="1">
            <a:off x="2482850" y="2490788"/>
            <a:ext cx="0" cy="360362"/>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23" name="Line 16"/>
          <p:cNvSpPr>
            <a:spLocks noChangeShapeType="1"/>
          </p:cNvSpPr>
          <p:nvPr/>
        </p:nvSpPr>
        <p:spPr bwMode="auto">
          <a:xfrm flipH="1">
            <a:off x="3486150" y="2490788"/>
            <a:ext cx="4763" cy="539750"/>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24" name="Line 17"/>
          <p:cNvSpPr>
            <a:spLocks noChangeShapeType="1"/>
          </p:cNvSpPr>
          <p:nvPr/>
        </p:nvSpPr>
        <p:spPr bwMode="auto">
          <a:xfrm flipH="1" flipV="1">
            <a:off x="3490913" y="3678238"/>
            <a:ext cx="0" cy="541337"/>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25" name="AutoShape 18"/>
          <p:cNvSpPr>
            <a:spLocks noChangeArrowheads="1"/>
          </p:cNvSpPr>
          <p:nvPr/>
        </p:nvSpPr>
        <p:spPr bwMode="auto">
          <a:xfrm>
            <a:off x="4427538" y="2994025"/>
            <a:ext cx="1223962" cy="720725"/>
          </a:xfrm>
          <a:prstGeom prst="diamond">
            <a:avLst/>
          </a:prstGeom>
          <a:solidFill>
            <a:schemeClr val="accent1">
              <a:lumMod val="20000"/>
              <a:lumOff val="80000"/>
            </a:schemeClr>
          </a:solidFill>
          <a:ln w="1905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b="1" dirty="0">
                <a:latin typeface="+mj-lt"/>
              </a:rPr>
              <a:t>Verified?</a:t>
            </a:r>
          </a:p>
        </p:txBody>
      </p:sp>
      <p:sp>
        <p:nvSpPr>
          <p:cNvPr id="17426" name="Line 19"/>
          <p:cNvSpPr>
            <a:spLocks noChangeShapeType="1"/>
          </p:cNvSpPr>
          <p:nvPr/>
        </p:nvSpPr>
        <p:spPr bwMode="auto">
          <a:xfrm>
            <a:off x="4141788" y="3354388"/>
            <a:ext cx="288925" cy="0"/>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27" name="Line 20"/>
          <p:cNvSpPr>
            <a:spLocks noChangeShapeType="1"/>
          </p:cNvSpPr>
          <p:nvPr/>
        </p:nvSpPr>
        <p:spPr bwMode="auto">
          <a:xfrm>
            <a:off x="5038725" y="3716338"/>
            <a:ext cx="0" cy="287337"/>
          </a:xfrm>
          <a:prstGeom prst="line">
            <a:avLst/>
          </a:prstGeom>
          <a:noFill/>
          <a:ln w="1905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28" name="Line 21"/>
          <p:cNvSpPr>
            <a:spLocks noChangeShapeType="1"/>
          </p:cNvSpPr>
          <p:nvPr/>
        </p:nvSpPr>
        <p:spPr bwMode="auto">
          <a:xfrm flipH="1">
            <a:off x="3886200" y="4003675"/>
            <a:ext cx="1152525" cy="0"/>
          </a:xfrm>
          <a:prstGeom prst="line">
            <a:avLst/>
          </a:prstGeom>
          <a:noFill/>
          <a:ln w="1905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29" name="Line 22"/>
          <p:cNvSpPr>
            <a:spLocks noChangeShapeType="1"/>
          </p:cNvSpPr>
          <p:nvPr/>
        </p:nvSpPr>
        <p:spPr bwMode="auto">
          <a:xfrm flipH="1" flipV="1">
            <a:off x="3886200" y="3678238"/>
            <a:ext cx="0" cy="325437"/>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30" name="Text Box 23"/>
          <p:cNvSpPr txBox="1">
            <a:spLocks noChangeArrowheads="1"/>
          </p:cNvSpPr>
          <p:nvPr/>
        </p:nvSpPr>
        <p:spPr bwMode="auto">
          <a:xfrm>
            <a:off x="4283075" y="3716338"/>
            <a:ext cx="431800" cy="336550"/>
          </a:xfrm>
          <a:prstGeom prst="rect">
            <a:avLst/>
          </a:prstGeom>
          <a:noFill/>
          <a:ln w="12700" cap="sq">
            <a:no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a:spAutoFit/>
          </a:bodyP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ct val="50000"/>
              </a:spcBef>
              <a:spcAft>
                <a:spcPts val="0"/>
              </a:spcAft>
              <a:defRPr/>
            </a:pPr>
            <a:r>
              <a:rPr lang="en-US" altLang="en-US" b="1" dirty="0">
                <a:latin typeface="+mj-lt"/>
              </a:rPr>
              <a:t>No</a:t>
            </a:r>
          </a:p>
        </p:txBody>
      </p:sp>
      <p:sp>
        <p:nvSpPr>
          <p:cNvPr id="17431" name="AutoShape 24"/>
          <p:cNvSpPr>
            <a:spLocks noChangeArrowheads="1"/>
          </p:cNvSpPr>
          <p:nvPr/>
        </p:nvSpPr>
        <p:spPr bwMode="auto">
          <a:xfrm>
            <a:off x="5903913" y="2994025"/>
            <a:ext cx="1223962" cy="720725"/>
          </a:xfrm>
          <a:prstGeom prst="diamond">
            <a:avLst/>
          </a:prstGeom>
          <a:solidFill>
            <a:schemeClr val="accent1">
              <a:lumMod val="20000"/>
              <a:lumOff val="80000"/>
            </a:schemeClr>
          </a:solidFill>
          <a:ln w="1905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b="1" dirty="0">
                <a:latin typeface="+mj-lt"/>
              </a:rPr>
              <a:t>Validated?</a:t>
            </a:r>
          </a:p>
        </p:txBody>
      </p:sp>
      <p:sp>
        <p:nvSpPr>
          <p:cNvPr id="17432" name="Line 25"/>
          <p:cNvSpPr>
            <a:spLocks noChangeShapeType="1"/>
          </p:cNvSpPr>
          <p:nvPr/>
        </p:nvSpPr>
        <p:spPr bwMode="auto">
          <a:xfrm>
            <a:off x="5651500" y="3354388"/>
            <a:ext cx="246063" cy="0"/>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33" name="Line 26"/>
          <p:cNvSpPr>
            <a:spLocks noChangeShapeType="1"/>
          </p:cNvSpPr>
          <p:nvPr/>
        </p:nvSpPr>
        <p:spPr bwMode="auto">
          <a:xfrm>
            <a:off x="6515100" y="3716338"/>
            <a:ext cx="0" cy="827087"/>
          </a:xfrm>
          <a:prstGeom prst="line">
            <a:avLst/>
          </a:prstGeom>
          <a:noFill/>
          <a:ln w="1905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34" name="Line 27"/>
          <p:cNvSpPr>
            <a:spLocks noChangeShapeType="1"/>
          </p:cNvSpPr>
          <p:nvPr/>
        </p:nvSpPr>
        <p:spPr bwMode="auto">
          <a:xfrm>
            <a:off x="6515100" y="2058988"/>
            <a:ext cx="0" cy="936625"/>
          </a:xfrm>
          <a:prstGeom prst="line">
            <a:avLst/>
          </a:prstGeom>
          <a:noFill/>
          <a:ln w="1905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35" name="Line 29"/>
          <p:cNvSpPr>
            <a:spLocks noChangeShapeType="1"/>
          </p:cNvSpPr>
          <p:nvPr/>
        </p:nvSpPr>
        <p:spPr bwMode="auto">
          <a:xfrm flipH="1">
            <a:off x="3779838" y="2058988"/>
            <a:ext cx="2735262" cy="0"/>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36" name="Line 30"/>
          <p:cNvSpPr>
            <a:spLocks noChangeShapeType="1"/>
          </p:cNvSpPr>
          <p:nvPr/>
        </p:nvSpPr>
        <p:spPr bwMode="auto">
          <a:xfrm flipH="1">
            <a:off x="3779838" y="4543425"/>
            <a:ext cx="2735262" cy="0"/>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37" name="Text Box 31"/>
          <p:cNvSpPr txBox="1">
            <a:spLocks noChangeArrowheads="1"/>
          </p:cNvSpPr>
          <p:nvPr/>
        </p:nvSpPr>
        <p:spPr bwMode="auto">
          <a:xfrm>
            <a:off x="5075238" y="4194175"/>
            <a:ext cx="431800" cy="336550"/>
          </a:xfrm>
          <a:prstGeom prst="rect">
            <a:avLst/>
          </a:prstGeom>
          <a:noFill/>
          <a:ln w="12700" cap="sq">
            <a:no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a:spAutoFit/>
          </a:bodyP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ct val="50000"/>
              </a:spcBef>
              <a:spcAft>
                <a:spcPts val="0"/>
              </a:spcAft>
              <a:defRPr/>
            </a:pPr>
            <a:r>
              <a:rPr lang="en-US" altLang="en-US" b="1" dirty="0">
                <a:latin typeface="+mj-lt"/>
              </a:rPr>
              <a:t>No</a:t>
            </a:r>
          </a:p>
        </p:txBody>
      </p:sp>
      <p:sp>
        <p:nvSpPr>
          <p:cNvPr id="17438" name="Text Box 32"/>
          <p:cNvSpPr txBox="1">
            <a:spLocks noChangeArrowheads="1"/>
          </p:cNvSpPr>
          <p:nvPr/>
        </p:nvSpPr>
        <p:spPr bwMode="auto">
          <a:xfrm>
            <a:off x="4883150" y="1998663"/>
            <a:ext cx="431800" cy="336550"/>
          </a:xfrm>
          <a:prstGeom prst="rect">
            <a:avLst/>
          </a:prstGeom>
          <a:noFill/>
          <a:ln w="12700" cap="sq">
            <a:no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a:spAutoFit/>
          </a:bodyP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ct val="50000"/>
              </a:spcBef>
              <a:spcAft>
                <a:spcPts val="0"/>
              </a:spcAft>
              <a:defRPr/>
            </a:pPr>
            <a:r>
              <a:rPr lang="en-US" altLang="en-US" b="1" dirty="0">
                <a:latin typeface="+mj-lt"/>
              </a:rPr>
              <a:t>No</a:t>
            </a:r>
          </a:p>
        </p:txBody>
      </p:sp>
      <p:sp>
        <p:nvSpPr>
          <p:cNvPr id="17439" name="Rectangle 33"/>
          <p:cNvSpPr>
            <a:spLocks noChangeArrowheads="1"/>
          </p:cNvSpPr>
          <p:nvPr/>
        </p:nvSpPr>
        <p:spPr bwMode="auto">
          <a:xfrm>
            <a:off x="7561263" y="2022475"/>
            <a:ext cx="1223962" cy="647700"/>
          </a:xfrm>
          <a:prstGeom prst="rect">
            <a:avLst/>
          </a:prstGeom>
          <a:solidFill>
            <a:schemeClr val="accent1">
              <a:lumMod val="20000"/>
              <a:lumOff val="80000"/>
            </a:schemeClr>
          </a:solidFill>
          <a:ln w="1905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b="1" dirty="0">
                <a:latin typeface="+mj-lt"/>
              </a:rPr>
              <a:t>Experimental</a:t>
            </a:r>
          </a:p>
          <a:p>
            <a:pPr algn="ctr" eaLnBrk="1" fontAlgn="auto" hangingPunct="1">
              <a:spcBef>
                <a:spcPts val="0"/>
              </a:spcBef>
              <a:spcAft>
                <a:spcPts val="0"/>
              </a:spcAft>
              <a:defRPr/>
            </a:pPr>
            <a:r>
              <a:rPr lang="en-US" altLang="en-US" b="1" dirty="0">
                <a:latin typeface="+mj-lt"/>
              </a:rPr>
              <a:t>Design</a:t>
            </a:r>
          </a:p>
        </p:txBody>
      </p:sp>
      <p:sp>
        <p:nvSpPr>
          <p:cNvPr id="17440" name="Line 34"/>
          <p:cNvSpPr>
            <a:spLocks noChangeShapeType="1"/>
          </p:cNvSpPr>
          <p:nvPr/>
        </p:nvSpPr>
        <p:spPr bwMode="auto">
          <a:xfrm>
            <a:off x="7131050" y="2339975"/>
            <a:ext cx="431800" cy="0"/>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41" name="Line 36"/>
          <p:cNvSpPr>
            <a:spLocks noChangeShapeType="1"/>
          </p:cNvSpPr>
          <p:nvPr/>
        </p:nvSpPr>
        <p:spPr bwMode="auto">
          <a:xfrm>
            <a:off x="7131050" y="2338388"/>
            <a:ext cx="0" cy="1008062"/>
          </a:xfrm>
          <a:prstGeom prst="line">
            <a:avLst/>
          </a:prstGeom>
          <a:noFill/>
          <a:ln w="1905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42" name="Rectangle 37"/>
          <p:cNvSpPr>
            <a:spLocks noChangeArrowheads="1"/>
          </p:cNvSpPr>
          <p:nvPr/>
        </p:nvSpPr>
        <p:spPr bwMode="auto">
          <a:xfrm>
            <a:off x="7559675" y="3140075"/>
            <a:ext cx="1225550" cy="792163"/>
          </a:xfrm>
          <a:prstGeom prst="rect">
            <a:avLst/>
          </a:prstGeom>
          <a:solidFill>
            <a:schemeClr val="accent1">
              <a:lumMod val="20000"/>
              <a:lumOff val="80000"/>
            </a:schemeClr>
          </a:solidFill>
          <a:ln w="1905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b="1" dirty="0" smtClean="0">
                <a:latin typeface="+mj-lt"/>
              </a:rPr>
              <a:t>Simulation </a:t>
            </a:r>
          </a:p>
          <a:p>
            <a:pPr algn="ctr" eaLnBrk="1" fontAlgn="auto" hangingPunct="1">
              <a:spcBef>
                <a:spcPts val="0"/>
              </a:spcBef>
              <a:spcAft>
                <a:spcPts val="0"/>
              </a:spcAft>
              <a:defRPr/>
            </a:pPr>
            <a:r>
              <a:rPr lang="en-US" altLang="en-US" b="1" dirty="0" smtClean="0">
                <a:latin typeface="+mj-lt"/>
              </a:rPr>
              <a:t>Runs and </a:t>
            </a:r>
          </a:p>
          <a:p>
            <a:pPr algn="ctr" eaLnBrk="1" fontAlgn="auto" hangingPunct="1">
              <a:spcBef>
                <a:spcPts val="0"/>
              </a:spcBef>
              <a:spcAft>
                <a:spcPts val="0"/>
              </a:spcAft>
              <a:defRPr/>
            </a:pPr>
            <a:r>
              <a:rPr lang="en-US" altLang="en-US" b="1" dirty="0" smtClean="0">
                <a:latin typeface="+mj-lt"/>
              </a:rPr>
              <a:t>Analysis</a:t>
            </a:r>
            <a:endParaRPr lang="en-US" altLang="en-US" b="1" dirty="0">
              <a:latin typeface="+mj-lt"/>
            </a:endParaRPr>
          </a:p>
        </p:txBody>
      </p:sp>
      <p:sp>
        <p:nvSpPr>
          <p:cNvPr id="17443" name="Line 38"/>
          <p:cNvSpPr>
            <a:spLocks noChangeShapeType="1"/>
          </p:cNvSpPr>
          <p:nvPr/>
        </p:nvSpPr>
        <p:spPr bwMode="auto">
          <a:xfrm>
            <a:off x="8170863" y="2670175"/>
            <a:ext cx="0" cy="469900"/>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44" name="AutoShape 39"/>
          <p:cNvSpPr>
            <a:spLocks noChangeArrowheads="1"/>
          </p:cNvSpPr>
          <p:nvPr/>
        </p:nvSpPr>
        <p:spPr bwMode="auto">
          <a:xfrm>
            <a:off x="7596188" y="4148138"/>
            <a:ext cx="1223962" cy="720725"/>
          </a:xfrm>
          <a:prstGeom prst="diamond">
            <a:avLst/>
          </a:prstGeom>
          <a:solidFill>
            <a:schemeClr val="accent1">
              <a:lumMod val="20000"/>
              <a:lumOff val="80000"/>
            </a:schemeClr>
          </a:solidFill>
          <a:ln w="1905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b="1" dirty="0">
                <a:latin typeface="+mj-lt"/>
              </a:rPr>
              <a:t>More </a:t>
            </a:r>
            <a:endParaRPr lang="en-US" altLang="en-US" b="1" dirty="0" smtClean="0">
              <a:latin typeface="+mj-lt"/>
            </a:endParaRPr>
          </a:p>
          <a:p>
            <a:pPr algn="ctr" eaLnBrk="1" fontAlgn="auto" hangingPunct="1">
              <a:spcBef>
                <a:spcPts val="0"/>
              </a:spcBef>
              <a:spcAft>
                <a:spcPts val="0"/>
              </a:spcAft>
              <a:defRPr/>
            </a:pPr>
            <a:r>
              <a:rPr lang="en-US" altLang="en-US" b="1" dirty="0">
                <a:latin typeface="+mj-lt"/>
              </a:rPr>
              <a:t>R</a:t>
            </a:r>
            <a:r>
              <a:rPr lang="en-US" altLang="en-US" b="1" dirty="0" smtClean="0">
                <a:latin typeface="+mj-lt"/>
              </a:rPr>
              <a:t>uns</a:t>
            </a:r>
            <a:r>
              <a:rPr lang="en-US" altLang="en-US" b="1" dirty="0">
                <a:latin typeface="+mj-lt"/>
              </a:rPr>
              <a:t>?</a:t>
            </a:r>
          </a:p>
        </p:txBody>
      </p:sp>
      <p:sp>
        <p:nvSpPr>
          <p:cNvPr id="17445" name="Line 40"/>
          <p:cNvSpPr>
            <a:spLocks noChangeShapeType="1"/>
          </p:cNvSpPr>
          <p:nvPr/>
        </p:nvSpPr>
        <p:spPr bwMode="auto">
          <a:xfrm flipH="1">
            <a:off x="7380288" y="4508500"/>
            <a:ext cx="215900" cy="0"/>
          </a:xfrm>
          <a:prstGeom prst="line">
            <a:avLst/>
          </a:prstGeom>
          <a:noFill/>
          <a:ln w="1905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46" name="Line 41"/>
          <p:cNvSpPr>
            <a:spLocks noChangeShapeType="1"/>
          </p:cNvSpPr>
          <p:nvPr/>
        </p:nvSpPr>
        <p:spPr bwMode="auto">
          <a:xfrm>
            <a:off x="8820150" y="4508500"/>
            <a:ext cx="182563" cy="0"/>
          </a:xfrm>
          <a:prstGeom prst="line">
            <a:avLst/>
          </a:prstGeom>
          <a:noFill/>
          <a:ln w="1905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47" name="Line 42"/>
          <p:cNvSpPr>
            <a:spLocks noChangeShapeType="1"/>
          </p:cNvSpPr>
          <p:nvPr/>
        </p:nvSpPr>
        <p:spPr bwMode="auto">
          <a:xfrm flipV="1">
            <a:off x="9002713" y="2347913"/>
            <a:ext cx="0" cy="2160587"/>
          </a:xfrm>
          <a:prstGeom prst="line">
            <a:avLst/>
          </a:prstGeom>
          <a:noFill/>
          <a:ln w="1905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48" name="Line 44"/>
          <p:cNvSpPr>
            <a:spLocks noChangeShapeType="1"/>
          </p:cNvSpPr>
          <p:nvPr/>
        </p:nvSpPr>
        <p:spPr bwMode="auto">
          <a:xfrm flipV="1">
            <a:off x="7380288" y="3500438"/>
            <a:ext cx="0" cy="1008062"/>
          </a:xfrm>
          <a:prstGeom prst="line">
            <a:avLst/>
          </a:prstGeom>
          <a:noFill/>
          <a:ln w="1905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49" name="Line 46"/>
          <p:cNvSpPr>
            <a:spLocks noChangeShapeType="1"/>
          </p:cNvSpPr>
          <p:nvPr/>
        </p:nvSpPr>
        <p:spPr bwMode="auto">
          <a:xfrm>
            <a:off x="7380288" y="3500438"/>
            <a:ext cx="179387" cy="0"/>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50" name="Line 47"/>
          <p:cNvSpPr>
            <a:spLocks noChangeShapeType="1"/>
          </p:cNvSpPr>
          <p:nvPr/>
        </p:nvSpPr>
        <p:spPr bwMode="auto">
          <a:xfrm flipH="1">
            <a:off x="8785225" y="2347913"/>
            <a:ext cx="217488" cy="0"/>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51" name="AutoShape 48"/>
          <p:cNvSpPr>
            <a:spLocks noChangeArrowheads="1"/>
          </p:cNvSpPr>
          <p:nvPr/>
        </p:nvSpPr>
        <p:spPr bwMode="auto">
          <a:xfrm>
            <a:off x="7596188" y="5372100"/>
            <a:ext cx="1368425" cy="720725"/>
          </a:xfrm>
          <a:prstGeom prst="flowChartDocument">
            <a:avLst/>
          </a:prstGeom>
          <a:solidFill>
            <a:schemeClr val="accent1">
              <a:lumMod val="20000"/>
              <a:lumOff val="80000"/>
            </a:schemeClr>
          </a:solidFill>
          <a:ln w="1905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b="1" dirty="0">
                <a:latin typeface="+mj-lt"/>
              </a:rPr>
              <a:t>Documentation</a:t>
            </a:r>
          </a:p>
          <a:p>
            <a:pPr algn="ctr" eaLnBrk="1" fontAlgn="auto" hangingPunct="1">
              <a:spcBef>
                <a:spcPts val="0"/>
              </a:spcBef>
              <a:spcAft>
                <a:spcPts val="0"/>
              </a:spcAft>
              <a:defRPr/>
            </a:pPr>
            <a:r>
              <a:rPr lang="en-US" altLang="en-US" b="1" dirty="0">
                <a:latin typeface="+mj-lt"/>
              </a:rPr>
              <a:t>and R</a:t>
            </a:r>
            <a:r>
              <a:rPr lang="en-US" altLang="en-US" b="1" dirty="0" smtClean="0">
                <a:latin typeface="+mj-lt"/>
              </a:rPr>
              <a:t>eporting</a:t>
            </a:r>
            <a:endParaRPr lang="en-US" altLang="en-US" b="1" dirty="0">
              <a:latin typeface="+mj-lt"/>
            </a:endParaRPr>
          </a:p>
        </p:txBody>
      </p:sp>
      <p:sp>
        <p:nvSpPr>
          <p:cNvPr id="17452" name="Line 49"/>
          <p:cNvSpPr>
            <a:spLocks noChangeShapeType="1"/>
          </p:cNvSpPr>
          <p:nvPr/>
        </p:nvSpPr>
        <p:spPr bwMode="auto">
          <a:xfrm>
            <a:off x="8212138" y="4867275"/>
            <a:ext cx="0" cy="504825"/>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53" name="Text Box 50"/>
          <p:cNvSpPr txBox="1">
            <a:spLocks noChangeArrowheads="1"/>
          </p:cNvSpPr>
          <p:nvPr/>
        </p:nvSpPr>
        <p:spPr bwMode="auto">
          <a:xfrm>
            <a:off x="7775575" y="4724400"/>
            <a:ext cx="431800" cy="336550"/>
          </a:xfrm>
          <a:prstGeom prst="rect">
            <a:avLst/>
          </a:prstGeom>
          <a:noFill/>
          <a:ln w="12700" cap="sq">
            <a:no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a:spAutoFit/>
          </a:bodyP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ct val="50000"/>
              </a:spcBef>
              <a:spcAft>
                <a:spcPts val="0"/>
              </a:spcAft>
              <a:defRPr/>
            </a:pPr>
            <a:r>
              <a:rPr lang="en-US" altLang="en-US" b="1" dirty="0">
                <a:latin typeface="+mj-lt"/>
              </a:rPr>
              <a:t>No</a:t>
            </a:r>
          </a:p>
        </p:txBody>
      </p:sp>
      <p:sp>
        <p:nvSpPr>
          <p:cNvPr id="17454" name="AutoShape 51"/>
          <p:cNvSpPr>
            <a:spLocks noChangeArrowheads="1"/>
          </p:cNvSpPr>
          <p:nvPr/>
        </p:nvSpPr>
        <p:spPr bwMode="auto">
          <a:xfrm>
            <a:off x="4930775" y="5373688"/>
            <a:ext cx="1584325" cy="719137"/>
          </a:xfrm>
          <a:prstGeom prst="flowChartTerminator">
            <a:avLst/>
          </a:prstGeom>
          <a:solidFill>
            <a:schemeClr val="accent1">
              <a:lumMod val="20000"/>
              <a:lumOff val="80000"/>
            </a:schemeClr>
          </a:solidFill>
          <a:ln w="1905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b="1" dirty="0">
                <a:latin typeface="+mj-lt"/>
              </a:rPr>
              <a:t>Implementation</a:t>
            </a:r>
          </a:p>
        </p:txBody>
      </p:sp>
      <p:sp>
        <p:nvSpPr>
          <p:cNvPr id="17455" name="Line 52"/>
          <p:cNvSpPr>
            <a:spLocks noChangeShapeType="1"/>
          </p:cNvSpPr>
          <p:nvPr/>
        </p:nvSpPr>
        <p:spPr bwMode="auto">
          <a:xfrm flipH="1">
            <a:off x="6515100" y="5732463"/>
            <a:ext cx="1081088" cy="0"/>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56" name="Text Box 58"/>
          <p:cNvSpPr txBox="1">
            <a:spLocks noChangeArrowheads="1"/>
          </p:cNvSpPr>
          <p:nvPr/>
        </p:nvSpPr>
        <p:spPr bwMode="auto">
          <a:xfrm>
            <a:off x="7207250" y="3957638"/>
            <a:ext cx="649288" cy="336550"/>
          </a:xfrm>
          <a:prstGeom prst="rect">
            <a:avLst/>
          </a:prstGeom>
          <a:noFill/>
          <a:ln w="12700" cap="sq">
            <a:no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a:spAutoFit/>
          </a:bodyP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ct val="50000"/>
              </a:spcBef>
              <a:spcAft>
                <a:spcPts val="0"/>
              </a:spcAft>
              <a:defRPr/>
            </a:pPr>
            <a:r>
              <a:rPr lang="en-US" altLang="en-US" b="1" dirty="0">
                <a:latin typeface="+mj-lt"/>
              </a:rPr>
              <a:t>Yes</a:t>
            </a:r>
          </a:p>
        </p:txBody>
      </p:sp>
      <p:sp>
        <p:nvSpPr>
          <p:cNvPr id="17457" name="Text Box 59"/>
          <p:cNvSpPr txBox="1">
            <a:spLocks noChangeArrowheads="1"/>
          </p:cNvSpPr>
          <p:nvPr/>
        </p:nvSpPr>
        <p:spPr bwMode="auto">
          <a:xfrm>
            <a:off x="5413375" y="3005138"/>
            <a:ext cx="649288" cy="336550"/>
          </a:xfrm>
          <a:prstGeom prst="rect">
            <a:avLst/>
          </a:prstGeom>
          <a:noFill/>
          <a:ln w="12700" cap="sq">
            <a:no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a:spAutoFit/>
          </a:bodyP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ct val="50000"/>
              </a:spcBef>
              <a:spcAft>
                <a:spcPts val="0"/>
              </a:spcAft>
              <a:defRPr/>
            </a:pPr>
            <a:r>
              <a:rPr lang="en-US" altLang="en-US" b="1" dirty="0">
                <a:latin typeface="+mj-lt"/>
              </a:rPr>
              <a:t>Yes</a:t>
            </a:r>
          </a:p>
        </p:txBody>
      </p:sp>
      <p:sp>
        <p:nvSpPr>
          <p:cNvPr id="17458" name="Text Box 60"/>
          <p:cNvSpPr txBox="1">
            <a:spLocks noChangeArrowheads="1"/>
          </p:cNvSpPr>
          <p:nvPr/>
        </p:nvSpPr>
        <p:spPr bwMode="auto">
          <a:xfrm>
            <a:off x="6586538" y="2597150"/>
            <a:ext cx="649287" cy="336550"/>
          </a:xfrm>
          <a:prstGeom prst="rect">
            <a:avLst/>
          </a:prstGeom>
          <a:noFill/>
          <a:ln w="12700" cap="sq">
            <a:no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a:spAutoFit/>
          </a:bodyP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ct val="50000"/>
              </a:spcBef>
              <a:spcAft>
                <a:spcPts val="0"/>
              </a:spcAft>
              <a:defRPr/>
            </a:pPr>
            <a:r>
              <a:rPr lang="en-US" altLang="en-US" b="1" dirty="0">
                <a:latin typeface="+mj-lt"/>
              </a:rPr>
              <a:t>Yes</a:t>
            </a:r>
          </a:p>
        </p:txBody>
      </p:sp>
      <p:sp>
        <p:nvSpPr>
          <p:cNvPr id="17459" name="Text Box 61"/>
          <p:cNvSpPr txBox="1">
            <a:spLocks noChangeArrowheads="1"/>
          </p:cNvSpPr>
          <p:nvPr/>
        </p:nvSpPr>
        <p:spPr bwMode="auto">
          <a:xfrm>
            <a:off x="8570913" y="4457700"/>
            <a:ext cx="647700" cy="336550"/>
          </a:xfrm>
          <a:prstGeom prst="rect">
            <a:avLst/>
          </a:prstGeom>
          <a:noFill/>
          <a:ln w="12700" cap="sq">
            <a:no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a:spAutoFit/>
          </a:bodyP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ct val="50000"/>
              </a:spcBef>
              <a:spcAft>
                <a:spcPts val="0"/>
              </a:spcAft>
              <a:defRPr/>
            </a:pPr>
            <a:r>
              <a:rPr lang="en-US" altLang="en-US" b="1" dirty="0">
                <a:latin typeface="+mj-lt"/>
              </a:rPr>
              <a:t>Yes</a:t>
            </a: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p:txBody>
          <a:bodyPr/>
          <a:lstStyle/>
          <a:p>
            <a:pPr eaLnBrk="1" hangingPunct="1"/>
            <a:r>
              <a:rPr lang="en-US" altLang="en-US" sz="4000" dirty="0" smtClean="0"/>
              <a:t>PROBLEM FORMULATION </a:t>
            </a:r>
            <a:br>
              <a:rPr lang="en-US" altLang="en-US" sz="4000" dirty="0" smtClean="0"/>
            </a:br>
            <a:r>
              <a:rPr lang="en-US" altLang="en-US" sz="4000" dirty="0" smtClean="0"/>
              <a:t>(NOT MODEL)</a:t>
            </a:r>
            <a:endParaRPr lang="en-US" altLang="en-US" dirty="0" smtClean="0"/>
          </a:p>
        </p:txBody>
      </p:sp>
      <p:sp>
        <p:nvSpPr>
          <p:cNvPr id="45059" name="Rectangle 3"/>
          <p:cNvSpPr>
            <a:spLocks noGrp="1" noChangeArrowheads="1"/>
          </p:cNvSpPr>
          <p:nvPr>
            <p:ph idx="1"/>
          </p:nvPr>
        </p:nvSpPr>
        <p:spPr>
          <a:xfrm>
            <a:off x="685800" y="1828800"/>
            <a:ext cx="8305800" cy="4114800"/>
          </a:xfrm>
        </p:spPr>
        <p:txBody>
          <a:bodyPr/>
          <a:lstStyle/>
          <a:p>
            <a:pPr eaLnBrk="1" hangingPunct="1">
              <a:tabLst>
                <a:tab pos="573088" algn="l"/>
                <a:tab pos="952500" algn="l"/>
              </a:tabLst>
            </a:pPr>
            <a:r>
              <a:rPr lang="en-US" altLang="en-US" sz="2800" dirty="0" smtClean="0"/>
              <a:t>A statement of the problem</a:t>
            </a:r>
          </a:p>
          <a:p>
            <a:pPr lvl="1" eaLnBrk="1" hangingPunct="1">
              <a:tabLst>
                <a:tab pos="573088" algn="l"/>
                <a:tab pos="952500" algn="l"/>
              </a:tabLst>
            </a:pPr>
            <a:r>
              <a:rPr lang="en-US" altLang="en-US" dirty="0" smtClean="0"/>
              <a:t>the problem is clearly understood by the simulation modeler</a:t>
            </a:r>
          </a:p>
          <a:p>
            <a:pPr lvl="1" eaLnBrk="1" hangingPunct="1">
              <a:tabLst>
                <a:tab pos="573088" algn="l"/>
                <a:tab pos="952500" algn="l"/>
              </a:tabLst>
            </a:pPr>
            <a:r>
              <a:rPr lang="en-US" altLang="en-US" dirty="0" smtClean="0"/>
              <a:t>the formulation is clearly understood by the client</a:t>
            </a:r>
          </a:p>
          <a:p>
            <a:pPr eaLnBrk="1" hangingPunct="1">
              <a:tabLst>
                <a:tab pos="573088" algn="l"/>
                <a:tab pos="952500" algn="l"/>
              </a:tabLst>
            </a:pPr>
            <a:r>
              <a:rPr lang="en-US" altLang="en-US" sz="2800" dirty="0" smtClean="0"/>
              <a:t>Criteria for selecting a problem</a:t>
            </a:r>
          </a:p>
          <a:p>
            <a:pPr lvl="1" eaLnBrk="1" hangingPunct="1">
              <a:tabLst>
                <a:tab pos="573088" algn="l"/>
                <a:tab pos="952500" algn="l"/>
              </a:tabLst>
            </a:pPr>
            <a:r>
              <a:rPr lang="en-US" altLang="en-US" dirty="0" smtClean="0"/>
              <a:t>Technical and </a:t>
            </a:r>
            <a:r>
              <a:rPr lang="en-US" altLang="en-US" dirty="0"/>
              <a:t>e</a:t>
            </a:r>
            <a:r>
              <a:rPr lang="en-US" altLang="en-US" dirty="0" smtClean="0"/>
              <a:t>conomical </a:t>
            </a:r>
            <a:r>
              <a:rPr lang="en-US" altLang="en-US" dirty="0"/>
              <a:t>f</a:t>
            </a:r>
            <a:r>
              <a:rPr lang="en-US" altLang="en-US" dirty="0" smtClean="0"/>
              <a:t>easibility</a:t>
            </a:r>
          </a:p>
          <a:p>
            <a:pPr lvl="1" eaLnBrk="1" hangingPunct="1">
              <a:tabLst>
                <a:tab pos="573088" algn="l"/>
                <a:tab pos="952500" algn="l"/>
              </a:tabLst>
            </a:pPr>
            <a:r>
              <a:rPr lang="en-US" altLang="en-US" dirty="0" smtClean="0"/>
              <a:t>Perceived urgency for a solution</a:t>
            </a:r>
          </a:p>
          <a:p>
            <a:pPr lvl="1" eaLnBrk="1" hangingPunct="1">
              <a:tabLst>
                <a:tab pos="573088" algn="l"/>
                <a:tab pos="952500" algn="l"/>
              </a:tabLst>
            </a:pPr>
            <a:endParaRPr lang="en-US" altLang="en-US" sz="2000" dirty="0" smtClean="0"/>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ChangeArrowheads="1"/>
          </p:cNvSpPr>
          <p:nvPr>
            <p:ph type="title"/>
          </p:nvPr>
        </p:nvSpPr>
        <p:spPr>
          <a:xfrm>
            <a:off x="609600" y="304800"/>
            <a:ext cx="8001000" cy="1371600"/>
          </a:xfrm>
        </p:spPr>
        <p:txBody>
          <a:bodyPr/>
          <a:lstStyle/>
          <a:p>
            <a:pPr eaLnBrk="1" hangingPunct="1"/>
            <a:r>
              <a:rPr lang="en-US" altLang="en-US" sz="4000" dirty="0" smtClean="0"/>
              <a:t>SETTING OBJECTIVES AND </a:t>
            </a:r>
            <a:br>
              <a:rPr lang="en-US" altLang="en-US" sz="4000" dirty="0" smtClean="0"/>
            </a:br>
            <a:r>
              <a:rPr lang="en-US" altLang="en-US" sz="4000" dirty="0" smtClean="0"/>
              <a:t>PROJECT PLAN</a:t>
            </a:r>
            <a:endParaRPr lang="en-US" altLang="en-US" dirty="0" smtClean="0"/>
          </a:p>
        </p:txBody>
      </p:sp>
      <p:sp>
        <p:nvSpPr>
          <p:cNvPr id="46083" name="Rectangle 3"/>
          <p:cNvSpPr>
            <a:spLocks noGrp="1" noChangeArrowheads="1"/>
          </p:cNvSpPr>
          <p:nvPr>
            <p:ph idx="1"/>
          </p:nvPr>
        </p:nvSpPr>
        <p:spPr>
          <a:xfrm>
            <a:off x="609600" y="1600200"/>
            <a:ext cx="8153400" cy="4724400"/>
          </a:xfrm>
        </p:spPr>
        <p:txBody>
          <a:bodyPr/>
          <a:lstStyle/>
          <a:p>
            <a:pPr eaLnBrk="1" hangingPunct="1">
              <a:tabLst>
                <a:tab pos="573088" algn="l"/>
                <a:tab pos="952500" algn="l"/>
              </a:tabLst>
            </a:pPr>
            <a:r>
              <a:rPr lang="en-US" altLang="en-US" sz="2800" dirty="0" smtClean="0"/>
              <a:t>Determine the questions that are to be answered</a:t>
            </a:r>
          </a:p>
          <a:p>
            <a:pPr lvl="1" eaLnBrk="1" hangingPunct="1">
              <a:tabLst>
                <a:tab pos="573088" algn="l"/>
                <a:tab pos="952500" algn="l"/>
              </a:tabLst>
            </a:pPr>
            <a:r>
              <a:rPr lang="en-US" altLang="en-US" sz="2500" dirty="0" smtClean="0"/>
              <a:t>Objective to be achieved</a:t>
            </a:r>
          </a:p>
          <a:p>
            <a:pPr lvl="1" eaLnBrk="1" hangingPunct="1">
              <a:tabLst>
                <a:tab pos="573088" algn="l"/>
                <a:tab pos="952500" algn="l"/>
              </a:tabLst>
            </a:pPr>
            <a:r>
              <a:rPr lang="en-US" altLang="en-US" sz="2500" dirty="0" smtClean="0"/>
              <a:t>Identify scenarios to be investigated</a:t>
            </a:r>
          </a:p>
          <a:p>
            <a:pPr lvl="1" eaLnBrk="1" hangingPunct="1">
              <a:tabLst>
                <a:tab pos="573088" algn="l"/>
                <a:tab pos="952500" algn="l"/>
              </a:tabLst>
            </a:pPr>
            <a:r>
              <a:rPr lang="en-US" altLang="en-US" sz="2500" dirty="0" smtClean="0"/>
              <a:t>Level of details (assumptions)</a:t>
            </a:r>
          </a:p>
          <a:p>
            <a:pPr lvl="1" eaLnBrk="1" hangingPunct="1">
              <a:tabLst>
                <a:tab pos="573088" algn="l"/>
                <a:tab pos="952500" algn="l"/>
              </a:tabLst>
            </a:pPr>
            <a:r>
              <a:rPr lang="en-US" altLang="en-US" sz="2500" dirty="0" smtClean="0"/>
              <a:t>Determine the end-user, data, hardware, software, personnel, and time requirements </a:t>
            </a:r>
          </a:p>
          <a:p>
            <a:pPr eaLnBrk="1" hangingPunct="1">
              <a:tabLst>
                <a:tab pos="573088" algn="l"/>
                <a:tab pos="952500" algn="l"/>
              </a:tabLst>
            </a:pPr>
            <a:r>
              <a:rPr lang="en-US" altLang="en-US" sz="2800" dirty="0" smtClean="0"/>
              <a:t>Is simulation appropriate?</a:t>
            </a:r>
          </a:p>
          <a:p>
            <a:pPr eaLnBrk="1" hangingPunct="1">
              <a:tabLst>
                <a:tab pos="573088" algn="l"/>
                <a:tab pos="952500" algn="l"/>
              </a:tabLst>
            </a:pPr>
            <a:endParaRPr lang="en-US" altLang="en-US" sz="2800" dirty="0" smtClean="0"/>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57"/>
          <p:cNvSpPr>
            <a:spLocks noChangeArrowheads="1"/>
          </p:cNvSpPr>
          <p:nvPr/>
        </p:nvSpPr>
        <p:spPr bwMode="auto">
          <a:xfrm>
            <a:off x="4810125" y="5130800"/>
            <a:ext cx="4283075" cy="1079500"/>
          </a:xfrm>
          <a:prstGeom prst="rect">
            <a:avLst/>
          </a:prstGeom>
          <a:solidFill>
            <a:srgbClr val="EA8688"/>
          </a:solidFill>
          <a:ln w="19050" cap="rnd">
            <a:solidFill>
              <a:schemeClr val="tx1"/>
            </a:solidFill>
            <a:prstDash val="sysDot"/>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endParaRPr lang="en-US" altLang="en-US" b="1" dirty="0">
              <a:latin typeface="+mj-lt"/>
            </a:endParaRPr>
          </a:p>
        </p:txBody>
      </p:sp>
      <p:sp>
        <p:nvSpPr>
          <p:cNvPr id="17411" name="Rectangle 56"/>
          <p:cNvSpPr>
            <a:spLocks noChangeArrowheads="1"/>
          </p:cNvSpPr>
          <p:nvPr/>
        </p:nvSpPr>
        <p:spPr bwMode="auto">
          <a:xfrm>
            <a:off x="7292975" y="1771650"/>
            <a:ext cx="1800225" cy="3313113"/>
          </a:xfrm>
          <a:prstGeom prst="rect">
            <a:avLst/>
          </a:prstGeom>
          <a:solidFill>
            <a:srgbClr val="D0C102"/>
          </a:solidFill>
          <a:ln w="19050" cap="rnd">
            <a:solidFill>
              <a:schemeClr val="tx1"/>
            </a:solidFill>
            <a:prstDash val="sysDot"/>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endParaRPr lang="en-US" altLang="en-US" b="1" dirty="0">
              <a:latin typeface="+mj-lt"/>
            </a:endParaRPr>
          </a:p>
        </p:txBody>
      </p:sp>
      <p:sp>
        <p:nvSpPr>
          <p:cNvPr id="17412" name="Rectangle 55"/>
          <p:cNvSpPr>
            <a:spLocks noChangeArrowheads="1"/>
          </p:cNvSpPr>
          <p:nvPr/>
        </p:nvSpPr>
        <p:spPr bwMode="auto">
          <a:xfrm>
            <a:off x="2041525" y="1771650"/>
            <a:ext cx="5191125" cy="3313113"/>
          </a:xfrm>
          <a:prstGeom prst="rect">
            <a:avLst/>
          </a:prstGeom>
          <a:solidFill>
            <a:srgbClr val="FF944B"/>
          </a:solidFill>
          <a:ln w="19050" cap="rnd">
            <a:solidFill>
              <a:schemeClr val="tx1"/>
            </a:solidFill>
            <a:prstDash val="sysDot"/>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endParaRPr lang="en-US" altLang="en-US" b="1" dirty="0">
              <a:latin typeface="+mj-lt"/>
            </a:endParaRPr>
          </a:p>
        </p:txBody>
      </p:sp>
      <p:sp>
        <p:nvSpPr>
          <p:cNvPr id="47109" name="Rectangle 54"/>
          <p:cNvSpPr>
            <a:spLocks noChangeArrowheads="1"/>
          </p:cNvSpPr>
          <p:nvPr/>
        </p:nvSpPr>
        <p:spPr bwMode="auto">
          <a:xfrm>
            <a:off x="82550" y="2636838"/>
            <a:ext cx="2736850" cy="1439862"/>
          </a:xfrm>
          <a:prstGeom prst="rect">
            <a:avLst/>
          </a:prstGeom>
          <a:solidFill>
            <a:srgbClr val="97A9E1"/>
          </a:solidFill>
          <a:ln w="19050" cap="rnd">
            <a:solidFill>
              <a:schemeClr val="tx1"/>
            </a:solidFill>
            <a:prstDash val="sysDot"/>
            <a:miter lim="800000"/>
            <a:headEnd type="none" w="sm" len="sm"/>
            <a:tailEnd type="none" w="sm" len="sm"/>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endParaRPr lang="en-US" altLang="en-US" sz="1600" b="1" dirty="0">
              <a:latin typeface="Times New Roman" panose="02020603050405020304" pitchFamily="18" charset="0"/>
            </a:endParaRPr>
          </a:p>
        </p:txBody>
      </p:sp>
      <p:sp>
        <p:nvSpPr>
          <p:cNvPr id="47110" name="Rectangle 2"/>
          <p:cNvSpPr>
            <a:spLocks noGrp="1" noChangeArrowheads="1"/>
          </p:cNvSpPr>
          <p:nvPr>
            <p:ph type="title"/>
          </p:nvPr>
        </p:nvSpPr>
        <p:spPr>
          <a:xfrm>
            <a:off x="685800" y="609600"/>
            <a:ext cx="7989888" cy="1143000"/>
          </a:xfrm>
        </p:spPr>
        <p:txBody>
          <a:bodyPr/>
          <a:lstStyle/>
          <a:p>
            <a:pPr eaLnBrk="1" hangingPunct="1"/>
            <a:r>
              <a:rPr lang="en-US" altLang="en-US" sz="4000" dirty="0" smtClean="0"/>
              <a:t>STEPS IN A SIMULATION STUDY</a:t>
            </a:r>
          </a:p>
        </p:txBody>
      </p:sp>
      <p:sp>
        <p:nvSpPr>
          <p:cNvPr id="17415" name="Rectangle 4"/>
          <p:cNvSpPr>
            <a:spLocks noChangeArrowheads="1"/>
          </p:cNvSpPr>
          <p:nvPr/>
        </p:nvSpPr>
        <p:spPr bwMode="auto">
          <a:xfrm>
            <a:off x="179388" y="3067050"/>
            <a:ext cx="1079500" cy="576263"/>
          </a:xfrm>
          <a:prstGeom prst="rect">
            <a:avLst/>
          </a:prstGeom>
          <a:solidFill>
            <a:schemeClr val="accent1">
              <a:lumMod val="20000"/>
              <a:lumOff val="80000"/>
            </a:schemeClr>
          </a:solidFill>
          <a:ln w="1905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b="1" dirty="0">
                <a:latin typeface="+mj-lt"/>
              </a:rPr>
              <a:t>Problem</a:t>
            </a:r>
          </a:p>
          <a:p>
            <a:pPr algn="ctr" eaLnBrk="1" fontAlgn="auto" hangingPunct="1">
              <a:spcBef>
                <a:spcPts val="0"/>
              </a:spcBef>
              <a:spcAft>
                <a:spcPts val="0"/>
              </a:spcAft>
              <a:defRPr/>
            </a:pPr>
            <a:r>
              <a:rPr lang="en-US" altLang="en-US" b="1" dirty="0" smtClean="0">
                <a:latin typeface="+mj-lt"/>
              </a:rPr>
              <a:t>Formulation</a:t>
            </a:r>
            <a:endParaRPr lang="en-US" altLang="en-US" b="1" dirty="0">
              <a:latin typeface="+mj-lt"/>
            </a:endParaRPr>
          </a:p>
        </p:txBody>
      </p:sp>
      <p:sp>
        <p:nvSpPr>
          <p:cNvPr id="17416" name="Rectangle 6"/>
          <p:cNvSpPr>
            <a:spLocks noChangeArrowheads="1"/>
          </p:cNvSpPr>
          <p:nvPr/>
        </p:nvSpPr>
        <p:spPr bwMode="auto">
          <a:xfrm>
            <a:off x="1628775" y="2851150"/>
            <a:ext cx="1079500" cy="1008063"/>
          </a:xfrm>
          <a:prstGeom prst="rect">
            <a:avLst/>
          </a:prstGeom>
          <a:solidFill>
            <a:schemeClr val="accent1">
              <a:lumMod val="20000"/>
              <a:lumOff val="80000"/>
            </a:schemeClr>
          </a:solidFill>
          <a:ln w="1905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b="1" dirty="0">
                <a:latin typeface="+mj-lt"/>
              </a:rPr>
              <a:t>Setting of</a:t>
            </a:r>
          </a:p>
          <a:p>
            <a:pPr algn="ctr" eaLnBrk="1" fontAlgn="auto" hangingPunct="1">
              <a:spcBef>
                <a:spcPts val="0"/>
              </a:spcBef>
              <a:spcAft>
                <a:spcPts val="0"/>
              </a:spcAft>
              <a:defRPr/>
            </a:pPr>
            <a:r>
              <a:rPr lang="en-US" altLang="en-US" b="1" dirty="0" smtClean="0">
                <a:latin typeface="+mj-lt"/>
              </a:rPr>
              <a:t>Objectives</a:t>
            </a:r>
            <a:endParaRPr lang="en-US" altLang="en-US" b="1" dirty="0">
              <a:latin typeface="+mj-lt"/>
            </a:endParaRPr>
          </a:p>
          <a:p>
            <a:pPr algn="ctr" eaLnBrk="1" fontAlgn="auto" hangingPunct="1">
              <a:spcBef>
                <a:spcPts val="0"/>
              </a:spcBef>
              <a:spcAft>
                <a:spcPts val="0"/>
              </a:spcAft>
              <a:defRPr/>
            </a:pPr>
            <a:r>
              <a:rPr lang="en-US" altLang="en-US" b="1" dirty="0">
                <a:latin typeface="+mj-lt"/>
              </a:rPr>
              <a:t>and </a:t>
            </a:r>
            <a:r>
              <a:rPr lang="en-US" altLang="en-US" b="1" dirty="0" smtClean="0">
                <a:latin typeface="+mj-lt"/>
              </a:rPr>
              <a:t>Overall</a:t>
            </a:r>
            <a:endParaRPr lang="en-US" altLang="en-US" b="1" dirty="0">
              <a:latin typeface="+mj-lt"/>
            </a:endParaRPr>
          </a:p>
          <a:p>
            <a:pPr algn="ctr" eaLnBrk="1" fontAlgn="auto" hangingPunct="1">
              <a:spcBef>
                <a:spcPts val="0"/>
              </a:spcBef>
              <a:spcAft>
                <a:spcPts val="0"/>
              </a:spcAft>
              <a:defRPr/>
            </a:pPr>
            <a:r>
              <a:rPr lang="en-US" altLang="en-US" b="1" dirty="0" smtClean="0">
                <a:latin typeface="+mj-lt"/>
              </a:rPr>
              <a:t>Project Plan</a:t>
            </a:r>
            <a:endParaRPr lang="en-US" altLang="en-US" b="1" dirty="0">
              <a:latin typeface="+mj-lt"/>
            </a:endParaRPr>
          </a:p>
        </p:txBody>
      </p:sp>
      <p:sp>
        <p:nvSpPr>
          <p:cNvPr id="17417" name="Rectangle 7"/>
          <p:cNvSpPr>
            <a:spLocks noChangeArrowheads="1"/>
          </p:cNvSpPr>
          <p:nvPr/>
        </p:nvSpPr>
        <p:spPr bwMode="auto">
          <a:xfrm>
            <a:off x="2195513" y="1843088"/>
            <a:ext cx="1582737" cy="647700"/>
          </a:xfrm>
          <a:prstGeom prst="rect">
            <a:avLst/>
          </a:prstGeom>
          <a:solidFill>
            <a:schemeClr val="accent1">
              <a:lumMod val="20000"/>
              <a:lumOff val="80000"/>
            </a:schemeClr>
          </a:solidFill>
          <a:ln w="1905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b="1" dirty="0" smtClean="0">
                <a:latin typeface="+mj-lt"/>
              </a:rPr>
              <a:t>Conceptual</a:t>
            </a:r>
          </a:p>
          <a:p>
            <a:pPr algn="ctr" eaLnBrk="1" fontAlgn="auto" hangingPunct="1">
              <a:spcBef>
                <a:spcPts val="0"/>
              </a:spcBef>
              <a:spcAft>
                <a:spcPts val="0"/>
              </a:spcAft>
              <a:defRPr/>
            </a:pPr>
            <a:r>
              <a:rPr lang="en-US" altLang="en-US" b="1" dirty="0" smtClean="0">
                <a:latin typeface="+mj-lt"/>
              </a:rPr>
              <a:t>Model</a:t>
            </a:r>
            <a:endParaRPr lang="en-US" altLang="en-US" b="1" dirty="0">
              <a:latin typeface="+mj-lt"/>
            </a:endParaRPr>
          </a:p>
        </p:txBody>
      </p:sp>
      <p:sp>
        <p:nvSpPr>
          <p:cNvPr id="17418" name="Rectangle 8"/>
          <p:cNvSpPr>
            <a:spLocks noChangeArrowheads="1"/>
          </p:cNvSpPr>
          <p:nvPr/>
        </p:nvSpPr>
        <p:spPr bwMode="auto">
          <a:xfrm>
            <a:off x="2266950" y="4219575"/>
            <a:ext cx="1511300" cy="647700"/>
          </a:xfrm>
          <a:prstGeom prst="rect">
            <a:avLst/>
          </a:prstGeom>
          <a:solidFill>
            <a:schemeClr val="accent1">
              <a:lumMod val="20000"/>
              <a:lumOff val="80000"/>
            </a:schemeClr>
          </a:solidFill>
          <a:ln w="1905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b="1" dirty="0" smtClean="0">
                <a:latin typeface="+mj-lt"/>
              </a:rPr>
              <a:t>Data Collection</a:t>
            </a:r>
            <a:endParaRPr lang="en-US" altLang="en-US" b="1" dirty="0">
              <a:latin typeface="+mj-lt"/>
            </a:endParaRPr>
          </a:p>
        </p:txBody>
      </p:sp>
      <p:sp>
        <p:nvSpPr>
          <p:cNvPr id="17419" name="Rectangle 9"/>
          <p:cNvSpPr>
            <a:spLocks noChangeArrowheads="1"/>
          </p:cNvSpPr>
          <p:nvPr/>
        </p:nvSpPr>
        <p:spPr bwMode="auto">
          <a:xfrm>
            <a:off x="3130550" y="3030538"/>
            <a:ext cx="1008063" cy="647700"/>
          </a:xfrm>
          <a:prstGeom prst="rect">
            <a:avLst/>
          </a:prstGeom>
          <a:solidFill>
            <a:schemeClr val="accent1">
              <a:lumMod val="20000"/>
              <a:lumOff val="80000"/>
            </a:schemeClr>
          </a:solidFill>
          <a:ln w="1905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b="1" dirty="0">
                <a:latin typeface="+mj-lt"/>
              </a:rPr>
              <a:t>Model</a:t>
            </a:r>
          </a:p>
          <a:p>
            <a:pPr algn="ctr" eaLnBrk="1" fontAlgn="auto" hangingPunct="1">
              <a:spcBef>
                <a:spcPts val="0"/>
              </a:spcBef>
              <a:spcAft>
                <a:spcPts val="0"/>
              </a:spcAft>
              <a:defRPr/>
            </a:pPr>
            <a:r>
              <a:rPr lang="en-US" altLang="en-US" b="1" dirty="0" smtClean="0">
                <a:latin typeface="+mj-lt"/>
              </a:rPr>
              <a:t>Translation</a:t>
            </a:r>
            <a:endParaRPr lang="en-US" altLang="en-US" b="1" dirty="0">
              <a:latin typeface="+mj-lt"/>
            </a:endParaRPr>
          </a:p>
        </p:txBody>
      </p:sp>
      <p:sp>
        <p:nvSpPr>
          <p:cNvPr id="17420" name="Line 11"/>
          <p:cNvSpPr>
            <a:spLocks noChangeShapeType="1"/>
          </p:cNvSpPr>
          <p:nvPr/>
        </p:nvSpPr>
        <p:spPr bwMode="auto">
          <a:xfrm>
            <a:off x="1277938" y="3354388"/>
            <a:ext cx="360362" cy="1587"/>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21" name="Line 12"/>
          <p:cNvSpPr>
            <a:spLocks noChangeShapeType="1"/>
          </p:cNvSpPr>
          <p:nvPr/>
        </p:nvSpPr>
        <p:spPr bwMode="auto">
          <a:xfrm>
            <a:off x="2482850" y="3868738"/>
            <a:ext cx="0" cy="360362"/>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22" name="Line 13"/>
          <p:cNvSpPr>
            <a:spLocks noChangeShapeType="1"/>
          </p:cNvSpPr>
          <p:nvPr/>
        </p:nvSpPr>
        <p:spPr bwMode="auto">
          <a:xfrm flipV="1">
            <a:off x="2482850" y="2490788"/>
            <a:ext cx="0" cy="360362"/>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23" name="Line 16"/>
          <p:cNvSpPr>
            <a:spLocks noChangeShapeType="1"/>
          </p:cNvSpPr>
          <p:nvPr/>
        </p:nvSpPr>
        <p:spPr bwMode="auto">
          <a:xfrm flipH="1">
            <a:off x="3486150" y="2490788"/>
            <a:ext cx="4763" cy="539750"/>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24" name="Line 17"/>
          <p:cNvSpPr>
            <a:spLocks noChangeShapeType="1"/>
          </p:cNvSpPr>
          <p:nvPr/>
        </p:nvSpPr>
        <p:spPr bwMode="auto">
          <a:xfrm flipH="1" flipV="1">
            <a:off x="3490913" y="3678238"/>
            <a:ext cx="0" cy="541337"/>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25" name="AutoShape 18"/>
          <p:cNvSpPr>
            <a:spLocks noChangeArrowheads="1"/>
          </p:cNvSpPr>
          <p:nvPr/>
        </p:nvSpPr>
        <p:spPr bwMode="auto">
          <a:xfrm>
            <a:off x="4427538" y="2994025"/>
            <a:ext cx="1223962" cy="720725"/>
          </a:xfrm>
          <a:prstGeom prst="diamond">
            <a:avLst/>
          </a:prstGeom>
          <a:solidFill>
            <a:schemeClr val="accent1">
              <a:lumMod val="20000"/>
              <a:lumOff val="80000"/>
            </a:schemeClr>
          </a:solidFill>
          <a:ln w="1905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b="1" dirty="0">
                <a:latin typeface="+mj-lt"/>
              </a:rPr>
              <a:t>Verified?</a:t>
            </a:r>
          </a:p>
        </p:txBody>
      </p:sp>
      <p:sp>
        <p:nvSpPr>
          <p:cNvPr id="17426" name="Line 19"/>
          <p:cNvSpPr>
            <a:spLocks noChangeShapeType="1"/>
          </p:cNvSpPr>
          <p:nvPr/>
        </p:nvSpPr>
        <p:spPr bwMode="auto">
          <a:xfrm>
            <a:off x="4141788" y="3354388"/>
            <a:ext cx="288925" cy="0"/>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27" name="Line 20"/>
          <p:cNvSpPr>
            <a:spLocks noChangeShapeType="1"/>
          </p:cNvSpPr>
          <p:nvPr/>
        </p:nvSpPr>
        <p:spPr bwMode="auto">
          <a:xfrm>
            <a:off x="5038725" y="3716338"/>
            <a:ext cx="0" cy="287337"/>
          </a:xfrm>
          <a:prstGeom prst="line">
            <a:avLst/>
          </a:prstGeom>
          <a:noFill/>
          <a:ln w="1905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28" name="Line 21"/>
          <p:cNvSpPr>
            <a:spLocks noChangeShapeType="1"/>
          </p:cNvSpPr>
          <p:nvPr/>
        </p:nvSpPr>
        <p:spPr bwMode="auto">
          <a:xfrm flipH="1">
            <a:off x="3886200" y="4003675"/>
            <a:ext cx="1152525" cy="0"/>
          </a:xfrm>
          <a:prstGeom prst="line">
            <a:avLst/>
          </a:prstGeom>
          <a:noFill/>
          <a:ln w="1905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29" name="Line 22"/>
          <p:cNvSpPr>
            <a:spLocks noChangeShapeType="1"/>
          </p:cNvSpPr>
          <p:nvPr/>
        </p:nvSpPr>
        <p:spPr bwMode="auto">
          <a:xfrm flipH="1" flipV="1">
            <a:off x="3886200" y="3678238"/>
            <a:ext cx="0" cy="325437"/>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30" name="Text Box 23"/>
          <p:cNvSpPr txBox="1">
            <a:spLocks noChangeArrowheads="1"/>
          </p:cNvSpPr>
          <p:nvPr/>
        </p:nvSpPr>
        <p:spPr bwMode="auto">
          <a:xfrm>
            <a:off x="4283075" y="3716338"/>
            <a:ext cx="431800" cy="336550"/>
          </a:xfrm>
          <a:prstGeom prst="rect">
            <a:avLst/>
          </a:prstGeom>
          <a:noFill/>
          <a:ln w="12700" cap="sq">
            <a:no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a:spAutoFit/>
          </a:bodyP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ct val="50000"/>
              </a:spcBef>
              <a:spcAft>
                <a:spcPts val="0"/>
              </a:spcAft>
              <a:defRPr/>
            </a:pPr>
            <a:r>
              <a:rPr lang="en-US" altLang="en-US" b="1" dirty="0">
                <a:latin typeface="+mj-lt"/>
              </a:rPr>
              <a:t>No</a:t>
            </a:r>
          </a:p>
        </p:txBody>
      </p:sp>
      <p:sp>
        <p:nvSpPr>
          <p:cNvPr id="17431" name="AutoShape 24"/>
          <p:cNvSpPr>
            <a:spLocks noChangeArrowheads="1"/>
          </p:cNvSpPr>
          <p:nvPr/>
        </p:nvSpPr>
        <p:spPr bwMode="auto">
          <a:xfrm>
            <a:off x="5903913" y="2994025"/>
            <a:ext cx="1223962" cy="720725"/>
          </a:xfrm>
          <a:prstGeom prst="diamond">
            <a:avLst/>
          </a:prstGeom>
          <a:solidFill>
            <a:schemeClr val="accent1">
              <a:lumMod val="20000"/>
              <a:lumOff val="80000"/>
            </a:schemeClr>
          </a:solidFill>
          <a:ln w="1905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b="1" dirty="0">
                <a:latin typeface="+mj-lt"/>
              </a:rPr>
              <a:t>Validated?</a:t>
            </a:r>
          </a:p>
        </p:txBody>
      </p:sp>
      <p:sp>
        <p:nvSpPr>
          <p:cNvPr id="17432" name="Line 25"/>
          <p:cNvSpPr>
            <a:spLocks noChangeShapeType="1"/>
          </p:cNvSpPr>
          <p:nvPr/>
        </p:nvSpPr>
        <p:spPr bwMode="auto">
          <a:xfrm>
            <a:off x="5651500" y="3354388"/>
            <a:ext cx="246063" cy="0"/>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33" name="Line 26"/>
          <p:cNvSpPr>
            <a:spLocks noChangeShapeType="1"/>
          </p:cNvSpPr>
          <p:nvPr/>
        </p:nvSpPr>
        <p:spPr bwMode="auto">
          <a:xfrm>
            <a:off x="6515100" y="3716338"/>
            <a:ext cx="0" cy="827087"/>
          </a:xfrm>
          <a:prstGeom prst="line">
            <a:avLst/>
          </a:prstGeom>
          <a:noFill/>
          <a:ln w="1905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34" name="Line 27"/>
          <p:cNvSpPr>
            <a:spLocks noChangeShapeType="1"/>
          </p:cNvSpPr>
          <p:nvPr/>
        </p:nvSpPr>
        <p:spPr bwMode="auto">
          <a:xfrm>
            <a:off x="6515100" y="2058988"/>
            <a:ext cx="0" cy="936625"/>
          </a:xfrm>
          <a:prstGeom prst="line">
            <a:avLst/>
          </a:prstGeom>
          <a:noFill/>
          <a:ln w="1905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35" name="Line 29"/>
          <p:cNvSpPr>
            <a:spLocks noChangeShapeType="1"/>
          </p:cNvSpPr>
          <p:nvPr/>
        </p:nvSpPr>
        <p:spPr bwMode="auto">
          <a:xfrm flipH="1">
            <a:off x="3779838" y="2058988"/>
            <a:ext cx="2735262" cy="0"/>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36" name="Line 30"/>
          <p:cNvSpPr>
            <a:spLocks noChangeShapeType="1"/>
          </p:cNvSpPr>
          <p:nvPr/>
        </p:nvSpPr>
        <p:spPr bwMode="auto">
          <a:xfrm flipH="1">
            <a:off x="3779838" y="4543425"/>
            <a:ext cx="2735262" cy="0"/>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37" name="Text Box 31"/>
          <p:cNvSpPr txBox="1">
            <a:spLocks noChangeArrowheads="1"/>
          </p:cNvSpPr>
          <p:nvPr/>
        </p:nvSpPr>
        <p:spPr bwMode="auto">
          <a:xfrm>
            <a:off x="5075238" y="4194175"/>
            <a:ext cx="431800" cy="336550"/>
          </a:xfrm>
          <a:prstGeom prst="rect">
            <a:avLst/>
          </a:prstGeom>
          <a:noFill/>
          <a:ln w="12700" cap="sq">
            <a:no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a:spAutoFit/>
          </a:bodyP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ct val="50000"/>
              </a:spcBef>
              <a:spcAft>
                <a:spcPts val="0"/>
              </a:spcAft>
              <a:defRPr/>
            </a:pPr>
            <a:r>
              <a:rPr lang="en-US" altLang="en-US" b="1" dirty="0">
                <a:latin typeface="+mj-lt"/>
              </a:rPr>
              <a:t>No</a:t>
            </a:r>
          </a:p>
        </p:txBody>
      </p:sp>
      <p:sp>
        <p:nvSpPr>
          <p:cNvPr id="17438" name="Text Box 32"/>
          <p:cNvSpPr txBox="1">
            <a:spLocks noChangeArrowheads="1"/>
          </p:cNvSpPr>
          <p:nvPr/>
        </p:nvSpPr>
        <p:spPr bwMode="auto">
          <a:xfrm>
            <a:off x="4883150" y="1998663"/>
            <a:ext cx="431800" cy="336550"/>
          </a:xfrm>
          <a:prstGeom prst="rect">
            <a:avLst/>
          </a:prstGeom>
          <a:noFill/>
          <a:ln w="12700" cap="sq">
            <a:no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a:spAutoFit/>
          </a:bodyP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ct val="50000"/>
              </a:spcBef>
              <a:spcAft>
                <a:spcPts val="0"/>
              </a:spcAft>
              <a:defRPr/>
            </a:pPr>
            <a:r>
              <a:rPr lang="en-US" altLang="en-US" b="1" dirty="0">
                <a:latin typeface="+mj-lt"/>
              </a:rPr>
              <a:t>No</a:t>
            </a:r>
          </a:p>
        </p:txBody>
      </p:sp>
      <p:sp>
        <p:nvSpPr>
          <p:cNvPr id="17439" name="Rectangle 33"/>
          <p:cNvSpPr>
            <a:spLocks noChangeArrowheads="1"/>
          </p:cNvSpPr>
          <p:nvPr/>
        </p:nvSpPr>
        <p:spPr bwMode="auto">
          <a:xfrm>
            <a:off x="7561263" y="2022475"/>
            <a:ext cx="1223962" cy="647700"/>
          </a:xfrm>
          <a:prstGeom prst="rect">
            <a:avLst/>
          </a:prstGeom>
          <a:solidFill>
            <a:schemeClr val="accent1">
              <a:lumMod val="20000"/>
              <a:lumOff val="80000"/>
            </a:schemeClr>
          </a:solidFill>
          <a:ln w="1905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b="1" dirty="0">
                <a:latin typeface="+mj-lt"/>
              </a:rPr>
              <a:t>Experimental</a:t>
            </a:r>
          </a:p>
          <a:p>
            <a:pPr algn="ctr" eaLnBrk="1" fontAlgn="auto" hangingPunct="1">
              <a:spcBef>
                <a:spcPts val="0"/>
              </a:spcBef>
              <a:spcAft>
                <a:spcPts val="0"/>
              </a:spcAft>
              <a:defRPr/>
            </a:pPr>
            <a:r>
              <a:rPr lang="en-US" altLang="en-US" b="1" dirty="0">
                <a:latin typeface="+mj-lt"/>
              </a:rPr>
              <a:t>Design</a:t>
            </a:r>
          </a:p>
        </p:txBody>
      </p:sp>
      <p:sp>
        <p:nvSpPr>
          <p:cNvPr id="17440" name="Line 34"/>
          <p:cNvSpPr>
            <a:spLocks noChangeShapeType="1"/>
          </p:cNvSpPr>
          <p:nvPr/>
        </p:nvSpPr>
        <p:spPr bwMode="auto">
          <a:xfrm>
            <a:off x="7131050" y="2339975"/>
            <a:ext cx="431800" cy="0"/>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41" name="Line 36"/>
          <p:cNvSpPr>
            <a:spLocks noChangeShapeType="1"/>
          </p:cNvSpPr>
          <p:nvPr/>
        </p:nvSpPr>
        <p:spPr bwMode="auto">
          <a:xfrm>
            <a:off x="7131050" y="2338388"/>
            <a:ext cx="0" cy="1008062"/>
          </a:xfrm>
          <a:prstGeom prst="line">
            <a:avLst/>
          </a:prstGeom>
          <a:noFill/>
          <a:ln w="1905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42" name="Rectangle 37"/>
          <p:cNvSpPr>
            <a:spLocks noChangeArrowheads="1"/>
          </p:cNvSpPr>
          <p:nvPr/>
        </p:nvSpPr>
        <p:spPr bwMode="auto">
          <a:xfrm>
            <a:off x="7559675" y="3140075"/>
            <a:ext cx="1225550" cy="792163"/>
          </a:xfrm>
          <a:prstGeom prst="rect">
            <a:avLst/>
          </a:prstGeom>
          <a:solidFill>
            <a:schemeClr val="accent1">
              <a:lumMod val="20000"/>
              <a:lumOff val="80000"/>
            </a:schemeClr>
          </a:solidFill>
          <a:ln w="1905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b="1" dirty="0" smtClean="0">
                <a:latin typeface="+mj-lt"/>
              </a:rPr>
              <a:t>Simulation </a:t>
            </a:r>
          </a:p>
          <a:p>
            <a:pPr algn="ctr" eaLnBrk="1" fontAlgn="auto" hangingPunct="1">
              <a:spcBef>
                <a:spcPts val="0"/>
              </a:spcBef>
              <a:spcAft>
                <a:spcPts val="0"/>
              </a:spcAft>
              <a:defRPr/>
            </a:pPr>
            <a:r>
              <a:rPr lang="en-US" altLang="en-US" b="1" dirty="0" smtClean="0">
                <a:latin typeface="+mj-lt"/>
              </a:rPr>
              <a:t>Runs and </a:t>
            </a:r>
          </a:p>
          <a:p>
            <a:pPr algn="ctr" eaLnBrk="1" fontAlgn="auto" hangingPunct="1">
              <a:spcBef>
                <a:spcPts val="0"/>
              </a:spcBef>
              <a:spcAft>
                <a:spcPts val="0"/>
              </a:spcAft>
              <a:defRPr/>
            </a:pPr>
            <a:r>
              <a:rPr lang="en-US" altLang="en-US" b="1" dirty="0" smtClean="0">
                <a:latin typeface="+mj-lt"/>
              </a:rPr>
              <a:t>Analysis</a:t>
            </a:r>
            <a:endParaRPr lang="en-US" altLang="en-US" b="1" dirty="0">
              <a:latin typeface="+mj-lt"/>
            </a:endParaRPr>
          </a:p>
        </p:txBody>
      </p:sp>
      <p:sp>
        <p:nvSpPr>
          <p:cNvPr id="17443" name="Line 38"/>
          <p:cNvSpPr>
            <a:spLocks noChangeShapeType="1"/>
          </p:cNvSpPr>
          <p:nvPr/>
        </p:nvSpPr>
        <p:spPr bwMode="auto">
          <a:xfrm>
            <a:off x="8170863" y="2670175"/>
            <a:ext cx="0" cy="469900"/>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44" name="AutoShape 39"/>
          <p:cNvSpPr>
            <a:spLocks noChangeArrowheads="1"/>
          </p:cNvSpPr>
          <p:nvPr/>
        </p:nvSpPr>
        <p:spPr bwMode="auto">
          <a:xfrm>
            <a:off x="7596188" y="4148138"/>
            <a:ext cx="1223962" cy="720725"/>
          </a:xfrm>
          <a:prstGeom prst="diamond">
            <a:avLst/>
          </a:prstGeom>
          <a:solidFill>
            <a:schemeClr val="accent1">
              <a:lumMod val="20000"/>
              <a:lumOff val="80000"/>
            </a:schemeClr>
          </a:solidFill>
          <a:ln w="1905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b="1" dirty="0">
                <a:latin typeface="+mj-lt"/>
              </a:rPr>
              <a:t>More </a:t>
            </a:r>
            <a:endParaRPr lang="en-US" altLang="en-US" b="1" dirty="0" smtClean="0">
              <a:latin typeface="+mj-lt"/>
            </a:endParaRPr>
          </a:p>
          <a:p>
            <a:pPr algn="ctr" eaLnBrk="1" fontAlgn="auto" hangingPunct="1">
              <a:spcBef>
                <a:spcPts val="0"/>
              </a:spcBef>
              <a:spcAft>
                <a:spcPts val="0"/>
              </a:spcAft>
              <a:defRPr/>
            </a:pPr>
            <a:r>
              <a:rPr lang="en-US" altLang="en-US" b="1" dirty="0">
                <a:latin typeface="+mj-lt"/>
              </a:rPr>
              <a:t>R</a:t>
            </a:r>
            <a:r>
              <a:rPr lang="en-US" altLang="en-US" b="1" dirty="0" smtClean="0">
                <a:latin typeface="+mj-lt"/>
              </a:rPr>
              <a:t>uns</a:t>
            </a:r>
            <a:r>
              <a:rPr lang="en-US" altLang="en-US" b="1" dirty="0">
                <a:latin typeface="+mj-lt"/>
              </a:rPr>
              <a:t>?</a:t>
            </a:r>
          </a:p>
        </p:txBody>
      </p:sp>
      <p:sp>
        <p:nvSpPr>
          <p:cNvPr id="17445" name="Line 40"/>
          <p:cNvSpPr>
            <a:spLocks noChangeShapeType="1"/>
          </p:cNvSpPr>
          <p:nvPr/>
        </p:nvSpPr>
        <p:spPr bwMode="auto">
          <a:xfrm flipH="1">
            <a:off x="7380288" y="4508500"/>
            <a:ext cx="215900" cy="0"/>
          </a:xfrm>
          <a:prstGeom prst="line">
            <a:avLst/>
          </a:prstGeom>
          <a:noFill/>
          <a:ln w="1905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46" name="Line 41"/>
          <p:cNvSpPr>
            <a:spLocks noChangeShapeType="1"/>
          </p:cNvSpPr>
          <p:nvPr/>
        </p:nvSpPr>
        <p:spPr bwMode="auto">
          <a:xfrm>
            <a:off x="8820150" y="4508500"/>
            <a:ext cx="182563" cy="0"/>
          </a:xfrm>
          <a:prstGeom prst="line">
            <a:avLst/>
          </a:prstGeom>
          <a:noFill/>
          <a:ln w="1905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47" name="Line 42"/>
          <p:cNvSpPr>
            <a:spLocks noChangeShapeType="1"/>
          </p:cNvSpPr>
          <p:nvPr/>
        </p:nvSpPr>
        <p:spPr bwMode="auto">
          <a:xfrm flipV="1">
            <a:off x="9002713" y="2347913"/>
            <a:ext cx="0" cy="2160587"/>
          </a:xfrm>
          <a:prstGeom prst="line">
            <a:avLst/>
          </a:prstGeom>
          <a:noFill/>
          <a:ln w="1905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48" name="Line 44"/>
          <p:cNvSpPr>
            <a:spLocks noChangeShapeType="1"/>
          </p:cNvSpPr>
          <p:nvPr/>
        </p:nvSpPr>
        <p:spPr bwMode="auto">
          <a:xfrm flipV="1">
            <a:off x="7380288" y="3500438"/>
            <a:ext cx="0" cy="1008062"/>
          </a:xfrm>
          <a:prstGeom prst="line">
            <a:avLst/>
          </a:prstGeom>
          <a:noFill/>
          <a:ln w="1905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49" name="Line 46"/>
          <p:cNvSpPr>
            <a:spLocks noChangeShapeType="1"/>
          </p:cNvSpPr>
          <p:nvPr/>
        </p:nvSpPr>
        <p:spPr bwMode="auto">
          <a:xfrm>
            <a:off x="7380288" y="3500438"/>
            <a:ext cx="179387" cy="0"/>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50" name="Line 47"/>
          <p:cNvSpPr>
            <a:spLocks noChangeShapeType="1"/>
          </p:cNvSpPr>
          <p:nvPr/>
        </p:nvSpPr>
        <p:spPr bwMode="auto">
          <a:xfrm flipH="1">
            <a:off x="8785225" y="2347913"/>
            <a:ext cx="217488" cy="0"/>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51" name="AutoShape 48"/>
          <p:cNvSpPr>
            <a:spLocks noChangeArrowheads="1"/>
          </p:cNvSpPr>
          <p:nvPr/>
        </p:nvSpPr>
        <p:spPr bwMode="auto">
          <a:xfrm>
            <a:off x="7596188" y="5372100"/>
            <a:ext cx="1368425" cy="720725"/>
          </a:xfrm>
          <a:prstGeom prst="flowChartDocument">
            <a:avLst/>
          </a:prstGeom>
          <a:solidFill>
            <a:schemeClr val="accent1">
              <a:lumMod val="20000"/>
              <a:lumOff val="80000"/>
            </a:schemeClr>
          </a:solidFill>
          <a:ln w="1905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b="1" dirty="0">
                <a:latin typeface="+mj-lt"/>
              </a:rPr>
              <a:t>Documentation</a:t>
            </a:r>
          </a:p>
          <a:p>
            <a:pPr algn="ctr" eaLnBrk="1" fontAlgn="auto" hangingPunct="1">
              <a:spcBef>
                <a:spcPts val="0"/>
              </a:spcBef>
              <a:spcAft>
                <a:spcPts val="0"/>
              </a:spcAft>
              <a:defRPr/>
            </a:pPr>
            <a:r>
              <a:rPr lang="en-US" altLang="en-US" b="1" dirty="0">
                <a:latin typeface="+mj-lt"/>
              </a:rPr>
              <a:t>and R</a:t>
            </a:r>
            <a:r>
              <a:rPr lang="en-US" altLang="en-US" b="1" dirty="0" smtClean="0">
                <a:latin typeface="+mj-lt"/>
              </a:rPr>
              <a:t>eporting</a:t>
            </a:r>
            <a:endParaRPr lang="en-US" altLang="en-US" b="1" dirty="0">
              <a:latin typeface="+mj-lt"/>
            </a:endParaRPr>
          </a:p>
        </p:txBody>
      </p:sp>
      <p:sp>
        <p:nvSpPr>
          <p:cNvPr id="17452" name="Line 49"/>
          <p:cNvSpPr>
            <a:spLocks noChangeShapeType="1"/>
          </p:cNvSpPr>
          <p:nvPr/>
        </p:nvSpPr>
        <p:spPr bwMode="auto">
          <a:xfrm>
            <a:off x="8212138" y="4867275"/>
            <a:ext cx="0" cy="504825"/>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53" name="Text Box 50"/>
          <p:cNvSpPr txBox="1">
            <a:spLocks noChangeArrowheads="1"/>
          </p:cNvSpPr>
          <p:nvPr/>
        </p:nvSpPr>
        <p:spPr bwMode="auto">
          <a:xfrm>
            <a:off x="7775575" y="4724400"/>
            <a:ext cx="431800" cy="336550"/>
          </a:xfrm>
          <a:prstGeom prst="rect">
            <a:avLst/>
          </a:prstGeom>
          <a:noFill/>
          <a:ln w="12700" cap="sq">
            <a:no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a:spAutoFit/>
          </a:bodyP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ct val="50000"/>
              </a:spcBef>
              <a:spcAft>
                <a:spcPts val="0"/>
              </a:spcAft>
              <a:defRPr/>
            </a:pPr>
            <a:r>
              <a:rPr lang="en-US" altLang="en-US" b="1" dirty="0">
                <a:latin typeface="+mj-lt"/>
              </a:rPr>
              <a:t>No</a:t>
            </a:r>
          </a:p>
        </p:txBody>
      </p:sp>
      <p:sp>
        <p:nvSpPr>
          <p:cNvPr id="17454" name="AutoShape 51"/>
          <p:cNvSpPr>
            <a:spLocks noChangeArrowheads="1"/>
          </p:cNvSpPr>
          <p:nvPr/>
        </p:nvSpPr>
        <p:spPr bwMode="auto">
          <a:xfrm>
            <a:off x="4930775" y="5373688"/>
            <a:ext cx="1584325" cy="719137"/>
          </a:xfrm>
          <a:prstGeom prst="flowChartTerminator">
            <a:avLst/>
          </a:prstGeom>
          <a:solidFill>
            <a:schemeClr val="accent1">
              <a:lumMod val="20000"/>
              <a:lumOff val="80000"/>
            </a:schemeClr>
          </a:solidFill>
          <a:ln w="1905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b="1" dirty="0">
                <a:latin typeface="+mj-lt"/>
              </a:rPr>
              <a:t>Implementation</a:t>
            </a:r>
          </a:p>
        </p:txBody>
      </p:sp>
      <p:sp>
        <p:nvSpPr>
          <p:cNvPr id="17455" name="Line 52"/>
          <p:cNvSpPr>
            <a:spLocks noChangeShapeType="1"/>
          </p:cNvSpPr>
          <p:nvPr/>
        </p:nvSpPr>
        <p:spPr bwMode="auto">
          <a:xfrm flipH="1">
            <a:off x="6515100" y="5732463"/>
            <a:ext cx="1081088" cy="0"/>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56" name="Text Box 58"/>
          <p:cNvSpPr txBox="1">
            <a:spLocks noChangeArrowheads="1"/>
          </p:cNvSpPr>
          <p:nvPr/>
        </p:nvSpPr>
        <p:spPr bwMode="auto">
          <a:xfrm>
            <a:off x="7207250" y="3957638"/>
            <a:ext cx="649288" cy="336550"/>
          </a:xfrm>
          <a:prstGeom prst="rect">
            <a:avLst/>
          </a:prstGeom>
          <a:noFill/>
          <a:ln w="12700" cap="sq">
            <a:no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a:spAutoFit/>
          </a:bodyP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ct val="50000"/>
              </a:spcBef>
              <a:spcAft>
                <a:spcPts val="0"/>
              </a:spcAft>
              <a:defRPr/>
            </a:pPr>
            <a:r>
              <a:rPr lang="en-US" altLang="en-US" b="1" dirty="0">
                <a:latin typeface="+mj-lt"/>
              </a:rPr>
              <a:t>Yes</a:t>
            </a:r>
          </a:p>
        </p:txBody>
      </p:sp>
      <p:sp>
        <p:nvSpPr>
          <p:cNvPr id="17457" name="Text Box 59"/>
          <p:cNvSpPr txBox="1">
            <a:spLocks noChangeArrowheads="1"/>
          </p:cNvSpPr>
          <p:nvPr/>
        </p:nvSpPr>
        <p:spPr bwMode="auto">
          <a:xfrm>
            <a:off x="5413375" y="3005138"/>
            <a:ext cx="649288" cy="336550"/>
          </a:xfrm>
          <a:prstGeom prst="rect">
            <a:avLst/>
          </a:prstGeom>
          <a:noFill/>
          <a:ln w="12700" cap="sq">
            <a:no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a:spAutoFit/>
          </a:bodyP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ct val="50000"/>
              </a:spcBef>
              <a:spcAft>
                <a:spcPts val="0"/>
              </a:spcAft>
              <a:defRPr/>
            </a:pPr>
            <a:r>
              <a:rPr lang="en-US" altLang="en-US" b="1" dirty="0">
                <a:latin typeface="+mj-lt"/>
              </a:rPr>
              <a:t>Yes</a:t>
            </a:r>
          </a:p>
        </p:txBody>
      </p:sp>
      <p:sp>
        <p:nvSpPr>
          <p:cNvPr id="17458" name="Text Box 60"/>
          <p:cNvSpPr txBox="1">
            <a:spLocks noChangeArrowheads="1"/>
          </p:cNvSpPr>
          <p:nvPr/>
        </p:nvSpPr>
        <p:spPr bwMode="auto">
          <a:xfrm>
            <a:off x="6586538" y="2597150"/>
            <a:ext cx="649287" cy="336550"/>
          </a:xfrm>
          <a:prstGeom prst="rect">
            <a:avLst/>
          </a:prstGeom>
          <a:noFill/>
          <a:ln w="12700" cap="sq">
            <a:no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a:spAutoFit/>
          </a:bodyP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ct val="50000"/>
              </a:spcBef>
              <a:spcAft>
                <a:spcPts val="0"/>
              </a:spcAft>
              <a:defRPr/>
            </a:pPr>
            <a:r>
              <a:rPr lang="en-US" altLang="en-US" b="1" dirty="0">
                <a:latin typeface="+mj-lt"/>
              </a:rPr>
              <a:t>Yes</a:t>
            </a:r>
          </a:p>
        </p:txBody>
      </p:sp>
      <p:sp>
        <p:nvSpPr>
          <p:cNvPr id="17459" name="Text Box 61"/>
          <p:cNvSpPr txBox="1">
            <a:spLocks noChangeArrowheads="1"/>
          </p:cNvSpPr>
          <p:nvPr/>
        </p:nvSpPr>
        <p:spPr bwMode="auto">
          <a:xfrm>
            <a:off x="8570913" y="4457700"/>
            <a:ext cx="647700" cy="336550"/>
          </a:xfrm>
          <a:prstGeom prst="rect">
            <a:avLst/>
          </a:prstGeom>
          <a:noFill/>
          <a:ln w="12700" cap="sq">
            <a:no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a:spAutoFit/>
          </a:bodyP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ct val="50000"/>
              </a:spcBef>
              <a:spcAft>
                <a:spcPts val="0"/>
              </a:spcAft>
              <a:defRPr/>
            </a:pPr>
            <a:r>
              <a:rPr lang="en-US" altLang="en-US" b="1" dirty="0">
                <a:latin typeface="+mj-lt"/>
              </a:rPr>
              <a:t>Yes</a:t>
            </a: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ChangeArrowheads="1"/>
          </p:cNvSpPr>
          <p:nvPr>
            <p:ph type="title"/>
          </p:nvPr>
        </p:nvSpPr>
        <p:spPr>
          <a:xfrm>
            <a:off x="685800" y="304800"/>
            <a:ext cx="7391400" cy="1371600"/>
          </a:xfrm>
        </p:spPr>
        <p:txBody>
          <a:bodyPr/>
          <a:lstStyle/>
          <a:p>
            <a:pPr eaLnBrk="1" hangingPunct="1"/>
            <a:r>
              <a:rPr lang="en-US" altLang="en-US" sz="4000" dirty="0" smtClean="0"/>
              <a:t>MODEL DEVELOPMENT</a:t>
            </a:r>
            <a:endParaRPr lang="en-US" altLang="en-US" dirty="0" smtClean="0"/>
          </a:p>
        </p:txBody>
      </p:sp>
      <p:sp>
        <p:nvSpPr>
          <p:cNvPr id="49158" name="Text Box 16"/>
          <p:cNvSpPr txBox="1">
            <a:spLocks noChangeArrowheads="1"/>
          </p:cNvSpPr>
          <p:nvPr/>
        </p:nvSpPr>
        <p:spPr bwMode="auto">
          <a:xfrm>
            <a:off x="3567113" y="2117725"/>
            <a:ext cx="184150" cy="3365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AU" altLang="en-US" dirty="0"/>
          </a:p>
        </p:txBody>
      </p:sp>
      <p:grpSp>
        <p:nvGrpSpPr>
          <p:cNvPr id="3" name="Group 2"/>
          <p:cNvGrpSpPr/>
          <p:nvPr/>
        </p:nvGrpSpPr>
        <p:grpSpPr>
          <a:xfrm>
            <a:off x="3282950" y="2971800"/>
            <a:ext cx="2590800" cy="914400"/>
            <a:chOff x="3282950" y="2971800"/>
            <a:chExt cx="2590800" cy="914400"/>
          </a:xfrm>
        </p:grpSpPr>
        <p:sp>
          <p:nvSpPr>
            <p:cNvPr id="58373" name="Text Box 5"/>
            <p:cNvSpPr txBox="1">
              <a:spLocks noChangeArrowheads="1"/>
            </p:cNvSpPr>
            <p:nvPr/>
          </p:nvSpPr>
          <p:spPr bwMode="auto">
            <a:xfrm>
              <a:off x="3282950" y="3519488"/>
              <a:ext cx="2590800" cy="366712"/>
            </a:xfrm>
            <a:prstGeom prst="rect">
              <a:avLst/>
            </a:prstGeom>
            <a:solidFill>
              <a:schemeClr val="accent1">
                <a:lumMod val="20000"/>
                <a:lumOff val="80000"/>
              </a:schemeClr>
            </a:solidFill>
            <a:ln w="19050">
              <a:solidFill>
                <a:schemeClr val="tx1"/>
              </a:solidFill>
              <a:miter lim="800000"/>
              <a:headEnd/>
              <a:tailEnd/>
            </a:ln>
            <a:effectLst/>
          </p:spPr>
          <p:txBody>
            <a:bodyPr>
              <a:spAutoFit/>
              <a:flatTx/>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spcBef>
                  <a:spcPct val="50000"/>
                </a:spcBef>
                <a:defRPr/>
              </a:pPr>
              <a:r>
                <a:rPr lang="en-AU" altLang="en-US" b="1" dirty="0" smtClean="0"/>
                <a:t>Conceptual model</a:t>
              </a:r>
            </a:p>
          </p:txBody>
        </p:sp>
        <p:sp>
          <p:nvSpPr>
            <p:cNvPr id="49159" name="Line 17"/>
            <p:cNvSpPr>
              <a:spLocks noChangeShapeType="1"/>
            </p:cNvSpPr>
            <p:nvPr/>
          </p:nvSpPr>
          <p:spPr bwMode="auto">
            <a:xfrm>
              <a:off x="4572000" y="2971800"/>
              <a:ext cx="0" cy="533400"/>
            </a:xfrm>
            <a:prstGeom prst="line">
              <a:avLst/>
            </a:prstGeom>
            <a:noFill/>
            <a:ln w="19050" cap="sq">
              <a:solidFill>
                <a:schemeClr val="tx1"/>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grpSp>
      <p:grpSp>
        <p:nvGrpSpPr>
          <p:cNvPr id="4" name="Group 3"/>
          <p:cNvGrpSpPr/>
          <p:nvPr/>
        </p:nvGrpSpPr>
        <p:grpSpPr>
          <a:xfrm>
            <a:off x="3276600" y="3886200"/>
            <a:ext cx="2590800" cy="914400"/>
            <a:chOff x="3276600" y="3886200"/>
            <a:chExt cx="2590800" cy="914400"/>
          </a:xfrm>
        </p:grpSpPr>
        <p:sp>
          <p:nvSpPr>
            <p:cNvPr id="58374" name="Text Box 6"/>
            <p:cNvSpPr txBox="1">
              <a:spLocks noChangeArrowheads="1"/>
            </p:cNvSpPr>
            <p:nvPr/>
          </p:nvSpPr>
          <p:spPr bwMode="auto">
            <a:xfrm>
              <a:off x="3276600" y="4433888"/>
              <a:ext cx="2590800" cy="366712"/>
            </a:xfrm>
            <a:prstGeom prst="rect">
              <a:avLst/>
            </a:prstGeom>
            <a:solidFill>
              <a:schemeClr val="accent1">
                <a:lumMod val="20000"/>
                <a:lumOff val="80000"/>
              </a:schemeClr>
            </a:solidFill>
            <a:ln w="19050">
              <a:solidFill>
                <a:schemeClr val="tx1"/>
              </a:solidFill>
              <a:miter lim="800000"/>
              <a:headEnd/>
              <a:tailEnd/>
            </a:ln>
            <a:effectLst/>
          </p:spPr>
          <p:txBody>
            <a:bodyPr>
              <a:spAutoFit/>
              <a:flatTx/>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spcBef>
                  <a:spcPct val="50000"/>
                </a:spcBef>
                <a:defRPr/>
              </a:pPr>
              <a:r>
                <a:rPr lang="en-AU" altLang="en-US" b="1" dirty="0" smtClean="0"/>
                <a:t>Logical model</a:t>
              </a:r>
            </a:p>
          </p:txBody>
        </p:sp>
        <p:sp>
          <p:nvSpPr>
            <p:cNvPr id="49160" name="Line 18"/>
            <p:cNvSpPr>
              <a:spLocks noChangeShapeType="1"/>
            </p:cNvSpPr>
            <p:nvPr/>
          </p:nvSpPr>
          <p:spPr bwMode="auto">
            <a:xfrm>
              <a:off x="4572000" y="3886200"/>
              <a:ext cx="0" cy="533400"/>
            </a:xfrm>
            <a:prstGeom prst="line">
              <a:avLst/>
            </a:prstGeom>
            <a:noFill/>
            <a:ln w="19050" cap="sq">
              <a:solidFill>
                <a:schemeClr val="tx1"/>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grpSp>
      <p:grpSp>
        <p:nvGrpSpPr>
          <p:cNvPr id="5" name="Group 4"/>
          <p:cNvGrpSpPr/>
          <p:nvPr/>
        </p:nvGrpSpPr>
        <p:grpSpPr>
          <a:xfrm>
            <a:off x="3276600" y="4800600"/>
            <a:ext cx="2590800" cy="914400"/>
            <a:chOff x="3276600" y="4800600"/>
            <a:chExt cx="2590800" cy="914400"/>
          </a:xfrm>
        </p:grpSpPr>
        <p:sp>
          <p:nvSpPr>
            <p:cNvPr id="58375" name="Text Box 7"/>
            <p:cNvSpPr txBox="1">
              <a:spLocks noChangeArrowheads="1"/>
            </p:cNvSpPr>
            <p:nvPr/>
          </p:nvSpPr>
          <p:spPr bwMode="auto">
            <a:xfrm>
              <a:off x="3276600" y="5348288"/>
              <a:ext cx="2590800" cy="366712"/>
            </a:xfrm>
            <a:prstGeom prst="rect">
              <a:avLst/>
            </a:prstGeom>
            <a:solidFill>
              <a:schemeClr val="accent1">
                <a:lumMod val="20000"/>
                <a:lumOff val="80000"/>
              </a:schemeClr>
            </a:solidFill>
            <a:ln w="19050">
              <a:solidFill>
                <a:schemeClr val="tx1"/>
              </a:solidFill>
              <a:miter lim="800000"/>
              <a:headEnd/>
              <a:tailEnd/>
            </a:ln>
            <a:effectLst/>
          </p:spPr>
          <p:txBody>
            <a:bodyPr>
              <a:spAutoFit/>
              <a:flatTx/>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spcBef>
                  <a:spcPct val="50000"/>
                </a:spcBef>
                <a:defRPr/>
              </a:pPr>
              <a:r>
                <a:rPr lang="en-AU" altLang="en-US" b="1" dirty="0" smtClean="0"/>
                <a:t>Simulation model</a:t>
              </a:r>
            </a:p>
          </p:txBody>
        </p:sp>
        <p:sp>
          <p:nvSpPr>
            <p:cNvPr id="49161" name="Line 19"/>
            <p:cNvSpPr>
              <a:spLocks noChangeShapeType="1"/>
            </p:cNvSpPr>
            <p:nvPr/>
          </p:nvSpPr>
          <p:spPr bwMode="auto">
            <a:xfrm>
              <a:off x="4572000" y="4800600"/>
              <a:ext cx="0" cy="533400"/>
            </a:xfrm>
            <a:prstGeom prst="line">
              <a:avLst/>
            </a:prstGeom>
            <a:noFill/>
            <a:ln w="19050" cap="sq">
              <a:solidFill>
                <a:schemeClr val="tx1"/>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grpSp>
      <p:sp>
        <p:nvSpPr>
          <p:cNvPr id="2" name="Cloud 1"/>
          <p:cNvSpPr/>
          <p:nvPr/>
        </p:nvSpPr>
        <p:spPr>
          <a:xfrm>
            <a:off x="3168650" y="1317625"/>
            <a:ext cx="2805113" cy="1676400"/>
          </a:xfrm>
          <a:prstGeom prst="cloud">
            <a:avLst/>
          </a:prstGeom>
          <a:solidFill>
            <a:schemeClr val="accent1">
              <a:lumMod val="20000"/>
              <a:lumOff val="8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en-AU" altLang="en-US" sz="2400" b="1" dirty="0">
                <a:solidFill>
                  <a:schemeClr val="tx1"/>
                </a:solidFill>
              </a:rPr>
              <a:t>Real World </a:t>
            </a:r>
          </a:p>
          <a:p>
            <a:pPr algn="ctr" eaLnBrk="1" hangingPunct="1">
              <a:defRPr/>
            </a:pPr>
            <a:r>
              <a:rPr lang="en-AU" altLang="en-US" sz="2400" b="1" dirty="0">
                <a:solidFill>
                  <a:schemeClr val="tx1"/>
                </a:solidFill>
              </a:rPr>
              <a:t>System</a:t>
            </a:r>
            <a:endParaRPr lang="en-AU" altLang="en-US" sz="2400" dirty="0">
              <a:solidFill>
                <a:schemeClr val="tx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7" presetClass="entr" presetSubtype="0" fill="hold"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1000"/>
                                        <p:tgtEl>
                                          <p:spTgt spid="4"/>
                                        </p:tgtEl>
                                      </p:cBhvr>
                                    </p:animEffect>
                                    <p:anim calcmode="lin" valueType="num">
                                      <p:cBhvr>
                                        <p:cTn id="15" dur="1000" fill="hold"/>
                                        <p:tgtEl>
                                          <p:spTgt spid="4"/>
                                        </p:tgtEl>
                                        <p:attrNameLst>
                                          <p:attrName>ppt_x</p:attrName>
                                        </p:attrNameLst>
                                      </p:cBhvr>
                                      <p:tavLst>
                                        <p:tav tm="0">
                                          <p:val>
                                            <p:strVal val="#ppt_x"/>
                                          </p:val>
                                        </p:tav>
                                        <p:tav tm="100000">
                                          <p:val>
                                            <p:strVal val="#ppt_x"/>
                                          </p:val>
                                        </p:tav>
                                      </p:tavLst>
                                    </p:anim>
                                    <p:anim calcmode="lin" valueType="num">
                                      <p:cBhvr>
                                        <p:cTn id="16"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7" presetClass="entr" presetSubtype="0" fill="hold" nodeType="click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fade">
                                      <p:cBhvr>
                                        <p:cTn id="21" dur="1000"/>
                                        <p:tgtEl>
                                          <p:spTgt spid="5"/>
                                        </p:tgtEl>
                                      </p:cBhvr>
                                    </p:animEffect>
                                    <p:anim calcmode="lin" valueType="num">
                                      <p:cBhvr>
                                        <p:cTn id="22" dur="1000" fill="hold"/>
                                        <p:tgtEl>
                                          <p:spTgt spid="5"/>
                                        </p:tgtEl>
                                        <p:attrNameLst>
                                          <p:attrName>ppt_x</p:attrName>
                                        </p:attrNameLst>
                                      </p:cBhvr>
                                      <p:tavLst>
                                        <p:tav tm="0">
                                          <p:val>
                                            <p:strVal val="#ppt_x"/>
                                          </p:val>
                                        </p:tav>
                                        <p:tav tm="100000">
                                          <p:val>
                                            <p:strVal val="#ppt_x"/>
                                          </p:val>
                                        </p:tav>
                                      </p:tavLst>
                                    </p:anim>
                                    <p:anim calcmode="lin" valueType="num">
                                      <p:cBhvr>
                                        <p:cTn id="23"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ChangeArrowheads="1"/>
          </p:cNvSpPr>
          <p:nvPr>
            <p:ph type="title"/>
          </p:nvPr>
        </p:nvSpPr>
        <p:spPr/>
        <p:txBody>
          <a:bodyPr/>
          <a:lstStyle/>
          <a:p>
            <a:pPr eaLnBrk="1" hangingPunct="1"/>
            <a:r>
              <a:rPr lang="en-AU" altLang="en-US" dirty="0" smtClean="0"/>
              <a:t>CONCEPTUAL MODEL</a:t>
            </a:r>
          </a:p>
        </p:txBody>
      </p:sp>
      <p:sp>
        <p:nvSpPr>
          <p:cNvPr id="8" name="Cloud 7"/>
          <p:cNvSpPr/>
          <p:nvPr/>
        </p:nvSpPr>
        <p:spPr>
          <a:xfrm>
            <a:off x="2270125" y="1371600"/>
            <a:ext cx="4603750" cy="2687638"/>
          </a:xfrm>
          <a:prstGeom prst="cloud">
            <a:avLst/>
          </a:prstGeom>
          <a:solidFill>
            <a:schemeClr val="accent1">
              <a:lumMod val="20000"/>
              <a:lumOff val="8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en-AU" altLang="en-US" sz="2400" b="1" dirty="0">
                <a:solidFill>
                  <a:schemeClr val="tx1"/>
                </a:solidFill>
              </a:rPr>
              <a:t>Real World System</a:t>
            </a:r>
          </a:p>
          <a:p>
            <a:pPr eaLnBrk="1" hangingPunct="1">
              <a:defRPr/>
            </a:pPr>
            <a:endParaRPr lang="en-AU" altLang="en-US" sz="2400" b="1" dirty="0">
              <a:solidFill>
                <a:schemeClr val="tx1"/>
              </a:solidFill>
            </a:endParaRPr>
          </a:p>
          <a:p>
            <a:pPr eaLnBrk="1" hangingPunct="1">
              <a:defRPr/>
            </a:pPr>
            <a:endParaRPr lang="en-AU" altLang="en-US" sz="2400" b="1" dirty="0">
              <a:solidFill>
                <a:schemeClr val="tx1"/>
              </a:solidFill>
            </a:endParaRPr>
          </a:p>
          <a:p>
            <a:pPr eaLnBrk="1" hangingPunct="1">
              <a:defRPr/>
            </a:pPr>
            <a:endParaRPr lang="en-AU" altLang="en-US" sz="2400" dirty="0">
              <a:solidFill>
                <a:schemeClr val="tx1"/>
              </a:solidFill>
            </a:endParaRPr>
          </a:p>
        </p:txBody>
      </p:sp>
      <p:grpSp>
        <p:nvGrpSpPr>
          <p:cNvPr id="4" name="Group 3"/>
          <p:cNvGrpSpPr/>
          <p:nvPr/>
        </p:nvGrpSpPr>
        <p:grpSpPr>
          <a:xfrm>
            <a:off x="3282950" y="4059238"/>
            <a:ext cx="2590800" cy="969962"/>
            <a:chOff x="3282950" y="4059238"/>
            <a:chExt cx="2590800" cy="969962"/>
          </a:xfrm>
        </p:grpSpPr>
        <p:sp>
          <p:nvSpPr>
            <p:cNvPr id="10" name="Text Box 5"/>
            <p:cNvSpPr txBox="1">
              <a:spLocks noChangeArrowheads="1"/>
            </p:cNvSpPr>
            <p:nvPr/>
          </p:nvSpPr>
          <p:spPr bwMode="auto">
            <a:xfrm>
              <a:off x="3282950" y="4662488"/>
              <a:ext cx="2590800" cy="366712"/>
            </a:xfrm>
            <a:prstGeom prst="rect">
              <a:avLst/>
            </a:prstGeom>
            <a:solidFill>
              <a:schemeClr val="accent1">
                <a:lumMod val="20000"/>
                <a:lumOff val="80000"/>
              </a:schemeClr>
            </a:solidFill>
            <a:ln w="19050">
              <a:solidFill>
                <a:schemeClr val="tx1"/>
              </a:solidFill>
              <a:miter lim="800000"/>
              <a:headEnd/>
              <a:tailEnd/>
            </a:ln>
            <a:effectLst/>
          </p:spPr>
          <p:txBody>
            <a:bodyPr>
              <a:spAutoFit/>
              <a:flatTx/>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spcBef>
                  <a:spcPct val="50000"/>
                </a:spcBef>
                <a:defRPr/>
              </a:pPr>
              <a:r>
                <a:rPr lang="en-AU" altLang="en-US" b="1" dirty="0" smtClean="0"/>
                <a:t>Conceptual model</a:t>
              </a:r>
            </a:p>
          </p:txBody>
        </p:sp>
        <p:sp>
          <p:nvSpPr>
            <p:cNvPr id="50182" name="Line 17"/>
            <p:cNvSpPr>
              <a:spLocks noChangeShapeType="1"/>
            </p:cNvSpPr>
            <p:nvPr/>
          </p:nvSpPr>
          <p:spPr bwMode="auto">
            <a:xfrm>
              <a:off x="4572000" y="4059238"/>
              <a:ext cx="0" cy="588962"/>
            </a:xfrm>
            <a:prstGeom prst="line">
              <a:avLst/>
            </a:prstGeom>
            <a:noFill/>
            <a:ln w="19050" cap="sq">
              <a:solidFill>
                <a:schemeClr val="tx1"/>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grpSp>
      <p:sp>
        <p:nvSpPr>
          <p:cNvPr id="3" name="Oval 2"/>
          <p:cNvSpPr/>
          <p:nvPr/>
        </p:nvSpPr>
        <p:spPr>
          <a:xfrm>
            <a:off x="3098996" y="2455863"/>
            <a:ext cx="2978150" cy="838200"/>
          </a:xfrm>
          <a:prstGeom prst="ellipse">
            <a:avLst/>
          </a:prstGeom>
          <a:solidFill>
            <a:schemeClr val="accent1">
              <a:lumMod val="60000"/>
              <a:lumOff val="4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altLang="en-US" sz="2000" b="1" dirty="0" smtClean="0">
                <a:solidFill>
                  <a:schemeClr val="tx1"/>
                </a:solidFill>
              </a:rPr>
              <a:t>Assumed system</a:t>
            </a:r>
            <a:endParaRPr lang="en-AU" altLang="en-US" sz="2000" dirty="0" smtClean="0">
              <a:solidFill>
                <a:schemeClr val="tx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par>
                    <p:cTn id="10" fill="hold">
                      <p:stCondLst>
                        <p:cond delay="indefinite"/>
                      </p:stCondLst>
                      <p:childTnLst>
                        <p:par>
                          <p:cTn id="11" fill="hold">
                            <p:stCondLst>
                              <p:cond delay="0"/>
                            </p:stCondLst>
                            <p:childTnLst>
                              <p:par>
                                <p:cTn id="12" presetID="47" presetClass="entr" presetSubtype="0" fill="hold"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1000"/>
                                        <p:tgtEl>
                                          <p:spTgt spid="4"/>
                                        </p:tgtEl>
                                      </p:cBhvr>
                                    </p:animEffect>
                                    <p:anim calcmode="lin" valueType="num">
                                      <p:cBhvr>
                                        <p:cTn id="15" dur="1000" fill="hold"/>
                                        <p:tgtEl>
                                          <p:spTgt spid="4"/>
                                        </p:tgtEl>
                                        <p:attrNameLst>
                                          <p:attrName>ppt_x</p:attrName>
                                        </p:attrNameLst>
                                      </p:cBhvr>
                                      <p:tavLst>
                                        <p:tav tm="0">
                                          <p:val>
                                            <p:strVal val="#ppt_x"/>
                                          </p:val>
                                        </p:tav>
                                        <p:tav tm="100000">
                                          <p:val>
                                            <p:strVal val="#ppt_x"/>
                                          </p:val>
                                        </p:tav>
                                      </p:tavLst>
                                    </p:anim>
                                    <p:anim calcmode="lin" valueType="num">
                                      <p:cBhvr>
                                        <p:cTn id="16"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3"/>
          <p:cNvSpPr>
            <a:spLocks noGrp="1" noChangeArrowheads="1"/>
          </p:cNvSpPr>
          <p:nvPr>
            <p:ph idx="1"/>
          </p:nvPr>
        </p:nvSpPr>
        <p:spPr/>
        <p:txBody>
          <a:bodyPr/>
          <a:lstStyle/>
          <a:p>
            <a:pPr eaLnBrk="1" hangingPunct="1"/>
            <a:r>
              <a:rPr lang="en-AU" altLang="en-US" sz="2800" dirty="0" smtClean="0"/>
              <a:t>Level of details - assumptions</a:t>
            </a:r>
          </a:p>
          <a:p>
            <a:pPr eaLnBrk="1" hangingPunct="1"/>
            <a:r>
              <a:rPr lang="en-AU" altLang="en-US" sz="2800" dirty="0" smtClean="0"/>
              <a:t>Model components</a:t>
            </a:r>
          </a:p>
          <a:p>
            <a:pPr lvl="1" eaLnBrk="1" hangingPunct="1"/>
            <a:r>
              <a:rPr lang="en-AU" altLang="en-US" sz="2500" dirty="0" smtClean="0"/>
              <a:t>Events, entities, attribute, exogenous variables, endogenous variables, and their relationships</a:t>
            </a:r>
          </a:p>
          <a:p>
            <a:pPr eaLnBrk="1" hangingPunct="1"/>
            <a:r>
              <a:rPr lang="en-AU" altLang="en-US" sz="2800" dirty="0" smtClean="0"/>
              <a:t>Data requirements</a:t>
            </a:r>
          </a:p>
        </p:txBody>
      </p:sp>
      <p:sp>
        <p:nvSpPr>
          <p:cNvPr id="51203" name="Rectangle 2"/>
          <p:cNvSpPr>
            <a:spLocks noGrp="1" noChangeArrowheads="1"/>
          </p:cNvSpPr>
          <p:nvPr>
            <p:ph type="title"/>
          </p:nvPr>
        </p:nvSpPr>
        <p:spPr/>
        <p:txBody>
          <a:bodyPr/>
          <a:lstStyle/>
          <a:p>
            <a:pPr eaLnBrk="1" hangingPunct="1"/>
            <a:r>
              <a:rPr lang="en-AU" altLang="en-US" dirty="0" smtClean="0"/>
              <a:t>CONCEPTUAL MODEL</a:t>
            </a: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ChangeArrowheads="1"/>
          </p:cNvSpPr>
          <p:nvPr>
            <p:ph type="title"/>
          </p:nvPr>
        </p:nvSpPr>
        <p:spPr/>
        <p:txBody>
          <a:bodyPr/>
          <a:lstStyle/>
          <a:p>
            <a:pPr eaLnBrk="1" hangingPunct="1"/>
            <a:r>
              <a:rPr lang="en-AU" altLang="en-US" dirty="0" smtClean="0"/>
              <a:t>LEVEL OF DETAIL</a:t>
            </a:r>
          </a:p>
        </p:txBody>
      </p:sp>
      <p:sp>
        <p:nvSpPr>
          <p:cNvPr id="52227" name="Rectangle 4"/>
          <p:cNvSpPr>
            <a:spLocks noGrp="1" noChangeArrowheads="1"/>
          </p:cNvSpPr>
          <p:nvPr>
            <p:ph idx="1"/>
          </p:nvPr>
        </p:nvSpPr>
        <p:spPr>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92075" tIns="46038" rIns="92075" bIns="46038"/>
          <a:lstStyle/>
          <a:p>
            <a:pPr eaLnBrk="1" hangingPunct="1"/>
            <a:r>
              <a:rPr lang="en-AU" altLang="en-US" sz="2800" dirty="0" smtClean="0"/>
              <a:t>Too little detail result in lost of information and goals cannot be accomplished</a:t>
            </a:r>
          </a:p>
          <a:p>
            <a:pPr eaLnBrk="1" hangingPunct="1"/>
            <a:r>
              <a:rPr lang="en-AU" altLang="en-US" sz="2800" dirty="0" smtClean="0"/>
              <a:t>Too much detail requires:</a:t>
            </a:r>
          </a:p>
          <a:p>
            <a:pPr lvl="1" eaLnBrk="1" hangingPunct="1"/>
            <a:r>
              <a:rPr lang="en-AU" altLang="en-US" sz="2400" dirty="0" smtClean="0"/>
              <a:t>more time and effort</a:t>
            </a:r>
          </a:p>
          <a:p>
            <a:pPr lvl="1" eaLnBrk="1" hangingPunct="1"/>
            <a:r>
              <a:rPr lang="en-AU" altLang="en-US" sz="2400" dirty="0" smtClean="0"/>
              <a:t>longer simulation runs</a:t>
            </a:r>
          </a:p>
          <a:p>
            <a:pPr lvl="1" eaLnBrk="1" hangingPunct="1"/>
            <a:r>
              <a:rPr lang="en-AU" altLang="en-US" sz="2400" dirty="0" smtClean="0"/>
              <a:t>more likely to contain errors </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p:txBody>
          <a:bodyPr/>
          <a:lstStyle/>
          <a:p>
            <a:pPr eaLnBrk="1" hangingPunct="1"/>
            <a:r>
              <a:rPr lang="en-US" altLang="en-US" dirty="0" smtClean="0"/>
              <a:t>COURSE OUTLINE</a:t>
            </a:r>
          </a:p>
        </p:txBody>
      </p:sp>
      <p:sp>
        <p:nvSpPr>
          <p:cNvPr id="3" name="Content Placeholder 2"/>
          <p:cNvSpPr>
            <a:spLocks noGrp="1"/>
          </p:cNvSpPr>
          <p:nvPr>
            <p:ph idx="1"/>
          </p:nvPr>
        </p:nvSpPr>
        <p:spPr/>
        <p:txBody>
          <a:bodyPr rtlCol="0">
            <a:normAutofit fontScale="85000" lnSpcReduction="20000"/>
          </a:bodyPr>
          <a:lstStyle/>
          <a:p>
            <a:pPr eaLnBrk="1" hangingPunct="1">
              <a:defRPr/>
            </a:pPr>
            <a:r>
              <a:rPr lang="en-US" dirty="0" smtClean="0"/>
              <a:t>Introduction </a:t>
            </a:r>
            <a:r>
              <a:rPr lang="en-US" dirty="0"/>
              <a:t>to Simulation</a:t>
            </a:r>
          </a:p>
          <a:p>
            <a:pPr eaLnBrk="1" hangingPunct="1">
              <a:defRPr/>
            </a:pPr>
            <a:r>
              <a:rPr lang="en-US" dirty="0"/>
              <a:t>Event Scheduling/Time Advance Algorithm</a:t>
            </a:r>
          </a:p>
          <a:p>
            <a:pPr eaLnBrk="1" hangingPunct="1">
              <a:defRPr/>
            </a:pPr>
            <a:r>
              <a:rPr lang="en-US" dirty="0"/>
              <a:t>Simulation by Hand</a:t>
            </a:r>
          </a:p>
          <a:p>
            <a:pPr eaLnBrk="1" hangingPunct="1">
              <a:defRPr/>
            </a:pPr>
            <a:r>
              <a:rPr lang="en-US" dirty="0"/>
              <a:t>Input Modeling</a:t>
            </a:r>
          </a:p>
          <a:p>
            <a:pPr eaLnBrk="1" hangingPunct="1">
              <a:defRPr/>
            </a:pPr>
            <a:r>
              <a:rPr lang="en-US" dirty="0"/>
              <a:t>Random Number Generation</a:t>
            </a:r>
          </a:p>
          <a:p>
            <a:pPr eaLnBrk="1" hangingPunct="1">
              <a:defRPr/>
            </a:pPr>
            <a:r>
              <a:rPr lang="en-US" dirty="0"/>
              <a:t>Random Variate Generation</a:t>
            </a:r>
          </a:p>
          <a:p>
            <a:pPr eaLnBrk="1" hangingPunct="1">
              <a:defRPr/>
            </a:pPr>
            <a:r>
              <a:rPr lang="en-US" dirty="0"/>
              <a:t>Arena Modeling Basic Operations</a:t>
            </a:r>
          </a:p>
          <a:p>
            <a:pPr eaLnBrk="1" hangingPunct="1">
              <a:defRPr/>
            </a:pPr>
            <a:r>
              <a:rPr lang="en-US" dirty="0" smtClean="0"/>
              <a:t>Arena Modeling </a:t>
            </a:r>
            <a:r>
              <a:rPr lang="en-US" dirty="0"/>
              <a:t>Detailed Operations</a:t>
            </a:r>
          </a:p>
          <a:p>
            <a:pPr eaLnBrk="1" hangingPunct="1">
              <a:defRPr/>
            </a:pPr>
            <a:r>
              <a:rPr lang="en-US" dirty="0"/>
              <a:t>Output Analysis of Terminating Simulations</a:t>
            </a:r>
          </a:p>
          <a:p>
            <a:pPr eaLnBrk="1" hangingPunct="1">
              <a:defRPr/>
            </a:pPr>
            <a:r>
              <a:rPr lang="en-US" dirty="0"/>
              <a:t>Output Analysis of Output from Steady-State Simulations</a:t>
            </a:r>
          </a:p>
          <a:p>
            <a:pPr eaLnBrk="1" hangingPunct="1">
              <a:defRPr/>
            </a:pPr>
            <a:r>
              <a:rPr lang="en-US" dirty="0"/>
              <a:t>Validation and Verification</a:t>
            </a:r>
          </a:p>
          <a:p>
            <a:pPr eaLnBrk="1" hangingPunct="1">
              <a:defRPr/>
            </a:pPr>
            <a:r>
              <a:rPr lang="en-US" dirty="0"/>
              <a:t>Comparing Alternative Scenarios</a:t>
            </a:r>
          </a:p>
          <a:p>
            <a:pPr eaLnBrk="1" hangingPunct="1">
              <a:defRPr/>
            </a:pPr>
            <a:r>
              <a:rPr lang="en-US" dirty="0"/>
              <a:t>Optimization via Simulation</a:t>
            </a:r>
          </a:p>
          <a:p>
            <a:pPr eaLnBrk="1" hangingPunct="1">
              <a:defRPr/>
            </a:pPr>
            <a:r>
              <a:rPr lang="en-US" dirty="0"/>
              <a:t>Variance Reduction Techniques (if time permits)</a:t>
            </a:r>
          </a:p>
          <a:p>
            <a:pPr eaLnBrk="1" hangingPunct="1">
              <a:defRPr/>
            </a:pPr>
            <a:endParaRPr lang="en-US" dirty="0"/>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Arc 2"/>
          <p:cNvSpPr>
            <a:spLocks/>
          </p:cNvSpPr>
          <p:nvPr/>
        </p:nvSpPr>
        <p:spPr bwMode="auto">
          <a:xfrm flipV="1">
            <a:off x="2108200" y="2128838"/>
            <a:ext cx="762000" cy="990600"/>
          </a:xfrm>
          <a:custGeom>
            <a:avLst/>
            <a:gdLst>
              <a:gd name="T0" fmla="*/ 0 w 21600"/>
              <a:gd name="T1" fmla="*/ 0 h 21600"/>
              <a:gd name="T2" fmla="*/ 2147483646 w 21600"/>
              <a:gd name="T3" fmla="*/ 2147483646 h 21600"/>
              <a:gd name="T4" fmla="*/ 0 w 21600"/>
              <a:gd name="T5" fmla="*/ 2147483646 h 21600"/>
              <a:gd name="T6" fmla="*/ 0 60000 65536"/>
              <a:gd name="T7" fmla="*/ 0 60000 65536"/>
              <a:gd name="T8" fmla="*/ 0 60000 65536"/>
            </a:gdLst>
            <a:ahLst/>
            <a:cxnLst>
              <a:cxn ang="T6">
                <a:pos x="T0" y="T1"/>
              </a:cxn>
              <a:cxn ang="T7">
                <a:pos x="T2" y="T3"/>
              </a:cxn>
              <a:cxn ang="T8">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lnTo>
                  <a:pt x="0" y="0"/>
                </a:lnTo>
                <a:close/>
              </a:path>
            </a:pathLst>
          </a:custGeom>
          <a:solidFill>
            <a:schemeClr val="bg1"/>
          </a:solidFill>
          <a:ln w="28575" cap="sq">
            <a:solidFill>
              <a:schemeClr val="accent2"/>
            </a:solidFill>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53251" name="Arc 3"/>
          <p:cNvSpPr>
            <a:spLocks/>
          </p:cNvSpPr>
          <p:nvPr/>
        </p:nvSpPr>
        <p:spPr bwMode="auto">
          <a:xfrm flipH="1">
            <a:off x="2870200" y="1214438"/>
            <a:ext cx="1066800" cy="990600"/>
          </a:xfrm>
          <a:custGeom>
            <a:avLst/>
            <a:gdLst>
              <a:gd name="T0" fmla="*/ 0 w 21600"/>
              <a:gd name="T1" fmla="*/ 0 h 21600"/>
              <a:gd name="T2" fmla="*/ 2147483646 w 21600"/>
              <a:gd name="T3" fmla="*/ 2147483646 h 21600"/>
              <a:gd name="T4" fmla="*/ 0 w 21600"/>
              <a:gd name="T5" fmla="*/ 2147483646 h 21600"/>
              <a:gd name="T6" fmla="*/ 0 60000 65536"/>
              <a:gd name="T7" fmla="*/ 0 60000 65536"/>
              <a:gd name="T8" fmla="*/ 0 60000 65536"/>
            </a:gdLst>
            <a:ahLst/>
            <a:cxnLst>
              <a:cxn ang="T6">
                <a:pos x="T0" y="T1"/>
              </a:cxn>
              <a:cxn ang="T7">
                <a:pos x="T2" y="T3"/>
              </a:cxn>
              <a:cxn ang="T8">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lnTo>
                  <a:pt x="0" y="0"/>
                </a:lnTo>
                <a:close/>
              </a:path>
            </a:pathLst>
          </a:custGeom>
          <a:solidFill>
            <a:schemeClr val="bg1"/>
          </a:solidFill>
          <a:ln w="28575" cap="sq">
            <a:solidFill>
              <a:schemeClr val="accent2"/>
            </a:solidFill>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53252" name="Line 4"/>
          <p:cNvSpPr>
            <a:spLocks noChangeShapeType="1"/>
          </p:cNvSpPr>
          <p:nvPr/>
        </p:nvSpPr>
        <p:spPr bwMode="auto">
          <a:xfrm>
            <a:off x="3937000" y="1214438"/>
            <a:ext cx="1600200" cy="1587"/>
          </a:xfrm>
          <a:prstGeom prst="line">
            <a:avLst/>
          </a:prstGeom>
          <a:noFill/>
          <a:ln w="28575" cap="sq">
            <a:solidFill>
              <a:schemeClr val="accent2"/>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53253" name="Arc 5"/>
          <p:cNvSpPr>
            <a:spLocks/>
          </p:cNvSpPr>
          <p:nvPr/>
        </p:nvSpPr>
        <p:spPr bwMode="auto">
          <a:xfrm>
            <a:off x="5537200" y="1214438"/>
            <a:ext cx="1066800" cy="457200"/>
          </a:xfrm>
          <a:custGeom>
            <a:avLst/>
            <a:gdLst>
              <a:gd name="T0" fmla="*/ 0 w 21600"/>
              <a:gd name="T1" fmla="*/ 0 h 21600"/>
              <a:gd name="T2" fmla="*/ 2147483646 w 21600"/>
              <a:gd name="T3" fmla="*/ 2147483646 h 21600"/>
              <a:gd name="T4" fmla="*/ 0 w 21600"/>
              <a:gd name="T5" fmla="*/ 2147483646 h 21600"/>
              <a:gd name="T6" fmla="*/ 0 60000 65536"/>
              <a:gd name="T7" fmla="*/ 0 60000 65536"/>
              <a:gd name="T8" fmla="*/ 0 60000 65536"/>
            </a:gdLst>
            <a:ahLst/>
            <a:cxnLst>
              <a:cxn ang="T6">
                <a:pos x="T0" y="T1"/>
              </a:cxn>
              <a:cxn ang="T7">
                <a:pos x="T2" y="T3"/>
              </a:cxn>
              <a:cxn ang="T8">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lnTo>
                  <a:pt x="0" y="0"/>
                </a:lnTo>
                <a:close/>
              </a:path>
            </a:pathLst>
          </a:custGeom>
          <a:solidFill>
            <a:schemeClr val="bg1"/>
          </a:solidFill>
          <a:ln w="28575" cap="sq">
            <a:solidFill>
              <a:schemeClr val="accent2"/>
            </a:solidFill>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53254" name="Line 6"/>
          <p:cNvSpPr>
            <a:spLocks noChangeShapeType="1"/>
          </p:cNvSpPr>
          <p:nvPr/>
        </p:nvSpPr>
        <p:spPr bwMode="auto">
          <a:xfrm>
            <a:off x="2108200" y="3119438"/>
            <a:ext cx="5410200" cy="1587"/>
          </a:xfrm>
          <a:prstGeom prst="line">
            <a:avLst/>
          </a:prstGeom>
          <a:noFill/>
          <a:ln w="28575" cap="sq">
            <a:solidFill>
              <a:schemeClr val="tx1"/>
            </a:solidFill>
            <a:round/>
            <a:headEnd type="none" w="med" len="me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53255" name="Line 7"/>
          <p:cNvSpPr>
            <a:spLocks noChangeShapeType="1"/>
          </p:cNvSpPr>
          <p:nvPr/>
        </p:nvSpPr>
        <p:spPr bwMode="auto">
          <a:xfrm flipV="1">
            <a:off x="2082800" y="776288"/>
            <a:ext cx="1588" cy="2343150"/>
          </a:xfrm>
          <a:prstGeom prst="line">
            <a:avLst/>
          </a:prstGeom>
          <a:noFill/>
          <a:ln w="28575" cap="sq">
            <a:solidFill>
              <a:schemeClr val="tx1"/>
            </a:solidFill>
            <a:round/>
            <a:headEnd type="none" w="med" len="me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53257" name="Line 9"/>
          <p:cNvSpPr>
            <a:spLocks noChangeShapeType="1"/>
          </p:cNvSpPr>
          <p:nvPr/>
        </p:nvSpPr>
        <p:spPr bwMode="auto">
          <a:xfrm flipV="1">
            <a:off x="2082800" y="3632200"/>
            <a:ext cx="0" cy="2343150"/>
          </a:xfrm>
          <a:prstGeom prst="line">
            <a:avLst/>
          </a:prstGeom>
          <a:noFill/>
          <a:ln w="28575" cap="sq">
            <a:solidFill>
              <a:schemeClr val="tx1"/>
            </a:solidFill>
            <a:round/>
            <a:headEnd type="none" w="med" len="me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53258" name="Arc 10"/>
          <p:cNvSpPr>
            <a:spLocks/>
          </p:cNvSpPr>
          <p:nvPr/>
        </p:nvSpPr>
        <p:spPr bwMode="auto">
          <a:xfrm flipV="1">
            <a:off x="2082800" y="3746500"/>
            <a:ext cx="4572000" cy="2228850"/>
          </a:xfrm>
          <a:custGeom>
            <a:avLst/>
            <a:gdLst>
              <a:gd name="T0" fmla="*/ 0 w 21600"/>
              <a:gd name="T1" fmla="*/ 0 h 21600"/>
              <a:gd name="T2" fmla="*/ 2147483646 w 21600"/>
              <a:gd name="T3" fmla="*/ 2147483646 h 21600"/>
              <a:gd name="T4" fmla="*/ 0 w 21600"/>
              <a:gd name="T5" fmla="*/ 2147483646 h 21600"/>
              <a:gd name="T6" fmla="*/ 0 60000 65536"/>
              <a:gd name="T7" fmla="*/ 0 60000 65536"/>
              <a:gd name="T8" fmla="*/ 0 60000 65536"/>
            </a:gdLst>
            <a:ahLst/>
            <a:cxnLst>
              <a:cxn ang="T6">
                <a:pos x="T0" y="T1"/>
              </a:cxn>
              <a:cxn ang="T7">
                <a:pos x="T2" y="T3"/>
              </a:cxn>
              <a:cxn ang="T8">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lnTo>
                  <a:pt x="0" y="0"/>
                </a:lnTo>
                <a:close/>
              </a:path>
            </a:pathLst>
          </a:custGeom>
          <a:noFill/>
          <a:ln w="28575" cap="sq">
            <a:solidFill>
              <a:schemeClr val="accent2"/>
            </a:solidFill>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53259" name="Text Box 11"/>
          <p:cNvSpPr txBox="1">
            <a:spLocks noChangeArrowheads="1"/>
          </p:cNvSpPr>
          <p:nvPr/>
        </p:nvSpPr>
        <p:spPr bwMode="auto">
          <a:xfrm>
            <a:off x="731528" y="776287"/>
            <a:ext cx="1338572" cy="64633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r" eaLnBrk="1" hangingPunct="1"/>
            <a:r>
              <a:rPr lang="en-AU" altLang="en-US" b="1" dirty="0"/>
              <a:t>Accuracy of </a:t>
            </a:r>
            <a:endParaRPr lang="en-AU" altLang="en-US" b="1" dirty="0" smtClean="0"/>
          </a:p>
          <a:p>
            <a:pPr algn="r" eaLnBrk="1" hangingPunct="1"/>
            <a:r>
              <a:rPr lang="en-AU" altLang="en-US" b="1" dirty="0" smtClean="0"/>
              <a:t>the </a:t>
            </a:r>
            <a:r>
              <a:rPr lang="en-AU" altLang="en-US" b="1" dirty="0"/>
              <a:t>model</a:t>
            </a:r>
            <a:endParaRPr lang="en-AU" altLang="en-US" dirty="0"/>
          </a:p>
        </p:txBody>
      </p:sp>
      <p:sp>
        <p:nvSpPr>
          <p:cNvPr id="53260" name="Text Box 12"/>
          <p:cNvSpPr txBox="1">
            <a:spLocks noChangeArrowheads="1"/>
          </p:cNvSpPr>
          <p:nvPr/>
        </p:nvSpPr>
        <p:spPr bwMode="auto">
          <a:xfrm>
            <a:off x="3271130" y="3135352"/>
            <a:ext cx="2601739" cy="36933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spcBef>
                <a:spcPct val="50000"/>
              </a:spcBef>
            </a:pPr>
            <a:r>
              <a:rPr lang="en-AU" altLang="en-US" b="1" dirty="0"/>
              <a:t>Scope </a:t>
            </a:r>
            <a:r>
              <a:rPr lang="en-AU" altLang="en-US" b="1" dirty="0" smtClean="0"/>
              <a:t>and </a:t>
            </a:r>
            <a:r>
              <a:rPr lang="en-AU" altLang="en-US" b="1" dirty="0"/>
              <a:t>level of details</a:t>
            </a:r>
            <a:endParaRPr lang="en-AU" altLang="en-US" dirty="0"/>
          </a:p>
        </p:txBody>
      </p:sp>
      <p:sp>
        <p:nvSpPr>
          <p:cNvPr id="53261" name="Text Box 13"/>
          <p:cNvSpPr txBox="1">
            <a:spLocks noChangeArrowheads="1"/>
          </p:cNvSpPr>
          <p:nvPr/>
        </p:nvSpPr>
        <p:spPr bwMode="auto">
          <a:xfrm>
            <a:off x="3298692" y="5972453"/>
            <a:ext cx="2601739" cy="36933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spcBef>
                <a:spcPct val="50000"/>
              </a:spcBef>
            </a:pPr>
            <a:r>
              <a:rPr lang="en-AU" altLang="en-US" b="1" dirty="0"/>
              <a:t>Scope </a:t>
            </a:r>
            <a:r>
              <a:rPr lang="en-AU" altLang="en-US" b="1" dirty="0" smtClean="0"/>
              <a:t>and </a:t>
            </a:r>
            <a:r>
              <a:rPr lang="en-AU" altLang="en-US" b="1" dirty="0"/>
              <a:t>level of details</a:t>
            </a:r>
            <a:endParaRPr lang="en-AU" altLang="en-US" dirty="0"/>
          </a:p>
        </p:txBody>
      </p:sp>
      <p:sp>
        <p:nvSpPr>
          <p:cNvPr id="53262" name="Text Box 14"/>
          <p:cNvSpPr txBox="1">
            <a:spLocks noChangeArrowheads="1"/>
          </p:cNvSpPr>
          <p:nvPr/>
        </p:nvSpPr>
        <p:spPr bwMode="auto">
          <a:xfrm>
            <a:off x="802733" y="3632200"/>
            <a:ext cx="1196161" cy="64633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r" eaLnBrk="1" hangingPunct="1">
              <a:spcBef>
                <a:spcPts val="0"/>
              </a:spcBef>
            </a:pPr>
            <a:r>
              <a:rPr lang="en-AU" altLang="en-US" b="1" dirty="0"/>
              <a:t>Cost of </a:t>
            </a:r>
            <a:endParaRPr lang="en-AU" altLang="en-US" b="1" dirty="0" smtClean="0"/>
          </a:p>
          <a:p>
            <a:pPr algn="r" eaLnBrk="1" hangingPunct="1">
              <a:spcBef>
                <a:spcPts val="0"/>
              </a:spcBef>
            </a:pPr>
            <a:r>
              <a:rPr lang="en-AU" altLang="en-US" b="1" dirty="0" smtClean="0"/>
              <a:t>the model</a:t>
            </a:r>
            <a:endParaRPr lang="en-AU" altLang="en-US" dirty="0"/>
          </a:p>
        </p:txBody>
      </p:sp>
      <p:sp>
        <p:nvSpPr>
          <p:cNvPr id="53256" name="Line 8"/>
          <p:cNvSpPr>
            <a:spLocks noChangeShapeType="1"/>
          </p:cNvSpPr>
          <p:nvPr/>
        </p:nvSpPr>
        <p:spPr bwMode="auto">
          <a:xfrm>
            <a:off x="2108200" y="5975350"/>
            <a:ext cx="5410200" cy="0"/>
          </a:xfrm>
          <a:prstGeom prst="line">
            <a:avLst/>
          </a:prstGeom>
          <a:noFill/>
          <a:ln w="28575" cap="sq">
            <a:solidFill>
              <a:schemeClr val="tx1"/>
            </a:solidFill>
            <a:round/>
            <a:headEnd type="none" w="med" len="me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ChangeArrowheads="1"/>
          </p:cNvSpPr>
          <p:nvPr>
            <p:ph type="title"/>
          </p:nvPr>
        </p:nvSpPr>
        <p:spPr/>
        <p:txBody>
          <a:bodyPr/>
          <a:lstStyle/>
          <a:p>
            <a:pPr eaLnBrk="1" hangingPunct="1"/>
            <a:r>
              <a:rPr lang="en-AU" altLang="en-US" dirty="0" smtClean="0"/>
              <a:t>LEVEL OF DETAIL</a:t>
            </a:r>
          </a:p>
        </p:txBody>
      </p:sp>
      <p:sp>
        <p:nvSpPr>
          <p:cNvPr id="54275" name="Text Box 4"/>
          <p:cNvSpPr txBox="1">
            <a:spLocks noChangeArrowheads="1"/>
          </p:cNvSpPr>
          <p:nvPr/>
        </p:nvSpPr>
        <p:spPr bwMode="auto">
          <a:xfrm>
            <a:off x="3862153" y="2078906"/>
            <a:ext cx="1462260"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spcBef>
                <a:spcPct val="50000"/>
              </a:spcBef>
            </a:pPr>
            <a:r>
              <a:rPr lang="en-US" altLang="en-US" sz="2800" b="1" dirty="0" smtClean="0"/>
              <a:t>Modeler</a:t>
            </a:r>
            <a:endParaRPr lang="en-US" altLang="en-US" sz="2800" b="1" dirty="0"/>
          </a:p>
        </p:txBody>
      </p:sp>
      <p:sp>
        <p:nvSpPr>
          <p:cNvPr id="54276" name="Text Box 5"/>
          <p:cNvSpPr txBox="1">
            <a:spLocks noChangeArrowheads="1"/>
          </p:cNvSpPr>
          <p:nvPr/>
        </p:nvSpPr>
        <p:spPr bwMode="auto">
          <a:xfrm>
            <a:off x="1692423" y="3402665"/>
            <a:ext cx="1203150"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spcBef>
                <a:spcPct val="50000"/>
              </a:spcBef>
            </a:pPr>
            <a:r>
              <a:rPr lang="en-AU" altLang="en-US" sz="2800" b="1" dirty="0" smtClean="0"/>
              <a:t>Novice</a:t>
            </a:r>
            <a:endParaRPr lang="en-AU" altLang="en-US" sz="2800" b="1" dirty="0"/>
          </a:p>
        </p:txBody>
      </p:sp>
      <p:sp>
        <p:nvSpPr>
          <p:cNvPr id="54277" name="Text Box 6"/>
          <p:cNvSpPr txBox="1">
            <a:spLocks noChangeArrowheads="1"/>
          </p:cNvSpPr>
          <p:nvPr/>
        </p:nvSpPr>
        <p:spPr bwMode="auto">
          <a:xfrm>
            <a:off x="5637642" y="3398951"/>
            <a:ext cx="2012089"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spcBef>
                <a:spcPct val="50000"/>
              </a:spcBef>
            </a:pPr>
            <a:r>
              <a:rPr lang="en-AU" altLang="en-US" sz="2800" b="1" dirty="0" smtClean="0"/>
              <a:t>Experienced</a:t>
            </a:r>
            <a:endParaRPr lang="en-AU" altLang="en-US" sz="2800" b="1" dirty="0"/>
          </a:p>
        </p:txBody>
      </p:sp>
      <p:sp>
        <p:nvSpPr>
          <p:cNvPr id="54278" name="Line 7"/>
          <p:cNvSpPr>
            <a:spLocks noChangeShapeType="1"/>
          </p:cNvSpPr>
          <p:nvPr/>
        </p:nvSpPr>
        <p:spPr bwMode="auto">
          <a:xfrm>
            <a:off x="990600" y="3925885"/>
            <a:ext cx="2819400" cy="0"/>
          </a:xfrm>
          <a:prstGeom prst="line">
            <a:avLst/>
          </a:prstGeom>
          <a:noFill/>
          <a:ln w="12700" cap="sq">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54279" name="Line 8"/>
          <p:cNvSpPr>
            <a:spLocks noChangeShapeType="1"/>
          </p:cNvSpPr>
          <p:nvPr/>
        </p:nvSpPr>
        <p:spPr bwMode="auto">
          <a:xfrm>
            <a:off x="5119686" y="3922171"/>
            <a:ext cx="3048000" cy="0"/>
          </a:xfrm>
          <a:prstGeom prst="line">
            <a:avLst/>
          </a:prstGeom>
          <a:noFill/>
          <a:ln w="12700" cap="sq">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54280" name="Text Box 9"/>
          <p:cNvSpPr txBox="1">
            <a:spLocks noChangeArrowheads="1"/>
          </p:cNvSpPr>
          <p:nvPr/>
        </p:nvSpPr>
        <p:spPr bwMode="auto">
          <a:xfrm>
            <a:off x="902555" y="3925885"/>
            <a:ext cx="2782887"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spcBef>
                <a:spcPct val="50000"/>
              </a:spcBef>
            </a:pPr>
            <a:r>
              <a:rPr lang="en-AU" altLang="en-US" b="1" dirty="0"/>
              <a:t>Tends toward too much detail</a:t>
            </a:r>
            <a:endParaRPr lang="en-AU" altLang="en-US" dirty="0"/>
          </a:p>
        </p:txBody>
      </p:sp>
      <p:sp>
        <p:nvSpPr>
          <p:cNvPr id="54281" name="Text Box 10"/>
          <p:cNvSpPr txBox="1">
            <a:spLocks noChangeArrowheads="1"/>
          </p:cNvSpPr>
          <p:nvPr/>
        </p:nvSpPr>
        <p:spPr bwMode="auto">
          <a:xfrm>
            <a:off x="5334000" y="3968322"/>
            <a:ext cx="2608262"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spcBef>
                <a:spcPct val="50000"/>
              </a:spcBef>
            </a:pPr>
            <a:r>
              <a:rPr lang="en-AU" altLang="en-US" b="1" dirty="0"/>
              <a:t>Tends toward greater detail</a:t>
            </a:r>
            <a:endParaRPr lang="en-AU" altLang="en-US" dirty="0"/>
          </a:p>
        </p:txBody>
      </p:sp>
      <p:sp>
        <p:nvSpPr>
          <p:cNvPr id="54282" name="Line 11"/>
          <p:cNvSpPr>
            <a:spLocks noChangeShapeType="1"/>
          </p:cNvSpPr>
          <p:nvPr/>
        </p:nvSpPr>
        <p:spPr bwMode="auto">
          <a:xfrm flipH="1">
            <a:off x="2819399" y="2600324"/>
            <a:ext cx="1752598" cy="828676"/>
          </a:xfrm>
          <a:prstGeom prst="line">
            <a:avLst/>
          </a:prstGeom>
          <a:noFill/>
          <a:ln w="19050" cap="sq">
            <a:solidFill>
              <a:schemeClr val="tx1"/>
            </a:solidFill>
            <a:round/>
            <a:headEnd type="none" w="med" len="me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81937" name="WordArt 17"/>
          <p:cNvSpPr>
            <a:spLocks noChangeArrowheads="1" noChangeShapeType="1" noTextEdit="1"/>
          </p:cNvSpPr>
          <p:nvPr/>
        </p:nvSpPr>
        <p:spPr bwMode="auto">
          <a:xfrm>
            <a:off x="3933824" y="4572000"/>
            <a:ext cx="1276350" cy="828675"/>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Plain">
              <a:avLst>
                <a:gd name="adj" fmla="val 50000"/>
              </a:avLst>
            </a:prstTxWarp>
          </a:bodyPr>
          <a:lstStyle/>
          <a:p>
            <a:r>
              <a:rPr lang="en-US" sz="5400" kern="10" dirty="0">
                <a:gradFill rotWithShape="1">
                  <a:gsLst>
                    <a:gs pos="0">
                      <a:srgbClr val="FFFF00"/>
                    </a:gs>
                    <a:gs pos="100000">
                      <a:srgbClr val="FF9933"/>
                    </a:gs>
                  </a:gsLst>
                  <a:path path="rect">
                    <a:fillToRect l="50000" t="50000" r="50000" b="50000"/>
                  </a:path>
                </a:gradFill>
                <a:effectLst>
                  <a:outerShdw dist="35921" dir="2700000" algn="ctr" rotWithShape="0">
                    <a:srgbClr val="C0C0C0"/>
                  </a:outerShdw>
                </a:effectLst>
                <a:latin typeface="Impact" panose="020B0806030902050204" pitchFamily="34" charset="0"/>
              </a:rPr>
              <a:t>KISS</a:t>
            </a:r>
          </a:p>
        </p:txBody>
      </p:sp>
      <p:sp>
        <p:nvSpPr>
          <p:cNvPr id="13" name="Line 11"/>
          <p:cNvSpPr>
            <a:spLocks noChangeShapeType="1"/>
          </p:cNvSpPr>
          <p:nvPr/>
        </p:nvSpPr>
        <p:spPr bwMode="auto">
          <a:xfrm>
            <a:off x="4572002" y="2600227"/>
            <a:ext cx="1752598" cy="828676"/>
          </a:xfrm>
          <a:prstGeom prst="line">
            <a:avLst/>
          </a:prstGeom>
          <a:noFill/>
          <a:ln w="19050" cap="sq">
            <a:solidFill>
              <a:schemeClr val="tx1"/>
            </a:solidFill>
            <a:round/>
            <a:headEnd type="none" w="med" len="me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nodeType="clickEffect">
                                  <p:stCondLst>
                                    <p:cond delay="0"/>
                                  </p:stCondLst>
                                  <p:childTnLst>
                                    <p:set>
                                      <p:cBhvr>
                                        <p:cTn id="6" dur="1" fill="hold">
                                          <p:stCondLst>
                                            <p:cond delay="0"/>
                                          </p:stCondLst>
                                        </p:cTn>
                                        <p:tgtEl>
                                          <p:spTgt spid="81937"/>
                                        </p:tgtEl>
                                        <p:attrNameLst>
                                          <p:attrName>style.visibility</p:attrName>
                                        </p:attrNameLst>
                                      </p:cBhvr>
                                      <p:to>
                                        <p:strVal val="visible"/>
                                      </p:to>
                                    </p:set>
                                    <p:anim calcmode="lin" valueType="num">
                                      <p:cBhvr additive="base">
                                        <p:cTn id="7" dur="500" fill="hold"/>
                                        <p:tgtEl>
                                          <p:spTgt spid="81937"/>
                                        </p:tgtEl>
                                        <p:attrNameLst>
                                          <p:attrName>ppt_x</p:attrName>
                                        </p:attrNameLst>
                                      </p:cBhvr>
                                      <p:tavLst>
                                        <p:tav tm="0">
                                          <p:val>
                                            <p:strVal val="0-#ppt_w/2"/>
                                          </p:val>
                                        </p:tav>
                                        <p:tav tm="100000">
                                          <p:val>
                                            <p:strVal val="#ppt_x"/>
                                          </p:val>
                                        </p:tav>
                                      </p:tavLst>
                                    </p:anim>
                                    <p:anim calcmode="lin" valueType="num">
                                      <p:cBhvr additive="base">
                                        <p:cTn id="8" dur="500" fill="hold"/>
                                        <p:tgtEl>
                                          <p:spTgt spid="8193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p:txBody>
          <a:bodyPr/>
          <a:lstStyle/>
          <a:p>
            <a:pPr eaLnBrk="1" hangingPunct="1"/>
            <a:r>
              <a:rPr lang="en-AU" altLang="en-US" dirty="0" smtClean="0"/>
              <a:t>LEVEL OF DETAIL</a:t>
            </a:r>
          </a:p>
        </p:txBody>
      </p:sp>
      <p:sp>
        <p:nvSpPr>
          <p:cNvPr id="55300" name="AutoShape 5"/>
          <p:cNvSpPr>
            <a:spLocks noChangeArrowheads="1"/>
          </p:cNvSpPr>
          <p:nvPr/>
        </p:nvSpPr>
        <p:spPr bwMode="auto">
          <a:xfrm rot="16200000">
            <a:off x="4248150" y="-882977"/>
            <a:ext cx="685800" cy="7848600"/>
          </a:xfrm>
          <a:prstGeom prst="downArrow">
            <a:avLst>
              <a:gd name="adj1" fmla="val 44502"/>
              <a:gd name="adj2" fmla="val 102405"/>
            </a:avLst>
          </a:prstGeom>
          <a:gradFill flip="none" rotWithShape="1">
            <a:gsLst>
              <a:gs pos="0">
                <a:srgbClr val="FF0000"/>
              </a:gs>
              <a:gs pos="100000">
                <a:schemeClr val="accent6">
                  <a:lumMod val="75000"/>
                </a:schemeClr>
              </a:gs>
            </a:gsLst>
            <a:lin ang="16200000" scaled="1"/>
            <a:tileRect/>
          </a:gradFill>
          <a:ln w="12700" cap="sq">
            <a:noFill/>
            <a:miter lim="800000"/>
            <a:headEnd type="none" w="sm" len="sm"/>
            <a:tailEnd type="none" w="sm" len="sm"/>
          </a:ln>
          <a:effectLst/>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dirty="0"/>
          </a:p>
        </p:txBody>
      </p:sp>
      <p:sp>
        <p:nvSpPr>
          <p:cNvPr id="2" name="Rectangle 1"/>
          <p:cNvSpPr/>
          <p:nvPr/>
        </p:nvSpPr>
        <p:spPr>
          <a:xfrm>
            <a:off x="304800" y="3429000"/>
            <a:ext cx="2306465" cy="707886"/>
          </a:xfrm>
          <a:prstGeom prst="rect">
            <a:avLst/>
          </a:prstGeom>
        </p:spPr>
        <p:txBody>
          <a:bodyPr wrap="none">
            <a:spAutoFit/>
          </a:bodyPr>
          <a:lstStyle/>
          <a:p>
            <a:pPr marL="284163" indent="-284163" algn="ctr" eaLnBrk="1" hangingPunct="1">
              <a:buClr>
                <a:schemeClr val="tx1"/>
              </a:buClr>
            </a:pPr>
            <a:r>
              <a:rPr lang="en-AU" altLang="en-US" sz="2000" dirty="0" smtClean="0"/>
              <a:t>Evaluate candidate </a:t>
            </a:r>
          </a:p>
          <a:p>
            <a:pPr marL="284163" indent="-284163" algn="ctr" eaLnBrk="1" hangingPunct="1">
              <a:buClr>
                <a:schemeClr val="tx1"/>
              </a:buClr>
            </a:pPr>
            <a:r>
              <a:rPr lang="en-AU" altLang="en-US" sz="2000" dirty="0" smtClean="0"/>
              <a:t>systems if they work</a:t>
            </a:r>
          </a:p>
        </p:txBody>
      </p:sp>
      <p:sp>
        <p:nvSpPr>
          <p:cNvPr id="3" name="Rectangle 2"/>
          <p:cNvSpPr/>
          <p:nvPr/>
        </p:nvSpPr>
        <p:spPr>
          <a:xfrm>
            <a:off x="3313574" y="3429000"/>
            <a:ext cx="2584450" cy="1015663"/>
          </a:xfrm>
          <a:prstGeom prst="rect">
            <a:avLst/>
          </a:prstGeom>
        </p:spPr>
        <p:txBody>
          <a:bodyPr wrap="square">
            <a:spAutoFit/>
          </a:bodyPr>
          <a:lstStyle/>
          <a:p>
            <a:pPr indent="-284163" algn="ctr" eaLnBrk="1" hangingPunct="1"/>
            <a:r>
              <a:rPr lang="en-AU" altLang="en-US" sz="2000" dirty="0" smtClean="0"/>
              <a:t>Compare two or more systems to determine better ones</a:t>
            </a:r>
          </a:p>
        </p:txBody>
      </p:sp>
      <p:sp>
        <p:nvSpPr>
          <p:cNvPr id="4" name="Rectangle 3"/>
          <p:cNvSpPr/>
          <p:nvPr/>
        </p:nvSpPr>
        <p:spPr>
          <a:xfrm>
            <a:off x="6553200" y="3429000"/>
            <a:ext cx="2335213" cy="1015663"/>
          </a:xfrm>
          <a:prstGeom prst="rect">
            <a:avLst/>
          </a:prstGeom>
        </p:spPr>
        <p:txBody>
          <a:bodyPr wrap="square">
            <a:spAutoFit/>
          </a:bodyPr>
          <a:lstStyle/>
          <a:p>
            <a:pPr indent="-284163" algn="ctr" eaLnBrk="1" hangingPunct="1"/>
            <a:r>
              <a:rPr lang="en-AU" altLang="en-US" sz="2000" dirty="0" smtClean="0"/>
              <a:t>Accurately predict the performance of the selected system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0-#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500" fill="hold"/>
                                        <p:tgtEl>
                                          <p:spTgt spid="3"/>
                                        </p:tgtEl>
                                        <p:attrNameLst>
                                          <p:attrName>ppt_x</p:attrName>
                                        </p:attrNameLst>
                                      </p:cBhvr>
                                      <p:tavLst>
                                        <p:tav tm="0">
                                          <p:val>
                                            <p:strVal val="0-#ppt_w/2"/>
                                          </p:val>
                                        </p:tav>
                                        <p:tav tm="100000">
                                          <p:val>
                                            <p:strVal val="#ppt_x"/>
                                          </p:val>
                                        </p:tav>
                                      </p:tavLst>
                                    </p:anim>
                                    <p:anim calcmode="lin" valueType="num">
                                      <p:cBhvr additive="base">
                                        <p:cTn id="14" dur="500" fill="hold"/>
                                        <p:tgtEl>
                                          <p:spTgt spid="3"/>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additive="base">
                                        <p:cTn id="19" dur="500" fill="hold"/>
                                        <p:tgtEl>
                                          <p:spTgt spid="4"/>
                                        </p:tgtEl>
                                        <p:attrNameLst>
                                          <p:attrName>ppt_x</p:attrName>
                                        </p:attrNameLst>
                                      </p:cBhvr>
                                      <p:tavLst>
                                        <p:tav tm="0">
                                          <p:val>
                                            <p:strVal val="0-#ppt_w/2"/>
                                          </p:val>
                                        </p:tav>
                                        <p:tav tm="100000">
                                          <p:val>
                                            <p:strVal val="#ppt_x"/>
                                          </p:val>
                                        </p:tav>
                                      </p:tavLst>
                                    </p:anim>
                                    <p:anim calcmode="lin" valueType="num">
                                      <p:cBhvr additive="base">
                                        <p:cTn id="20" dur="500" fill="hold"/>
                                        <p:tgtEl>
                                          <p:spTgt spid="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Grp="1" noChangeArrowheads="1"/>
          </p:cNvSpPr>
          <p:nvPr>
            <p:ph type="title"/>
          </p:nvPr>
        </p:nvSpPr>
        <p:spPr/>
        <p:txBody>
          <a:bodyPr/>
          <a:lstStyle/>
          <a:p>
            <a:pPr eaLnBrk="1" hangingPunct="1"/>
            <a:r>
              <a:rPr lang="en-AU" altLang="en-US" dirty="0" smtClean="0"/>
              <a:t>COMPONENTS OF A SYSTEM</a:t>
            </a:r>
          </a:p>
        </p:txBody>
      </p:sp>
      <p:sp>
        <p:nvSpPr>
          <p:cNvPr id="56323" name="Rectangle 3"/>
          <p:cNvSpPr>
            <a:spLocks noGrp="1" noChangeArrowheads="1"/>
          </p:cNvSpPr>
          <p:nvPr>
            <p:ph idx="1"/>
          </p:nvPr>
        </p:nvSpPr>
        <p:spPr>
          <a:xfrm>
            <a:off x="685800" y="1746250"/>
            <a:ext cx="8264525" cy="4114800"/>
          </a:xfrm>
        </p:spPr>
        <p:txBody>
          <a:bodyPr/>
          <a:lstStyle/>
          <a:p>
            <a:pPr eaLnBrk="1" hangingPunct="1">
              <a:buFontTx/>
              <a:buNone/>
            </a:pPr>
            <a:r>
              <a:rPr lang="en-AU" altLang="en-US" dirty="0" smtClean="0"/>
              <a:t>	</a:t>
            </a:r>
            <a:r>
              <a:rPr lang="en-AU" altLang="en-US" sz="2800" b="1" i="1" dirty="0" smtClean="0"/>
              <a:t>Entity</a:t>
            </a:r>
            <a:r>
              <a:rPr lang="en-AU" altLang="en-US" sz="2800" dirty="0" smtClean="0"/>
              <a:t>:</a:t>
            </a:r>
            <a:r>
              <a:rPr lang="en-AU" altLang="en-US" sz="3600" dirty="0" smtClean="0"/>
              <a:t> </a:t>
            </a:r>
            <a:r>
              <a:rPr lang="en-AU" altLang="en-US" sz="2800" dirty="0" smtClean="0"/>
              <a:t>is an object of interest in the system</a:t>
            </a:r>
            <a:r>
              <a:rPr lang="en-US" altLang="en-US" sz="2000" dirty="0" smtClean="0"/>
              <a:t> </a:t>
            </a:r>
          </a:p>
          <a:p>
            <a:pPr marL="342900" lvl="1" indent="-342900" eaLnBrk="1" hangingPunct="1"/>
            <a:r>
              <a:rPr lang="en-US" altLang="en-US" sz="2400" i="1" dirty="0" smtClean="0">
                <a:solidFill>
                  <a:srgbClr val="FF0000"/>
                </a:solidFill>
              </a:rPr>
              <a:t>Dynamic objects</a:t>
            </a:r>
            <a:r>
              <a:rPr lang="en-US" altLang="en-US" sz="2400" dirty="0" smtClean="0"/>
              <a:t> — get created, move around, change status, affect and are affected by other entities, leave (maybe)</a:t>
            </a:r>
          </a:p>
          <a:p>
            <a:pPr marL="342900" lvl="1" indent="-342900" eaLnBrk="1" hangingPunct="1"/>
            <a:r>
              <a:rPr lang="en-US" altLang="en-US" sz="2400" dirty="0" smtClean="0"/>
              <a:t>Usually have multiple </a:t>
            </a:r>
            <a:r>
              <a:rPr lang="en-US" altLang="en-US" sz="2400" i="1" dirty="0" smtClean="0">
                <a:solidFill>
                  <a:srgbClr val="FF0000"/>
                </a:solidFill>
              </a:rPr>
              <a:t>realizations</a:t>
            </a:r>
            <a:r>
              <a:rPr lang="en-US" altLang="en-US" sz="2400" dirty="0" smtClean="0"/>
              <a:t> floating around</a:t>
            </a:r>
          </a:p>
          <a:p>
            <a:pPr marL="342900" lvl="1" indent="-342900" eaLnBrk="1" hangingPunct="1"/>
            <a:r>
              <a:rPr lang="en-US" altLang="en-US" sz="2400" dirty="0" smtClean="0"/>
              <a:t>Can have different types of entities concurrently</a:t>
            </a:r>
          </a:p>
          <a:p>
            <a:pPr marL="342900" lvl="1" indent="-342900" eaLnBrk="1" hangingPunct="1"/>
            <a:endParaRPr lang="en-US" altLang="en-US" sz="2000" dirty="0" smtClean="0"/>
          </a:p>
          <a:p>
            <a:pPr eaLnBrk="1" hangingPunct="1">
              <a:buFontTx/>
              <a:buNone/>
            </a:pPr>
            <a:endParaRPr lang="en-AU" altLang="en-US" sz="2800" dirty="0" smtClean="0"/>
          </a:p>
        </p:txBody>
      </p:sp>
      <p:sp>
        <p:nvSpPr>
          <p:cNvPr id="56324" name="Text Box 5"/>
          <p:cNvSpPr txBox="1">
            <a:spLocks noChangeArrowheads="1"/>
          </p:cNvSpPr>
          <p:nvPr/>
        </p:nvSpPr>
        <p:spPr bwMode="auto">
          <a:xfrm>
            <a:off x="1752600" y="4748213"/>
            <a:ext cx="236220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spcBef>
                <a:spcPct val="50000"/>
              </a:spcBef>
            </a:pPr>
            <a:endParaRPr lang="en-AU" altLang="en-US" sz="1600" dirty="0">
              <a:latin typeface="Times New Roman" panose="02020603050405020304" pitchFamily="18" charset="0"/>
            </a:endParaRPr>
          </a:p>
        </p:txBody>
      </p:sp>
      <p:sp>
        <p:nvSpPr>
          <p:cNvPr id="56325" name="Text Box 6"/>
          <p:cNvSpPr txBox="1">
            <a:spLocks noChangeArrowheads="1"/>
          </p:cNvSpPr>
          <p:nvPr/>
        </p:nvSpPr>
        <p:spPr bwMode="auto">
          <a:xfrm>
            <a:off x="1676400" y="4519613"/>
            <a:ext cx="2209800" cy="336550"/>
          </a:xfrm>
          <a:prstGeom prst="rect">
            <a:avLst/>
          </a:prstGeom>
          <a:solidFill>
            <a:schemeClr val="accent1">
              <a:lumMod val="60000"/>
              <a:lumOff val="40000"/>
            </a:schemeClr>
          </a:solidFill>
          <a:ln w="9525">
            <a:solidFill>
              <a:schemeClr val="tx1"/>
            </a:solidFill>
            <a:miter lim="800000"/>
            <a:headEnd/>
            <a:tailEnd/>
          </a:ln>
        </p:spPr>
        <p:txBody>
          <a:bodyPr>
            <a:spAutoFit/>
            <a:flatTx/>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spcBef>
                <a:spcPct val="50000"/>
              </a:spcBef>
            </a:pPr>
            <a:r>
              <a:rPr lang="en-AU" altLang="en-US" sz="1600" dirty="0">
                <a:latin typeface="Times New Roman" panose="02020603050405020304" pitchFamily="18" charset="0"/>
              </a:rPr>
              <a:t>Example: Health </a:t>
            </a:r>
            <a:r>
              <a:rPr lang="en-US" altLang="en-US" sz="1600" dirty="0" smtClean="0">
                <a:latin typeface="Times New Roman" panose="02020603050405020304" pitchFamily="18" charset="0"/>
              </a:rPr>
              <a:t>Center</a:t>
            </a:r>
            <a:endParaRPr lang="en-US" altLang="en-US" sz="1600" dirty="0">
              <a:latin typeface="Times New Roman" panose="02020603050405020304" pitchFamily="18" charset="0"/>
            </a:endParaRPr>
          </a:p>
        </p:txBody>
      </p:sp>
      <p:sp>
        <p:nvSpPr>
          <p:cNvPr id="56326" name="Text Box 7"/>
          <p:cNvSpPr txBox="1">
            <a:spLocks noChangeArrowheads="1"/>
          </p:cNvSpPr>
          <p:nvPr/>
        </p:nvSpPr>
        <p:spPr bwMode="auto">
          <a:xfrm>
            <a:off x="1676400" y="4976813"/>
            <a:ext cx="243840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spcBef>
                <a:spcPct val="50000"/>
              </a:spcBef>
            </a:pPr>
            <a:r>
              <a:rPr lang="en-AU" altLang="en-US" sz="1600" dirty="0">
                <a:latin typeface="Times New Roman" panose="02020603050405020304" pitchFamily="18" charset="0"/>
              </a:rPr>
              <a:t>Patients</a:t>
            </a:r>
          </a:p>
          <a:p>
            <a:pPr eaLnBrk="1" hangingPunct="1">
              <a:spcBef>
                <a:spcPct val="50000"/>
              </a:spcBef>
            </a:pPr>
            <a:r>
              <a:rPr lang="en-AU" altLang="en-US" sz="1600" dirty="0">
                <a:latin typeface="Times New Roman" panose="02020603050405020304" pitchFamily="18" charset="0"/>
              </a:rPr>
              <a:t>Visitors</a:t>
            </a:r>
          </a:p>
        </p:txBody>
      </p:sp>
      <p:pic>
        <p:nvPicPr>
          <p:cNvPr id="56327" name="Picture 8" descr="docto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16525" y="4414838"/>
            <a:ext cx="1600200"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ChangeArrowheads="1"/>
          </p:cNvSpPr>
          <p:nvPr>
            <p:ph type="title"/>
          </p:nvPr>
        </p:nvSpPr>
        <p:spPr/>
        <p:txBody>
          <a:bodyPr/>
          <a:lstStyle/>
          <a:p>
            <a:pPr eaLnBrk="1" hangingPunct="1"/>
            <a:r>
              <a:rPr lang="en-AU" altLang="en-US" dirty="0" smtClean="0"/>
              <a:t>COMPONENTS OF A SYSTEM</a:t>
            </a:r>
          </a:p>
        </p:txBody>
      </p:sp>
      <p:sp>
        <p:nvSpPr>
          <p:cNvPr id="57347" name="Rectangle 3"/>
          <p:cNvSpPr>
            <a:spLocks noGrp="1" noChangeArrowheads="1"/>
          </p:cNvSpPr>
          <p:nvPr>
            <p:ph idx="1"/>
          </p:nvPr>
        </p:nvSpPr>
        <p:spPr>
          <a:xfrm>
            <a:off x="628650" y="1787525"/>
            <a:ext cx="7551738" cy="4114800"/>
          </a:xfrm>
        </p:spPr>
        <p:txBody>
          <a:bodyPr/>
          <a:lstStyle/>
          <a:p>
            <a:pPr eaLnBrk="1" hangingPunct="1">
              <a:buFontTx/>
              <a:buNone/>
            </a:pPr>
            <a:r>
              <a:rPr lang="en-AU" altLang="en-US" dirty="0" smtClean="0"/>
              <a:t>	</a:t>
            </a:r>
            <a:r>
              <a:rPr lang="en-AU" altLang="en-US" sz="2800" b="1" i="1" dirty="0" smtClean="0"/>
              <a:t>Attribute</a:t>
            </a:r>
            <a:r>
              <a:rPr lang="en-AU" altLang="en-US" sz="2800" dirty="0" smtClean="0"/>
              <a:t>: is a characteristic of all entities, but with a specific value “local” to the entity that can differ from one entity to another</a:t>
            </a:r>
            <a:r>
              <a:rPr lang="en-AU" altLang="en-US" dirty="0" smtClean="0"/>
              <a:t>.</a:t>
            </a:r>
          </a:p>
          <a:p>
            <a:pPr eaLnBrk="1" hangingPunct="1">
              <a:buFontTx/>
              <a:buNone/>
            </a:pPr>
            <a:endParaRPr lang="en-AU" altLang="en-US" dirty="0" smtClean="0"/>
          </a:p>
        </p:txBody>
      </p:sp>
      <p:sp>
        <p:nvSpPr>
          <p:cNvPr id="57348" name="Rectangle 4"/>
          <p:cNvSpPr>
            <a:spLocks noChangeArrowheads="1"/>
          </p:cNvSpPr>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en-AU" altLang="en-US" sz="2400" dirty="0">
                <a:latin typeface="Times New Roman" panose="02020603050405020304" pitchFamily="18" charset="0"/>
              </a:rPr>
              <a:t>	</a:t>
            </a:r>
          </a:p>
        </p:txBody>
      </p:sp>
      <p:sp>
        <p:nvSpPr>
          <p:cNvPr id="57349" name="Text Box 5"/>
          <p:cNvSpPr txBox="1">
            <a:spLocks noChangeArrowheads="1"/>
          </p:cNvSpPr>
          <p:nvPr/>
        </p:nvSpPr>
        <p:spPr bwMode="auto">
          <a:xfrm>
            <a:off x="1600200" y="3608388"/>
            <a:ext cx="236220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spcBef>
                <a:spcPct val="50000"/>
              </a:spcBef>
            </a:pPr>
            <a:endParaRPr lang="en-AU" altLang="en-US" sz="1600" dirty="0">
              <a:latin typeface="Times New Roman" panose="02020603050405020304" pitchFamily="18" charset="0"/>
            </a:endParaRPr>
          </a:p>
        </p:txBody>
      </p:sp>
      <p:sp>
        <p:nvSpPr>
          <p:cNvPr id="57351" name="Text Box 7"/>
          <p:cNvSpPr txBox="1">
            <a:spLocks noChangeArrowheads="1"/>
          </p:cNvSpPr>
          <p:nvPr/>
        </p:nvSpPr>
        <p:spPr bwMode="auto">
          <a:xfrm>
            <a:off x="1600200" y="4217988"/>
            <a:ext cx="1828800" cy="180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spcBef>
                <a:spcPct val="50000"/>
              </a:spcBef>
            </a:pPr>
            <a:r>
              <a:rPr lang="en-AU" altLang="en-US" sz="1600" dirty="0">
                <a:latin typeface="Times New Roman" panose="02020603050405020304" pitchFamily="18" charset="0"/>
              </a:rPr>
              <a:t>Type of illness,</a:t>
            </a:r>
          </a:p>
          <a:p>
            <a:pPr eaLnBrk="1" hangingPunct="1">
              <a:spcBef>
                <a:spcPct val="50000"/>
              </a:spcBef>
            </a:pPr>
            <a:r>
              <a:rPr lang="en-AU" altLang="en-US" sz="1600" dirty="0">
                <a:latin typeface="Times New Roman" panose="02020603050405020304" pitchFamily="18" charset="0"/>
              </a:rPr>
              <a:t>Age,</a:t>
            </a:r>
          </a:p>
          <a:p>
            <a:pPr eaLnBrk="1" hangingPunct="1">
              <a:spcBef>
                <a:spcPct val="50000"/>
              </a:spcBef>
            </a:pPr>
            <a:r>
              <a:rPr lang="en-AU" altLang="en-US" sz="1600" dirty="0">
                <a:latin typeface="Times New Roman" panose="02020603050405020304" pitchFamily="18" charset="0"/>
              </a:rPr>
              <a:t>Sex, </a:t>
            </a:r>
          </a:p>
          <a:p>
            <a:pPr eaLnBrk="1" hangingPunct="1">
              <a:spcBef>
                <a:spcPct val="50000"/>
              </a:spcBef>
            </a:pPr>
            <a:r>
              <a:rPr lang="en-AU" altLang="en-US" sz="1600" dirty="0">
                <a:latin typeface="Times New Roman" panose="02020603050405020304" pitchFamily="18" charset="0"/>
              </a:rPr>
              <a:t>Temperature,</a:t>
            </a:r>
          </a:p>
          <a:p>
            <a:pPr eaLnBrk="1" hangingPunct="1">
              <a:spcBef>
                <a:spcPct val="50000"/>
              </a:spcBef>
            </a:pPr>
            <a:r>
              <a:rPr lang="en-AU" altLang="en-US" sz="1600" dirty="0">
                <a:latin typeface="Times New Roman" panose="02020603050405020304" pitchFamily="18" charset="0"/>
              </a:rPr>
              <a:t>Blood Pressure</a:t>
            </a:r>
          </a:p>
        </p:txBody>
      </p:sp>
      <p:pic>
        <p:nvPicPr>
          <p:cNvPr id="57352" name="Picture 8" descr="docto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16525" y="4414838"/>
            <a:ext cx="1600200"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 Box 6"/>
          <p:cNvSpPr txBox="1">
            <a:spLocks noChangeArrowheads="1"/>
          </p:cNvSpPr>
          <p:nvPr/>
        </p:nvSpPr>
        <p:spPr bwMode="auto">
          <a:xfrm>
            <a:off x="1676400" y="3844925"/>
            <a:ext cx="2209800" cy="336550"/>
          </a:xfrm>
          <a:prstGeom prst="rect">
            <a:avLst/>
          </a:prstGeom>
          <a:solidFill>
            <a:schemeClr val="accent1">
              <a:lumMod val="60000"/>
              <a:lumOff val="40000"/>
            </a:schemeClr>
          </a:solidFill>
          <a:ln w="9525">
            <a:solidFill>
              <a:schemeClr val="tx1"/>
            </a:solidFill>
            <a:miter lim="800000"/>
            <a:headEnd/>
            <a:tailEnd/>
          </a:ln>
        </p:spPr>
        <p:txBody>
          <a:bodyPr>
            <a:spAutoFit/>
            <a:flatTx/>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spcBef>
                <a:spcPct val="50000"/>
              </a:spcBef>
            </a:pPr>
            <a:r>
              <a:rPr lang="en-AU" altLang="en-US" sz="1600" dirty="0">
                <a:latin typeface="Times New Roman" panose="02020603050405020304" pitchFamily="18" charset="0"/>
              </a:rPr>
              <a:t>Example: </a:t>
            </a:r>
            <a:r>
              <a:rPr lang="en-AU" altLang="en-US" sz="1600" dirty="0" smtClean="0">
                <a:latin typeface="Times New Roman" panose="02020603050405020304" pitchFamily="18" charset="0"/>
              </a:rPr>
              <a:t>Patient</a:t>
            </a:r>
            <a:endParaRPr lang="en-AU" altLang="en-US" sz="1600" dirty="0">
              <a:latin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Grp="1" noChangeArrowheads="1"/>
          </p:cNvSpPr>
          <p:nvPr>
            <p:ph type="title"/>
          </p:nvPr>
        </p:nvSpPr>
        <p:spPr/>
        <p:txBody>
          <a:bodyPr/>
          <a:lstStyle/>
          <a:p>
            <a:pPr eaLnBrk="1" hangingPunct="1"/>
            <a:r>
              <a:rPr lang="en-AU" altLang="en-US" dirty="0" smtClean="0"/>
              <a:t>COMPONENTS OF A SYSTEM</a:t>
            </a:r>
          </a:p>
        </p:txBody>
      </p:sp>
      <p:sp>
        <p:nvSpPr>
          <p:cNvPr id="58371" name="Rectangle 3"/>
          <p:cNvSpPr>
            <a:spLocks noGrp="1" noChangeArrowheads="1"/>
          </p:cNvSpPr>
          <p:nvPr>
            <p:ph idx="1"/>
          </p:nvPr>
        </p:nvSpPr>
        <p:spPr>
          <a:xfrm>
            <a:off x="628650" y="1746250"/>
            <a:ext cx="8321675" cy="4114800"/>
          </a:xfrm>
        </p:spPr>
        <p:txBody>
          <a:bodyPr/>
          <a:lstStyle/>
          <a:p>
            <a:pPr eaLnBrk="1" hangingPunct="1">
              <a:buFontTx/>
              <a:buNone/>
            </a:pPr>
            <a:r>
              <a:rPr lang="en-AU" altLang="en-US" dirty="0" smtClean="0"/>
              <a:t>	</a:t>
            </a:r>
            <a:r>
              <a:rPr lang="en-AU" altLang="en-US" sz="2800" b="1" i="1" dirty="0" smtClean="0"/>
              <a:t>Resources</a:t>
            </a:r>
            <a:r>
              <a:rPr lang="en-AU" altLang="en-US" sz="2800" dirty="0" smtClean="0"/>
              <a:t>: </a:t>
            </a:r>
            <a:r>
              <a:rPr lang="en-US" altLang="en-US" sz="2800" dirty="0" smtClean="0"/>
              <a:t>what entities compete for</a:t>
            </a:r>
            <a:endParaRPr lang="en-US" altLang="en-US" sz="2000" dirty="0" smtClean="0"/>
          </a:p>
          <a:p>
            <a:pPr lvl="1" eaLnBrk="1" hangingPunct="1"/>
            <a:r>
              <a:rPr lang="en-US" altLang="en-US" sz="2400" dirty="0" smtClean="0"/>
              <a:t>Entity </a:t>
            </a:r>
            <a:r>
              <a:rPr lang="en-US" altLang="en-US" sz="2400" i="1" dirty="0" smtClean="0">
                <a:solidFill>
                  <a:srgbClr val="FF0000"/>
                </a:solidFill>
              </a:rPr>
              <a:t>seizes</a:t>
            </a:r>
            <a:r>
              <a:rPr lang="en-US" altLang="en-US" sz="2400" dirty="0" smtClean="0"/>
              <a:t> a resource, uses it, </a:t>
            </a:r>
            <a:r>
              <a:rPr lang="en-US" altLang="en-US" sz="2400" i="1" dirty="0" smtClean="0">
                <a:solidFill>
                  <a:srgbClr val="FF0000"/>
                </a:solidFill>
              </a:rPr>
              <a:t>releases</a:t>
            </a:r>
            <a:r>
              <a:rPr lang="en-US" altLang="en-US" sz="2400" dirty="0" smtClean="0"/>
              <a:t> it</a:t>
            </a:r>
          </a:p>
          <a:p>
            <a:pPr lvl="1" eaLnBrk="1" hangingPunct="1"/>
            <a:r>
              <a:rPr lang="en-US" altLang="en-US" sz="2400" dirty="0" smtClean="0"/>
              <a:t>Think of a </a:t>
            </a:r>
            <a:r>
              <a:rPr lang="en-US" altLang="en-US" sz="2400" i="1" dirty="0" smtClean="0">
                <a:solidFill>
                  <a:srgbClr val="FF0000"/>
                </a:solidFill>
              </a:rPr>
              <a:t>resource being assigned to an entity</a:t>
            </a:r>
            <a:r>
              <a:rPr lang="en-US" altLang="en-US" sz="2400" dirty="0" smtClean="0"/>
              <a:t>, rather than an entity “belonging to” a resource</a:t>
            </a:r>
          </a:p>
          <a:p>
            <a:pPr lvl="1" eaLnBrk="1" hangingPunct="1"/>
            <a:r>
              <a:rPr lang="en-US" altLang="en-US" sz="2400" dirty="0" smtClean="0"/>
              <a:t>“A” resource can have several </a:t>
            </a:r>
            <a:r>
              <a:rPr lang="en-US" altLang="en-US" sz="2400" i="1" dirty="0" smtClean="0">
                <a:solidFill>
                  <a:srgbClr val="FF0000"/>
                </a:solidFill>
              </a:rPr>
              <a:t>units</a:t>
            </a:r>
            <a:r>
              <a:rPr lang="en-US" altLang="en-US" sz="2400" dirty="0" smtClean="0"/>
              <a:t> of capacity which can be changed during the simulation</a:t>
            </a:r>
          </a:p>
          <a:p>
            <a:pPr lvl="1" eaLnBrk="1" hangingPunct="1"/>
            <a:endParaRPr lang="en-US" altLang="en-US" sz="2000" dirty="0" smtClean="0"/>
          </a:p>
          <a:p>
            <a:pPr eaLnBrk="1" hangingPunct="1">
              <a:buFontTx/>
              <a:buNone/>
            </a:pPr>
            <a:endParaRPr lang="en-AU" altLang="en-US" sz="2800" dirty="0" smtClean="0"/>
          </a:p>
        </p:txBody>
      </p:sp>
      <p:sp>
        <p:nvSpPr>
          <p:cNvPr id="58372" name="Rectangle 4"/>
          <p:cNvSpPr>
            <a:spLocks noChangeArrowheads="1"/>
          </p:cNvSpPr>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en-AU" altLang="en-US" sz="2800" dirty="0">
                <a:latin typeface="Times New Roman" panose="02020603050405020304" pitchFamily="18" charset="0"/>
              </a:rPr>
              <a:t>	</a:t>
            </a:r>
          </a:p>
        </p:txBody>
      </p:sp>
      <p:sp>
        <p:nvSpPr>
          <p:cNvPr id="58373" name="Text Box 5"/>
          <p:cNvSpPr txBox="1">
            <a:spLocks noChangeArrowheads="1"/>
          </p:cNvSpPr>
          <p:nvPr/>
        </p:nvSpPr>
        <p:spPr bwMode="auto">
          <a:xfrm>
            <a:off x="1752600" y="4748213"/>
            <a:ext cx="236220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spcBef>
                <a:spcPct val="50000"/>
              </a:spcBef>
            </a:pPr>
            <a:endParaRPr lang="en-AU" altLang="en-US" sz="1600" dirty="0">
              <a:latin typeface="Times New Roman" panose="02020603050405020304" pitchFamily="18" charset="0"/>
            </a:endParaRPr>
          </a:p>
        </p:txBody>
      </p:sp>
      <p:sp>
        <p:nvSpPr>
          <p:cNvPr id="58375" name="Text Box 7"/>
          <p:cNvSpPr txBox="1">
            <a:spLocks noChangeArrowheads="1"/>
          </p:cNvSpPr>
          <p:nvPr/>
        </p:nvSpPr>
        <p:spPr bwMode="auto">
          <a:xfrm>
            <a:off x="1676400" y="4976813"/>
            <a:ext cx="243840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spcBef>
                <a:spcPct val="50000"/>
              </a:spcBef>
            </a:pPr>
            <a:r>
              <a:rPr lang="en-AU" altLang="en-US" sz="1600" dirty="0">
                <a:latin typeface="Times New Roman" panose="02020603050405020304" pitchFamily="18" charset="0"/>
              </a:rPr>
              <a:t>Doctors, Nurses</a:t>
            </a:r>
          </a:p>
          <a:p>
            <a:pPr eaLnBrk="1" hangingPunct="1">
              <a:spcBef>
                <a:spcPct val="50000"/>
              </a:spcBef>
            </a:pPr>
            <a:r>
              <a:rPr lang="en-AU" altLang="en-US" sz="1600" dirty="0">
                <a:latin typeface="Times New Roman" panose="02020603050405020304" pitchFamily="18" charset="0"/>
              </a:rPr>
              <a:t>X-Ray Equipment</a:t>
            </a:r>
          </a:p>
        </p:txBody>
      </p:sp>
      <p:pic>
        <p:nvPicPr>
          <p:cNvPr id="58376" name="Picture 8" descr="docto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16525" y="4414838"/>
            <a:ext cx="1600200"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 Box 6"/>
          <p:cNvSpPr txBox="1">
            <a:spLocks noChangeArrowheads="1"/>
          </p:cNvSpPr>
          <p:nvPr/>
        </p:nvSpPr>
        <p:spPr bwMode="auto">
          <a:xfrm>
            <a:off x="1676400" y="4519613"/>
            <a:ext cx="2209800" cy="336550"/>
          </a:xfrm>
          <a:prstGeom prst="rect">
            <a:avLst/>
          </a:prstGeom>
          <a:solidFill>
            <a:schemeClr val="accent1">
              <a:lumMod val="60000"/>
              <a:lumOff val="40000"/>
            </a:schemeClr>
          </a:solidFill>
          <a:ln w="9525">
            <a:solidFill>
              <a:schemeClr val="tx1"/>
            </a:solidFill>
            <a:miter lim="800000"/>
            <a:headEnd/>
            <a:tailEnd/>
          </a:ln>
        </p:spPr>
        <p:txBody>
          <a:bodyPr>
            <a:spAutoFit/>
            <a:flatTx/>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spcBef>
                <a:spcPct val="50000"/>
              </a:spcBef>
            </a:pPr>
            <a:r>
              <a:rPr lang="en-AU" altLang="en-US" sz="1600" dirty="0">
                <a:latin typeface="Times New Roman" panose="02020603050405020304" pitchFamily="18" charset="0"/>
              </a:rPr>
              <a:t>Example: Health </a:t>
            </a:r>
            <a:r>
              <a:rPr lang="en-US" altLang="en-US" sz="1600" dirty="0" smtClean="0">
                <a:latin typeface="Times New Roman" panose="02020603050405020304" pitchFamily="18" charset="0"/>
              </a:rPr>
              <a:t>Center</a:t>
            </a:r>
            <a:endParaRPr lang="en-US" altLang="en-US" sz="1600" dirty="0">
              <a:latin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ChangeArrowheads="1"/>
          </p:cNvSpPr>
          <p:nvPr>
            <p:ph type="title"/>
          </p:nvPr>
        </p:nvSpPr>
        <p:spPr/>
        <p:txBody>
          <a:bodyPr/>
          <a:lstStyle/>
          <a:p>
            <a:pPr eaLnBrk="1" hangingPunct="1"/>
            <a:r>
              <a:rPr lang="en-AU" altLang="en-US" dirty="0" smtClean="0"/>
              <a:t>COMPONENTS OF A SYSTEM</a:t>
            </a:r>
          </a:p>
        </p:txBody>
      </p:sp>
      <p:sp>
        <p:nvSpPr>
          <p:cNvPr id="59395" name="Rectangle 3"/>
          <p:cNvSpPr>
            <a:spLocks noGrp="1" noChangeArrowheads="1"/>
          </p:cNvSpPr>
          <p:nvPr>
            <p:ph idx="1"/>
          </p:nvPr>
        </p:nvSpPr>
        <p:spPr>
          <a:xfrm>
            <a:off x="628650" y="1717675"/>
            <a:ext cx="7940675" cy="4114800"/>
          </a:xfrm>
        </p:spPr>
        <p:txBody>
          <a:bodyPr/>
          <a:lstStyle/>
          <a:p>
            <a:pPr marL="0" indent="0" eaLnBrk="1" hangingPunct="1">
              <a:buFontTx/>
              <a:buNone/>
            </a:pPr>
            <a:r>
              <a:rPr lang="en-US" altLang="en-US" sz="2800" b="1" i="1" dirty="0" smtClean="0"/>
              <a:t>Variable</a:t>
            </a:r>
            <a:r>
              <a:rPr lang="en-US" altLang="en-US" sz="2800" dirty="0" smtClean="0"/>
              <a:t>: A piece of information that reflects some characteristic of the whole system, not of specific entities</a:t>
            </a:r>
          </a:p>
          <a:p>
            <a:pPr marL="0" lvl="1" indent="0" eaLnBrk="1" hangingPunct="1"/>
            <a:r>
              <a:rPr lang="en-US" altLang="en-US" dirty="0" smtClean="0"/>
              <a:t> </a:t>
            </a:r>
            <a:r>
              <a:rPr lang="en-US" altLang="en-US" sz="2400" dirty="0" smtClean="0"/>
              <a:t>Entities can access, change some variables</a:t>
            </a:r>
          </a:p>
          <a:p>
            <a:pPr marL="0" indent="0" eaLnBrk="1" hangingPunct="1">
              <a:buFontTx/>
              <a:buNone/>
            </a:pPr>
            <a:endParaRPr lang="en-US" altLang="en-US" sz="2800" dirty="0" smtClean="0"/>
          </a:p>
        </p:txBody>
      </p:sp>
      <p:sp>
        <p:nvSpPr>
          <p:cNvPr id="59397" name="Text Box 5"/>
          <p:cNvSpPr txBox="1">
            <a:spLocks noChangeArrowheads="1"/>
          </p:cNvSpPr>
          <p:nvPr/>
        </p:nvSpPr>
        <p:spPr bwMode="auto">
          <a:xfrm>
            <a:off x="1641475" y="4562475"/>
            <a:ext cx="3060700" cy="1069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spcBef>
                <a:spcPct val="50000"/>
              </a:spcBef>
            </a:pPr>
            <a:r>
              <a:rPr lang="en-AU" altLang="en-US" sz="1600" dirty="0">
                <a:latin typeface="Times New Roman" panose="02020603050405020304" pitchFamily="18" charset="0"/>
              </a:rPr>
              <a:t>Number of patients in the system,</a:t>
            </a:r>
          </a:p>
          <a:p>
            <a:pPr eaLnBrk="1" hangingPunct="1">
              <a:spcBef>
                <a:spcPct val="50000"/>
              </a:spcBef>
            </a:pPr>
            <a:r>
              <a:rPr lang="en-AU" altLang="en-US" sz="1600" dirty="0">
                <a:latin typeface="Times New Roman" panose="02020603050405020304" pitchFamily="18" charset="0"/>
              </a:rPr>
              <a:t>Number of idle doctors,</a:t>
            </a:r>
          </a:p>
          <a:p>
            <a:pPr eaLnBrk="1" hangingPunct="1">
              <a:spcBef>
                <a:spcPct val="50000"/>
              </a:spcBef>
            </a:pPr>
            <a:r>
              <a:rPr lang="en-AU" altLang="en-US" sz="1600" dirty="0">
                <a:latin typeface="Times New Roman" panose="02020603050405020304" pitchFamily="18" charset="0"/>
              </a:rPr>
              <a:t>Current time</a:t>
            </a:r>
          </a:p>
        </p:txBody>
      </p:sp>
      <p:pic>
        <p:nvPicPr>
          <p:cNvPr id="59398" name="Picture 6" descr="docto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08675" y="4124325"/>
            <a:ext cx="1600200"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 Box 6"/>
          <p:cNvSpPr txBox="1">
            <a:spLocks noChangeArrowheads="1"/>
          </p:cNvSpPr>
          <p:nvPr/>
        </p:nvSpPr>
        <p:spPr bwMode="auto">
          <a:xfrm>
            <a:off x="1658757" y="4081766"/>
            <a:ext cx="2209800" cy="336550"/>
          </a:xfrm>
          <a:prstGeom prst="rect">
            <a:avLst/>
          </a:prstGeom>
          <a:solidFill>
            <a:schemeClr val="accent1">
              <a:lumMod val="60000"/>
              <a:lumOff val="40000"/>
            </a:schemeClr>
          </a:solidFill>
          <a:ln w="9525">
            <a:solidFill>
              <a:schemeClr val="tx1"/>
            </a:solidFill>
            <a:miter lim="800000"/>
            <a:headEnd/>
            <a:tailEnd/>
          </a:ln>
        </p:spPr>
        <p:txBody>
          <a:bodyPr>
            <a:spAutoFit/>
            <a:flatTx/>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spcBef>
                <a:spcPct val="50000"/>
              </a:spcBef>
            </a:pPr>
            <a:r>
              <a:rPr lang="en-AU" altLang="en-US" sz="1600" dirty="0">
                <a:latin typeface="Times New Roman" panose="02020603050405020304" pitchFamily="18" charset="0"/>
              </a:rPr>
              <a:t>Example: Health </a:t>
            </a:r>
            <a:r>
              <a:rPr lang="en-US" altLang="en-US" sz="1600" dirty="0" smtClean="0">
                <a:latin typeface="Times New Roman" panose="02020603050405020304" pitchFamily="18" charset="0"/>
              </a:rPr>
              <a:t>Center</a:t>
            </a:r>
            <a:endParaRPr lang="en-US" altLang="en-US" sz="1600" dirty="0">
              <a:latin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6"/>
          <p:cNvSpPr>
            <a:spLocks noGrp="1" noChangeArrowheads="1"/>
          </p:cNvSpPr>
          <p:nvPr>
            <p:ph type="title"/>
          </p:nvPr>
        </p:nvSpPr>
        <p:spPr/>
        <p:txBody>
          <a:bodyPr/>
          <a:lstStyle/>
          <a:p>
            <a:pPr eaLnBrk="1" hangingPunct="1"/>
            <a:r>
              <a:rPr lang="en-AU" altLang="en-US" dirty="0" smtClean="0"/>
              <a:t>COMPONENTS OF A SYSTEM</a:t>
            </a:r>
          </a:p>
        </p:txBody>
      </p:sp>
      <p:sp>
        <p:nvSpPr>
          <p:cNvPr id="60419" name="Rectangle 2"/>
          <p:cNvSpPr>
            <a:spLocks noGrp="1" noChangeArrowheads="1"/>
          </p:cNvSpPr>
          <p:nvPr>
            <p:ph idx="1"/>
          </p:nvPr>
        </p:nvSpPr>
        <p:spPr>
          <a:xfrm>
            <a:off x="685800" y="1752600"/>
            <a:ext cx="7772400" cy="4343400"/>
          </a:xfrm>
        </p:spPr>
        <p:txBody>
          <a:bodyPr/>
          <a:lstStyle/>
          <a:p>
            <a:pPr eaLnBrk="1" hangingPunct="1"/>
            <a:r>
              <a:rPr lang="en-AU" altLang="en-US" sz="2800" b="1" i="1" dirty="0" smtClean="0"/>
              <a:t>State</a:t>
            </a:r>
            <a:r>
              <a:rPr lang="en-AU" altLang="en-US" sz="3600" dirty="0" smtClean="0"/>
              <a:t>:</a:t>
            </a:r>
            <a:r>
              <a:rPr lang="en-AU" altLang="en-US" sz="2800" dirty="0" smtClean="0"/>
              <a:t> A collection of variables that contains all the information necessary to describe the system at any time</a:t>
            </a:r>
          </a:p>
        </p:txBody>
      </p:sp>
      <p:sp>
        <p:nvSpPr>
          <p:cNvPr id="60421" name="Text Box 4"/>
          <p:cNvSpPr txBox="1">
            <a:spLocks noChangeArrowheads="1"/>
          </p:cNvSpPr>
          <p:nvPr/>
        </p:nvSpPr>
        <p:spPr bwMode="auto">
          <a:xfrm>
            <a:off x="1295400" y="4267200"/>
            <a:ext cx="3060700" cy="1436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spcBef>
                <a:spcPct val="50000"/>
              </a:spcBef>
            </a:pPr>
            <a:r>
              <a:rPr lang="en-AU" altLang="en-US" sz="1600" dirty="0">
                <a:latin typeface="Times New Roman" panose="02020603050405020304" pitchFamily="18" charset="0"/>
              </a:rPr>
              <a:t>{Number of patients in the system,</a:t>
            </a:r>
          </a:p>
          <a:p>
            <a:pPr eaLnBrk="1" hangingPunct="1">
              <a:spcBef>
                <a:spcPct val="50000"/>
              </a:spcBef>
            </a:pPr>
            <a:r>
              <a:rPr lang="en-AU" altLang="en-US" sz="1600" dirty="0">
                <a:latin typeface="Times New Roman" panose="02020603050405020304" pitchFamily="18" charset="0"/>
              </a:rPr>
              <a:t>Status of doctors (busy or idle),</a:t>
            </a:r>
          </a:p>
          <a:p>
            <a:pPr eaLnBrk="1" hangingPunct="1">
              <a:spcBef>
                <a:spcPct val="50000"/>
              </a:spcBef>
            </a:pPr>
            <a:r>
              <a:rPr lang="en-AU" altLang="en-US" sz="1600" dirty="0">
                <a:latin typeface="Times New Roman" panose="02020603050405020304" pitchFamily="18" charset="0"/>
              </a:rPr>
              <a:t>Number of idle doctors,</a:t>
            </a:r>
          </a:p>
          <a:p>
            <a:pPr eaLnBrk="1" hangingPunct="1">
              <a:spcBef>
                <a:spcPct val="50000"/>
              </a:spcBef>
            </a:pPr>
            <a:r>
              <a:rPr lang="en-AU" altLang="en-US" sz="1600" dirty="0">
                <a:latin typeface="Times New Roman" panose="02020603050405020304" pitchFamily="18" charset="0"/>
              </a:rPr>
              <a:t>Status of Lab equipment, </a:t>
            </a:r>
            <a:r>
              <a:rPr lang="en-AU" altLang="en-US" sz="1600" dirty="0" smtClean="0">
                <a:latin typeface="Times New Roman" panose="02020603050405020304" pitchFamily="18" charset="0"/>
              </a:rPr>
              <a:t>etc.}</a:t>
            </a:r>
            <a:endParaRPr lang="en-AU" altLang="en-US" sz="1600" dirty="0">
              <a:latin typeface="Times New Roman" panose="02020603050405020304" pitchFamily="18" charset="0"/>
            </a:endParaRPr>
          </a:p>
        </p:txBody>
      </p:sp>
      <p:pic>
        <p:nvPicPr>
          <p:cNvPr id="60422" name="Picture 5" descr="docto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62600" y="3962400"/>
            <a:ext cx="1600200"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 Box 6"/>
          <p:cNvSpPr txBox="1">
            <a:spLocks noChangeArrowheads="1"/>
          </p:cNvSpPr>
          <p:nvPr/>
        </p:nvSpPr>
        <p:spPr bwMode="auto">
          <a:xfrm>
            <a:off x="1371600" y="3868738"/>
            <a:ext cx="2209800" cy="336550"/>
          </a:xfrm>
          <a:prstGeom prst="rect">
            <a:avLst/>
          </a:prstGeom>
          <a:solidFill>
            <a:schemeClr val="accent1">
              <a:lumMod val="60000"/>
              <a:lumOff val="40000"/>
            </a:schemeClr>
          </a:solidFill>
          <a:ln w="9525">
            <a:solidFill>
              <a:schemeClr val="tx1"/>
            </a:solidFill>
            <a:miter lim="800000"/>
            <a:headEnd/>
            <a:tailEnd/>
          </a:ln>
        </p:spPr>
        <p:txBody>
          <a:bodyPr>
            <a:spAutoFit/>
            <a:flatTx/>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spcBef>
                <a:spcPct val="50000"/>
              </a:spcBef>
            </a:pPr>
            <a:r>
              <a:rPr lang="en-AU" altLang="en-US" sz="1600" dirty="0">
                <a:latin typeface="Times New Roman" panose="02020603050405020304" pitchFamily="18" charset="0"/>
              </a:rPr>
              <a:t>Example: Health </a:t>
            </a:r>
            <a:r>
              <a:rPr lang="en-US" altLang="en-US" sz="1600" dirty="0" smtClean="0">
                <a:latin typeface="Times New Roman" panose="02020603050405020304" pitchFamily="18" charset="0"/>
              </a:rPr>
              <a:t>Center</a:t>
            </a:r>
            <a:endParaRPr lang="en-US" altLang="en-US" sz="1600" dirty="0">
              <a:latin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6"/>
          <p:cNvSpPr>
            <a:spLocks noGrp="1" noChangeArrowheads="1"/>
          </p:cNvSpPr>
          <p:nvPr>
            <p:ph type="title"/>
          </p:nvPr>
        </p:nvSpPr>
        <p:spPr/>
        <p:txBody>
          <a:bodyPr/>
          <a:lstStyle/>
          <a:p>
            <a:pPr eaLnBrk="1" hangingPunct="1"/>
            <a:r>
              <a:rPr lang="en-AU" altLang="en-US" dirty="0" smtClean="0"/>
              <a:t>COMPONENTS OF A SYSTEM</a:t>
            </a:r>
          </a:p>
        </p:txBody>
      </p:sp>
      <p:sp>
        <p:nvSpPr>
          <p:cNvPr id="61443" name="Rectangle 2"/>
          <p:cNvSpPr>
            <a:spLocks noGrp="1" noChangeArrowheads="1"/>
          </p:cNvSpPr>
          <p:nvPr>
            <p:ph idx="1"/>
          </p:nvPr>
        </p:nvSpPr>
        <p:spPr>
          <a:xfrm>
            <a:off x="685800" y="1752600"/>
            <a:ext cx="7772400" cy="4343400"/>
          </a:xfrm>
        </p:spPr>
        <p:txBody>
          <a:bodyPr/>
          <a:lstStyle/>
          <a:p>
            <a:pPr eaLnBrk="1" hangingPunct="1"/>
            <a:r>
              <a:rPr lang="en-AU" altLang="en-US" sz="2800" b="1" i="1" dirty="0" smtClean="0"/>
              <a:t>Event</a:t>
            </a:r>
            <a:r>
              <a:rPr lang="en-AU" altLang="en-US" sz="2800" dirty="0" smtClean="0"/>
              <a:t>: An instantaneous occurrence that changes the state of the system</a:t>
            </a:r>
          </a:p>
        </p:txBody>
      </p:sp>
      <p:sp>
        <p:nvSpPr>
          <p:cNvPr id="61445" name="Text Box 4"/>
          <p:cNvSpPr txBox="1">
            <a:spLocks noChangeArrowheads="1"/>
          </p:cNvSpPr>
          <p:nvPr/>
        </p:nvSpPr>
        <p:spPr bwMode="auto">
          <a:xfrm>
            <a:off x="1295400" y="3810000"/>
            <a:ext cx="2362200" cy="1558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spcBef>
                <a:spcPct val="50000"/>
              </a:spcBef>
            </a:pPr>
            <a:r>
              <a:rPr lang="en-AU" altLang="en-US" sz="1600" dirty="0">
                <a:latin typeface="Times New Roman" panose="02020603050405020304" pitchFamily="18" charset="0"/>
              </a:rPr>
              <a:t>Arrival of a new patient, </a:t>
            </a:r>
          </a:p>
          <a:p>
            <a:pPr eaLnBrk="1" hangingPunct="1">
              <a:spcBef>
                <a:spcPct val="50000"/>
              </a:spcBef>
            </a:pPr>
            <a:r>
              <a:rPr lang="en-AU" altLang="en-US" sz="1600" dirty="0">
                <a:latin typeface="Times New Roman" panose="02020603050405020304" pitchFamily="18" charset="0"/>
              </a:rPr>
              <a:t>Completion of service (i.e., examination)</a:t>
            </a:r>
          </a:p>
          <a:p>
            <a:pPr eaLnBrk="1" hangingPunct="1">
              <a:spcBef>
                <a:spcPct val="50000"/>
              </a:spcBef>
            </a:pPr>
            <a:r>
              <a:rPr lang="en-AU" altLang="en-US" sz="1600" dirty="0">
                <a:latin typeface="Times New Roman" panose="02020603050405020304" pitchFamily="18" charset="0"/>
              </a:rPr>
              <a:t>Failure of medical equipment, etc.</a:t>
            </a:r>
          </a:p>
        </p:txBody>
      </p:sp>
      <p:pic>
        <p:nvPicPr>
          <p:cNvPr id="61446" name="Picture 5" descr="ambulanc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81600" y="3581400"/>
            <a:ext cx="1790700" cy="146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 Box 6"/>
          <p:cNvSpPr txBox="1">
            <a:spLocks noChangeArrowheads="1"/>
          </p:cNvSpPr>
          <p:nvPr/>
        </p:nvSpPr>
        <p:spPr bwMode="auto">
          <a:xfrm>
            <a:off x="1371600" y="3429000"/>
            <a:ext cx="2209800" cy="336550"/>
          </a:xfrm>
          <a:prstGeom prst="rect">
            <a:avLst/>
          </a:prstGeom>
          <a:solidFill>
            <a:schemeClr val="accent1">
              <a:lumMod val="60000"/>
              <a:lumOff val="40000"/>
            </a:schemeClr>
          </a:solidFill>
          <a:ln w="9525">
            <a:solidFill>
              <a:schemeClr val="tx1"/>
            </a:solidFill>
            <a:miter lim="800000"/>
            <a:headEnd/>
            <a:tailEnd/>
          </a:ln>
        </p:spPr>
        <p:txBody>
          <a:bodyPr>
            <a:spAutoFit/>
            <a:flatTx/>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spcBef>
                <a:spcPct val="50000"/>
              </a:spcBef>
            </a:pPr>
            <a:r>
              <a:rPr lang="en-AU" altLang="en-US" sz="1600" dirty="0">
                <a:latin typeface="Times New Roman" panose="02020603050405020304" pitchFamily="18" charset="0"/>
              </a:rPr>
              <a:t>Example: Health Center</a:t>
            </a:r>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Grp="1" noChangeArrowheads="1"/>
          </p:cNvSpPr>
          <p:nvPr>
            <p:ph type="title"/>
          </p:nvPr>
        </p:nvSpPr>
        <p:spPr/>
        <p:txBody>
          <a:bodyPr/>
          <a:lstStyle/>
          <a:p>
            <a:pPr eaLnBrk="1" hangingPunct="1"/>
            <a:r>
              <a:rPr lang="en-AU" altLang="en-US" dirty="0" smtClean="0"/>
              <a:t>COMPONENTS OF A SYSTEM</a:t>
            </a:r>
          </a:p>
        </p:txBody>
      </p:sp>
      <p:sp>
        <p:nvSpPr>
          <p:cNvPr id="62467" name="Rectangle 3"/>
          <p:cNvSpPr>
            <a:spLocks noGrp="1" noChangeArrowheads="1"/>
          </p:cNvSpPr>
          <p:nvPr>
            <p:ph idx="1"/>
          </p:nvPr>
        </p:nvSpPr>
        <p:spPr>
          <a:xfrm>
            <a:off x="450850" y="1746250"/>
            <a:ext cx="8077200" cy="4114800"/>
          </a:xfrm>
        </p:spPr>
        <p:txBody>
          <a:bodyPr/>
          <a:lstStyle/>
          <a:p>
            <a:pPr eaLnBrk="1" hangingPunct="1">
              <a:buFontTx/>
              <a:buNone/>
            </a:pPr>
            <a:r>
              <a:rPr lang="en-AU" altLang="en-US" dirty="0" smtClean="0"/>
              <a:t>	</a:t>
            </a:r>
            <a:r>
              <a:rPr lang="en-AU" altLang="en-US" sz="2800" b="1" i="1" dirty="0" smtClean="0"/>
              <a:t>Activity</a:t>
            </a:r>
            <a:r>
              <a:rPr lang="en-AU" altLang="en-US" sz="2800" dirty="0" smtClean="0"/>
              <a:t>: represents a time period of specified length.</a:t>
            </a:r>
          </a:p>
          <a:p>
            <a:pPr eaLnBrk="1" hangingPunct="1">
              <a:buFontTx/>
              <a:buNone/>
            </a:pPr>
            <a:endParaRPr lang="en-AU" altLang="en-US" dirty="0" smtClean="0"/>
          </a:p>
        </p:txBody>
      </p:sp>
      <p:sp>
        <p:nvSpPr>
          <p:cNvPr id="62468" name="Rectangle 4"/>
          <p:cNvSpPr>
            <a:spLocks noChangeArrowheads="1"/>
          </p:cNvSpPr>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en-AU" altLang="en-US" sz="2400" dirty="0">
                <a:latin typeface="Times New Roman" panose="02020603050405020304" pitchFamily="18" charset="0"/>
              </a:rPr>
              <a:t>	</a:t>
            </a:r>
          </a:p>
        </p:txBody>
      </p:sp>
      <p:sp>
        <p:nvSpPr>
          <p:cNvPr id="62469" name="Text Box 5"/>
          <p:cNvSpPr txBox="1">
            <a:spLocks noChangeArrowheads="1"/>
          </p:cNvSpPr>
          <p:nvPr/>
        </p:nvSpPr>
        <p:spPr bwMode="auto">
          <a:xfrm>
            <a:off x="1808163" y="3373438"/>
            <a:ext cx="236220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spcBef>
                <a:spcPct val="50000"/>
              </a:spcBef>
            </a:pPr>
            <a:endParaRPr lang="en-AU" altLang="en-US" sz="1600" dirty="0">
              <a:latin typeface="Times New Roman" panose="02020603050405020304" pitchFamily="18" charset="0"/>
            </a:endParaRPr>
          </a:p>
        </p:txBody>
      </p:sp>
      <p:sp>
        <p:nvSpPr>
          <p:cNvPr id="62471" name="Text Box 7"/>
          <p:cNvSpPr txBox="1">
            <a:spLocks noChangeArrowheads="1"/>
          </p:cNvSpPr>
          <p:nvPr/>
        </p:nvSpPr>
        <p:spPr bwMode="auto">
          <a:xfrm>
            <a:off x="1808163" y="3983038"/>
            <a:ext cx="2362200" cy="1069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spcBef>
                <a:spcPct val="50000"/>
              </a:spcBef>
            </a:pPr>
            <a:r>
              <a:rPr lang="en-AU" altLang="en-US" sz="1600" dirty="0">
                <a:latin typeface="Times New Roman" panose="02020603050405020304" pitchFamily="18" charset="0"/>
              </a:rPr>
              <a:t>Surgery,</a:t>
            </a:r>
          </a:p>
          <a:p>
            <a:pPr eaLnBrk="1" hangingPunct="1">
              <a:spcBef>
                <a:spcPct val="50000"/>
              </a:spcBef>
            </a:pPr>
            <a:r>
              <a:rPr lang="en-AU" altLang="en-US" sz="1600" dirty="0">
                <a:latin typeface="Times New Roman" panose="02020603050405020304" pitchFamily="18" charset="0"/>
              </a:rPr>
              <a:t>Checking temperature, </a:t>
            </a:r>
          </a:p>
          <a:p>
            <a:pPr eaLnBrk="1" hangingPunct="1">
              <a:spcBef>
                <a:spcPct val="50000"/>
              </a:spcBef>
            </a:pPr>
            <a:r>
              <a:rPr lang="en-AU" altLang="en-US" sz="1600" dirty="0">
                <a:latin typeface="Times New Roman" panose="02020603050405020304" pitchFamily="18" charset="0"/>
              </a:rPr>
              <a:t>X-Ray.</a:t>
            </a:r>
          </a:p>
        </p:txBody>
      </p:sp>
      <p:pic>
        <p:nvPicPr>
          <p:cNvPr id="62472" name="Picture 9" descr="patient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65763" y="3602038"/>
            <a:ext cx="1524000" cy="137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 Box 6"/>
          <p:cNvSpPr txBox="1">
            <a:spLocks noChangeArrowheads="1"/>
          </p:cNvSpPr>
          <p:nvPr/>
        </p:nvSpPr>
        <p:spPr bwMode="auto">
          <a:xfrm>
            <a:off x="1808163" y="3579813"/>
            <a:ext cx="2209800" cy="336550"/>
          </a:xfrm>
          <a:prstGeom prst="rect">
            <a:avLst/>
          </a:prstGeom>
          <a:solidFill>
            <a:schemeClr val="accent1">
              <a:lumMod val="60000"/>
              <a:lumOff val="40000"/>
            </a:schemeClr>
          </a:solidFill>
          <a:ln w="9525">
            <a:solidFill>
              <a:schemeClr val="tx1"/>
            </a:solidFill>
            <a:miter lim="800000"/>
            <a:headEnd/>
            <a:tailEnd/>
          </a:ln>
        </p:spPr>
        <p:txBody>
          <a:bodyPr>
            <a:spAutoFit/>
            <a:flatTx/>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spcBef>
                <a:spcPct val="50000"/>
              </a:spcBef>
            </a:pPr>
            <a:r>
              <a:rPr lang="en-AU" altLang="en-US" sz="1600" dirty="0">
                <a:latin typeface="Times New Roman" panose="02020603050405020304" pitchFamily="18" charset="0"/>
              </a:rPr>
              <a:t>Example: Health Center</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pPr eaLnBrk="1" hangingPunct="1"/>
            <a:r>
              <a:rPr lang="en-US" altLang="en-US" dirty="0" smtClean="0"/>
              <a:t>TEXTBOOKS</a:t>
            </a:r>
          </a:p>
        </p:txBody>
      </p:sp>
      <p:sp>
        <p:nvSpPr>
          <p:cNvPr id="3" name="Content Placeholder 2"/>
          <p:cNvSpPr>
            <a:spLocks noGrp="1"/>
          </p:cNvSpPr>
          <p:nvPr>
            <p:ph idx="1"/>
          </p:nvPr>
        </p:nvSpPr>
        <p:spPr/>
        <p:txBody>
          <a:bodyPr rtlCol="0">
            <a:normAutofit/>
          </a:bodyPr>
          <a:lstStyle/>
          <a:p>
            <a:pPr eaLnBrk="1" fontAlgn="auto" hangingPunct="1">
              <a:spcAft>
                <a:spcPts val="0"/>
              </a:spcAft>
              <a:defRPr/>
            </a:pPr>
            <a:r>
              <a:rPr lang="en-US" sz="2400" b="1" i="1" dirty="0"/>
              <a:t>Required Text Books</a:t>
            </a:r>
            <a:r>
              <a:rPr lang="en-US" sz="2400" b="1" dirty="0"/>
              <a:t>: </a:t>
            </a:r>
            <a:endParaRPr lang="en-US" sz="2400" dirty="0"/>
          </a:p>
          <a:p>
            <a:pPr lvl="1" eaLnBrk="1" fontAlgn="auto" hangingPunct="1">
              <a:spcAft>
                <a:spcPts val="0"/>
              </a:spcAft>
              <a:defRPr/>
            </a:pPr>
            <a:r>
              <a:rPr lang="en-US" sz="2000" dirty="0"/>
              <a:t>Banks, J., Carson, J. S., Nelson, B. L., and Nicol, D. M., Discrete-Event System Simulation, 2013, Pearson</a:t>
            </a:r>
          </a:p>
          <a:p>
            <a:pPr lvl="1" eaLnBrk="1" fontAlgn="auto" hangingPunct="1">
              <a:spcAft>
                <a:spcPts val="0"/>
              </a:spcAft>
              <a:defRPr/>
            </a:pPr>
            <a:r>
              <a:rPr lang="en-US" sz="2000" dirty="0"/>
              <a:t>Kelton, W. D., Sadowski, R. P., and Zupick, N. B., Simulation with Arena, 6th Ed., McGraw Hill, 2015</a:t>
            </a:r>
            <a:r>
              <a:rPr lang="en-US" sz="2000" b="1" i="1" dirty="0"/>
              <a:t> </a:t>
            </a:r>
            <a:endParaRPr lang="en-US" sz="2000" dirty="0"/>
          </a:p>
          <a:p>
            <a:pPr eaLnBrk="1" fontAlgn="auto" hangingPunct="1">
              <a:spcAft>
                <a:spcPts val="0"/>
              </a:spcAft>
              <a:defRPr/>
            </a:pPr>
            <a:r>
              <a:rPr lang="en-US" sz="2400" b="1" i="1" dirty="0"/>
              <a:t>Recommended Text Books:</a:t>
            </a:r>
            <a:endParaRPr lang="en-US" sz="2400" dirty="0"/>
          </a:p>
          <a:p>
            <a:pPr lvl="1" eaLnBrk="1" fontAlgn="auto" hangingPunct="1">
              <a:spcAft>
                <a:spcPts val="0"/>
              </a:spcAft>
              <a:defRPr/>
            </a:pPr>
            <a:r>
              <a:rPr lang="en-US" sz="2000" dirty="0"/>
              <a:t>Seila, A., Ceric, V., Tadikamalla, P., Applied Simulation Modeling, Duxbury, 2003</a:t>
            </a:r>
          </a:p>
          <a:p>
            <a:pPr lvl="1" eaLnBrk="1" fontAlgn="auto" hangingPunct="1">
              <a:spcAft>
                <a:spcPts val="0"/>
              </a:spcAft>
              <a:defRPr/>
            </a:pPr>
            <a:r>
              <a:rPr lang="en-US" sz="2000" dirty="0"/>
              <a:t>Law, A. M., Simulation Modeling and Analysis, 4th Ed., McGraw Hill, 2006</a:t>
            </a:r>
          </a:p>
          <a:p>
            <a:pPr lvl="1" eaLnBrk="1" fontAlgn="auto" hangingPunct="1">
              <a:spcAft>
                <a:spcPts val="0"/>
              </a:spcAft>
              <a:defRPr/>
            </a:pPr>
            <a:r>
              <a:rPr lang="en-US" sz="2000" dirty="0"/>
              <a:t>Fishman, G. S., Discrete-Event Simulation: Modeling, Programming, and Analysis, Springer, 2001</a:t>
            </a:r>
          </a:p>
          <a:p>
            <a:pPr lvl="1" eaLnBrk="1" fontAlgn="auto" hangingPunct="1">
              <a:spcAft>
                <a:spcPts val="0"/>
              </a:spcAft>
              <a:defRPr/>
            </a:pPr>
            <a:r>
              <a:rPr lang="en-US" sz="2000" dirty="0"/>
              <a:t>Rosetti, M. D., Simulation Modeling and Arena, Wiley, 2009</a:t>
            </a:r>
          </a:p>
          <a:p>
            <a:pPr marL="0" indent="0" eaLnBrk="1" fontAlgn="auto" hangingPunct="1">
              <a:spcAft>
                <a:spcPts val="0"/>
              </a:spcAft>
              <a:buFont typeface="Arial" panose="020B0604020202020204" pitchFamily="34" charset="0"/>
              <a:buNone/>
              <a:defRPr/>
            </a:pPr>
            <a:endParaRPr lang="en-US" b="1" dirty="0"/>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p:cNvSpPr>
            <a:spLocks noGrp="1" noChangeArrowheads="1"/>
          </p:cNvSpPr>
          <p:nvPr>
            <p:ph type="title"/>
          </p:nvPr>
        </p:nvSpPr>
        <p:spPr/>
        <p:txBody>
          <a:bodyPr/>
          <a:lstStyle/>
          <a:p>
            <a:pPr eaLnBrk="1" hangingPunct="1"/>
            <a:r>
              <a:rPr lang="en-AU" altLang="en-US" sz="3600" dirty="0" smtClean="0"/>
              <a:t>DATA COLLECTION AND ANALYIS</a:t>
            </a:r>
            <a:endParaRPr lang="en-AU" altLang="en-US" dirty="0" smtClean="0"/>
          </a:p>
        </p:txBody>
      </p:sp>
      <p:sp>
        <p:nvSpPr>
          <p:cNvPr id="63491" name="Rectangle 3"/>
          <p:cNvSpPr>
            <a:spLocks noGrp="1" noChangeArrowheads="1"/>
          </p:cNvSpPr>
          <p:nvPr>
            <p:ph idx="1"/>
          </p:nvPr>
        </p:nvSpPr>
        <p:spPr/>
        <p:txBody>
          <a:bodyPr/>
          <a:lstStyle/>
          <a:p>
            <a:pPr eaLnBrk="1" hangingPunct="1"/>
            <a:r>
              <a:rPr lang="en-AU" altLang="en-US" sz="2800" dirty="0" smtClean="0"/>
              <a:t>Data collection is an expensive process!</a:t>
            </a:r>
          </a:p>
          <a:p>
            <a:pPr eaLnBrk="1" hangingPunct="1"/>
            <a:endParaRPr lang="en-AU" altLang="en-US" sz="2800" dirty="0" smtClean="0"/>
          </a:p>
          <a:p>
            <a:pPr eaLnBrk="1" hangingPunct="1"/>
            <a:r>
              <a:rPr lang="en-AU" altLang="en-US" sz="2800" dirty="0" smtClean="0"/>
              <a:t>The client often collects the data &amp; submit it in electronic format</a:t>
            </a:r>
          </a:p>
          <a:p>
            <a:pPr eaLnBrk="1" hangingPunct="1"/>
            <a:endParaRPr lang="en-AU" altLang="en-US" sz="2800" dirty="0" smtClean="0"/>
          </a:p>
          <a:p>
            <a:pPr eaLnBrk="1" hangingPunct="1"/>
            <a:r>
              <a:rPr lang="en-AU" altLang="en-US" sz="2800" dirty="0" smtClean="0"/>
              <a:t>Simulation analyst analyse the data</a:t>
            </a:r>
            <a:endParaRPr lang="en-AU" altLang="en-US" dirty="0" smtClean="0"/>
          </a:p>
          <a:p>
            <a:pPr lvl="1" eaLnBrk="1" hangingPunct="1"/>
            <a:r>
              <a:rPr lang="en-AU" altLang="en-US" sz="2400" dirty="0" smtClean="0"/>
              <a:t>Determine the random variables</a:t>
            </a:r>
          </a:p>
          <a:p>
            <a:pPr lvl="1" eaLnBrk="1" hangingPunct="1"/>
            <a:r>
              <a:rPr lang="en-AU" altLang="en-US" sz="2400" dirty="0" smtClean="0"/>
              <a:t>Determine the data requirements</a:t>
            </a:r>
          </a:p>
          <a:p>
            <a:pPr lvl="1" eaLnBrk="1" hangingPunct="1"/>
            <a:r>
              <a:rPr lang="en-AU" altLang="en-US" sz="2400" dirty="0" smtClean="0"/>
              <a:t>Analyse the data</a:t>
            </a:r>
          </a:p>
          <a:p>
            <a:pPr lvl="1" eaLnBrk="1" hangingPunct="1"/>
            <a:r>
              <a:rPr lang="en-AU" altLang="en-US" sz="2400" dirty="0" smtClean="0"/>
              <a:t>Fit distribution functions</a:t>
            </a:r>
            <a:endParaRPr lang="en-AU" altLang="en-US" dirty="0" smtClean="0"/>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ChangeArrowheads="1"/>
          </p:cNvSpPr>
          <p:nvPr>
            <p:ph type="title"/>
          </p:nvPr>
        </p:nvSpPr>
        <p:spPr/>
        <p:txBody>
          <a:bodyPr/>
          <a:lstStyle/>
          <a:p>
            <a:pPr eaLnBrk="1" hangingPunct="1"/>
            <a:r>
              <a:rPr lang="en-AU" altLang="en-US" sz="3600" dirty="0" smtClean="0"/>
              <a:t>LOGICAL (or Flowchart model)</a:t>
            </a:r>
            <a:endParaRPr lang="en-AU" altLang="en-US" dirty="0" smtClean="0"/>
          </a:p>
        </p:txBody>
      </p:sp>
      <p:sp>
        <p:nvSpPr>
          <p:cNvPr id="64515" name="Rectangle 3"/>
          <p:cNvSpPr>
            <a:spLocks noGrp="1" noChangeArrowheads="1"/>
          </p:cNvSpPr>
          <p:nvPr>
            <p:ph idx="1"/>
          </p:nvPr>
        </p:nvSpPr>
        <p:spPr>
          <a:xfrm>
            <a:off x="685800" y="1676400"/>
            <a:ext cx="7772400" cy="4114800"/>
          </a:xfrm>
        </p:spPr>
        <p:txBody>
          <a:bodyPr/>
          <a:lstStyle/>
          <a:p>
            <a:pPr eaLnBrk="1" hangingPunct="1">
              <a:buFont typeface="Monotype Sorts"/>
              <a:buNone/>
            </a:pPr>
            <a:r>
              <a:rPr lang="en-AU" altLang="en-US" sz="2000" dirty="0" smtClean="0"/>
              <a:t>        Shows the logical relationships among the elements of the model</a:t>
            </a:r>
            <a:endParaRPr lang="en-AU" altLang="en-US" dirty="0" smtClean="0"/>
          </a:p>
        </p:txBody>
      </p:sp>
      <p:sp>
        <p:nvSpPr>
          <p:cNvPr id="64516" name="AutoShape 4"/>
          <p:cNvSpPr>
            <a:spLocks noChangeArrowheads="1"/>
          </p:cNvSpPr>
          <p:nvPr/>
        </p:nvSpPr>
        <p:spPr bwMode="auto">
          <a:xfrm>
            <a:off x="4152900" y="2192591"/>
            <a:ext cx="838200" cy="304800"/>
          </a:xfrm>
          <a:prstGeom prst="flowChartAlternateProcess">
            <a:avLst/>
          </a:prstGeom>
          <a:solidFill>
            <a:schemeClr val="accent1">
              <a:lumMod val="60000"/>
              <a:lumOff val="40000"/>
            </a:schemeClr>
          </a:solidFill>
          <a:ln w="19050">
            <a:solidFill>
              <a:schemeClr val="tx1"/>
            </a:solidFill>
            <a:miter lim="800000"/>
            <a:headEnd/>
            <a:tailEnd/>
          </a:ln>
          <a:effectLst/>
        </p:spPr>
        <p:txBody>
          <a:bodyPr wrap="none" anchor="ctr">
            <a:flatTx/>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r>
              <a:rPr lang="en-AU" altLang="en-US" sz="1600" dirty="0"/>
              <a:t>Start</a:t>
            </a:r>
          </a:p>
        </p:txBody>
      </p:sp>
      <p:sp>
        <p:nvSpPr>
          <p:cNvPr id="64517" name="AutoShape 5"/>
          <p:cNvSpPr>
            <a:spLocks noChangeArrowheads="1"/>
          </p:cNvSpPr>
          <p:nvPr/>
        </p:nvSpPr>
        <p:spPr bwMode="auto">
          <a:xfrm>
            <a:off x="3984396" y="2895599"/>
            <a:ext cx="1143000" cy="381000"/>
          </a:xfrm>
          <a:prstGeom prst="flowChartProcess">
            <a:avLst/>
          </a:prstGeom>
          <a:solidFill>
            <a:schemeClr val="accent1">
              <a:lumMod val="60000"/>
              <a:lumOff val="40000"/>
            </a:schemeClr>
          </a:solidFill>
          <a:ln w="19050">
            <a:solidFill>
              <a:schemeClr val="tx1"/>
            </a:solidFill>
            <a:miter lim="800000"/>
            <a:headEnd/>
            <a:tailEnd/>
          </a:ln>
          <a:effectLst/>
        </p:spPr>
        <p:txBody>
          <a:bodyPr wrap="none" anchor="ctr">
            <a:flatTx/>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r>
              <a:rPr lang="en-AU" altLang="en-US" sz="1600" dirty="0"/>
              <a:t>Read data</a:t>
            </a:r>
          </a:p>
        </p:txBody>
      </p:sp>
      <p:sp>
        <p:nvSpPr>
          <p:cNvPr id="64518" name="AutoShape 6"/>
          <p:cNvSpPr>
            <a:spLocks noChangeArrowheads="1"/>
          </p:cNvSpPr>
          <p:nvPr/>
        </p:nvSpPr>
        <p:spPr bwMode="auto">
          <a:xfrm>
            <a:off x="4114800" y="3505200"/>
            <a:ext cx="914400" cy="685800"/>
          </a:xfrm>
          <a:prstGeom prst="flowChartDecision">
            <a:avLst/>
          </a:prstGeom>
          <a:solidFill>
            <a:schemeClr val="accent1">
              <a:lumMod val="60000"/>
              <a:lumOff val="40000"/>
            </a:schemeClr>
          </a:solidFill>
          <a:ln w="19050">
            <a:solidFill>
              <a:schemeClr val="tx1"/>
            </a:solidFill>
            <a:miter lim="800000"/>
            <a:headEnd/>
            <a:tailEnd/>
          </a:ln>
          <a:effectLst/>
        </p:spPr>
        <p:txBody>
          <a:bodyPr wrap="none" anchor="ctr">
            <a:flatTx/>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r>
              <a:rPr lang="en-AU" altLang="en-US" sz="1600" dirty="0"/>
              <a:t>Check</a:t>
            </a:r>
          </a:p>
        </p:txBody>
      </p:sp>
      <p:sp>
        <p:nvSpPr>
          <p:cNvPr id="64519" name="AutoShape 7"/>
          <p:cNvSpPr>
            <a:spLocks noChangeArrowheads="1"/>
          </p:cNvSpPr>
          <p:nvPr/>
        </p:nvSpPr>
        <p:spPr bwMode="auto">
          <a:xfrm>
            <a:off x="2667000" y="3581400"/>
            <a:ext cx="914400" cy="533400"/>
          </a:xfrm>
          <a:prstGeom prst="flowChartProcess">
            <a:avLst/>
          </a:prstGeom>
          <a:solidFill>
            <a:schemeClr val="accent1">
              <a:lumMod val="60000"/>
              <a:lumOff val="40000"/>
            </a:schemeClr>
          </a:solidFill>
          <a:ln w="19050">
            <a:solidFill>
              <a:schemeClr val="tx1"/>
            </a:solidFill>
            <a:miter lim="800000"/>
            <a:headEnd/>
            <a:tailEnd/>
          </a:ln>
          <a:effectLst/>
        </p:spPr>
        <p:txBody>
          <a:bodyPr wrap="none" anchor="ctr">
            <a:flatTx/>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endParaRPr lang="en-AU" altLang="en-US" sz="1600" dirty="0"/>
          </a:p>
          <a:p>
            <a:pPr algn="ctr" eaLnBrk="1" hangingPunct="1"/>
            <a:r>
              <a:rPr lang="en-AU" altLang="en-US" sz="1600" dirty="0"/>
              <a:t>Generate </a:t>
            </a:r>
          </a:p>
          <a:p>
            <a:pPr algn="ctr" eaLnBrk="1" hangingPunct="1"/>
            <a:r>
              <a:rPr lang="en-AU" altLang="en-US" sz="1600" dirty="0"/>
              <a:t>data</a:t>
            </a:r>
          </a:p>
          <a:p>
            <a:pPr algn="ctr" eaLnBrk="1" hangingPunct="1"/>
            <a:endParaRPr lang="en-AU" altLang="en-US" sz="1600" dirty="0"/>
          </a:p>
        </p:txBody>
      </p:sp>
      <p:sp>
        <p:nvSpPr>
          <p:cNvPr id="64520" name="AutoShape 9"/>
          <p:cNvSpPr>
            <a:spLocks noChangeArrowheads="1"/>
          </p:cNvSpPr>
          <p:nvPr/>
        </p:nvSpPr>
        <p:spPr bwMode="auto">
          <a:xfrm>
            <a:off x="5638800" y="3581400"/>
            <a:ext cx="1066800" cy="533400"/>
          </a:xfrm>
          <a:prstGeom prst="flowChartPreparation">
            <a:avLst/>
          </a:prstGeom>
          <a:solidFill>
            <a:schemeClr val="accent1">
              <a:lumMod val="60000"/>
              <a:lumOff val="40000"/>
            </a:schemeClr>
          </a:solidFill>
          <a:ln w="19050">
            <a:solidFill>
              <a:schemeClr val="tx1"/>
            </a:solidFill>
            <a:miter lim="800000"/>
            <a:headEnd/>
            <a:tailEnd/>
          </a:ln>
          <a:effectLst/>
        </p:spPr>
        <p:txBody>
          <a:bodyPr wrap="none" anchor="ctr">
            <a:flatTx/>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r>
              <a:rPr lang="en-AU" altLang="en-US" sz="1600" dirty="0"/>
              <a:t>Set new </a:t>
            </a:r>
          </a:p>
          <a:p>
            <a:pPr algn="ctr" eaLnBrk="1" hangingPunct="1"/>
            <a:r>
              <a:rPr lang="en-AU" altLang="en-US" sz="1600" dirty="0"/>
              <a:t>event</a:t>
            </a:r>
          </a:p>
        </p:txBody>
      </p:sp>
      <p:sp>
        <p:nvSpPr>
          <p:cNvPr id="64521" name="AutoShape 10"/>
          <p:cNvSpPr>
            <a:spLocks noChangeArrowheads="1"/>
          </p:cNvSpPr>
          <p:nvPr/>
        </p:nvSpPr>
        <p:spPr bwMode="auto">
          <a:xfrm>
            <a:off x="4114800" y="4495800"/>
            <a:ext cx="914400" cy="457200"/>
          </a:xfrm>
          <a:prstGeom prst="flowChartAlternateProcess">
            <a:avLst/>
          </a:prstGeom>
          <a:solidFill>
            <a:schemeClr val="accent1">
              <a:lumMod val="60000"/>
              <a:lumOff val="40000"/>
            </a:schemeClr>
          </a:solidFill>
          <a:ln w="19050">
            <a:solidFill>
              <a:schemeClr val="tx1"/>
            </a:solidFill>
            <a:miter lim="800000"/>
            <a:headEnd/>
            <a:tailEnd/>
          </a:ln>
          <a:effectLst/>
        </p:spPr>
        <p:txBody>
          <a:bodyPr wrap="none" anchor="ctr">
            <a:flatTx/>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endParaRPr lang="en-AU" altLang="en-US" sz="1600" dirty="0"/>
          </a:p>
          <a:p>
            <a:pPr algn="ctr" eaLnBrk="1" hangingPunct="1"/>
            <a:r>
              <a:rPr lang="en-AU" altLang="en-US" sz="1600" dirty="0"/>
              <a:t>Calculate</a:t>
            </a:r>
          </a:p>
          <a:p>
            <a:pPr algn="ctr" eaLnBrk="1" hangingPunct="1"/>
            <a:r>
              <a:rPr lang="en-AU" altLang="en-US" sz="1600" dirty="0"/>
              <a:t>Stats</a:t>
            </a:r>
          </a:p>
          <a:p>
            <a:pPr algn="ctr" eaLnBrk="1" hangingPunct="1"/>
            <a:endParaRPr lang="en-AU" altLang="en-US" sz="1600" dirty="0"/>
          </a:p>
        </p:txBody>
      </p:sp>
      <p:sp>
        <p:nvSpPr>
          <p:cNvPr id="64522" name="AutoShape 11"/>
          <p:cNvSpPr>
            <a:spLocks noChangeArrowheads="1"/>
          </p:cNvSpPr>
          <p:nvPr/>
        </p:nvSpPr>
        <p:spPr bwMode="auto">
          <a:xfrm>
            <a:off x="2822575" y="5372100"/>
            <a:ext cx="685800" cy="609600"/>
          </a:xfrm>
          <a:prstGeom prst="flowChartDocument">
            <a:avLst/>
          </a:prstGeom>
          <a:solidFill>
            <a:schemeClr val="accent1">
              <a:lumMod val="60000"/>
              <a:lumOff val="40000"/>
            </a:schemeClr>
          </a:solidFill>
          <a:ln w="19050">
            <a:solidFill>
              <a:schemeClr val="tx1"/>
            </a:solidFill>
            <a:miter lim="800000"/>
            <a:headEnd/>
            <a:tailEnd/>
          </a:ln>
          <a:effectLst/>
        </p:spPr>
        <p:txBody>
          <a:bodyPr wrap="none" anchor="ctr">
            <a:flatTx/>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en-AU" altLang="en-US" sz="1600" dirty="0"/>
              <a:t>Print</a:t>
            </a:r>
          </a:p>
        </p:txBody>
      </p:sp>
      <p:sp>
        <p:nvSpPr>
          <p:cNvPr id="64523" name="Line 14"/>
          <p:cNvSpPr>
            <a:spLocks noChangeShapeType="1"/>
          </p:cNvSpPr>
          <p:nvPr/>
        </p:nvSpPr>
        <p:spPr bwMode="auto">
          <a:xfrm flipH="1">
            <a:off x="4572000" y="3279775"/>
            <a:ext cx="0" cy="237204"/>
          </a:xfrm>
          <a:prstGeom prst="line">
            <a:avLst/>
          </a:prstGeom>
          <a:noFill/>
          <a:ln w="19050" cap="sq">
            <a:solidFill>
              <a:schemeClr val="tx1"/>
            </a:solidFill>
            <a:round/>
            <a:headEnd type="none" w="med" len="me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64524" name="Line 15"/>
          <p:cNvSpPr>
            <a:spLocks noChangeShapeType="1"/>
          </p:cNvSpPr>
          <p:nvPr/>
        </p:nvSpPr>
        <p:spPr bwMode="auto">
          <a:xfrm>
            <a:off x="4572000" y="2497391"/>
            <a:ext cx="0" cy="398208"/>
          </a:xfrm>
          <a:prstGeom prst="line">
            <a:avLst/>
          </a:prstGeom>
          <a:noFill/>
          <a:ln w="19050" cap="sq">
            <a:solidFill>
              <a:schemeClr val="tx1"/>
            </a:solidFill>
            <a:round/>
            <a:headEnd type="none" w="med" len="me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64525" name="Line 18"/>
          <p:cNvSpPr>
            <a:spLocks noChangeShapeType="1"/>
          </p:cNvSpPr>
          <p:nvPr/>
        </p:nvSpPr>
        <p:spPr bwMode="auto">
          <a:xfrm flipH="1" flipV="1">
            <a:off x="3581400" y="3848492"/>
            <a:ext cx="533400" cy="1571"/>
          </a:xfrm>
          <a:prstGeom prst="line">
            <a:avLst/>
          </a:prstGeom>
          <a:noFill/>
          <a:ln w="19050" cap="sq">
            <a:solidFill>
              <a:schemeClr val="tx1"/>
            </a:solidFill>
            <a:round/>
            <a:headEnd type="none" w="med" len="me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64526" name="Line 20"/>
          <p:cNvSpPr>
            <a:spLocks noChangeShapeType="1"/>
          </p:cNvSpPr>
          <p:nvPr/>
        </p:nvSpPr>
        <p:spPr bwMode="auto">
          <a:xfrm flipH="1">
            <a:off x="3124200" y="4114800"/>
            <a:ext cx="0" cy="609600"/>
          </a:xfrm>
          <a:prstGeom prst="line">
            <a:avLst/>
          </a:prstGeom>
          <a:noFill/>
          <a:ln w="19050" cap="sq">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64527" name="Line 21"/>
          <p:cNvSpPr>
            <a:spLocks noChangeShapeType="1"/>
          </p:cNvSpPr>
          <p:nvPr/>
        </p:nvSpPr>
        <p:spPr bwMode="auto">
          <a:xfrm>
            <a:off x="3124200" y="4724400"/>
            <a:ext cx="990600" cy="0"/>
          </a:xfrm>
          <a:prstGeom prst="line">
            <a:avLst/>
          </a:prstGeom>
          <a:noFill/>
          <a:ln w="19050" cap="sq">
            <a:solidFill>
              <a:schemeClr val="tx1"/>
            </a:solidFill>
            <a:round/>
            <a:headEnd type="none" w="med" len="me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64528" name="Line 24"/>
          <p:cNvSpPr>
            <a:spLocks noChangeShapeType="1"/>
          </p:cNvSpPr>
          <p:nvPr/>
        </p:nvSpPr>
        <p:spPr bwMode="auto">
          <a:xfrm>
            <a:off x="4572000" y="4953000"/>
            <a:ext cx="0" cy="381000"/>
          </a:xfrm>
          <a:prstGeom prst="line">
            <a:avLst/>
          </a:prstGeom>
          <a:noFill/>
          <a:ln w="19050" cap="sq">
            <a:solidFill>
              <a:schemeClr val="tx1"/>
            </a:solidFill>
            <a:round/>
            <a:headEnd type="none" w="med" len="me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64529" name="Line 29"/>
          <p:cNvSpPr>
            <a:spLocks noChangeShapeType="1"/>
          </p:cNvSpPr>
          <p:nvPr/>
        </p:nvSpPr>
        <p:spPr bwMode="auto">
          <a:xfrm flipH="1">
            <a:off x="5029200" y="3848492"/>
            <a:ext cx="609600" cy="0"/>
          </a:xfrm>
          <a:prstGeom prst="line">
            <a:avLst/>
          </a:prstGeom>
          <a:noFill/>
          <a:ln w="19050" cap="sq">
            <a:solidFill>
              <a:schemeClr val="tx1"/>
            </a:solidFill>
            <a:round/>
            <a:headEnd type="none" w="med" len="me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64530" name="Line 30"/>
          <p:cNvSpPr>
            <a:spLocks noChangeShapeType="1"/>
          </p:cNvSpPr>
          <p:nvPr/>
        </p:nvSpPr>
        <p:spPr bwMode="auto">
          <a:xfrm>
            <a:off x="4572000" y="4191000"/>
            <a:ext cx="0" cy="304800"/>
          </a:xfrm>
          <a:prstGeom prst="line">
            <a:avLst/>
          </a:prstGeom>
          <a:noFill/>
          <a:ln w="19050" cap="sq">
            <a:solidFill>
              <a:schemeClr val="tx1"/>
            </a:solidFill>
            <a:round/>
            <a:headEnd type="none" w="med" len="me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64531" name="AutoShape 31"/>
          <p:cNvSpPr>
            <a:spLocks noChangeArrowheads="1"/>
          </p:cNvSpPr>
          <p:nvPr/>
        </p:nvSpPr>
        <p:spPr bwMode="auto">
          <a:xfrm>
            <a:off x="4114800" y="5334000"/>
            <a:ext cx="914400" cy="685800"/>
          </a:xfrm>
          <a:prstGeom prst="flowChartDecision">
            <a:avLst/>
          </a:prstGeom>
          <a:solidFill>
            <a:schemeClr val="accent1">
              <a:lumMod val="60000"/>
              <a:lumOff val="40000"/>
            </a:schemeClr>
          </a:solidFill>
          <a:ln w="19050">
            <a:solidFill>
              <a:schemeClr val="tx1"/>
            </a:solidFill>
            <a:miter lim="800000"/>
            <a:headEnd/>
            <a:tailEnd/>
          </a:ln>
          <a:effectLst/>
        </p:spPr>
        <p:txBody>
          <a:bodyPr wrap="none" anchor="ctr">
            <a:flatTx/>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r>
              <a:rPr lang="en-AU" altLang="en-US" sz="1600" dirty="0"/>
              <a:t>Check</a:t>
            </a:r>
          </a:p>
        </p:txBody>
      </p:sp>
      <p:sp>
        <p:nvSpPr>
          <p:cNvPr id="64532" name="Line 35"/>
          <p:cNvSpPr>
            <a:spLocks noChangeShapeType="1"/>
          </p:cNvSpPr>
          <p:nvPr/>
        </p:nvSpPr>
        <p:spPr bwMode="auto">
          <a:xfrm>
            <a:off x="5029200" y="5677292"/>
            <a:ext cx="1143000" cy="0"/>
          </a:xfrm>
          <a:prstGeom prst="line">
            <a:avLst/>
          </a:prstGeom>
          <a:noFill/>
          <a:ln w="19050" cap="sq">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64533" name="Line 36"/>
          <p:cNvSpPr>
            <a:spLocks noChangeShapeType="1"/>
          </p:cNvSpPr>
          <p:nvPr/>
        </p:nvSpPr>
        <p:spPr bwMode="auto">
          <a:xfrm flipV="1">
            <a:off x="6172200" y="4114800"/>
            <a:ext cx="0" cy="1562492"/>
          </a:xfrm>
          <a:prstGeom prst="line">
            <a:avLst/>
          </a:prstGeom>
          <a:noFill/>
          <a:ln w="19050" cap="sq">
            <a:solidFill>
              <a:schemeClr val="tx1"/>
            </a:solidFill>
            <a:round/>
            <a:headEnd type="none" w="med" len="me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64534" name="Line 37"/>
          <p:cNvSpPr>
            <a:spLocks noChangeShapeType="1"/>
          </p:cNvSpPr>
          <p:nvPr/>
        </p:nvSpPr>
        <p:spPr bwMode="auto">
          <a:xfrm flipH="1">
            <a:off x="3505200" y="5677292"/>
            <a:ext cx="609600" cy="0"/>
          </a:xfrm>
          <a:prstGeom prst="line">
            <a:avLst/>
          </a:prstGeom>
          <a:noFill/>
          <a:ln w="19050" cap="sq">
            <a:solidFill>
              <a:schemeClr val="tx1"/>
            </a:solidFill>
            <a:round/>
            <a:headEnd type="none" w="med" len="me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64535" name="Line 38"/>
          <p:cNvSpPr>
            <a:spLocks noChangeShapeType="1"/>
          </p:cNvSpPr>
          <p:nvPr/>
        </p:nvSpPr>
        <p:spPr bwMode="auto">
          <a:xfrm flipH="1">
            <a:off x="2286000" y="5677292"/>
            <a:ext cx="533400" cy="0"/>
          </a:xfrm>
          <a:prstGeom prst="line">
            <a:avLst/>
          </a:prstGeom>
          <a:noFill/>
          <a:ln w="19050" cap="sq">
            <a:solidFill>
              <a:schemeClr val="tx1"/>
            </a:solidFill>
            <a:round/>
            <a:headEnd type="none" w="med" len="me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64536" name="AutoShape 40"/>
          <p:cNvSpPr>
            <a:spLocks noChangeArrowheads="1"/>
          </p:cNvSpPr>
          <p:nvPr/>
        </p:nvSpPr>
        <p:spPr bwMode="auto">
          <a:xfrm>
            <a:off x="1600200" y="5524892"/>
            <a:ext cx="685800" cy="304800"/>
          </a:xfrm>
          <a:prstGeom prst="flowChartTerminator">
            <a:avLst/>
          </a:prstGeom>
          <a:solidFill>
            <a:schemeClr val="accent1">
              <a:lumMod val="60000"/>
              <a:lumOff val="40000"/>
            </a:schemeClr>
          </a:solidFill>
          <a:ln w="19050">
            <a:solidFill>
              <a:schemeClr val="tx1"/>
            </a:solidFill>
            <a:miter lim="800000"/>
            <a:headEnd/>
            <a:tailEnd/>
          </a:ln>
          <a:effectLst/>
        </p:spPr>
        <p:txBody>
          <a:bodyPr wrap="none" anchor="ctr">
            <a:flatTx/>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r>
              <a:rPr lang="en-AU" altLang="en-US" sz="1600" dirty="0"/>
              <a:t>Stop</a:t>
            </a:r>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p:cNvSpPr>
            <a:spLocks noGrp="1" noChangeArrowheads="1"/>
          </p:cNvSpPr>
          <p:nvPr>
            <p:ph type="title"/>
          </p:nvPr>
        </p:nvSpPr>
        <p:spPr/>
        <p:txBody>
          <a:bodyPr/>
          <a:lstStyle/>
          <a:p>
            <a:pPr eaLnBrk="1" hangingPunct="1"/>
            <a:r>
              <a:rPr lang="en-AU" altLang="en-US" sz="3600" dirty="0" smtClean="0"/>
              <a:t>MODEL TRANSLATION</a:t>
            </a:r>
            <a:endParaRPr lang="en-AU" altLang="en-US" dirty="0" smtClean="0"/>
          </a:p>
        </p:txBody>
      </p:sp>
      <p:sp>
        <p:nvSpPr>
          <p:cNvPr id="65539" name="Rectangle 3"/>
          <p:cNvSpPr>
            <a:spLocks noGrp="1" noChangeArrowheads="1"/>
          </p:cNvSpPr>
          <p:nvPr>
            <p:ph idx="1"/>
          </p:nvPr>
        </p:nvSpPr>
        <p:spPr>
          <a:xfrm>
            <a:off x="685800" y="1981200"/>
            <a:ext cx="7772400" cy="838200"/>
          </a:xfrm>
        </p:spPr>
        <p:txBody>
          <a:bodyPr/>
          <a:lstStyle/>
          <a:p>
            <a:pPr eaLnBrk="1" hangingPunct="1"/>
            <a:r>
              <a:rPr lang="en-AU" altLang="en-US" sz="2400" dirty="0" smtClean="0"/>
              <a:t>Simulation model executes the logic contained in the flow-chart model</a:t>
            </a:r>
            <a:endParaRPr lang="en-AU" altLang="en-US" dirty="0" smtClean="0"/>
          </a:p>
        </p:txBody>
      </p:sp>
      <p:sp>
        <p:nvSpPr>
          <p:cNvPr id="34820" name="Text Box 6"/>
          <p:cNvSpPr txBox="1">
            <a:spLocks noChangeArrowheads="1"/>
          </p:cNvSpPr>
          <p:nvPr/>
        </p:nvSpPr>
        <p:spPr bwMode="auto">
          <a:xfrm>
            <a:off x="3581400" y="3202782"/>
            <a:ext cx="1981200" cy="369888"/>
          </a:xfrm>
          <a:prstGeom prst="rect">
            <a:avLst/>
          </a:prstGeom>
          <a:solidFill>
            <a:schemeClr val="accent1">
              <a:lumMod val="60000"/>
              <a:lumOff val="40000"/>
            </a:schemeClr>
          </a:solidFill>
          <a:ln w="19050">
            <a:solidFill>
              <a:schemeClr val="tx1"/>
            </a:solidFill>
            <a:miter lim="800000"/>
            <a:headEnd/>
            <a:tailEnd/>
          </a:ln>
        </p:spPr>
        <p:txBody>
          <a:bodyPr>
            <a:spAutoFit/>
            <a:flatTx/>
          </a:bodyP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ct val="50000"/>
              </a:spcBef>
              <a:spcAft>
                <a:spcPts val="0"/>
              </a:spcAft>
              <a:defRPr/>
            </a:pPr>
            <a:r>
              <a:rPr lang="en-AU" altLang="en-US" sz="1800" dirty="0" smtClean="0">
                <a:latin typeface="+mn-lt"/>
              </a:rPr>
              <a:t>Coding</a:t>
            </a:r>
            <a:endParaRPr lang="en-AU" altLang="en-US" sz="1800" dirty="0">
              <a:latin typeface="+mn-lt"/>
            </a:endParaRPr>
          </a:p>
        </p:txBody>
      </p:sp>
      <p:sp>
        <p:nvSpPr>
          <p:cNvPr id="34821" name="Text Box 7"/>
          <p:cNvSpPr txBox="1">
            <a:spLocks noChangeArrowheads="1"/>
          </p:cNvSpPr>
          <p:nvPr/>
        </p:nvSpPr>
        <p:spPr bwMode="auto">
          <a:xfrm>
            <a:off x="605631" y="4356576"/>
            <a:ext cx="3124200" cy="1200329"/>
          </a:xfrm>
          <a:prstGeom prst="rect">
            <a:avLst/>
          </a:prstGeom>
          <a:solidFill>
            <a:schemeClr val="accent1">
              <a:lumMod val="60000"/>
              <a:lumOff val="40000"/>
            </a:schemeClr>
          </a:solidFill>
          <a:ln w="19050">
            <a:solidFill>
              <a:schemeClr val="tx1"/>
            </a:solidFill>
            <a:miter lim="800000"/>
            <a:headEnd/>
            <a:tailEnd/>
          </a:ln>
        </p:spPr>
        <p:txBody>
          <a:bodyPr>
            <a:spAutoFit/>
            <a:flatTx/>
          </a:bodyP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AU" altLang="en-US" sz="1800" dirty="0">
                <a:latin typeface="+mn-lt"/>
              </a:rPr>
              <a:t>General Purpose </a:t>
            </a:r>
            <a:endParaRPr lang="en-AU" altLang="en-US" sz="1800" dirty="0" smtClean="0">
              <a:latin typeface="+mn-lt"/>
            </a:endParaRPr>
          </a:p>
          <a:p>
            <a:pPr algn="ctr" eaLnBrk="1" fontAlgn="auto" hangingPunct="1">
              <a:spcBef>
                <a:spcPts val="0"/>
              </a:spcBef>
              <a:spcAft>
                <a:spcPts val="0"/>
              </a:spcAft>
              <a:defRPr/>
            </a:pPr>
            <a:r>
              <a:rPr lang="en-AU" altLang="en-US" sz="1800" dirty="0" smtClean="0">
                <a:latin typeface="+mn-lt"/>
              </a:rPr>
              <a:t>Language</a:t>
            </a:r>
          </a:p>
          <a:p>
            <a:pPr algn="ctr" eaLnBrk="1" fontAlgn="auto" hangingPunct="1">
              <a:spcBef>
                <a:spcPts val="0"/>
              </a:spcBef>
              <a:spcAft>
                <a:spcPts val="0"/>
              </a:spcAft>
              <a:defRPr/>
            </a:pPr>
            <a:endParaRPr lang="en-AU" altLang="en-US" sz="1800" dirty="0">
              <a:latin typeface="+mn-lt"/>
            </a:endParaRPr>
          </a:p>
          <a:p>
            <a:pPr algn="ctr" eaLnBrk="1" fontAlgn="auto" hangingPunct="1">
              <a:spcBef>
                <a:spcPts val="0"/>
              </a:spcBef>
              <a:spcAft>
                <a:spcPts val="0"/>
              </a:spcAft>
              <a:defRPr/>
            </a:pPr>
            <a:endParaRPr lang="en-AU" altLang="en-US" sz="1800" dirty="0">
              <a:latin typeface="+mn-lt"/>
            </a:endParaRPr>
          </a:p>
        </p:txBody>
      </p:sp>
      <p:sp>
        <p:nvSpPr>
          <p:cNvPr id="34822" name="Text Box 9"/>
          <p:cNvSpPr txBox="1">
            <a:spLocks noChangeArrowheads="1"/>
          </p:cNvSpPr>
          <p:nvPr/>
        </p:nvSpPr>
        <p:spPr bwMode="auto">
          <a:xfrm>
            <a:off x="5448300" y="4358799"/>
            <a:ext cx="3232150" cy="1200329"/>
          </a:xfrm>
          <a:prstGeom prst="rect">
            <a:avLst/>
          </a:prstGeom>
          <a:solidFill>
            <a:schemeClr val="accent1">
              <a:lumMod val="60000"/>
              <a:lumOff val="40000"/>
            </a:schemeClr>
          </a:solidFill>
          <a:ln w="19050">
            <a:solidFill>
              <a:schemeClr val="tx1"/>
            </a:solidFill>
            <a:miter lim="800000"/>
            <a:headEnd/>
            <a:tailEnd/>
          </a:ln>
        </p:spPr>
        <p:txBody>
          <a:bodyPr wrap="square">
            <a:spAutoFit/>
            <a:flatTx/>
          </a:bodyP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AU" altLang="en-US" sz="1800" dirty="0">
                <a:latin typeface="+mn-lt"/>
              </a:rPr>
              <a:t>Special Purpose Simulation </a:t>
            </a:r>
            <a:endParaRPr lang="en-AU" altLang="en-US" sz="1800" dirty="0" smtClean="0">
              <a:latin typeface="+mn-lt"/>
            </a:endParaRPr>
          </a:p>
          <a:p>
            <a:pPr algn="ctr" eaLnBrk="1" fontAlgn="auto" hangingPunct="1">
              <a:spcBef>
                <a:spcPts val="0"/>
              </a:spcBef>
              <a:spcAft>
                <a:spcPts val="0"/>
              </a:spcAft>
              <a:defRPr/>
            </a:pPr>
            <a:r>
              <a:rPr lang="en-AU" altLang="en-US" sz="1800" dirty="0" smtClean="0">
                <a:latin typeface="+mn-lt"/>
              </a:rPr>
              <a:t>Language/Software</a:t>
            </a:r>
          </a:p>
          <a:p>
            <a:pPr algn="ctr" eaLnBrk="1" fontAlgn="auto" hangingPunct="1">
              <a:spcBef>
                <a:spcPts val="0"/>
              </a:spcBef>
              <a:spcAft>
                <a:spcPts val="0"/>
              </a:spcAft>
              <a:defRPr/>
            </a:pPr>
            <a:endParaRPr lang="en-AU" altLang="en-US" sz="1800" dirty="0">
              <a:latin typeface="+mn-lt"/>
            </a:endParaRPr>
          </a:p>
          <a:p>
            <a:pPr algn="ctr" eaLnBrk="1" fontAlgn="auto" hangingPunct="1">
              <a:spcBef>
                <a:spcPts val="0"/>
              </a:spcBef>
              <a:spcAft>
                <a:spcPts val="0"/>
              </a:spcAft>
              <a:defRPr/>
            </a:pPr>
            <a:endParaRPr lang="en-AU" altLang="en-US" sz="1800" dirty="0">
              <a:latin typeface="+mn-lt"/>
            </a:endParaRPr>
          </a:p>
        </p:txBody>
      </p:sp>
      <p:sp>
        <p:nvSpPr>
          <p:cNvPr id="65544" name="Line 11"/>
          <p:cNvSpPr>
            <a:spLocks noChangeShapeType="1"/>
          </p:cNvSpPr>
          <p:nvPr/>
        </p:nvSpPr>
        <p:spPr bwMode="auto">
          <a:xfrm>
            <a:off x="4572000" y="3583623"/>
            <a:ext cx="1752600" cy="762000"/>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endParaRPr lang="en-US" dirty="0"/>
          </a:p>
        </p:txBody>
      </p:sp>
      <p:sp>
        <p:nvSpPr>
          <p:cNvPr id="34825" name="Text Box 12"/>
          <p:cNvSpPr txBox="1">
            <a:spLocks noChangeArrowheads="1"/>
          </p:cNvSpPr>
          <p:nvPr/>
        </p:nvSpPr>
        <p:spPr bwMode="auto">
          <a:xfrm>
            <a:off x="1079499" y="5086569"/>
            <a:ext cx="2176463" cy="339725"/>
          </a:xfrm>
          <a:prstGeom prst="rect">
            <a:avLst/>
          </a:prstGeom>
          <a:solidFill>
            <a:schemeClr val="accent2">
              <a:lumMod val="40000"/>
              <a:lumOff val="60000"/>
            </a:schemeClr>
          </a:solidFill>
          <a:ln w="9525">
            <a:miter lim="800000"/>
            <a:headEnd/>
            <a:tailEnd/>
          </a:ln>
        </p:spPr>
        <p:txBody>
          <a:bodyPr wrap="none" anchor="ctr">
            <a:spAutoFit/>
            <a:flatTx/>
          </a:bodyP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eaLnBrk="1" fontAlgn="auto" hangingPunct="1">
              <a:spcBef>
                <a:spcPct val="50000"/>
              </a:spcBef>
              <a:spcAft>
                <a:spcPts val="0"/>
              </a:spcAft>
              <a:defRPr/>
            </a:pPr>
            <a:r>
              <a:rPr lang="en-AU" altLang="en-US" b="1" dirty="0">
                <a:latin typeface="+mn-lt"/>
              </a:rPr>
              <a:t>JAVA, C++, Visual BASIC</a:t>
            </a:r>
            <a:endParaRPr lang="en-AU" altLang="en-US" dirty="0">
              <a:latin typeface="+mn-lt"/>
            </a:endParaRPr>
          </a:p>
        </p:txBody>
      </p:sp>
      <p:sp>
        <p:nvSpPr>
          <p:cNvPr id="34827" name="Text Box 14"/>
          <p:cNvSpPr txBox="1">
            <a:spLocks noChangeArrowheads="1"/>
          </p:cNvSpPr>
          <p:nvPr/>
        </p:nvSpPr>
        <p:spPr bwMode="auto">
          <a:xfrm>
            <a:off x="5937250" y="5086568"/>
            <a:ext cx="2254250" cy="339725"/>
          </a:xfrm>
          <a:prstGeom prst="rect">
            <a:avLst/>
          </a:prstGeom>
          <a:solidFill>
            <a:schemeClr val="accent2">
              <a:lumMod val="40000"/>
              <a:lumOff val="60000"/>
            </a:schemeClr>
          </a:solidFill>
          <a:ln w="9525">
            <a:miter lim="800000"/>
            <a:headEnd/>
            <a:tailEnd/>
          </a:ln>
        </p:spPr>
        <p:txBody>
          <a:bodyPr wrap="none" anchor="ctr">
            <a:spAutoFit/>
            <a:flatTx/>
          </a:bodyP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eaLnBrk="1" fontAlgn="auto" hangingPunct="1">
              <a:spcBef>
                <a:spcPct val="50000"/>
              </a:spcBef>
              <a:spcAft>
                <a:spcPts val="0"/>
              </a:spcAft>
              <a:defRPr/>
            </a:pPr>
            <a:r>
              <a:rPr lang="en-AU" altLang="en-US" b="1" dirty="0">
                <a:latin typeface="+mn-lt"/>
              </a:rPr>
              <a:t>SIMAN, ARENA, EXTEND</a:t>
            </a:r>
            <a:endParaRPr lang="en-AU" altLang="en-US" dirty="0">
              <a:latin typeface="+mn-lt"/>
            </a:endParaRPr>
          </a:p>
        </p:txBody>
      </p:sp>
      <p:sp>
        <p:nvSpPr>
          <p:cNvPr id="13" name="Line 11"/>
          <p:cNvSpPr>
            <a:spLocks noChangeShapeType="1"/>
          </p:cNvSpPr>
          <p:nvPr/>
        </p:nvSpPr>
        <p:spPr bwMode="auto">
          <a:xfrm flipH="1">
            <a:off x="2819400" y="3583623"/>
            <a:ext cx="1752600" cy="762000"/>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endParaRPr lang="en-US" dirty="0"/>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p:cNvSpPr>
            <a:spLocks noGrp="1" noChangeArrowheads="1"/>
          </p:cNvSpPr>
          <p:nvPr>
            <p:ph type="title"/>
          </p:nvPr>
        </p:nvSpPr>
        <p:spPr/>
        <p:txBody>
          <a:bodyPr/>
          <a:lstStyle/>
          <a:p>
            <a:pPr eaLnBrk="1" hangingPunct="1"/>
            <a:r>
              <a:rPr lang="en-AU" altLang="en-US" sz="3600" dirty="0" smtClean="0"/>
              <a:t>ARENA EXAMPLE</a:t>
            </a:r>
            <a:endParaRPr lang="en-AU" altLang="en-US" dirty="0" smtClean="0"/>
          </a:p>
        </p:txBody>
      </p:sp>
      <p:pic>
        <p:nvPicPr>
          <p:cNvPr id="67587" name="Picture 5" descr="Figure 5-2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7813" y="2257425"/>
            <a:ext cx="8686800" cy="282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p:cNvSpPr>
            <a:spLocks noGrp="1" noChangeArrowheads="1"/>
          </p:cNvSpPr>
          <p:nvPr>
            <p:ph type="title"/>
          </p:nvPr>
        </p:nvSpPr>
        <p:spPr/>
        <p:txBody>
          <a:bodyPr/>
          <a:lstStyle/>
          <a:p>
            <a:pPr eaLnBrk="1" hangingPunct="1"/>
            <a:r>
              <a:rPr lang="en-AU" altLang="en-US" sz="3600" dirty="0" smtClean="0"/>
              <a:t>SIMAN EXAMPLE</a:t>
            </a:r>
            <a:endParaRPr lang="en-AU" altLang="en-US" dirty="0" smtClean="0"/>
          </a:p>
        </p:txBody>
      </p:sp>
      <p:sp>
        <p:nvSpPr>
          <p:cNvPr id="66563" name="Text Box 4"/>
          <p:cNvSpPr txBox="1">
            <a:spLocks noChangeArrowheads="1"/>
          </p:cNvSpPr>
          <p:nvPr/>
        </p:nvSpPr>
        <p:spPr bwMode="auto">
          <a:xfrm>
            <a:off x="2057400" y="1774825"/>
            <a:ext cx="4800600" cy="4622800"/>
          </a:xfrm>
          <a:prstGeom prst="rect">
            <a:avLst/>
          </a:prstGeom>
          <a:solidFill>
            <a:srgbClr val="000000"/>
          </a:solidFill>
          <a:ln w="12700" cap="sq">
            <a:solidFill>
              <a:schemeClr val="accent1"/>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lnSpc>
                <a:spcPct val="55000"/>
              </a:lnSpc>
              <a:spcBef>
                <a:spcPct val="50000"/>
              </a:spcBef>
            </a:pPr>
            <a:endParaRPr lang="en-AU" altLang="en-US" sz="1200" dirty="0">
              <a:solidFill>
                <a:schemeClr val="bg1"/>
              </a:solidFill>
            </a:endParaRPr>
          </a:p>
          <a:p>
            <a:pPr eaLnBrk="1" hangingPunct="1">
              <a:lnSpc>
                <a:spcPct val="55000"/>
              </a:lnSpc>
              <a:spcBef>
                <a:spcPct val="50000"/>
              </a:spcBef>
            </a:pPr>
            <a:r>
              <a:rPr lang="en-AU" altLang="en-US" sz="1200" dirty="0">
                <a:solidFill>
                  <a:schemeClr val="bg1"/>
                </a:solidFill>
              </a:rPr>
              <a:t>                               ---  MODEL FILE ---</a:t>
            </a:r>
          </a:p>
          <a:p>
            <a:pPr eaLnBrk="1" hangingPunct="1">
              <a:lnSpc>
                <a:spcPct val="55000"/>
              </a:lnSpc>
              <a:spcBef>
                <a:spcPct val="50000"/>
              </a:spcBef>
            </a:pPr>
            <a:r>
              <a:rPr lang="en-AU" altLang="en-US" sz="1200" dirty="0">
                <a:solidFill>
                  <a:schemeClr val="bg1"/>
                </a:solidFill>
              </a:rPr>
              <a:t>BEGIN;</a:t>
            </a:r>
          </a:p>
          <a:p>
            <a:pPr eaLnBrk="1" hangingPunct="1">
              <a:lnSpc>
                <a:spcPct val="55000"/>
              </a:lnSpc>
              <a:spcBef>
                <a:spcPct val="50000"/>
              </a:spcBef>
            </a:pPr>
            <a:r>
              <a:rPr lang="en-AU" altLang="en-US" sz="1200" dirty="0">
                <a:solidFill>
                  <a:schemeClr val="bg1"/>
                </a:solidFill>
              </a:rPr>
              <a:t>CREATE,1:,EXPO(40):EX(40):MARK(1);</a:t>
            </a:r>
          </a:p>
          <a:p>
            <a:pPr eaLnBrk="1" hangingPunct="1">
              <a:lnSpc>
                <a:spcPct val="55000"/>
              </a:lnSpc>
              <a:spcBef>
                <a:spcPct val="50000"/>
              </a:spcBef>
            </a:pPr>
            <a:r>
              <a:rPr lang="en-AU" altLang="en-US" sz="1200" dirty="0">
                <a:solidFill>
                  <a:schemeClr val="bg1"/>
                </a:solidFill>
              </a:rPr>
              <a:t>QUEUE,1;</a:t>
            </a:r>
          </a:p>
          <a:p>
            <a:pPr eaLnBrk="1" hangingPunct="1">
              <a:lnSpc>
                <a:spcPct val="55000"/>
              </a:lnSpc>
              <a:spcBef>
                <a:spcPct val="50000"/>
              </a:spcBef>
            </a:pPr>
            <a:r>
              <a:rPr lang="en-AU" altLang="en-US" sz="1200" dirty="0">
                <a:solidFill>
                  <a:schemeClr val="bg1"/>
                </a:solidFill>
              </a:rPr>
              <a:t>SEIZE:DOCTOR;</a:t>
            </a:r>
          </a:p>
          <a:p>
            <a:pPr eaLnBrk="1" hangingPunct="1">
              <a:lnSpc>
                <a:spcPct val="55000"/>
              </a:lnSpc>
              <a:spcBef>
                <a:spcPct val="50000"/>
              </a:spcBef>
            </a:pPr>
            <a:r>
              <a:rPr lang="en-AU" altLang="en-US" sz="1200" dirty="0">
                <a:solidFill>
                  <a:schemeClr val="bg1"/>
                </a:solidFill>
              </a:rPr>
              <a:t>DELAY:EXPO(30);</a:t>
            </a:r>
          </a:p>
          <a:p>
            <a:pPr eaLnBrk="1" hangingPunct="1">
              <a:lnSpc>
                <a:spcPct val="55000"/>
              </a:lnSpc>
              <a:spcBef>
                <a:spcPct val="50000"/>
              </a:spcBef>
            </a:pPr>
            <a:r>
              <a:rPr lang="en-AU" altLang="en-US" sz="1200" dirty="0">
                <a:solidFill>
                  <a:schemeClr val="bg1"/>
                </a:solidFill>
              </a:rPr>
              <a:t>TALLY:1,INT(1);</a:t>
            </a:r>
          </a:p>
          <a:p>
            <a:pPr eaLnBrk="1" hangingPunct="1">
              <a:lnSpc>
                <a:spcPct val="55000"/>
              </a:lnSpc>
              <a:spcBef>
                <a:spcPct val="50000"/>
              </a:spcBef>
            </a:pPr>
            <a:r>
              <a:rPr lang="en-AU" altLang="en-US" sz="1200" dirty="0">
                <a:solidFill>
                  <a:schemeClr val="bg1"/>
                </a:solidFill>
              </a:rPr>
              <a:t>RELEASE:DOCTOR;</a:t>
            </a:r>
          </a:p>
          <a:p>
            <a:pPr eaLnBrk="1" hangingPunct="1">
              <a:lnSpc>
                <a:spcPct val="55000"/>
              </a:lnSpc>
              <a:spcBef>
                <a:spcPct val="50000"/>
              </a:spcBef>
            </a:pPr>
            <a:r>
              <a:rPr lang="en-AU" altLang="en-US" sz="1200" dirty="0">
                <a:solidFill>
                  <a:schemeClr val="bg1"/>
                </a:solidFill>
              </a:rPr>
              <a:t>COUNT:1:DISPOSE;</a:t>
            </a:r>
          </a:p>
          <a:p>
            <a:pPr eaLnBrk="1" hangingPunct="1">
              <a:lnSpc>
                <a:spcPct val="55000"/>
              </a:lnSpc>
              <a:spcBef>
                <a:spcPct val="50000"/>
              </a:spcBef>
            </a:pPr>
            <a:r>
              <a:rPr lang="en-AU" altLang="en-US" sz="1200" dirty="0">
                <a:solidFill>
                  <a:schemeClr val="bg1"/>
                </a:solidFill>
              </a:rPr>
              <a:t>END:</a:t>
            </a:r>
          </a:p>
          <a:p>
            <a:pPr eaLnBrk="1" hangingPunct="1">
              <a:lnSpc>
                <a:spcPct val="55000"/>
              </a:lnSpc>
              <a:spcBef>
                <a:spcPct val="50000"/>
              </a:spcBef>
            </a:pPr>
            <a:r>
              <a:rPr lang="en-AU" altLang="en-US" sz="1200" dirty="0">
                <a:solidFill>
                  <a:schemeClr val="bg1"/>
                </a:solidFill>
              </a:rPr>
              <a:t>       </a:t>
            </a:r>
          </a:p>
          <a:p>
            <a:pPr eaLnBrk="1" hangingPunct="1">
              <a:lnSpc>
                <a:spcPct val="55000"/>
              </a:lnSpc>
              <a:spcBef>
                <a:spcPct val="50000"/>
              </a:spcBef>
            </a:pPr>
            <a:r>
              <a:rPr lang="en-AU" altLang="en-US" sz="1200" dirty="0">
                <a:solidFill>
                  <a:schemeClr val="bg1"/>
                </a:solidFill>
              </a:rPr>
              <a:t>                         ----EXPERIMENTAL FILE -----</a:t>
            </a:r>
          </a:p>
          <a:p>
            <a:pPr eaLnBrk="1" hangingPunct="1">
              <a:lnSpc>
                <a:spcPct val="55000"/>
              </a:lnSpc>
              <a:spcBef>
                <a:spcPct val="50000"/>
              </a:spcBef>
            </a:pPr>
            <a:endParaRPr lang="en-AU" altLang="en-US" sz="1200" dirty="0">
              <a:solidFill>
                <a:schemeClr val="bg1"/>
              </a:solidFill>
            </a:endParaRPr>
          </a:p>
          <a:p>
            <a:pPr eaLnBrk="1" hangingPunct="1">
              <a:lnSpc>
                <a:spcPct val="55000"/>
              </a:lnSpc>
              <a:spcBef>
                <a:spcPct val="50000"/>
              </a:spcBef>
            </a:pPr>
            <a:r>
              <a:rPr lang="en-AU" altLang="en-US" sz="1200" dirty="0">
                <a:solidFill>
                  <a:schemeClr val="bg1"/>
                </a:solidFill>
              </a:rPr>
              <a:t>BEGIN;</a:t>
            </a:r>
          </a:p>
          <a:p>
            <a:pPr eaLnBrk="1" hangingPunct="1">
              <a:lnSpc>
                <a:spcPct val="55000"/>
              </a:lnSpc>
              <a:spcBef>
                <a:spcPct val="50000"/>
              </a:spcBef>
            </a:pPr>
            <a:r>
              <a:rPr lang="en-AU" altLang="en-US" sz="1200" dirty="0">
                <a:solidFill>
                  <a:schemeClr val="bg1"/>
                </a:solidFill>
              </a:rPr>
              <a:t>PROJECT,HEALTH_CENTRE, IHSA SABUNCUOGLU,24/1/2000;</a:t>
            </a:r>
          </a:p>
          <a:p>
            <a:pPr eaLnBrk="1" hangingPunct="1">
              <a:lnSpc>
                <a:spcPct val="55000"/>
              </a:lnSpc>
              <a:spcBef>
                <a:spcPct val="50000"/>
              </a:spcBef>
            </a:pPr>
            <a:r>
              <a:rPr lang="en-AU" altLang="en-US" sz="1200" dirty="0">
                <a:solidFill>
                  <a:schemeClr val="bg1"/>
                </a:solidFill>
              </a:rPr>
              <a:t>DISCRETE,100,1,1;</a:t>
            </a:r>
          </a:p>
          <a:p>
            <a:pPr eaLnBrk="1" hangingPunct="1">
              <a:lnSpc>
                <a:spcPct val="55000"/>
              </a:lnSpc>
              <a:spcBef>
                <a:spcPct val="50000"/>
              </a:spcBef>
            </a:pPr>
            <a:r>
              <a:rPr lang="en-AU" altLang="en-US" sz="1200" dirty="0">
                <a:solidFill>
                  <a:schemeClr val="bg1"/>
                </a:solidFill>
              </a:rPr>
              <a:t>RESOURCES:1,</a:t>
            </a:r>
          </a:p>
          <a:p>
            <a:pPr eaLnBrk="1" hangingPunct="1">
              <a:lnSpc>
                <a:spcPct val="55000"/>
              </a:lnSpc>
              <a:spcBef>
                <a:spcPct val="50000"/>
              </a:spcBef>
            </a:pPr>
            <a:r>
              <a:rPr lang="en-AU" altLang="en-US" sz="1200" dirty="0">
                <a:solidFill>
                  <a:schemeClr val="bg1"/>
                </a:solidFill>
              </a:rPr>
              <a:t>DOCTORS;</a:t>
            </a:r>
          </a:p>
          <a:p>
            <a:pPr eaLnBrk="1" hangingPunct="1">
              <a:lnSpc>
                <a:spcPct val="55000"/>
              </a:lnSpc>
              <a:spcBef>
                <a:spcPct val="50000"/>
              </a:spcBef>
            </a:pPr>
            <a:r>
              <a:rPr lang="en-AU" altLang="en-US" sz="1200" dirty="0">
                <a:solidFill>
                  <a:schemeClr val="bg1"/>
                </a:solidFill>
              </a:rPr>
              <a:t>DSTATS:1,NQ(!),NUMBER_IN_QUEUE:</a:t>
            </a:r>
          </a:p>
          <a:p>
            <a:pPr eaLnBrk="1" hangingPunct="1">
              <a:lnSpc>
                <a:spcPct val="55000"/>
              </a:lnSpc>
              <a:spcBef>
                <a:spcPct val="50000"/>
              </a:spcBef>
            </a:pPr>
            <a:r>
              <a:rPr lang="en-AU" altLang="en-US" sz="1200" dirty="0">
                <a:solidFill>
                  <a:schemeClr val="bg1"/>
                </a:solidFill>
              </a:rPr>
              <a:t>                2,NR(1),DOCTOR UTILIZATION;</a:t>
            </a:r>
          </a:p>
          <a:p>
            <a:pPr eaLnBrk="1" hangingPunct="1">
              <a:lnSpc>
                <a:spcPct val="55000"/>
              </a:lnSpc>
              <a:spcBef>
                <a:spcPct val="50000"/>
              </a:spcBef>
            </a:pPr>
            <a:r>
              <a:rPr lang="en-AU" altLang="en-US" sz="1200" dirty="0">
                <a:solidFill>
                  <a:schemeClr val="bg1"/>
                </a:solidFill>
              </a:rPr>
              <a:t>TALLIES:1, TIME IN HEALTH_CENTRE;</a:t>
            </a:r>
          </a:p>
          <a:p>
            <a:pPr eaLnBrk="1" hangingPunct="1">
              <a:lnSpc>
                <a:spcPct val="55000"/>
              </a:lnSpc>
              <a:spcBef>
                <a:spcPct val="50000"/>
              </a:spcBef>
            </a:pPr>
            <a:r>
              <a:rPr lang="en-AU" altLang="en-US" sz="1200" dirty="0">
                <a:solidFill>
                  <a:schemeClr val="bg1"/>
                </a:solidFill>
              </a:rPr>
              <a:t>COUNTERS:1,No. OF PATIENTS SERVED;</a:t>
            </a:r>
          </a:p>
          <a:p>
            <a:pPr eaLnBrk="1" hangingPunct="1">
              <a:lnSpc>
                <a:spcPct val="55000"/>
              </a:lnSpc>
              <a:spcBef>
                <a:spcPct val="50000"/>
              </a:spcBef>
            </a:pPr>
            <a:r>
              <a:rPr lang="en-AU" altLang="en-US" sz="1200" dirty="0">
                <a:solidFill>
                  <a:schemeClr val="bg1"/>
                </a:solidFill>
              </a:rPr>
              <a:t>END:</a:t>
            </a:r>
            <a:endParaRPr lang="en-AU" altLang="en-US" dirty="0">
              <a:solidFill>
                <a:schemeClr val="bg1"/>
              </a:solidFill>
            </a:endParaRPr>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p:cNvSpPr>
            <a:spLocks noGrp="1" noChangeArrowheads="1"/>
          </p:cNvSpPr>
          <p:nvPr>
            <p:ph type="title"/>
          </p:nvPr>
        </p:nvSpPr>
        <p:spPr/>
        <p:txBody>
          <a:bodyPr/>
          <a:lstStyle/>
          <a:p>
            <a:pPr eaLnBrk="1" hangingPunct="1"/>
            <a:r>
              <a:rPr lang="en-US" altLang="en-US" dirty="0" smtClean="0"/>
              <a:t>JAVA EXAMPLE</a:t>
            </a:r>
          </a:p>
        </p:txBody>
      </p:sp>
      <p:sp>
        <p:nvSpPr>
          <p:cNvPr id="36867" name="Rectangle 5"/>
          <p:cNvSpPr>
            <a:spLocks noGrp="1" noChangeArrowheads="1"/>
          </p:cNvSpPr>
          <p:nvPr>
            <p:ph idx="1"/>
          </p:nvPr>
        </p:nvSpPr>
        <p:spPr>
          <a:xfrm>
            <a:off x="762000" y="1600200"/>
            <a:ext cx="8278813" cy="4724400"/>
          </a:xfrm>
          <a:solidFill>
            <a:schemeClr val="tx1"/>
          </a:solidFill>
        </p:spPr>
        <p:txBody>
          <a:bodyPr rtlCol="0">
            <a:normAutofit fontScale="92500" lnSpcReduction="20000"/>
          </a:bodyPr>
          <a:lstStyle/>
          <a:p>
            <a:pPr eaLnBrk="1" fontAlgn="auto" hangingPunct="1">
              <a:lnSpc>
                <a:spcPct val="80000"/>
              </a:lnSpc>
              <a:spcAft>
                <a:spcPts val="0"/>
              </a:spcAft>
              <a:buFontTx/>
              <a:buNone/>
              <a:defRPr/>
            </a:pPr>
            <a:r>
              <a:rPr lang="en-US" altLang="en-US" sz="2000" noProof="1" smtClean="0">
                <a:solidFill>
                  <a:schemeClr val="bg2"/>
                </a:solidFill>
              </a:rPr>
              <a:t>	public static void main(</a:t>
            </a:r>
            <a:r>
              <a:rPr lang="en-US" altLang="en-US" sz="2000" b="1" noProof="1" smtClean="0">
                <a:solidFill>
                  <a:schemeClr val="bg2"/>
                </a:solidFill>
              </a:rPr>
              <a:t>String</a:t>
            </a:r>
            <a:r>
              <a:rPr lang="en-US" altLang="en-US" sz="2000" noProof="1" smtClean="0">
                <a:solidFill>
                  <a:schemeClr val="bg2"/>
                </a:solidFill>
              </a:rPr>
              <a:t> argv[])</a:t>
            </a:r>
          </a:p>
          <a:p>
            <a:pPr eaLnBrk="1" fontAlgn="auto" hangingPunct="1">
              <a:lnSpc>
                <a:spcPct val="80000"/>
              </a:lnSpc>
              <a:spcAft>
                <a:spcPts val="0"/>
              </a:spcAft>
              <a:buFontTx/>
              <a:buNone/>
              <a:defRPr/>
            </a:pPr>
            <a:r>
              <a:rPr lang="en-US" altLang="en-US" sz="2000" noProof="1" smtClean="0">
                <a:solidFill>
                  <a:schemeClr val="bg2"/>
                </a:solidFill>
              </a:rPr>
              <a:t>	{</a:t>
            </a:r>
          </a:p>
          <a:p>
            <a:pPr eaLnBrk="1" fontAlgn="auto" hangingPunct="1">
              <a:lnSpc>
                <a:spcPct val="80000"/>
              </a:lnSpc>
              <a:spcAft>
                <a:spcPts val="0"/>
              </a:spcAft>
              <a:buFontTx/>
              <a:buNone/>
              <a:defRPr/>
            </a:pPr>
            <a:r>
              <a:rPr lang="en-US" altLang="en-US" sz="2000" noProof="1" smtClean="0">
                <a:solidFill>
                  <a:schemeClr val="bg2"/>
                </a:solidFill>
              </a:rPr>
              <a:t>		Initialization();</a:t>
            </a:r>
          </a:p>
          <a:p>
            <a:pPr eaLnBrk="1" fontAlgn="auto" hangingPunct="1">
              <a:lnSpc>
                <a:spcPct val="80000"/>
              </a:lnSpc>
              <a:spcAft>
                <a:spcPts val="0"/>
              </a:spcAft>
              <a:buFontTx/>
              <a:buNone/>
              <a:defRPr/>
            </a:pPr>
            <a:endParaRPr lang="en-US" altLang="en-US" sz="2000" noProof="1" smtClean="0">
              <a:solidFill>
                <a:schemeClr val="bg2"/>
              </a:solidFill>
            </a:endParaRPr>
          </a:p>
          <a:p>
            <a:pPr eaLnBrk="1" fontAlgn="auto" hangingPunct="1">
              <a:lnSpc>
                <a:spcPct val="80000"/>
              </a:lnSpc>
              <a:spcAft>
                <a:spcPts val="0"/>
              </a:spcAft>
              <a:buFontTx/>
              <a:buNone/>
              <a:defRPr/>
            </a:pPr>
            <a:r>
              <a:rPr lang="en-US" altLang="en-US" sz="2000" noProof="1" smtClean="0">
                <a:solidFill>
                  <a:schemeClr val="bg2"/>
                </a:solidFill>
              </a:rPr>
              <a:t>		//Loop until first "TotalCustomers" have departed</a:t>
            </a:r>
          </a:p>
          <a:p>
            <a:pPr eaLnBrk="1" fontAlgn="auto" hangingPunct="1">
              <a:lnSpc>
                <a:spcPct val="80000"/>
              </a:lnSpc>
              <a:spcAft>
                <a:spcPts val="0"/>
              </a:spcAft>
              <a:buFontTx/>
              <a:buNone/>
              <a:defRPr/>
            </a:pPr>
            <a:r>
              <a:rPr lang="en-US" altLang="en-US" sz="2000" noProof="1" smtClean="0">
                <a:solidFill>
                  <a:schemeClr val="bg2"/>
                </a:solidFill>
              </a:rPr>
              <a:t>		while (NumberofDepartures &lt; TotalCustomers)</a:t>
            </a:r>
          </a:p>
          <a:p>
            <a:pPr eaLnBrk="1" fontAlgn="auto" hangingPunct="1">
              <a:lnSpc>
                <a:spcPct val="80000"/>
              </a:lnSpc>
              <a:spcAft>
                <a:spcPts val="0"/>
              </a:spcAft>
              <a:buFontTx/>
              <a:buNone/>
              <a:defRPr/>
            </a:pPr>
            <a:r>
              <a:rPr lang="en-US" altLang="en-US" sz="2000" noProof="1" smtClean="0">
                <a:solidFill>
                  <a:schemeClr val="bg2"/>
                </a:solidFill>
              </a:rPr>
              <a:t>		{</a:t>
            </a:r>
          </a:p>
          <a:p>
            <a:pPr eaLnBrk="1" fontAlgn="auto" hangingPunct="1">
              <a:lnSpc>
                <a:spcPct val="80000"/>
              </a:lnSpc>
              <a:spcAft>
                <a:spcPts val="0"/>
              </a:spcAft>
              <a:buFontTx/>
              <a:buNone/>
              <a:defRPr/>
            </a:pPr>
            <a:r>
              <a:rPr lang="en-US" altLang="en-US" sz="2000" noProof="1" smtClean="0">
                <a:solidFill>
                  <a:schemeClr val="bg2"/>
                </a:solidFill>
              </a:rPr>
              <a:t>			</a:t>
            </a:r>
            <a:r>
              <a:rPr lang="en-US" altLang="en-US" sz="2000" b="1" noProof="1" smtClean="0">
                <a:solidFill>
                  <a:schemeClr val="bg2"/>
                </a:solidFill>
              </a:rPr>
              <a:t>Event</a:t>
            </a:r>
            <a:r>
              <a:rPr lang="en-US" altLang="en-US" sz="2000" noProof="1" smtClean="0">
                <a:solidFill>
                  <a:schemeClr val="bg2"/>
                </a:solidFill>
              </a:rPr>
              <a:t> evt = FutureEventList[0]; //get imminent event</a:t>
            </a:r>
          </a:p>
          <a:p>
            <a:pPr eaLnBrk="1" fontAlgn="auto" hangingPunct="1">
              <a:lnSpc>
                <a:spcPct val="80000"/>
              </a:lnSpc>
              <a:spcAft>
                <a:spcPts val="0"/>
              </a:spcAft>
              <a:buFontTx/>
              <a:buNone/>
              <a:defRPr/>
            </a:pPr>
            <a:r>
              <a:rPr lang="en-US" altLang="en-US" sz="2000" noProof="1" smtClean="0">
                <a:solidFill>
                  <a:schemeClr val="bg2"/>
                </a:solidFill>
              </a:rPr>
              <a:t>			removefromFEL(); //be rid of it</a:t>
            </a:r>
          </a:p>
          <a:p>
            <a:pPr eaLnBrk="1" fontAlgn="auto" hangingPunct="1">
              <a:lnSpc>
                <a:spcPct val="80000"/>
              </a:lnSpc>
              <a:spcAft>
                <a:spcPts val="0"/>
              </a:spcAft>
              <a:buFontTx/>
              <a:buNone/>
              <a:defRPr/>
            </a:pPr>
            <a:r>
              <a:rPr lang="en-US" altLang="en-US" sz="2000" noProof="1" smtClean="0">
                <a:solidFill>
                  <a:schemeClr val="bg2"/>
                </a:solidFill>
              </a:rPr>
              <a:t>			Clock = evt.get_time(); //advance in time</a:t>
            </a:r>
          </a:p>
          <a:p>
            <a:pPr eaLnBrk="1" fontAlgn="auto" hangingPunct="1">
              <a:lnSpc>
                <a:spcPct val="80000"/>
              </a:lnSpc>
              <a:spcAft>
                <a:spcPts val="0"/>
              </a:spcAft>
              <a:buFontTx/>
              <a:buNone/>
              <a:defRPr/>
            </a:pPr>
            <a:r>
              <a:rPr lang="en-US" altLang="en-US" sz="2000" noProof="1" smtClean="0">
                <a:solidFill>
                  <a:schemeClr val="bg2"/>
                </a:solidFill>
              </a:rPr>
              <a:t>			if (evt.get_type() == arrival) ProcessArrival();</a:t>
            </a:r>
          </a:p>
          <a:p>
            <a:pPr eaLnBrk="1" fontAlgn="auto" hangingPunct="1">
              <a:lnSpc>
                <a:spcPct val="80000"/>
              </a:lnSpc>
              <a:spcAft>
                <a:spcPts val="0"/>
              </a:spcAft>
              <a:buFontTx/>
              <a:buNone/>
              <a:defRPr/>
            </a:pPr>
            <a:r>
              <a:rPr lang="en-US" altLang="en-US" sz="2000" noProof="1" smtClean="0">
                <a:solidFill>
                  <a:schemeClr val="bg2"/>
                </a:solidFill>
              </a:rPr>
              <a:t>			else ProcessDeparture();</a:t>
            </a:r>
          </a:p>
          <a:p>
            <a:pPr eaLnBrk="1" fontAlgn="auto" hangingPunct="1">
              <a:lnSpc>
                <a:spcPct val="80000"/>
              </a:lnSpc>
              <a:spcAft>
                <a:spcPts val="0"/>
              </a:spcAft>
              <a:buFontTx/>
              <a:buNone/>
              <a:defRPr/>
            </a:pPr>
            <a:r>
              <a:rPr lang="en-US" altLang="en-US" sz="2000" noProof="1" smtClean="0">
                <a:solidFill>
                  <a:schemeClr val="bg2"/>
                </a:solidFill>
              </a:rPr>
              <a:t>		}</a:t>
            </a:r>
            <a:endParaRPr lang="en-US" altLang="en-US" sz="2000" dirty="0" smtClean="0">
              <a:solidFill>
                <a:schemeClr val="bg2"/>
              </a:solidFill>
            </a:endParaRPr>
          </a:p>
          <a:p>
            <a:pPr eaLnBrk="1" fontAlgn="auto" hangingPunct="1">
              <a:lnSpc>
                <a:spcPct val="80000"/>
              </a:lnSpc>
              <a:spcAft>
                <a:spcPts val="0"/>
              </a:spcAft>
              <a:buFontTx/>
              <a:buNone/>
              <a:defRPr/>
            </a:pPr>
            <a:endParaRPr lang="en-US" altLang="en-US" sz="2000" noProof="1" smtClean="0">
              <a:solidFill>
                <a:schemeClr val="bg2"/>
              </a:solidFill>
            </a:endParaRPr>
          </a:p>
          <a:p>
            <a:pPr eaLnBrk="1" fontAlgn="auto" hangingPunct="1">
              <a:lnSpc>
                <a:spcPct val="80000"/>
              </a:lnSpc>
              <a:spcAft>
                <a:spcPts val="0"/>
              </a:spcAft>
              <a:buFontTx/>
              <a:buNone/>
              <a:defRPr/>
            </a:pPr>
            <a:r>
              <a:rPr lang="en-US" altLang="en-US" sz="2000" noProof="1" smtClean="0">
                <a:solidFill>
                  <a:schemeClr val="bg2"/>
                </a:solidFill>
              </a:rPr>
              <a:t>		ReportGeneration();</a:t>
            </a:r>
          </a:p>
          <a:p>
            <a:pPr eaLnBrk="1" fontAlgn="auto" hangingPunct="1">
              <a:lnSpc>
                <a:spcPct val="80000"/>
              </a:lnSpc>
              <a:spcAft>
                <a:spcPts val="0"/>
              </a:spcAft>
              <a:buFontTx/>
              <a:buNone/>
              <a:defRPr/>
            </a:pPr>
            <a:r>
              <a:rPr lang="en-US" altLang="en-US" sz="2000" noProof="1" smtClean="0">
                <a:solidFill>
                  <a:schemeClr val="bg2"/>
                </a:solidFill>
              </a:rPr>
              <a:t>	}</a:t>
            </a:r>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57"/>
          <p:cNvSpPr>
            <a:spLocks noChangeArrowheads="1"/>
          </p:cNvSpPr>
          <p:nvPr/>
        </p:nvSpPr>
        <p:spPr bwMode="auto">
          <a:xfrm>
            <a:off x="4810125" y="5130800"/>
            <a:ext cx="4283075" cy="1079500"/>
          </a:xfrm>
          <a:prstGeom prst="rect">
            <a:avLst/>
          </a:prstGeom>
          <a:solidFill>
            <a:srgbClr val="EA8688"/>
          </a:solidFill>
          <a:ln w="19050" cap="rnd">
            <a:solidFill>
              <a:schemeClr val="tx1"/>
            </a:solidFill>
            <a:prstDash val="sysDot"/>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endParaRPr lang="en-US" altLang="en-US" b="1" dirty="0">
              <a:latin typeface="+mj-lt"/>
            </a:endParaRPr>
          </a:p>
        </p:txBody>
      </p:sp>
      <p:sp>
        <p:nvSpPr>
          <p:cNvPr id="17411" name="Rectangle 56"/>
          <p:cNvSpPr>
            <a:spLocks noChangeArrowheads="1"/>
          </p:cNvSpPr>
          <p:nvPr/>
        </p:nvSpPr>
        <p:spPr bwMode="auto">
          <a:xfrm>
            <a:off x="7292975" y="1771650"/>
            <a:ext cx="1800225" cy="3313113"/>
          </a:xfrm>
          <a:prstGeom prst="rect">
            <a:avLst/>
          </a:prstGeom>
          <a:solidFill>
            <a:srgbClr val="D0C102"/>
          </a:solidFill>
          <a:ln w="19050" cap="rnd">
            <a:solidFill>
              <a:schemeClr val="tx1"/>
            </a:solidFill>
            <a:prstDash val="sysDot"/>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endParaRPr lang="en-US" altLang="en-US" b="1" dirty="0">
              <a:latin typeface="+mj-lt"/>
            </a:endParaRPr>
          </a:p>
        </p:txBody>
      </p:sp>
      <p:sp>
        <p:nvSpPr>
          <p:cNvPr id="17412" name="Rectangle 55"/>
          <p:cNvSpPr>
            <a:spLocks noChangeArrowheads="1"/>
          </p:cNvSpPr>
          <p:nvPr/>
        </p:nvSpPr>
        <p:spPr bwMode="auto">
          <a:xfrm>
            <a:off x="2041525" y="1771650"/>
            <a:ext cx="5191125" cy="3313113"/>
          </a:xfrm>
          <a:prstGeom prst="rect">
            <a:avLst/>
          </a:prstGeom>
          <a:solidFill>
            <a:srgbClr val="FF944B"/>
          </a:solidFill>
          <a:ln w="19050" cap="rnd">
            <a:solidFill>
              <a:schemeClr val="tx1"/>
            </a:solidFill>
            <a:prstDash val="sysDot"/>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endParaRPr lang="en-US" altLang="en-US" b="1" dirty="0">
              <a:latin typeface="+mj-lt"/>
            </a:endParaRPr>
          </a:p>
        </p:txBody>
      </p:sp>
      <p:sp>
        <p:nvSpPr>
          <p:cNvPr id="47109" name="Rectangle 54"/>
          <p:cNvSpPr>
            <a:spLocks noChangeArrowheads="1"/>
          </p:cNvSpPr>
          <p:nvPr/>
        </p:nvSpPr>
        <p:spPr bwMode="auto">
          <a:xfrm>
            <a:off x="82550" y="2636838"/>
            <a:ext cx="2736850" cy="1439862"/>
          </a:xfrm>
          <a:prstGeom prst="rect">
            <a:avLst/>
          </a:prstGeom>
          <a:solidFill>
            <a:srgbClr val="97A9E1"/>
          </a:solidFill>
          <a:ln w="19050" cap="rnd">
            <a:solidFill>
              <a:schemeClr val="tx1"/>
            </a:solidFill>
            <a:prstDash val="sysDot"/>
            <a:miter lim="800000"/>
            <a:headEnd type="none" w="sm" len="sm"/>
            <a:tailEnd type="none" w="sm" len="sm"/>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endParaRPr lang="en-US" altLang="en-US" sz="1600" b="1" dirty="0">
              <a:latin typeface="Times New Roman" panose="02020603050405020304" pitchFamily="18" charset="0"/>
            </a:endParaRPr>
          </a:p>
        </p:txBody>
      </p:sp>
      <p:sp>
        <p:nvSpPr>
          <p:cNvPr id="47110" name="Rectangle 2"/>
          <p:cNvSpPr>
            <a:spLocks noGrp="1" noChangeArrowheads="1"/>
          </p:cNvSpPr>
          <p:nvPr>
            <p:ph type="title"/>
          </p:nvPr>
        </p:nvSpPr>
        <p:spPr>
          <a:xfrm>
            <a:off x="685800" y="609600"/>
            <a:ext cx="7989888" cy="1143000"/>
          </a:xfrm>
        </p:spPr>
        <p:txBody>
          <a:bodyPr/>
          <a:lstStyle/>
          <a:p>
            <a:pPr eaLnBrk="1" hangingPunct="1"/>
            <a:r>
              <a:rPr lang="en-US" altLang="en-US" sz="4000" dirty="0" smtClean="0"/>
              <a:t>STEPS IN A SIMULATION STUDY</a:t>
            </a:r>
          </a:p>
        </p:txBody>
      </p:sp>
      <p:sp>
        <p:nvSpPr>
          <p:cNvPr id="17415" name="Rectangle 4"/>
          <p:cNvSpPr>
            <a:spLocks noChangeArrowheads="1"/>
          </p:cNvSpPr>
          <p:nvPr/>
        </p:nvSpPr>
        <p:spPr bwMode="auto">
          <a:xfrm>
            <a:off x="179388" y="3067050"/>
            <a:ext cx="1079500" cy="576263"/>
          </a:xfrm>
          <a:prstGeom prst="rect">
            <a:avLst/>
          </a:prstGeom>
          <a:solidFill>
            <a:schemeClr val="accent1">
              <a:lumMod val="20000"/>
              <a:lumOff val="80000"/>
            </a:schemeClr>
          </a:solidFill>
          <a:ln w="1905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b="1" dirty="0">
                <a:latin typeface="+mj-lt"/>
              </a:rPr>
              <a:t>Problem</a:t>
            </a:r>
          </a:p>
          <a:p>
            <a:pPr algn="ctr" eaLnBrk="1" fontAlgn="auto" hangingPunct="1">
              <a:spcBef>
                <a:spcPts val="0"/>
              </a:spcBef>
              <a:spcAft>
                <a:spcPts val="0"/>
              </a:spcAft>
              <a:defRPr/>
            </a:pPr>
            <a:r>
              <a:rPr lang="en-US" altLang="en-US" b="1" dirty="0" smtClean="0">
                <a:latin typeface="+mj-lt"/>
              </a:rPr>
              <a:t>Formulation</a:t>
            </a:r>
            <a:endParaRPr lang="en-US" altLang="en-US" b="1" dirty="0">
              <a:latin typeface="+mj-lt"/>
            </a:endParaRPr>
          </a:p>
        </p:txBody>
      </p:sp>
      <p:sp>
        <p:nvSpPr>
          <p:cNvPr id="17416" name="Rectangle 6"/>
          <p:cNvSpPr>
            <a:spLocks noChangeArrowheads="1"/>
          </p:cNvSpPr>
          <p:nvPr/>
        </p:nvSpPr>
        <p:spPr bwMode="auto">
          <a:xfrm>
            <a:off x="1628775" y="2851150"/>
            <a:ext cx="1079500" cy="1008063"/>
          </a:xfrm>
          <a:prstGeom prst="rect">
            <a:avLst/>
          </a:prstGeom>
          <a:solidFill>
            <a:schemeClr val="accent1">
              <a:lumMod val="20000"/>
              <a:lumOff val="80000"/>
            </a:schemeClr>
          </a:solidFill>
          <a:ln w="1905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b="1" dirty="0">
                <a:latin typeface="+mj-lt"/>
              </a:rPr>
              <a:t>Setting of</a:t>
            </a:r>
          </a:p>
          <a:p>
            <a:pPr algn="ctr" eaLnBrk="1" fontAlgn="auto" hangingPunct="1">
              <a:spcBef>
                <a:spcPts val="0"/>
              </a:spcBef>
              <a:spcAft>
                <a:spcPts val="0"/>
              </a:spcAft>
              <a:defRPr/>
            </a:pPr>
            <a:r>
              <a:rPr lang="en-US" altLang="en-US" b="1" dirty="0" smtClean="0">
                <a:latin typeface="+mj-lt"/>
              </a:rPr>
              <a:t>Objectives</a:t>
            </a:r>
            <a:endParaRPr lang="en-US" altLang="en-US" b="1" dirty="0">
              <a:latin typeface="+mj-lt"/>
            </a:endParaRPr>
          </a:p>
          <a:p>
            <a:pPr algn="ctr" eaLnBrk="1" fontAlgn="auto" hangingPunct="1">
              <a:spcBef>
                <a:spcPts val="0"/>
              </a:spcBef>
              <a:spcAft>
                <a:spcPts val="0"/>
              </a:spcAft>
              <a:defRPr/>
            </a:pPr>
            <a:r>
              <a:rPr lang="en-US" altLang="en-US" b="1" dirty="0">
                <a:latin typeface="+mj-lt"/>
              </a:rPr>
              <a:t>and </a:t>
            </a:r>
            <a:r>
              <a:rPr lang="en-US" altLang="en-US" b="1" dirty="0" smtClean="0">
                <a:latin typeface="+mj-lt"/>
              </a:rPr>
              <a:t>Overall</a:t>
            </a:r>
            <a:endParaRPr lang="en-US" altLang="en-US" b="1" dirty="0">
              <a:latin typeface="+mj-lt"/>
            </a:endParaRPr>
          </a:p>
          <a:p>
            <a:pPr algn="ctr" eaLnBrk="1" fontAlgn="auto" hangingPunct="1">
              <a:spcBef>
                <a:spcPts val="0"/>
              </a:spcBef>
              <a:spcAft>
                <a:spcPts val="0"/>
              </a:spcAft>
              <a:defRPr/>
            </a:pPr>
            <a:r>
              <a:rPr lang="en-US" altLang="en-US" b="1" dirty="0" smtClean="0">
                <a:latin typeface="+mj-lt"/>
              </a:rPr>
              <a:t>Project Plan</a:t>
            </a:r>
            <a:endParaRPr lang="en-US" altLang="en-US" b="1" dirty="0">
              <a:latin typeface="+mj-lt"/>
            </a:endParaRPr>
          </a:p>
        </p:txBody>
      </p:sp>
      <p:sp>
        <p:nvSpPr>
          <p:cNvPr id="17417" name="Rectangle 7"/>
          <p:cNvSpPr>
            <a:spLocks noChangeArrowheads="1"/>
          </p:cNvSpPr>
          <p:nvPr/>
        </p:nvSpPr>
        <p:spPr bwMode="auto">
          <a:xfrm>
            <a:off x="2195513" y="1843088"/>
            <a:ext cx="1582737" cy="647700"/>
          </a:xfrm>
          <a:prstGeom prst="rect">
            <a:avLst/>
          </a:prstGeom>
          <a:solidFill>
            <a:schemeClr val="accent1">
              <a:lumMod val="20000"/>
              <a:lumOff val="80000"/>
            </a:schemeClr>
          </a:solidFill>
          <a:ln w="1905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b="1" dirty="0" smtClean="0">
                <a:latin typeface="+mj-lt"/>
              </a:rPr>
              <a:t>Conceptual</a:t>
            </a:r>
          </a:p>
          <a:p>
            <a:pPr algn="ctr" eaLnBrk="1" fontAlgn="auto" hangingPunct="1">
              <a:spcBef>
                <a:spcPts val="0"/>
              </a:spcBef>
              <a:spcAft>
                <a:spcPts val="0"/>
              </a:spcAft>
              <a:defRPr/>
            </a:pPr>
            <a:r>
              <a:rPr lang="en-US" altLang="en-US" b="1" dirty="0" smtClean="0">
                <a:latin typeface="+mj-lt"/>
              </a:rPr>
              <a:t>Model</a:t>
            </a:r>
            <a:endParaRPr lang="en-US" altLang="en-US" b="1" dirty="0">
              <a:latin typeface="+mj-lt"/>
            </a:endParaRPr>
          </a:p>
        </p:txBody>
      </p:sp>
      <p:sp>
        <p:nvSpPr>
          <p:cNvPr id="17418" name="Rectangle 8"/>
          <p:cNvSpPr>
            <a:spLocks noChangeArrowheads="1"/>
          </p:cNvSpPr>
          <p:nvPr/>
        </p:nvSpPr>
        <p:spPr bwMode="auto">
          <a:xfrm>
            <a:off x="2266950" y="4219575"/>
            <a:ext cx="1511300" cy="647700"/>
          </a:xfrm>
          <a:prstGeom prst="rect">
            <a:avLst/>
          </a:prstGeom>
          <a:solidFill>
            <a:schemeClr val="accent1">
              <a:lumMod val="20000"/>
              <a:lumOff val="80000"/>
            </a:schemeClr>
          </a:solidFill>
          <a:ln w="1905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b="1" dirty="0" smtClean="0">
                <a:latin typeface="+mj-lt"/>
              </a:rPr>
              <a:t>Data Collection</a:t>
            </a:r>
            <a:endParaRPr lang="en-US" altLang="en-US" b="1" dirty="0">
              <a:latin typeface="+mj-lt"/>
            </a:endParaRPr>
          </a:p>
        </p:txBody>
      </p:sp>
      <p:sp>
        <p:nvSpPr>
          <p:cNvPr id="17419" name="Rectangle 9"/>
          <p:cNvSpPr>
            <a:spLocks noChangeArrowheads="1"/>
          </p:cNvSpPr>
          <p:nvPr/>
        </p:nvSpPr>
        <p:spPr bwMode="auto">
          <a:xfrm>
            <a:off x="3130550" y="3030538"/>
            <a:ext cx="1008063" cy="647700"/>
          </a:xfrm>
          <a:prstGeom prst="rect">
            <a:avLst/>
          </a:prstGeom>
          <a:solidFill>
            <a:schemeClr val="accent1">
              <a:lumMod val="20000"/>
              <a:lumOff val="80000"/>
            </a:schemeClr>
          </a:solidFill>
          <a:ln w="1905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b="1" dirty="0">
                <a:latin typeface="+mj-lt"/>
              </a:rPr>
              <a:t>Model</a:t>
            </a:r>
          </a:p>
          <a:p>
            <a:pPr algn="ctr" eaLnBrk="1" fontAlgn="auto" hangingPunct="1">
              <a:spcBef>
                <a:spcPts val="0"/>
              </a:spcBef>
              <a:spcAft>
                <a:spcPts val="0"/>
              </a:spcAft>
              <a:defRPr/>
            </a:pPr>
            <a:r>
              <a:rPr lang="en-US" altLang="en-US" b="1" dirty="0" smtClean="0">
                <a:latin typeface="+mj-lt"/>
              </a:rPr>
              <a:t>Translation</a:t>
            </a:r>
            <a:endParaRPr lang="en-US" altLang="en-US" b="1" dirty="0">
              <a:latin typeface="+mj-lt"/>
            </a:endParaRPr>
          </a:p>
        </p:txBody>
      </p:sp>
      <p:sp>
        <p:nvSpPr>
          <p:cNvPr id="17420" name="Line 11"/>
          <p:cNvSpPr>
            <a:spLocks noChangeShapeType="1"/>
          </p:cNvSpPr>
          <p:nvPr/>
        </p:nvSpPr>
        <p:spPr bwMode="auto">
          <a:xfrm>
            <a:off x="1277938" y="3354388"/>
            <a:ext cx="360362" cy="1587"/>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21" name="Line 12"/>
          <p:cNvSpPr>
            <a:spLocks noChangeShapeType="1"/>
          </p:cNvSpPr>
          <p:nvPr/>
        </p:nvSpPr>
        <p:spPr bwMode="auto">
          <a:xfrm>
            <a:off x="2482850" y="3868738"/>
            <a:ext cx="0" cy="360362"/>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22" name="Line 13"/>
          <p:cNvSpPr>
            <a:spLocks noChangeShapeType="1"/>
          </p:cNvSpPr>
          <p:nvPr/>
        </p:nvSpPr>
        <p:spPr bwMode="auto">
          <a:xfrm flipV="1">
            <a:off x="2482850" y="2490788"/>
            <a:ext cx="0" cy="360362"/>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23" name="Line 16"/>
          <p:cNvSpPr>
            <a:spLocks noChangeShapeType="1"/>
          </p:cNvSpPr>
          <p:nvPr/>
        </p:nvSpPr>
        <p:spPr bwMode="auto">
          <a:xfrm flipH="1">
            <a:off x="3486150" y="2490788"/>
            <a:ext cx="4763" cy="539750"/>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24" name="Line 17"/>
          <p:cNvSpPr>
            <a:spLocks noChangeShapeType="1"/>
          </p:cNvSpPr>
          <p:nvPr/>
        </p:nvSpPr>
        <p:spPr bwMode="auto">
          <a:xfrm flipH="1" flipV="1">
            <a:off x="3490913" y="3678238"/>
            <a:ext cx="0" cy="541337"/>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25" name="AutoShape 18"/>
          <p:cNvSpPr>
            <a:spLocks noChangeArrowheads="1"/>
          </p:cNvSpPr>
          <p:nvPr/>
        </p:nvSpPr>
        <p:spPr bwMode="auto">
          <a:xfrm>
            <a:off x="4427538" y="2994025"/>
            <a:ext cx="1223962" cy="720725"/>
          </a:xfrm>
          <a:prstGeom prst="diamond">
            <a:avLst/>
          </a:prstGeom>
          <a:solidFill>
            <a:schemeClr val="accent1">
              <a:lumMod val="20000"/>
              <a:lumOff val="80000"/>
            </a:schemeClr>
          </a:solidFill>
          <a:ln w="1905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b="1" dirty="0">
                <a:latin typeface="+mj-lt"/>
              </a:rPr>
              <a:t>Verified?</a:t>
            </a:r>
          </a:p>
        </p:txBody>
      </p:sp>
      <p:sp>
        <p:nvSpPr>
          <p:cNvPr id="17426" name="Line 19"/>
          <p:cNvSpPr>
            <a:spLocks noChangeShapeType="1"/>
          </p:cNvSpPr>
          <p:nvPr/>
        </p:nvSpPr>
        <p:spPr bwMode="auto">
          <a:xfrm>
            <a:off x="4141788" y="3354388"/>
            <a:ext cx="288925" cy="0"/>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27" name="Line 20"/>
          <p:cNvSpPr>
            <a:spLocks noChangeShapeType="1"/>
          </p:cNvSpPr>
          <p:nvPr/>
        </p:nvSpPr>
        <p:spPr bwMode="auto">
          <a:xfrm>
            <a:off x="5038725" y="3716338"/>
            <a:ext cx="0" cy="287337"/>
          </a:xfrm>
          <a:prstGeom prst="line">
            <a:avLst/>
          </a:prstGeom>
          <a:noFill/>
          <a:ln w="1905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28" name="Line 21"/>
          <p:cNvSpPr>
            <a:spLocks noChangeShapeType="1"/>
          </p:cNvSpPr>
          <p:nvPr/>
        </p:nvSpPr>
        <p:spPr bwMode="auto">
          <a:xfrm flipH="1">
            <a:off x="3886200" y="4003675"/>
            <a:ext cx="1152525" cy="0"/>
          </a:xfrm>
          <a:prstGeom prst="line">
            <a:avLst/>
          </a:prstGeom>
          <a:noFill/>
          <a:ln w="1905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29" name="Line 22"/>
          <p:cNvSpPr>
            <a:spLocks noChangeShapeType="1"/>
          </p:cNvSpPr>
          <p:nvPr/>
        </p:nvSpPr>
        <p:spPr bwMode="auto">
          <a:xfrm flipH="1" flipV="1">
            <a:off x="3886200" y="3678238"/>
            <a:ext cx="0" cy="325437"/>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30" name="Text Box 23"/>
          <p:cNvSpPr txBox="1">
            <a:spLocks noChangeArrowheads="1"/>
          </p:cNvSpPr>
          <p:nvPr/>
        </p:nvSpPr>
        <p:spPr bwMode="auto">
          <a:xfrm>
            <a:off x="4283075" y="3716338"/>
            <a:ext cx="431800" cy="336550"/>
          </a:xfrm>
          <a:prstGeom prst="rect">
            <a:avLst/>
          </a:prstGeom>
          <a:noFill/>
          <a:ln w="12700" cap="sq">
            <a:no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a:spAutoFit/>
          </a:bodyP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ct val="50000"/>
              </a:spcBef>
              <a:spcAft>
                <a:spcPts val="0"/>
              </a:spcAft>
              <a:defRPr/>
            </a:pPr>
            <a:r>
              <a:rPr lang="en-US" altLang="en-US" b="1" dirty="0">
                <a:latin typeface="+mj-lt"/>
              </a:rPr>
              <a:t>No</a:t>
            </a:r>
          </a:p>
        </p:txBody>
      </p:sp>
      <p:sp>
        <p:nvSpPr>
          <p:cNvPr id="17431" name="AutoShape 24"/>
          <p:cNvSpPr>
            <a:spLocks noChangeArrowheads="1"/>
          </p:cNvSpPr>
          <p:nvPr/>
        </p:nvSpPr>
        <p:spPr bwMode="auto">
          <a:xfrm>
            <a:off x="5903913" y="2994025"/>
            <a:ext cx="1223962" cy="720725"/>
          </a:xfrm>
          <a:prstGeom prst="diamond">
            <a:avLst/>
          </a:prstGeom>
          <a:solidFill>
            <a:schemeClr val="accent1">
              <a:lumMod val="20000"/>
              <a:lumOff val="80000"/>
            </a:schemeClr>
          </a:solidFill>
          <a:ln w="1905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b="1" dirty="0">
                <a:latin typeface="+mj-lt"/>
              </a:rPr>
              <a:t>Validated?</a:t>
            </a:r>
          </a:p>
        </p:txBody>
      </p:sp>
      <p:sp>
        <p:nvSpPr>
          <p:cNvPr id="17432" name="Line 25"/>
          <p:cNvSpPr>
            <a:spLocks noChangeShapeType="1"/>
          </p:cNvSpPr>
          <p:nvPr/>
        </p:nvSpPr>
        <p:spPr bwMode="auto">
          <a:xfrm>
            <a:off x="5651500" y="3354388"/>
            <a:ext cx="246063" cy="0"/>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33" name="Line 26"/>
          <p:cNvSpPr>
            <a:spLocks noChangeShapeType="1"/>
          </p:cNvSpPr>
          <p:nvPr/>
        </p:nvSpPr>
        <p:spPr bwMode="auto">
          <a:xfrm>
            <a:off x="6515100" y="3716338"/>
            <a:ext cx="0" cy="827087"/>
          </a:xfrm>
          <a:prstGeom prst="line">
            <a:avLst/>
          </a:prstGeom>
          <a:noFill/>
          <a:ln w="1905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34" name="Line 27"/>
          <p:cNvSpPr>
            <a:spLocks noChangeShapeType="1"/>
          </p:cNvSpPr>
          <p:nvPr/>
        </p:nvSpPr>
        <p:spPr bwMode="auto">
          <a:xfrm>
            <a:off x="6515100" y="2058988"/>
            <a:ext cx="0" cy="936625"/>
          </a:xfrm>
          <a:prstGeom prst="line">
            <a:avLst/>
          </a:prstGeom>
          <a:noFill/>
          <a:ln w="1905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35" name="Line 29"/>
          <p:cNvSpPr>
            <a:spLocks noChangeShapeType="1"/>
          </p:cNvSpPr>
          <p:nvPr/>
        </p:nvSpPr>
        <p:spPr bwMode="auto">
          <a:xfrm flipH="1">
            <a:off x="3779838" y="2058988"/>
            <a:ext cx="2735262" cy="0"/>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36" name="Line 30"/>
          <p:cNvSpPr>
            <a:spLocks noChangeShapeType="1"/>
          </p:cNvSpPr>
          <p:nvPr/>
        </p:nvSpPr>
        <p:spPr bwMode="auto">
          <a:xfrm flipH="1">
            <a:off x="3779838" y="4543425"/>
            <a:ext cx="2735262" cy="0"/>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37" name="Text Box 31"/>
          <p:cNvSpPr txBox="1">
            <a:spLocks noChangeArrowheads="1"/>
          </p:cNvSpPr>
          <p:nvPr/>
        </p:nvSpPr>
        <p:spPr bwMode="auto">
          <a:xfrm>
            <a:off x="5075238" y="4194175"/>
            <a:ext cx="431800" cy="336550"/>
          </a:xfrm>
          <a:prstGeom prst="rect">
            <a:avLst/>
          </a:prstGeom>
          <a:noFill/>
          <a:ln w="12700" cap="sq">
            <a:no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a:spAutoFit/>
          </a:bodyP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ct val="50000"/>
              </a:spcBef>
              <a:spcAft>
                <a:spcPts val="0"/>
              </a:spcAft>
              <a:defRPr/>
            </a:pPr>
            <a:r>
              <a:rPr lang="en-US" altLang="en-US" b="1" dirty="0">
                <a:latin typeface="+mj-lt"/>
              </a:rPr>
              <a:t>No</a:t>
            </a:r>
          </a:p>
        </p:txBody>
      </p:sp>
      <p:sp>
        <p:nvSpPr>
          <p:cNvPr id="17438" name="Text Box 32"/>
          <p:cNvSpPr txBox="1">
            <a:spLocks noChangeArrowheads="1"/>
          </p:cNvSpPr>
          <p:nvPr/>
        </p:nvSpPr>
        <p:spPr bwMode="auto">
          <a:xfrm>
            <a:off x="4883150" y="1998663"/>
            <a:ext cx="431800" cy="336550"/>
          </a:xfrm>
          <a:prstGeom prst="rect">
            <a:avLst/>
          </a:prstGeom>
          <a:noFill/>
          <a:ln w="12700" cap="sq">
            <a:no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a:spAutoFit/>
          </a:bodyP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ct val="50000"/>
              </a:spcBef>
              <a:spcAft>
                <a:spcPts val="0"/>
              </a:spcAft>
              <a:defRPr/>
            </a:pPr>
            <a:r>
              <a:rPr lang="en-US" altLang="en-US" b="1" dirty="0">
                <a:latin typeface="+mj-lt"/>
              </a:rPr>
              <a:t>No</a:t>
            </a:r>
          </a:p>
        </p:txBody>
      </p:sp>
      <p:sp>
        <p:nvSpPr>
          <p:cNvPr id="17439" name="Rectangle 33"/>
          <p:cNvSpPr>
            <a:spLocks noChangeArrowheads="1"/>
          </p:cNvSpPr>
          <p:nvPr/>
        </p:nvSpPr>
        <p:spPr bwMode="auto">
          <a:xfrm>
            <a:off x="7561263" y="2022475"/>
            <a:ext cx="1223962" cy="647700"/>
          </a:xfrm>
          <a:prstGeom prst="rect">
            <a:avLst/>
          </a:prstGeom>
          <a:solidFill>
            <a:schemeClr val="accent1">
              <a:lumMod val="20000"/>
              <a:lumOff val="80000"/>
            </a:schemeClr>
          </a:solidFill>
          <a:ln w="1905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b="1" dirty="0">
                <a:latin typeface="+mj-lt"/>
              </a:rPr>
              <a:t>Experimental</a:t>
            </a:r>
          </a:p>
          <a:p>
            <a:pPr algn="ctr" eaLnBrk="1" fontAlgn="auto" hangingPunct="1">
              <a:spcBef>
                <a:spcPts val="0"/>
              </a:spcBef>
              <a:spcAft>
                <a:spcPts val="0"/>
              </a:spcAft>
              <a:defRPr/>
            </a:pPr>
            <a:r>
              <a:rPr lang="en-US" altLang="en-US" b="1" dirty="0">
                <a:latin typeface="+mj-lt"/>
              </a:rPr>
              <a:t>Design</a:t>
            </a:r>
          </a:p>
        </p:txBody>
      </p:sp>
      <p:sp>
        <p:nvSpPr>
          <p:cNvPr id="17440" name="Line 34"/>
          <p:cNvSpPr>
            <a:spLocks noChangeShapeType="1"/>
          </p:cNvSpPr>
          <p:nvPr/>
        </p:nvSpPr>
        <p:spPr bwMode="auto">
          <a:xfrm>
            <a:off x="7131050" y="2339975"/>
            <a:ext cx="431800" cy="0"/>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41" name="Line 36"/>
          <p:cNvSpPr>
            <a:spLocks noChangeShapeType="1"/>
          </p:cNvSpPr>
          <p:nvPr/>
        </p:nvSpPr>
        <p:spPr bwMode="auto">
          <a:xfrm>
            <a:off x="7131050" y="2338388"/>
            <a:ext cx="0" cy="1008062"/>
          </a:xfrm>
          <a:prstGeom prst="line">
            <a:avLst/>
          </a:prstGeom>
          <a:noFill/>
          <a:ln w="1905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42" name="Rectangle 37"/>
          <p:cNvSpPr>
            <a:spLocks noChangeArrowheads="1"/>
          </p:cNvSpPr>
          <p:nvPr/>
        </p:nvSpPr>
        <p:spPr bwMode="auto">
          <a:xfrm>
            <a:off x="7559675" y="3140075"/>
            <a:ext cx="1225550" cy="792163"/>
          </a:xfrm>
          <a:prstGeom prst="rect">
            <a:avLst/>
          </a:prstGeom>
          <a:solidFill>
            <a:schemeClr val="accent1">
              <a:lumMod val="20000"/>
              <a:lumOff val="80000"/>
            </a:schemeClr>
          </a:solidFill>
          <a:ln w="1905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b="1" dirty="0" smtClean="0">
                <a:latin typeface="+mj-lt"/>
              </a:rPr>
              <a:t>Simulation </a:t>
            </a:r>
          </a:p>
          <a:p>
            <a:pPr algn="ctr" eaLnBrk="1" fontAlgn="auto" hangingPunct="1">
              <a:spcBef>
                <a:spcPts val="0"/>
              </a:spcBef>
              <a:spcAft>
                <a:spcPts val="0"/>
              </a:spcAft>
              <a:defRPr/>
            </a:pPr>
            <a:r>
              <a:rPr lang="en-US" altLang="en-US" b="1" dirty="0" smtClean="0">
                <a:latin typeface="+mj-lt"/>
              </a:rPr>
              <a:t>Runs and </a:t>
            </a:r>
          </a:p>
          <a:p>
            <a:pPr algn="ctr" eaLnBrk="1" fontAlgn="auto" hangingPunct="1">
              <a:spcBef>
                <a:spcPts val="0"/>
              </a:spcBef>
              <a:spcAft>
                <a:spcPts val="0"/>
              </a:spcAft>
              <a:defRPr/>
            </a:pPr>
            <a:r>
              <a:rPr lang="en-US" altLang="en-US" b="1" dirty="0" smtClean="0">
                <a:latin typeface="+mj-lt"/>
              </a:rPr>
              <a:t>Analysis</a:t>
            </a:r>
            <a:endParaRPr lang="en-US" altLang="en-US" b="1" dirty="0">
              <a:latin typeface="+mj-lt"/>
            </a:endParaRPr>
          </a:p>
        </p:txBody>
      </p:sp>
      <p:sp>
        <p:nvSpPr>
          <p:cNvPr id="17443" name="Line 38"/>
          <p:cNvSpPr>
            <a:spLocks noChangeShapeType="1"/>
          </p:cNvSpPr>
          <p:nvPr/>
        </p:nvSpPr>
        <p:spPr bwMode="auto">
          <a:xfrm>
            <a:off x="8170863" y="2670175"/>
            <a:ext cx="0" cy="469900"/>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44" name="AutoShape 39"/>
          <p:cNvSpPr>
            <a:spLocks noChangeArrowheads="1"/>
          </p:cNvSpPr>
          <p:nvPr/>
        </p:nvSpPr>
        <p:spPr bwMode="auto">
          <a:xfrm>
            <a:off x="7596188" y="4148138"/>
            <a:ext cx="1223962" cy="720725"/>
          </a:xfrm>
          <a:prstGeom prst="diamond">
            <a:avLst/>
          </a:prstGeom>
          <a:solidFill>
            <a:schemeClr val="accent1">
              <a:lumMod val="20000"/>
              <a:lumOff val="80000"/>
            </a:schemeClr>
          </a:solidFill>
          <a:ln w="1905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b="1" dirty="0">
                <a:latin typeface="+mj-lt"/>
              </a:rPr>
              <a:t>More </a:t>
            </a:r>
            <a:endParaRPr lang="en-US" altLang="en-US" b="1" dirty="0" smtClean="0">
              <a:latin typeface="+mj-lt"/>
            </a:endParaRPr>
          </a:p>
          <a:p>
            <a:pPr algn="ctr" eaLnBrk="1" fontAlgn="auto" hangingPunct="1">
              <a:spcBef>
                <a:spcPts val="0"/>
              </a:spcBef>
              <a:spcAft>
                <a:spcPts val="0"/>
              </a:spcAft>
              <a:defRPr/>
            </a:pPr>
            <a:r>
              <a:rPr lang="en-US" altLang="en-US" b="1" dirty="0">
                <a:latin typeface="+mj-lt"/>
              </a:rPr>
              <a:t>R</a:t>
            </a:r>
            <a:r>
              <a:rPr lang="en-US" altLang="en-US" b="1" dirty="0" smtClean="0">
                <a:latin typeface="+mj-lt"/>
              </a:rPr>
              <a:t>uns</a:t>
            </a:r>
            <a:r>
              <a:rPr lang="en-US" altLang="en-US" b="1" dirty="0">
                <a:latin typeface="+mj-lt"/>
              </a:rPr>
              <a:t>?</a:t>
            </a:r>
          </a:p>
        </p:txBody>
      </p:sp>
      <p:sp>
        <p:nvSpPr>
          <p:cNvPr id="17445" name="Line 40"/>
          <p:cNvSpPr>
            <a:spLocks noChangeShapeType="1"/>
          </p:cNvSpPr>
          <p:nvPr/>
        </p:nvSpPr>
        <p:spPr bwMode="auto">
          <a:xfrm flipH="1">
            <a:off x="7380288" y="4508500"/>
            <a:ext cx="215900" cy="0"/>
          </a:xfrm>
          <a:prstGeom prst="line">
            <a:avLst/>
          </a:prstGeom>
          <a:noFill/>
          <a:ln w="1905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46" name="Line 41"/>
          <p:cNvSpPr>
            <a:spLocks noChangeShapeType="1"/>
          </p:cNvSpPr>
          <p:nvPr/>
        </p:nvSpPr>
        <p:spPr bwMode="auto">
          <a:xfrm>
            <a:off x="8820150" y="4508500"/>
            <a:ext cx="182563" cy="0"/>
          </a:xfrm>
          <a:prstGeom prst="line">
            <a:avLst/>
          </a:prstGeom>
          <a:noFill/>
          <a:ln w="1905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47" name="Line 42"/>
          <p:cNvSpPr>
            <a:spLocks noChangeShapeType="1"/>
          </p:cNvSpPr>
          <p:nvPr/>
        </p:nvSpPr>
        <p:spPr bwMode="auto">
          <a:xfrm flipV="1">
            <a:off x="9002713" y="2347913"/>
            <a:ext cx="0" cy="2160587"/>
          </a:xfrm>
          <a:prstGeom prst="line">
            <a:avLst/>
          </a:prstGeom>
          <a:noFill/>
          <a:ln w="1905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48" name="Line 44"/>
          <p:cNvSpPr>
            <a:spLocks noChangeShapeType="1"/>
          </p:cNvSpPr>
          <p:nvPr/>
        </p:nvSpPr>
        <p:spPr bwMode="auto">
          <a:xfrm flipV="1">
            <a:off x="7380288" y="3500438"/>
            <a:ext cx="0" cy="1008062"/>
          </a:xfrm>
          <a:prstGeom prst="line">
            <a:avLst/>
          </a:prstGeom>
          <a:noFill/>
          <a:ln w="1905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49" name="Line 46"/>
          <p:cNvSpPr>
            <a:spLocks noChangeShapeType="1"/>
          </p:cNvSpPr>
          <p:nvPr/>
        </p:nvSpPr>
        <p:spPr bwMode="auto">
          <a:xfrm>
            <a:off x="7380288" y="3500438"/>
            <a:ext cx="179387" cy="0"/>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50" name="Line 47"/>
          <p:cNvSpPr>
            <a:spLocks noChangeShapeType="1"/>
          </p:cNvSpPr>
          <p:nvPr/>
        </p:nvSpPr>
        <p:spPr bwMode="auto">
          <a:xfrm flipH="1">
            <a:off x="8785225" y="2347913"/>
            <a:ext cx="217488" cy="0"/>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51" name="AutoShape 48"/>
          <p:cNvSpPr>
            <a:spLocks noChangeArrowheads="1"/>
          </p:cNvSpPr>
          <p:nvPr/>
        </p:nvSpPr>
        <p:spPr bwMode="auto">
          <a:xfrm>
            <a:off x="7596188" y="5372100"/>
            <a:ext cx="1368425" cy="720725"/>
          </a:xfrm>
          <a:prstGeom prst="flowChartDocument">
            <a:avLst/>
          </a:prstGeom>
          <a:solidFill>
            <a:schemeClr val="accent1">
              <a:lumMod val="20000"/>
              <a:lumOff val="80000"/>
            </a:schemeClr>
          </a:solidFill>
          <a:ln w="1905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b="1" dirty="0">
                <a:latin typeface="+mj-lt"/>
              </a:rPr>
              <a:t>Documentation</a:t>
            </a:r>
          </a:p>
          <a:p>
            <a:pPr algn="ctr" eaLnBrk="1" fontAlgn="auto" hangingPunct="1">
              <a:spcBef>
                <a:spcPts val="0"/>
              </a:spcBef>
              <a:spcAft>
                <a:spcPts val="0"/>
              </a:spcAft>
              <a:defRPr/>
            </a:pPr>
            <a:r>
              <a:rPr lang="en-US" altLang="en-US" b="1" dirty="0">
                <a:latin typeface="+mj-lt"/>
              </a:rPr>
              <a:t>and R</a:t>
            </a:r>
            <a:r>
              <a:rPr lang="en-US" altLang="en-US" b="1" dirty="0" smtClean="0">
                <a:latin typeface="+mj-lt"/>
              </a:rPr>
              <a:t>eporting</a:t>
            </a:r>
            <a:endParaRPr lang="en-US" altLang="en-US" b="1" dirty="0">
              <a:latin typeface="+mj-lt"/>
            </a:endParaRPr>
          </a:p>
        </p:txBody>
      </p:sp>
      <p:sp>
        <p:nvSpPr>
          <p:cNvPr id="17452" name="Line 49"/>
          <p:cNvSpPr>
            <a:spLocks noChangeShapeType="1"/>
          </p:cNvSpPr>
          <p:nvPr/>
        </p:nvSpPr>
        <p:spPr bwMode="auto">
          <a:xfrm>
            <a:off x="8212138" y="4867275"/>
            <a:ext cx="0" cy="504825"/>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53" name="Text Box 50"/>
          <p:cNvSpPr txBox="1">
            <a:spLocks noChangeArrowheads="1"/>
          </p:cNvSpPr>
          <p:nvPr/>
        </p:nvSpPr>
        <p:spPr bwMode="auto">
          <a:xfrm>
            <a:off x="7775575" y="4724400"/>
            <a:ext cx="431800" cy="336550"/>
          </a:xfrm>
          <a:prstGeom prst="rect">
            <a:avLst/>
          </a:prstGeom>
          <a:noFill/>
          <a:ln w="12700" cap="sq">
            <a:no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a:spAutoFit/>
          </a:bodyP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ct val="50000"/>
              </a:spcBef>
              <a:spcAft>
                <a:spcPts val="0"/>
              </a:spcAft>
              <a:defRPr/>
            </a:pPr>
            <a:r>
              <a:rPr lang="en-US" altLang="en-US" b="1" dirty="0">
                <a:latin typeface="+mj-lt"/>
              </a:rPr>
              <a:t>No</a:t>
            </a:r>
          </a:p>
        </p:txBody>
      </p:sp>
      <p:sp>
        <p:nvSpPr>
          <p:cNvPr id="17454" name="AutoShape 51"/>
          <p:cNvSpPr>
            <a:spLocks noChangeArrowheads="1"/>
          </p:cNvSpPr>
          <p:nvPr/>
        </p:nvSpPr>
        <p:spPr bwMode="auto">
          <a:xfrm>
            <a:off x="4930775" y="5373688"/>
            <a:ext cx="1584325" cy="719137"/>
          </a:xfrm>
          <a:prstGeom prst="flowChartTerminator">
            <a:avLst/>
          </a:prstGeom>
          <a:solidFill>
            <a:schemeClr val="accent1">
              <a:lumMod val="20000"/>
              <a:lumOff val="80000"/>
            </a:schemeClr>
          </a:solidFill>
          <a:ln w="1905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b="1" dirty="0">
                <a:latin typeface="+mj-lt"/>
              </a:rPr>
              <a:t>Implementation</a:t>
            </a:r>
          </a:p>
        </p:txBody>
      </p:sp>
      <p:sp>
        <p:nvSpPr>
          <p:cNvPr id="17455" name="Line 52"/>
          <p:cNvSpPr>
            <a:spLocks noChangeShapeType="1"/>
          </p:cNvSpPr>
          <p:nvPr/>
        </p:nvSpPr>
        <p:spPr bwMode="auto">
          <a:xfrm flipH="1">
            <a:off x="6515100" y="5732463"/>
            <a:ext cx="1081088" cy="0"/>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56" name="Text Box 58"/>
          <p:cNvSpPr txBox="1">
            <a:spLocks noChangeArrowheads="1"/>
          </p:cNvSpPr>
          <p:nvPr/>
        </p:nvSpPr>
        <p:spPr bwMode="auto">
          <a:xfrm>
            <a:off x="7207250" y="3957638"/>
            <a:ext cx="649288" cy="336550"/>
          </a:xfrm>
          <a:prstGeom prst="rect">
            <a:avLst/>
          </a:prstGeom>
          <a:noFill/>
          <a:ln w="12700" cap="sq">
            <a:no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a:spAutoFit/>
          </a:bodyP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ct val="50000"/>
              </a:spcBef>
              <a:spcAft>
                <a:spcPts val="0"/>
              </a:spcAft>
              <a:defRPr/>
            </a:pPr>
            <a:r>
              <a:rPr lang="en-US" altLang="en-US" b="1" dirty="0">
                <a:latin typeface="+mj-lt"/>
              </a:rPr>
              <a:t>Yes</a:t>
            </a:r>
          </a:p>
        </p:txBody>
      </p:sp>
      <p:sp>
        <p:nvSpPr>
          <p:cNvPr id="17457" name="Text Box 59"/>
          <p:cNvSpPr txBox="1">
            <a:spLocks noChangeArrowheads="1"/>
          </p:cNvSpPr>
          <p:nvPr/>
        </p:nvSpPr>
        <p:spPr bwMode="auto">
          <a:xfrm>
            <a:off x="5413375" y="3005138"/>
            <a:ext cx="649288" cy="336550"/>
          </a:xfrm>
          <a:prstGeom prst="rect">
            <a:avLst/>
          </a:prstGeom>
          <a:noFill/>
          <a:ln w="12700" cap="sq">
            <a:no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a:spAutoFit/>
          </a:bodyP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ct val="50000"/>
              </a:spcBef>
              <a:spcAft>
                <a:spcPts val="0"/>
              </a:spcAft>
              <a:defRPr/>
            </a:pPr>
            <a:r>
              <a:rPr lang="en-US" altLang="en-US" b="1" dirty="0">
                <a:latin typeface="+mj-lt"/>
              </a:rPr>
              <a:t>Yes</a:t>
            </a:r>
          </a:p>
        </p:txBody>
      </p:sp>
      <p:sp>
        <p:nvSpPr>
          <p:cNvPr id="17458" name="Text Box 60"/>
          <p:cNvSpPr txBox="1">
            <a:spLocks noChangeArrowheads="1"/>
          </p:cNvSpPr>
          <p:nvPr/>
        </p:nvSpPr>
        <p:spPr bwMode="auto">
          <a:xfrm>
            <a:off x="6586538" y="2597150"/>
            <a:ext cx="649287" cy="336550"/>
          </a:xfrm>
          <a:prstGeom prst="rect">
            <a:avLst/>
          </a:prstGeom>
          <a:noFill/>
          <a:ln w="12700" cap="sq">
            <a:no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a:spAutoFit/>
          </a:bodyP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ct val="50000"/>
              </a:spcBef>
              <a:spcAft>
                <a:spcPts val="0"/>
              </a:spcAft>
              <a:defRPr/>
            </a:pPr>
            <a:r>
              <a:rPr lang="en-US" altLang="en-US" b="1" dirty="0">
                <a:latin typeface="+mj-lt"/>
              </a:rPr>
              <a:t>Yes</a:t>
            </a:r>
          </a:p>
        </p:txBody>
      </p:sp>
      <p:sp>
        <p:nvSpPr>
          <p:cNvPr id="17459" name="Text Box 61"/>
          <p:cNvSpPr txBox="1">
            <a:spLocks noChangeArrowheads="1"/>
          </p:cNvSpPr>
          <p:nvPr/>
        </p:nvSpPr>
        <p:spPr bwMode="auto">
          <a:xfrm>
            <a:off x="8570913" y="4457700"/>
            <a:ext cx="647700" cy="336550"/>
          </a:xfrm>
          <a:prstGeom prst="rect">
            <a:avLst/>
          </a:prstGeom>
          <a:noFill/>
          <a:ln w="12700" cap="sq">
            <a:no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a:spAutoFit/>
          </a:bodyP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ct val="50000"/>
              </a:spcBef>
              <a:spcAft>
                <a:spcPts val="0"/>
              </a:spcAft>
              <a:defRPr/>
            </a:pPr>
            <a:r>
              <a:rPr lang="en-US" altLang="en-US" b="1" dirty="0">
                <a:latin typeface="+mj-lt"/>
              </a:rPr>
              <a:t>Yes</a:t>
            </a:r>
          </a:p>
        </p:txBody>
      </p:sp>
    </p:spTree>
    <p:extLst>
      <p:ext uri="{BB962C8B-B14F-4D97-AF65-F5344CB8AC3E}">
        <p14:creationId xmlns:p14="http://schemas.microsoft.com/office/powerpoint/2010/main" val="2499187074"/>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p:cNvSpPr>
            <a:spLocks noGrp="1" noChangeArrowheads="1"/>
          </p:cNvSpPr>
          <p:nvPr>
            <p:ph type="title"/>
          </p:nvPr>
        </p:nvSpPr>
        <p:spPr/>
        <p:txBody>
          <a:bodyPr/>
          <a:lstStyle/>
          <a:p>
            <a:pPr eaLnBrk="1" hangingPunct="1"/>
            <a:r>
              <a:rPr lang="en-AU" altLang="en-US" sz="3600" dirty="0" smtClean="0"/>
              <a:t>VERIFICATION AND VALIDATION</a:t>
            </a:r>
            <a:endParaRPr lang="en-AU" altLang="en-US" dirty="0" smtClean="0"/>
          </a:p>
        </p:txBody>
      </p:sp>
      <p:sp>
        <p:nvSpPr>
          <p:cNvPr id="70659" name="Rectangle 3"/>
          <p:cNvSpPr>
            <a:spLocks noGrp="1" noChangeArrowheads="1"/>
          </p:cNvSpPr>
          <p:nvPr>
            <p:ph idx="1"/>
          </p:nvPr>
        </p:nvSpPr>
        <p:spPr>
          <a:xfrm>
            <a:off x="827088" y="1981200"/>
            <a:ext cx="7772400" cy="3463925"/>
          </a:xfrm>
        </p:spPr>
        <p:txBody>
          <a:bodyPr/>
          <a:lstStyle/>
          <a:p>
            <a:pPr eaLnBrk="1" hangingPunct="1"/>
            <a:r>
              <a:rPr lang="en-AU" altLang="en-US" sz="2800" b="1" i="1" dirty="0" smtClean="0"/>
              <a:t>Verification</a:t>
            </a:r>
            <a:r>
              <a:rPr lang="en-AU" altLang="en-US" sz="2800" dirty="0" smtClean="0"/>
              <a:t>: the process of determining if the operational logic is correct.</a:t>
            </a:r>
          </a:p>
          <a:p>
            <a:pPr lvl="1" eaLnBrk="1" hangingPunct="1"/>
            <a:r>
              <a:rPr lang="en-AU" altLang="en-US" sz="2400" dirty="0" smtClean="0"/>
              <a:t>Debugging the simulation software</a:t>
            </a:r>
          </a:p>
          <a:p>
            <a:pPr eaLnBrk="1" hangingPunct="1"/>
            <a:endParaRPr lang="en-AU" altLang="en-US" sz="2800" dirty="0" smtClean="0"/>
          </a:p>
          <a:p>
            <a:pPr eaLnBrk="1" hangingPunct="1"/>
            <a:r>
              <a:rPr lang="en-AU" altLang="en-US" sz="2800" b="1" i="1" dirty="0" smtClean="0"/>
              <a:t>Validation</a:t>
            </a:r>
            <a:r>
              <a:rPr lang="en-AU" altLang="en-US" sz="2800" dirty="0" smtClean="0"/>
              <a:t>:</a:t>
            </a:r>
            <a:r>
              <a:rPr lang="en-AU" altLang="en-US" sz="2800" b="1" i="1" dirty="0" smtClean="0"/>
              <a:t> </a:t>
            </a:r>
            <a:r>
              <a:rPr lang="en-AU" altLang="en-US" sz="2800" dirty="0" smtClean="0"/>
              <a:t>the process of determining if the model accurately represents the system.</a:t>
            </a:r>
          </a:p>
          <a:p>
            <a:pPr lvl="1" eaLnBrk="1" hangingPunct="1"/>
            <a:r>
              <a:rPr lang="en-AU" altLang="en-US" sz="2400" dirty="0" smtClean="0"/>
              <a:t>Comparison of model results with collected data from the real system</a:t>
            </a:r>
          </a:p>
        </p:txBody>
      </p:sp>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ight Bracket 2"/>
          <p:cNvSpPr/>
          <p:nvPr/>
        </p:nvSpPr>
        <p:spPr>
          <a:xfrm>
            <a:off x="5880100" y="3710305"/>
            <a:ext cx="463549" cy="1547495"/>
          </a:xfrm>
          <a:prstGeom prst="rightBracket">
            <a:avLst/>
          </a:prstGeom>
          <a:ln w="19050">
            <a:solidFill>
              <a:srgbClr val="C00000"/>
            </a:solidFill>
            <a:headEnd type="arrow"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 name="Rectangle 3"/>
          <p:cNvSpPr/>
          <p:nvPr/>
        </p:nvSpPr>
        <p:spPr>
          <a:xfrm>
            <a:off x="2956560" y="4267200"/>
            <a:ext cx="3245644" cy="1905000"/>
          </a:xfrm>
          <a:prstGeom prst="rect">
            <a:avLst/>
          </a:prstGeom>
          <a:solidFill>
            <a:srgbClr val="FFFFFF"/>
          </a:solidFill>
          <a:ln w="19050">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smtClean="0">
              <a:solidFill>
                <a:schemeClr val="tx1"/>
              </a:solidFill>
            </a:endParaRPr>
          </a:p>
          <a:p>
            <a:pPr algn="ctr"/>
            <a:endParaRPr lang="en-US" dirty="0">
              <a:solidFill>
                <a:schemeClr val="tx1"/>
              </a:solidFill>
            </a:endParaRPr>
          </a:p>
          <a:p>
            <a:pPr algn="ctr"/>
            <a:endParaRPr lang="en-US" dirty="0" smtClean="0">
              <a:solidFill>
                <a:schemeClr val="tx1"/>
              </a:solidFill>
            </a:endParaRPr>
          </a:p>
          <a:p>
            <a:pPr algn="ctr"/>
            <a:endParaRPr lang="en-US" dirty="0">
              <a:solidFill>
                <a:schemeClr val="tx1"/>
              </a:solidFill>
            </a:endParaRPr>
          </a:p>
          <a:p>
            <a:pPr algn="ctr"/>
            <a:endParaRPr lang="en-US" dirty="0" smtClean="0">
              <a:solidFill>
                <a:schemeClr val="tx1"/>
              </a:solidFill>
            </a:endParaRPr>
          </a:p>
          <a:p>
            <a:pPr algn="ctr"/>
            <a:r>
              <a:rPr lang="en-US" dirty="0" smtClean="0">
                <a:solidFill>
                  <a:schemeClr val="tx1"/>
                </a:solidFill>
              </a:rPr>
              <a:t>Operational Logic</a:t>
            </a:r>
            <a:endParaRPr lang="en-US" dirty="0">
              <a:solidFill>
                <a:schemeClr val="tx1"/>
              </a:solidFill>
            </a:endParaRPr>
          </a:p>
        </p:txBody>
      </p:sp>
      <p:sp>
        <p:nvSpPr>
          <p:cNvPr id="49154" name="Rectangle 2"/>
          <p:cNvSpPr>
            <a:spLocks noGrp="1" noChangeArrowheads="1"/>
          </p:cNvSpPr>
          <p:nvPr>
            <p:ph type="title"/>
          </p:nvPr>
        </p:nvSpPr>
        <p:spPr>
          <a:xfrm>
            <a:off x="685800" y="304800"/>
            <a:ext cx="7391400" cy="1371600"/>
          </a:xfrm>
        </p:spPr>
        <p:txBody>
          <a:bodyPr/>
          <a:lstStyle/>
          <a:p>
            <a:pPr eaLnBrk="1" hangingPunct="1"/>
            <a:r>
              <a:rPr lang="en-AU" altLang="en-US" sz="4000" dirty="0" smtClean="0"/>
              <a:t>VERIFICATION AND VALIDATION</a:t>
            </a:r>
            <a:endParaRPr lang="en-US" altLang="en-US" dirty="0" smtClean="0"/>
          </a:p>
        </p:txBody>
      </p:sp>
      <p:sp>
        <p:nvSpPr>
          <p:cNvPr id="58373" name="Text Box 5"/>
          <p:cNvSpPr txBox="1">
            <a:spLocks noChangeArrowheads="1"/>
          </p:cNvSpPr>
          <p:nvPr/>
        </p:nvSpPr>
        <p:spPr bwMode="auto">
          <a:xfrm>
            <a:off x="3282950" y="3519488"/>
            <a:ext cx="2590800" cy="366712"/>
          </a:xfrm>
          <a:prstGeom prst="rect">
            <a:avLst/>
          </a:prstGeom>
          <a:solidFill>
            <a:schemeClr val="accent1">
              <a:lumMod val="20000"/>
              <a:lumOff val="80000"/>
            </a:schemeClr>
          </a:solidFill>
          <a:ln w="19050">
            <a:solidFill>
              <a:schemeClr val="tx1"/>
            </a:solidFill>
            <a:miter lim="800000"/>
            <a:headEnd/>
            <a:tailEnd/>
          </a:ln>
          <a:effectLst/>
        </p:spPr>
        <p:txBody>
          <a:bodyPr>
            <a:spAutoFit/>
            <a:flatTx/>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spcBef>
                <a:spcPct val="50000"/>
              </a:spcBef>
              <a:defRPr/>
            </a:pPr>
            <a:r>
              <a:rPr lang="en-AU" altLang="en-US" b="1" dirty="0" smtClean="0"/>
              <a:t>Conceptual model</a:t>
            </a:r>
          </a:p>
        </p:txBody>
      </p:sp>
      <p:sp>
        <p:nvSpPr>
          <p:cNvPr id="58374" name="Text Box 6"/>
          <p:cNvSpPr txBox="1">
            <a:spLocks noChangeArrowheads="1"/>
          </p:cNvSpPr>
          <p:nvPr/>
        </p:nvSpPr>
        <p:spPr bwMode="auto">
          <a:xfrm>
            <a:off x="3276600" y="4433888"/>
            <a:ext cx="2590800" cy="366712"/>
          </a:xfrm>
          <a:prstGeom prst="rect">
            <a:avLst/>
          </a:prstGeom>
          <a:solidFill>
            <a:schemeClr val="accent1">
              <a:lumMod val="20000"/>
              <a:lumOff val="80000"/>
            </a:schemeClr>
          </a:solidFill>
          <a:ln w="19050">
            <a:solidFill>
              <a:schemeClr val="tx1"/>
            </a:solidFill>
            <a:miter lim="800000"/>
            <a:headEnd/>
            <a:tailEnd/>
          </a:ln>
          <a:effectLst/>
        </p:spPr>
        <p:txBody>
          <a:bodyPr>
            <a:spAutoFit/>
            <a:flatTx/>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spcBef>
                <a:spcPct val="50000"/>
              </a:spcBef>
              <a:defRPr/>
            </a:pPr>
            <a:r>
              <a:rPr lang="en-AU" altLang="en-US" b="1" dirty="0" smtClean="0"/>
              <a:t>Logical model</a:t>
            </a:r>
          </a:p>
        </p:txBody>
      </p:sp>
      <p:sp>
        <p:nvSpPr>
          <p:cNvPr id="58375" name="Text Box 7"/>
          <p:cNvSpPr txBox="1">
            <a:spLocks noChangeArrowheads="1"/>
          </p:cNvSpPr>
          <p:nvPr/>
        </p:nvSpPr>
        <p:spPr bwMode="auto">
          <a:xfrm>
            <a:off x="3276600" y="5348288"/>
            <a:ext cx="2590800" cy="366712"/>
          </a:xfrm>
          <a:prstGeom prst="rect">
            <a:avLst/>
          </a:prstGeom>
          <a:solidFill>
            <a:schemeClr val="accent1">
              <a:lumMod val="20000"/>
              <a:lumOff val="80000"/>
            </a:schemeClr>
          </a:solidFill>
          <a:ln w="19050">
            <a:solidFill>
              <a:schemeClr val="tx1"/>
            </a:solidFill>
            <a:miter lim="800000"/>
            <a:headEnd/>
            <a:tailEnd/>
          </a:ln>
          <a:effectLst/>
        </p:spPr>
        <p:txBody>
          <a:bodyPr>
            <a:spAutoFit/>
            <a:flatTx/>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spcBef>
                <a:spcPct val="50000"/>
              </a:spcBef>
              <a:defRPr/>
            </a:pPr>
            <a:r>
              <a:rPr lang="en-AU" altLang="en-US" b="1" dirty="0" smtClean="0"/>
              <a:t>Simulation model</a:t>
            </a:r>
          </a:p>
        </p:txBody>
      </p:sp>
      <p:sp>
        <p:nvSpPr>
          <p:cNvPr id="49158" name="Text Box 16"/>
          <p:cNvSpPr txBox="1">
            <a:spLocks noChangeArrowheads="1"/>
          </p:cNvSpPr>
          <p:nvPr/>
        </p:nvSpPr>
        <p:spPr bwMode="auto">
          <a:xfrm>
            <a:off x="3567113" y="2117725"/>
            <a:ext cx="184150" cy="3365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AU" altLang="en-US" dirty="0"/>
          </a:p>
        </p:txBody>
      </p:sp>
      <p:sp>
        <p:nvSpPr>
          <p:cNvPr id="49159" name="Line 17"/>
          <p:cNvSpPr>
            <a:spLocks noChangeShapeType="1"/>
          </p:cNvSpPr>
          <p:nvPr/>
        </p:nvSpPr>
        <p:spPr bwMode="auto">
          <a:xfrm>
            <a:off x="4572000" y="2971800"/>
            <a:ext cx="0" cy="533400"/>
          </a:xfrm>
          <a:prstGeom prst="line">
            <a:avLst/>
          </a:prstGeom>
          <a:noFill/>
          <a:ln w="19050" cap="sq">
            <a:solidFill>
              <a:schemeClr val="tx1"/>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49160" name="Line 18"/>
          <p:cNvSpPr>
            <a:spLocks noChangeShapeType="1"/>
          </p:cNvSpPr>
          <p:nvPr/>
        </p:nvSpPr>
        <p:spPr bwMode="auto">
          <a:xfrm>
            <a:off x="4572000" y="3886200"/>
            <a:ext cx="0" cy="533400"/>
          </a:xfrm>
          <a:prstGeom prst="line">
            <a:avLst/>
          </a:prstGeom>
          <a:noFill/>
          <a:ln w="19050" cap="sq">
            <a:solidFill>
              <a:schemeClr val="tx1"/>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49161" name="Line 19"/>
          <p:cNvSpPr>
            <a:spLocks noChangeShapeType="1"/>
          </p:cNvSpPr>
          <p:nvPr/>
        </p:nvSpPr>
        <p:spPr bwMode="auto">
          <a:xfrm>
            <a:off x="4572000" y="4800600"/>
            <a:ext cx="0" cy="533400"/>
          </a:xfrm>
          <a:prstGeom prst="line">
            <a:avLst/>
          </a:prstGeom>
          <a:noFill/>
          <a:ln w="19050" cap="sq">
            <a:solidFill>
              <a:schemeClr val="tx1"/>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2" name="Cloud 1"/>
          <p:cNvSpPr/>
          <p:nvPr/>
        </p:nvSpPr>
        <p:spPr>
          <a:xfrm>
            <a:off x="3276600" y="1317625"/>
            <a:ext cx="2697163" cy="1676400"/>
          </a:xfrm>
          <a:prstGeom prst="cloud">
            <a:avLst/>
          </a:prstGeom>
          <a:solidFill>
            <a:schemeClr val="accent1">
              <a:lumMod val="20000"/>
              <a:lumOff val="8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en-AU" altLang="en-US" sz="2400" b="1" dirty="0">
                <a:solidFill>
                  <a:schemeClr val="tx1"/>
                </a:solidFill>
              </a:rPr>
              <a:t>Real World </a:t>
            </a:r>
          </a:p>
          <a:p>
            <a:pPr algn="ctr" eaLnBrk="1" hangingPunct="1">
              <a:defRPr/>
            </a:pPr>
            <a:r>
              <a:rPr lang="en-AU" altLang="en-US" sz="2400" b="1" dirty="0">
                <a:solidFill>
                  <a:schemeClr val="tx1"/>
                </a:solidFill>
              </a:rPr>
              <a:t>System</a:t>
            </a:r>
            <a:endParaRPr lang="en-AU" altLang="en-US" sz="2400" dirty="0">
              <a:solidFill>
                <a:schemeClr val="tx1"/>
              </a:solidFill>
            </a:endParaRPr>
          </a:p>
        </p:txBody>
      </p:sp>
      <p:sp>
        <p:nvSpPr>
          <p:cNvPr id="14" name="Right Bracket 13"/>
          <p:cNvSpPr/>
          <p:nvPr/>
        </p:nvSpPr>
        <p:spPr>
          <a:xfrm flipH="1">
            <a:off x="2819400" y="2117725"/>
            <a:ext cx="457200" cy="3444875"/>
          </a:xfrm>
          <a:prstGeom prst="rightBracket">
            <a:avLst/>
          </a:prstGeom>
          <a:ln w="19050">
            <a:solidFill>
              <a:srgbClr val="C00000"/>
            </a:solidFill>
            <a:headEnd type="arrow"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15" name="Text Box 18"/>
          <p:cNvSpPr txBox="1">
            <a:spLocks noChangeArrowheads="1"/>
          </p:cNvSpPr>
          <p:nvPr/>
        </p:nvSpPr>
        <p:spPr bwMode="auto">
          <a:xfrm>
            <a:off x="1493044" y="3549650"/>
            <a:ext cx="1433512" cy="3365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spcBef>
                <a:spcPct val="50000"/>
              </a:spcBef>
            </a:pPr>
            <a:r>
              <a:rPr lang="en-AU" altLang="en-US" b="1" i="1" dirty="0"/>
              <a:t>VALIDATION</a:t>
            </a:r>
          </a:p>
        </p:txBody>
      </p:sp>
      <p:sp>
        <p:nvSpPr>
          <p:cNvPr id="16" name="Text Box 17"/>
          <p:cNvSpPr txBox="1">
            <a:spLocks noChangeArrowheads="1"/>
          </p:cNvSpPr>
          <p:nvPr/>
        </p:nvSpPr>
        <p:spPr bwMode="auto">
          <a:xfrm>
            <a:off x="6298247" y="4251325"/>
            <a:ext cx="1676400" cy="3365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en-AU" altLang="en-US" b="1" i="1" dirty="0"/>
              <a:t>VERIFICATION</a:t>
            </a:r>
            <a:endParaRPr lang="en-AU" altLang="en-US" dirty="0"/>
          </a:p>
        </p:txBody>
      </p:sp>
    </p:spTree>
    <p:extLst>
      <p:ext uri="{BB962C8B-B14F-4D97-AF65-F5344CB8AC3E}">
        <p14:creationId xmlns:p14="http://schemas.microsoft.com/office/powerpoint/2010/main" val="3523108586"/>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57"/>
          <p:cNvSpPr>
            <a:spLocks noChangeArrowheads="1"/>
          </p:cNvSpPr>
          <p:nvPr/>
        </p:nvSpPr>
        <p:spPr bwMode="auto">
          <a:xfrm>
            <a:off x="4810125" y="5130800"/>
            <a:ext cx="4283075" cy="1079500"/>
          </a:xfrm>
          <a:prstGeom prst="rect">
            <a:avLst/>
          </a:prstGeom>
          <a:solidFill>
            <a:srgbClr val="EA8688"/>
          </a:solidFill>
          <a:ln w="19050" cap="rnd">
            <a:solidFill>
              <a:schemeClr val="tx1"/>
            </a:solidFill>
            <a:prstDash val="sysDot"/>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endParaRPr lang="en-US" altLang="en-US" b="1" dirty="0">
              <a:latin typeface="+mj-lt"/>
            </a:endParaRPr>
          </a:p>
        </p:txBody>
      </p:sp>
      <p:sp>
        <p:nvSpPr>
          <p:cNvPr id="17411" name="Rectangle 56"/>
          <p:cNvSpPr>
            <a:spLocks noChangeArrowheads="1"/>
          </p:cNvSpPr>
          <p:nvPr/>
        </p:nvSpPr>
        <p:spPr bwMode="auto">
          <a:xfrm>
            <a:off x="7292975" y="1771650"/>
            <a:ext cx="1800225" cy="3313113"/>
          </a:xfrm>
          <a:prstGeom prst="rect">
            <a:avLst/>
          </a:prstGeom>
          <a:solidFill>
            <a:srgbClr val="D0C102"/>
          </a:solidFill>
          <a:ln w="19050" cap="rnd">
            <a:solidFill>
              <a:schemeClr val="tx1"/>
            </a:solidFill>
            <a:prstDash val="sysDot"/>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endParaRPr lang="en-US" altLang="en-US" b="1" dirty="0">
              <a:latin typeface="+mj-lt"/>
            </a:endParaRPr>
          </a:p>
        </p:txBody>
      </p:sp>
      <p:sp>
        <p:nvSpPr>
          <p:cNvPr id="17412" name="Rectangle 55"/>
          <p:cNvSpPr>
            <a:spLocks noChangeArrowheads="1"/>
          </p:cNvSpPr>
          <p:nvPr/>
        </p:nvSpPr>
        <p:spPr bwMode="auto">
          <a:xfrm>
            <a:off x="2041525" y="1771650"/>
            <a:ext cx="5191125" cy="3313113"/>
          </a:xfrm>
          <a:prstGeom prst="rect">
            <a:avLst/>
          </a:prstGeom>
          <a:solidFill>
            <a:srgbClr val="FF944B"/>
          </a:solidFill>
          <a:ln w="19050" cap="rnd">
            <a:solidFill>
              <a:schemeClr val="tx1"/>
            </a:solidFill>
            <a:prstDash val="sysDot"/>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endParaRPr lang="en-US" altLang="en-US" b="1" dirty="0">
              <a:latin typeface="+mj-lt"/>
            </a:endParaRPr>
          </a:p>
        </p:txBody>
      </p:sp>
      <p:sp>
        <p:nvSpPr>
          <p:cNvPr id="47109" name="Rectangle 54"/>
          <p:cNvSpPr>
            <a:spLocks noChangeArrowheads="1"/>
          </p:cNvSpPr>
          <p:nvPr/>
        </p:nvSpPr>
        <p:spPr bwMode="auto">
          <a:xfrm>
            <a:off x="82550" y="2636838"/>
            <a:ext cx="2736850" cy="1439862"/>
          </a:xfrm>
          <a:prstGeom prst="rect">
            <a:avLst/>
          </a:prstGeom>
          <a:solidFill>
            <a:srgbClr val="97A9E1"/>
          </a:solidFill>
          <a:ln w="19050" cap="rnd">
            <a:solidFill>
              <a:schemeClr val="tx1"/>
            </a:solidFill>
            <a:prstDash val="sysDot"/>
            <a:miter lim="800000"/>
            <a:headEnd type="none" w="sm" len="sm"/>
            <a:tailEnd type="none" w="sm" len="sm"/>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endParaRPr lang="en-US" altLang="en-US" sz="1600" b="1" dirty="0">
              <a:latin typeface="Times New Roman" panose="02020603050405020304" pitchFamily="18" charset="0"/>
            </a:endParaRPr>
          </a:p>
        </p:txBody>
      </p:sp>
      <p:sp>
        <p:nvSpPr>
          <p:cNvPr id="47110" name="Rectangle 2"/>
          <p:cNvSpPr>
            <a:spLocks noGrp="1" noChangeArrowheads="1"/>
          </p:cNvSpPr>
          <p:nvPr>
            <p:ph type="title"/>
          </p:nvPr>
        </p:nvSpPr>
        <p:spPr>
          <a:xfrm>
            <a:off x="685800" y="609600"/>
            <a:ext cx="7989888" cy="1143000"/>
          </a:xfrm>
        </p:spPr>
        <p:txBody>
          <a:bodyPr/>
          <a:lstStyle/>
          <a:p>
            <a:pPr eaLnBrk="1" hangingPunct="1"/>
            <a:r>
              <a:rPr lang="en-US" altLang="en-US" sz="4000" dirty="0" smtClean="0"/>
              <a:t>STEPS IN A SIMULATION STUDY</a:t>
            </a:r>
          </a:p>
        </p:txBody>
      </p:sp>
      <p:sp>
        <p:nvSpPr>
          <p:cNvPr id="17415" name="Rectangle 4"/>
          <p:cNvSpPr>
            <a:spLocks noChangeArrowheads="1"/>
          </p:cNvSpPr>
          <p:nvPr/>
        </p:nvSpPr>
        <p:spPr bwMode="auto">
          <a:xfrm>
            <a:off x="179388" y="3067050"/>
            <a:ext cx="1079500" cy="576263"/>
          </a:xfrm>
          <a:prstGeom prst="rect">
            <a:avLst/>
          </a:prstGeom>
          <a:solidFill>
            <a:schemeClr val="accent1">
              <a:lumMod val="20000"/>
              <a:lumOff val="80000"/>
            </a:schemeClr>
          </a:solidFill>
          <a:ln w="1905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b="1" dirty="0">
                <a:latin typeface="+mj-lt"/>
              </a:rPr>
              <a:t>Problem</a:t>
            </a:r>
          </a:p>
          <a:p>
            <a:pPr algn="ctr" eaLnBrk="1" fontAlgn="auto" hangingPunct="1">
              <a:spcBef>
                <a:spcPts val="0"/>
              </a:spcBef>
              <a:spcAft>
                <a:spcPts val="0"/>
              </a:spcAft>
              <a:defRPr/>
            </a:pPr>
            <a:r>
              <a:rPr lang="en-US" altLang="en-US" b="1" dirty="0" smtClean="0">
                <a:latin typeface="+mj-lt"/>
              </a:rPr>
              <a:t>Formulation</a:t>
            </a:r>
            <a:endParaRPr lang="en-US" altLang="en-US" b="1" dirty="0">
              <a:latin typeface="+mj-lt"/>
            </a:endParaRPr>
          </a:p>
        </p:txBody>
      </p:sp>
      <p:sp>
        <p:nvSpPr>
          <p:cNvPr id="17416" name="Rectangle 6"/>
          <p:cNvSpPr>
            <a:spLocks noChangeArrowheads="1"/>
          </p:cNvSpPr>
          <p:nvPr/>
        </p:nvSpPr>
        <p:spPr bwMode="auto">
          <a:xfrm>
            <a:off x="1628775" y="2851150"/>
            <a:ext cx="1079500" cy="1008063"/>
          </a:xfrm>
          <a:prstGeom prst="rect">
            <a:avLst/>
          </a:prstGeom>
          <a:solidFill>
            <a:schemeClr val="accent1">
              <a:lumMod val="20000"/>
              <a:lumOff val="80000"/>
            </a:schemeClr>
          </a:solidFill>
          <a:ln w="1905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b="1" dirty="0">
                <a:latin typeface="+mj-lt"/>
              </a:rPr>
              <a:t>Setting of</a:t>
            </a:r>
          </a:p>
          <a:p>
            <a:pPr algn="ctr" eaLnBrk="1" fontAlgn="auto" hangingPunct="1">
              <a:spcBef>
                <a:spcPts val="0"/>
              </a:spcBef>
              <a:spcAft>
                <a:spcPts val="0"/>
              </a:spcAft>
              <a:defRPr/>
            </a:pPr>
            <a:r>
              <a:rPr lang="en-US" altLang="en-US" b="1" dirty="0" smtClean="0">
                <a:latin typeface="+mj-lt"/>
              </a:rPr>
              <a:t>Objectives</a:t>
            </a:r>
            <a:endParaRPr lang="en-US" altLang="en-US" b="1" dirty="0">
              <a:latin typeface="+mj-lt"/>
            </a:endParaRPr>
          </a:p>
          <a:p>
            <a:pPr algn="ctr" eaLnBrk="1" fontAlgn="auto" hangingPunct="1">
              <a:spcBef>
                <a:spcPts val="0"/>
              </a:spcBef>
              <a:spcAft>
                <a:spcPts val="0"/>
              </a:spcAft>
              <a:defRPr/>
            </a:pPr>
            <a:r>
              <a:rPr lang="en-US" altLang="en-US" b="1" dirty="0">
                <a:latin typeface="+mj-lt"/>
              </a:rPr>
              <a:t>and </a:t>
            </a:r>
            <a:r>
              <a:rPr lang="en-US" altLang="en-US" b="1" dirty="0" smtClean="0">
                <a:latin typeface="+mj-lt"/>
              </a:rPr>
              <a:t>Overall</a:t>
            </a:r>
            <a:endParaRPr lang="en-US" altLang="en-US" b="1" dirty="0">
              <a:latin typeface="+mj-lt"/>
            </a:endParaRPr>
          </a:p>
          <a:p>
            <a:pPr algn="ctr" eaLnBrk="1" fontAlgn="auto" hangingPunct="1">
              <a:spcBef>
                <a:spcPts val="0"/>
              </a:spcBef>
              <a:spcAft>
                <a:spcPts val="0"/>
              </a:spcAft>
              <a:defRPr/>
            </a:pPr>
            <a:r>
              <a:rPr lang="en-US" altLang="en-US" b="1" dirty="0" smtClean="0">
                <a:latin typeface="+mj-lt"/>
              </a:rPr>
              <a:t>Project Plan</a:t>
            </a:r>
            <a:endParaRPr lang="en-US" altLang="en-US" b="1" dirty="0">
              <a:latin typeface="+mj-lt"/>
            </a:endParaRPr>
          </a:p>
        </p:txBody>
      </p:sp>
      <p:sp>
        <p:nvSpPr>
          <p:cNvPr id="17417" name="Rectangle 7"/>
          <p:cNvSpPr>
            <a:spLocks noChangeArrowheads="1"/>
          </p:cNvSpPr>
          <p:nvPr/>
        </p:nvSpPr>
        <p:spPr bwMode="auto">
          <a:xfrm>
            <a:off x="2195513" y="1843088"/>
            <a:ext cx="1582737" cy="647700"/>
          </a:xfrm>
          <a:prstGeom prst="rect">
            <a:avLst/>
          </a:prstGeom>
          <a:solidFill>
            <a:schemeClr val="accent1">
              <a:lumMod val="20000"/>
              <a:lumOff val="80000"/>
            </a:schemeClr>
          </a:solidFill>
          <a:ln w="1905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b="1" dirty="0" smtClean="0">
                <a:latin typeface="+mj-lt"/>
              </a:rPr>
              <a:t>Conceptual</a:t>
            </a:r>
          </a:p>
          <a:p>
            <a:pPr algn="ctr" eaLnBrk="1" fontAlgn="auto" hangingPunct="1">
              <a:spcBef>
                <a:spcPts val="0"/>
              </a:spcBef>
              <a:spcAft>
                <a:spcPts val="0"/>
              </a:spcAft>
              <a:defRPr/>
            </a:pPr>
            <a:r>
              <a:rPr lang="en-US" altLang="en-US" b="1" dirty="0" smtClean="0">
                <a:latin typeface="+mj-lt"/>
              </a:rPr>
              <a:t>Model</a:t>
            </a:r>
            <a:endParaRPr lang="en-US" altLang="en-US" b="1" dirty="0">
              <a:latin typeface="+mj-lt"/>
            </a:endParaRPr>
          </a:p>
        </p:txBody>
      </p:sp>
      <p:sp>
        <p:nvSpPr>
          <p:cNvPr id="17418" name="Rectangle 8"/>
          <p:cNvSpPr>
            <a:spLocks noChangeArrowheads="1"/>
          </p:cNvSpPr>
          <p:nvPr/>
        </p:nvSpPr>
        <p:spPr bwMode="auto">
          <a:xfrm>
            <a:off x="2266950" y="4219575"/>
            <a:ext cx="1511300" cy="647700"/>
          </a:xfrm>
          <a:prstGeom prst="rect">
            <a:avLst/>
          </a:prstGeom>
          <a:solidFill>
            <a:schemeClr val="accent1">
              <a:lumMod val="20000"/>
              <a:lumOff val="80000"/>
            </a:schemeClr>
          </a:solidFill>
          <a:ln w="1905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b="1" dirty="0" smtClean="0">
                <a:latin typeface="+mj-lt"/>
              </a:rPr>
              <a:t>Data Collection</a:t>
            </a:r>
            <a:endParaRPr lang="en-US" altLang="en-US" b="1" dirty="0">
              <a:latin typeface="+mj-lt"/>
            </a:endParaRPr>
          </a:p>
        </p:txBody>
      </p:sp>
      <p:sp>
        <p:nvSpPr>
          <p:cNvPr id="17419" name="Rectangle 9"/>
          <p:cNvSpPr>
            <a:spLocks noChangeArrowheads="1"/>
          </p:cNvSpPr>
          <p:nvPr/>
        </p:nvSpPr>
        <p:spPr bwMode="auto">
          <a:xfrm>
            <a:off x="3130550" y="3030538"/>
            <a:ext cx="1008063" cy="647700"/>
          </a:xfrm>
          <a:prstGeom prst="rect">
            <a:avLst/>
          </a:prstGeom>
          <a:solidFill>
            <a:schemeClr val="accent1">
              <a:lumMod val="20000"/>
              <a:lumOff val="80000"/>
            </a:schemeClr>
          </a:solidFill>
          <a:ln w="1905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b="1" dirty="0">
                <a:latin typeface="+mj-lt"/>
              </a:rPr>
              <a:t>Model</a:t>
            </a:r>
          </a:p>
          <a:p>
            <a:pPr algn="ctr" eaLnBrk="1" fontAlgn="auto" hangingPunct="1">
              <a:spcBef>
                <a:spcPts val="0"/>
              </a:spcBef>
              <a:spcAft>
                <a:spcPts val="0"/>
              </a:spcAft>
              <a:defRPr/>
            </a:pPr>
            <a:r>
              <a:rPr lang="en-US" altLang="en-US" b="1" dirty="0" smtClean="0">
                <a:latin typeface="+mj-lt"/>
              </a:rPr>
              <a:t>Translation</a:t>
            </a:r>
            <a:endParaRPr lang="en-US" altLang="en-US" b="1" dirty="0">
              <a:latin typeface="+mj-lt"/>
            </a:endParaRPr>
          </a:p>
        </p:txBody>
      </p:sp>
      <p:sp>
        <p:nvSpPr>
          <p:cNvPr id="17420" name="Line 11"/>
          <p:cNvSpPr>
            <a:spLocks noChangeShapeType="1"/>
          </p:cNvSpPr>
          <p:nvPr/>
        </p:nvSpPr>
        <p:spPr bwMode="auto">
          <a:xfrm>
            <a:off x="1277938" y="3354388"/>
            <a:ext cx="360362" cy="1587"/>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21" name="Line 12"/>
          <p:cNvSpPr>
            <a:spLocks noChangeShapeType="1"/>
          </p:cNvSpPr>
          <p:nvPr/>
        </p:nvSpPr>
        <p:spPr bwMode="auto">
          <a:xfrm>
            <a:off x="2482850" y="3868738"/>
            <a:ext cx="0" cy="360362"/>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22" name="Line 13"/>
          <p:cNvSpPr>
            <a:spLocks noChangeShapeType="1"/>
          </p:cNvSpPr>
          <p:nvPr/>
        </p:nvSpPr>
        <p:spPr bwMode="auto">
          <a:xfrm flipV="1">
            <a:off x="2482850" y="2490788"/>
            <a:ext cx="0" cy="360362"/>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23" name="Line 16"/>
          <p:cNvSpPr>
            <a:spLocks noChangeShapeType="1"/>
          </p:cNvSpPr>
          <p:nvPr/>
        </p:nvSpPr>
        <p:spPr bwMode="auto">
          <a:xfrm flipH="1">
            <a:off x="3486150" y="2490788"/>
            <a:ext cx="4763" cy="539750"/>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24" name="Line 17"/>
          <p:cNvSpPr>
            <a:spLocks noChangeShapeType="1"/>
          </p:cNvSpPr>
          <p:nvPr/>
        </p:nvSpPr>
        <p:spPr bwMode="auto">
          <a:xfrm flipH="1" flipV="1">
            <a:off x="3490913" y="3678238"/>
            <a:ext cx="0" cy="541337"/>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25" name="AutoShape 18"/>
          <p:cNvSpPr>
            <a:spLocks noChangeArrowheads="1"/>
          </p:cNvSpPr>
          <p:nvPr/>
        </p:nvSpPr>
        <p:spPr bwMode="auto">
          <a:xfrm>
            <a:off x="4427538" y="2994025"/>
            <a:ext cx="1223962" cy="720725"/>
          </a:xfrm>
          <a:prstGeom prst="diamond">
            <a:avLst/>
          </a:prstGeom>
          <a:solidFill>
            <a:schemeClr val="accent1">
              <a:lumMod val="20000"/>
              <a:lumOff val="80000"/>
            </a:schemeClr>
          </a:solidFill>
          <a:ln w="1905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b="1" dirty="0">
                <a:latin typeface="+mj-lt"/>
              </a:rPr>
              <a:t>Verified?</a:t>
            </a:r>
          </a:p>
        </p:txBody>
      </p:sp>
      <p:sp>
        <p:nvSpPr>
          <p:cNvPr id="17426" name="Line 19"/>
          <p:cNvSpPr>
            <a:spLocks noChangeShapeType="1"/>
          </p:cNvSpPr>
          <p:nvPr/>
        </p:nvSpPr>
        <p:spPr bwMode="auto">
          <a:xfrm>
            <a:off x="4141788" y="3354388"/>
            <a:ext cx="288925" cy="0"/>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27" name="Line 20"/>
          <p:cNvSpPr>
            <a:spLocks noChangeShapeType="1"/>
          </p:cNvSpPr>
          <p:nvPr/>
        </p:nvSpPr>
        <p:spPr bwMode="auto">
          <a:xfrm>
            <a:off x="5038725" y="3716338"/>
            <a:ext cx="0" cy="287337"/>
          </a:xfrm>
          <a:prstGeom prst="line">
            <a:avLst/>
          </a:prstGeom>
          <a:noFill/>
          <a:ln w="1905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28" name="Line 21"/>
          <p:cNvSpPr>
            <a:spLocks noChangeShapeType="1"/>
          </p:cNvSpPr>
          <p:nvPr/>
        </p:nvSpPr>
        <p:spPr bwMode="auto">
          <a:xfrm flipH="1">
            <a:off x="3886200" y="4003675"/>
            <a:ext cx="1152525" cy="0"/>
          </a:xfrm>
          <a:prstGeom prst="line">
            <a:avLst/>
          </a:prstGeom>
          <a:noFill/>
          <a:ln w="1905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29" name="Line 22"/>
          <p:cNvSpPr>
            <a:spLocks noChangeShapeType="1"/>
          </p:cNvSpPr>
          <p:nvPr/>
        </p:nvSpPr>
        <p:spPr bwMode="auto">
          <a:xfrm flipH="1" flipV="1">
            <a:off x="3886200" y="3678238"/>
            <a:ext cx="0" cy="325437"/>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30" name="Text Box 23"/>
          <p:cNvSpPr txBox="1">
            <a:spLocks noChangeArrowheads="1"/>
          </p:cNvSpPr>
          <p:nvPr/>
        </p:nvSpPr>
        <p:spPr bwMode="auto">
          <a:xfrm>
            <a:off x="4283075" y="3716338"/>
            <a:ext cx="431800" cy="336550"/>
          </a:xfrm>
          <a:prstGeom prst="rect">
            <a:avLst/>
          </a:prstGeom>
          <a:noFill/>
          <a:ln w="12700" cap="sq">
            <a:no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a:spAutoFit/>
          </a:bodyP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ct val="50000"/>
              </a:spcBef>
              <a:spcAft>
                <a:spcPts val="0"/>
              </a:spcAft>
              <a:defRPr/>
            </a:pPr>
            <a:r>
              <a:rPr lang="en-US" altLang="en-US" b="1" dirty="0">
                <a:latin typeface="+mj-lt"/>
              </a:rPr>
              <a:t>No</a:t>
            </a:r>
          </a:p>
        </p:txBody>
      </p:sp>
      <p:sp>
        <p:nvSpPr>
          <p:cNvPr id="17431" name="AutoShape 24"/>
          <p:cNvSpPr>
            <a:spLocks noChangeArrowheads="1"/>
          </p:cNvSpPr>
          <p:nvPr/>
        </p:nvSpPr>
        <p:spPr bwMode="auto">
          <a:xfrm>
            <a:off x="5903913" y="2994025"/>
            <a:ext cx="1223962" cy="720725"/>
          </a:xfrm>
          <a:prstGeom prst="diamond">
            <a:avLst/>
          </a:prstGeom>
          <a:solidFill>
            <a:schemeClr val="accent1">
              <a:lumMod val="20000"/>
              <a:lumOff val="80000"/>
            </a:schemeClr>
          </a:solidFill>
          <a:ln w="1905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b="1" dirty="0">
                <a:latin typeface="+mj-lt"/>
              </a:rPr>
              <a:t>Validated?</a:t>
            </a:r>
          </a:p>
        </p:txBody>
      </p:sp>
      <p:sp>
        <p:nvSpPr>
          <p:cNvPr id="17432" name="Line 25"/>
          <p:cNvSpPr>
            <a:spLocks noChangeShapeType="1"/>
          </p:cNvSpPr>
          <p:nvPr/>
        </p:nvSpPr>
        <p:spPr bwMode="auto">
          <a:xfrm>
            <a:off x="5651500" y="3354388"/>
            <a:ext cx="246063" cy="0"/>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33" name="Line 26"/>
          <p:cNvSpPr>
            <a:spLocks noChangeShapeType="1"/>
          </p:cNvSpPr>
          <p:nvPr/>
        </p:nvSpPr>
        <p:spPr bwMode="auto">
          <a:xfrm>
            <a:off x="6515100" y="3716338"/>
            <a:ext cx="0" cy="827087"/>
          </a:xfrm>
          <a:prstGeom prst="line">
            <a:avLst/>
          </a:prstGeom>
          <a:noFill/>
          <a:ln w="1905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34" name="Line 27"/>
          <p:cNvSpPr>
            <a:spLocks noChangeShapeType="1"/>
          </p:cNvSpPr>
          <p:nvPr/>
        </p:nvSpPr>
        <p:spPr bwMode="auto">
          <a:xfrm>
            <a:off x="6515100" y="2058988"/>
            <a:ext cx="0" cy="936625"/>
          </a:xfrm>
          <a:prstGeom prst="line">
            <a:avLst/>
          </a:prstGeom>
          <a:noFill/>
          <a:ln w="1905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35" name="Line 29"/>
          <p:cNvSpPr>
            <a:spLocks noChangeShapeType="1"/>
          </p:cNvSpPr>
          <p:nvPr/>
        </p:nvSpPr>
        <p:spPr bwMode="auto">
          <a:xfrm flipH="1">
            <a:off x="3779838" y="2058988"/>
            <a:ext cx="2735262" cy="0"/>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36" name="Line 30"/>
          <p:cNvSpPr>
            <a:spLocks noChangeShapeType="1"/>
          </p:cNvSpPr>
          <p:nvPr/>
        </p:nvSpPr>
        <p:spPr bwMode="auto">
          <a:xfrm flipH="1">
            <a:off x="3779838" y="4543425"/>
            <a:ext cx="2735262" cy="0"/>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37" name="Text Box 31"/>
          <p:cNvSpPr txBox="1">
            <a:spLocks noChangeArrowheads="1"/>
          </p:cNvSpPr>
          <p:nvPr/>
        </p:nvSpPr>
        <p:spPr bwMode="auto">
          <a:xfrm>
            <a:off x="5075238" y="4194175"/>
            <a:ext cx="431800" cy="336550"/>
          </a:xfrm>
          <a:prstGeom prst="rect">
            <a:avLst/>
          </a:prstGeom>
          <a:noFill/>
          <a:ln w="12700" cap="sq">
            <a:no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a:spAutoFit/>
          </a:bodyP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ct val="50000"/>
              </a:spcBef>
              <a:spcAft>
                <a:spcPts val="0"/>
              </a:spcAft>
              <a:defRPr/>
            </a:pPr>
            <a:r>
              <a:rPr lang="en-US" altLang="en-US" b="1" dirty="0">
                <a:latin typeface="+mj-lt"/>
              </a:rPr>
              <a:t>No</a:t>
            </a:r>
          </a:p>
        </p:txBody>
      </p:sp>
      <p:sp>
        <p:nvSpPr>
          <p:cNvPr id="17438" name="Text Box 32"/>
          <p:cNvSpPr txBox="1">
            <a:spLocks noChangeArrowheads="1"/>
          </p:cNvSpPr>
          <p:nvPr/>
        </p:nvSpPr>
        <p:spPr bwMode="auto">
          <a:xfrm>
            <a:off x="4883150" y="1998663"/>
            <a:ext cx="431800" cy="336550"/>
          </a:xfrm>
          <a:prstGeom prst="rect">
            <a:avLst/>
          </a:prstGeom>
          <a:noFill/>
          <a:ln w="12700" cap="sq">
            <a:no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a:spAutoFit/>
          </a:bodyP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ct val="50000"/>
              </a:spcBef>
              <a:spcAft>
                <a:spcPts val="0"/>
              </a:spcAft>
              <a:defRPr/>
            </a:pPr>
            <a:r>
              <a:rPr lang="en-US" altLang="en-US" b="1" dirty="0">
                <a:latin typeface="+mj-lt"/>
              </a:rPr>
              <a:t>No</a:t>
            </a:r>
          </a:p>
        </p:txBody>
      </p:sp>
      <p:sp>
        <p:nvSpPr>
          <p:cNvPr id="17439" name="Rectangle 33"/>
          <p:cNvSpPr>
            <a:spLocks noChangeArrowheads="1"/>
          </p:cNvSpPr>
          <p:nvPr/>
        </p:nvSpPr>
        <p:spPr bwMode="auto">
          <a:xfrm>
            <a:off x="7561263" y="2022475"/>
            <a:ext cx="1223962" cy="647700"/>
          </a:xfrm>
          <a:prstGeom prst="rect">
            <a:avLst/>
          </a:prstGeom>
          <a:solidFill>
            <a:schemeClr val="accent1">
              <a:lumMod val="20000"/>
              <a:lumOff val="80000"/>
            </a:schemeClr>
          </a:solidFill>
          <a:ln w="1905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b="1" dirty="0">
                <a:latin typeface="+mj-lt"/>
              </a:rPr>
              <a:t>Experimental</a:t>
            </a:r>
          </a:p>
          <a:p>
            <a:pPr algn="ctr" eaLnBrk="1" fontAlgn="auto" hangingPunct="1">
              <a:spcBef>
                <a:spcPts val="0"/>
              </a:spcBef>
              <a:spcAft>
                <a:spcPts val="0"/>
              </a:spcAft>
              <a:defRPr/>
            </a:pPr>
            <a:r>
              <a:rPr lang="en-US" altLang="en-US" b="1" dirty="0">
                <a:latin typeface="+mj-lt"/>
              </a:rPr>
              <a:t>Design</a:t>
            </a:r>
          </a:p>
        </p:txBody>
      </p:sp>
      <p:sp>
        <p:nvSpPr>
          <p:cNvPr id="17440" name="Line 34"/>
          <p:cNvSpPr>
            <a:spLocks noChangeShapeType="1"/>
          </p:cNvSpPr>
          <p:nvPr/>
        </p:nvSpPr>
        <p:spPr bwMode="auto">
          <a:xfrm>
            <a:off x="7131050" y="2339975"/>
            <a:ext cx="431800" cy="0"/>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41" name="Line 36"/>
          <p:cNvSpPr>
            <a:spLocks noChangeShapeType="1"/>
          </p:cNvSpPr>
          <p:nvPr/>
        </p:nvSpPr>
        <p:spPr bwMode="auto">
          <a:xfrm>
            <a:off x="7131050" y="2338388"/>
            <a:ext cx="0" cy="1008062"/>
          </a:xfrm>
          <a:prstGeom prst="line">
            <a:avLst/>
          </a:prstGeom>
          <a:noFill/>
          <a:ln w="1905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42" name="Rectangle 37"/>
          <p:cNvSpPr>
            <a:spLocks noChangeArrowheads="1"/>
          </p:cNvSpPr>
          <p:nvPr/>
        </p:nvSpPr>
        <p:spPr bwMode="auto">
          <a:xfrm>
            <a:off x="7559675" y="3140075"/>
            <a:ext cx="1225550" cy="792163"/>
          </a:xfrm>
          <a:prstGeom prst="rect">
            <a:avLst/>
          </a:prstGeom>
          <a:solidFill>
            <a:schemeClr val="accent1">
              <a:lumMod val="20000"/>
              <a:lumOff val="80000"/>
            </a:schemeClr>
          </a:solidFill>
          <a:ln w="1905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b="1" dirty="0" smtClean="0">
                <a:latin typeface="+mj-lt"/>
              </a:rPr>
              <a:t>Simulation </a:t>
            </a:r>
          </a:p>
          <a:p>
            <a:pPr algn="ctr" eaLnBrk="1" fontAlgn="auto" hangingPunct="1">
              <a:spcBef>
                <a:spcPts val="0"/>
              </a:spcBef>
              <a:spcAft>
                <a:spcPts val="0"/>
              </a:spcAft>
              <a:defRPr/>
            </a:pPr>
            <a:r>
              <a:rPr lang="en-US" altLang="en-US" b="1" dirty="0" smtClean="0">
                <a:latin typeface="+mj-lt"/>
              </a:rPr>
              <a:t>Runs and </a:t>
            </a:r>
          </a:p>
          <a:p>
            <a:pPr algn="ctr" eaLnBrk="1" fontAlgn="auto" hangingPunct="1">
              <a:spcBef>
                <a:spcPts val="0"/>
              </a:spcBef>
              <a:spcAft>
                <a:spcPts val="0"/>
              </a:spcAft>
              <a:defRPr/>
            </a:pPr>
            <a:r>
              <a:rPr lang="en-US" altLang="en-US" b="1" dirty="0" smtClean="0">
                <a:latin typeface="+mj-lt"/>
              </a:rPr>
              <a:t>Analysis</a:t>
            </a:r>
            <a:endParaRPr lang="en-US" altLang="en-US" b="1" dirty="0">
              <a:latin typeface="+mj-lt"/>
            </a:endParaRPr>
          </a:p>
        </p:txBody>
      </p:sp>
      <p:sp>
        <p:nvSpPr>
          <p:cNvPr id="17443" name="Line 38"/>
          <p:cNvSpPr>
            <a:spLocks noChangeShapeType="1"/>
          </p:cNvSpPr>
          <p:nvPr/>
        </p:nvSpPr>
        <p:spPr bwMode="auto">
          <a:xfrm>
            <a:off x="8170863" y="2670175"/>
            <a:ext cx="0" cy="469900"/>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44" name="AutoShape 39"/>
          <p:cNvSpPr>
            <a:spLocks noChangeArrowheads="1"/>
          </p:cNvSpPr>
          <p:nvPr/>
        </p:nvSpPr>
        <p:spPr bwMode="auto">
          <a:xfrm>
            <a:off x="7596188" y="4148138"/>
            <a:ext cx="1223962" cy="720725"/>
          </a:xfrm>
          <a:prstGeom prst="diamond">
            <a:avLst/>
          </a:prstGeom>
          <a:solidFill>
            <a:schemeClr val="accent1">
              <a:lumMod val="20000"/>
              <a:lumOff val="80000"/>
            </a:schemeClr>
          </a:solidFill>
          <a:ln w="1905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b="1" dirty="0">
                <a:latin typeface="+mj-lt"/>
              </a:rPr>
              <a:t>More </a:t>
            </a:r>
            <a:endParaRPr lang="en-US" altLang="en-US" b="1" dirty="0" smtClean="0">
              <a:latin typeface="+mj-lt"/>
            </a:endParaRPr>
          </a:p>
          <a:p>
            <a:pPr algn="ctr" eaLnBrk="1" fontAlgn="auto" hangingPunct="1">
              <a:spcBef>
                <a:spcPts val="0"/>
              </a:spcBef>
              <a:spcAft>
                <a:spcPts val="0"/>
              </a:spcAft>
              <a:defRPr/>
            </a:pPr>
            <a:r>
              <a:rPr lang="en-US" altLang="en-US" b="1" dirty="0">
                <a:latin typeface="+mj-lt"/>
              </a:rPr>
              <a:t>R</a:t>
            </a:r>
            <a:r>
              <a:rPr lang="en-US" altLang="en-US" b="1" dirty="0" smtClean="0">
                <a:latin typeface="+mj-lt"/>
              </a:rPr>
              <a:t>uns</a:t>
            </a:r>
            <a:r>
              <a:rPr lang="en-US" altLang="en-US" b="1" dirty="0">
                <a:latin typeface="+mj-lt"/>
              </a:rPr>
              <a:t>?</a:t>
            </a:r>
          </a:p>
        </p:txBody>
      </p:sp>
      <p:sp>
        <p:nvSpPr>
          <p:cNvPr id="17445" name="Line 40"/>
          <p:cNvSpPr>
            <a:spLocks noChangeShapeType="1"/>
          </p:cNvSpPr>
          <p:nvPr/>
        </p:nvSpPr>
        <p:spPr bwMode="auto">
          <a:xfrm flipH="1">
            <a:off x="7380288" y="4508500"/>
            <a:ext cx="215900" cy="0"/>
          </a:xfrm>
          <a:prstGeom prst="line">
            <a:avLst/>
          </a:prstGeom>
          <a:noFill/>
          <a:ln w="1905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46" name="Line 41"/>
          <p:cNvSpPr>
            <a:spLocks noChangeShapeType="1"/>
          </p:cNvSpPr>
          <p:nvPr/>
        </p:nvSpPr>
        <p:spPr bwMode="auto">
          <a:xfrm>
            <a:off x="8820150" y="4508500"/>
            <a:ext cx="182563" cy="0"/>
          </a:xfrm>
          <a:prstGeom prst="line">
            <a:avLst/>
          </a:prstGeom>
          <a:noFill/>
          <a:ln w="1905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47" name="Line 42"/>
          <p:cNvSpPr>
            <a:spLocks noChangeShapeType="1"/>
          </p:cNvSpPr>
          <p:nvPr/>
        </p:nvSpPr>
        <p:spPr bwMode="auto">
          <a:xfrm flipV="1">
            <a:off x="9002713" y="2347913"/>
            <a:ext cx="0" cy="2160587"/>
          </a:xfrm>
          <a:prstGeom prst="line">
            <a:avLst/>
          </a:prstGeom>
          <a:noFill/>
          <a:ln w="1905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48" name="Line 44"/>
          <p:cNvSpPr>
            <a:spLocks noChangeShapeType="1"/>
          </p:cNvSpPr>
          <p:nvPr/>
        </p:nvSpPr>
        <p:spPr bwMode="auto">
          <a:xfrm flipV="1">
            <a:off x="7380288" y="3500438"/>
            <a:ext cx="0" cy="1008062"/>
          </a:xfrm>
          <a:prstGeom prst="line">
            <a:avLst/>
          </a:prstGeom>
          <a:noFill/>
          <a:ln w="1905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49" name="Line 46"/>
          <p:cNvSpPr>
            <a:spLocks noChangeShapeType="1"/>
          </p:cNvSpPr>
          <p:nvPr/>
        </p:nvSpPr>
        <p:spPr bwMode="auto">
          <a:xfrm>
            <a:off x="7380288" y="3500438"/>
            <a:ext cx="179387" cy="0"/>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50" name="Line 47"/>
          <p:cNvSpPr>
            <a:spLocks noChangeShapeType="1"/>
          </p:cNvSpPr>
          <p:nvPr/>
        </p:nvSpPr>
        <p:spPr bwMode="auto">
          <a:xfrm flipH="1">
            <a:off x="8785225" y="2347913"/>
            <a:ext cx="217488" cy="0"/>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51" name="AutoShape 48"/>
          <p:cNvSpPr>
            <a:spLocks noChangeArrowheads="1"/>
          </p:cNvSpPr>
          <p:nvPr/>
        </p:nvSpPr>
        <p:spPr bwMode="auto">
          <a:xfrm>
            <a:off x="7596188" y="5372100"/>
            <a:ext cx="1368425" cy="720725"/>
          </a:xfrm>
          <a:prstGeom prst="flowChartDocument">
            <a:avLst/>
          </a:prstGeom>
          <a:solidFill>
            <a:schemeClr val="accent1">
              <a:lumMod val="20000"/>
              <a:lumOff val="80000"/>
            </a:schemeClr>
          </a:solidFill>
          <a:ln w="1905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b="1" dirty="0">
                <a:latin typeface="+mj-lt"/>
              </a:rPr>
              <a:t>Documentation</a:t>
            </a:r>
          </a:p>
          <a:p>
            <a:pPr algn="ctr" eaLnBrk="1" fontAlgn="auto" hangingPunct="1">
              <a:spcBef>
                <a:spcPts val="0"/>
              </a:spcBef>
              <a:spcAft>
                <a:spcPts val="0"/>
              </a:spcAft>
              <a:defRPr/>
            </a:pPr>
            <a:r>
              <a:rPr lang="en-US" altLang="en-US" b="1" dirty="0">
                <a:latin typeface="+mj-lt"/>
              </a:rPr>
              <a:t>and R</a:t>
            </a:r>
            <a:r>
              <a:rPr lang="en-US" altLang="en-US" b="1" dirty="0" smtClean="0">
                <a:latin typeface="+mj-lt"/>
              </a:rPr>
              <a:t>eporting</a:t>
            </a:r>
            <a:endParaRPr lang="en-US" altLang="en-US" b="1" dirty="0">
              <a:latin typeface="+mj-lt"/>
            </a:endParaRPr>
          </a:p>
        </p:txBody>
      </p:sp>
      <p:sp>
        <p:nvSpPr>
          <p:cNvPr id="17452" name="Line 49"/>
          <p:cNvSpPr>
            <a:spLocks noChangeShapeType="1"/>
          </p:cNvSpPr>
          <p:nvPr/>
        </p:nvSpPr>
        <p:spPr bwMode="auto">
          <a:xfrm>
            <a:off x="8212138" y="4867275"/>
            <a:ext cx="0" cy="504825"/>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53" name="Text Box 50"/>
          <p:cNvSpPr txBox="1">
            <a:spLocks noChangeArrowheads="1"/>
          </p:cNvSpPr>
          <p:nvPr/>
        </p:nvSpPr>
        <p:spPr bwMode="auto">
          <a:xfrm>
            <a:off x="7775575" y="4724400"/>
            <a:ext cx="431800" cy="336550"/>
          </a:xfrm>
          <a:prstGeom prst="rect">
            <a:avLst/>
          </a:prstGeom>
          <a:noFill/>
          <a:ln w="12700" cap="sq">
            <a:no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a:spAutoFit/>
          </a:bodyP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ct val="50000"/>
              </a:spcBef>
              <a:spcAft>
                <a:spcPts val="0"/>
              </a:spcAft>
              <a:defRPr/>
            </a:pPr>
            <a:r>
              <a:rPr lang="en-US" altLang="en-US" b="1" dirty="0">
                <a:latin typeface="+mj-lt"/>
              </a:rPr>
              <a:t>No</a:t>
            </a:r>
          </a:p>
        </p:txBody>
      </p:sp>
      <p:sp>
        <p:nvSpPr>
          <p:cNvPr id="17454" name="AutoShape 51"/>
          <p:cNvSpPr>
            <a:spLocks noChangeArrowheads="1"/>
          </p:cNvSpPr>
          <p:nvPr/>
        </p:nvSpPr>
        <p:spPr bwMode="auto">
          <a:xfrm>
            <a:off x="4930775" y="5373688"/>
            <a:ext cx="1584325" cy="719137"/>
          </a:xfrm>
          <a:prstGeom prst="flowChartTerminator">
            <a:avLst/>
          </a:prstGeom>
          <a:solidFill>
            <a:schemeClr val="accent1">
              <a:lumMod val="20000"/>
              <a:lumOff val="80000"/>
            </a:schemeClr>
          </a:solidFill>
          <a:ln w="1905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b="1" dirty="0">
                <a:latin typeface="+mj-lt"/>
              </a:rPr>
              <a:t>Implementation</a:t>
            </a:r>
          </a:p>
        </p:txBody>
      </p:sp>
      <p:sp>
        <p:nvSpPr>
          <p:cNvPr id="17455" name="Line 52"/>
          <p:cNvSpPr>
            <a:spLocks noChangeShapeType="1"/>
          </p:cNvSpPr>
          <p:nvPr/>
        </p:nvSpPr>
        <p:spPr bwMode="auto">
          <a:xfrm flipH="1">
            <a:off x="6515100" y="5732463"/>
            <a:ext cx="1081088" cy="0"/>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56" name="Text Box 58"/>
          <p:cNvSpPr txBox="1">
            <a:spLocks noChangeArrowheads="1"/>
          </p:cNvSpPr>
          <p:nvPr/>
        </p:nvSpPr>
        <p:spPr bwMode="auto">
          <a:xfrm>
            <a:off x="7207250" y="3957638"/>
            <a:ext cx="649288" cy="336550"/>
          </a:xfrm>
          <a:prstGeom prst="rect">
            <a:avLst/>
          </a:prstGeom>
          <a:noFill/>
          <a:ln w="12700" cap="sq">
            <a:no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a:spAutoFit/>
          </a:bodyP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ct val="50000"/>
              </a:spcBef>
              <a:spcAft>
                <a:spcPts val="0"/>
              </a:spcAft>
              <a:defRPr/>
            </a:pPr>
            <a:r>
              <a:rPr lang="en-US" altLang="en-US" b="1" dirty="0">
                <a:latin typeface="+mj-lt"/>
              </a:rPr>
              <a:t>Yes</a:t>
            </a:r>
          </a:p>
        </p:txBody>
      </p:sp>
      <p:sp>
        <p:nvSpPr>
          <p:cNvPr id="17457" name="Text Box 59"/>
          <p:cNvSpPr txBox="1">
            <a:spLocks noChangeArrowheads="1"/>
          </p:cNvSpPr>
          <p:nvPr/>
        </p:nvSpPr>
        <p:spPr bwMode="auto">
          <a:xfrm>
            <a:off x="5413375" y="3005138"/>
            <a:ext cx="649288" cy="336550"/>
          </a:xfrm>
          <a:prstGeom prst="rect">
            <a:avLst/>
          </a:prstGeom>
          <a:noFill/>
          <a:ln w="12700" cap="sq">
            <a:no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a:spAutoFit/>
          </a:bodyP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ct val="50000"/>
              </a:spcBef>
              <a:spcAft>
                <a:spcPts val="0"/>
              </a:spcAft>
              <a:defRPr/>
            </a:pPr>
            <a:r>
              <a:rPr lang="en-US" altLang="en-US" b="1" dirty="0">
                <a:latin typeface="+mj-lt"/>
              </a:rPr>
              <a:t>Yes</a:t>
            </a:r>
          </a:p>
        </p:txBody>
      </p:sp>
      <p:sp>
        <p:nvSpPr>
          <p:cNvPr id="17458" name="Text Box 60"/>
          <p:cNvSpPr txBox="1">
            <a:spLocks noChangeArrowheads="1"/>
          </p:cNvSpPr>
          <p:nvPr/>
        </p:nvSpPr>
        <p:spPr bwMode="auto">
          <a:xfrm>
            <a:off x="6586538" y="2597150"/>
            <a:ext cx="649287" cy="336550"/>
          </a:xfrm>
          <a:prstGeom prst="rect">
            <a:avLst/>
          </a:prstGeom>
          <a:noFill/>
          <a:ln w="12700" cap="sq">
            <a:no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a:spAutoFit/>
          </a:bodyP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ct val="50000"/>
              </a:spcBef>
              <a:spcAft>
                <a:spcPts val="0"/>
              </a:spcAft>
              <a:defRPr/>
            </a:pPr>
            <a:r>
              <a:rPr lang="en-US" altLang="en-US" b="1" dirty="0">
                <a:latin typeface="+mj-lt"/>
              </a:rPr>
              <a:t>Yes</a:t>
            </a:r>
          </a:p>
        </p:txBody>
      </p:sp>
      <p:sp>
        <p:nvSpPr>
          <p:cNvPr id="17459" name="Text Box 61"/>
          <p:cNvSpPr txBox="1">
            <a:spLocks noChangeArrowheads="1"/>
          </p:cNvSpPr>
          <p:nvPr/>
        </p:nvSpPr>
        <p:spPr bwMode="auto">
          <a:xfrm>
            <a:off x="8570913" y="4457700"/>
            <a:ext cx="647700" cy="336550"/>
          </a:xfrm>
          <a:prstGeom prst="rect">
            <a:avLst/>
          </a:prstGeom>
          <a:noFill/>
          <a:ln w="12700" cap="sq">
            <a:no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a:spAutoFit/>
          </a:bodyP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ct val="50000"/>
              </a:spcBef>
              <a:spcAft>
                <a:spcPts val="0"/>
              </a:spcAft>
              <a:defRPr/>
            </a:pPr>
            <a:r>
              <a:rPr lang="en-US" altLang="en-US" b="1" dirty="0">
                <a:latin typeface="+mj-lt"/>
              </a:rPr>
              <a:t>Yes</a:t>
            </a:r>
          </a:p>
        </p:txBody>
      </p:sp>
    </p:spTree>
    <p:extLst>
      <p:ext uri="{BB962C8B-B14F-4D97-AF65-F5344CB8AC3E}">
        <p14:creationId xmlns:p14="http://schemas.microsoft.com/office/powerpoint/2010/main" val="27638274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p:txBody>
          <a:bodyPr/>
          <a:lstStyle/>
          <a:p>
            <a:pPr eaLnBrk="1" hangingPunct="1"/>
            <a:r>
              <a:rPr lang="en-US" altLang="en-US" dirty="0" smtClean="0"/>
              <a:t>GRADING</a:t>
            </a:r>
          </a:p>
        </p:txBody>
      </p:sp>
      <p:sp>
        <p:nvSpPr>
          <p:cNvPr id="3" name="Content Placeholder 2"/>
          <p:cNvSpPr>
            <a:spLocks noGrp="1"/>
          </p:cNvSpPr>
          <p:nvPr>
            <p:ph idx="1"/>
          </p:nvPr>
        </p:nvSpPr>
        <p:spPr/>
        <p:txBody>
          <a:bodyPr rtlCol="0">
            <a:normAutofit lnSpcReduction="10000"/>
          </a:bodyPr>
          <a:lstStyle/>
          <a:p>
            <a:pPr eaLnBrk="1" fontAlgn="auto" hangingPunct="1">
              <a:spcAft>
                <a:spcPts val="0"/>
              </a:spcAft>
              <a:defRPr/>
            </a:pPr>
            <a:r>
              <a:rPr lang="en-US" altLang="en-US" sz="3200" dirty="0" smtClean="0"/>
              <a:t>Midterm:</a:t>
            </a:r>
            <a:r>
              <a:rPr lang="tr-TR" altLang="en-US" sz="3200" dirty="0" smtClean="0"/>
              <a:t> </a:t>
            </a:r>
            <a:r>
              <a:rPr lang="en-US" altLang="en-US" sz="3200" dirty="0" smtClean="0"/>
              <a:t>35%</a:t>
            </a:r>
            <a:endParaRPr lang="tr-TR" altLang="en-US" sz="3200" dirty="0"/>
          </a:p>
          <a:p>
            <a:pPr eaLnBrk="1" fontAlgn="auto" hangingPunct="1">
              <a:spcAft>
                <a:spcPts val="0"/>
              </a:spcAft>
              <a:defRPr/>
            </a:pPr>
            <a:r>
              <a:rPr lang="en-US" altLang="en-US" sz="3200" dirty="0"/>
              <a:t>Final </a:t>
            </a:r>
            <a:r>
              <a:rPr lang="en-US" altLang="en-US" sz="3200" dirty="0" smtClean="0"/>
              <a:t>Exam:  35%</a:t>
            </a:r>
            <a:endParaRPr lang="tr-TR" altLang="en-US" sz="3200" dirty="0"/>
          </a:p>
          <a:p>
            <a:pPr eaLnBrk="1" fontAlgn="auto" hangingPunct="1">
              <a:spcAft>
                <a:spcPts val="0"/>
              </a:spcAft>
              <a:defRPr/>
            </a:pPr>
            <a:r>
              <a:rPr lang="en-US" altLang="en-US" sz="3200" dirty="0" smtClean="0"/>
              <a:t>Arena Quiz: </a:t>
            </a:r>
            <a:r>
              <a:rPr lang="en-US" altLang="en-US" sz="3200" dirty="0" smtClean="0"/>
              <a:t>13%</a:t>
            </a:r>
            <a:endParaRPr lang="en-US" altLang="en-US" sz="3200" dirty="0" smtClean="0"/>
          </a:p>
          <a:p>
            <a:pPr eaLnBrk="1" fontAlgn="auto" hangingPunct="1">
              <a:spcAft>
                <a:spcPts val="0"/>
              </a:spcAft>
              <a:defRPr/>
            </a:pPr>
            <a:r>
              <a:rPr lang="en-US" altLang="en-US" sz="3200" dirty="0" smtClean="0"/>
              <a:t>Arena Project: </a:t>
            </a:r>
            <a:r>
              <a:rPr lang="en-US" altLang="en-US" sz="3200" dirty="0" smtClean="0"/>
              <a:t>12%</a:t>
            </a:r>
            <a:endParaRPr lang="en-US" altLang="en-US" sz="3200" dirty="0" smtClean="0"/>
          </a:p>
          <a:p>
            <a:pPr eaLnBrk="1" fontAlgn="auto" hangingPunct="1">
              <a:spcAft>
                <a:spcPts val="0"/>
              </a:spcAft>
              <a:defRPr/>
            </a:pPr>
            <a:r>
              <a:rPr lang="en-US" altLang="en-US" sz="3200" dirty="0" smtClean="0"/>
              <a:t>Homework Assignments: 5%</a:t>
            </a:r>
          </a:p>
          <a:p>
            <a:pPr marL="0" indent="0" eaLnBrk="1" fontAlgn="auto" hangingPunct="1">
              <a:spcAft>
                <a:spcPts val="0"/>
              </a:spcAft>
              <a:buFont typeface="Arial" panose="020B0604020202020204" pitchFamily="34" charset="0"/>
              <a:buNone/>
              <a:defRPr/>
            </a:pPr>
            <a:endParaRPr lang="en-US" dirty="0"/>
          </a:p>
          <a:p>
            <a:pPr marL="0" indent="0" eaLnBrk="1" fontAlgn="auto" hangingPunct="1">
              <a:spcAft>
                <a:spcPts val="0"/>
              </a:spcAft>
              <a:buFont typeface="Arial" panose="020B0604020202020204" pitchFamily="34" charset="0"/>
              <a:buNone/>
              <a:defRPr/>
            </a:pPr>
            <a:r>
              <a:rPr lang="en-US" altLang="en-US" sz="3200" dirty="0" smtClean="0"/>
              <a:t>THIS ASSESSMENT CRITERIA AND THE PERCENTAGES ARE SUBJECT TO CHANGE AS THE PANDEMIC PROGRESSES!</a:t>
            </a:r>
            <a:endParaRPr lang="tr-TR" altLang="en-US" sz="3200" dirty="0"/>
          </a:p>
          <a:p>
            <a:pPr eaLnBrk="1" fontAlgn="auto" hangingPunct="1">
              <a:spcAft>
                <a:spcPts val="0"/>
              </a:spcAft>
              <a:defRPr/>
            </a:pPr>
            <a:endParaRPr lang="en-US" dirty="0"/>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ChangeArrowheads="1"/>
          </p:cNvSpPr>
          <p:nvPr>
            <p:ph type="title"/>
          </p:nvPr>
        </p:nvSpPr>
        <p:spPr/>
        <p:txBody>
          <a:bodyPr rtlCol="0">
            <a:normAutofit fontScale="90000"/>
          </a:bodyPr>
          <a:lstStyle/>
          <a:p>
            <a:pPr eaLnBrk="1" fontAlgn="auto" hangingPunct="1">
              <a:spcAft>
                <a:spcPts val="0"/>
              </a:spcAft>
              <a:defRPr/>
            </a:pPr>
            <a:r>
              <a:rPr lang="en-AU" altLang="en-US" sz="4000" dirty="0" smtClean="0"/>
              <a:t/>
            </a:r>
            <a:br>
              <a:rPr lang="en-AU" altLang="en-US" sz="4000" dirty="0" smtClean="0"/>
            </a:br>
            <a:r>
              <a:rPr lang="en-AU" altLang="en-US" sz="4400" dirty="0" smtClean="0"/>
              <a:t>ANALYSIS OF RESULTS</a:t>
            </a:r>
            <a:br>
              <a:rPr lang="en-AU" altLang="en-US" sz="4400" dirty="0" smtClean="0"/>
            </a:br>
            <a:endParaRPr lang="en-AU" altLang="en-US" sz="4000" dirty="0" smtClean="0"/>
          </a:p>
        </p:txBody>
      </p:sp>
      <p:sp>
        <p:nvSpPr>
          <p:cNvPr id="74755" name="Rectangle 3"/>
          <p:cNvSpPr>
            <a:spLocks noGrp="1" noChangeArrowheads="1"/>
          </p:cNvSpPr>
          <p:nvPr>
            <p:ph idx="1"/>
          </p:nvPr>
        </p:nvSpPr>
        <p:spPr>
          <a:xfrm>
            <a:off x="685800" y="2057400"/>
            <a:ext cx="7772400" cy="3276600"/>
          </a:xfrm>
        </p:spPr>
        <p:txBody>
          <a:bodyPr/>
          <a:lstStyle/>
          <a:p>
            <a:pPr eaLnBrk="1" hangingPunct="1"/>
            <a:r>
              <a:rPr lang="en-AU" altLang="en-US" dirty="0" smtClean="0"/>
              <a:t>Statistical tests for significance </a:t>
            </a:r>
          </a:p>
          <a:p>
            <a:pPr lvl="1" eaLnBrk="1" hangingPunct="1"/>
            <a:r>
              <a:rPr lang="en-AU" altLang="en-US" dirty="0" smtClean="0"/>
              <a:t>Point Estimation</a:t>
            </a:r>
          </a:p>
          <a:p>
            <a:pPr lvl="1" eaLnBrk="1" hangingPunct="1"/>
            <a:r>
              <a:rPr lang="en-AU" altLang="en-US" dirty="0" smtClean="0"/>
              <a:t>Confidence-Interval Estimation</a:t>
            </a:r>
          </a:p>
          <a:p>
            <a:pPr eaLnBrk="1" hangingPunct="1"/>
            <a:r>
              <a:rPr lang="en-AU" altLang="en-US" dirty="0" smtClean="0"/>
              <a:t>Interpretation of results</a:t>
            </a:r>
          </a:p>
          <a:p>
            <a:pPr eaLnBrk="1" hangingPunct="1"/>
            <a:r>
              <a:rPr lang="en-AU" altLang="en-US" dirty="0" smtClean="0"/>
              <a:t>More runs?</a:t>
            </a:r>
          </a:p>
        </p:txBody>
      </p:sp>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2"/>
          <p:cNvSpPr>
            <a:spLocks noGrp="1" noChangeArrowheads="1"/>
          </p:cNvSpPr>
          <p:nvPr>
            <p:ph type="title"/>
          </p:nvPr>
        </p:nvSpPr>
        <p:spPr/>
        <p:txBody>
          <a:bodyPr/>
          <a:lstStyle/>
          <a:p>
            <a:pPr eaLnBrk="1" hangingPunct="1"/>
            <a:r>
              <a:rPr lang="en-AU" altLang="en-US" sz="4000" dirty="0" smtClean="0"/>
              <a:t>EXPERIMENTAL DESIGN</a:t>
            </a:r>
          </a:p>
        </p:txBody>
      </p:sp>
      <p:sp>
        <p:nvSpPr>
          <p:cNvPr id="73731" name="Rectangle 3"/>
          <p:cNvSpPr>
            <a:spLocks noGrp="1" noChangeArrowheads="1"/>
          </p:cNvSpPr>
          <p:nvPr>
            <p:ph idx="1"/>
          </p:nvPr>
        </p:nvSpPr>
        <p:spPr/>
        <p:txBody>
          <a:bodyPr/>
          <a:lstStyle/>
          <a:p>
            <a:pPr eaLnBrk="1" hangingPunct="1"/>
            <a:r>
              <a:rPr lang="en-AU" altLang="en-US" dirty="0" smtClean="0"/>
              <a:t>Alternative scenarios to be simulated</a:t>
            </a:r>
          </a:p>
          <a:p>
            <a:pPr eaLnBrk="1" hangingPunct="1"/>
            <a:r>
              <a:rPr lang="en-AU" altLang="en-US" dirty="0" smtClean="0"/>
              <a:t>Type of output data analysis (steady state vs transient state analysis) </a:t>
            </a:r>
          </a:p>
          <a:p>
            <a:pPr eaLnBrk="1" hangingPunct="1"/>
            <a:r>
              <a:rPr lang="en-AU" altLang="en-US" dirty="0" smtClean="0"/>
              <a:t>Number of simulation runs</a:t>
            </a:r>
          </a:p>
          <a:p>
            <a:pPr eaLnBrk="1" hangingPunct="1"/>
            <a:r>
              <a:rPr lang="en-AU" altLang="en-US" dirty="0" smtClean="0"/>
              <a:t>Length of each run</a:t>
            </a:r>
          </a:p>
          <a:p>
            <a:pPr eaLnBrk="1" hangingPunct="1"/>
            <a:r>
              <a:rPr lang="en-AU" altLang="en-US" dirty="0" smtClean="0"/>
              <a:t>The manner of initialization</a:t>
            </a:r>
          </a:p>
          <a:p>
            <a:pPr eaLnBrk="1" hangingPunct="1"/>
            <a:r>
              <a:rPr lang="en-AU" altLang="en-US" dirty="0" smtClean="0"/>
              <a:t>Variance reduction</a:t>
            </a:r>
          </a:p>
        </p:txBody>
      </p:sp>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a:xfrm>
            <a:off x="685800" y="609600"/>
            <a:ext cx="8207375" cy="1143000"/>
          </a:xfrm>
        </p:spPr>
        <p:txBody>
          <a:bodyPr rtlCol="0">
            <a:normAutofit fontScale="90000"/>
          </a:bodyPr>
          <a:lstStyle/>
          <a:p>
            <a:pPr eaLnBrk="1" fontAlgn="auto" hangingPunct="1">
              <a:spcAft>
                <a:spcPts val="0"/>
              </a:spcAft>
              <a:defRPr/>
            </a:pPr>
            <a:r>
              <a:rPr lang="en-AU" altLang="en-US" sz="4000" dirty="0" smtClean="0"/>
              <a:t/>
            </a:r>
            <a:br>
              <a:rPr lang="en-AU" altLang="en-US" sz="4000" dirty="0" smtClean="0"/>
            </a:br>
            <a:r>
              <a:rPr lang="en-AU" altLang="en-US" sz="4000" dirty="0" smtClean="0"/>
              <a:t>DOCUMENTATION &amp; REPORTING</a:t>
            </a:r>
            <a:br>
              <a:rPr lang="en-AU" altLang="en-US" sz="4000" dirty="0" smtClean="0"/>
            </a:br>
            <a:endParaRPr lang="en-AU" altLang="en-US" sz="4000" dirty="0" smtClean="0"/>
          </a:p>
        </p:txBody>
      </p:sp>
      <p:sp>
        <p:nvSpPr>
          <p:cNvPr id="75779" name="Rectangle 3"/>
          <p:cNvSpPr>
            <a:spLocks noGrp="1" noChangeArrowheads="1"/>
          </p:cNvSpPr>
          <p:nvPr>
            <p:ph idx="1"/>
          </p:nvPr>
        </p:nvSpPr>
        <p:spPr>
          <a:xfrm>
            <a:off x="685800" y="1905000"/>
            <a:ext cx="7772400" cy="4267200"/>
          </a:xfrm>
        </p:spPr>
        <p:txBody>
          <a:bodyPr/>
          <a:lstStyle/>
          <a:p>
            <a:pPr eaLnBrk="1" hangingPunct="1"/>
            <a:r>
              <a:rPr lang="en-AU" altLang="en-US" sz="2800" dirty="0" smtClean="0"/>
              <a:t>Program Documentation</a:t>
            </a:r>
          </a:p>
          <a:p>
            <a:pPr lvl="1" eaLnBrk="1" hangingPunct="1"/>
            <a:r>
              <a:rPr lang="en-AU" altLang="en-US" sz="2400" dirty="0" smtClean="0"/>
              <a:t>Allows future modifications</a:t>
            </a:r>
          </a:p>
          <a:p>
            <a:pPr lvl="1" eaLnBrk="1" hangingPunct="1"/>
            <a:r>
              <a:rPr lang="en-AU" altLang="en-US" sz="2400" dirty="0" smtClean="0"/>
              <a:t>Creates confidence</a:t>
            </a:r>
          </a:p>
          <a:p>
            <a:pPr eaLnBrk="1" hangingPunct="1"/>
            <a:r>
              <a:rPr lang="en-AU" altLang="en-US" sz="2800" dirty="0" smtClean="0"/>
              <a:t>Progress Reports</a:t>
            </a:r>
          </a:p>
          <a:p>
            <a:pPr lvl="1" eaLnBrk="1" hangingPunct="1"/>
            <a:r>
              <a:rPr lang="en-AU" altLang="en-US" sz="2400" dirty="0" smtClean="0"/>
              <a:t>Frequent reports (e.g. monthly) are suggested</a:t>
            </a:r>
          </a:p>
          <a:p>
            <a:pPr lvl="1" eaLnBrk="1" hangingPunct="1"/>
            <a:r>
              <a:rPr lang="en-AU" altLang="en-US" sz="2400" dirty="0" smtClean="0"/>
              <a:t>Alternative scenarios</a:t>
            </a:r>
          </a:p>
          <a:p>
            <a:pPr lvl="1" eaLnBrk="1" hangingPunct="1"/>
            <a:r>
              <a:rPr lang="en-AU" altLang="en-US" sz="2400" dirty="0" smtClean="0"/>
              <a:t>Performance measures or criteria used</a:t>
            </a:r>
          </a:p>
          <a:p>
            <a:pPr lvl="1" eaLnBrk="1" hangingPunct="1"/>
            <a:r>
              <a:rPr lang="en-AU" altLang="en-US" sz="2400" dirty="0" smtClean="0"/>
              <a:t>Results of experiments</a:t>
            </a:r>
          </a:p>
          <a:p>
            <a:pPr lvl="1" eaLnBrk="1" hangingPunct="1"/>
            <a:r>
              <a:rPr lang="en-AU" altLang="en-US" sz="2400" dirty="0" smtClean="0"/>
              <a:t>Recommendations</a:t>
            </a:r>
          </a:p>
        </p:txBody>
      </p:sp>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Title 1"/>
          <p:cNvSpPr>
            <a:spLocks noGrp="1"/>
          </p:cNvSpPr>
          <p:nvPr>
            <p:ph type="title"/>
          </p:nvPr>
        </p:nvSpPr>
        <p:spPr/>
        <p:txBody>
          <a:bodyPr/>
          <a:lstStyle/>
          <a:p>
            <a:pPr eaLnBrk="1" hangingPunct="1"/>
            <a:r>
              <a:rPr lang="en-US" altLang="en-US" dirty="0" smtClean="0"/>
              <a:t>AIRPLANE BOARDING (COMPARISON)</a:t>
            </a:r>
          </a:p>
        </p:txBody>
      </p:sp>
      <p:pic>
        <p:nvPicPr>
          <p:cNvPr id="76803" name="Picture 2" descr="http://www.menkes76.com/projects/boarding/images/simulation_results.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38250" y="1808163"/>
            <a:ext cx="6667500" cy="4351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6804" name="TextBox 3"/>
          <p:cNvSpPr txBox="1">
            <a:spLocks noChangeArrowheads="1"/>
          </p:cNvSpPr>
          <p:nvPr/>
        </p:nvSpPr>
        <p:spPr bwMode="auto">
          <a:xfrm>
            <a:off x="1927225" y="6057900"/>
            <a:ext cx="5453063"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en-US" altLang="en-US" sz="1100" dirty="0"/>
              <a:t>Source: Menkes van den Briel  </a:t>
            </a:r>
            <a:r>
              <a:rPr lang="en-US" altLang="en-US" sz="1100" dirty="0">
                <a:hlinkClick r:id="rId3"/>
              </a:rPr>
              <a:t>http://www.menkes76.com/projects/boarding/boarding.htm</a:t>
            </a:r>
            <a:endParaRPr lang="en-US" altLang="en-US" sz="1100" dirty="0"/>
          </a:p>
        </p:txBody>
      </p:sp>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Title 1"/>
          <p:cNvSpPr>
            <a:spLocks noGrp="1"/>
          </p:cNvSpPr>
          <p:nvPr>
            <p:ph type="title"/>
          </p:nvPr>
        </p:nvSpPr>
        <p:spPr/>
        <p:txBody>
          <a:bodyPr/>
          <a:lstStyle/>
          <a:p>
            <a:pPr eaLnBrk="1" hangingPunct="1"/>
            <a:r>
              <a:rPr lang="en-US" altLang="en-US" dirty="0" smtClean="0"/>
              <a:t>AIRPLANE BOARDING (COMPARISON)</a:t>
            </a:r>
          </a:p>
        </p:txBody>
      </p:sp>
      <p:pic>
        <p:nvPicPr>
          <p:cNvPr id="77827" name="Picture 2" descr="http://www.menkes76.com/projects/boarding/images/simulation_results_no_carryon.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33500" y="1825625"/>
            <a:ext cx="6477000" cy="4222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7828" name="TextBox 3"/>
          <p:cNvSpPr txBox="1">
            <a:spLocks noChangeArrowheads="1"/>
          </p:cNvSpPr>
          <p:nvPr/>
        </p:nvSpPr>
        <p:spPr bwMode="auto">
          <a:xfrm>
            <a:off x="1927225" y="6057900"/>
            <a:ext cx="5453063"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en-US" altLang="en-US" sz="1100" dirty="0"/>
              <a:t>Source: Menkes van den Briel  </a:t>
            </a:r>
            <a:r>
              <a:rPr lang="en-US" altLang="en-US" sz="1100" dirty="0">
                <a:hlinkClick r:id="rId3"/>
              </a:rPr>
              <a:t>http://www.menkes76.com/projects/boarding/boarding.htm</a:t>
            </a:r>
            <a:endParaRPr lang="en-US" altLang="en-US" sz="1100"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p:txBody>
          <a:bodyPr/>
          <a:lstStyle/>
          <a:p>
            <a:pPr eaLnBrk="1" hangingPunct="1"/>
            <a:r>
              <a:rPr lang="en-US" altLang="en-US" dirty="0" smtClean="0"/>
              <a:t>POLICIES</a:t>
            </a:r>
          </a:p>
        </p:txBody>
      </p:sp>
      <p:sp>
        <p:nvSpPr>
          <p:cNvPr id="15363" name="Content Placeholder 2"/>
          <p:cNvSpPr>
            <a:spLocks noGrp="1"/>
          </p:cNvSpPr>
          <p:nvPr>
            <p:ph idx="1"/>
          </p:nvPr>
        </p:nvSpPr>
        <p:spPr/>
        <p:txBody>
          <a:bodyPr/>
          <a:lstStyle/>
          <a:p>
            <a:r>
              <a:rPr lang="en-US" altLang="en-US" b="1" i="1" dirty="0" smtClean="0"/>
              <a:t>Open-Book Policy:</a:t>
            </a:r>
            <a:r>
              <a:rPr lang="en-US" altLang="en-US" dirty="0" smtClean="0"/>
              <a:t> The midterm and final exam will be </a:t>
            </a:r>
            <a:r>
              <a:rPr lang="en-US" altLang="en-US" b="1" dirty="0" smtClean="0"/>
              <a:t>CLOSED BOOKS</a:t>
            </a:r>
            <a:r>
              <a:rPr lang="en-US" altLang="en-US" dirty="0" smtClean="0"/>
              <a:t> and </a:t>
            </a:r>
            <a:r>
              <a:rPr lang="en-US" altLang="en-US" b="1" dirty="0" smtClean="0"/>
              <a:t>CLOSED NOTES</a:t>
            </a:r>
            <a:r>
              <a:rPr lang="en-US" altLang="en-US" dirty="0" smtClean="0"/>
              <a:t>. A formula sheet and necessary statistical tables will be provided. Arena Quiz will be </a:t>
            </a:r>
            <a:r>
              <a:rPr lang="en-US" altLang="en-US" b="1" dirty="0" smtClean="0"/>
              <a:t>OPEN BOOK </a:t>
            </a:r>
            <a:r>
              <a:rPr lang="en-US" altLang="en-US" dirty="0" smtClean="0"/>
              <a:t>(Kelton et. al. only) and </a:t>
            </a:r>
            <a:r>
              <a:rPr lang="en-US" altLang="en-US" b="1" dirty="0" smtClean="0"/>
              <a:t>OPEN NOTES</a:t>
            </a:r>
            <a:r>
              <a:rPr lang="en-US" altLang="en-US" dirty="0" smtClean="0"/>
              <a:t>. </a:t>
            </a:r>
          </a:p>
          <a:p>
            <a:pPr eaLnBrk="1" hangingPunct="1"/>
            <a:endParaRPr lang="en-US" altLang="en-US" b="1" i="1" dirty="0" smtClean="0"/>
          </a:p>
          <a:p>
            <a:pPr eaLnBrk="1" hangingPunct="1"/>
            <a:r>
              <a:rPr lang="en-US" altLang="en-US" b="1" i="1" dirty="0" smtClean="0"/>
              <a:t>Group Policy:</a:t>
            </a:r>
            <a:r>
              <a:rPr lang="en-US" altLang="en-US" dirty="0" smtClean="0"/>
              <a:t> Your project will be done in groups of maximum 3 students.</a:t>
            </a:r>
          </a:p>
          <a:p>
            <a:pPr eaLnBrk="1" hangingPunct="1"/>
            <a:endParaRPr lang="en-US" altLang="en-US" b="1" dirty="0" smtClean="0"/>
          </a:p>
          <a:p>
            <a:pPr eaLnBrk="1" hangingPunct="1"/>
            <a:r>
              <a:rPr lang="en-US" altLang="en-US" b="1" i="1" dirty="0" smtClean="0"/>
              <a:t>Homework Assignments:</a:t>
            </a:r>
            <a:r>
              <a:rPr lang="en-US" altLang="en-US" i="1" dirty="0" smtClean="0"/>
              <a:t> </a:t>
            </a:r>
            <a:r>
              <a:rPr lang="en-US" altLang="en-US" dirty="0" smtClean="0"/>
              <a:t>Individual homework assignments will be given and graded </a:t>
            </a:r>
            <a:r>
              <a:rPr lang="en-US" altLang="en-US" u="sng" dirty="0" smtClean="0"/>
              <a:t>based on effort</a:t>
            </a:r>
            <a:r>
              <a:rPr lang="en-US" altLang="en-US" dirty="0" smtClean="0"/>
              <a:t>.</a:t>
            </a:r>
          </a:p>
          <a:p>
            <a:pPr eaLnBrk="1" hangingPunct="1"/>
            <a:endParaRPr lang="en-US" altLang="en-US" dirty="0" smtClean="0"/>
          </a:p>
          <a:p>
            <a:pPr eaLnBrk="1" hangingPunct="1"/>
            <a:endParaRPr lang="en-US" altLang="en-US" dirty="0" smtClean="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p:txBody>
          <a:bodyPr/>
          <a:lstStyle/>
          <a:p>
            <a:pPr eaLnBrk="1" hangingPunct="1"/>
            <a:r>
              <a:rPr lang="en-US" altLang="en-US" dirty="0" smtClean="0"/>
              <a:t>POLICIES</a:t>
            </a:r>
          </a:p>
        </p:txBody>
      </p:sp>
      <p:sp>
        <p:nvSpPr>
          <p:cNvPr id="16387" name="Content Placeholder 2"/>
          <p:cNvSpPr>
            <a:spLocks noGrp="1"/>
          </p:cNvSpPr>
          <p:nvPr>
            <p:ph idx="1"/>
          </p:nvPr>
        </p:nvSpPr>
        <p:spPr/>
        <p:txBody>
          <a:bodyPr/>
          <a:lstStyle/>
          <a:p>
            <a:pPr algn="just" eaLnBrk="1" hangingPunct="1"/>
            <a:r>
              <a:rPr lang="en-US" altLang="en-US" b="1" i="1" dirty="0" smtClean="0"/>
              <a:t>Makeup Policy: </a:t>
            </a:r>
            <a:r>
              <a:rPr lang="en-US" altLang="en-US" dirty="0" smtClean="0"/>
              <a:t>A make-up examination for the midterm or final will only be given under highly unusual circumstances (such as serious health or family problems). The student should contact the instructor as early as possible and provide the instructor with proper documentation (such as a medical note certified by Bilkent University’s Health Center). </a:t>
            </a:r>
            <a:r>
              <a:rPr lang="en-US" altLang="en-US" b="1" dirty="0" smtClean="0"/>
              <a:t>There is no make-up for quizzes</a:t>
            </a:r>
            <a:r>
              <a:rPr lang="en-US" altLang="en-US" dirty="0" smtClean="0"/>
              <a:t>.</a:t>
            </a:r>
          </a:p>
          <a:p>
            <a:pPr algn="just" eaLnBrk="1" hangingPunct="1"/>
            <a:r>
              <a:rPr lang="en-US" altLang="en-US" b="1" i="1" dirty="0" smtClean="0"/>
              <a:t>Software Policy: </a:t>
            </a:r>
            <a:r>
              <a:rPr lang="en-US" altLang="en-US" dirty="0" smtClean="0"/>
              <a:t>The simulation software </a:t>
            </a:r>
            <a:r>
              <a:rPr lang="en-US" altLang="en-US" b="1" dirty="0" smtClean="0"/>
              <a:t>ARENA</a:t>
            </a:r>
            <a:r>
              <a:rPr lang="en-US" altLang="en-US" dirty="0" smtClean="0"/>
              <a:t> can only be installed to </a:t>
            </a:r>
            <a:r>
              <a:rPr lang="en-US" altLang="en-US" u="sng" dirty="0" smtClean="0"/>
              <a:t>Windows computers</a:t>
            </a:r>
            <a:r>
              <a:rPr lang="en-US" altLang="en-US" dirty="0" smtClean="0"/>
              <a:t>. This means Mac users should either have their computers a Dual-Boot, or they will need an emulator software (like parallels). You are welcome to use the BCC Computer Labs but this might change during the semester. </a:t>
            </a:r>
          </a:p>
          <a:p>
            <a:pPr algn="just" eaLnBrk="1" hangingPunct="1"/>
            <a:r>
              <a:rPr lang="en-US" altLang="en-US" dirty="0" smtClean="0"/>
              <a:t>You must install ARENA version 14.5. No other version should be used! We will supply the installation files.</a:t>
            </a:r>
          </a:p>
          <a:p>
            <a:pPr eaLnBrk="1" hangingPunct="1"/>
            <a:endParaRPr lang="en-US" altLang="en-US" b="1" i="1" dirty="0" smtClean="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lstStyle/>
          <a:p>
            <a:pPr eaLnBrk="1" hangingPunct="1"/>
            <a:r>
              <a:rPr lang="en-US" altLang="en-US" dirty="0" smtClean="0"/>
              <a:t>POLICIES</a:t>
            </a:r>
          </a:p>
        </p:txBody>
      </p:sp>
      <p:sp>
        <p:nvSpPr>
          <p:cNvPr id="3" name="Content Placeholder 2"/>
          <p:cNvSpPr>
            <a:spLocks noGrp="1"/>
          </p:cNvSpPr>
          <p:nvPr>
            <p:ph idx="1"/>
          </p:nvPr>
        </p:nvSpPr>
        <p:spPr/>
        <p:txBody>
          <a:bodyPr rtlCol="0">
            <a:normAutofit/>
          </a:bodyPr>
          <a:lstStyle/>
          <a:p>
            <a:pPr marL="0" indent="0" eaLnBrk="1" fontAlgn="auto" hangingPunct="1">
              <a:spcAft>
                <a:spcPts val="0"/>
              </a:spcAft>
              <a:buFont typeface="Arial" panose="020B0604020202020204" pitchFamily="34" charset="0"/>
              <a:buNone/>
              <a:defRPr/>
            </a:pPr>
            <a:r>
              <a:rPr lang="tr-TR" b="1" i="1" dirty="0">
                <a:ea typeface="CMBX10"/>
                <a:cs typeface="CMBX10"/>
              </a:rPr>
              <a:t>Web Site/Email: </a:t>
            </a:r>
          </a:p>
          <a:p>
            <a:pPr eaLnBrk="1" fontAlgn="auto" hangingPunct="1">
              <a:spcAft>
                <a:spcPts val="0"/>
              </a:spcAft>
              <a:defRPr/>
            </a:pPr>
            <a:r>
              <a:rPr lang="en-US" sz="2000" dirty="0">
                <a:ea typeface="CMBX10"/>
                <a:cs typeface="CMBX10"/>
              </a:rPr>
              <a:t>https://</a:t>
            </a:r>
            <a:r>
              <a:rPr lang="en-US" sz="2000" dirty="0" smtClean="0">
                <a:ea typeface="CMBX10"/>
                <a:cs typeface="CMBX10"/>
              </a:rPr>
              <a:t>courses.ie.bilkent.edu.tr/ie324</a:t>
            </a:r>
            <a:endParaRPr lang="en-US" sz="2000" dirty="0">
              <a:ea typeface="CMBX10"/>
              <a:cs typeface="CMBX10"/>
            </a:endParaRPr>
          </a:p>
          <a:p>
            <a:pPr eaLnBrk="1" fontAlgn="auto" hangingPunct="1">
              <a:spcAft>
                <a:spcPts val="0"/>
              </a:spcAft>
              <a:defRPr/>
            </a:pPr>
            <a:r>
              <a:rPr lang="en-US" sz="2000" dirty="0">
                <a:ea typeface="CMBX10"/>
                <a:cs typeface="CMBX10"/>
              </a:rPr>
              <a:t>Students are responsible for all the announcements made in class, on the web page </a:t>
            </a:r>
            <a:r>
              <a:rPr lang="tr-TR" sz="2000" dirty="0">
                <a:ea typeface="CMBX10"/>
                <a:cs typeface="CMBX10"/>
              </a:rPr>
              <a:t>or </a:t>
            </a:r>
            <a:r>
              <a:rPr lang="en-US" sz="2000" dirty="0">
                <a:ea typeface="CMBX10"/>
                <a:cs typeface="CMBX10"/>
              </a:rPr>
              <a:t>via e-mail. </a:t>
            </a:r>
          </a:p>
          <a:p>
            <a:pPr eaLnBrk="1" fontAlgn="auto" hangingPunct="1">
              <a:spcAft>
                <a:spcPts val="0"/>
              </a:spcAft>
              <a:defRPr/>
            </a:pPr>
            <a:r>
              <a:rPr lang="en-US" sz="2000" dirty="0">
                <a:ea typeface="CMBX10"/>
                <a:cs typeface="CMBX10"/>
              </a:rPr>
              <a:t>It is the students’ responsibility to be aware of what has been covered in lectures, and to check the web page and e-mail accounts regularly and not miss any activity or information</a:t>
            </a:r>
            <a:endParaRPr lang="tr-TR" dirty="0">
              <a:latin typeface="Comic Sans MS" pitchFamily="66" charset="0"/>
              <a:ea typeface="CMBX10"/>
              <a:cs typeface="CMBX10"/>
            </a:endParaRPr>
          </a:p>
          <a:p>
            <a:pPr eaLnBrk="1" fontAlgn="auto" hangingPunct="1">
              <a:spcAft>
                <a:spcPts val="0"/>
              </a:spcAft>
              <a:defRPr/>
            </a:pPr>
            <a:endParaRPr lang="en-US"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4420</TotalTime>
  <Words>2754</Words>
  <Application>Microsoft Office PowerPoint</Application>
  <PresentationFormat>On-screen Show (4:3)</PresentationFormat>
  <Paragraphs>642</Paragraphs>
  <Slides>64</Slides>
  <Notes>5</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64</vt:i4>
      </vt:variant>
    </vt:vector>
  </HeadingPairs>
  <TitlesOfParts>
    <vt:vector size="74" baseType="lpstr">
      <vt:lpstr>Arial</vt:lpstr>
      <vt:lpstr>Calibri</vt:lpstr>
      <vt:lpstr>Calibri Light</vt:lpstr>
      <vt:lpstr>CMBX10</vt:lpstr>
      <vt:lpstr>Comic Sans MS</vt:lpstr>
      <vt:lpstr>Impact</vt:lpstr>
      <vt:lpstr>Monotype Sorts</vt:lpstr>
      <vt:lpstr>Symbol</vt:lpstr>
      <vt:lpstr>Times New Roman</vt:lpstr>
      <vt:lpstr>Office Theme</vt:lpstr>
      <vt:lpstr>IE 324 SIMULATION</vt:lpstr>
      <vt:lpstr>IE 324 SIMULATION</vt:lpstr>
      <vt:lpstr>COURSE DESCRIPTION</vt:lpstr>
      <vt:lpstr>COURSE OUTLINE</vt:lpstr>
      <vt:lpstr>TEXTBOOKS</vt:lpstr>
      <vt:lpstr>GRADING</vt:lpstr>
      <vt:lpstr>POLICIES</vt:lpstr>
      <vt:lpstr>POLICIES</vt:lpstr>
      <vt:lpstr>POLICIES</vt:lpstr>
      <vt:lpstr>POLICIES</vt:lpstr>
      <vt:lpstr>QUESTIONS?</vt:lpstr>
      <vt:lpstr>AIRPLANE BOARDING</vt:lpstr>
      <vt:lpstr>AIRPLANE BOARDING (BACK TO FRONT)</vt:lpstr>
      <vt:lpstr>AIRPLANE BOARDING (RANDOM)</vt:lpstr>
      <vt:lpstr>AIRPLANE BOARDING (OUTSIDE IN)</vt:lpstr>
      <vt:lpstr>AIRPLANE BOARDING (BY SEAT)</vt:lpstr>
      <vt:lpstr>AIRPLANE BOARDING</vt:lpstr>
      <vt:lpstr>SYSTEM</vt:lpstr>
      <vt:lpstr>WHY AND HOW TO STUDY A SYSTEM?</vt:lpstr>
      <vt:lpstr>MODEL</vt:lpstr>
      <vt:lpstr>WHAT IS SIMULATION?</vt:lpstr>
      <vt:lpstr>WHAT IS SIMULATION?</vt:lpstr>
      <vt:lpstr>ORIGIN OF SIMULATION</vt:lpstr>
      <vt:lpstr>SIMULATION AS A TOOL</vt:lpstr>
      <vt:lpstr>CLASSIFICATION OF SIMULATION MODELS</vt:lpstr>
      <vt:lpstr>CAPABILITIES / ADVANTAGES</vt:lpstr>
      <vt:lpstr>LIMITATIONS</vt:lpstr>
      <vt:lpstr>INPUT/OUTPUT PROCESS</vt:lpstr>
      <vt:lpstr>EXAMPLE: Health Center</vt:lpstr>
      <vt:lpstr>EXAMPLE: Serial production line</vt:lpstr>
      <vt:lpstr>ANALYTICAL VS SIMULATION</vt:lpstr>
      <vt:lpstr>STEPS IN A SIMULATION STUDY</vt:lpstr>
      <vt:lpstr>PROBLEM FORMULATION  (NOT MODEL)</vt:lpstr>
      <vt:lpstr>SETTING OBJECTIVES AND  PROJECT PLAN</vt:lpstr>
      <vt:lpstr>STEPS IN A SIMULATION STUDY</vt:lpstr>
      <vt:lpstr>MODEL DEVELOPMENT</vt:lpstr>
      <vt:lpstr>CONCEPTUAL MODEL</vt:lpstr>
      <vt:lpstr>CONCEPTUAL MODEL</vt:lpstr>
      <vt:lpstr>LEVEL OF DETAIL</vt:lpstr>
      <vt:lpstr>PowerPoint Presentation</vt:lpstr>
      <vt:lpstr>LEVEL OF DETAIL</vt:lpstr>
      <vt:lpstr>LEVEL OF DETAIL</vt:lpstr>
      <vt:lpstr>COMPONENTS OF A SYSTEM</vt:lpstr>
      <vt:lpstr>COMPONENTS OF A SYSTEM</vt:lpstr>
      <vt:lpstr>COMPONENTS OF A SYSTEM</vt:lpstr>
      <vt:lpstr>COMPONENTS OF A SYSTEM</vt:lpstr>
      <vt:lpstr>COMPONENTS OF A SYSTEM</vt:lpstr>
      <vt:lpstr>COMPONENTS OF A SYSTEM</vt:lpstr>
      <vt:lpstr>COMPONENTS OF A SYSTEM</vt:lpstr>
      <vt:lpstr>DATA COLLECTION AND ANALYIS</vt:lpstr>
      <vt:lpstr>LOGICAL (or Flowchart model)</vt:lpstr>
      <vt:lpstr>MODEL TRANSLATION</vt:lpstr>
      <vt:lpstr>ARENA EXAMPLE</vt:lpstr>
      <vt:lpstr>SIMAN EXAMPLE</vt:lpstr>
      <vt:lpstr>JAVA EXAMPLE</vt:lpstr>
      <vt:lpstr>STEPS IN A SIMULATION STUDY</vt:lpstr>
      <vt:lpstr>VERIFICATION AND VALIDATION</vt:lpstr>
      <vt:lpstr>VERIFICATION AND VALIDATION</vt:lpstr>
      <vt:lpstr>STEPS IN A SIMULATION STUDY</vt:lpstr>
      <vt:lpstr> ANALYSIS OF RESULTS </vt:lpstr>
      <vt:lpstr>EXPERIMENTAL DESIGN</vt:lpstr>
      <vt:lpstr> DOCUMENTATION &amp; REPORTING </vt:lpstr>
      <vt:lpstr>AIRPLANE BOARDING (COMPARISON)</vt:lpstr>
      <vt:lpstr>AIRPLANE BOARDING (COMPARISON)</vt:lpstr>
    </vt:vector>
  </TitlesOfParts>
  <Company>bilkent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WHAT IS SIMULATION?</dc:title>
  <dc:creator>Windows User</dc:creator>
  <cp:lastModifiedBy>Windows User</cp:lastModifiedBy>
  <cp:revision>226</cp:revision>
  <cp:lastPrinted>2000-02-06T15:18:19Z</cp:lastPrinted>
  <dcterms:created xsi:type="dcterms:W3CDTF">2000-01-17T21:22:37Z</dcterms:created>
  <dcterms:modified xsi:type="dcterms:W3CDTF">2023-01-30T06:25:26Z</dcterms:modified>
</cp:coreProperties>
</file>