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11"/>
  </p:notesMasterIdLst>
  <p:handoutMasterIdLst>
    <p:handoutMasterId r:id="rId12"/>
  </p:handoutMasterIdLst>
  <p:sldIdLst>
    <p:sldId id="257" r:id="rId2"/>
    <p:sldId id="396" r:id="rId3"/>
    <p:sldId id="402" r:id="rId4"/>
    <p:sldId id="401" r:id="rId5"/>
    <p:sldId id="397" r:id="rId6"/>
    <p:sldId id="399" r:id="rId7"/>
    <p:sldId id="403" r:id="rId8"/>
    <p:sldId id="400" r:id="rId9"/>
    <p:sldId id="404" r:id="rId10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102" d="100"/>
          <a:sy n="102" d="100"/>
        </p:scale>
        <p:origin x="57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10296212973379"/>
          <c:y val="2.5428331875182269E-2"/>
          <c:w val="0.86678425196850395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val>
            <c:numRef>
              <c:f>Sheet2!$E$3:$E$14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9</c:v>
                </c:pt>
                <c:pt idx="4">
                  <c:v>11</c:v>
                </c:pt>
                <c:pt idx="5">
                  <c:v>25</c:v>
                </c:pt>
                <c:pt idx="6">
                  <c:v>35</c:v>
                </c:pt>
                <c:pt idx="7">
                  <c:v>30</c:v>
                </c:pt>
                <c:pt idx="8">
                  <c:v>19</c:v>
                </c:pt>
                <c:pt idx="9">
                  <c:v>8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6F-4A80-8B83-8D96F440FC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-27"/>
        <c:axId val="987833583"/>
        <c:axId val="987835247"/>
      </c:barChart>
      <c:catAx>
        <c:axId val="98783358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7835247"/>
        <c:crosses val="autoZero"/>
        <c:auto val="1"/>
        <c:lblAlgn val="ctr"/>
        <c:lblOffset val="100"/>
        <c:noMultiLvlLbl val="0"/>
      </c:catAx>
      <c:valAx>
        <c:axId val="987835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783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val>
            <c:numRef>
              <c:f>Sheet2!$K$3:$K$6</c:f>
              <c:numCache>
                <c:formatCode>General</c:formatCode>
                <c:ptCount val="4"/>
                <c:pt idx="0">
                  <c:v>12</c:v>
                </c:pt>
                <c:pt idx="1">
                  <c:v>62</c:v>
                </c:pt>
                <c:pt idx="2">
                  <c:v>71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6-4CDB-AE98-E39273C78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-27"/>
        <c:axId val="987830255"/>
        <c:axId val="994254495"/>
      </c:barChart>
      <c:catAx>
        <c:axId val="987830255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4254495"/>
        <c:crosses val="autoZero"/>
        <c:auto val="1"/>
        <c:lblAlgn val="ctr"/>
        <c:lblOffset val="100"/>
        <c:noMultiLvlLbl val="0"/>
      </c:catAx>
      <c:valAx>
        <c:axId val="994254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783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val>
            <c:numRef>
              <c:f>Sheet2!$H$3:$H$38</c:f>
              <c:numCache>
                <c:formatCode>General</c:formatCode>
                <c:ptCount val="3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3</c:v>
                </c:pt>
                <c:pt idx="9">
                  <c:v>4</c:v>
                </c:pt>
                <c:pt idx="10">
                  <c:v>2</c:v>
                </c:pt>
                <c:pt idx="11">
                  <c:v>3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7</c:v>
                </c:pt>
                <c:pt idx="16">
                  <c:v>12</c:v>
                </c:pt>
                <c:pt idx="17">
                  <c:v>6</c:v>
                </c:pt>
                <c:pt idx="18">
                  <c:v>5</c:v>
                </c:pt>
                <c:pt idx="19">
                  <c:v>16</c:v>
                </c:pt>
                <c:pt idx="20">
                  <c:v>14</c:v>
                </c:pt>
                <c:pt idx="21">
                  <c:v>12</c:v>
                </c:pt>
                <c:pt idx="22">
                  <c:v>9</c:v>
                </c:pt>
                <c:pt idx="23">
                  <c:v>9</c:v>
                </c:pt>
                <c:pt idx="24">
                  <c:v>7</c:v>
                </c:pt>
                <c:pt idx="25">
                  <c:v>5</c:v>
                </c:pt>
                <c:pt idx="26">
                  <c:v>7</c:v>
                </c:pt>
                <c:pt idx="27">
                  <c:v>2</c:v>
                </c:pt>
                <c:pt idx="28">
                  <c:v>1</c:v>
                </c:pt>
                <c:pt idx="29">
                  <c:v>5</c:v>
                </c:pt>
                <c:pt idx="30">
                  <c:v>2</c:v>
                </c:pt>
                <c:pt idx="31">
                  <c:v>1</c:v>
                </c:pt>
                <c:pt idx="32">
                  <c:v>1</c:v>
                </c:pt>
                <c:pt idx="33">
                  <c:v>0</c:v>
                </c:pt>
                <c:pt idx="34">
                  <c:v>1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5D-4559-A06D-25AF530B5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-27"/>
        <c:axId val="988562735"/>
        <c:axId val="988568559"/>
      </c:barChart>
      <c:catAx>
        <c:axId val="988562735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8568559"/>
        <c:crosses val="autoZero"/>
        <c:auto val="1"/>
        <c:lblAlgn val="ctr"/>
        <c:lblOffset val="100"/>
        <c:noMultiLvlLbl val="0"/>
      </c:catAx>
      <c:valAx>
        <c:axId val="988568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856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 smtClean="0"/>
              <a:t>Click to edit Master text styles</a:t>
            </a:r>
          </a:p>
          <a:p>
            <a:pPr lvl="0"/>
            <a:r>
              <a:rPr lang="en-AU" altLang="en-US" noProof="0" smtClean="0"/>
              <a:t>Second level</a:t>
            </a:r>
          </a:p>
          <a:p>
            <a:pPr lvl="0"/>
            <a:r>
              <a:rPr lang="en-AU" altLang="en-US" noProof="0" smtClean="0"/>
              <a:t>Third level</a:t>
            </a:r>
          </a:p>
          <a:p>
            <a:pPr lvl="0"/>
            <a:r>
              <a:rPr lang="en-AU" altLang="en-US" noProof="0" smtClean="0"/>
              <a:t>Fourth level</a:t>
            </a:r>
          </a:p>
          <a:p>
            <a:pPr lvl="0"/>
            <a:r>
              <a:rPr lang="en-AU" alt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 smtClean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 smtClean="0"/>
              <a:t>HISTOGRAMS</a:t>
            </a:r>
            <a:endParaRPr lang="en-AU" altLang="en-US" sz="3600" b="1" dirty="0" smtClean="0"/>
          </a:p>
          <a:p>
            <a:pPr eaLnBrk="1" hangingPunct="1"/>
            <a:endParaRPr lang="en-AU" altLang="en-U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 histogram is a frequency distribution that is useful in identifying the shape of a distribution.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If data is continuous, histogram will represent the pdf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If data is discrete, histogram will represent the </a:t>
            </a:r>
            <a:r>
              <a:rPr lang="en-US" sz="2800" dirty="0" err="1" smtClean="0"/>
              <a:t>pmf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77912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 smtClean="0"/>
                  <a:t>Given a sample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 smtClean="0"/>
                  <a:t> 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800" dirty="0" smtClean="0"/>
              </a:p>
              <a:p>
                <a:pPr marL="685800" lvl="1" indent="-342900">
                  <a:buFont typeface="+mj-lt"/>
                  <a:buAutoNum type="arabicPeriod"/>
                </a:pPr>
                <a:r>
                  <a:rPr lang="en-US" sz="2400" dirty="0" smtClean="0"/>
                  <a:t>Divide the </a:t>
                </a:r>
                <a:r>
                  <a:rPr lang="en-US" sz="2400" b="1" dirty="0" smtClean="0"/>
                  <a:t>range</a:t>
                </a:r>
                <a:r>
                  <a:rPr lang="en-US" sz="2400" dirty="0" smtClean="0"/>
                  <a:t> into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/>
                  <a:t>same-width</a:t>
                </a:r>
                <a:r>
                  <a:rPr lang="en-US" sz="2400" dirty="0" smtClean="0"/>
                  <a:t>, </a:t>
                </a:r>
                <a:r>
                  <a:rPr lang="en-US" sz="2400" b="1" dirty="0" smtClean="0"/>
                  <a:t>disjoint</a:t>
                </a:r>
                <a:r>
                  <a:rPr lang="en-US" sz="2400" dirty="0" smtClean="0"/>
                  <a:t> and </a:t>
                </a:r>
                <a:r>
                  <a:rPr lang="en-US" sz="2400" b="1" dirty="0" smtClean="0"/>
                  <a:t>adjacent</a:t>
                </a:r>
                <a:r>
                  <a:rPr lang="en-US" sz="2400" dirty="0" smtClean="0"/>
                  <a:t> intervals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[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,…,[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∀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sz="2400" b="0" dirty="0" smtClean="0"/>
              </a:p>
              <a:p>
                <a:pPr marL="685800" lvl="2" indent="0">
                  <a:buNone/>
                </a:pPr>
                <a:endParaRPr lang="en-US" sz="2100" b="1" dirty="0" smtClean="0"/>
              </a:p>
              <a:p>
                <a:pPr marL="685800" lvl="2" indent="0">
                  <a:buNone/>
                </a:pPr>
                <a:r>
                  <a:rPr lang="en-US" sz="2400" b="1" dirty="0" smtClean="0"/>
                  <a:t>For continuous data: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lang="en-US" sz="2400" dirty="0" smtClean="0"/>
              </a:p>
              <a:p>
                <a:pPr marL="685800" lvl="2" indent="0">
                  <a:buNone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/>
                  <a:t> too small </a:t>
                </a:r>
                <a:r>
                  <a:rPr lang="en-US" sz="2400" dirty="0" smtClean="0">
                    <a:sym typeface="Wingdings" panose="05000000000000000000" pitchFamily="2" charset="2"/>
                  </a:rPr>
                  <a:t> coarse, blocky</a:t>
                </a:r>
              </a:p>
              <a:p>
                <a:pPr marL="685800" lvl="2" indent="0">
                  <a:buNone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𝑘</m:t>
                    </m:r>
                  </m:oMath>
                </a14:m>
                <a:r>
                  <a:rPr lang="en-US" sz="2400" dirty="0" smtClean="0">
                    <a:sym typeface="Wingdings" panose="05000000000000000000" pitchFamily="2" charset="2"/>
                  </a:rPr>
                  <a:t> too large  ragged, not smooth</a:t>
                </a:r>
              </a:p>
              <a:p>
                <a:pPr marL="685800" lvl="2" indent="0">
                  <a:buNone/>
                </a:pPr>
                <a:endParaRPr lang="en-US" sz="2400" b="1" dirty="0" smtClean="0"/>
              </a:p>
              <a:p>
                <a:pPr marL="685800" lvl="2" indent="0">
                  <a:buNone/>
                </a:pPr>
                <a:r>
                  <a:rPr lang="en-US" sz="2400" b="1" dirty="0" smtClean="0"/>
                  <a:t>For discrete </a:t>
                </a:r>
                <a:r>
                  <a:rPr lang="en-US" sz="2400" b="1" dirty="0"/>
                  <a:t>data: </a:t>
                </a:r>
                <a:r>
                  <a:rPr lang="en-US" sz="2400" dirty="0"/>
                  <a:t>S</a:t>
                </a:r>
                <a:r>
                  <a:rPr lang="en-US" sz="2400" dirty="0" smtClean="0"/>
                  <a:t>et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>
                    <a:sym typeface="Wingdings" panose="05000000000000000000" pitchFamily="2" charset="2"/>
                  </a:rPr>
                  <a:t> to be the number of distinct values in the range. (Combine adjacent cells for small # of observations.)</a:t>
                </a:r>
                <a:endParaRPr lang="en-US" sz="2400" dirty="0">
                  <a:sym typeface="Wingdings" panose="05000000000000000000" pitchFamily="2" charset="2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 r="-309" b="-5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040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150 data points,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≅12</m:t>
                    </m:r>
                  </m:oMath>
                </a14:m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73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867676"/>
              </p:ext>
            </p:extLst>
          </p:nvPr>
        </p:nvGraphicFramePr>
        <p:xfrm>
          <a:off x="4572000" y="236636"/>
          <a:ext cx="4343400" cy="2887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455241"/>
              </p:ext>
            </p:extLst>
          </p:nvPr>
        </p:nvGraphicFramePr>
        <p:xfrm>
          <a:off x="4876800" y="3435710"/>
          <a:ext cx="4038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910371"/>
              </p:ext>
            </p:extLst>
          </p:nvPr>
        </p:nvGraphicFramePr>
        <p:xfrm>
          <a:off x="257666" y="3429000"/>
          <a:ext cx="4343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6638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400" dirty="0" smtClean="0"/>
                  <a:t>2. Construct the histogram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r>
                  <a:rPr lang="en-US" sz="2400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 smtClean="0"/>
                  <a:t>be the number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’s that are in the interval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then,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,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=1,..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  <m:m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sz="2400" dirty="0" smtClean="0"/>
              </a:p>
              <a:p>
                <a:pPr lvl="1"/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59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964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829409"/>
              </p:ext>
            </p:extLst>
          </p:nvPr>
        </p:nvGraphicFramePr>
        <p:xfrm>
          <a:off x="457200" y="2667000"/>
          <a:ext cx="8229600" cy="35219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6372308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47130803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1130665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01039959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6772566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0028773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2681634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16266427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87913588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7322847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8606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1324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3238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9872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4633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2392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6303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0144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134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0468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408485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1447800"/>
            <a:ext cx="7772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Number of customers arrived at a bank during lunch hour </a:t>
            </a:r>
          </a:p>
          <a:p>
            <a:r>
              <a:rPr lang="en-US" sz="2400" dirty="0" smtClean="0"/>
              <a:t>is recorded for 50 workdays and given in </a:t>
            </a:r>
            <a:r>
              <a:rPr lang="en-US" sz="2400" b="1" dirty="0" smtClean="0"/>
              <a:t>Dataset #1 </a:t>
            </a:r>
            <a:r>
              <a:rPr lang="en-US" sz="2400" dirty="0" smtClean="0"/>
              <a:t>below.</a:t>
            </a:r>
            <a:r>
              <a:rPr lang="en-US" sz="2400" b="1" dirty="0" smtClean="0"/>
              <a:t> </a:t>
            </a:r>
          </a:p>
          <a:p>
            <a:r>
              <a:rPr lang="en-US" sz="2400" dirty="0" smtClean="0"/>
              <a:t>Draw the histogram.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108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44674792"/>
                  </p:ext>
                </p:extLst>
              </p:nvPr>
            </p:nvGraphicFramePr>
            <p:xfrm>
              <a:off x="533400" y="2133600"/>
              <a:ext cx="2514600" cy="4211585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295400">
                      <a:extLst>
                        <a:ext uri="{9D8B030D-6E8A-4147-A177-3AD203B41FA5}">
                          <a16:colId xmlns:a16="http://schemas.microsoft.com/office/drawing/2014/main" val="1879976460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602484358"/>
                        </a:ext>
                      </a:extLst>
                    </a:gridCol>
                  </a:tblGrid>
                  <a:tr h="68962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Num. of Arrivals (</a:t>
                          </a:r>
                          <a14:m>
                            <m:oMath xmlns:m="http://schemas.openxmlformats.org/officeDocument/2006/math">
                              <m:r>
                                <a:rPr lang="en-US" sz="1800">
                                  <a:effectLst/>
                                </a:rPr>
                                <m:t>𝒋</m:t>
                              </m:r>
                            </m:oMath>
                          </a14:m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Frequency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>
                                      <a:effectLst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>
                                      <a:effectLst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1800">
                                      <a:effectLst/>
                                    </a:rPr>
                                    <m:t>𝒋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461212487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79655555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39679893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1265612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63620032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4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79942691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8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10572075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28974734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7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78174889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8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898326602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56948833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10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539671819"/>
                      </a:ext>
                    </a:extLst>
                  </a:tr>
                  <a:tr h="24941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11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03102868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44674792"/>
                  </p:ext>
                </p:extLst>
              </p:nvPr>
            </p:nvGraphicFramePr>
            <p:xfrm>
              <a:off x="533400" y="2133600"/>
              <a:ext cx="2514600" cy="4211585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295400">
                      <a:extLst>
                        <a:ext uri="{9D8B030D-6E8A-4147-A177-3AD203B41FA5}">
                          <a16:colId xmlns:a16="http://schemas.microsoft.com/office/drawing/2014/main" val="1879976460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602484358"/>
                        </a:ext>
                      </a:extLst>
                    </a:gridCol>
                  </a:tblGrid>
                  <a:tr h="6896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469" t="-5310" r="-95305" b="-5300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7000" t="-5310" r="-1500" b="-5300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1212487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79655555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39679893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941265612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63620032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4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79942691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8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10572075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28974734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7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78174889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8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898326602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56948833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10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539671819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11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03102868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00400"/>
            <a:ext cx="5391150" cy="2938675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296229" y="1981200"/>
                <a:ext cx="521912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Dataset is discrete with a range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[0,11]</m:t>
                    </m:r>
                  </m:oMath>
                </a14:m>
                <a:endParaRPr lang="en-US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We need 11 intervals (cells)</a:t>
                </a:r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229" y="1981200"/>
                <a:ext cx="5219121" cy="830997"/>
              </a:xfrm>
              <a:prstGeom prst="rect">
                <a:avLst/>
              </a:prstGeom>
              <a:blipFill>
                <a:blip r:embed="rId4"/>
                <a:stretch>
                  <a:fillRect l="-1636" t="-5882" r="-11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709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Service time distribution of a bank teller is measured for 50 customers and given in </a:t>
            </a:r>
            <a:r>
              <a:rPr lang="en-US" sz="2400" b="1" dirty="0" smtClean="0"/>
              <a:t>Dataset #2 </a:t>
            </a:r>
            <a:r>
              <a:rPr lang="en-US" sz="2400" dirty="0" smtClean="0"/>
              <a:t>below.</a:t>
            </a:r>
            <a:r>
              <a:rPr lang="en-US" sz="2400" b="1" dirty="0" smtClean="0"/>
              <a:t> </a:t>
            </a:r>
            <a:r>
              <a:rPr lang="en-US" sz="2400" dirty="0" smtClean="0"/>
              <a:t>Draw the histogram.</a:t>
            </a:r>
            <a:endParaRPr lang="en-US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408086"/>
              </p:ext>
            </p:extLst>
          </p:nvPr>
        </p:nvGraphicFramePr>
        <p:xfrm>
          <a:off x="533400" y="2765583"/>
          <a:ext cx="8439150" cy="35219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1393">
                  <a:extLst>
                    <a:ext uri="{9D8B030D-6E8A-4147-A177-3AD203B41FA5}">
                      <a16:colId xmlns:a16="http://schemas.microsoft.com/office/drawing/2014/main" val="1876429805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468290336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3858571560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1622351863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2352186335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263668896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1804623969"/>
                    </a:ext>
                  </a:extLst>
                </a:gridCol>
                <a:gridCol w="1030561">
                  <a:extLst>
                    <a:ext uri="{9D8B030D-6E8A-4147-A177-3AD203B41FA5}">
                      <a16:colId xmlns:a16="http://schemas.microsoft.com/office/drawing/2014/main" val="1873900823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840501565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8275992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33749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8.616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7.386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18.204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10.144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4145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12.474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3.212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29.524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19.620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2.017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5991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7.845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9.702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8.795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17.912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2106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6.208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16.589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12.640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6.927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16794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14.872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6.174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15.359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4.219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3.727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4927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3.429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13.147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13.490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3.192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14.886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4502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3.652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18.537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5.731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28.195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7.816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16493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5.895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5.895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1.254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11.711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3.328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7427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10.247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17.044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0.060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5.908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21.482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17282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6.059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10.087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67.254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81.117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2.415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0858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05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875642"/>
                  </p:ext>
                </p:extLst>
              </p:nvPr>
            </p:nvGraphicFramePr>
            <p:xfrm>
              <a:off x="533400" y="3505200"/>
              <a:ext cx="2232385" cy="266935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113974">
                      <a:extLst>
                        <a:ext uri="{9D8B030D-6E8A-4147-A177-3AD203B41FA5}">
                          <a16:colId xmlns:a16="http://schemas.microsoft.com/office/drawing/2014/main" val="2623260362"/>
                        </a:ext>
                      </a:extLst>
                    </a:gridCol>
                    <a:gridCol w="1118411">
                      <a:extLst>
                        <a:ext uri="{9D8B030D-6E8A-4147-A177-3AD203B41FA5}">
                          <a16:colId xmlns:a16="http://schemas.microsoft.com/office/drawing/2014/main" val="189854828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Interval 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sz="1800">
                                  <a:effectLst/>
                                </a:rPr>
                                <m:t>𝒋</m:t>
                              </m:r>
                            </m:oMath>
                          </a14:m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Frequency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>
                                      <a:effectLst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>
                                      <a:effectLst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1800">
                                      <a:effectLst/>
                                    </a:rPr>
                                    <m:t>𝒋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787203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[0,12)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6074375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[12,24)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14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9498885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[24,36)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69037584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[36,48)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0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48149720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[48,60)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060879255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[60,72)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6864651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[72,84)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072979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875642"/>
                  </p:ext>
                </p:extLst>
              </p:nvPr>
            </p:nvGraphicFramePr>
            <p:xfrm>
              <a:off x="533400" y="3505200"/>
              <a:ext cx="2232385" cy="266935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113974">
                      <a:extLst>
                        <a:ext uri="{9D8B030D-6E8A-4147-A177-3AD203B41FA5}">
                          <a16:colId xmlns:a16="http://schemas.microsoft.com/office/drawing/2014/main" val="2623260362"/>
                        </a:ext>
                      </a:extLst>
                    </a:gridCol>
                    <a:gridCol w="1118411">
                      <a:extLst>
                        <a:ext uri="{9D8B030D-6E8A-4147-A177-3AD203B41FA5}">
                          <a16:colId xmlns:a16="http://schemas.microsoft.com/office/drawing/2014/main" val="189854828"/>
                        </a:ext>
                      </a:extLst>
                    </a:gridCol>
                  </a:tblGrid>
                  <a:tr h="61487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46" t="-11881" r="-101639" b="-354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0000" t="-11881" r="-1087" b="-3544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7872032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[0,12)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32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60743757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[12,24)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14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94988856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[24,36)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69037584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[36,48)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0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481497200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[48,60)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060879255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[60,72)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568646510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[72,84)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07297998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505200"/>
            <a:ext cx="5029200" cy="2743200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57200" y="2002864"/>
                <a:ext cx="7140032" cy="1238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Dataset is continuous with a range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[0,82]</m:t>
                    </m:r>
                  </m:oMath>
                </a14:m>
                <a:endParaRPr lang="en-US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We need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≅7</m:t>
                    </m:r>
                  </m:oMath>
                </a14:m>
                <a:r>
                  <a:rPr lang="en-US" sz="2400" dirty="0" smtClean="0"/>
                  <a:t> class intervals covering this range.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0" dirty="0" smtClean="0"/>
                  <a:t>This means,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002864"/>
                <a:ext cx="7140032" cy="1238865"/>
              </a:xfrm>
              <a:prstGeom prst="rect">
                <a:avLst/>
              </a:prstGeom>
              <a:blipFill>
                <a:blip r:embed="rId4"/>
                <a:stretch>
                  <a:fillRect l="-1110" t="-3941" r="-342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4625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4412</TotalTime>
  <Words>751</Words>
  <Application>Microsoft Office PowerPoint</Application>
  <PresentationFormat>On-screen Show (4:3)</PresentationFormat>
  <Paragraphs>301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IE 324 SIMULATION</vt:lpstr>
      <vt:lpstr>Histograms</vt:lpstr>
      <vt:lpstr>Histograms</vt:lpstr>
      <vt:lpstr>Example</vt:lpstr>
      <vt:lpstr>Histograms</vt:lpstr>
      <vt:lpstr>Example 1</vt:lpstr>
      <vt:lpstr>Example 1</vt:lpstr>
      <vt:lpstr>Example 2</vt:lpstr>
      <vt:lpstr>Example 2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Windows User</cp:lastModifiedBy>
  <cp:revision>190</cp:revision>
  <cp:lastPrinted>2000-02-06T15:18:19Z</cp:lastPrinted>
  <dcterms:created xsi:type="dcterms:W3CDTF">2000-01-17T21:22:37Z</dcterms:created>
  <dcterms:modified xsi:type="dcterms:W3CDTF">2024-09-24T11:34:30Z</dcterms:modified>
</cp:coreProperties>
</file>