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4" r:id="rId1"/>
  </p:sldMasterIdLst>
  <p:notesMasterIdLst>
    <p:notesMasterId r:id="rId66"/>
  </p:notesMasterIdLst>
  <p:handoutMasterIdLst>
    <p:handoutMasterId r:id="rId67"/>
  </p:handoutMasterIdLst>
  <p:sldIdLst>
    <p:sldId id="257" r:id="rId2"/>
    <p:sldId id="360" r:id="rId3"/>
    <p:sldId id="361" r:id="rId4"/>
    <p:sldId id="368" r:id="rId5"/>
    <p:sldId id="362" r:id="rId6"/>
    <p:sldId id="375" r:id="rId7"/>
    <p:sldId id="363" r:id="rId8"/>
    <p:sldId id="367" r:id="rId9"/>
    <p:sldId id="365" r:id="rId10"/>
    <p:sldId id="364" r:id="rId11"/>
    <p:sldId id="366" r:id="rId12"/>
    <p:sldId id="351" r:id="rId13"/>
    <p:sldId id="352" r:id="rId14"/>
    <p:sldId id="354" r:id="rId15"/>
    <p:sldId id="356" r:id="rId16"/>
    <p:sldId id="357" r:id="rId17"/>
    <p:sldId id="355" r:id="rId18"/>
    <p:sldId id="325" r:id="rId19"/>
    <p:sldId id="326" r:id="rId20"/>
    <p:sldId id="327" r:id="rId21"/>
    <p:sldId id="324" r:id="rId22"/>
    <p:sldId id="260" r:id="rId23"/>
    <p:sldId id="317" r:id="rId24"/>
    <p:sldId id="261" r:id="rId25"/>
    <p:sldId id="328" r:id="rId26"/>
    <p:sldId id="285" r:id="rId27"/>
    <p:sldId id="286" r:id="rId28"/>
    <p:sldId id="258" r:id="rId29"/>
    <p:sldId id="315" r:id="rId30"/>
    <p:sldId id="316" r:id="rId31"/>
    <p:sldId id="284" r:id="rId32"/>
    <p:sldId id="343" r:id="rId33"/>
    <p:sldId id="289" r:id="rId34"/>
    <p:sldId id="290" r:id="rId35"/>
    <p:sldId id="371" r:id="rId36"/>
    <p:sldId id="291" r:id="rId37"/>
    <p:sldId id="292" r:id="rId38"/>
    <p:sldId id="293" r:id="rId39"/>
    <p:sldId id="344" r:id="rId40"/>
    <p:sldId id="345" r:id="rId41"/>
    <p:sldId id="346" r:id="rId42"/>
    <p:sldId id="347" r:id="rId43"/>
    <p:sldId id="329" r:id="rId44"/>
    <p:sldId id="330" r:id="rId45"/>
    <p:sldId id="331" r:id="rId46"/>
    <p:sldId id="332" r:id="rId47"/>
    <p:sldId id="333" r:id="rId48"/>
    <p:sldId id="334" r:id="rId49"/>
    <p:sldId id="335" r:id="rId50"/>
    <p:sldId id="297" r:id="rId51"/>
    <p:sldId id="294" r:id="rId52"/>
    <p:sldId id="336" r:id="rId53"/>
    <p:sldId id="337" r:id="rId54"/>
    <p:sldId id="296" r:id="rId55"/>
    <p:sldId id="338" r:id="rId56"/>
    <p:sldId id="372" r:id="rId57"/>
    <p:sldId id="339" r:id="rId58"/>
    <p:sldId id="374" r:id="rId59"/>
    <p:sldId id="373" r:id="rId60"/>
    <p:sldId id="341" r:id="rId61"/>
    <p:sldId id="301" r:id="rId62"/>
    <p:sldId id="342" r:id="rId63"/>
    <p:sldId id="358" r:id="rId64"/>
    <p:sldId id="359" r:id="rId65"/>
  </p:sldIdLst>
  <p:sldSz cx="9144000" cy="6858000" type="screen4x3"/>
  <p:notesSz cx="6946900" cy="10058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2880" userDrawn="1">
          <p15:clr>
            <a:srgbClr val="A4A3A4"/>
          </p15:clr>
        </p15:guide>
      </p15:sldGuideLst>
    </p:ext>
    <p:ext uri="{2D200454-40CA-4A62-9FC3-DE9A4176ACB9}">
      <p15:notesGuideLst xmlns:p15="http://schemas.microsoft.com/office/powerpoint/2012/main">
        <p15:guide id="1" orient="horz" pos="3168">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DEEBF7"/>
    <a:srgbClr val="FF944B"/>
    <a:srgbClr val="EA8688"/>
    <a:srgbClr val="D0C102"/>
    <a:srgbClr val="97A9E1"/>
    <a:srgbClr val="FF6600"/>
    <a:srgbClr val="D19797"/>
    <a:srgbClr val="5A72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showGuides="1">
      <p:cViewPr varScale="1">
        <p:scale>
          <a:sx n="67" d="100"/>
          <a:sy n="67" d="100"/>
        </p:scale>
        <p:origin x="81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1" d="100"/>
          <a:sy n="61" d="100"/>
        </p:scale>
        <p:origin x="-1710" y="-72"/>
      </p:cViewPr>
      <p:guideLst>
        <p:guide orient="horz" pos="3168"/>
        <p:guide pos="218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1" name="Rectangle 3"/>
          <p:cNvSpPr>
            <a:spLocks noGrp="1" noChangeArrowheads="1"/>
          </p:cNvSpPr>
          <p:nvPr>
            <p:ph type="dt" sz="quarter"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US" altLang="en-US" dirty="0"/>
          </a:p>
        </p:txBody>
      </p:sp>
      <p:sp>
        <p:nvSpPr>
          <p:cNvPr id="104452" name="Rectangle 4"/>
          <p:cNvSpPr>
            <a:spLocks noGrp="1" noChangeArrowheads="1"/>
          </p:cNvSpPr>
          <p:nvPr>
            <p:ph type="ftr" sz="quarter" idx="2"/>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3" name="Rectangle 5"/>
          <p:cNvSpPr>
            <a:spLocks noGrp="1" noChangeArrowheads="1"/>
          </p:cNvSpPr>
          <p:nvPr>
            <p:ph type="sldNum" sz="quarter" idx="3"/>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18055A0C-6C48-4AEF-B77D-4850FCD9D18D}"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3" name="Rectangle 3"/>
          <p:cNvSpPr>
            <a:spLocks noGrp="1" noChangeArrowheads="1"/>
          </p:cNvSpPr>
          <p:nvPr>
            <p:ph type="dt"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AU" altLang="en-US" dirty="0"/>
          </a:p>
        </p:txBody>
      </p:sp>
      <p:sp>
        <p:nvSpPr>
          <p:cNvPr id="7172" name="Rectangle 4"/>
          <p:cNvSpPr>
            <a:spLocks noGrp="1" noRot="1" noChangeAspect="1" noChangeArrowheads="1" noTextEdit="1"/>
          </p:cNvSpPr>
          <p:nvPr>
            <p:ph type="sldImg" idx="2"/>
          </p:nvPr>
        </p:nvSpPr>
        <p:spPr bwMode="auto">
          <a:xfrm>
            <a:off x="958850" y="754063"/>
            <a:ext cx="5029200" cy="3771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925513" y="4778375"/>
            <a:ext cx="509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p>
            <a:pPr lvl="0"/>
            <a:r>
              <a:rPr lang="en-AU" altLang="en-US" noProof="0"/>
              <a:t>Click to edit Master text styles</a:t>
            </a:r>
          </a:p>
          <a:p>
            <a:pPr lvl="0"/>
            <a:r>
              <a:rPr lang="en-AU" altLang="en-US" noProof="0"/>
              <a:t>Second level</a:t>
            </a:r>
          </a:p>
          <a:p>
            <a:pPr lvl="0"/>
            <a:r>
              <a:rPr lang="en-AU" altLang="en-US" noProof="0"/>
              <a:t>Third level</a:t>
            </a:r>
          </a:p>
          <a:p>
            <a:pPr lvl="0"/>
            <a:r>
              <a:rPr lang="en-AU" altLang="en-US" noProof="0"/>
              <a:t>Fourth level</a:t>
            </a:r>
          </a:p>
          <a:p>
            <a:pPr lvl="0"/>
            <a:r>
              <a:rPr lang="en-AU" altLang="en-US" noProof="0"/>
              <a:t>Fifth level</a:t>
            </a:r>
          </a:p>
        </p:txBody>
      </p:sp>
      <p:sp>
        <p:nvSpPr>
          <p:cNvPr id="30726" name="Rectangle 6"/>
          <p:cNvSpPr>
            <a:spLocks noGrp="1" noChangeArrowheads="1"/>
          </p:cNvSpPr>
          <p:nvPr>
            <p:ph type="ftr" sz="quarter" idx="4"/>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7" name="Rectangle 7"/>
          <p:cNvSpPr>
            <a:spLocks noGrp="1" noChangeArrowheads="1"/>
          </p:cNvSpPr>
          <p:nvPr>
            <p:ph type="sldNum" sz="quarter" idx="5"/>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5076105E-A729-4E13-A5E3-DAC6E386DFA9}" type="slidenum">
              <a:rPr lang="en-AU" altLang="en-US"/>
              <a:pPr>
                <a:defRPr/>
              </a:pPr>
              <a:t>‹#›</a:t>
            </a:fld>
            <a:endParaRPr lang="en-AU"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076105E-A729-4E13-A5E3-DAC6E386DFA9}" type="slidenum">
              <a:rPr lang="en-AU" altLang="en-US" smtClean="0"/>
              <a:pPr>
                <a:defRPr/>
              </a:pPr>
              <a:t>4</a:t>
            </a:fld>
            <a:endParaRPr lang="en-AU" altLang="en-US" dirty="0"/>
          </a:p>
        </p:txBody>
      </p:sp>
    </p:spTree>
    <p:extLst>
      <p:ext uri="{BB962C8B-B14F-4D97-AF65-F5344CB8AC3E}">
        <p14:creationId xmlns:p14="http://schemas.microsoft.com/office/powerpoint/2010/main" val="4283422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dirty="0"/>
          </a:p>
        </p:txBody>
      </p:sp>
      <p:sp>
        <p:nvSpPr>
          <p:cNvPr id="30724" name="Slide Number Placeholder 3"/>
          <p:cNvSpPr>
            <a:spLocks noGrp="1"/>
          </p:cNvSpPr>
          <p:nvPr>
            <p:ph type="sldNum" sz="quarter" idx="5"/>
          </p:nvPr>
        </p:nvSpPr>
        <p:spPr>
          <a:noFill/>
        </p:spPr>
        <p:txBody>
          <a:bodyPr/>
          <a:lstStyle>
            <a:lvl1pPr defTabSz="971550">
              <a:spcBef>
                <a:spcPct val="30000"/>
              </a:spcBef>
              <a:defRPr kumimoji="1" sz="1200">
                <a:solidFill>
                  <a:schemeClr val="tx1"/>
                </a:solidFill>
                <a:latin typeface="Times New Roman" panose="02020603050405020304" pitchFamily="18" charset="0"/>
              </a:defRPr>
            </a:lvl1pPr>
            <a:lvl2pPr marL="742950" indent="-285750" defTabSz="971550">
              <a:spcBef>
                <a:spcPct val="30000"/>
              </a:spcBef>
              <a:defRPr kumimoji="1" sz="1200">
                <a:solidFill>
                  <a:schemeClr val="tx1"/>
                </a:solidFill>
                <a:latin typeface="Times New Roman" panose="02020603050405020304" pitchFamily="18" charset="0"/>
              </a:defRPr>
            </a:lvl2pPr>
            <a:lvl3pPr marL="1143000" indent="-228600" defTabSz="971550">
              <a:spcBef>
                <a:spcPct val="30000"/>
              </a:spcBef>
              <a:defRPr kumimoji="1" sz="1200">
                <a:solidFill>
                  <a:schemeClr val="tx1"/>
                </a:solidFill>
                <a:latin typeface="Times New Roman" panose="02020603050405020304" pitchFamily="18" charset="0"/>
              </a:defRPr>
            </a:lvl3pPr>
            <a:lvl4pPr marL="1600200" indent="-228600" defTabSz="971550">
              <a:spcBef>
                <a:spcPct val="30000"/>
              </a:spcBef>
              <a:defRPr kumimoji="1" sz="1200">
                <a:solidFill>
                  <a:schemeClr val="tx1"/>
                </a:solidFill>
                <a:latin typeface="Times New Roman" panose="02020603050405020304" pitchFamily="18" charset="0"/>
              </a:defRPr>
            </a:lvl4pPr>
            <a:lvl5pPr marL="2057400" indent="-228600" defTabSz="971550">
              <a:spcBef>
                <a:spcPct val="30000"/>
              </a:spcBef>
              <a:defRPr kumimoji="1" sz="1200">
                <a:solidFill>
                  <a:schemeClr val="tx1"/>
                </a:solidFill>
                <a:latin typeface="Times New Roman" panose="02020603050405020304" pitchFamily="18" charset="0"/>
              </a:defRPr>
            </a:lvl5pPr>
            <a:lvl6pPr marL="25146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fontAlgn="base">
              <a:spcBef>
                <a:spcPct val="0"/>
              </a:spcBef>
              <a:spcAft>
                <a:spcPct val="0"/>
              </a:spcAft>
            </a:pPr>
            <a:fld id="{1E9510F4-210E-4CBD-8C1C-79524E1ECB18}" type="slidenum">
              <a:rPr kumimoji="0" lang="en-AU" altLang="en-US" sz="1300" smtClean="0">
                <a:latin typeface="Calibri" panose="020F0502020204030204" pitchFamily="34" charset="0"/>
              </a:rPr>
              <a:pPr fontAlgn="base">
                <a:spcBef>
                  <a:spcPct val="0"/>
                </a:spcBef>
                <a:spcAft>
                  <a:spcPct val="0"/>
                </a:spcAft>
              </a:pPr>
              <a:t>21</a:t>
            </a:fld>
            <a:endParaRPr kumimoji="0" lang="en-AU" altLang="en-US" sz="1300" dirty="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5E8E0120-401A-4162-8766-9398AF27CABE}" type="slidenum">
              <a:rPr lang="en-AU" altLang="en-US" smtClean="0"/>
              <a:pPr>
                <a:defRPr/>
              </a:pPr>
              <a:t>32</a:t>
            </a:fld>
            <a:endParaRPr lang="en-AU"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35</a:t>
            </a:fld>
            <a:endParaRPr lang="en-AU"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56</a:t>
            </a:fld>
            <a:endParaRPr lang="en-AU" altLang="en-US" dirty="0"/>
          </a:p>
        </p:txBody>
      </p:sp>
    </p:spTree>
    <p:extLst>
      <p:ext uri="{BB962C8B-B14F-4D97-AF65-F5344CB8AC3E}">
        <p14:creationId xmlns:p14="http://schemas.microsoft.com/office/powerpoint/2010/main" val="4040555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59</a:t>
            </a:fld>
            <a:endParaRPr lang="en-AU" altLang="en-US" dirty="0"/>
          </a:p>
        </p:txBody>
      </p:sp>
    </p:spTree>
    <p:extLst>
      <p:ext uri="{BB962C8B-B14F-4D97-AF65-F5344CB8AC3E}">
        <p14:creationId xmlns:p14="http://schemas.microsoft.com/office/powerpoint/2010/main" val="318128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370DD103-431F-4C0F-A0CD-A008F1F7A943}" type="slidenum">
              <a:rPr lang="en-US" altLang="en-US"/>
              <a:pPr>
                <a:defRPr/>
              </a:pPr>
              <a:t>‹#›</a:t>
            </a:fld>
            <a:endParaRPr lang="en-US" altLang="en-US" dirty="0"/>
          </a:p>
        </p:txBody>
      </p:sp>
    </p:spTree>
    <p:extLst>
      <p:ext uri="{BB962C8B-B14F-4D97-AF65-F5344CB8AC3E}">
        <p14:creationId xmlns:p14="http://schemas.microsoft.com/office/powerpoint/2010/main" val="3875386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D3D25B4-F4E7-4734-B793-404D038605F6}" type="datetimeFigureOut">
              <a:rPr lang="en-US"/>
              <a:pPr>
                <a:defRPr/>
              </a:pPr>
              <a:t>9/15/2024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F8D02A-BA83-4439-AD8D-2E5AECE2B37C}" type="slidenum">
              <a:rPr lang="en-US"/>
              <a:pPr>
                <a:defRPr/>
              </a:pPr>
              <a:t>‹#›</a:t>
            </a:fld>
            <a:endParaRPr lang="en-US" dirty="0"/>
          </a:p>
        </p:txBody>
      </p:sp>
    </p:spTree>
    <p:extLst>
      <p:ext uri="{BB962C8B-B14F-4D97-AF65-F5344CB8AC3E}">
        <p14:creationId xmlns:p14="http://schemas.microsoft.com/office/powerpoint/2010/main" val="201431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1FD0473-7569-4C76-B93E-51A1510C0320}" type="datetimeFigureOut">
              <a:rPr lang="en-US"/>
              <a:pPr>
                <a:defRPr/>
              </a:pPr>
              <a:t>9/15/2024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C636EFF-36F8-4CFB-AFBE-0BD502998B07}" type="slidenum">
              <a:rPr lang="en-US"/>
              <a:pPr>
                <a:defRPr/>
              </a:pPr>
              <a:t>‹#›</a:t>
            </a:fld>
            <a:endParaRPr lang="en-US" dirty="0"/>
          </a:p>
        </p:txBody>
      </p:sp>
    </p:spTree>
    <p:extLst>
      <p:ext uri="{BB962C8B-B14F-4D97-AF65-F5344CB8AC3E}">
        <p14:creationId xmlns:p14="http://schemas.microsoft.com/office/powerpoint/2010/main" val="263137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D3E26C2-C6ED-479A-ACC8-D03715477FA0}" type="datetimeFigureOut">
              <a:rPr lang="en-US"/>
              <a:pPr>
                <a:defRPr/>
              </a:pPr>
              <a:t>9/15/2024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E1EEF9A-814A-4E45-86B3-38AB12D46A84}" type="slidenum">
              <a:rPr lang="en-US"/>
              <a:pPr>
                <a:defRPr/>
              </a:pPr>
              <a:t>‹#›</a:t>
            </a:fld>
            <a:endParaRPr lang="en-US" dirty="0"/>
          </a:p>
        </p:txBody>
      </p:sp>
    </p:spTree>
    <p:extLst>
      <p:ext uri="{BB962C8B-B14F-4D97-AF65-F5344CB8AC3E}">
        <p14:creationId xmlns:p14="http://schemas.microsoft.com/office/powerpoint/2010/main" val="331517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C388E4EA-05DE-49B6-B461-26D4427E9162}" type="slidenum">
              <a:rPr lang="en-US" altLang="en-US"/>
              <a:pPr>
                <a:defRPr/>
              </a:pPr>
              <a:t>‹#›</a:t>
            </a:fld>
            <a:endParaRPr lang="en-US" altLang="en-US" dirty="0"/>
          </a:p>
        </p:txBody>
      </p:sp>
    </p:spTree>
    <p:extLst>
      <p:ext uri="{BB962C8B-B14F-4D97-AF65-F5344CB8AC3E}">
        <p14:creationId xmlns:p14="http://schemas.microsoft.com/office/powerpoint/2010/main" val="1326202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736E0B8-BB26-4477-A7A3-11738A3CC87F}" type="datetimeFigureOut">
              <a:rPr lang="en-US"/>
              <a:pPr>
                <a:defRPr/>
              </a:pPr>
              <a:t>9/15/2024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160FD2-85F8-409E-AC00-33B7C50F8C50}" type="slidenum">
              <a:rPr lang="en-US"/>
              <a:pPr>
                <a:defRPr/>
              </a:pPr>
              <a:t>‹#›</a:t>
            </a:fld>
            <a:endParaRPr lang="en-US" dirty="0"/>
          </a:p>
        </p:txBody>
      </p:sp>
    </p:spTree>
    <p:extLst>
      <p:ext uri="{BB962C8B-B14F-4D97-AF65-F5344CB8AC3E}">
        <p14:creationId xmlns:p14="http://schemas.microsoft.com/office/powerpoint/2010/main" val="105102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96F17A4-06FF-4140-B0ED-BAD589B19F20}" type="datetimeFigureOut">
              <a:rPr lang="en-US"/>
              <a:pPr>
                <a:defRPr/>
              </a:pPr>
              <a:t>9/15/2024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2DEC47C5-9586-440A-9E19-F2D139155CAE}" type="slidenum">
              <a:rPr lang="en-US"/>
              <a:pPr>
                <a:defRPr/>
              </a:pPr>
              <a:t>‹#›</a:t>
            </a:fld>
            <a:endParaRPr lang="en-US" dirty="0"/>
          </a:p>
        </p:txBody>
      </p:sp>
    </p:spTree>
    <p:extLst>
      <p:ext uri="{BB962C8B-B14F-4D97-AF65-F5344CB8AC3E}">
        <p14:creationId xmlns:p14="http://schemas.microsoft.com/office/powerpoint/2010/main" val="3529012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ltLang="en-US" dirty="0"/>
          </a:p>
        </p:txBody>
      </p:sp>
      <p:sp>
        <p:nvSpPr>
          <p:cNvPr id="4" name="Footer Placeholder 3"/>
          <p:cNvSpPr>
            <a:spLocks noGrp="1"/>
          </p:cNvSpPr>
          <p:nvPr>
            <p:ph type="ftr" sz="quarter" idx="11"/>
          </p:nvPr>
        </p:nvSpPr>
        <p:spPr/>
        <p:txBody>
          <a:bodyPr/>
          <a:lstStyle>
            <a:lvl1pPr>
              <a:defRPr/>
            </a:lvl1pPr>
          </a:lstStyle>
          <a:p>
            <a:pPr>
              <a:defRPr/>
            </a:pPr>
            <a:endParaRPr lang="en-US" altLang="en-US" dirty="0"/>
          </a:p>
        </p:txBody>
      </p:sp>
      <p:sp>
        <p:nvSpPr>
          <p:cNvPr id="5" name="Slide Number Placeholder 4"/>
          <p:cNvSpPr>
            <a:spLocks noGrp="1"/>
          </p:cNvSpPr>
          <p:nvPr>
            <p:ph type="sldNum" sz="quarter" idx="12"/>
          </p:nvPr>
        </p:nvSpPr>
        <p:spPr/>
        <p:txBody>
          <a:bodyPr/>
          <a:lstStyle>
            <a:lvl1pPr>
              <a:defRPr/>
            </a:lvl1pPr>
          </a:lstStyle>
          <a:p>
            <a:pPr>
              <a:defRPr/>
            </a:pPr>
            <a:fld id="{827FD692-27B7-416D-9218-5E2F41DADCDA}" type="slidenum">
              <a:rPr lang="en-US" altLang="en-US"/>
              <a:pPr>
                <a:defRPr/>
              </a:pPr>
              <a:t>‹#›</a:t>
            </a:fld>
            <a:endParaRPr lang="en-US" altLang="en-US" dirty="0"/>
          </a:p>
        </p:txBody>
      </p:sp>
    </p:spTree>
    <p:extLst>
      <p:ext uri="{BB962C8B-B14F-4D97-AF65-F5344CB8AC3E}">
        <p14:creationId xmlns:p14="http://schemas.microsoft.com/office/powerpoint/2010/main" val="62510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dirty="0"/>
          </a:p>
        </p:txBody>
      </p:sp>
      <p:sp>
        <p:nvSpPr>
          <p:cNvPr id="3" name="Footer Placeholder 2"/>
          <p:cNvSpPr>
            <a:spLocks noGrp="1"/>
          </p:cNvSpPr>
          <p:nvPr>
            <p:ph type="ftr" sz="quarter" idx="11"/>
          </p:nvPr>
        </p:nvSpPr>
        <p:spPr/>
        <p:txBody>
          <a:bodyPr/>
          <a:lstStyle>
            <a:lvl1pPr>
              <a:defRPr/>
            </a:lvl1pPr>
          </a:lstStyle>
          <a:p>
            <a:pPr>
              <a:defRPr/>
            </a:pPr>
            <a:endParaRPr lang="en-US" altLang="en-US" dirty="0"/>
          </a:p>
        </p:txBody>
      </p:sp>
      <p:sp>
        <p:nvSpPr>
          <p:cNvPr id="4" name="Slide Number Placeholder 3"/>
          <p:cNvSpPr>
            <a:spLocks noGrp="1"/>
          </p:cNvSpPr>
          <p:nvPr>
            <p:ph type="sldNum" sz="quarter" idx="12"/>
          </p:nvPr>
        </p:nvSpPr>
        <p:spPr/>
        <p:txBody>
          <a:bodyPr/>
          <a:lstStyle>
            <a:lvl1pPr>
              <a:defRPr/>
            </a:lvl1pPr>
          </a:lstStyle>
          <a:p>
            <a:pPr>
              <a:defRPr/>
            </a:pPr>
            <a:fld id="{0B9B5286-B133-4907-A5CB-FA5E2FEE967E}" type="slidenum">
              <a:rPr lang="en-US" altLang="en-US"/>
              <a:pPr>
                <a:defRPr/>
              </a:pPr>
              <a:t>‹#›</a:t>
            </a:fld>
            <a:endParaRPr lang="en-US" altLang="en-US" dirty="0"/>
          </a:p>
        </p:txBody>
      </p:sp>
    </p:spTree>
    <p:extLst>
      <p:ext uri="{BB962C8B-B14F-4D97-AF65-F5344CB8AC3E}">
        <p14:creationId xmlns:p14="http://schemas.microsoft.com/office/powerpoint/2010/main" val="3920317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6995A8B-37DA-4B46-B706-F914F5EB20F4}" type="datetimeFigureOut">
              <a:rPr lang="en-US"/>
              <a:pPr>
                <a:defRPr/>
              </a:pPr>
              <a:t>9/15/2024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A2DF680-FC40-40C1-A081-1EE4C624630D}" type="slidenum">
              <a:rPr lang="en-US"/>
              <a:pPr>
                <a:defRPr/>
              </a:pPr>
              <a:t>‹#›</a:t>
            </a:fld>
            <a:endParaRPr lang="en-US" dirty="0"/>
          </a:p>
        </p:txBody>
      </p:sp>
    </p:spTree>
    <p:extLst>
      <p:ext uri="{BB962C8B-B14F-4D97-AF65-F5344CB8AC3E}">
        <p14:creationId xmlns:p14="http://schemas.microsoft.com/office/powerpoint/2010/main" val="217426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ltLang="en-US" dirty="0"/>
          </a:p>
        </p:txBody>
      </p:sp>
      <p:sp>
        <p:nvSpPr>
          <p:cNvPr id="6" name="Footer Placeholder 5"/>
          <p:cNvSpPr>
            <a:spLocks noGrp="1"/>
          </p:cNvSpPr>
          <p:nvPr>
            <p:ph type="ftr" sz="quarter" idx="11"/>
          </p:nvPr>
        </p:nvSpPr>
        <p:spPr/>
        <p:txBody>
          <a:bodyPr/>
          <a:lstStyle>
            <a:lvl1pPr>
              <a:defRPr/>
            </a:lvl1pPr>
          </a:lstStyle>
          <a:p>
            <a:pPr>
              <a:defRPr/>
            </a:pPr>
            <a:endParaRPr lang="en-US" altLang="en-US" dirty="0"/>
          </a:p>
        </p:txBody>
      </p:sp>
      <p:sp>
        <p:nvSpPr>
          <p:cNvPr id="7" name="Slide Number Placeholder 6"/>
          <p:cNvSpPr>
            <a:spLocks noGrp="1"/>
          </p:cNvSpPr>
          <p:nvPr>
            <p:ph type="sldNum" sz="quarter" idx="12"/>
          </p:nvPr>
        </p:nvSpPr>
        <p:spPr/>
        <p:txBody>
          <a:bodyPr/>
          <a:lstStyle>
            <a:lvl1pPr>
              <a:defRPr/>
            </a:lvl1pPr>
          </a:lstStyle>
          <a:p>
            <a:pPr>
              <a:defRPr/>
            </a:pPr>
            <a:fld id="{C51F8CB2-668D-46F5-ABED-3C6527BD3608}" type="slidenum">
              <a:rPr lang="en-US" altLang="en-US"/>
              <a:pPr>
                <a:defRPr/>
              </a:pPr>
              <a:t>‹#›</a:t>
            </a:fld>
            <a:endParaRPr lang="en-US" altLang="en-US" dirty="0"/>
          </a:p>
        </p:txBody>
      </p:sp>
    </p:spTree>
    <p:extLst>
      <p:ext uri="{BB962C8B-B14F-4D97-AF65-F5344CB8AC3E}">
        <p14:creationId xmlns:p14="http://schemas.microsoft.com/office/powerpoint/2010/main" val="1802860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992A7B45-5C6A-4AC0-ADB7-5C55976B05D2}" type="datetimeFigureOut">
              <a:rPr lang="en-US"/>
              <a:pPr>
                <a:defRPr/>
              </a:pPr>
              <a:t>9/15/2024</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B34DE454-9429-4B7E-8CBC-46FA23427EBB}" type="slidenum">
              <a:rPr lang="en-US"/>
              <a:pPr>
                <a:defRPr/>
              </a:pPr>
              <a:t>‹#›</a:t>
            </a:fld>
            <a:endParaRPr lang="en-US" dirty="0"/>
          </a:p>
        </p:txBody>
      </p:sp>
      <p:sp>
        <p:nvSpPr>
          <p:cNvPr id="7" name="Rectangle 6"/>
          <p:cNvSpPr/>
          <p:nvPr userDrawn="1"/>
        </p:nvSpPr>
        <p:spPr>
          <a:xfrm>
            <a:off x="0" y="6356350"/>
            <a:ext cx="9144000" cy="501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Bilkent University - IE 324 Simulation</a:t>
            </a:r>
          </a:p>
        </p:txBody>
      </p:sp>
    </p:spTree>
  </p:cSld>
  <p:clrMap bg1="lt1" tx1="dk1" bg2="lt2" tx2="dk2" accent1="accent1" accent2="accent2" accent3="accent3" accent4="accent4" accent5="accent5" accent6="accent6" hlink="hlink" folHlink="folHlink"/>
  <p:sldLayoutIdLst>
    <p:sldLayoutId id="2147483921" r:id="rId1"/>
    <p:sldLayoutId id="2147483915" r:id="rId2"/>
    <p:sldLayoutId id="2147483922" r:id="rId3"/>
    <p:sldLayoutId id="2147483916" r:id="rId4"/>
    <p:sldLayoutId id="2147483917" r:id="rId5"/>
    <p:sldLayoutId id="2147483923" r:id="rId6"/>
    <p:sldLayoutId id="2147483924" r:id="rId7"/>
    <p:sldLayoutId id="2147483918" r:id="rId8"/>
    <p:sldLayoutId id="2147483925" r:id="rId9"/>
    <p:sldLayoutId id="2147483919" r:id="rId10"/>
    <p:sldLayoutId id="214748392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n-AU" altLang="en-US" sz="4800" dirty="0"/>
              <a:t>IE 324 SIMULATION</a:t>
            </a:r>
          </a:p>
        </p:txBody>
      </p:sp>
      <p:sp>
        <p:nvSpPr>
          <p:cNvPr id="9219" name="Rectangle 3"/>
          <p:cNvSpPr>
            <a:spLocks noGrp="1" noChangeArrowheads="1"/>
          </p:cNvSpPr>
          <p:nvPr>
            <p:ph type="subTitle" idx="1"/>
          </p:nvPr>
        </p:nvSpPr>
        <p:spPr/>
        <p:txBody>
          <a:bodyPr/>
          <a:lstStyle/>
          <a:p>
            <a:pPr eaLnBrk="1" hangingPunct="1">
              <a:spcBef>
                <a:spcPts val="0"/>
              </a:spcBef>
            </a:pPr>
            <a:r>
              <a:rPr lang="en-AU" altLang="en-US" sz="3600" b="1" dirty="0"/>
              <a:t>INTRODUCTION </a:t>
            </a:r>
          </a:p>
          <a:p>
            <a:pPr eaLnBrk="1" hangingPunct="1"/>
            <a:endParaRPr lang="en-AU" altLang="en-US" sz="3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dirty="0"/>
              <a:t>POLICIES</a:t>
            </a:r>
          </a:p>
        </p:txBody>
      </p:sp>
      <p:sp>
        <p:nvSpPr>
          <p:cNvPr id="16387" name="Content Placeholder 2"/>
          <p:cNvSpPr>
            <a:spLocks noGrp="1"/>
          </p:cNvSpPr>
          <p:nvPr>
            <p:ph idx="1"/>
          </p:nvPr>
        </p:nvSpPr>
        <p:spPr>
          <a:xfrm>
            <a:off x="628650" y="1524000"/>
            <a:ext cx="8134350" cy="4652963"/>
          </a:xfrm>
        </p:spPr>
        <p:txBody>
          <a:bodyPr/>
          <a:lstStyle/>
          <a:p>
            <a:pPr algn="just" eaLnBrk="1" hangingPunct="1"/>
            <a:r>
              <a:rPr lang="en-US" altLang="en-US" sz="2400" b="1" i="1" dirty="0"/>
              <a:t>Makeup Policy: </a:t>
            </a:r>
            <a:r>
              <a:rPr lang="en-US" altLang="en-US" sz="2400" dirty="0"/>
              <a:t>A make-up examination for the midterm or final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r>
              <a:rPr lang="en-US" altLang="en-US" sz="2400" b="1" dirty="0"/>
              <a:t>There is no make-up for quizzes</a:t>
            </a:r>
            <a:r>
              <a:rPr lang="en-US" altLang="en-US" sz="2400" dirty="0"/>
              <a:t>.</a:t>
            </a:r>
          </a:p>
          <a:p>
            <a:pPr algn="just" eaLnBrk="1" hangingPunct="1"/>
            <a:r>
              <a:rPr lang="en-US" altLang="en-US" sz="2400" b="1" i="1" dirty="0"/>
              <a:t>Software Policy: </a:t>
            </a:r>
            <a:r>
              <a:rPr lang="en-US" altLang="en-US" sz="2400" dirty="0"/>
              <a:t>The simulation software </a:t>
            </a:r>
            <a:r>
              <a:rPr lang="en-US" altLang="en-US" sz="2400" b="1" dirty="0"/>
              <a:t>ARENA</a:t>
            </a:r>
            <a:r>
              <a:rPr lang="en-US" altLang="en-US" sz="2400" dirty="0"/>
              <a:t> can only be installed to </a:t>
            </a:r>
            <a:r>
              <a:rPr lang="en-US" altLang="en-US" sz="2400" u="sng" dirty="0"/>
              <a:t>Windows computers</a:t>
            </a:r>
            <a:r>
              <a:rPr lang="en-US" altLang="en-US" sz="2400" dirty="0"/>
              <a:t>. This means Mac users should either have their computers a Dual-Boot, or they will need an emulator software (like parallels). You are welcome to use the BCC Computer Labs but this might change during the semester. </a:t>
            </a:r>
          </a:p>
          <a:p>
            <a:pPr algn="just" eaLnBrk="1" hangingPunct="1"/>
            <a:r>
              <a:rPr lang="en-US" altLang="en-US" sz="2400" dirty="0"/>
              <a:t>You must install ARENA version 14.5. No other version should be used! We will supply the installation files.</a:t>
            </a:r>
          </a:p>
          <a:p>
            <a:pPr eaLnBrk="1" hangingPunct="1"/>
            <a:endParaRPr lang="en-US" altLang="en-US" b="1"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endParaRPr lang="en-US" altLang="en-US" dirty="0"/>
          </a:p>
        </p:txBody>
      </p:sp>
      <p:sp>
        <p:nvSpPr>
          <p:cNvPr id="19459" name="Content Placeholder 2"/>
          <p:cNvSpPr>
            <a:spLocks noGrp="1"/>
          </p:cNvSpPr>
          <p:nvPr>
            <p:ph idx="1"/>
          </p:nvPr>
        </p:nvSpPr>
        <p:spPr/>
        <p:txBody>
          <a:bodyPr/>
          <a:lstStyle/>
          <a:p>
            <a:pPr marL="0" indent="0" algn="ctr" eaLnBrk="1" hangingPunct="1">
              <a:buNone/>
            </a:pPr>
            <a:endParaRPr lang="en-US" altLang="en-US" sz="4800" dirty="0"/>
          </a:p>
          <a:p>
            <a:pPr marL="0" indent="0" algn="ctr" eaLnBrk="1" hangingPunct="1">
              <a:buNone/>
            </a:pPr>
            <a:r>
              <a:rPr lang="en-US" altLang="en-US" sz="4800" dirty="0"/>
              <a:t>QUESTIONS?</a:t>
            </a:r>
          </a:p>
          <a:p>
            <a:pPr eaLnBrk="1" hangingPunct="1"/>
            <a:endParaRPr lang="en-US"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dirty="0"/>
              <a:t>AIRPLANE BOARDING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a:t>How to board an airplane?</a:t>
            </a:r>
          </a:p>
          <a:p>
            <a:pPr eaLnBrk="1" fontAlgn="auto" hangingPunct="1">
              <a:spcAft>
                <a:spcPts val="0"/>
              </a:spcAft>
              <a:defRPr/>
            </a:pPr>
            <a:endParaRPr lang="en-US" dirty="0"/>
          </a:p>
          <a:p>
            <a:pPr eaLnBrk="1" fontAlgn="auto" hangingPunct="1">
              <a:spcAft>
                <a:spcPts val="0"/>
              </a:spcAft>
              <a:defRPr/>
            </a:pPr>
            <a:r>
              <a:rPr lang="en-US" dirty="0"/>
              <a:t>The order of boarding is</a:t>
            </a:r>
          </a:p>
          <a:p>
            <a:pPr marL="0" indent="0" eaLnBrk="1" fontAlgn="auto" hangingPunct="1">
              <a:spcAft>
                <a:spcPts val="0"/>
              </a:spcAft>
              <a:buFont typeface="Arial" panose="020B0604020202020204" pitchFamily="34" charset="0"/>
              <a:buNone/>
              <a:defRPr/>
            </a:pPr>
            <a:r>
              <a:rPr lang="en-US" dirty="0"/>
              <a:t>usually determined by the </a:t>
            </a:r>
          </a:p>
          <a:p>
            <a:pPr marL="0" indent="0" eaLnBrk="1" fontAlgn="auto" hangingPunct="1">
              <a:spcAft>
                <a:spcPts val="0"/>
              </a:spcAft>
              <a:buFont typeface="Arial" panose="020B0604020202020204" pitchFamily="34" charset="0"/>
              <a:buNone/>
              <a:defRPr/>
            </a:pPr>
            <a:r>
              <a:rPr lang="en-US" dirty="0"/>
              <a:t>carrier and denoted with </a:t>
            </a:r>
          </a:p>
          <a:p>
            <a:pPr marL="0" indent="0" eaLnBrk="1" fontAlgn="auto" hangingPunct="1">
              <a:spcAft>
                <a:spcPts val="0"/>
              </a:spcAft>
              <a:buFont typeface="Arial" panose="020B0604020202020204" pitchFamily="34" charset="0"/>
              <a:buNone/>
              <a:defRPr/>
            </a:pPr>
            <a:r>
              <a:rPr lang="en-US" dirty="0"/>
              <a:t>your boarding group.</a:t>
            </a:r>
          </a:p>
        </p:txBody>
      </p:sp>
      <p:pic>
        <p:nvPicPr>
          <p:cNvPr id="2048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825625"/>
            <a:ext cx="3257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6002338" y="4598988"/>
            <a:ext cx="5334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dirty="0"/>
              <a:t>AIRPLANE BOARDING (BACK TO FRONT)</a:t>
            </a:r>
          </a:p>
        </p:txBody>
      </p:sp>
      <p:sp>
        <p:nvSpPr>
          <p:cNvPr id="3" name="Content Placeholder 2"/>
          <p:cNvSpPr>
            <a:spLocks noGrp="1"/>
          </p:cNvSpPr>
          <p:nvPr>
            <p:ph idx="1"/>
          </p:nvPr>
        </p:nvSpPr>
        <p:spPr/>
        <p:txBody>
          <a:bodyPr rtlCol="0">
            <a:normAutofit/>
          </a:bodyPr>
          <a:lstStyle/>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marL="342900" lvl="1" indent="0" eaLnBrk="1" fontAlgn="auto" hangingPunct="1">
              <a:spcAft>
                <a:spcPts val="0"/>
              </a:spcAft>
              <a:buFont typeface="Arial" panose="020B0604020202020204" pitchFamily="34" charset="0"/>
              <a:buNone/>
              <a:defRPr/>
            </a:pPr>
            <a:r>
              <a:rPr lang="en-US" dirty="0"/>
              <a:t> </a:t>
            </a:r>
          </a:p>
          <a:p>
            <a:pPr eaLnBrk="1" fontAlgn="auto" hangingPunct="1">
              <a:spcAft>
                <a:spcPts val="0"/>
              </a:spcAft>
              <a:defRPr/>
            </a:pPr>
            <a:endParaRPr lang="en-US" dirty="0"/>
          </a:p>
        </p:txBody>
      </p:sp>
      <p:pic>
        <p:nvPicPr>
          <p:cNvPr id="21508" name="Picture 6" descr="http://freegifmaker.me/video/1569063775196333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63663" y="2590800"/>
            <a:ext cx="658177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dirty="0"/>
              <a:t>AIRPLANE BOARDING (RANDOM)</a:t>
            </a:r>
          </a:p>
        </p:txBody>
      </p:sp>
      <p:sp>
        <p:nvSpPr>
          <p:cNvPr id="22531" name="Content Placeholder 2"/>
          <p:cNvSpPr>
            <a:spLocks noGrp="1"/>
          </p:cNvSpPr>
          <p:nvPr>
            <p:ph idx="1"/>
          </p:nvPr>
        </p:nvSpPr>
        <p:spPr/>
        <p:txBody>
          <a:bodyPr/>
          <a:lstStyle/>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eaLnBrk="1" hangingPunct="1"/>
            <a:endParaRPr lang="en-US" altLang="en-US" dirty="0"/>
          </a:p>
        </p:txBody>
      </p:sp>
      <p:pic>
        <p:nvPicPr>
          <p:cNvPr id="22532" name="Picture 6" descr="http://freegifmaker.me/video/1569063921196331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7"/>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dirty="0"/>
              <a:t>AIRPLANE BOARDING (OUTSIDE IN)</a:t>
            </a:r>
          </a:p>
        </p:txBody>
      </p:sp>
      <p:pic>
        <p:nvPicPr>
          <p:cNvPr id="23555" name="Picture 2" descr="http://freegifmaker.me/video/1569064214250032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dirty="0"/>
              <a:t>AIRPLANE BOARDING (BY SEAT)</a:t>
            </a:r>
          </a:p>
        </p:txBody>
      </p:sp>
      <p:pic>
        <p:nvPicPr>
          <p:cNvPr id="24579" name="Picture 2" descr="http://freegifmaker.me/video/156906435625003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4384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dirty="0"/>
              <a:t>AIRPLANE BOARDING</a:t>
            </a:r>
          </a:p>
        </p:txBody>
      </p:sp>
      <p:sp>
        <p:nvSpPr>
          <p:cNvPr id="25603" name="Content Placeholder 2"/>
          <p:cNvSpPr>
            <a:spLocks noGrp="1"/>
          </p:cNvSpPr>
          <p:nvPr>
            <p:ph idx="1"/>
          </p:nvPr>
        </p:nvSpPr>
        <p:spPr/>
        <p:txBody>
          <a:bodyPr/>
          <a:lstStyle/>
          <a:p>
            <a:pPr eaLnBrk="1" hangingPunct="1"/>
            <a:r>
              <a:rPr lang="en-US" altLang="en-US" dirty="0"/>
              <a:t>How to determine the best method?</a:t>
            </a:r>
          </a:p>
          <a:p>
            <a:pPr lvl="1" eaLnBrk="1" hangingPunct="1"/>
            <a:r>
              <a:rPr lang="en-US" altLang="en-US" dirty="0"/>
              <a:t>What performance metrics to decide?</a:t>
            </a:r>
          </a:p>
          <a:p>
            <a:pPr eaLnBrk="1" hangingPunct="1"/>
            <a:r>
              <a:rPr lang="en-US" altLang="en-US" dirty="0"/>
              <a:t>Things to think about:</a:t>
            </a:r>
          </a:p>
          <a:p>
            <a:pPr lvl="1" eaLnBrk="1" hangingPunct="1"/>
            <a:r>
              <a:rPr lang="en-US" altLang="en-US" dirty="0"/>
              <a:t>Passenger movements / lineup order </a:t>
            </a:r>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r>
              <a:rPr lang="en-US" altLang="en-US" dirty="0"/>
              <a:t>Single, double door usage?</a:t>
            </a:r>
          </a:p>
          <a:p>
            <a:pPr lvl="1" eaLnBrk="1" hangingPunct="1"/>
            <a:r>
              <a:rPr lang="en-US" altLang="en-US" dirty="0"/>
              <a:t>Different type of passengers (young, old, with babies/kids, disabled…)</a:t>
            </a:r>
          </a:p>
          <a:p>
            <a:pPr lvl="1" eaLnBrk="1" hangingPunct="1"/>
            <a:r>
              <a:rPr lang="en-US" altLang="en-US" dirty="0"/>
              <a:t>Passengers with/without carry-on</a:t>
            </a:r>
          </a:p>
          <a:p>
            <a:pPr eaLnBrk="1" hangingPunct="1"/>
            <a:r>
              <a:rPr lang="en-US" altLang="en-US" dirty="0"/>
              <a:t>How to make the analysis?</a:t>
            </a:r>
          </a:p>
        </p:txBody>
      </p:sp>
      <p:pic>
        <p:nvPicPr>
          <p:cNvPr id="25604" name="Picture 2" descr="http://www.menkes76.com/projects/boarding/images/getting_a_to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24200"/>
            <a:ext cx="20574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50" y="365125"/>
            <a:ext cx="7886700" cy="1131888"/>
          </a:xfrm>
        </p:spPr>
        <p:txBody>
          <a:bodyPr/>
          <a:lstStyle/>
          <a:p>
            <a:pPr eaLnBrk="1" hangingPunct="1"/>
            <a:r>
              <a:rPr lang="en-US" altLang="en-US" sz="4000" dirty="0"/>
              <a:t>SYSTEM</a:t>
            </a:r>
          </a:p>
        </p:txBody>
      </p:sp>
      <p:sp>
        <p:nvSpPr>
          <p:cNvPr id="7171" name="TextBox 7"/>
          <p:cNvSpPr txBox="1">
            <a:spLocks noChangeArrowheads="1"/>
          </p:cNvSpPr>
          <p:nvPr/>
        </p:nvSpPr>
        <p:spPr bwMode="auto">
          <a:xfrm>
            <a:off x="628650" y="1676400"/>
            <a:ext cx="851535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lnSpc>
                <a:spcPct val="90000"/>
              </a:lnSpc>
              <a:spcBef>
                <a:spcPts val="0"/>
              </a:spcBef>
              <a:spcAft>
                <a:spcPts val="0"/>
              </a:spcAft>
              <a:defRPr/>
            </a:pPr>
            <a:r>
              <a:rPr lang="en-AU" altLang="en-US" sz="2400" dirty="0">
                <a:latin typeface="+mn-lt"/>
              </a:rPr>
              <a:t>A set of interacting components or entities operating together to achieve a common goal or objective.</a:t>
            </a:r>
          </a:p>
          <a:p>
            <a:pPr eaLnBrk="1" fontAlgn="auto" hangingPunct="1">
              <a:spcBef>
                <a:spcPts val="0"/>
              </a:spcBef>
              <a:spcAft>
                <a:spcPts val="0"/>
              </a:spcAft>
              <a:defRPr/>
            </a:pPr>
            <a:r>
              <a:rPr lang="en-US" altLang="en-US" sz="2000" u="sng" dirty="0">
                <a:latin typeface="+mn-lt"/>
              </a:rPr>
              <a:t>Examples</a:t>
            </a:r>
          </a:p>
          <a:p>
            <a:pPr lvl="1" eaLnBrk="1" fontAlgn="auto" hangingPunct="1">
              <a:spcBef>
                <a:spcPts val="0"/>
              </a:spcBef>
              <a:spcAft>
                <a:spcPts val="0"/>
              </a:spcAft>
              <a:defRPr/>
            </a:pPr>
            <a:r>
              <a:rPr lang="en-US" altLang="en-US" sz="2000" dirty="0">
                <a:latin typeface="+mn-lt"/>
              </a:rPr>
              <a:t>Manufacturing facility</a:t>
            </a:r>
          </a:p>
          <a:p>
            <a:pPr lvl="1" eaLnBrk="1" fontAlgn="auto" hangingPunct="1">
              <a:lnSpc>
                <a:spcPct val="80000"/>
              </a:lnSpc>
              <a:spcBef>
                <a:spcPts val="0"/>
              </a:spcBef>
              <a:spcAft>
                <a:spcPts val="0"/>
              </a:spcAft>
              <a:defRPr/>
            </a:pPr>
            <a:r>
              <a:rPr lang="en-US" altLang="en-US" sz="2000" dirty="0">
                <a:latin typeface="+mn-lt"/>
              </a:rPr>
              <a:t>Bank operation</a:t>
            </a:r>
          </a:p>
          <a:p>
            <a:pPr lvl="1" eaLnBrk="1" fontAlgn="auto" hangingPunct="1">
              <a:lnSpc>
                <a:spcPct val="80000"/>
              </a:lnSpc>
              <a:spcBef>
                <a:spcPts val="0"/>
              </a:spcBef>
              <a:spcAft>
                <a:spcPts val="0"/>
              </a:spcAft>
              <a:defRPr/>
            </a:pPr>
            <a:r>
              <a:rPr lang="en-US" altLang="en-US" sz="2000" dirty="0">
                <a:latin typeface="+mn-lt"/>
              </a:rPr>
              <a:t>Airport operations (passengers, security, planes, crews, baggage)</a:t>
            </a:r>
          </a:p>
          <a:p>
            <a:pPr lvl="1" eaLnBrk="1" fontAlgn="auto" hangingPunct="1">
              <a:lnSpc>
                <a:spcPct val="80000"/>
              </a:lnSpc>
              <a:spcBef>
                <a:spcPts val="0"/>
              </a:spcBef>
              <a:spcAft>
                <a:spcPts val="0"/>
              </a:spcAft>
              <a:defRPr/>
            </a:pPr>
            <a:r>
              <a:rPr lang="en-US" altLang="en-US" sz="2000" dirty="0">
                <a:latin typeface="+mn-lt"/>
              </a:rPr>
              <a:t>Transportation/logistics/distribution operation</a:t>
            </a:r>
          </a:p>
          <a:p>
            <a:pPr lvl="1" eaLnBrk="1" fontAlgn="auto" hangingPunct="1">
              <a:lnSpc>
                <a:spcPct val="80000"/>
              </a:lnSpc>
              <a:spcBef>
                <a:spcPts val="0"/>
              </a:spcBef>
              <a:spcAft>
                <a:spcPts val="0"/>
              </a:spcAft>
              <a:defRPr/>
            </a:pPr>
            <a:r>
              <a:rPr lang="en-US" altLang="en-US" sz="2000" dirty="0">
                <a:latin typeface="+mn-lt"/>
              </a:rPr>
              <a:t>Hospital facilities (emergency room, operating room, admissions)</a:t>
            </a:r>
          </a:p>
          <a:p>
            <a:pPr lvl="1" eaLnBrk="1" fontAlgn="auto" hangingPunct="1">
              <a:lnSpc>
                <a:spcPct val="80000"/>
              </a:lnSpc>
              <a:spcBef>
                <a:spcPts val="0"/>
              </a:spcBef>
              <a:spcAft>
                <a:spcPts val="0"/>
              </a:spcAft>
              <a:defRPr/>
            </a:pPr>
            <a:r>
              <a:rPr lang="en-US" altLang="en-US" sz="2000" dirty="0">
                <a:latin typeface="+mn-lt"/>
              </a:rPr>
              <a:t>Computer network</a:t>
            </a:r>
          </a:p>
          <a:p>
            <a:pPr lvl="1" eaLnBrk="1" fontAlgn="auto" hangingPunct="1">
              <a:lnSpc>
                <a:spcPct val="80000"/>
              </a:lnSpc>
              <a:spcBef>
                <a:spcPts val="0"/>
              </a:spcBef>
              <a:spcAft>
                <a:spcPts val="0"/>
              </a:spcAft>
              <a:defRPr/>
            </a:pPr>
            <a:r>
              <a:rPr lang="en-US" altLang="en-US" sz="2000" dirty="0">
                <a:latin typeface="+mn-lt"/>
              </a:rPr>
              <a:t>Freeway system</a:t>
            </a:r>
          </a:p>
          <a:p>
            <a:pPr lvl="1" eaLnBrk="1" fontAlgn="auto" hangingPunct="1">
              <a:lnSpc>
                <a:spcPct val="80000"/>
              </a:lnSpc>
              <a:spcBef>
                <a:spcPts val="0"/>
              </a:spcBef>
              <a:spcAft>
                <a:spcPts val="0"/>
              </a:spcAft>
              <a:defRPr/>
            </a:pPr>
            <a:r>
              <a:rPr lang="en-US" altLang="en-US" sz="2000" dirty="0">
                <a:latin typeface="+mn-lt"/>
              </a:rPr>
              <a:t>Business process (insurance office)</a:t>
            </a:r>
          </a:p>
          <a:p>
            <a:pPr lvl="1" eaLnBrk="1" fontAlgn="auto" hangingPunct="1">
              <a:lnSpc>
                <a:spcPct val="80000"/>
              </a:lnSpc>
              <a:spcBef>
                <a:spcPts val="0"/>
              </a:spcBef>
              <a:spcAft>
                <a:spcPts val="0"/>
              </a:spcAft>
              <a:defRPr/>
            </a:pPr>
            <a:r>
              <a:rPr lang="en-US" altLang="en-US" sz="2000" dirty="0">
                <a:latin typeface="+mn-lt"/>
              </a:rPr>
              <a:t>Fast-food restaurant</a:t>
            </a:r>
          </a:p>
          <a:p>
            <a:pPr lvl="1" eaLnBrk="1" fontAlgn="auto" hangingPunct="1">
              <a:lnSpc>
                <a:spcPct val="80000"/>
              </a:lnSpc>
              <a:spcBef>
                <a:spcPts val="0"/>
              </a:spcBef>
              <a:spcAft>
                <a:spcPts val="0"/>
              </a:spcAft>
              <a:defRPr/>
            </a:pPr>
            <a:r>
              <a:rPr lang="en-US" altLang="en-US" sz="2000" dirty="0">
                <a:latin typeface="+mn-lt"/>
              </a:rPr>
              <a:t>Supermarket</a:t>
            </a:r>
          </a:p>
          <a:p>
            <a:pPr lvl="1" eaLnBrk="1" fontAlgn="auto" hangingPunct="1">
              <a:lnSpc>
                <a:spcPct val="80000"/>
              </a:lnSpc>
              <a:spcBef>
                <a:spcPts val="0"/>
              </a:spcBef>
              <a:spcAft>
                <a:spcPts val="0"/>
              </a:spcAft>
              <a:defRPr/>
            </a:pPr>
            <a:r>
              <a:rPr lang="en-US" altLang="en-US" sz="2000" dirty="0">
                <a:latin typeface="+mn-lt"/>
              </a:rPr>
              <a:t>Theme park</a:t>
            </a:r>
          </a:p>
          <a:p>
            <a:pPr lvl="1" eaLnBrk="1" fontAlgn="auto" hangingPunct="1">
              <a:lnSpc>
                <a:spcPct val="80000"/>
              </a:lnSpc>
              <a:spcBef>
                <a:spcPts val="0"/>
              </a:spcBef>
              <a:spcAft>
                <a:spcPts val="0"/>
              </a:spcAft>
              <a:defRPr/>
            </a:pPr>
            <a:r>
              <a:rPr lang="en-US" altLang="en-US" sz="2000" dirty="0">
                <a:latin typeface="+mn-lt"/>
              </a:rPr>
              <a:t>Emergency-response system </a:t>
            </a:r>
          </a:p>
        </p:txBody>
      </p:sp>
      <p:sp>
        <p:nvSpPr>
          <p:cNvPr id="4" name="AutoShape 5"/>
          <p:cNvSpPr>
            <a:spLocks noChangeArrowheads="1"/>
          </p:cNvSpPr>
          <p:nvPr/>
        </p:nvSpPr>
        <p:spPr bwMode="auto">
          <a:xfrm>
            <a:off x="927100" y="5638800"/>
            <a:ext cx="7916863" cy="720725"/>
          </a:xfrm>
          <a:prstGeom prst="horizontalScroll">
            <a:avLst>
              <a:gd name="adj" fmla="val 12500"/>
            </a:avLst>
          </a:prstGeom>
          <a:solidFill>
            <a:schemeClr val="accent2">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sz="2000" dirty="0">
                <a:latin typeface="+mn-lt"/>
              </a:rPr>
              <a:t>REAL WORLD SYSTEMS OF INTEREST ARE HIGHLY COMPLEX!!!</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Oval 3"/>
          <p:cNvSpPr>
            <a:spLocks noChangeArrowheads="1"/>
          </p:cNvSpPr>
          <p:nvPr/>
        </p:nvSpPr>
        <p:spPr bwMode="auto">
          <a:xfrm>
            <a:off x="3962400" y="2679700"/>
            <a:ext cx="1600200" cy="762000"/>
          </a:xfrm>
          <a:prstGeom prst="ellipse">
            <a:avLst/>
          </a:prstGeom>
          <a:solidFill>
            <a:schemeClr val="accent1">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System</a:t>
            </a:r>
          </a:p>
        </p:txBody>
      </p:sp>
      <p:sp>
        <p:nvSpPr>
          <p:cNvPr id="9220" name="Rectangle 4"/>
          <p:cNvSpPr>
            <a:spLocks noChangeArrowheads="1"/>
          </p:cNvSpPr>
          <p:nvPr/>
        </p:nvSpPr>
        <p:spPr bwMode="auto">
          <a:xfrm>
            <a:off x="887413" y="38989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a:t>
            </a:r>
          </a:p>
          <a:p>
            <a:pPr algn="ctr" eaLnBrk="1" fontAlgn="auto" hangingPunct="1">
              <a:spcBef>
                <a:spcPts val="0"/>
              </a:spcBef>
              <a:spcAft>
                <a:spcPts val="0"/>
              </a:spcAft>
              <a:defRPr/>
            </a:pPr>
            <a:r>
              <a:rPr lang="en-US" altLang="en-US" dirty="0">
                <a:latin typeface="+mn-lt"/>
              </a:rPr>
              <a:t>with the</a:t>
            </a:r>
          </a:p>
          <a:p>
            <a:pPr algn="ctr" eaLnBrk="1" fontAlgn="auto" hangingPunct="1">
              <a:spcBef>
                <a:spcPts val="0"/>
              </a:spcBef>
              <a:spcAft>
                <a:spcPts val="0"/>
              </a:spcAft>
              <a:defRPr/>
            </a:pPr>
            <a:r>
              <a:rPr lang="en-US" altLang="en-US" dirty="0">
                <a:latin typeface="+mn-lt"/>
              </a:rPr>
              <a:t>actual system</a:t>
            </a:r>
          </a:p>
        </p:txBody>
      </p:sp>
      <p:sp>
        <p:nvSpPr>
          <p:cNvPr id="9221" name="Rectangle 5"/>
          <p:cNvSpPr>
            <a:spLocks noChangeArrowheads="1"/>
          </p:cNvSpPr>
          <p:nvPr/>
        </p:nvSpPr>
        <p:spPr bwMode="auto">
          <a:xfrm>
            <a:off x="5943600" y="3898900"/>
            <a:ext cx="1843088"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 </a:t>
            </a:r>
          </a:p>
          <a:p>
            <a:pPr algn="ctr" eaLnBrk="1" fontAlgn="auto" hangingPunct="1">
              <a:spcBef>
                <a:spcPts val="0"/>
              </a:spcBef>
              <a:spcAft>
                <a:spcPts val="0"/>
              </a:spcAft>
              <a:defRPr/>
            </a:pPr>
            <a:r>
              <a:rPr lang="en-US" altLang="en-US" u="sng" dirty="0">
                <a:latin typeface="+mn-lt"/>
              </a:rPr>
              <a:t>mathematical model</a:t>
            </a:r>
          </a:p>
          <a:p>
            <a:pPr algn="ctr" eaLnBrk="1" fontAlgn="auto" hangingPunct="1">
              <a:spcBef>
                <a:spcPts val="0"/>
              </a:spcBef>
              <a:spcAft>
                <a:spcPts val="0"/>
              </a:spcAft>
              <a:defRPr/>
            </a:pPr>
            <a:r>
              <a:rPr lang="en-US" altLang="en-US" dirty="0">
                <a:latin typeface="+mn-lt"/>
              </a:rPr>
              <a:t>of the system</a:t>
            </a:r>
          </a:p>
        </p:txBody>
      </p:sp>
      <p:sp>
        <p:nvSpPr>
          <p:cNvPr id="9222" name="Rectangle 6"/>
          <p:cNvSpPr>
            <a:spLocks noChangeArrowheads="1"/>
          </p:cNvSpPr>
          <p:nvPr/>
        </p:nvSpPr>
        <p:spPr bwMode="auto">
          <a:xfrm>
            <a:off x="44196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Mathematical</a:t>
            </a:r>
          </a:p>
          <a:p>
            <a:pPr algn="ctr" eaLnBrk="1" fontAlgn="auto" hangingPunct="1">
              <a:spcBef>
                <a:spcPts val="0"/>
              </a:spcBef>
              <a:spcAft>
                <a:spcPts val="0"/>
              </a:spcAft>
              <a:defRPr/>
            </a:pPr>
            <a:r>
              <a:rPr lang="en-US" altLang="en-US" dirty="0">
                <a:latin typeface="+mn-lt"/>
              </a:rPr>
              <a:t>Analysis</a:t>
            </a:r>
          </a:p>
        </p:txBody>
      </p:sp>
      <p:sp>
        <p:nvSpPr>
          <p:cNvPr id="9223" name="Rectangle 7"/>
          <p:cNvSpPr>
            <a:spLocks noChangeArrowheads="1"/>
          </p:cNvSpPr>
          <p:nvPr/>
        </p:nvSpPr>
        <p:spPr bwMode="auto">
          <a:xfrm>
            <a:off x="73914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Simulation</a:t>
            </a:r>
          </a:p>
        </p:txBody>
      </p:sp>
      <p:sp>
        <p:nvSpPr>
          <p:cNvPr id="27655" name="Line 10"/>
          <p:cNvSpPr>
            <a:spLocks noChangeShapeType="1"/>
          </p:cNvSpPr>
          <p:nvPr/>
        </p:nvSpPr>
        <p:spPr bwMode="auto">
          <a:xfrm flipH="1">
            <a:off x="1509713" y="3213100"/>
            <a:ext cx="2528887" cy="638175"/>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6" name="Line 11"/>
          <p:cNvSpPr>
            <a:spLocks noChangeShapeType="1"/>
          </p:cNvSpPr>
          <p:nvPr/>
        </p:nvSpPr>
        <p:spPr bwMode="auto">
          <a:xfrm>
            <a:off x="5486400" y="3213100"/>
            <a:ext cx="1066800" cy="6858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7" name="Line 12"/>
          <p:cNvSpPr>
            <a:spLocks noChangeShapeType="1"/>
          </p:cNvSpPr>
          <p:nvPr/>
        </p:nvSpPr>
        <p:spPr bwMode="auto">
          <a:xfrm flipH="1">
            <a:off x="4953000" y="4660900"/>
            <a:ext cx="11430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8" name="Line 13"/>
          <p:cNvSpPr>
            <a:spLocks noChangeShapeType="1"/>
          </p:cNvSpPr>
          <p:nvPr/>
        </p:nvSpPr>
        <p:spPr bwMode="auto">
          <a:xfrm>
            <a:off x="6934200" y="4660900"/>
            <a:ext cx="10668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9228" name="Text Box 16"/>
          <p:cNvSpPr txBox="1">
            <a:spLocks noChangeArrowheads="1"/>
          </p:cNvSpPr>
          <p:nvPr/>
        </p:nvSpPr>
        <p:spPr bwMode="auto">
          <a:xfrm>
            <a:off x="628650" y="1728788"/>
            <a:ext cx="79533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Measure/estimate performance</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Improve operation</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Prepare for failures</a:t>
            </a:r>
          </a:p>
        </p:txBody>
      </p:sp>
      <p:sp>
        <p:nvSpPr>
          <p:cNvPr id="9229" name="AutoShape 17"/>
          <p:cNvSpPr>
            <a:spLocks noChangeArrowheads="1"/>
          </p:cNvSpPr>
          <p:nvPr/>
        </p:nvSpPr>
        <p:spPr bwMode="auto">
          <a:xfrm>
            <a:off x="3375025" y="4895850"/>
            <a:ext cx="1049338" cy="1209675"/>
          </a:xfrm>
          <a:prstGeom prst="verticalScroll">
            <a:avLst>
              <a:gd name="adj" fmla="val 12500"/>
            </a:avLst>
          </a:prstGeom>
          <a:solidFill>
            <a:schemeClr val="accent6">
              <a:lumMod val="40000"/>
              <a:lumOff val="6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325</a:t>
            </a:r>
          </a:p>
          <a:p>
            <a:pPr algn="ctr" eaLnBrk="1" fontAlgn="auto" hangingPunct="1">
              <a:spcBef>
                <a:spcPts val="0"/>
              </a:spcBef>
              <a:spcAft>
                <a:spcPts val="0"/>
              </a:spcAft>
              <a:defRPr/>
            </a:pPr>
            <a:r>
              <a:rPr lang="en-US" altLang="en-US" dirty="0">
                <a:latin typeface="+mn-lt"/>
              </a:rPr>
              <a:t>IE 202</a:t>
            </a:r>
          </a:p>
          <a:p>
            <a:pPr algn="ctr" eaLnBrk="1" fontAlgn="auto" hangingPunct="1">
              <a:spcBef>
                <a:spcPts val="0"/>
              </a:spcBef>
              <a:spcAft>
                <a:spcPts val="0"/>
              </a:spcAft>
              <a:defRPr/>
            </a:pPr>
            <a:r>
              <a:rPr lang="en-US" altLang="en-US" dirty="0">
                <a:latin typeface="+mn-lt"/>
              </a:rPr>
              <a:t>IE 303</a:t>
            </a:r>
          </a:p>
          <a:p>
            <a:pPr algn="ctr" eaLnBrk="1" fontAlgn="auto" hangingPunct="1">
              <a:spcBef>
                <a:spcPts val="0"/>
              </a:spcBef>
              <a:spcAft>
                <a:spcPts val="0"/>
              </a:spcAft>
              <a:defRPr/>
            </a:pPr>
            <a:r>
              <a:rPr lang="en-US" altLang="en-US" dirty="0">
                <a:latin typeface="+mn-lt"/>
              </a:rPr>
              <a:t>…</a:t>
            </a:r>
          </a:p>
          <a:p>
            <a:pPr algn="ctr" eaLnBrk="1" fontAlgn="auto" hangingPunct="1">
              <a:spcBef>
                <a:spcPts val="0"/>
              </a:spcBef>
              <a:spcAft>
                <a:spcPts val="0"/>
              </a:spcAft>
              <a:defRPr/>
            </a:pPr>
            <a:endParaRPr lang="en-US" altLang="en-US" dirty="0">
              <a:latin typeface="+mn-lt"/>
            </a:endParaRPr>
          </a:p>
        </p:txBody>
      </p:sp>
      <p:sp>
        <p:nvSpPr>
          <p:cNvPr id="9230" name="AutoShape 18"/>
          <p:cNvSpPr>
            <a:spLocks noChangeArrowheads="1"/>
          </p:cNvSpPr>
          <p:nvPr/>
        </p:nvSpPr>
        <p:spPr bwMode="auto">
          <a:xfrm>
            <a:off x="6332538" y="5205413"/>
            <a:ext cx="1049337" cy="549275"/>
          </a:xfrm>
          <a:prstGeom prst="verticalScroll">
            <a:avLst>
              <a:gd name="adj" fmla="val 12500"/>
            </a:avLst>
          </a:prstGeom>
          <a:solidFill>
            <a:schemeClr val="accent2">
              <a:lumMod val="60000"/>
              <a:lumOff val="4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324</a:t>
            </a:r>
          </a:p>
          <a:p>
            <a:pPr algn="ctr" eaLnBrk="1" fontAlgn="auto" hangingPunct="1">
              <a:spcBef>
                <a:spcPts val="0"/>
              </a:spcBef>
              <a:spcAft>
                <a:spcPts val="0"/>
              </a:spcAft>
              <a:defRPr/>
            </a:pPr>
            <a:endParaRPr lang="en-US" altLang="en-US" dirty="0">
              <a:latin typeface="+mn-lt"/>
            </a:endParaRPr>
          </a:p>
        </p:txBody>
      </p:sp>
      <p:sp>
        <p:nvSpPr>
          <p:cNvPr id="9231" name="Rectangle 5"/>
          <p:cNvSpPr>
            <a:spLocks noChangeArrowheads="1"/>
          </p:cNvSpPr>
          <p:nvPr/>
        </p:nvSpPr>
        <p:spPr bwMode="auto">
          <a:xfrm>
            <a:off x="3367088" y="3898900"/>
            <a:ext cx="16764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t>
            </a:r>
          </a:p>
          <a:p>
            <a:pPr algn="ctr" eaLnBrk="1" fontAlgn="auto" hangingPunct="1">
              <a:spcBef>
                <a:spcPts val="0"/>
              </a:spcBef>
              <a:spcAft>
                <a:spcPts val="0"/>
              </a:spcAft>
              <a:defRPr/>
            </a:pPr>
            <a:r>
              <a:rPr lang="en-US" altLang="en-US" dirty="0">
                <a:latin typeface="+mn-lt"/>
              </a:rPr>
              <a:t>a </a:t>
            </a:r>
            <a:r>
              <a:rPr lang="en-US" altLang="en-US" u="sng" dirty="0">
                <a:latin typeface="+mn-lt"/>
              </a:rPr>
              <a:t>physical model</a:t>
            </a:r>
          </a:p>
          <a:p>
            <a:pPr algn="ctr" eaLnBrk="1" fontAlgn="auto" hangingPunct="1">
              <a:spcBef>
                <a:spcPts val="0"/>
              </a:spcBef>
              <a:spcAft>
                <a:spcPts val="0"/>
              </a:spcAft>
              <a:defRPr/>
            </a:pPr>
            <a:r>
              <a:rPr lang="en-US" altLang="en-US" dirty="0">
                <a:latin typeface="+mn-lt"/>
              </a:rPr>
              <a:t>of the system</a:t>
            </a:r>
          </a:p>
        </p:txBody>
      </p:sp>
      <p:sp>
        <p:nvSpPr>
          <p:cNvPr id="27663" name="Line 10"/>
          <p:cNvSpPr>
            <a:spLocks noChangeShapeType="1"/>
          </p:cNvSpPr>
          <p:nvPr/>
        </p:nvSpPr>
        <p:spPr bwMode="auto">
          <a:xfrm flipH="1">
            <a:off x="4252913" y="3441700"/>
            <a:ext cx="471487"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64" name="Rectangle 2"/>
          <p:cNvSpPr>
            <a:spLocks noGrp="1" noChangeArrowheads="1"/>
          </p:cNvSpPr>
          <p:nvPr>
            <p:ph type="title"/>
          </p:nvPr>
        </p:nvSpPr>
        <p:spPr/>
        <p:txBody>
          <a:bodyPr/>
          <a:lstStyle/>
          <a:p>
            <a:pPr eaLnBrk="1" hangingPunct="1"/>
            <a:r>
              <a:rPr lang="en-AU" altLang="en-US" sz="4000" dirty="0"/>
              <a:t>WHY AND HOW TO STUDY A SYSTEM?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ltLang="en-US" dirty="0"/>
              <a:t>IE 324 SIMULATION</a:t>
            </a:r>
          </a:p>
        </p:txBody>
      </p:sp>
      <p:sp>
        <p:nvSpPr>
          <p:cNvPr id="10243" name="Content Placeholder 2"/>
          <p:cNvSpPr>
            <a:spLocks noGrp="1"/>
          </p:cNvSpPr>
          <p:nvPr>
            <p:ph idx="1"/>
          </p:nvPr>
        </p:nvSpPr>
        <p:spPr/>
        <p:txBody>
          <a:bodyPr/>
          <a:lstStyle/>
          <a:p>
            <a:pPr eaLnBrk="1" hangingPunct="1"/>
            <a:r>
              <a:rPr lang="en-US" altLang="en-US" sz="2800" dirty="0"/>
              <a:t>Instructor: </a:t>
            </a:r>
          </a:p>
          <a:p>
            <a:pPr lvl="1"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r>
              <a:rPr lang="en-US" altLang="en-US" sz="2800" dirty="0"/>
              <a:t>Teaching Assistants:</a:t>
            </a:r>
          </a:p>
          <a:p>
            <a:pPr marL="342900" lvl="1" indent="0" eaLnBrk="1" hangingPunct="1">
              <a:buNone/>
            </a:pPr>
            <a:r>
              <a:rPr lang="en-US" altLang="en-US" dirty="0"/>
              <a:t>Utku Kuzey </a:t>
            </a:r>
            <a:r>
              <a:rPr lang="en-US" altLang="en-US" dirty="0" err="1"/>
              <a:t>Ergül</a:t>
            </a:r>
            <a:endParaRPr lang="en-US" altLang="en-US" dirty="0"/>
          </a:p>
        </p:txBody>
      </p:sp>
      <p:graphicFrame>
        <p:nvGraphicFramePr>
          <p:cNvPr id="2" name="Table 1"/>
          <p:cNvGraphicFramePr>
            <a:graphicFrameLocks noGrp="1"/>
          </p:cNvGraphicFramePr>
          <p:nvPr>
            <p:extLst>
              <p:ext uri="{D42A27DB-BD31-4B8C-83A1-F6EECF244321}">
                <p14:modId xmlns:p14="http://schemas.microsoft.com/office/powerpoint/2010/main" val="1753128830"/>
              </p:ext>
            </p:extLst>
          </p:nvPr>
        </p:nvGraphicFramePr>
        <p:xfrm>
          <a:off x="657225" y="2263775"/>
          <a:ext cx="8029575" cy="2613025"/>
        </p:xfrm>
        <a:graphic>
          <a:graphicData uri="http://schemas.openxmlformats.org/drawingml/2006/table">
            <a:tbl>
              <a:tblPr firstRow="1" bandRow="1">
                <a:tableStyleId>{5C22544A-7EE6-4342-B048-85BDC9FD1C3A}</a:tableStyleId>
              </a:tblPr>
              <a:tblGrid>
                <a:gridCol w="8029575">
                  <a:extLst>
                    <a:ext uri="{9D8B030D-6E8A-4147-A177-3AD203B41FA5}">
                      <a16:colId xmlns:a16="http://schemas.microsoft.com/office/drawing/2014/main" val="3582624180"/>
                    </a:ext>
                  </a:extLst>
                </a:gridCol>
              </a:tblGrid>
              <a:tr h="2108209">
                <a:tc>
                  <a:txBody>
                    <a:bodyPr/>
                    <a:lstStyle/>
                    <a:p>
                      <a:pPr marL="342900" lvl="1" indent="0" eaLnBrk="1" hangingPunct="1">
                        <a:buNone/>
                        <a:defRPr/>
                      </a:pPr>
                      <a:r>
                        <a:rPr lang="en-US" altLang="en-US" sz="1800" b="0" dirty="0">
                          <a:solidFill>
                            <a:schemeClr val="tx1"/>
                          </a:solidFill>
                        </a:rPr>
                        <a:t>Dr. Emre Uzun </a:t>
                      </a:r>
                    </a:p>
                    <a:p>
                      <a:pPr marL="342900" lvl="1" indent="0" eaLnBrk="1" hangingPunct="1">
                        <a:buNone/>
                        <a:defRPr/>
                      </a:pPr>
                      <a:r>
                        <a:rPr lang="en-US" altLang="en-US" sz="1800" b="0" dirty="0">
                          <a:solidFill>
                            <a:schemeClr val="tx1"/>
                          </a:solidFill>
                        </a:rPr>
                        <a:t>Email: emreu@bilkent.edu.tr</a:t>
                      </a:r>
                    </a:p>
                    <a:p>
                      <a:pPr marL="342900" lvl="1" indent="0" eaLnBrk="1" hangingPunct="1">
                        <a:buNone/>
                        <a:defRPr/>
                      </a:pPr>
                      <a:r>
                        <a:rPr lang="en-US" altLang="en-US" sz="1800" b="0" dirty="0">
                          <a:solidFill>
                            <a:schemeClr val="tx1"/>
                          </a:solidFill>
                        </a:rPr>
                        <a:t>Office: EA 328 Tel: 3484</a:t>
                      </a:r>
                    </a:p>
                    <a:p>
                      <a:pPr marL="342900" lvl="1" indent="0" eaLnBrk="1" hangingPunct="1">
                        <a:buNone/>
                        <a:defRPr/>
                      </a:pPr>
                      <a:r>
                        <a:rPr lang="en-US" altLang="en-US" sz="1800" b="0" dirty="0">
                          <a:solidFill>
                            <a:schemeClr val="tx1"/>
                          </a:solidFill>
                        </a:rPr>
                        <a:t>Office Hours: By appointment</a:t>
                      </a:r>
                    </a:p>
                    <a:p>
                      <a:pPr marL="342900" lvl="1" indent="0" eaLnBrk="1" hangingPunct="1">
                        <a:buNone/>
                        <a:defRPr/>
                      </a:pPr>
                      <a:endParaRPr lang="en-US" altLang="en-US" sz="1800" b="0" dirty="0">
                        <a:solidFill>
                          <a:schemeClr val="tx1"/>
                        </a:solidFill>
                      </a:endParaRPr>
                    </a:p>
                  </a:txBody>
                  <a:tcPr marL="91441" marR="91441" marT="45740" marB="45740">
                    <a:solidFill>
                      <a:schemeClr val="bg1"/>
                    </a:solidFill>
                  </a:tcPr>
                </a:tc>
                <a:extLst>
                  <a:ext uri="{0D108BD9-81ED-4DB2-BD59-A6C34878D82A}">
                    <a16:rowId xmlns:a16="http://schemas.microsoft.com/office/drawing/2014/main" val="2827860273"/>
                  </a:ext>
                </a:extLst>
              </a:tr>
              <a:tr h="504816">
                <a:tc>
                  <a:txBody>
                    <a:bodyPr/>
                    <a:lstStyle/>
                    <a:p>
                      <a:endParaRPr lang="en-US" sz="1800" b="0" dirty="0"/>
                    </a:p>
                  </a:txBody>
                  <a:tcPr marL="91441" marR="91441" marT="45740" marB="45740">
                    <a:solidFill>
                      <a:schemeClr val="bg1"/>
                    </a:solidFill>
                  </a:tcPr>
                </a:tc>
                <a:extLst>
                  <a:ext uri="{0D108BD9-81ED-4DB2-BD59-A6C34878D82A}">
                    <a16:rowId xmlns:a16="http://schemas.microsoft.com/office/drawing/2014/main" val="1396625551"/>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AU" altLang="en-US" sz="4000" dirty="0"/>
              <a:t>MODEL</a:t>
            </a:r>
          </a:p>
        </p:txBody>
      </p:sp>
      <p:sp>
        <p:nvSpPr>
          <p:cNvPr id="28675" name="Rectangle 3"/>
          <p:cNvSpPr>
            <a:spLocks noGrp="1" noChangeArrowheads="1"/>
          </p:cNvSpPr>
          <p:nvPr>
            <p:ph idx="1"/>
          </p:nvPr>
        </p:nvSpPr>
        <p:spPr>
          <a:xfrm>
            <a:off x="628650" y="1981200"/>
            <a:ext cx="8058150" cy="3752850"/>
          </a:xfrm>
        </p:spPr>
        <p:txBody>
          <a:bodyPr/>
          <a:lstStyle/>
          <a:p>
            <a:pPr eaLnBrk="1" hangingPunct="1"/>
            <a:r>
              <a:rPr lang="en-AU" altLang="en-US" sz="2400" dirty="0"/>
              <a:t>An </a:t>
            </a:r>
            <a:r>
              <a:rPr lang="en-AU" altLang="en-US" sz="2400" u="sng" dirty="0"/>
              <a:t>abstract</a:t>
            </a:r>
            <a:r>
              <a:rPr lang="en-AU" altLang="en-US" sz="2400" dirty="0"/>
              <a:t> and </a:t>
            </a:r>
            <a:r>
              <a:rPr lang="en-AU" altLang="en-US" sz="2400" u="sng" dirty="0"/>
              <a:t>simplified</a:t>
            </a:r>
            <a:r>
              <a:rPr lang="en-AU" altLang="en-US" sz="2400" dirty="0"/>
              <a:t> representation of a system</a:t>
            </a:r>
          </a:p>
          <a:p>
            <a:pPr lvl="1" eaLnBrk="1" hangingPunct="1"/>
            <a:r>
              <a:rPr lang="en-AU" altLang="en-US" sz="2100" dirty="0"/>
              <a:t>Not an exact re-creation of the original system!</a:t>
            </a:r>
          </a:p>
          <a:p>
            <a:pPr lvl="1" eaLnBrk="1" hangingPunct="1"/>
            <a:r>
              <a:rPr lang="en-AU" altLang="en-US" sz="2100" dirty="0"/>
              <a:t>Specifies assumptions/approximations about how the system works</a:t>
            </a:r>
          </a:p>
          <a:p>
            <a:pPr lvl="1" eaLnBrk="1" hangingPunct="1"/>
            <a:r>
              <a:rPr lang="en-AU" altLang="en-US" sz="2100" dirty="0"/>
              <a:t>Translates them into a set of logical and mathematical relations</a:t>
            </a:r>
          </a:p>
          <a:p>
            <a:pPr eaLnBrk="1" hangingPunct="1"/>
            <a:r>
              <a:rPr lang="en-AU" altLang="en-US" sz="2400" dirty="0"/>
              <a:t>If model is simple, you may use:</a:t>
            </a:r>
          </a:p>
          <a:p>
            <a:pPr lvl="1" eaLnBrk="1" hangingPunct="1"/>
            <a:r>
              <a:rPr lang="en-AU" altLang="en-US" dirty="0"/>
              <a:t>Queueing Theory</a:t>
            </a:r>
          </a:p>
          <a:p>
            <a:pPr lvl="1" eaLnBrk="1" hangingPunct="1"/>
            <a:r>
              <a:rPr lang="en-AU" altLang="en-US" dirty="0"/>
              <a:t>Linear Programming</a:t>
            </a:r>
          </a:p>
          <a:p>
            <a:pPr lvl="1" eaLnBrk="1" hangingPunct="1"/>
            <a:r>
              <a:rPr lang="en-AU" altLang="en-US" dirty="0"/>
              <a:t>Differential Equations</a:t>
            </a:r>
          </a:p>
          <a:p>
            <a:pPr eaLnBrk="1" hangingPunct="1"/>
            <a:r>
              <a:rPr lang="en-AU" altLang="en-US" sz="2400" dirty="0"/>
              <a:t>If model is complex, </a:t>
            </a:r>
            <a:r>
              <a:rPr lang="en-AU" altLang="en-US" sz="2400" b="1" dirty="0"/>
              <a:t>simulation</a:t>
            </a:r>
            <a:r>
              <a:rPr lang="en-AU" altLang="en-US" sz="2400" dirty="0"/>
              <a:t> is usually the only way!</a:t>
            </a:r>
          </a:p>
          <a:p>
            <a:pPr lvl="1" eaLnBrk="1" hangingPunct="1">
              <a:buFontTx/>
              <a:buNone/>
            </a:pPr>
            <a:endParaRPr lang="en-AU" alt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AU" altLang="en-US" sz="4000" dirty="0"/>
              <a:t>WHAT IS SIMULATION?</a:t>
            </a:r>
            <a:endParaRPr lang="en-AU" altLang="en-US" dirty="0"/>
          </a:p>
        </p:txBody>
      </p:sp>
      <p:sp>
        <p:nvSpPr>
          <p:cNvPr id="29699" name="Rectangle 3"/>
          <p:cNvSpPr>
            <a:spLocks noGrp="1" noChangeArrowheads="1"/>
          </p:cNvSpPr>
          <p:nvPr>
            <p:ph idx="1"/>
          </p:nvPr>
        </p:nvSpPr>
        <p:spPr/>
        <p:txBody>
          <a:bodyPr/>
          <a:lstStyle/>
          <a:p>
            <a:pPr eaLnBrk="1" hangingPunct="1"/>
            <a:r>
              <a:rPr lang="en-AU" altLang="en-US" sz="2400" dirty="0"/>
              <a:t>The imitation of the operation of a real-world process or system </a:t>
            </a:r>
            <a:r>
              <a:rPr lang="en-AU" altLang="en-US" sz="2400" i="1" dirty="0"/>
              <a:t>over time.</a:t>
            </a:r>
          </a:p>
          <a:p>
            <a:pPr lvl="1" eaLnBrk="1" hangingPunct="1"/>
            <a:r>
              <a:rPr lang="en-AU" altLang="en-US" sz="2000" dirty="0"/>
              <a:t>Most widely used tool (along with LP) for decision making </a:t>
            </a:r>
          </a:p>
          <a:p>
            <a:pPr eaLnBrk="1" hangingPunct="1"/>
            <a:r>
              <a:rPr lang="en-AU" altLang="en-US" sz="2400" dirty="0"/>
              <a:t>Applied to complex systems that are impossible to solve mathematically</a:t>
            </a:r>
          </a:p>
          <a:p>
            <a:pPr eaLnBrk="1" hangingPunct="1"/>
            <a:r>
              <a:rPr lang="en-AU" altLang="en-US" sz="2400" dirty="0"/>
              <a:t>This course focuses on one form of simulation </a:t>
            </a:r>
            <a:r>
              <a:rPr lang="en-US" altLang="en-US" sz="2400" dirty="0"/>
              <a:t>modeling</a:t>
            </a:r>
            <a:endParaRPr lang="en-AU" altLang="en-US" sz="2400" dirty="0"/>
          </a:p>
          <a:p>
            <a:pPr lvl="1" eaLnBrk="1" hangingPunct="1"/>
            <a:r>
              <a:rPr lang="en-AU" altLang="en-US" sz="2100" dirty="0"/>
              <a:t>Discrete-event simulation </a:t>
            </a:r>
            <a:r>
              <a:rPr lang="en-US" altLang="en-US" sz="2100" dirty="0"/>
              <a:t>modeling</a:t>
            </a:r>
            <a:endParaRPr lang="en-AU" altLang="en-US" sz="21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AU" altLang="en-US" sz="4000" dirty="0"/>
              <a:t>WHAT IS SIMULATION?</a:t>
            </a:r>
            <a:endParaRPr lang="en-AU" altLang="en-US" dirty="0"/>
          </a:p>
        </p:txBody>
      </p:sp>
      <p:sp>
        <p:nvSpPr>
          <p:cNvPr id="9219" name="Rectangle 3"/>
          <p:cNvSpPr>
            <a:spLocks noGrp="1" noChangeArrowheads="1"/>
          </p:cNvSpPr>
          <p:nvPr>
            <p:ph idx="1"/>
          </p:nvPr>
        </p:nvSpPr>
        <p:spPr>
          <a:xfrm>
            <a:off x="628650" y="1676400"/>
            <a:ext cx="8134350" cy="2667000"/>
          </a:xfrm>
        </p:spPr>
        <p:txBody>
          <a:bodyPr rtlCol="0">
            <a:normAutofit/>
          </a:bodyPr>
          <a:lstStyle/>
          <a:p>
            <a:pPr marL="0" indent="0" eaLnBrk="1" fontAlgn="auto" hangingPunct="1">
              <a:spcAft>
                <a:spcPts val="0"/>
              </a:spcAft>
              <a:buFont typeface="Arial" panose="020B0604020202020204" pitchFamily="34" charset="0"/>
              <a:buNone/>
              <a:defRPr/>
            </a:pPr>
            <a:r>
              <a:rPr lang="en-AU" altLang="en-US" sz="2800" dirty="0"/>
              <a:t>Simulation models seek to:</a:t>
            </a:r>
          </a:p>
          <a:p>
            <a:pPr eaLnBrk="1" fontAlgn="auto" hangingPunct="1">
              <a:spcBef>
                <a:spcPct val="50000"/>
              </a:spcBef>
              <a:spcAft>
                <a:spcPts val="0"/>
              </a:spcAft>
              <a:defRPr/>
            </a:pPr>
            <a:r>
              <a:rPr lang="en-AU" altLang="en-US" dirty="0"/>
              <a:t>Describe the behaviour of the system</a:t>
            </a:r>
          </a:p>
          <a:p>
            <a:pPr eaLnBrk="1" fontAlgn="auto" hangingPunct="1">
              <a:spcBef>
                <a:spcPct val="50000"/>
              </a:spcBef>
              <a:spcAft>
                <a:spcPts val="0"/>
              </a:spcAft>
              <a:defRPr/>
            </a:pPr>
            <a:r>
              <a:rPr lang="en-AU" altLang="en-US" dirty="0"/>
              <a:t>Construct theories or hypotheses based on the observed behaviour</a:t>
            </a:r>
          </a:p>
          <a:p>
            <a:pPr algn="just" eaLnBrk="1" fontAlgn="auto" hangingPunct="1">
              <a:spcBef>
                <a:spcPct val="50000"/>
              </a:spcBef>
              <a:spcAft>
                <a:spcPts val="0"/>
              </a:spcAft>
              <a:defRPr/>
            </a:pPr>
            <a:r>
              <a:rPr lang="en-AU" altLang="en-US" dirty="0"/>
              <a:t>Use these theories to predict the future behaviour, that is, the effects that will be produced by changes in the system or its method of operation</a:t>
            </a:r>
          </a:p>
          <a:p>
            <a:pPr eaLnBrk="1" fontAlgn="auto" hangingPunct="1">
              <a:spcAft>
                <a:spcPts val="0"/>
              </a:spcAft>
              <a:defRPr/>
            </a:pPr>
            <a:endParaRPr lang="en-AU" altLang="en-US" dirty="0"/>
          </a:p>
        </p:txBody>
      </p:sp>
      <p:sp>
        <p:nvSpPr>
          <p:cNvPr id="31748" name="Text Box 4"/>
          <p:cNvSpPr txBox="1">
            <a:spLocks noChangeArrowheads="1"/>
          </p:cNvSpPr>
          <p:nvPr/>
        </p:nvSpPr>
        <p:spPr bwMode="auto">
          <a:xfrm>
            <a:off x="3984625" y="44799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AU" altLang="en-US" sz="4000" dirty="0"/>
              <a:t>ORIGIN OF SIMULATION</a:t>
            </a:r>
            <a:endParaRPr lang="en-AU" altLang="en-US" dirty="0"/>
          </a:p>
        </p:txBody>
      </p:sp>
      <p:sp>
        <p:nvSpPr>
          <p:cNvPr id="32771" name="Rectangle 3"/>
          <p:cNvSpPr>
            <a:spLocks noGrp="1" noChangeArrowheads="1"/>
          </p:cNvSpPr>
          <p:nvPr>
            <p:ph idx="1"/>
          </p:nvPr>
        </p:nvSpPr>
        <p:spPr>
          <a:xfrm>
            <a:off x="628650" y="1676400"/>
            <a:ext cx="8134350" cy="4419600"/>
          </a:xfrm>
        </p:spPr>
        <p:txBody>
          <a:bodyPr/>
          <a:lstStyle/>
          <a:p>
            <a:pPr eaLnBrk="1" hangingPunct="1"/>
            <a:r>
              <a:rPr lang="en-AU" altLang="en-US" sz="2800" dirty="0"/>
              <a:t>Lie in statistical sampling theory, e.g., random numbers, random sampling                                    (Before the 2</a:t>
            </a:r>
            <a:r>
              <a:rPr lang="en-AU" altLang="en-US" sz="2800" baseline="30000" dirty="0"/>
              <a:t>nd</a:t>
            </a:r>
            <a:r>
              <a:rPr lang="en-AU" altLang="en-US" sz="2800" dirty="0"/>
              <a:t> world war)</a:t>
            </a:r>
          </a:p>
          <a:p>
            <a:pPr eaLnBrk="1" hangingPunct="1"/>
            <a:endParaRPr lang="en-AU" altLang="en-US" sz="2800" dirty="0"/>
          </a:p>
          <a:p>
            <a:pPr eaLnBrk="1" hangingPunct="1"/>
            <a:r>
              <a:rPr lang="en-AU" altLang="en-US" sz="2800" dirty="0"/>
              <a:t>Monte Carlo simulation                                          (During the 2</a:t>
            </a:r>
            <a:r>
              <a:rPr lang="en-AU" altLang="en-US" sz="2800" baseline="30000" dirty="0"/>
              <a:t>nd</a:t>
            </a:r>
            <a:r>
              <a:rPr lang="en-AU" altLang="en-US" sz="2800" dirty="0"/>
              <a:t> world war) </a:t>
            </a:r>
          </a:p>
          <a:p>
            <a:pPr eaLnBrk="1" hangingPunct="1"/>
            <a:endParaRPr lang="en-AU" altLang="en-US" sz="2800" dirty="0"/>
          </a:p>
          <a:p>
            <a:pPr eaLnBrk="1" hangingPunct="1"/>
            <a:r>
              <a:rPr lang="en-AU" altLang="en-US" sz="2800" dirty="0"/>
              <a:t>Modern Applications                                                         (After the 2</a:t>
            </a:r>
            <a:r>
              <a:rPr lang="en-AU" altLang="en-US" sz="2800" baseline="30000" dirty="0"/>
              <a:t>nd</a:t>
            </a:r>
            <a:r>
              <a:rPr lang="en-AU" altLang="en-US" sz="2800" dirty="0"/>
              <a:t> world war)</a:t>
            </a:r>
          </a:p>
          <a:p>
            <a:pPr eaLnBrk="1" hangingPunct="1"/>
            <a:endParaRPr lang="en-AU"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AU" altLang="en-US" sz="4000" dirty="0"/>
              <a:t>SIMULATION AS A TOOL</a:t>
            </a:r>
            <a:endParaRPr lang="en-AU" altLang="en-US" dirty="0"/>
          </a:p>
        </p:txBody>
      </p:sp>
      <p:sp>
        <p:nvSpPr>
          <p:cNvPr id="33795" name="Rectangle 3"/>
          <p:cNvSpPr>
            <a:spLocks noGrp="1" noChangeArrowheads="1"/>
          </p:cNvSpPr>
          <p:nvPr>
            <p:ph idx="1"/>
          </p:nvPr>
        </p:nvSpPr>
        <p:spPr>
          <a:xfrm>
            <a:off x="628650" y="1371600"/>
            <a:ext cx="8134350" cy="3657600"/>
          </a:xfrm>
        </p:spPr>
        <p:txBody>
          <a:bodyPr/>
          <a:lstStyle/>
          <a:p>
            <a:pPr eaLnBrk="1" hangingPunct="1"/>
            <a:endParaRPr lang="en-AU" altLang="en-US" dirty="0"/>
          </a:p>
          <a:p>
            <a:pPr eaLnBrk="1" hangingPunct="1"/>
            <a:r>
              <a:rPr lang="en-AU" altLang="en-US" dirty="0"/>
              <a:t>1945-70   A technique of last resort</a:t>
            </a:r>
          </a:p>
          <a:p>
            <a:pPr eaLnBrk="1" hangingPunct="1"/>
            <a:r>
              <a:rPr lang="en-AU" altLang="en-US" dirty="0"/>
              <a:t>Rasmussen &amp; George (1978) - Ranked 5th</a:t>
            </a:r>
          </a:p>
          <a:p>
            <a:pPr eaLnBrk="1" hangingPunct="1"/>
            <a:r>
              <a:rPr lang="en-AU" altLang="en-US" dirty="0"/>
              <a:t>Thomas &amp; Decosta (1979) - Ranked 2nd</a:t>
            </a:r>
          </a:p>
          <a:p>
            <a:pPr eaLnBrk="1" hangingPunct="1"/>
            <a:r>
              <a:rPr lang="en-AU" altLang="en-US" dirty="0"/>
              <a:t>Shannon et al. (1980) - Ranked 2nd</a:t>
            </a:r>
          </a:p>
          <a:p>
            <a:pPr eaLnBrk="1" hangingPunct="1"/>
            <a:r>
              <a:rPr lang="en-AU" altLang="en-US" dirty="0"/>
              <a:t>Harpel et al. (1989) -Ranked 2nd</a:t>
            </a:r>
          </a:p>
          <a:p>
            <a:pPr eaLnBrk="1" hangingPunct="1"/>
            <a:r>
              <a:rPr lang="en-AU" altLang="en-US" dirty="0"/>
              <a:t>(Getting more popular…)</a:t>
            </a:r>
          </a:p>
          <a:p>
            <a:pPr eaLnBrk="1" hangingPunct="1"/>
            <a:endParaRPr lang="en-AU" altLang="en-US" dirty="0"/>
          </a:p>
          <a:p>
            <a:pPr eaLnBrk="1" hangingPunct="1"/>
            <a:endParaRPr lang="en-AU"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444500" y="1971871"/>
            <a:ext cx="373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           Static (Monte Carlo)</a:t>
            </a:r>
            <a:endParaRPr lang="en-AU" altLang="en-US" dirty="0">
              <a:latin typeface="+mn-lt"/>
            </a:endParaRPr>
          </a:p>
        </p:txBody>
      </p:sp>
      <p:sp>
        <p:nvSpPr>
          <p:cNvPr id="13315" name="Text Box 4"/>
          <p:cNvSpPr txBox="1">
            <a:spLocks noChangeArrowheads="1"/>
          </p:cNvSpPr>
          <p:nvPr/>
        </p:nvSpPr>
        <p:spPr bwMode="auto">
          <a:xfrm>
            <a:off x="5791200" y="1903413"/>
            <a:ext cx="2041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Dynamic Systems</a:t>
            </a:r>
          </a:p>
        </p:txBody>
      </p:sp>
      <p:sp>
        <p:nvSpPr>
          <p:cNvPr id="35844" name="Line 5"/>
          <p:cNvSpPr>
            <a:spLocks noChangeShapeType="1"/>
          </p:cNvSpPr>
          <p:nvPr/>
        </p:nvSpPr>
        <p:spPr bwMode="auto">
          <a:xfrm>
            <a:off x="685800" y="2374900"/>
            <a:ext cx="3352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35845" name="Line 6"/>
          <p:cNvSpPr>
            <a:spLocks noChangeShapeType="1"/>
          </p:cNvSpPr>
          <p:nvPr/>
        </p:nvSpPr>
        <p:spPr bwMode="auto">
          <a:xfrm>
            <a:off x="5181600" y="2374900"/>
            <a:ext cx="35052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3318" name="Text Box 8"/>
          <p:cNvSpPr txBox="1">
            <a:spLocks noChangeArrowheads="1"/>
          </p:cNvSpPr>
          <p:nvPr/>
        </p:nvSpPr>
        <p:spPr bwMode="auto">
          <a:xfrm>
            <a:off x="533400" y="2511425"/>
            <a:ext cx="3810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at a particular point in time</a:t>
            </a:r>
          </a:p>
        </p:txBody>
      </p:sp>
      <p:sp>
        <p:nvSpPr>
          <p:cNvPr id="13319" name="Text Box 9"/>
          <p:cNvSpPr txBox="1">
            <a:spLocks noChangeArrowheads="1"/>
          </p:cNvSpPr>
          <p:nvPr/>
        </p:nvSpPr>
        <p:spPr bwMode="auto">
          <a:xfrm>
            <a:off x="5092700" y="2481263"/>
            <a:ext cx="3810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behaviour over time</a:t>
            </a:r>
          </a:p>
          <a:p>
            <a:pPr eaLnBrk="1" fontAlgn="auto" hangingPunct="1">
              <a:spcBef>
                <a:spcPct val="50000"/>
              </a:spcBef>
              <a:spcAft>
                <a:spcPts val="0"/>
              </a:spcAft>
              <a:defRPr/>
            </a:pPr>
            <a:r>
              <a:rPr lang="en-AU" altLang="en-US" u="sng" dirty="0">
                <a:latin typeface="+mn-lt"/>
              </a:rPr>
              <a:t>Continuous Simulation:</a:t>
            </a:r>
          </a:p>
          <a:p>
            <a:pPr eaLnBrk="1" fontAlgn="auto" hangingPunct="1">
              <a:spcBef>
                <a:spcPct val="50000"/>
              </a:spcBef>
              <a:spcAft>
                <a:spcPts val="0"/>
              </a:spcAft>
              <a:buFontTx/>
              <a:buChar char="•"/>
              <a:defRPr/>
            </a:pPr>
            <a:r>
              <a:rPr lang="en-AU" altLang="en-US" dirty="0">
                <a:latin typeface="+mn-lt"/>
              </a:rPr>
              <a:t> (Stochastic) Differential Equations</a:t>
            </a: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defRPr/>
            </a:pPr>
            <a:r>
              <a:rPr lang="en-AU" altLang="en-US" u="sng" dirty="0">
                <a:latin typeface="+mn-lt"/>
              </a:rPr>
              <a:t>Discrete Event Simulation:</a:t>
            </a:r>
          </a:p>
          <a:p>
            <a:pPr eaLnBrk="1" fontAlgn="auto" hangingPunct="1">
              <a:spcBef>
                <a:spcPct val="50000"/>
              </a:spcBef>
              <a:spcAft>
                <a:spcPts val="0"/>
              </a:spcAft>
              <a:buFontTx/>
              <a:buChar char="•"/>
              <a:defRPr/>
            </a:pPr>
            <a:r>
              <a:rPr lang="en-AU" altLang="en-US" dirty="0">
                <a:latin typeface="+mn-lt"/>
              </a:rPr>
              <a:t> System quantities (state variables) change with events</a:t>
            </a:r>
          </a:p>
        </p:txBody>
      </p:sp>
      <p:sp>
        <p:nvSpPr>
          <p:cNvPr id="13320" name="Text Box 12"/>
          <p:cNvSpPr txBox="1">
            <a:spLocks noChangeArrowheads="1"/>
          </p:cNvSpPr>
          <p:nvPr/>
        </p:nvSpPr>
        <p:spPr bwMode="auto">
          <a:xfrm>
            <a:off x="914400" y="3429000"/>
            <a:ext cx="27940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Estimation of </a:t>
            </a:r>
            <a:r>
              <a:rPr lang="en-AU" altLang="en-US" sz="1800" dirty="0">
                <a:latin typeface="Symbol" panose="05050102010706020507" pitchFamily="18" charset="2"/>
              </a:rPr>
              <a:t>p</a:t>
            </a:r>
            <a:endParaRPr lang="en-AU" altLang="en-US" sz="1800" dirty="0">
              <a:latin typeface="+mn-lt"/>
            </a:endParaRPr>
          </a:p>
          <a:p>
            <a:pPr eaLnBrk="1" fontAlgn="auto" hangingPunct="1">
              <a:spcBef>
                <a:spcPct val="50000"/>
              </a:spcBef>
              <a:spcAft>
                <a:spcPts val="0"/>
              </a:spcAft>
              <a:buFontTx/>
              <a:buChar char="•"/>
              <a:defRPr/>
            </a:pPr>
            <a:r>
              <a:rPr lang="en-AU" altLang="en-US" sz="1800" dirty="0">
                <a:latin typeface="+mn-lt"/>
              </a:rPr>
              <a:t> Risk Analysis in Business</a:t>
            </a:r>
          </a:p>
        </p:txBody>
      </p:sp>
      <p:sp>
        <p:nvSpPr>
          <p:cNvPr id="13321" name="Text Box 13"/>
          <p:cNvSpPr txBox="1">
            <a:spLocks noChangeArrowheads="1"/>
          </p:cNvSpPr>
          <p:nvPr/>
        </p:nvSpPr>
        <p:spPr bwMode="auto">
          <a:xfrm>
            <a:off x="5410200" y="3779838"/>
            <a:ext cx="2590800" cy="36671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Water Level in a Dam</a:t>
            </a:r>
          </a:p>
        </p:txBody>
      </p:sp>
      <p:sp>
        <p:nvSpPr>
          <p:cNvPr id="13323" name="Text Box 20"/>
          <p:cNvSpPr txBox="1">
            <a:spLocks noChangeArrowheads="1"/>
          </p:cNvSpPr>
          <p:nvPr/>
        </p:nvSpPr>
        <p:spPr bwMode="auto">
          <a:xfrm>
            <a:off x="5397500" y="5443538"/>
            <a:ext cx="25908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Queueing Systems</a:t>
            </a:r>
          </a:p>
          <a:p>
            <a:pPr eaLnBrk="1" fontAlgn="auto" hangingPunct="1">
              <a:spcBef>
                <a:spcPct val="50000"/>
              </a:spcBef>
              <a:spcAft>
                <a:spcPts val="0"/>
              </a:spcAft>
              <a:buFontTx/>
              <a:buChar char="•"/>
              <a:defRPr/>
            </a:pPr>
            <a:r>
              <a:rPr lang="en-AU" altLang="en-US" sz="1800" dirty="0">
                <a:latin typeface="+mn-lt"/>
              </a:rPr>
              <a:t> Inventory Systems</a:t>
            </a:r>
          </a:p>
        </p:txBody>
      </p:sp>
      <p:sp>
        <p:nvSpPr>
          <p:cNvPr id="35851" name="Rectangle 2"/>
          <p:cNvSpPr>
            <a:spLocks noGrp="1" noChangeArrowheads="1"/>
          </p:cNvSpPr>
          <p:nvPr>
            <p:ph type="title"/>
          </p:nvPr>
        </p:nvSpPr>
        <p:spPr/>
        <p:txBody>
          <a:bodyPr/>
          <a:lstStyle/>
          <a:p>
            <a:pPr eaLnBrk="1" hangingPunct="1"/>
            <a:r>
              <a:rPr lang="en-AU" altLang="en-US" sz="4000" dirty="0"/>
              <a:t>CLASSIFICATION OF SIMULATION MODELS</a:t>
            </a:r>
            <a:endParaRPr lang="en-AU"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AU" altLang="en-US" sz="3600" dirty="0"/>
              <a:t>CAPABILITIES / ADVANTAGES</a:t>
            </a:r>
            <a:endParaRPr lang="en-AU" altLang="en-US" dirty="0"/>
          </a:p>
        </p:txBody>
      </p:sp>
      <p:sp>
        <p:nvSpPr>
          <p:cNvPr id="52229" name="Text Box 5"/>
          <p:cNvSpPr txBox="1">
            <a:spLocks noChangeArrowheads="1"/>
          </p:cNvSpPr>
          <p:nvPr/>
        </p:nvSpPr>
        <p:spPr bwMode="auto">
          <a:xfrm>
            <a:off x="657225" y="1448087"/>
            <a:ext cx="7666038" cy="4339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buFontTx/>
              <a:buChar char="•"/>
            </a:pPr>
            <a:r>
              <a:rPr lang="en-AU" altLang="en-US" sz="2400" dirty="0"/>
              <a:t> Display dynamic behaviour</a:t>
            </a:r>
          </a:p>
          <a:p>
            <a:pPr eaLnBrk="1" hangingPunct="1">
              <a:spcBef>
                <a:spcPct val="50000"/>
              </a:spcBef>
              <a:buFontTx/>
              <a:buChar char="•"/>
            </a:pPr>
            <a:r>
              <a:rPr lang="en-AU" altLang="en-US" sz="2400" dirty="0"/>
              <a:t> Handles randomness and uncertainty</a:t>
            </a:r>
          </a:p>
          <a:p>
            <a:pPr eaLnBrk="1" hangingPunct="1">
              <a:spcBef>
                <a:spcPct val="50000"/>
              </a:spcBef>
              <a:buFontTx/>
              <a:buChar char="•"/>
            </a:pPr>
            <a:r>
              <a:rPr lang="en-AU" altLang="en-US" sz="2400" dirty="0"/>
              <a:t> Diagnose problems (Understand “why?”)</a:t>
            </a:r>
          </a:p>
          <a:p>
            <a:pPr eaLnBrk="1" hangingPunct="1">
              <a:spcBef>
                <a:spcPct val="50000"/>
              </a:spcBef>
              <a:buFontTx/>
              <a:buChar char="•"/>
            </a:pPr>
            <a:r>
              <a:rPr lang="en-AU" altLang="en-US" sz="2400" dirty="0"/>
              <a:t> Explore possibilities (“What if?”)</a:t>
            </a:r>
          </a:p>
          <a:p>
            <a:pPr eaLnBrk="1" hangingPunct="1">
              <a:spcBef>
                <a:spcPct val="50000"/>
              </a:spcBef>
              <a:buFontTx/>
              <a:buChar char="•"/>
            </a:pPr>
            <a:r>
              <a:rPr lang="en-AU" altLang="en-US" sz="2400" dirty="0"/>
              <a:t> Time compression and expansion (controlling time)</a:t>
            </a:r>
          </a:p>
          <a:p>
            <a:pPr eaLnBrk="1" hangingPunct="1">
              <a:spcBef>
                <a:spcPct val="50000"/>
              </a:spcBef>
              <a:buFontTx/>
              <a:buChar char="•"/>
            </a:pPr>
            <a:r>
              <a:rPr lang="en-AU" altLang="en-US" sz="2400" dirty="0"/>
              <a:t> Requires fewer assumptions (than analytical models)</a:t>
            </a:r>
          </a:p>
          <a:p>
            <a:pPr eaLnBrk="1" hangingPunct="1">
              <a:spcBef>
                <a:spcPct val="50000"/>
              </a:spcBef>
              <a:buFontTx/>
              <a:buChar char="•"/>
            </a:pPr>
            <a:r>
              <a:rPr lang="en-AU" altLang="en-US" sz="2400" dirty="0"/>
              <a:t> Flexible and easy to change</a:t>
            </a:r>
          </a:p>
          <a:p>
            <a:pPr eaLnBrk="1" hangingPunct="1">
              <a:spcBef>
                <a:spcPct val="50000"/>
              </a:spcBef>
              <a:buFontTx/>
              <a:buChar char="•"/>
            </a:pPr>
            <a:r>
              <a:rPr lang="en-AU" altLang="en-US" sz="2400" dirty="0"/>
              <a:t> Credible* and results are easier to explain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9">
                                            <p:txEl>
                                              <p:pRg st="0" end="0"/>
                                            </p:txEl>
                                          </p:spTgt>
                                        </p:tgtEl>
                                        <p:attrNameLst>
                                          <p:attrName>style.visibility</p:attrName>
                                        </p:attrNameLst>
                                      </p:cBhvr>
                                      <p:to>
                                        <p:strVal val="visible"/>
                                      </p:to>
                                    </p:set>
                                    <p:anim calcmode="lin" valueType="num">
                                      <p:cBhvr additive="base">
                                        <p:cTn id="7" dur="500" fill="hold"/>
                                        <p:tgtEl>
                                          <p:spTgt spid="5222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9">
                                            <p:txEl>
                                              <p:pRg st="1" end="1"/>
                                            </p:txEl>
                                          </p:spTgt>
                                        </p:tgtEl>
                                        <p:attrNameLst>
                                          <p:attrName>style.visibility</p:attrName>
                                        </p:attrNameLst>
                                      </p:cBhvr>
                                      <p:to>
                                        <p:strVal val="visible"/>
                                      </p:to>
                                    </p:set>
                                    <p:anim calcmode="lin" valueType="num">
                                      <p:cBhvr additive="base">
                                        <p:cTn id="13" dur="500" fill="hold"/>
                                        <p:tgtEl>
                                          <p:spTgt spid="5222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229">
                                            <p:txEl>
                                              <p:pRg st="2" end="2"/>
                                            </p:txEl>
                                          </p:spTgt>
                                        </p:tgtEl>
                                        <p:attrNameLst>
                                          <p:attrName>style.visibility</p:attrName>
                                        </p:attrNameLst>
                                      </p:cBhvr>
                                      <p:to>
                                        <p:strVal val="visible"/>
                                      </p:to>
                                    </p:set>
                                    <p:anim calcmode="lin" valueType="num">
                                      <p:cBhvr additive="base">
                                        <p:cTn id="19" dur="500" fill="hold"/>
                                        <p:tgtEl>
                                          <p:spTgt spid="5222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2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2229">
                                            <p:txEl>
                                              <p:pRg st="3" end="3"/>
                                            </p:txEl>
                                          </p:spTgt>
                                        </p:tgtEl>
                                        <p:attrNameLst>
                                          <p:attrName>style.visibility</p:attrName>
                                        </p:attrNameLst>
                                      </p:cBhvr>
                                      <p:to>
                                        <p:strVal val="visible"/>
                                      </p:to>
                                    </p:set>
                                    <p:anim calcmode="lin" valueType="num">
                                      <p:cBhvr additive="base">
                                        <p:cTn id="25" dur="500" fill="hold"/>
                                        <p:tgtEl>
                                          <p:spTgt spid="5222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22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2229">
                                            <p:txEl>
                                              <p:pRg st="4" end="4"/>
                                            </p:txEl>
                                          </p:spTgt>
                                        </p:tgtEl>
                                        <p:attrNameLst>
                                          <p:attrName>style.visibility</p:attrName>
                                        </p:attrNameLst>
                                      </p:cBhvr>
                                      <p:to>
                                        <p:strVal val="visible"/>
                                      </p:to>
                                    </p:set>
                                    <p:anim calcmode="lin" valueType="num">
                                      <p:cBhvr additive="base">
                                        <p:cTn id="31" dur="500" fill="hold"/>
                                        <p:tgtEl>
                                          <p:spTgt spid="5222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22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2229">
                                            <p:txEl>
                                              <p:pRg st="5" end="5"/>
                                            </p:txEl>
                                          </p:spTgt>
                                        </p:tgtEl>
                                        <p:attrNameLst>
                                          <p:attrName>style.visibility</p:attrName>
                                        </p:attrNameLst>
                                      </p:cBhvr>
                                      <p:to>
                                        <p:strVal val="visible"/>
                                      </p:to>
                                    </p:set>
                                    <p:anim calcmode="lin" valueType="num">
                                      <p:cBhvr additive="base">
                                        <p:cTn id="37" dur="500" fill="hold"/>
                                        <p:tgtEl>
                                          <p:spTgt spid="5222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222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2229">
                                            <p:txEl>
                                              <p:pRg st="6" end="6"/>
                                            </p:txEl>
                                          </p:spTgt>
                                        </p:tgtEl>
                                        <p:attrNameLst>
                                          <p:attrName>style.visibility</p:attrName>
                                        </p:attrNameLst>
                                      </p:cBhvr>
                                      <p:to>
                                        <p:strVal val="visible"/>
                                      </p:to>
                                    </p:set>
                                    <p:anim calcmode="lin" valueType="num">
                                      <p:cBhvr additive="base">
                                        <p:cTn id="43" dur="500" fill="hold"/>
                                        <p:tgtEl>
                                          <p:spTgt spid="5222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222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2229">
                                            <p:txEl>
                                              <p:pRg st="7" end="7"/>
                                            </p:txEl>
                                          </p:spTgt>
                                        </p:tgtEl>
                                        <p:attrNameLst>
                                          <p:attrName>style.visibility</p:attrName>
                                        </p:attrNameLst>
                                      </p:cBhvr>
                                      <p:to>
                                        <p:strVal val="visible"/>
                                      </p:to>
                                    </p:set>
                                    <p:anim calcmode="lin" valueType="num">
                                      <p:cBhvr additive="base">
                                        <p:cTn id="49" dur="500" fill="hold"/>
                                        <p:tgtEl>
                                          <p:spTgt spid="5222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222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p:txBody>
          <a:bodyPr/>
          <a:lstStyle/>
          <a:p>
            <a:pPr eaLnBrk="1" hangingPunct="1"/>
            <a:r>
              <a:rPr lang="en-AU" altLang="en-US" sz="3600" dirty="0"/>
              <a:t>LIMITATIONS</a:t>
            </a:r>
            <a:endParaRPr lang="en-AU" altLang="en-US" dirty="0"/>
          </a:p>
        </p:txBody>
      </p:sp>
      <p:sp>
        <p:nvSpPr>
          <p:cNvPr id="53251" name="Text Box 1027"/>
          <p:cNvSpPr txBox="1">
            <a:spLocks noChangeArrowheads="1"/>
          </p:cNvSpPr>
          <p:nvPr/>
        </p:nvSpPr>
        <p:spPr bwMode="auto">
          <a:xfrm>
            <a:off x="628650" y="1690688"/>
            <a:ext cx="7448550" cy="2862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a:tabLst>
                <a:tab pos="185738" algn="l"/>
              </a:tabLst>
              <a:defRPr sz="2400">
                <a:solidFill>
                  <a:schemeClr val="tx1"/>
                </a:solidFill>
                <a:latin typeface="Times New Roman" panose="02020603050405020304" pitchFamily="18" charset="0"/>
              </a:defRPr>
            </a:lvl1pPr>
            <a:lvl2pPr algn="l">
              <a:tabLst>
                <a:tab pos="185738" algn="l"/>
              </a:tabLst>
              <a:defRPr sz="2400">
                <a:solidFill>
                  <a:schemeClr val="tx1"/>
                </a:solidFill>
                <a:latin typeface="Times New Roman" panose="02020603050405020304" pitchFamily="18" charset="0"/>
              </a:defRPr>
            </a:lvl2pPr>
            <a:lvl3pPr algn="l">
              <a:tabLst>
                <a:tab pos="185738" algn="l"/>
              </a:tabLst>
              <a:defRPr sz="2400">
                <a:solidFill>
                  <a:schemeClr val="tx1"/>
                </a:solidFill>
                <a:latin typeface="Times New Roman" panose="02020603050405020304" pitchFamily="18" charset="0"/>
              </a:defRPr>
            </a:lvl3pPr>
            <a:lvl4pPr algn="l">
              <a:tabLst>
                <a:tab pos="185738" algn="l"/>
              </a:tabLst>
              <a:defRPr sz="2400">
                <a:solidFill>
                  <a:schemeClr val="tx1"/>
                </a:solidFill>
                <a:latin typeface="Times New Roman" panose="02020603050405020304" pitchFamily="18" charset="0"/>
              </a:defRPr>
            </a:lvl4pPr>
            <a:lvl5pPr algn="l">
              <a:tabLst>
                <a:tab pos="185738"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dirty="0">
                <a:latin typeface="+mn-lt"/>
              </a:rPr>
              <a:t> “Run” rather than “solved”.</a:t>
            </a:r>
          </a:p>
          <a:p>
            <a:pPr eaLnBrk="1" fontAlgn="auto" hangingPunct="1">
              <a:spcBef>
                <a:spcPct val="50000"/>
              </a:spcBef>
              <a:spcAft>
                <a:spcPts val="0"/>
              </a:spcAft>
              <a:buFontTx/>
              <a:buChar char="•"/>
              <a:defRPr/>
            </a:pPr>
            <a:r>
              <a:rPr lang="en-AU" altLang="en-US" dirty="0">
                <a:latin typeface="+mn-lt"/>
              </a:rPr>
              <a:t> Cannot generate optimal solution on their own</a:t>
            </a:r>
          </a:p>
          <a:p>
            <a:pPr eaLnBrk="1" fontAlgn="auto" hangingPunct="1">
              <a:spcBef>
                <a:spcPct val="50000"/>
              </a:spcBef>
              <a:spcAft>
                <a:spcPts val="0"/>
              </a:spcAft>
              <a:buFontTx/>
              <a:buChar char="•"/>
              <a:defRPr/>
            </a:pPr>
            <a:r>
              <a:rPr lang="en-AU" altLang="en-US" dirty="0">
                <a:latin typeface="+mn-lt"/>
              </a:rPr>
              <a:t> Requires specialized training (probability, statistics, computer programming, modelling, system analysis, simulation methodology)</a:t>
            </a:r>
          </a:p>
          <a:p>
            <a:pPr eaLnBrk="1" fontAlgn="auto" hangingPunct="1">
              <a:spcBef>
                <a:spcPct val="50000"/>
              </a:spcBef>
              <a:spcAft>
                <a:spcPts val="0"/>
              </a:spcAft>
              <a:buFontTx/>
              <a:buChar char="•"/>
              <a:defRPr/>
            </a:pPr>
            <a:r>
              <a:rPr lang="en-AU" altLang="en-US" dirty="0">
                <a:latin typeface="+mn-lt"/>
              </a:rPr>
              <a:t> Costly (software and hardware)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AU" altLang="en-US" sz="4000" dirty="0"/>
              <a:t>INPUT/OUTPUT PROCESS</a:t>
            </a:r>
            <a:endParaRPr lang="en-AU" altLang="en-US" dirty="0"/>
          </a:p>
        </p:txBody>
      </p:sp>
      <p:sp>
        <p:nvSpPr>
          <p:cNvPr id="39939" name="Rectangle 15"/>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0" name="Rectangle 16"/>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1" name="Rectangle 47"/>
          <p:cNvSpPr>
            <a:spLocks noChangeArrowheads="1"/>
          </p:cNvSpPr>
          <p:nvPr/>
        </p:nvSpPr>
        <p:spPr bwMode="auto">
          <a:xfrm>
            <a:off x="3390107" y="4114800"/>
            <a:ext cx="2362200" cy="1143000"/>
          </a:xfrm>
          <a:prstGeom prst="rect">
            <a:avLst/>
          </a:prstGeom>
          <a:solidFill>
            <a:schemeClr val="accent1">
              <a:lumMod val="20000"/>
              <a:lumOff val="8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a:t>SIMULATION MODEL</a:t>
            </a:r>
          </a:p>
          <a:p>
            <a:pPr algn="ctr" eaLnBrk="1" hangingPunct="1">
              <a:defRPr/>
            </a:pPr>
            <a:r>
              <a:rPr lang="en-AU" altLang="en-US" b="1" dirty="0"/>
              <a:t>(LOGIC)</a:t>
            </a:r>
            <a:endParaRPr lang="en-AU" altLang="en-US" dirty="0"/>
          </a:p>
        </p:txBody>
      </p:sp>
      <p:sp>
        <p:nvSpPr>
          <p:cNvPr id="39942" name="AutoShape 49"/>
          <p:cNvSpPr>
            <a:spLocks noChangeArrowheads="1"/>
          </p:cNvSpPr>
          <p:nvPr/>
        </p:nvSpPr>
        <p:spPr bwMode="auto">
          <a:xfrm>
            <a:off x="3352800" y="1828800"/>
            <a:ext cx="2438400" cy="1371600"/>
          </a:xfrm>
          <a:prstGeom prst="cloudCallout">
            <a:avLst>
              <a:gd name="adj1" fmla="val -45898"/>
              <a:gd name="adj2" fmla="val 70023"/>
            </a:avLst>
          </a:prstGeom>
          <a:solidFill>
            <a:schemeClr val="accent1">
              <a:lumMod val="20000"/>
              <a:lumOff val="80000"/>
            </a:schemeClr>
          </a:solidFill>
          <a:ln w="19050" cap="sq">
            <a:solidFill>
              <a:schemeClr val="tx1"/>
            </a:solidFill>
            <a:round/>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a:t>REAL-LIFE</a:t>
            </a:r>
            <a:endParaRPr lang="en-AU" altLang="en-US" dirty="0"/>
          </a:p>
        </p:txBody>
      </p:sp>
      <p:sp>
        <p:nvSpPr>
          <p:cNvPr id="39944" name="AutoShape 51"/>
          <p:cNvSpPr>
            <a:spLocks noChangeArrowheads="1"/>
          </p:cNvSpPr>
          <p:nvPr/>
        </p:nvSpPr>
        <p:spPr bwMode="auto">
          <a:xfrm>
            <a:off x="6019800"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6197" name="Text Box 53"/>
          <p:cNvSpPr txBox="1">
            <a:spLocks noChangeArrowheads="1"/>
          </p:cNvSpPr>
          <p:nvPr/>
        </p:nvSpPr>
        <p:spPr bwMode="auto">
          <a:xfrm>
            <a:off x="303213" y="3692525"/>
            <a:ext cx="2362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eaLnBrk="1" fontAlgn="auto" hangingPunct="1">
              <a:spcBef>
                <a:spcPts val="0"/>
              </a:spcBef>
              <a:spcAft>
                <a:spcPts val="0"/>
              </a:spcAft>
              <a:defRPr/>
            </a:pPr>
            <a:r>
              <a:rPr lang="en-AU" altLang="en-US" sz="1600" b="1" dirty="0">
                <a:latin typeface="+mn-lt"/>
              </a:rPr>
              <a:t>Operating Policies</a:t>
            </a:r>
          </a:p>
          <a:p>
            <a:pPr marL="285750" indent="-285750" eaLnBrk="1" fontAlgn="auto" hangingPunct="1">
              <a:spcBef>
                <a:spcPts val="0"/>
              </a:spcBef>
              <a:spcAft>
                <a:spcPts val="0"/>
              </a:spcAft>
              <a:buFontTx/>
              <a:buChar char="-"/>
              <a:defRPr/>
            </a:pPr>
            <a:r>
              <a:rPr lang="en-AU" altLang="en-US" sz="1600" b="1" dirty="0">
                <a:latin typeface="+mn-lt"/>
              </a:rPr>
              <a:t>Single queue, parallel servers, FIFO, …</a:t>
            </a:r>
          </a:p>
          <a:p>
            <a:pPr marL="0" indent="0" eaLnBrk="1" fontAlgn="auto" hangingPunct="1">
              <a:spcBef>
                <a:spcPts val="0"/>
              </a:spcBef>
              <a:spcAft>
                <a:spcPts val="0"/>
              </a:spcAft>
              <a:defRPr/>
            </a:pPr>
            <a:r>
              <a:rPr lang="en-AU" altLang="en-US" sz="1600" b="1" dirty="0">
                <a:latin typeface="+mn-lt"/>
              </a:rPr>
              <a:t>Input Parameters</a:t>
            </a:r>
          </a:p>
          <a:p>
            <a:pPr marL="0" indent="0" eaLnBrk="1" fontAlgn="auto" hangingPunct="1">
              <a:spcBef>
                <a:spcPts val="0"/>
              </a:spcBef>
              <a:spcAft>
                <a:spcPts val="0"/>
              </a:spcAft>
              <a:defRPr/>
            </a:pPr>
            <a:r>
              <a:rPr lang="en-AU" altLang="en-US" sz="1600" b="1" dirty="0">
                <a:latin typeface="+mn-lt"/>
              </a:rPr>
              <a:t>- Number of servers, distributions, …</a:t>
            </a:r>
            <a:endParaRPr lang="en-AU" altLang="en-US" sz="1600" dirty="0">
              <a:latin typeface="+mn-lt"/>
            </a:endParaRPr>
          </a:p>
        </p:txBody>
      </p:sp>
      <p:sp>
        <p:nvSpPr>
          <p:cNvPr id="6199" name="Text Box 55"/>
          <p:cNvSpPr txBox="1">
            <a:spLocks noChangeArrowheads="1"/>
          </p:cNvSpPr>
          <p:nvPr/>
        </p:nvSpPr>
        <p:spPr bwMode="auto">
          <a:xfrm>
            <a:off x="7156450" y="3840163"/>
            <a:ext cx="1676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1600" dirty="0">
                <a:latin typeface="+mn-lt"/>
              </a:rPr>
              <a:t> </a:t>
            </a:r>
            <a:r>
              <a:rPr lang="en-AU" altLang="en-US" sz="1600" b="1" dirty="0">
                <a:latin typeface="+mn-lt"/>
              </a:rPr>
              <a:t>System response</a:t>
            </a:r>
          </a:p>
          <a:p>
            <a:pPr eaLnBrk="1" fontAlgn="auto" hangingPunct="1">
              <a:spcBef>
                <a:spcPct val="50000"/>
              </a:spcBef>
              <a:spcAft>
                <a:spcPts val="0"/>
              </a:spcAft>
              <a:defRPr/>
            </a:pPr>
            <a:r>
              <a:rPr lang="en-AU" altLang="en-US" sz="1600" b="1" dirty="0">
                <a:latin typeface="+mn-lt"/>
              </a:rPr>
              <a:t>- Waiting times, system size, utilizations…</a:t>
            </a:r>
            <a:endParaRPr lang="en-AU" altLang="en-US" sz="1600" dirty="0">
              <a:latin typeface="+mn-lt"/>
            </a:endParaRPr>
          </a:p>
        </p:txBody>
      </p:sp>
      <p:sp>
        <p:nvSpPr>
          <p:cNvPr id="39947" name="Text Box 56"/>
          <p:cNvSpPr txBox="1">
            <a:spLocks noChangeArrowheads="1"/>
          </p:cNvSpPr>
          <p:nvPr/>
        </p:nvSpPr>
        <p:spPr bwMode="auto">
          <a:xfrm>
            <a:off x="1006475" y="5410200"/>
            <a:ext cx="5302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solidFill>
                  <a:schemeClr val="accent2"/>
                </a:solidFill>
              </a:rPr>
              <a:t>(X)</a:t>
            </a:r>
            <a:endParaRPr lang="en-AU" altLang="en-US" dirty="0">
              <a:solidFill>
                <a:schemeClr val="accent2"/>
              </a:solidFill>
            </a:endParaRPr>
          </a:p>
        </p:txBody>
      </p:sp>
      <p:sp>
        <p:nvSpPr>
          <p:cNvPr id="39948" name="Text Box 57"/>
          <p:cNvSpPr txBox="1">
            <a:spLocks noChangeArrowheads="1"/>
          </p:cNvSpPr>
          <p:nvPr/>
        </p:nvSpPr>
        <p:spPr bwMode="auto">
          <a:xfrm>
            <a:off x="7734300" y="5422900"/>
            <a:ext cx="5207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a:t>
            </a:r>
            <a:endParaRPr lang="en-AU" altLang="en-US" sz="2400" dirty="0"/>
          </a:p>
        </p:txBody>
      </p:sp>
      <p:sp>
        <p:nvSpPr>
          <p:cNvPr id="39949" name="Text Box 58"/>
          <p:cNvSpPr txBox="1">
            <a:spLocks noChangeArrowheads="1"/>
          </p:cNvSpPr>
          <p:nvPr/>
        </p:nvSpPr>
        <p:spPr bwMode="auto">
          <a:xfrm>
            <a:off x="4114800" y="5475288"/>
            <a:ext cx="930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Y=f(X)</a:t>
            </a:r>
            <a:endParaRPr lang="en-AU" altLang="en-US" dirty="0">
              <a:solidFill>
                <a:schemeClr val="accent2"/>
              </a:solidFill>
            </a:endParaRPr>
          </a:p>
        </p:txBody>
      </p:sp>
      <p:sp>
        <p:nvSpPr>
          <p:cNvPr id="39950" name="Line 59"/>
          <p:cNvSpPr>
            <a:spLocks noChangeShapeType="1"/>
          </p:cNvSpPr>
          <p:nvPr/>
        </p:nvSpPr>
        <p:spPr bwMode="auto">
          <a:xfrm>
            <a:off x="4572000" y="3205162"/>
            <a:ext cx="0" cy="914399"/>
          </a:xfrm>
          <a:prstGeom prst="line">
            <a:avLst/>
          </a:prstGeom>
          <a:noFill/>
          <a:ln w="19050" cap="sq">
            <a:solidFill>
              <a:schemeClr val="tx1"/>
            </a:solidFill>
            <a:prstDash val="solid"/>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 name="AutoShape 51"/>
          <p:cNvSpPr>
            <a:spLocks noChangeArrowheads="1"/>
          </p:cNvSpPr>
          <p:nvPr/>
        </p:nvSpPr>
        <p:spPr bwMode="auto">
          <a:xfrm>
            <a:off x="2174082"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AU" altLang="en-US" sz="4000" dirty="0"/>
              <a:t>EXAMPLE: Health </a:t>
            </a:r>
            <a:r>
              <a:rPr lang="en-US" altLang="en-US" sz="4000" dirty="0"/>
              <a:t>Center</a:t>
            </a:r>
            <a:endParaRPr lang="en-US" altLang="en-US" dirty="0"/>
          </a:p>
        </p:txBody>
      </p:sp>
      <p:sp>
        <p:nvSpPr>
          <p:cNvPr id="40963" name="Rectangle 3"/>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4" name="Rectangle 4"/>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5" name="Rectangle 5"/>
          <p:cNvSpPr>
            <a:spLocks noChangeArrowheads="1"/>
          </p:cNvSpPr>
          <p:nvPr/>
        </p:nvSpPr>
        <p:spPr bwMode="auto">
          <a:xfrm>
            <a:off x="3390900" y="2979738"/>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a:t>SIMULATION </a:t>
            </a:r>
          </a:p>
          <a:p>
            <a:pPr algn="ctr" eaLnBrk="1" hangingPunct="1">
              <a:defRPr/>
            </a:pPr>
            <a:r>
              <a:rPr lang="en-AU" altLang="en-US" sz="2400" dirty="0"/>
              <a:t>MODEL OF A </a:t>
            </a:r>
          </a:p>
          <a:p>
            <a:pPr algn="ctr" eaLnBrk="1" hangingPunct="1">
              <a:defRPr/>
            </a:pPr>
            <a:r>
              <a:rPr lang="en-AU" altLang="en-US" sz="2400" dirty="0"/>
              <a:t>HEALTH CENTER</a:t>
            </a:r>
          </a:p>
        </p:txBody>
      </p:sp>
      <p:sp>
        <p:nvSpPr>
          <p:cNvPr id="40966" name="AutoShape 7"/>
          <p:cNvSpPr>
            <a:spLocks noChangeArrowheads="1"/>
          </p:cNvSpPr>
          <p:nvPr/>
        </p:nvSpPr>
        <p:spPr bwMode="auto">
          <a:xfrm>
            <a:off x="2217738"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40967" name="AutoShape 8"/>
          <p:cNvSpPr>
            <a:spLocks noChangeArrowheads="1"/>
          </p:cNvSpPr>
          <p:nvPr/>
        </p:nvSpPr>
        <p:spPr bwMode="auto">
          <a:xfrm>
            <a:off x="5859463"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93193" name="Text Box 9"/>
          <p:cNvSpPr txBox="1">
            <a:spLocks noChangeArrowheads="1"/>
          </p:cNvSpPr>
          <p:nvPr/>
        </p:nvSpPr>
        <p:spPr bwMode="auto">
          <a:xfrm>
            <a:off x="820738" y="2924175"/>
            <a:ext cx="1295400" cy="21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Number of Doctors</a:t>
            </a:r>
          </a:p>
          <a:p>
            <a:pPr eaLnBrk="1" fontAlgn="auto" hangingPunct="1">
              <a:spcBef>
                <a:spcPct val="50000"/>
              </a:spcBef>
              <a:spcAft>
                <a:spcPts val="0"/>
              </a:spcAft>
              <a:buFontTx/>
              <a:buChar char="•"/>
              <a:defRPr/>
            </a:pPr>
            <a:r>
              <a:rPr lang="en-AU" altLang="en-US" sz="1600" b="1" dirty="0">
                <a:latin typeface="+mn-lt"/>
              </a:rPr>
              <a:t>Capacity of equipment</a:t>
            </a:r>
          </a:p>
          <a:p>
            <a:pPr eaLnBrk="1" fontAlgn="auto" hangingPunct="1">
              <a:spcBef>
                <a:spcPct val="50000"/>
              </a:spcBef>
              <a:spcAft>
                <a:spcPts val="0"/>
              </a:spcAft>
              <a:buFontTx/>
              <a:buChar char="•"/>
              <a:defRPr/>
            </a:pPr>
            <a:r>
              <a:rPr lang="en-AU" altLang="en-US" sz="1600" b="1" dirty="0">
                <a:latin typeface="+mn-lt"/>
              </a:rPr>
              <a:t>Arrival rate</a:t>
            </a:r>
          </a:p>
          <a:p>
            <a:pPr eaLnBrk="1" fontAlgn="auto" hangingPunct="1">
              <a:spcBef>
                <a:spcPct val="50000"/>
              </a:spcBef>
              <a:spcAft>
                <a:spcPts val="0"/>
              </a:spcAft>
              <a:buFontTx/>
              <a:buChar char="•"/>
              <a:defRPr/>
            </a:pPr>
            <a:r>
              <a:rPr lang="en-AU" altLang="en-US" sz="1600" b="1" dirty="0">
                <a:latin typeface="+mn-lt"/>
              </a:rPr>
              <a:t>Queue Discipline</a:t>
            </a:r>
          </a:p>
        </p:txBody>
      </p:sp>
      <p:sp>
        <p:nvSpPr>
          <p:cNvPr id="93199" name="Text Box 15"/>
          <p:cNvSpPr txBox="1">
            <a:spLocks noChangeArrowheads="1"/>
          </p:cNvSpPr>
          <p:nvPr/>
        </p:nvSpPr>
        <p:spPr bwMode="auto">
          <a:xfrm>
            <a:off x="7010400" y="32004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Time in system</a:t>
            </a:r>
          </a:p>
          <a:p>
            <a:pPr eaLnBrk="1" fontAlgn="auto" hangingPunct="1">
              <a:spcBef>
                <a:spcPct val="50000"/>
              </a:spcBef>
              <a:spcAft>
                <a:spcPts val="0"/>
              </a:spcAft>
              <a:buFontTx/>
              <a:buChar char="•"/>
              <a:defRPr/>
            </a:pPr>
            <a:r>
              <a:rPr lang="en-AU" altLang="en-US" sz="1600" b="1" dirty="0">
                <a:latin typeface="+mn-lt"/>
              </a:rPr>
              <a:t> Utilization of doctors</a:t>
            </a:r>
          </a:p>
          <a:p>
            <a:pPr eaLnBrk="1" fontAlgn="auto" hangingPunct="1">
              <a:spcBef>
                <a:spcPct val="50000"/>
              </a:spcBef>
              <a:spcAft>
                <a:spcPts val="0"/>
              </a:spcAft>
              <a:buFontTx/>
              <a:buChar char="•"/>
              <a:defRPr/>
            </a:pPr>
            <a:r>
              <a:rPr lang="en-AU" altLang="en-US" sz="1600" b="1" dirty="0">
                <a:latin typeface="+mn-lt"/>
              </a:rPr>
              <a:t> Number served</a:t>
            </a:r>
            <a:endParaRPr lang="en-AU" altLang="en-US" sz="1600"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a:t>COURSE DESCRIPTION</a:t>
            </a:r>
          </a:p>
        </p:txBody>
      </p:sp>
      <p:sp>
        <p:nvSpPr>
          <p:cNvPr id="11267" name="Content Placeholder 2"/>
          <p:cNvSpPr>
            <a:spLocks noGrp="1"/>
          </p:cNvSpPr>
          <p:nvPr>
            <p:ph idx="1"/>
          </p:nvPr>
        </p:nvSpPr>
        <p:spPr/>
        <p:txBody>
          <a:bodyPr/>
          <a:lstStyle/>
          <a:p>
            <a:pPr eaLnBrk="1" hangingPunct="1"/>
            <a:r>
              <a:rPr lang="en-US" altLang="en-US" sz="2800" dirty="0"/>
              <a:t>Use of simulation as a decision tool. </a:t>
            </a:r>
          </a:p>
          <a:p>
            <a:pPr eaLnBrk="1" hangingPunct="1"/>
            <a:r>
              <a:rPr lang="en-US" altLang="en-US" sz="2800" dirty="0"/>
              <a:t>The design and analysis of simulation models. </a:t>
            </a:r>
          </a:p>
          <a:p>
            <a:pPr eaLnBrk="1" hangingPunct="1"/>
            <a:r>
              <a:rPr lang="en-US" altLang="en-US" sz="2800" dirty="0"/>
              <a:t>The use of simulation for estimation, comparison of policies, and optimization. </a:t>
            </a:r>
          </a:p>
          <a:p>
            <a:pPr eaLnBrk="1" hangingPunct="1"/>
            <a:r>
              <a:rPr lang="en-US" altLang="en-US" sz="2800" dirty="0"/>
              <a:t>Topics include principle of simulation modeling, software, general-purpose computer simulation languages, and statistical analysis of simulation input and output data.</a:t>
            </a:r>
          </a:p>
          <a:p>
            <a:pPr eaLnBrk="1" hangingPunct="1"/>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AU" altLang="en-US" sz="4000" dirty="0"/>
              <a:t>EXAMPLE: Serial production line</a:t>
            </a:r>
            <a:endParaRPr lang="en-AU" altLang="en-US" dirty="0"/>
          </a:p>
        </p:txBody>
      </p:sp>
      <p:sp>
        <p:nvSpPr>
          <p:cNvPr id="41987" name="Rectangle 3"/>
          <p:cNvSpPr>
            <a:spLocks noChangeArrowheads="1"/>
          </p:cNvSpPr>
          <p:nvPr/>
        </p:nvSpPr>
        <p:spPr bwMode="auto">
          <a:xfrm>
            <a:off x="9144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8" name="Rectangle 4"/>
          <p:cNvSpPr>
            <a:spLocks noChangeArrowheads="1"/>
          </p:cNvSpPr>
          <p:nvPr/>
        </p:nvSpPr>
        <p:spPr bwMode="auto">
          <a:xfrm>
            <a:off x="1143000" y="22098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9" name="Rectangle 5"/>
          <p:cNvSpPr>
            <a:spLocks noChangeArrowheads="1"/>
          </p:cNvSpPr>
          <p:nvPr/>
        </p:nvSpPr>
        <p:spPr bwMode="auto">
          <a:xfrm>
            <a:off x="3390900" y="3429000"/>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a:t>SIMULATION </a:t>
            </a:r>
          </a:p>
          <a:p>
            <a:pPr algn="ctr" eaLnBrk="1" hangingPunct="1">
              <a:defRPr/>
            </a:pPr>
            <a:r>
              <a:rPr lang="en-AU" altLang="en-US" sz="2400" dirty="0"/>
              <a:t>MODEL OF A</a:t>
            </a:r>
          </a:p>
          <a:p>
            <a:pPr algn="ctr" eaLnBrk="1" hangingPunct="1">
              <a:defRPr/>
            </a:pPr>
            <a:r>
              <a:rPr lang="en-AU" altLang="en-US" sz="2400" dirty="0"/>
              <a:t>PRODUCTION LINE</a:t>
            </a:r>
          </a:p>
        </p:txBody>
      </p:sp>
      <p:sp>
        <p:nvSpPr>
          <p:cNvPr id="41990" name="AutoShape 6"/>
          <p:cNvSpPr>
            <a:spLocks noChangeArrowheads="1"/>
          </p:cNvSpPr>
          <p:nvPr/>
        </p:nvSpPr>
        <p:spPr bwMode="auto">
          <a:xfrm>
            <a:off x="2244725" y="40767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41991" name="AutoShape 7"/>
          <p:cNvSpPr>
            <a:spLocks noChangeArrowheads="1"/>
          </p:cNvSpPr>
          <p:nvPr/>
        </p:nvSpPr>
        <p:spPr bwMode="auto">
          <a:xfrm>
            <a:off x="5851525" y="4094163"/>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94216" name="Text Box 8"/>
          <p:cNvSpPr txBox="1">
            <a:spLocks noChangeArrowheads="1"/>
          </p:cNvSpPr>
          <p:nvPr/>
        </p:nvSpPr>
        <p:spPr bwMode="auto">
          <a:xfrm>
            <a:off x="533400" y="3413125"/>
            <a:ext cx="1905000" cy="243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Size of the line</a:t>
            </a:r>
          </a:p>
          <a:p>
            <a:pPr eaLnBrk="1" fontAlgn="auto" hangingPunct="1">
              <a:spcBef>
                <a:spcPct val="50000"/>
              </a:spcBef>
              <a:spcAft>
                <a:spcPts val="0"/>
              </a:spcAft>
              <a:buFontTx/>
              <a:buChar char="•"/>
              <a:defRPr/>
            </a:pPr>
            <a:r>
              <a:rPr lang="en-AU" altLang="en-US" sz="1600" b="1" dirty="0">
                <a:latin typeface="+mn-lt"/>
              </a:rPr>
              <a:t>Size of buffer</a:t>
            </a:r>
          </a:p>
          <a:p>
            <a:pPr eaLnBrk="1" fontAlgn="auto" hangingPunct="1">
              <a:spcBef>
                <a:spcPct val="50000"/>
              </a:spcBef>
              <a:spcAft>
                <a:spcPts val="0"/>
              </a:spcAft>
              <a:buFontTx/>
              <a:buChar char="•"/>
              <a:defRPr/>
            </a:pPr>
            <a:r>
              <a:rPr lang="en-AU" altLang="en-US" sz="1600" b="1" dirty="0">
                <a:latin typeface="+mn-lt"/>
              </a:rPr>
              <a:t>Buffer allocation</a:t>
            </a:r>
          </a:p>
          <a:p>
            <a:pPr eaLnBrk="1" fontAlgn="auto" hangingPunct="1">
              <a:spcBef>
                <a:spcPct val="50000"/>
              </a:spcBef>
              <a:spcAft>
                <a:spcPts val="0"/>
              </a:spcAft>
              <a:buFontTx/>
              <a:buChar char="•"/>
              <a:defRPr/>
            </a:pPr>
            <a:r>
              <a:rPr lang="en-AU" altLang="en-US" sz="1600" b="1" dirty="0">
                <a:latin typeface="+mn-lt"/>
              </a:rPr>
              <a:t>Location of bottleneck</a:t>
            </a:r>
          </a:p>
          <a:p>
            <a:pPr eaLnBrk="1" fontAlgn="auto" hangingPunct="1">
              <a:spcBef>
                <a:spcPct val="50000"/>
              </a:spcBef>
              <a:spcAft>
                <a:spcPts val="0"/>
              </a:spcAft>
              <a:buFontTx/>
              <a:buChar char="•"/>
              <a:defRPr/>
            </a:pPr>
            <a:r>
              <a:rPr lang="en-AU" altLang="en-US" sz="1600" b="1" dirty="0">
                <a:latin typeface="+mn-lt"/>
              </a:rPr>
              <a:t>Processing times</a:t>
            </a:r>
          </a:p>
          <a:p>
            <a:pPr eaLnBrk="1" fontAlgn="auto" hangingPunct="1">
              <a:spcBef>
                <a:spcPct val="50000"/>
              </a:spcBef>
              <a:spcAft>
                <a:spcPts val="0"/>
              </a:spcAft>
              <a:buFontTx/>
              <a:buChar char="•"/>
              <a:defRPr/>
            </a:pPr>
            <a:endParaRPr lang="en-AU" altLang="en-US" sz="1600" dirty="0">
              <a:latin typeface="+mn-lt"/>
            </a:endParaRPr>
          </a:p>
        </p:txBody>
      </p:sp>
      <p:sp>
        <p:nvSpPr>
          <p:cNvPr id="94217" name="Text Box 9"/>
          <p:cNvSpPr txBox="1">
            <a:spLocks noChangeArrowheads="1"/>
          </p:cNvSpPr>
          <p:nvPr/>
        </p:nvSpPr>
        <p:spPr bwMode="auto">
          <a:xfrm>
            <a:off x="7010400" y="36576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Throughput</a:t>
            </a:r>
          </a:p>
          <a:p>
            <a:pPr eaLnBrk="1" fontAlgn="auto" hangingPunct="1">
              <a:spcBef>
                <a:spcPct val="50000"/>
              </a:spcBef>
              <a:spcAft>
                <a:spcPts val="0"/>
              </a:spcAft>
              <a:buFontTx/>
              <a:buChar char="•"/>
              <a:defRPr/>
            </a:pPr>
            <a:r>
              <a:rPr lang="en-AU" altLang="en-US" sz="1600" b="1" dirty="0">
                <a:latin typeface="+mn-lt"/>
              </a:rPr>
              <a:t> Interdeparture time variability</a:t>
            </a:r>
          </a:p>
          <a:p>
            <a:pPr eaLnBrk="1" fontAlgn="auto" hangingPunct="1">
              <a:spcBef>
                <a:spcPct val="50000"/>
              </a:spcBef>
              <a:spcAft>
                <a:spcPts val="0"/>
              </a:spcAft>
              <a:buFontTx/>
              <a:buChar char="•"/>
              <a:defRPr/>
            </a:pPr>
            <a:r>
              <a:rPr lang="en-AU" altLang="en-US" sz="1600" b="1" dirty="0">
                <a:latin typeface="+mn-lt"/>
              </a:rPr>
              <a:t> Utilization</a:t>
            </a:r>
            <a:endParaRPr lang="en-AU" altLang="en-US" sz="1600" dirty="0">
              <a:latin typeface="+mn-lt"/>
            </a:endParaRPr>
          </a:p>
        </p:txBody>
      </p:sp>
      <p:sp>
        <p:nvSpPr>
          <p:cNvPr id="41994" name="Rectangle 10"/>
          <p:cNvSpPr>
            <a:spLocks noChangeArrowheads="1"/>
          </p:cNvSpPr>
          <p:nvPr/>
        </p:nvSpPr>
        <p:spPr bwMode="auto">
          <a:xfrm>
            <a:off x="20574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a:t>1</a:t>
            </a:r>
          </a:p>
        </p:txBody>
      </p:sp>
      <p:sp>
        <p:nvSpPr>
          <p:cNvPr id="41995" name="Rectangle 11"/>
          <p:cNvSpPr>
            <a:spLocks noChangeArrowheads="1"/>
          </p:cNvSpPr>
          <p:nvPr/>
        </p:nvSpPr>
        <p:spPr bwMode="auto">
          <a:xfrm>
            <a:off x="28956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a:t>2</a:t>
            </a:r>
          </a:p>
        </p:txBody>
      </p:sp>
      <p:sp>
        <p:nvSpPr>
          <p:cNvPr id="41996" name="Rectangle 12"/>
          <p:cNvSpPr>
            <a:spLocks noChangeArrowheads="1"/>
          </p:cNvSpPr>
          <p:nvPr/>
        </p:nvSpPr>
        <p:spPr bwMode="auto">
          <a:xfrm>
            <a:off x="37338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a:t>3</a:t>
            </a:r>
          </a:p>
        </p:txBody>
      </p:sp>
      <p:sp>
        <p:nvSpPr>
          <p:cNvPr id="41997" name="Rectangle 13"/>
          <p:cNvSpPr>
            <a:spLocks noChangeArrowheads="1"/>
          </p:cNvSpPr>
          <p:nvPr/>
        </p:nvSpPr>
        <p:spPr bwMode="auto">
          <a:xfrm>
            <a:off x="64770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a:t>N</a:t>
            </a:r>
          </a:p>
        </p:txBody>
      </p:sp>
      <p:sp>
        <p:nvSpPr>
          <p:cNvPr id="41998" name="Text Box 15"/>
          <p:cNvSpPr txBox="1">
            <a:spLocks noChangeArrowheads="1"/>
          </p:cNvSpPr>
          <p:nvPr/>
        </p:nvSpPr>
        <p:spPr bwMode="auto">
          <a:xfrm>
            <a:off x="4730750" y="1676400"/>
            <a:ext cx="984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dirty="0"/>
              <a:t>…….</a:t>
            </a:r>
            <a:endParaRPr lang="en-AU" altLang="en-US" dirty="0"/>
          </a:p>
        </p:txBody>
      </p:sp>
      <p:sp>
        <p:nvSpPr>
          <p:cNvPr id="41999" name="Line 16"/>
          <p:cNvSpPr>
            <a:spLocks noChangeShapeType="1"/>
          </p:cNvSpPr>
          <p:nvPr/>
        </p:nvSpPr>
        <p:spPr bwMode="auto">
          <a:xfrm>
            <a:off x="25908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0" name="Line 17"/>
          <p:cNvSpPr>
            <a:spLocks noChangeShapeType="1"/>
          </p:cNvSpPr>
          <p:nvPr/>
        </p:nvSpPr>
        <p:spPr bwMode="auto">
          <a:xfrm>
            <a:off x="34290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1" name="Line 18"/>
          <p:cNvSpPr>
            <a:spLocks noChangeShapeType="1"/>
          </p:cNvSpPr>
          <p:nvPr/>
        </p:nvSpPr>
        <p:spPr bwMode="auto">
          <a:xfrm>
            <a:off x="4267200" y="2057400"/>
            <a:ext cx="4572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2" name="Line 19"/>
          <p:cNvSpPr>
            <a:spLocks noChangeShapeType="1"/>
          </p:cNvSpPr>
          <p:nvPr/>
        </p:nvSpPr>
        <p:spPr bwMode="auto">
          <a:xfrm>
            <a:off x="5791200" y="2057400"/>
            <a:ext cx="685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3" name="Line 20"/>
          <p:cNvSpPr>
            <a:spLocks noChangeShapeType="1"/>
          </p:cNvSpPr>
          <p:nvPr/>
        </p:nvSpPr>
        <p:spPr bwMode="auto">
          <a:xfrm>
            <a:off x="17526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4" name="Line 21"/>
          <p:cNvSpPr>
            <a:spLocks noChangeShapeType="1"/>
          </p:cNvSpPr>
          <p:nvPr/>
        </p:nvSpPr>
        <p:spPr bwMode="auto">
          <a:xfrm>
            <a:off x="7010400" y="2057400"/>
            <a:ext cx="3810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p:txBody>
          <a:bodyPr/>
          <a:lstStyle/>
          <a:p>
            <a:pPr eaLnBrk="1" hangingPunct="1"/>
            <a:r>
              <a:rPr lang="en-AU" altLang="en-US" sz="4000" dirty="0"/>
              <a:t>ANALYTICAL VS SIMULATION</a:t>
            </a:r>
            <a:endParaRPr lang="en-AU" altLang="en-US" dirty="0"/>
          </a:p>
        </p:txBody>
      </p:sp>
      <p:sp>
        <p:nvSpPr>
          <p:cNvPr id="36867" name="Rectangle 1027"/>
          <p:cNvSpPr>
            <a:spLocks noGrp="1" noChangeArrowheads="1"/>
          </p:cNvSpPr>
          <p:nvPr>
            <p:ph idx="1"/>
          </p:nvPr>
        </p:nvSpPr>
        <p:spPr>
          <a:xfrm>
            <a:off x="628650" y="1828800"/>
            <a:ext cx="8134350" cy="1524000"/>
          </a:xfrm>
        </p:spPr>
        <p:txBody>
          <a:bodyPr/>
          <a:lstStyle/>
          <a:p>
            <a:pPr eaLnBrk="1" hangingPunct="1"/>
            <a:r>
              <a:rPr lang="en-AU" altLang="en-US" sz="2400" dirty="0"/>
              <a:t>Use analytical models whenever possible</a:t>
            </a:r>
          </a:p>
          <a:p>
            <a:pPr eaLnBrk="1" hangingPunct="1"/>
            <a:r>
              <a:rPr lang="en-AU" altLang="en-US" sz="2400" dirty="0"/>
              <a:t>Use simulation models when:</a:t>
            </a:r>
            <a:endParaRPr lang="en-AU" altLang="en-US" dirty="0"/>
          </a:p>
        </p:txBody>
      </p:sp>
      <p:sp>
        <p:nvSpPr>
          <p:cNvPr id="51204" name="Text Box 1028"/>
          <p:cNvSpPr txBox="1">
            <a:spLocks noChangeArrowheads="1"/>
          </p:cNvSpPr>
          <p:nvPr/>
        </p:nvSpPr>
        <p:spPr bwMode="auto">
          <a:xfrm>
            <a:off x="914400" y="2743200"/>
            <a:ext cx="7848600" cy="22467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eaLnBrk="1" hangingPunct="1">
              <a:spcBef>
                <a:spcPct val="50000"/>
              </a:spcBef>
              <a:buFont typeface="+mj-lt"/>
              <a:buAutoNum type="arabicPeriod"/>
            </a:pPr>
            <a:r>
              <a:rPr lang="en-AU" altLang="en-US" sz="2000" dirty="0"/>
              <a:t>Complete mathematical formulation does not exist or an analytical solution cannot be developed</a:t>
            </a:r>
          </a:p>
          <a:p>
            <a:pPr marL="457200" indent="-457200" eaLnBrk="1" hangingPunct="1">
              <a:spcBef>
                <a:spcPct val="50000"/>
              </a:spcBef>
              <a:buFont typeface="+mj-lt"/>
              <a:buAutoNum type="arabicPeriod"/>
            </a:pPr>
            <a:r>
              <a:rPr lang="en-AU" altLang="en-US" sz="2000" dirty="0"/>
              <a:t>Analytical methods are available, but the mathematical procedures are so complex that simulation provides a simpler solution</a:t>
            </a:r>
          </a:p>
          <a:p>
            <a:pPr marL="457200" indent="-457200" eaLnBrk="1" hangingPunct="1">
              <a:spcBef>
                <a:spcPct val="50000"/>
              </a:spcBef>
              <a:buFont typeface="+mj-lt"/>
              <a:buAutoNum type="arabicPeriod"/>
            </a:pPr>
            <a:r>
              <a:rPr lang="en-AU" altLang="en-US" sz="2000" dirty="0"/>
              <a:t>It is desired to observe a simulated history of the process over a period of time in addition to estimating certain system performances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04">
                                            <p:txEl>
                                              <p:pRg st="2" end="2"/>
                                            </p:txEl>
                                          </p:spTgt>
                                        </p:tgtEl>
                                        <p:attrNameLst>
                                          <p:attrName>style.visibility</p:attrName>
                                        </p:attrNameLst>
                                      </p:cBhvr>
                                      <p:to>
                                        <p:strVal val="visible"/>
                                      </p:to>
                                    </p:set>
                                    <p:anim calcmode="lin" valueType="num">
                                      <p:cBhvr additive="base">
                                        <p:cTn id="19" dur="500" fill="hold"/>
                                        <p:tgtEl>
                                          <p:spTgt spid="5120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0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3013"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3014"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z="4000" dirty="0"/>
              <a:t>PROBLEM FORMULATION </a:t>
            </a:r>
            <a:br>
              <a:rPr lang="en-US" altLang="en-US" sz="4000" dirty="0"/>
            </a:br>
            <a:r>
              <a:rPr lang="en-US" altLang="en-US" sz="4000" dirty="0"/>
              <a:t>(NOT MODEL)</a:t>
            </a:r>
            <a:endParaRPr lang="en-US" altLang="en-US" dirty="0"/>
          </a:p>
        </p:txBody>
      </p:sp>
      <p:sp>
        <p:nvSpPr>
          <p:cNvPr id="45059" name="Rectangle 3"/>
          <p:cNvSpPr>
            <a:spLocks noGrp="1" noChangeArrowheads="1"/>
          </p:cNvSpPr>
          <p:nvPr>
            <p:ph idx="1"/>
          </p:nvPr>
        </p:nvSpPr>
        <p:spPr>
          <a:xfrm>
            <a:off x="685800" y="1828800"/>
            <a:ext cx="8305800" cy="4114800"/>
          </a:xfrm>
        </p:spPr>
        <p:txBody>
          <a:bodyPr/>
          <a:lstStyle/>
          <a:p>
            <a:pPr eaLnBrk="1" hangingPunct="1">
              <a:tabLst>
                <a:tab pos="573088" algn="l"/>
                <a:tab pos="952500" algn="l"/>
              </a:tabLst>
            </a:pPr>
            <a:r>
              <a:rPr lang="en-US" altLang="en-US" sz="2800" dirty="0"/>
              <a:t>A statement of the problem</a:t>
            </a:r>
          </a:p>
          <a:p>
            <a:pPr lvl="1" eaLnBrk="1" hangingPunct="1">
              <a:tabLst>
                <a:tab pos="573088" algn="l"/>
                <a:tab pos="952500" algn="l"/>
              </a:tabLst>
            </a:pPr>
            <a:r>
              <a:rPr lang="en-US" altLang="en-US" dirty="0"/>
              <a:t>the problem is clearly understood by the simulation modeler</a:t>
            </a:r>
          </a:p>
          <a:p>
            <a:pPr lvl="1" eaLnBrk="1" hangingPunct="1">
              <a:tabLst>
                <a:tab pos="573088" algn="l"/>
                <a:tab pos="952500" algn="l"/>
              </a:tabLst>
            </a:pPr>
            <a:r>
              <a:rPr lang="en-US" altLang="en-US" dirty="0"/>
              <a:t>the formulation is clearly understood by the client</a:t>
            </a:r>
          </a:p>
          <a:p>
            <a:pPr eaLnBrk="1" hangingPunct="1">
              <a:tabLst>
                <a:tab pos="573088" algn="l"/>
                <a:tab pos="952500" algn="l"/>
              </a:tabLst>
            </a:pPr>
            <a:r>
              <a:rPr lang="en-US" altLang="en-US" sz="2800" dirty="0"/>
              <a:t>Criteria for selecting a problem</a:t>
            </a:r>
          </a:p>
          <a:p>
            <a:pPr lvl="1" eaLnBrk="1" hangingPunct="1">
              <a:tabLst>
                <a:tab pos="573088" algn="l"/>
                <a:tab pos="952500" algn="l"/>
              </a:tabLst>
            </a:pPr>
            <a:r>
              <a:rPr lang="en-US" altLang="en-US" dirty="0"/>
              <a:t>Technical and economical feasibility</a:t>
            </a:r>
          </a:p>
          <a:p>
            <a:pPr lvl="1" eaLnBrk="1" hangingPunct="1">
              <a:tabLst>
                <a:tab pos="573088" algn="l"/>
                <a:tab pos="952500" algn="l"/>
              </a:tabLst>
            </a:pPr>
            <a:r>
              <a:rPr lang="en-US" altLang="en-US" dirty="0"/>
              <a:t>Perceived urgency for a solution</a:t>
            </a:r>
          </a:p>
          <a:p>
            <a:pPr lvl="1" eaLnBrk="1" hangingPunct="1">
              <a:tabLst>
                <a:tab pos="573088" algn="l"/>
                <a:tab pos="952500" algn="l"/>
              </a:tabLst>
            </a:pPr>
            <a:endParaRPr lang="en-US" altLang="en-US"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304800"/>
            <a:ext cx="8001000" cy="1371600"/>
          </a:xfrm>
        </p:spPr>
        <p:txBody>
          <a:bodyPr/>
          <a:lstStyle/>
          <a:p>
            <a:pPr eaLnBrk="1" hangingPunct="1"/>
            <a:r>
              <a:rPr lang="en-US" altLang="en-US" sz="4000" dirty="0"/>
              <a:t>SETTING OBJECTIVES AND </a:t>
            </a:r>
            <a:br>
              <a:rPr lang="en-US" altLang="en-US" sz="4000" dirty="0"/>
            </a:br>
            <a:r>
              <a:rPr lang="en-US" altLang="en-US" sz="4000" dirty="0"/>
              <a:t>PROJECT PLAN</a:t>
            </a:r>
            <a:endParaRPr lang="en-US" altLang="en-US" dirty="0"/>
          </a:p>
        </p:txBody>
      </p:sp>
      <p:sp>
        <p:nvSpPr>
          <p:cNvPr id="46083" name="Rectangle 3"/>
          <p:cNvSpPr>
            <a:spLocks noGrp="1" noChangeArrowheads="1"/>
          </p:cNvSpPr>
          <p:nvPr>
            <p:ph idx="1"/>
          </p:nvPr>
        </p:nvSpPr>
        <p:spPr>
          <a:xfrm>
            <a:off x="609600" y="1600200"/>
            <a:ext cx="8153400" cy="4724400"/>
          </a:xfrm>
        </p:spPr>
        <p:txBody>
          <a:bodyPr/>
          <a:lstStyle/>
          <a:p>
            <a:pPr eaLnBrk="1" hangingPunct="1">
              <a:tabLst>
                <a:tab pos="573088" algn="l"/>
                <a:tab pos="952500" algn="l"/>
              </a:tabLst>
            </a:pPr>
            <a:r>
              <a:rPr lang="en-US" altLang="en-US" sz="2800" dirty="0"/>
              <a:t>Determine the questions that are to be answered</a:t>
            </a:r>
          </a:p>
          <a:p>
            <a:pPr lvl="1" eaLnBrk="1" hangingPunct="1">
              <a:tabLst>
                <a:tab pos="573088" algn="l"/>
                <a:tab pos="952500" algn="l"/>
              </a:tabLst>
            </a:pPr>
            <a:r>
              <a:rPr lang="en-US" altLang="en-US" sz="2500" dirty="0"/>
              <a:t>Objective to be achieved</a:t>
            </a:r>
          </a:p>
          <a:p>
            <a:pPr lvl="1" eaLnBrk="1" hangingPunct="1">
              <a:tabLst>
                <a:tab pos="573088" algn="l"/>
                <a:tab pos="952500" algn="l"/>
              </a:tabLst>
            </a:pPr>
            <a:r>
              <a:rPr lang="en-US" altLang="en-US" sz="2500" dirty="0"/>
              <a:t>Identify scenarios to be investigated</a:t>
            </a:r>
          </a:p>
          <a:p>
            <a:pPr lvl="1" eaLnBrk="1" hangingPunct="1">
              <a:tabLst>
                <a:tab pos="573088" algn="l"/>
                <a:tab pos="952500" algn="l"/>
              </a:tabLst>
            </a:pPr>
            <a:r>
              <a:rPr lang="en-US" altLang="en-US" sz="2500" dirty="0"/>
              <a:t>Level of details (assumptions)</a:t>
            </a:r>
          </a:p>
          <a:p>
            <a:pPr lvl="1" eaLnBrk="1" hangingPunct="1">
              <a:tabLst>
                <a:tab pos="573088" algn="l"/>
                <a:tab pos="952500" algn="l"/>
              </a:tabLst>
            </a:pPr>
            <a:r>
              <a:rPr lang="en-US" altLang="en-US" sz="2500" dirty="0"/>
              <a:t>Determine the end-user, data, hardware, software, personnel, and time requirements </a:t>
            </a:r>
          </a:p>
          <a:p>
            <a:pPr eaLnBrk="1" hangingPunct="1">
              <a:tabLst>
                <a:tab pos="573088" algn="l"/>
                <a:tab pos="952500" algn="l"/>
              </a:tabLst>
            </a:pPr>
            <a:r>
              <a:rPr lang="en-US" altLang="en-US" sz="2800" dirty="0"/>
              <a:t>Is simulation appropriate?</a:t>
            </a:r>
          </a:p>
          <a:p>
            <a:pPr eaLnBrk="1" hangingPunct="1">
              <a:tabLst>
                <a:tab pos="573088" algn="l"/>
                <a:tab pos="952500" algn="l"/>
              </a:tabLst>
            </a:pPr>
            <a:endParaRPr lang="en-US" altLang="en-US"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304800"/>
            <a:ext cx="7391400" cy="1371600"/>
          </a:xfrm>
        </p:spPr>
        <p:txBody>
          <a:bodyPr/>
          <a:lstStyle/>
          <a:p>
            <a:pPr eaLnBrk="1" hangingPunct="1"/>
            <a:r>
              <a:rPr lang="en-US" altLang="en-US" sz="4000" dirty="0"/>
              <a:t>MODEL DEVELOPMENT</a:t>
            </a:r>
            <a:endParaRPr lang="en-US" altLang="en-US" dirty="0"/>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grpSp>
        <p:nvGrpSpPr>
          <p:cNvPr id="3" name="Group 2"/>
          <p:cNvGrpSpPr/>
          <p:nvPr/>
        </p:nvGrpSpPr>
        <p:grpSpPr>
          <a:xfrm>
            <a:off x="3282950" y="2971800"/>
            <a:ext cx="2590800" cy="914400"/>
            <a:chOff x="3282950" y="2971800"/>
            <a:chExt cx="2590800" cy="914400"/>
          </a:xfrm>
        </p:grpSpPr>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Conceptual model</a:t>
              </a:r>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4" name="Group 3"/>
          <p:cNvGrpSpPr/>
          <p:nvPr/>
        </p:nvGrpSpPr>
        <p:grpSpPr>
          <a:xfrm>
            <a:off x="3276600" y="3886200"/>
            <a:ext cx="2590800" cy="914400"/>
            <a:chOff x="3276600" y="3886200"/>
            <a:chExt cx="2590800" cy="914400"/>
          </a:xfrm>
        </p:grpSpPr>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Logical model</a:t>
              </a:r>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5" name="Group 4"/>
          <p:cNvGrpSpPr/>
          <p:nvPr/>
        </p:nvGrpSpPr>
        <p:grpSpPr>
          <a:xfrm>
            <a:off x="3276600" y="4800600"/>
            <a:ext cx="2590800" cy="914400"/>
            <a:chOff x="3276600" y="4800600"/>
            <a:chExt cx="2590800" cy="914400"/>
          </a:xfrm>
        </p:grpSpPr>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Simulation model</a:t>
              </a:r>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2" name="Cloud 1"/>
          <p:cNvSpPr/>
          <p:nvPr/>
        </p:nvSpPr>
        <p:spPr>
          <a:xfrm>
            <a:off x="3168650" y="1317625"/>
            <a:ext cx="280511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AU" altLang="en-US" dirty="0"/>
              <a:t>CONCEPTUAL MODEL</a:t>
            </a:r>
          </a:p>
        </p:txBody>
      </p:sp>
      <p:sp>
        <p:nvSpPr>
          <p:cNvPr id="8" name="Cloud 7"/>
          <p:cNvSpPr/>
          <p:nvPr/>
        </p:nvSpPr>
        <p:spPr>
          <a:xfrm>
            <a:off x="2270125" y="1371600"/>
            <a:ext cx="4603750" cy="2687638"/>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System</a:t>
            </a:r>
          </a:p>
          <a:p>
            <a:pPr eaLnBrk="1" hangingPunct="1">
              <a:defRPr/>
            </a:pPr>
            <a:endParaRPr lang="en-AU" altLang="en-US" sz="2400" b="1" dirty="0">
              <a:solidFill>
                <a:schemeClr val="tx1"/>
              </a:solidFill>
            </a:endParaRPr>
          </a:p>
          <a:p>
            <a:pPr eaLnBrk="1" hangingPunct="1">
              <a:defRPr/>
            </a:pPr>
            <a:endParaRPr lang="en-AU" altLang="en-US" sz="2400" b="1" dirty="0">
              <a:solidFill>
                <a:schemeClr val="tx1"/>
              </a:solidFill>
            </a:endParaRPr>
          </a:p>
          <a:p>
            <a:pPr eaLnBrk="1" hangingPunct="1">
              <a:defRPr/>
            </a:pPr>
            <a:endParaRPr lang="en-AU" altLang="en-US" sz="2400" dirty="0">
              <a:solidFill>
                <a:schemeClr val="tx1"/>
              </a:solidFill>
            </a:endParaRPr>
          </a:p>
        </p:txBody>
      </p:sp>
      <p:grpSp>
        <p:nvGrpSpPr>
          <p:cNvPr id="4" name="Group 3"/>
          <p:cNvGrpSpPr/>
          <p:nvPr/>
        </p:nvGrpSpPr>
        <p:grpSpPr>
          <a:xfrm>
            <a:off x="3282950" y="4059238"/>
            <a:ext cx="2590800" cy="969962"/>
            <a:chOff x="3282950" y="4059238"/>
            <a:chExt cx="2590800" cy="969962"/>
          </a:xfrm>
        </p:grpSpPr>
        <p:sp>
          <p:nvSpPr>
            <p:cNvPr id="10" name="Text Box 5"/>
            <p:cNvSpPr txBox="1">
              <a:spLocks noChangeArrowheads="1"/>
            </p:cNvSpPr>
            <p:nvPr/>
          </p:nvSpPr>
          <p:spPr bwMode="auto">
            <a:xfrm>
              <a:off x="3282950" y="4662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Conceptual model</a:t>
              </a:r>
            </a:p>
          </p:txBody>
        </p:sp>
        <p:sp>
          <p:nvSpPr>
            <p:cNvPr id="50182" name="Line 17"/>
            <p:cNvSpPr>
              <a:spLocks noChangeShapeType="1"/>
            </p:cNvSpPr>
            <p:nvPr/>
          </p:nvSpPr>
          <p:spPr bwMode="auto">
            <a:xfrm>
              <a:off x="4572000" y="4059238"/>
              <a:ext cx="0" cy="588962"/>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3" name="Oval 2"/>
          <p:cNvSpPr/>
          <p:nvPr/>
        </p:nvSpPr>
        <p:spPr>
          <a:xfrm>
            <a:off x="3098996" y="2455863"/>
            <a:ext cx="2978150" cy="838200"/>
          </a:xfrm>
          <a:prstGeom prst="ellipse">
            <a:avLst/>
          </a:prstGeom>
          <a:solidFill>
            <a:schemeClr val="accent1">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ltLang="en-US" sz="2000" b="1" dirty="0">
                <a:solidFill>
                  <a:schemeClr val="tx1"/>
                </a:solidFill>
              </a:rPr>
              <a:t>Assumed system</a:t>
            </a:r>
            <a:endParaRPr lang="en-AU" altLang="en-US" sz="20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p:txBody>
          <a:bodyPr/>
          <a:lstStyle/>
          <a:p>
            <a:pPr eaLnBrk="1" hangingPunct="1"/>
            <a:r>
              <a:rPr lang="en-AU" altLang="en-US" sz="2800" dirty="0"/>
              <a:t>Level of details - assumptions</a:t>
            </a:r>
          </a:p>
          <a:p>
            <a:pPr eaLnBrk="1" hangingPunct="1"/>
            <a:r>
              <a:rPr lang="en-AU" altLang="en-US" sz="2800" dirty="0"/>
              <a:t>Model components</a:t>
            </a:r>
          </a:p>
          <a:p>
            <a:pPr lvl="1" eaLnBrk="1" hangingPunct="1"/>
            <a:r>
              <a:rPr lang="en-AU" altLang="en-US" sz="2500" dirty="0"/>
              <a:t>Events, entities, attribute, exogenous variables, endogenous variables, and their relationships</a:t>
            </a:r>
          </a:p>
          <a:p>
            <a:pPr eaLnBrk="1" hangingPunct="1"/>
            <a:r>
              <a:rPr lang="en-AU" altLang="en-US" sz="2800" dirty="0"/>
              <a:t>Data requirements</a:t>
            </a:r>
          </a:p>
        </p:txBody>
      </p:sp>
      <p:sp>
        <p:nvSpPr>
          <p:cNvPr id="51203" name="Rectangle 2"/>
          <p:cNvSpPr>
            <a:spLocks noGrp="1" noChangeArrowheads="1"/>
          </p:cNvSpPr>
          <p:nvPr>
            <p:ph type="title"/>
          </p:nvPr>
        </p:nvSpPr>
        <p:spPr/>
        <p:txBody>
          <a:bodyPr/>
          <a:lstStyle/>
          <a:p>
            <a:pPr eaLnBrk="1" hangingPunct="1"/>
            <a:r>
              <a:rPr lang="en-AU" altLang="en-US" dirty="0"/>
              <a:t>CONCEPTUAL MODEL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AU" altLang="en-US" dirty="0"/>
              <a:t>LEVEL OF DETAIL</a:t>
            </a:r>
          </a:p>
        </p:txBody>
      </p:sp>
      <p:sp>
        <p:nvSpPr>
          <p:cNvPr id="52227" name="Rectangle 4"/>
          <p:cNvSpPr>
            <a:spLocks noGrp="1" noChangeArrowheads="1"/>
          </p:cNvSpPr>
          <p:nvPr>
            <p:ph idx="1"/>
          </p:nvPr>
        </p:nvSpPr>
        <p:spPr>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eaLnBrk="1" hangingPunct="1"/>
            <a:r>
              <a:rPr lang="en-AU" altLang="en-US" sz="2800" dirty="0"/>
              <a:t>Too little detail result in lost of information and goals cannot be accomplished</a:t>
            </a:r>
          </a:p>
          <a:p>
            <a:pPr eaLnBrk="1" hangingPunct="1"/>
            <a:r>
              <a:rPr lang="en-AU" altLang="en-US" sz="2800" dirty="0"/>
              <a:t>Too much detail requires:</a:t>
            </a:r>
          </a:p>
          <a:p>
            <a:pPr lvl="1" eaLnBrk="1" hangingPunct="1"/>
            <a:r>
              <a:rPr lang="en-AU" altLang="en-US" sz="2400" dirty="0"/>
              <a:t>more time and effort</a:t>
            </a:r>
          </a:p>
          <a:p>
            <a:pPr lvl="1" eaLnBrk="1" hangingPunct="1"/>
            <a:r>
              <a:rPr lang="en-AU" altLang="en-US" sz="2400" dirty="0"/>
              <a:t>longer simulation runs</a:t>
            </a:r>
          </a:p>
          <a:p>
            <a:pPr lvl="1" eaLnBrk="1" hangingPunct="1"/>
            <a:r>
              <a:rPr lang="en-AU" altLang="en-US" sz="2400" dirty="0"/>
              <a:t>more likely to contain errors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dirty="0"/>
              <a:t>COURSE OUTLINE</a:t>
            </a:r>
          </a:p>
        </p:txBody>
      </p:sp>
      <p:sp>
        <p:nvSpPr>
          <p:cNvPr id="3" name="Content Placeholder 2"/>
          <p:cNvSpPr>
            <a:spLocks noGrp="1"/>
          </p:cNvSpPr>
          <p:nvPr>
            <p:ph idx="1"/>
          </p:nvPr>
        </p:nvSpPr>
        <p:spPr>
          <a:xfrm>
            <a:off x="628650" y="1295400"/>
            <a:ext cx="7886700" cy="4881563"/>
          </a:xfrm>
        </p:spPr>
        <p:txBody>
          <a:bodyPr rtlCol="0">
            <a:noAutofit/>
          </a:bodyPr>
          <a:lstStyle/>
          <a:p>
            <a:pPr eaLnBrk="1" hangingPunct="1">
              <a:defRPr/>
            </a:pPr>
            <a:r>
              <a:rPr lang="en-US" sz="1900" dirty="0"/>
              <a:t>Introduction to Simulation</a:t>
            </a:r>
          </a:p>
          <a:p>
            <a:pPr eaLnBrk="1" hangingPunct="1">
              <a:defRPr/>
            </a:pPr>
            <a:r>
              <a:rPr lang="en-US" sz="1900" dirty="0"/>
              <a:t>Event Scheduling/Time Advance Algorithm</a:t>
            </a:r>
          </a:p>
          <a:p>
            <a:pPr eaLnBrk="1" hangingPunct="1">
              <a:defRPr/>
            </a:pPr>
            <a:r>
              <a:rPr lang="en-US" sz="1900" dirty="0"/>
              <a:t>Simulation by Hand</a:t>
            </a:r>
          </a:p>
          <a:p>
            <a:pPr eaLnBrk="1" hangingPunct="1">
              <a:defRPr/>
            </a:pPr>
            <a:r>
              <a:rPr lang="en-US" sz="1900" dirty="0"/>
              <a:t>Input Modeling</a:t>
            </a:r>
          </a:p>
          <a:p>
            <a:pPr eaLnBrk="1" hangingPunct="1">
              <a:defRPr/>
            </a:pPr>
            <a:r>
              <a:rPr lang="en-US" sz="1900" dirty="0"/>
              <a:t>Random Number Generation</a:t>
            </a:r>
          </a:p>
          <a:p>
            <a:pPr eaLnBrk="1" hangingPunct="1">
              <a:defRPr/>
            </a:pPr>
            <a:r>
              <a:rPr lang="en-US" sz="1900" dirty="0"/>
              <a:t>Random Variate Generation</a:t>
            </a:r>
          </a:p>
          <a:p>
            <a:pPr eaLnBrk="1" hangingPunct="1">
              <a:defRPr/>
            </a:pPr>
            <a:r>
              <a:rPr lang="en-US" sz="1900" dirty="0"/>
              <a:t>Arena Modeling Basic Operations</a:t>
            </a:r>
          </a:p>
          <a:p>
            <a:pPr eaLnBrk="1" hangingPunct="1">
              <a:defRPr/>
            </a:pPr>
            <a:r>
              <a:rPr lang="en-US" sz="1900" dirty="0"/>
              <a:t>Arena Modeling Detailed Operations</a:t>
            </a:r>
          </a:p>
          <a:p>
            <a:pPr eaLnBrk="1" hangingPunct="1">
              <a:defRPr/>
            </a:pPr>
            <a:r>
              <a:rPr lang="en-US" sz="1900" dirty="0"/>
              <a:t>Output Analysis of Terminating Simulations</a:t>
            </a:r>
          </a:p>
          <a:p>
            <a:pPr eaLnBrk="1" hangingPunct="1">
              <a:defRPr/>
            </a:pPr>
            <a:r>
              <a:rPr lang="en-US" sz="1900" dirty="0"/>
              <a:t>Output Analysis of Output from Steady-State Simulations</a:t>
            </a:r>
          </a:p>
          <a:p>
            <a:pPr eaLnBrk="1" hangingPunct="1">
              <a:defRPr/>
            </a:pPr>
            <a:r>
              <a:rPr lang="en-US" sz="1900" dirty="0"/>
              <a:t>Validation and Verification</a:t>
            </a:r>
          </a:p>
          <a:p>
            <a:pPr eaLnBrk="1" hangingPunct="1">
              <a:defRPr/>
            </a:pPr>
            <a:r>
              <a:rPr lang="en-US" sz="1900" dirty="0"/>
              <a:t>Comparing Alternative Scenarios</a:t>
            </a:r>
          </a:p>
          <a:p>
            <a:pPr eaLnBrk="1" hangingPunct="1">
              <a:defRPr/>
            </a:pPr>
            <a:r>
              <a:rPr lang="en-US" sz="1900" dirty="0"/>
              <a:t>Optimization via Simulation</a:t>
            </a:r>
          </a:p>
          <a:p>
            <a:pPr eaLnBrk="1" hangingPunct="1">
              <a:defRPr/>
            </a:pPr>
            <a:r>
              <a:rPr lang="en-US" sz="1900" dirty="0"/>
              <a:t>Variance Reduction Techniques (if time permits)</a:t>
            </a:r>
          </a:p>
          <a:p>
            <a:pPr eaLnBrk="1" hangingPunct="1">
              <a:defRPr/>
            </a:pPr>
            <a:endParaRPr lang="en-US" sz="1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rc 2"/>
          <p:cNvSpPr>
            <a:spLocks/>
          </p:cNvSpPr>
          <p:nvPr/>
        </p:nvSpPr>
        <p:spPr bwMode="auto">
          <a:xfrm flipV="1">
            <a:off x="2108200" y="2128838"/>
            <a:ext cx="7620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1" name="Arc 3"/>
          <p:cNvSpPr>
            <a:spLocks/>
          </p:cNvSpPr>
          <p:nvPr/>
        </p:nvSpPr>
        <p:spPr bwMode="auto">
          <a:xfrm flipH="1">
            <a:off x="2870200" y="1214438"/>
            <a:ext cx="10668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2" name="Line 4"/>
          <p:cNvSpPr>
            <a:spLocks noChangeShapeType="1"/>
          </p:cNvSpPr>
          <p:nvPr/>
        </p:nvSpPr>
        <p:spPr bwMode="auto">
          <a:xfrm>
            <a:off x="3937000" y="1214438"/>
            <a:ext cx="1600200" cy="1587"/>
          </a:xfrm>
          <a:prstGeom prst="line">
            <a:avLst/>
          </a:prstGeom>
          <a:noFill/>
          <a:ln w="28575" cap="sq">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3" name="Arc 5"/>
          <p:cNvSpPr>
            <a:spLocks/>
          </p:cNvSpPr>
          <p:nvPr/>
        </p:nvSpPr>
        <p:spPr bwMode="auto">
          <a:xfrm>
            <a:off x="5537200" y="1214438"/>
            <a:ext cx="1066800" cy="4572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4" name="Line 6"/>
          <p:cNvSpPr>
            <a:spLocks noChangeShapeType="1"/>
          </p:cNvSpPr>
          <p:nvPr/>
        </p:nvSpPr>
        <p:spPr bwMode="auto">
          <a:xfrm>
            <a:off x="2108200" y="3119438"/>
            <a:ext cx="5410200" cy="1587"/>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5" name="Line 7"/>
          <p:cNvSpPr>
            <a:spLocks noChangeShapeType="1"/>
          </p:cNvSpPr>
          <p:nvPr/>
        </p:nvSpPr>
        <p:spPr bwMode="auto">
          <a:xfrm flipV="1">
            <a:off x="2082800" y="776288"/>
            <a:ext cx="1588"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7" name="Line 9"/>
          <p:cNvSpPr>
            <a:spLocks noChangeShapeType="1"/>
          </p:cNvSpPr>
          <p:nvPr/>
        </p:nvSpPr>
        <p:spPr bwMode="auto">
          <a:xfrm flipV="1">
            <a:off x="2082800" y="3632200"/>
            <a:ext cx="0"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8" name="Arc 10"/>
          <p:cNvSpPr>
            <a:spLocks/>
          </p:cNvSpPr>
          <p:nvPr/>
        </p:nvSpPr>
        <p:spPr bwMode="auto">
          <a:xfrm flipV="1">
            <a:off x="2082800" y="3746500"/>
            <a:ext cx="4572000" cy="222885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28575" cap="sq">
            <a:solidFill>
              <a:schemeClr val="accent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9" name="Text Box 11"/>
          <p:cNvSpPr txBox="1">
            <a:spLocks noChangeArrowheads="1"/>
          </p:cNvSpPr>
          <p:nvPr/>
        </p:nvSpPr>
        <p:spPr bwMode="auto">
          <a:xfrm>
            <a:off x="731528" y="776287"/>
            <a:ext cx="133857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AU" altLang="en-US" b="1" dirty="0"/>
              <a:t>Accuracy of </a:t>
            </a:r>
          </a:p>
          <a:p>
            <a:pPr algn="r" eaLnBrk="1" hangingPunct="1"/>
            <a:r>
              <a:rPr lang="en-AU" altLang="en-US" b="1" dirty="0"/>
              <a:t>the model</a:t>
            </a:r>
            <a:endParaRPr lang="en-AU" altLang="en-US" dirty="0"/>
          </a:p>
        </p:txBody>
      </p:sp>
      <p:sp>
        <p:nvSpPr>
          <p:cNvPr id="53260" name="Text Box 12"/>
          <p:cNvSpPr txBox="1">
            <a:spLocks noChangeArrowheads="1"/>
          </p:cNvSpPr>
          <p:nvPr/>
        </p:nvSpPr>
        <p:spPr bwMode="auto">
          <a:xfrm>
            <a:off x="3271130" y="3135352"/>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and level of details</a:t>
            </a:r>
            <a:endParaRPr lang="en-AU" altLang="en-US" dirty="0"/>
          </a:p>
        </p:txBody>
      </p:sp>
      <p:sp>
        <p:nvSpPr>
          <p:cNvPr id="53261" name="Text Box 13"/>
          <p:cNvSpPr txBox="1">
            <a:spLocks noChangeArrowheads="1"/>
          </p:cNvSpPr>
          <p:nvPr/>
        </p:nvSpPr>
        <p:spPr bwMode="auto">
          <a:xfrm>
            <a:off x="3298692" y="5972453"/>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and level of details</a:t>
            </a:r>
            <a:endParaRPr lang="en-AU" altLang="en-US" dirty="0"/>
          </a:p>
        </p:txBody>
      </p:sp>
      <p:sp>
        <p:nvSpPr>
          <p:cNvPr id="53262" name="Text Box 14"/>
          <p:cNvSpPr txBox="1">
            <a:spLocks noChangeArrowheads="1"/>
          </p:cNvSpPr>
          <p:nvPr/>
        </p:nvSpPr>
        <p:spPr bwMode="auto">
          <a:xfrm>
            <a:off x="802733" y="3632200"/>
            <a:ext cx="1196161"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spcBef>
                <a:spcPts val="0"/>
              </a:spcBef>
            </a:pPr>
            <a:r>
              <a:rPr lang="en-AU" altLang="en-US" b="1" dirty="0"/>
              <a:t>Cost of </a:t>
            </a:r>
          </a:p>
          <a:p>
            <a:pPr algn="r" eaLnBrk="1" hangingPunct="1">
              <a:spcBef>
                <a:spcPts val="0"/>
              </a:spcBef>
            </a:pPr>
            <a:r>
              <a:rPr lang="en-AU" altLang="en-US" b="1" dirty="0"/>
              <a:t>the model</a:t>
            </a:r>
            <a:endParaRPr lang="en-AU" altLang="en-US" dirty="0"/>
          </a:p>
        </p:txBody>
      </p:sp>
      <p:sp>
        <p:nvSpPr>
          <p:cNvPr id="53256" name="Line 8"/>
          <p:cNvSpPr>
            <a:spLocks noChangeShapeType="1"/>
          </p:cNvSpPr>
          <p:nvPr/>
        </p:nvSpPr>
        <p:spPr bwMode="auto">
          <a:xfrm>
            <a:off x="2108200" y="5975350"/>
            <a:ext cx="5410200" cy="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AU" altLang="en-US" dirty="0"/>
              <a:t>LEVEL OF DETAIL</a:t>
            </a:r>
          </a:p>
        </p:txBody>
      </p:sp>
      <p:sp>
        <p:nvSpPr>
          <p:cNvPr id="54275" name="Text Box 4"/>
          <p:cNvSpPr txBox="1">
            <a:spLocks noChangeArrowheads="1"/>
          </p:cNvSpPr>
          <p:nvPr/>
        </p:nvSpPr>
        <p:spPr bwMode="auto">
          <a:xfrm>
            <a:off x="3862153" y="2078906"/>
            <a:ext cx="1462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dirty="0"/>
              <a:t>Modeler</a:t>
            </a:r>
          </a:p>
        </p:txBody>
      </p:sp>
      <p:sp>
        <p:nvSpPr>
          <p:cNvPr id="54276" name="Text Box 5"/>
          <p:cNvSpPr txBox="1">
            <a:spLocks noChangeArrowheads="1"/>
          </p:cNvSpPr>
          <p:nvPr/>
        </p:nvSpPr>
        <p:spPr bwMode="auto">
          <a:xfrm>
            <a:off x="1692423" y="3402665"/>
            <a:ext cx="12031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a:t>Novice</a:t>
            </a:r>
          </a:p>
        </p:txBody>
      </p:sp>
      <p:sp>
        <p:nvSpPr>
          <p:cNvPr id="54277" name="Text Box 6"/>
          <p:cNvSpPr txBox="1">
            <a:spLocks noChangeArrowheads="1"/>
          </p:cNvSpPr>
          <p:nvPr/>
        </p:nvSpPr>
        <p:spPr bwMode="auto">
          <a:xfrm>
            <a:off x="5637642" y="3398951"/>
            <a:ext cx="20120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a:t>Experienced</a:t>
            </a:r>
          </a:p>
        </p:txBody>
      </p:sp>
      <p:sp>
        <p:nvSpPr>
          <p:cNvPr id="54278" name="Line 7"/>
          <p:cNvSpPr>
            <a:spLocks noChangeShapeType="1"/>
          </p:cNvSpPr>
          <p:nvPr/>
        </p:nvSpPr>
        <p:spPr bwMode="auto">
          <a:xfrm>
            <a:off x="990600" y="3925885"/>
            <a:ext cx="28194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79" name="Line 8"/>
          <p:cNvSpPr>
            <a:spLocks noChangeShapeType="1"/>
          </p:cNvSpPr>
          <p:nvPr/>
        </p:nvSpPr>
        <p:spPr bwMode="auto">
          <a:xfrm>
            <a:off x="5119686" y="3922171"/>
            <a:ext cx="30480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80" name="Text Box 9"/>
          <p:cNvSpPr txBox="1">
            <a:spLocks noChangeArrowheads="1"/>
          </p:cNvSpPr>
          <p:nvPr/>
        </p:nvSpPr>
        <p:spPr bwMode="auto">
          <a:xfrm>
            <a:off x="902555" y="3925885"/>
            <a:ext cx="278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too much detail</a:t>
            </a:r>
            <a:endParaRPr lang="en-AU" altLang="en-US" dirty="0"/>
          </a:p>
        </p:txBody>
      </p:sp>
      <p:sp>
        <p:nvSpPr>
          <p:cNvPr id="54281" name="Text Box 10"/>
          <p:cNvSpPr txBox="1">
            <a:spLocks noChangeArrowheads="1"/>
          </p:cNvSpPr>
          <p:nvPr/>
        </p:nvSpPr>
        <p:spPr bwMode="auto">
          <a:xfrm>
            <a:off x="5334000" y="3968322"/>
            <a:ext cx="26082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greater detail</a:t>
            </a:r>
            <a:endParaRPr lang="en-AU" altLang="en-US" dirty="0"/>
          </a:p>
        </p:txBody>
      </p:sp>
      <p:sp>
        <p:nvSpPr>
          <p:cNvPr id="54282" name="Line 11"/>
          <p:cNvSpPr>
            <a:spLocks noChangeShapeType="1"/>
          </p:cNvSpPr>
          <p:nvPr/>
        </p:nvSpPr>
        <p:spPr bwMode="auto">
          <a:xfrm flipH="1">
            <a:off x="2819399" y="2600324"/>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81937" name="WordArt 17"/>
          <p:cNvSpPr>
            <a:spLocks noChangeArrowheads="1" noChangeShapeType="1" noTextEdit="1"/>
          </p:cNvSpPr>
          <p:nvPr/>
        </p:nvSpPr>
        <p:spPr bwMode="auto">
          <a:xfrm>
            <a:off x="3933824" y="4572000"/>
            <a:ext cx="1276350" cy="8286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54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KISS</a:t>
            </a:r>
          </a:p>
        </p:txBody>
      </p:sp>
      <p:sp>
        <p:nvSpPr>
          <p:cNvPr id="13" name="Line 11"/>
          <p:cNvSpPr>
            <a:spLocks noChangeShapeType="1"/>
          </p:cNvSpPr>
          <p:nvPr/>
        </p:nvSpPr>
        <p:spPr bwMode="auto">
          <a:xfrm>
            <a:off x="4572002" y="2600227"/>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37"/>
                                        </p:tgtEl>
                                        <p:attrNameLst>
                                          <p:attrName>style.visibility</p:attrName>
                                        </p:attrNameLst>
                                      </p:cBhvr>
                                      <p:to>
                                        <p:strVal val="visible"/>
                                      </p:to>
                                    </p:set>
                                    <p:anim calcmode="lin" valueType="num">
                                      <p:cBhvr additive="base">
                                        <p:cTn id="7" dur="500" fill="hold"/>
                                        <p:tgtEl>
                                          <p:spTgt spid="81937"/>
                                        </p:tgtEl>
                                        <p:attrNameLst>
                                          <p:attrName>ppt_x</p:attrName>
                                        </p:attrNameLst>
                                      </p:cBhvr>
                                      <p:tavLst>
                                        <p:tav tm="0">
                                          <p:val>
                                            <p:strVal val="0-#ppt_w/2"/>
                                          </p:val>
                                        </p:tav>
                                        <p:tav tm="100000">
                                          <p:val>
                                            <p:strVal val="#ppt_x"/>
                                          </p:val>
                                        </p:tav>
                                      </p:tavLst>
                                    </p:anim>
                                    <p:anim calcmode="lin" valueType="num">
                                      <p:cBhvr additive="base">
                                        <p:cTn id="8" dur="500" fill="hold"/>
                                        <p:tgtEl>
                                          <p:spTgt spid="819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AU" altLang="en-US" dirty="0"/>
              <a:t>LEVEL OF DETAIL</a:t>
            </a:r>
          </a:p>
        </p:txBody>
      </p:sp>
      <p:sp>
        <p:nvSpPr>
          <p:cNvPr id="55300" name="AutoShape 5"/>
          <p:cNvSpPr>
            <a:spLocks noChangeArrowheads="1"/>
          </p:cNvSpPr>
          <p:nvPr/>
        </p:nvSpPr>
        <p:spPr bwMode="auto">
          <a:xfrm rot="16200000">
            <a:off x="4248150" y="-882977"/>
            <a:ext cx="685800" cy="7848600"/>
          </a:xfrm>
          <a:prstGeom prst="downArrow">
            <a:avLst>
              <a:gd name="adj1" fmla="val 44502"/>
              <a:gd name="adj2" fmla="val 102405"/>
            </a:avLst>
          </a:prstGeom>
          <a:gradFill flip="none" rotWithShape="1">
            <a:gsLst>
              <a:gs pos="0">
                <a:srgbClr val="FF0000"/>
              </a:gs>
              <a:gs pos="100000">
                <a:schemeClr val="accent6">
                  <a:lumMod val="75000"/>
                </a:schemeClr>
              </a:gs>
            </a:gsLst>
            <a:lin ang="16200000" scaled="1"/>
            <a:tileRect/>
          </a:gradFill>
          <a:ln w="12700" cap="sq">
            <a:no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dirty="0"/>
          </a:p>
        </p:txBody>
      </p:sp>
      <p:sp>
        <p:nvSpPr>
          <p:cNvPr id="2" name="Rectangle 1"/>
          <p:cNvSpPr/>
          <p:nvPr/>
        </p:nvSpPr>
        <p:spPr>
          <a:xfrm>
            <a:off x="304800" y="3429000"/>
            <a:ext cx="2306465" cy="707886"/>
          </a:xfrm>
          <a:prstGeom prst="rect">
            <a:avLst/>
          </a:prstGeom>
        </p:spPr>
        <p:txBody>
          <a:bodyPr wrap="none">
            <a:spAutoFit/>
          </a:bodyPr>
          <a:lstStyle/>
          <a:p>
            <a:pPr marL="284163" indent="-284163" algn="ctr" eaLnBrk="1" hangingPunct="1">
              <a:buClr>
                <a:schemeClr val="tx1"/>
              </a:buClr>
            </a:pPr>
            <a:r>
              <a:rPr lang="en-AU" altLang="en-US" sz="2000" dirty="0"/>
              <a:t>Evaluate candidate </a:t>
            </a:r>
          </a:p>
          <a:p>
            <a:pPr marL="284163" indent="-284163" algn="ctr" eaLnBrk="1" hangingPunct="1">
              <a:buClr>
                <a:schemeClr val="tx1"/>
              </a:buClr>
            </a:pPr>
            <a:r>
              <a:rPr lang="en-AU" altLang="en-US" sz="2000" dirty="0"/>
              <a:t>systems if they work</a:t>
            </a:r>
          </a:p>
        </p:txBody>
      </p:sp>
      <p:sp>
        <p:nvSpPr>
          <p:cNvPr id="3" name="Rectangle 2"/>
          <p:cNvSpPr/>
          <p:nvPr/>
        </p:nvSpPr>
        <p:spPr>
          <a:xfrm>
            <a:off x="3313574" y="3429000"/>
            <a:ext cx="2584450" cy="1015663"/>
          </a:xfrm>
          <a:prstGeom prst="rect">
            <a:avLst/>
          </a:prstGeom>
        </p:spPr>
        <p:txBody>
          <a:bodyPr wrap="square">
            <a:spAutoFit/>
          </a:bodyPr>
          <a:lstStyle/>
          <a:p>
            <a:pPr indent="-284163" algn="ctr" eaLnBrk="1" hangingPunct="1"/>
            <a:r>
              <a:rPr lang="en-AU" altLang="en-US" sz="2000" dirty="0"/>
              <a:t>Compare two or more systems to determine better ones</a:t>
            </a:r>
          </a:p>
        </p:txBody>
      </p:sp>
      <p:sp>
        <p:nvSpPr>
          <p:cNvPr id="4" name="Rectangle 3"/>
          <p:cNvSpPr/>
          <p:nvPr/>
        </p:nvSpPr>
        <p:spPr>
          <a:xfrm>
            <a:off x="6553200" y="3429000"/>
            <a:ext cx="2335213" cy="1015663"/>
          </a:xfrm>
          <a:prstGeom prst="rect">
            <a:avLst/>
          </a:prstGeom>
        </p:spPr>
        <p:txBody>
          <a:bodyPr wrap="square">
            <a:spAutoFit/>
          </a:bodyPr>
          <a:lstStyle/>
          <a:p>
            <a:pPr indent="-284163" algn="ctr" eaLnBrk="1" hangingPunct="1"/>
            <a:r>
              <a:rPr lang="en-AU" altLang="en-US" sz="2000" dirty="0"/>
              <a:t>Accurately predict the performance of the selected system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AU" altLang="en-US" dirty="0"/>
              <a:t>COMPONENTS OF A SYSTEM</a:t>
            </a:r>
          </a:p>
        </p:txBody>
      </p:sp>
      <p:sp>
        <p:nvSpPr>
          <p:cNvPr id="56323" name="Rectangle 3"/>
          <p:cNvSpPr>
            <a:spLocks noGrp="1" noChangeArrowheads="1"/>
          </p:cNvSpPr>
          <p:nvPr>
            <p:ph idx="1"/>
          </p:nvPr>
        </p:nvSpPr>
        <p:spPr>
          <a:xfrm>
            <a:off x="685800" y="1746250"/>
            <a:ext cx="8264525" cy="4114800"/>
          </a:xfrm>
        </p:spPr>
        <p:txBody>
          <a:bodyPr/>
          <a:lstStyle/>
          <a:p>
            <a:pPr eaLnBrk="1" hangingPunct="1">
              <a:buFontTx/>
              <a:buNone/>
            </a:pPr>
            <a:r>
              <a:rPr lang="en-AU" altLang="en-US" dirty="0"/>
              <a:t>	</a:t>
            </a:r>
            <a:r>
              <a:rPr lang="en-AU" altLang="en-US" sz="2800" b="1" i="1" dirty="0"/>
              <a:t>Entity</a:t>
            </a:r>
            <a:r>
              <a:rPr lang="en-AU" altLang="en-US" sz="2800" dirty="0"/>
              <a:t>:</a:t>
            </a:r>
            <a:r>
              <a:rPr lang="en-AU" altLang="en-US" sz="3600" dirty="0"/>
              <a:t> </a:t>
            </a:r>
            <a:r>
              <a:rPr lang="en-AU" altLang="en-US" sz="2800" dirty="0"/>
              <a:t>is an object of interest in the system</a:t>
            </a:r>
            <a:r>
              <a:rPr lang="en-US" altLang="en-US" sz="2000" dirty="0"/>
              <a:t> </a:t>
            </a:r>
          </a:p>
          <a:p>
            <a:pPr marL="342900" lvl="1" indent="-342900" eaLnBrk="1" hangingPunct="1"/>
            <a:r>
              <a:rPr lang="en-US" altLang="en-US" sz="2400" i="1" dirty="0">
                <a:solidFill>
                  <a:srgbClr val="FF0000"/>
                </a:solidFill>
              </a:rPr>
              <a:t>Dynamic objects</a:t>
            </a:r>
            <a:r>
              <a:rPr lang="en-US" altLang="en-US" sz="2400" dirty="0"/>
              <a:t> — get created, move around, change status, affect and are affected by other entities, leave (maybe)</a:t>
            </a:r>
          </a:p>
          <a:p>
            <a:pPr marL="342900" lvl="1" indent="-342900" eaLnBrk="1" hangingPunct="1"/>
            <a:r>
              <a:rPr lang="en-US" altLang="en-US" sz="2400" dirty="0"/>
              <a:t>Usually have multiple </a:t>
            </a:r>
            <a:r>
              <a:rPr lang="en-US" altLang="en-US" sz="2400" i="1" dirty="0">
                <a:solidFill>
                  <a:srgbClr val="FF0000"/>
                </a:solidFill>
              </a:rPr>
              <a:t>realizations</a:t>
            </a:r>
            <a:r>
              <a:rPr lang="en-US" altLang="en-US" sz="2400" dirty="0"/>
              <a:t> floating around</a:t>
            </a:r>
          </a:p>
          <a:p>
            <a:pPr marL="342900" lvl="1" indent="-342900" eaLnBrk="1" hangingPunct="1"/>
            <a:r>
              <a:rPr lang="en-US" altLang="en-US" sz="2400" dirty="0"/>
              <a:t>Can have different types of entities concurrently</a:t>
            </a:r>
          </a:p>
          <a:p>
            <a:pPr marL="342900" lvl="1" indent="-342900" eaLnBrk="1" hangingPunct="1"/>
            <a:endParaRPr lang="en-US" altLang="en-US" sz="2000" dirty="0"/>
          </a:p>
          <a:p>
            <a:pPr eaLnBrk="1" hangingPunct="1">
              <a:buFontTx/>
              <a:buNone/>
            </a:pPr>
            <a:endParaRPr lang="en-AU" altLang="en-US" sz="2800" dirty="0"/>
          </a:p>
        </p:txBody>
      </p:sp>
      <p:sp>
        <p:nvSpPr>
          <p:cNvPr id="56324"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6325"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a:latin typeface="Times New Roman" panose="02020603050405020304" pitchFamily="18" charset="0"/>
              </a:rPr>
              <a:t>Center</a:t>
            </a:r>
          </a:p>
        </p:txBody>
      </p:sp>
      <p:sp>
        <p:nvSpPr>
          <p:cNvPr id="56326"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Patients</a:t>
            </a:r>
          </a:p>
          <a:p>
            <a:pPr eaLnBrk="1" hangingPunct="1">
              <a:spcBef>
                <a:spcPct val="50000"/>
              </a:spcBef>
            </a:pPr>
            <a:r>
              <a:rPr lang="en-AU" altLang="en-US" sz="1600" dirty="0">
                <a:latin typeface="Times New Roman" panose="02020603050405020304" pitchFamily="18" charset="0"/>
              </a:rPr>
              <a:t>Visitors</a:t>
            </a:r>
          </a:p>
        </p:txBody>
      </p:sp>
      <p:pic>
        <p:nvPicPr>
          <p:cNvPr id="56327"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AU" altLang="en-US" dirty="0"/>
              <a:t>COMPONENTS OF A SYSTEM</a:t>
            </a:r>
          </a:p>
        </p:txBody>
      </p:sp>
      <p:sp>
        <p:nvSpPr>
          <p:cNvPr id="57347" name="Rectangle 3"/>
          <p:cNvSpPr>
            <a:spLocks noGrp="1" noChangeArrowheads="1"/>
          </p:cNvSpPr>
          <p:nvPr>
            <p:ph idx="1"/>
          </p:nvPr>
        </p:nvSpPr>
        <p:spPr>
          <a:xfrm>
            <a:off x="628650" y="1787525"/>
            <a:ext cx="7551738" cy="4114800"/>
          </a:xfrm>
        </p:spPr>
        <p:txBody>
          <a:bodyPr/>
          <a:lstStyle/>
          <a:p>
            <a:pPr eaLnBrk="1" hangingPunct="1">
              <a:buFontTx/>
              <a:buNone/>
            </a:pPr>
            <a:r>
              <a:rPr lang="en-AU" altLang="en-US" dirty="0"/>
              <a:t>	</a:t>
            </a:r>
            <a:r>
              <a:rPr lang="en-AU" altLang="en-US" sz="2800" b="1" i="1" dirty="0"/>
              <a:t>Attribute</a:t>
            </a:r>
            <a:r>
              <a:rPr lang="en-AU" altLang="en-US" sz="2800" dirty="0"/>
              <a:t>: is a characteristic of all entities, but with a specific value “local” to the entity that can differ from one entity to another</a:t>
            </a:r>
            <a:r>
              <a:rPr lang="en-AU" altLang="en-US" dirty="0"/>
              <a:t>.</a:t>
            </a:r>
          </a:p>
          <a:p>
            <a:pPr eaLnBrk="1" hangingPunct="1">
              <a:buFontTx/>
              <a:buNone/>
            </a:pPr>
            <a:endParaRPr lang="en-AU" altLang="en-US" dirty="0"/>
          </a:p>
        </p:txBody>
      </p:sp>
      <p:sp>
        <p:nvSpPr>
          <p:cNvPr id="5734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57349" name="Text Box 5"/>
          <p:cNvSpPr txBox="1">
            <a:spLocks noChangeArrowheads="1"/>
          </p:cNvSpPr>
          <p:nvPr/>
        </p:nvSpPr>
        <p:spPr bwMode="auto">
          <a:xfrm>
            <a:off x="1600200" y="360838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7351" name="Text Box 7"/>
          <p:cNvSpPr txBox="1">
            <a:spLocks noChangeArrowheads="1"/>
          </p:cNvSpPr>
          <p:nvPr/>
        </p:nvSpPr>
        <p:spPr bwMode="auto">
          <a:xfrm>
            <a:off x="1600200" y="4217988"/>
            <a:ext cx="18288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Type of illness,</a:t>
            </a:r>
          </a:p>
          <a:p>
            <a:pPr eaLnBrk="1" hangingPunct="1">
              <a:spcBef>
                <a:spcPct val="50000"/>
              </a:spcBef>
            </a:pPr>
            <a:r>
              <a:rPr lang="en-AU" altLang="en-US" sz="1600" dirty="0">
                <a:latin typeface="Times New Roman" panose="02020603050405020304" pitchFamily="18" charset="0"/>
              </a:rPr>
              <a:t>Age,</a:t>
            </a:r>
          </a:p>
          <a:p>
            <a:pPr eaLnBrk="1" hangingPunct="1">
              <a:spcBef>
                <a:spcPct val="50000"/>
              </a:spcBef>
            </a:pPr>
            <a:r>
              <a:rPr lang="en-AU" altLang="en-US" sz="1600" dirty="0">
                <a:latin typeface="Times New Roman" panose="02020603050405020304" pitchFamily="18" charset="0"/>
              </a:rPr>
              <a:t>Sex, </a:t>
            </a:r>
          </a:p>
          <a:p>
            <a:pPr eaLnBrk="1" hangingPunct="1">
              <a:spcBef>
                <a:spcPct val="50000"/>
              </a:spcBef>
            </a:pPr>
            <a:r>
              <a:rPr lang="en-AU" altLang="en-US" sz="1600" dirty="0">
                <a:latin typeface="Times New Roman" panose="02020603050405020304" pitchFamily="18" charset="0"/>
              </a:rPr>
              <a:t>Temperature,</a:t>
            </a:r>
          </a:p>
          <a:p>
            <a:pPr eaLnBrk="1" hangingPunct="1">
              <a:spcBef>
                <a:spcPct val="50000"/>
              </a:spcBef>
            </a:pPr>
            <a:r>
              <a:rPr lang="en-AU" altLang="en-US" sz="1600" dirty="0">
                <a:latin typeface="Times New Roman" panose="02020603050405020304" pitchFamily="18" charset="0"/>
              </a:rPr>
              <a:t>Blood Pressure</a:t>
            </a:r>
          </a:p>
        </p:txBody>
      </p:sp>
      <p:pic>
        <p:nvPicPr>
          <p:cNvPr id="57352"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3844925"/>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Patient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AU" altLang="en-US" dirty="0"/>
              <a:t>COMPONENTS OF A SYSTEM</a:t>
            </a:r>
          </a:p>
        </p:txBody>
      </p:sp>
      <p:sp>
        <p:nvSpPr>
          <p:cNvPr id="58371" name="Rectangle 3"/>
          <p:cNvSpPr>
            <a:spLocks noGrp="1" noChangeArrowheads="1"/>
          </p:cNvSpPr>
          <p:nvPr>
            <p:ph idx="1"/>
          </p:nvPr>
        </p:nvSpPr>
        <p:spPr>
          <a:xfrm>
            <a:off x="628650" y="1746250"/>
            <a:ext cx="8321675" cy="4114800"/>
          </a:xfrm>
        </p:spPr>
        <p:txBody>
          <a:bodyPr/>
          <a:lstStyle/>
          <a:p>
            <a:pPr eaLnBrk="1" hangingPunct="1">
              <a:buFontTx/>
              <a:buNone/>
            </a:pPr>
            <a:r>
              <a:rPr lang="en-AU" altLang="en-US" dirty="0"/>
              <a:t>	</a:t>
            </a:r>
            <a:r>
              <a:rPr lang="en-AU" altLang="en-US" sz="2800" b="1" i="1" dirty="0"/>
              <a:t>Resources</a:t>
            </a:r>
            <a:r>
              <a:rPr lang="en-AU" altLang="en-US" sz="2800" dirty="0"/>
              <a:t>: </a:t>
            </a:r>
            <a:r>
              <a:rPr lang="en-US" altLang="en-US" sz="2800" dirty="0"/>
              <a:t>what entities compete for</a:t>
            </a:r>
            <a:endParaRPr lang="en-US" altLang="en-US" sz="2000" dirty="0"/>
          </a:p>
          <a:p>
            <a:pPr lvl="1" eaLnBrk="1" hangingPunct="1"/>
            <a:r>
              <a:rPr lang="en-US" altLang="en-US" sz="2400" dirty="0"/>
              <a:t>Entity </a:t>
            </a:r>
            <a:r>
              <a:rPr lang="en-US" altLang="en-US" sz="2400" i="1" dirty="0">
                <a:solidFill>
                  <a:srgbClr val="FF0000"/>
                </a:solidFill>
              </a:rPr>
              <a:t>seizes</a:t>
            </a:r>
            <a:r>
              <a:rPr lang="en-US" altLang="en-US" sz="2400" dirty="0"/>
              <a:t> a resource, uses it, </a:t>
            </a:r>
            <a:r>
              <a:rPr lang="en-US" altLang="en-US" sz="2400" i="1" dirty="0">
                <a:solidFill>
                  <a:srgbClr val="FF0000"/>
                </a:solidFill>
              </a:rPr>
              <a:t>releases</a:t>
            </a:r>
            <a:r>
              <a:rPr lang="en-US" altLang="en-US" sz="2400" dirty="0"/>
              <a:t> it</a:t>
            </a:r>
          </a:p>
          <a:p>
            <a:pPr lvl="1" eaLnBrk="1" hangingPunct="1"/>
            <a:r>
              <a:rPr lang="en-US" altLang="en-US" sz="2400" dirty="0"/>
              <a:t>Think of a </a:t>
            </a:r>
            <a:r>
              <a:rPr lang="en-US" altLang="en-US" sz="2400" i="1" dirty="0">
                <a:solidFill>
                  <a:srgbClr val="FF0000"/>
                </a:solidFill>
              </a:rPr>
              <a:t>resource being assigned to an entity</a:t>
            </a:r>
            <a:r>
              <a:rPr lang="en-US" altLang="en-US" sz="2400" dirty="0"/>
              <a:t>, rather than an entity “belonging to” a resource</a:t>
            </a:r>
          </a:p>
          <a:p>
            <a:pPr lvl="1" eaLnBrk="1" hangingPunct="1"/>
            <a:r>
              <a:rPr lang="en-US" altLang="en-US" sz="2400" dirty="0"/>
              <a:t>“A” resource can have several </a:t>
            </a:r>
            <a:r>
              <a:rPr lang="en-US" altLang="en-US" sz="2400" i="1" dirty="0">
                <a:solidFill>
                  <a:srgbClr val="FF0000"/>
                </a:solidFill>
              </a:rPr>
              <a:t>units</a:t>
            </a:r>
            <a:r>
              <a:rPr lang="en-US" altLang="en-US" sz="2400" dirty="0"/>
              <a:t> of capacity which can be changed during the simulation</a:t>
            </a:r>
          </a:p>
          <a:p>
            <a:pPr lvl="1" eaLnBrk="1" hangingPunct="1"/>
            <a:endParaRPr lang="en-US" altLang="en-US" sz="2000" dirty="0"/>
          </a:p>
          <a:p>
            <a:pPr eaLnBrk="1" hangingPunct="1">
              <a:buFontTx/>
              <a:buNone/>
            </a:pPr>
            <a:endParaRPr lang="en-AU" altLang="en-US" sz="2800" dirty="0"/>
          </a:p>
        </p:txBody>
      </p:sp>
      <p:sp>
        <p:nvSpPr>
          <p:cNvPr id="58372"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800" dirty="0">
                <a:latin typeface="Times New Roman" panose="02020603050405020304" pitchFamily="18" charset="0"/>
              </a:rPr>
              <a:t>	</a:t>
            </a:r>
          </a:p>
        </p:txBody>
      </p:sp>
      <p:sp>
        <p:nvSpPr>
          <p:cNvPr id="58373"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8375"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Doctors, Nurses</a:t>
            </a:r>
          </a:p>
          <a:p>
            <a:pPr eaLnBrk="1" hangingPunct="1">
              <a:spcBef>
                <a:spcPct val="50000"/>
              </a:spcBef>
            </a:pPr>
            <a:r>
              <a:rPr lang="en-AU" altLang="en-US" sz="1600" dirty="0">
                <a:latin typeface="Times New Roman" panose="02020603050405020304" pitchFamily="18" charset="0"/>
              </a:rPr>
              <a:t>X-Ray Equipment</a:t>
            </a:r>
          </a:p>
        </p:txBody>
      </p:sp>
      <p:pic>
        <p:nvPicPr>
          <p:cNvPr id="58376"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a:latin typeface="Times New Roman" panose="02020603050405020304" pitchFamily="18" charset="0"/>
              </a:rPr>
              <a:t>Center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AU" altLang="en-US" dirty="0"/>
              <a:t>COMPONENTS OF A SYSTEM</a:t>
            </a:r>
          </a:p>
        </p:txBody>
      </p:sp>
      <p:sp>
        <p:nvSpPr>
          <p:cNvPr id="59395" name="Rectangle 3"/>
          <p:cNvSpPr>
            <a:spLocks noGrp="1" noChangeArrowheads="1"/>
          </p:cNvSpPr>
          <p:nvPr>
            <p:ph idx="1"/>
          </p:nvPr>
        </p:nvSpPr>
        <p:spPr>
          <a:xfrm>
            <a:off x="628650" y="1717675"/>
            <a:ext cx="7940675" cy="4114800"/>
          </a:xfrm>
        </p:spPr>
        <p:txBody>
          <a:bodyPr/>
          <a:lstStyle/>
          <a:p>
            <a:pPr marL="0" indent="0" eaLnBrk="1" hangingPunct="1">
              <a:buFontTx/>
              <a:buNone/>
            </a:pPr>
            <a:r>
              <a:rPr lang="en-US" altLang="en-US" sz="2800" b="1" i="1" dirty="0"/>
              <a:t>Variable</a:t>
            </a:r>
            <a:r>
              <a:rPr lang="en-US" altLang="en-US" sz="2800" dirty="0"/>
              <a:t>: A piece of information that reflects some characteristic of the whole system, not of specific entities</a:t>
            </a:r>
          </a:p>
          <a:p>
            <a:pPr marL="0" lvl="1" indent="0" eaLnBrk="1" hangingPunct="1"/>
            <a:r>
              <a:rPr lang="en-US" altLang="en-US" dirty="0"/>
              <a:t> </a:t>
            </a:r>
            <a:r>
              <a:rPr lang="en-US" altLang="en-US" sz="2400" dirty="0"/>
              <a:t>Entities can access, change some variables</a:t>
            </a:r>
          </a:p>
          <a:p>
            <a:pPr marL="0" indent="0" eaLnBrk="1" hangingPunct="1">
              <a:buFontTx/>
              <a:buNone/>
            </a:pPr>
            <a:endParaRPr lang="en-US" altLang="en-US" sz="2800" dirty="0"/>
          </a:p>
        </p:txBody>
      </p:sp>
      <p:sp>
        <p:nvSpPr>
          <p:cNvPr id="59397" name="Text Box 5"/>
          <p:cNvSpPr txBox="1">
            <a:spLocks noChangeArrowheads="1"/>
          </p:cNvSpPr>
          <p:nvPr/>
        </p:nvSpPr>
        <p:spPr bwMode="auto">
          <a:xfrm>
            <a:off x="1641475" y="4562475"/>
            <a:ext cx="30607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Current time</a:t>
            </a:r>
          </a:p>
        </p:txBody>
      </p:sp>
      <p:pic>
        <p:nvPicPr>
          <p:cNvPr id="59398" name="Picture 6"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8675" y="4124325"/>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658757" y="4081766"/>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a:latin typeface="Times New Roman" panose="02020603050405020304" pitchFamily="18" charset="0"/>
              </a:rPr>
              <a:t>Center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6"/>
          <p:cNvSpPr>
            <a:spLocks noGrp="1" noChangeArrowheads="1"/>
          </p:cNvSpPr>
          <p:nvPr>
            <p:ph type="title"/>
          </p:nvPr>
        </p:nvSpPr>
        <p:spPr/>
        <p:txBody>
          <a:bodyPr/>
          <a:lstStyle/>
          <a:p>
            <a:pPr eaLnBrk="1" hangingPunct="1"/>
            <a:r>
              <a:rPr lang="en-AU" altLang="en-US" dirty="0"/>
              <a:t>COMPONENTS OF A SYSTEM</a:t>
            </a:r>
          </a:p>
        </p:txBody>
      </p:sp>
      <p:sp>
        <p:nvSpPr>
          <p:cNvPr id="60419" name="Rectangle 2"/>
          <p:cNvSpPr>
            <a:spLocks noGrp="1" noChangeArrowheads="1"/>
          </p:cNvSpPr>
          <p:nvPr>
            <p:ph idx="1"/>
          </p:nvPr>
        </p:nvSpPr>
        <p:spPr>
          <a:xfrm>
            <a:off x="685800" y="1752600"/>
            <a:ext cx="7772400" cy="4343400"/>
          </a:xfrm>
        </p:spPr>
        <p:txBody>
          <a:bodyPr/>
          <a:lstStyle/>
          <a:p>
            <a:pPr eaLnBrk="1" hangingPunct="1"/>
            <a:r>
              <a:rPr lang="en-AU" altLang="en-US" sz="2800" b="1" i="1" dirty="0"/>
              <a:t>State</a:t>
            </a:r>
            <a:r>
              <a:rPr lang="en-AU" altLang="en-US" sz="3600" dirty="0"/>
              <a:t>:</a:t>
            </a:r>
            <a:r>
              <a:rPr lang="en-AU" altLang="en-US" sz="2800" dirty="0"/>
              <a:t> A collection of variables that contains all the information necessary to describe the system at any time</a:t>
            </a:r>
          </a:p>
        </p:txBody>
      </p:sp>
      <p:sp>
        <p:nvSpPr>
          <p:cNvPr id="60421" name="Text Box 4"/>
          <p:cNvSpPr txBox="1">
            <a:spLocks noChangeArrowheads="1"/>
          </p:cNvSpPr>
          <p:nvPr/>
        </p:nvSpPr>
        <p:spPr bwMode="auto">
          <a:xfrm>
            <a:off x="1295400" y="4267200"/>
            <a:ext cx="3060700"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Status of doctors (busy or idle),</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Status of Lab equipment, etc.}</a:t>
            </a:r>
          </a:p>
        </p:txBody>
      </p:sp>
      <p:pic>
        <p:nvPicPr>
          <p:cNvPr id="60422" name="Picture 5"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962400"/>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868738"/>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a:latin typeface="Times New Roman" panose="02020603050405020304" pitchFamily="18" charset="0"/>
              </a:rPr>
              <a:t>Center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6"/>
          <p:cNvSpPr>
            <a:spLocks noGrp="1" noChangeArrowheads="1"/>
          </p:cNvSpPr>
          <p:nvPr>
            <p:ph type="title"/>
          </p:nvPr>
        </p:nvSpPr>
        <p:spPr/>
        <p:txBody>
          <a:bodyPr/>
          <a:lstStyle/>
          <a:p>
            <a:pPr eaLnBrk="1" hangingPunct="1"/>
            <a:r>
              <a:rPr lang="en-AU" altLang="en-US" dirty="0"/>
              <a:t>COMPONENTS OF A SYSTEM</a:t>
            </a:r>
          </a:p>
        </p:txBody>
      </p:sp>
      <p:sp>
        <p:nvSpPr>
          <p:cNvPr id="61443" name="Rectangle 2"/>
          <p:cNvSpPr>
            <a:spLocks noGrp="1" noChangeArrowheads="1"/>
          </p:cNvSpPr>
          <p:nvPr>
            <p:ph idx="1"/>
          </p:nvPr>
        </p:nvSpPr>
        <p:spPr>
          <a:xfrm>
            <a:off x="685800" y="1752600"/>
            <a:ext cx="7772400" cy="4343400"/>
          </a:xfrm>
        </p:spPr>
        <p:txBody>
          <a:bodyPr/>
          <a:lstStyle/>
          <a:p>
            <a:pPr eaLnBrk="1" hangingPunct="1"/>
            <a:r>
              <a:rPr lang="en-AU" altLang="en-US" sz="2800" b="1" i="1" dirty="0"/>
              <a:t>Event</a:t>
            </a:r>
            <a:r>
              <a:rPr lang="en-AU" altLang="en-US" sz="2800" dirty="0"/>
              <a:t>: An instantaneous occurrence that changes the state of the system</a:t>
            </a:r>
          </a:p>
        </p:txBody>
      </p:sp>
      <p:sp>
        <p:nvSpPr>
          <p:cNvPr id="61445" name="Text Box 4"/>
          <p:cNvSpPr txBox="1">
            <a:spLocks noChangeArrowheads="1"/>
          </p:cNvSpPr>
          <p:nvPr/>
        </p:nvSpPr>
        <p:spPr bwMode="auto">
          <a:xfrm>
            <a:off x="1295400" y="3810000"/>
            <a:ext cx="23622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Arrival of a new patient, </a:t>
            </a:r>
          </a:p>
          <a:p>
            <a:pPr eaLnBrk="1" hangingPunct="1">
              <a:spcBef>
                <a:spcPct val="50000"/>
              </a:spcBef>
            </a:pPr>
            <a:r>
              <a:rPr lang="en-AU" altLang="en-US" sz="1600" dirty="0">
                <a:latin typeface="Times New Roman" panose="02020603050405020304" pitchFamily="18" charset="0"/>
              </a:rPr>
              <a:t>Completion of service (i.e., examination)</a:t>
            </a:r>
          </a:p>
          <a:p>
            <a:pPr eaLnBrk="1" hangingPunct="1">
              <a:spcBef>
                <a:spcPct val="50000"/>
              </a:spcBef>
            </a:pPr>
            <a:r>
              <a:rPr lang="en-AU" altLang="en-US" sz="1600" dirty="0">
                <a:latin typeface="Times New Roman" panose="02020603050405020304" pitchFamily="18" charset="0"/>
              </a:rPr>
              <a:t>Failure of medical equipment, etc.</a:t>
            </a:r>
          </a:p>
        </p:txBody>
      </p:sp>
      <p:pic>
        <p:nvPicPr>
          <p:cNvPr id="61446" name="Picture 5" descr="ambul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3581400"/>
            <a:ext cx="17907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429000"/>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AU" altLang="en-US" dirty="0"/>
              <a:t>COMPONENTS OF A SYSTEM</a:t>
            </a:r>
          </a:p>
        </p:txBody>
      </p:sp>
      <p:sp>
        <p:nvSpPr>
          <p:cNvPr id="62467" name="Rectangle 3"/>
          <p:cNvSpPr>
            <a:spLocks noGrp="1" noChangeArrowheads="1"/>
          </p:cNvSpPr>
          <p:nvPr>
            <p:ph idx="1"/>
          </p:nvPr>
        </p:nvSpPr>
        <p:spPr>
          <a:xfrm>
            <a:off x="450850" y="1746250"/>
            <a:ext cx="8077200" cy="4114800"/>
          </a:xfrm>
        </p:spPr>
        <p:txBody>
          <a:bodyPr/>
          <a:lstStyle/>
          <a:p>
            <a:pPr eaLnBrk="1" hangingPunct="1">
              <a:buFontTx/>
              <a:buNone/>
            </a:pPr>
            <a:r>
              <a:rPr lang="en-AU" altLang="en-US" dirty="0"/>
              <a:t>	</a:t>
            </a:r>
            <a:r>
              <a:rPr lang="en-AU" altLang="en-US" sz="2800" b="1" i="1" dirty="0"/>
              <a:t>Activity</a:t>
            </a:r>
            <a:r>
              <a:rPr lang="en-AU" altLang="en-US" sz="2800" dirty="0"/>
              <a:t>: represents a time period of specified length.</a:t>
            </a:r>
          </a:p>
          <a:p>
            <a:pPr eaLnBrk="1" hangingPunct="1">
              <a:buFontTx/>
              <a:buNone/>
            </a:pPr>
            <a:endParaRPr lang="en-AU" altLang="en-US" dirty="0"/>
          </a:p>
        </p:txBody>
      </p:sp>
      <p:sp>
        <p:nvSpPr>
          <p:cNvPr id="6246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62469" name="Text Box 5"/>
          <p:cNvSpPr txBox="1">
            <a:spLocks noChangeArrowheads="1"/>
          </p:cNvSpPr>
          <p:nvPr/>
        </p:nvSpPr>
        <p:spPr bwMode="auto">
          <a:xfrm>
            <a:off x="1808163" y="337343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62471" name="Text Box 7"/>
          <p:cNvSpPr txBox="1">
            <a:spLocks noChangeArrowheads="1"/>
          </p:cNvSpPr>
          <p:nvPr/>
        </p:nvSpPr>
        <p:spPr bwMode="auto">
          <a:xfrm>
            <a:off x="1808163" y="3983038"/>
            <a:ext cx="23622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Surgery,</a:t>
            </a:r>
          </a:p>
          <a:p>
            <a:pPr eaLnBrk="1" hangingPunct="1">
              <a:spcBef>
                <a:spcPct val="50000"/>
              </a:spcBef>
            </a:pPr>
            <a:r>
              <a:rPr lang="en-AU" altLang="en-US" sz="1600" dirty="0">
                <a:latin typeface="Times New Roman" panose="02020603050405020304" pitchFamily="18" charset="0"/>
              </a:rPr>
              <a:t>Checking temperature, </a:t>
            </a:r>
          </a:p>
          <a:p>
            <a:pPr eaLnBrk="1" hangingPunct="1">
              <a:spcBef>
                <a:spcPct val="50000"/>
              </a:spcBef>
            </a:pPr>
            <a:r>
              <a:rPr lang="en-AU" altLang="en-US" sz="1600" dirty="0">
                <a:latin typeface="Times New Roman" panose="02020603050405020304" pitchFamily="18" charset="0"/>
              </a:rPr>
              <a:t>X-Ray.</a:t>
            </a:r>
          </a:p>
        </p:txBody>
      </p:sp>
      <p:pic>
        <p:nvPicPr>
          <p:cNvPr id="62472" name="Picture 9" descr="patien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5763" y="3602038"/>
            <a:ext cx="1524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808163" y="35798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dirty="0"/>
              <a:t>TEXTBOOKS</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400" b="1" i="1" dirty="0"/>
              <a:t>Required Text Books</a:t>
            </a:r>
            <a:r>
              <a:rPr lang="en-US" sz="2400" b="1" dirty="0"/>
              <a:t>: </a:t>
            </a:r>
            <a:endParaRPr lang="en-US" sz="2400" dirty="0"/>
          </a:p>
          <a:p>
            <a:pPr lvl="1" eaLnBrk="1" fontAlgn="auto" hangingPunct="1">
              <a:spcAft>
                <a:spcPts val="0"/>
              </a:spcAft>
              <a:defRPr/>
            </a:pPr>
            <a:r>
              <a:rPr lang="en-US" sz="2000" dirty="0"/>
              <a:t>Banks, J., Carson, J. S., Nelson, B. L., and Nicol, D. M., Discrete-Event System Simulation, 2013, Pearson</a:t>
            </a:r>
          </a:p>
          <a:p>
            <a:pPr lvl="1" eaLnBrk="1" fontAlgn="auto" hangingPunct="1">
              <a:spcAft>
                <a:spcPts val="0"/>
              </a:spcAft>
              <a:defRPr/>
            </a:pPr>
            <a:r>
              <a:rPr lang="en-US" sz="2000" dirty="0"/>
              <a:t>Kelton, W. D., Sadowski, R. P., and Zupick, N. B., Simulation with Arena, 6th Ed., McGraw Hill, 2015</a:t>
            </a:r>
            <a:r>
              <a:rPr lang="en-US" sz="2000" b="1" i="1" dirty="0"/>
              <a:t> </a:t>
            </a:r>
            <a:endParaRPr lang="en-US" sz="2000" dirty="0"/>
          </a:p>
          <a:p>
            <a:pPr eaLnBrk="1" fontAlgn="auto" hangingPunct="1">
              <a:spcAft>
                <a:spcPts val="0"/>
              </a:spcAft>
              <a:defRPr/>
            </a:pPr>
            <a:r>
              <a:rPr lang="en-US" sz="2400" b="1" i="1" dirty="0"/>
              <a:t>Recommended Text Books:</a:t>
            </a:r>
            <a:endParaRPr lang="en-US" sz="2400" dirty="0"/>
          </a:p>
          <a:p>
            <a:pPr lvl="1" eaLnBrk="1" fontAlgn="auto" hangingPunct="1">
              <a:spcAft>
                <a:spcPts val="0"/>
              </a:spcAft>
              <a:defRPr/>
            </a:pPr>
            <a:r>
              <a:rPr lang="en-US" sz="2000" dirty="0"/>
              <a:t>Seila, A., Ceric, V., Tadikamalla, P., Applied Simulation Modeling, Duxbury, 2003</a:t>
            </a:r>
          </a:p>
          <a:p>
            <a:pPr lvl="1" eaLnBrk="1" fontAlgn="auto" hangingPunct="1">
              <a:spcAft>
                <a:spcPts val="0"/>
              </a:spcAft>
              <a:defRPr/>
            </a:pPr>
            <a:r>
              <a:rPr lang="en-US" sz="2000" dirty="0"/>
              <a:t>Law, A. M., Simulation Modeling and Analysis, 4th Ed., McGraw Hill, 2006</a:t>
            </a:r>
          </a:p>
          <a:p>
            <a:pPr lvl="1" eaLnBrk="1" fontAlgn="auto" hangingPunct="1">
              <a:spcAft>
                <a:spcPts val="0"/>
              </a:spcAft>
              <a:defRPr/>
            </a:pPr>
            <a:r>
              <a:rPr lang="en-US" sz="2000" dirty="0"/>
              <a:t>Fishman, G. S., Discrete-Event Simulation: Modeling, Programming, and Analysis, Springer, 2001</a:t>
            </a:r>
          </a:p>
          <a:p>
            <a:pPr lvl="1" eaLnBrk="1" fontAlgn="auto" hangingPunct="1">
              <a:spcAft>
                <a:spcPts val="0"/>
              </a:spcAft>
              <a:defRPr/>
            </a:pPr>
            <a:r>
              <a:rPr lang="en-US" sz="2000" dirty="0"/>
              <a:t>Rosetti, M. D., Simulation Modeling and Arena, Wiley, 2009</a:t>
            </a:r>
          </a:p>
          <a:p>
            <a:pPr marL="0" indent="0" eaLnBrk="1" fontAlgn="auto" hangingPunct="1">
              <a:spcAft>
                <a:spcPts val="0"/>
              </a:spcAft>
              <a:buFont typeface="Arial" panose="020B0604020202020204" pitchFamily="34" charset="0"/>
              <a:buNone/>
              <a:defRPr/>
            </a:pPr>
            <a:endParaRPr lang="en-US"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AU" altLang="en-US" sz="3600" dirty="0"/>
              <a:t>DATA COLLECTION AND ANALYIS</a:t>
            </a:r>
            <a:endParaRPr lang="en-AU" altLang="en-US" dirty="0"/>
          </a:p>
        </p:txBody>
      </p:sp>
      <p:sp>
        <p:nvSpPr>
          <p:cNvPr id="63491" name="Rectangle 3"/>
          <p:cNvSpPr>
            <a:spLocks noGrp="1" noChangeArrowheads="1"/>
          </p:cNvSpPr>
          <p:nvPr>
            <p:ph idx="1"/>
          </p:nvPr>
        </p:nvSpPr>
        <p:spPr/>
        <p:txBody>
          <a:bodyPr/>
          <a:lstStyle/>
          <a:p>
            <a:pPr eaLnBrk="1" hangingPunct="1"/>
            <a:r>
              <a:rPr lang="en-AU" altLang="en-US" sz="2800" dirty="0"/>
              <a:t>Data collection is an expensive process!</a:t>
            </a:r>
          </a:p>
          <a:p>
            <a:pPr eaLnBrk="1" hangingPunct="1"/>
            <a:endParaRPr lang="en-AU" altLang="en-US" sz="2800" dirty="0"/>
          </a:p>
          <a:p>
            <a:pPr eaLnBrk="1" hangingPunct="1"/>
            <a:r>
              <a:rPr lang="en-AU" altLang="en-US" sz="2800" dirty="0"/>
              <a:t>The client often collects the data &amp; submit it in electronic format</a:t>
            </a:r>
          </a:p>
          <a:p>
            <a:pPr eaLnBrk="1" hangingPunct="1"/>
            <a:endParaRPr lang="en-AU" altLang="en-US" sz="2800" dirty="0"/>
          </a:p>
          <a:p>
            <a:pPr eaLnBrk="1" hangingPunct="1"/>
            <a:r>
              <a:rPr lang="en-AU" altLang="en-US" sz="2800" dirty="0"/>
              <a:t>Simulation analyst analyse the data</a:t>
            </a:r>
            <a:endParaRPr lang="en-AU" altLang="en-US" dirty="0"/>
          </a:p>
          <a:p>
            <a:pPr lvl="1" eaLnBrk="1" hangingPunct="1"/>
            <a:r>
              <a:rPr lang="en-AU" altLang="en-US" sz="2400" dirty="0"/>
              <a:t>Determine the random variables</a:t>
            </a:r>
          </a:p>
          <a:p>
            <a:pPr lvl="1" eaLnBrk="1" hangingPunct="1"/>
            <a:r>
              <a:rPr lang="en-AU" altLang="en-US" sz="2400" dirty="0"/>
              <a:t>Determine the data requirements</a:t>
            </a:r>
          </a:p>
          <a:p>
            <a:pPr lvl="1" eaLnBrk="1" hangingPunct="1"/>
            <a:r>
              <a:rPr lang="en-AU" altLang="en-US" sz="2400" dirty="0"/>
              <a:t>Analyse the data</a:t>
            </a:r>
          </a:p>
          <a:p>
            <a:pPr lvl="1" eaLnBrk="1" hangingPunct="1"/>
            <a:r>
              <a:rPr lang="en-AU" altLang="en-US" sz="2400" dirty="0"/>
              <a:t>Fit distribution functions</a:t>
            </a:r>
            <a:endParaRPr lang="en-AU" alt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AU" altLang="en-US" sz="3600" dirty="0"/>
              <a:t>LOGICAL (or Flowchart model)</a:t>
            </a:r>
            <a:endParaRPr lang="en-AU" altLang="en-US" dirty="0"/>
          </a:p>
        </p:txBody>
      </p:sp>
      <p:sp>
        <p:nvSpPr>
          <p:cNvPr id="64515" name="Rectangle 3"/>
          <p:cNvSpPr>
            <a:spLocks noGrp="1" noChangeArrowheads="1"/>
          </p:cNvSpPr>
          <p:nvPr>
            <p:ph idx="1"/>
          </p:nvPr>
        </p:nvSpPr>
        <p:spPr>
          <a:xfrm>
            <a:off x="685800" y="1676400"/>
            <a:ext cx="7772400" cy="4114800"/>
          </a:xfrm>
        </p:spPr>
        <p:txBody>
          <a:bodyPr/>
          <a:lstStyle/>
          <a:p>
            <a:pPr eaLnBrk="1" hangingPunct="1">
              <a:buFont typeface="Monotype Sorts"/>
              <a:buNone/>
            </a:pPr>
            <a:r>
              <a:rPr lang="en-AU" altLang="en-US" sz="2000" dirty="0"/>
              <a:t>        Shows the logical relationships among the elements of the model</a:t>
            </a:r>
            <a:endParaRPr lang="en-AU" altLang="en-US" dirty="0"/>
          </a:p>
        </p:txBody>
      </p:sp>
      <p:sp>
        <p:nvSpPr>
          <p:cNvPr id="64516" name="AutoShape 4"/>
          <p:cNvSpPr>
            <a:spLocks noChangeArrowheads="1"/>
          </p:cNvSpPr>
          <p:nvPr/>
        </p:nvSpPr>
        <p:spPr bwMode="auto">
          <a:xfrm>
            <a:off x="4152900" y="2192591"/>
            <a:ext cx="838200" cy="3048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Start</a:t>
            </a:r>
          </a:p>
        </p:txBody>
      </p:sp>
      <p:sp>
        <p:nvSpPr>
          <p:cNvPr id="64517" name="AutoShape 5"/>
          <p:cNvSpPr>
            <a:spLocks noChangeArrowheads="1"/>
          </p:cNvSpPr>
          <p:nvPr/>
        </p:nvSpPr>
        <p:spPr bwMode="auto">
          <a:xfrm>
            <a:off x="3984396" y="2895599"/>
            <a:ext cx="1143000" cy="3810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Read data</a:t>
            </a:r>
          </a:p>
        </p:txBody>
      </p:sp>
      <p:sp>
        <p:nvSpPr>
          <p:cNvPr id="64518" name="AutoShape 6"/>
          <p:cNvSpPr>
            <a:spLocks noChangeArrowheads="1"/>
          </p:cNvSpPr>
          <p:nvPr/>
        </p:nvSpPr>
        <p:spPr bwMode="auto">
          <a:xfrm>
            <a:off x="4114800" y="35052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19" name="AutoShape 7"/>
          <p:cNvSpPr>
            <a:spLocks noChangeArrowheads="1"/>
          </p:cNvSpPr>
          <p:nvPr/>
        </p:nvSpPr>
        <p:spPr bwMode="auto">
          <a:xfrm>
            <a:off x="2667000" y="3581400"/>
            <a:ext cx="914400" cy="5334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Generate </a:t>
            </a:r>
          </a:p>
          <a:p>
            <a:pPr algn="ctr" eaLnBrk="1" hangingPunct="1"/>
            <a:r>
              <a:rPr lang="en-AU" altLang="en-US" sz="1600" dirty="0"/>
              <a:t>data</a:t>
            </a:r>
          </a:p>
          <a:p>
            <a:pPr algn="ctr" eaLnBrk="1" hangingPunct="1"/>
            <a:endParaRPr lang="en-AU" altLang="en-US" sz="1600" dirty="0"/>
          </a:p>
        </p:txBody>
      </p:sp>
      <p:sp>
        <p:nvSpPr>
          <p:cNvPr id="64520" name="AutoShape 9"/>
          <p:cNvSpPr>
            <a:spLocks noChangeArrowheads="1"/>
          </p:cNvSpPr>
          <p:nvPr/>
        </p:nvSpPr>
        <p:spPr bwMode="auto">
          <a:xfrm>
            <a:off x="5638800" y="3581400"/>
            <a:ext cx="1066800" cy="533400"/>
          </a:xfrm>
          <a:prstGeom prst="flowChartPreparat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Set new </a:t>
            </a:r>
          </a:p>
          <a:p>
            <a:pPr algn="ctr" eaLnBrk="1" hangingPunct="1"/>
            <a:r>
              <a:rPr lang="en-AU" altLang="en-US" sz="1600" dirty="0"/>
              <a:t>event</a:t>
            </a:r>
          </a:p>
        </p:txBody>
      </p:sp>
      <p:sp>
        <p:nvSpPr>
          <p:cNvPr id="64521" name="AutoShape 10"/>
          <p:cNvSpPr>
            <a:spLocks noChangeArrowheads="1"/>
          </p:cNvSpPr>
          <p:nvPr/>
        </p:nvSpPr>
        <p:spPr bwMode="auto">
          <a:xfrm>
            <a:off x="4114800" y="4495800"/>
            <a:ext cx="914400" cy="4572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Calculate</a:t>
            </a:r>
          </a:p>
          <a:p>
            <a:pPr algn="ctr" eaLnBrk="1" hangingPunct="1"/>
            <a:r>
              <a:rPr lang="en-AU" altLang="en-US" sz="1600" dirty="0"/>
              <a:t>Stats</a:t>
            </a:r>
          </a:p>
          <a:p>
            <a:pPr algn="ctr" eaLnBrk="1" hangingPunct="1"/>
            <a:endParaRPr lang="en-AU" altLang="en-US" sz="1600" dirty="0"/>
          </a:p>
        </p:txBody>
      </p:sp>
      <p:sp>
        <p:nvSpPr>
          <p:cNvPr id="64522" name="AutoShape 11"/>
          <p:cNvSpPr>
            <a:spLocks noChangeArrowheads="1"/>
          </p:cNvSpPr>
          <p:nvPr/>
        </p:nvSpPr>
        <p:spPr bwMode="auto">
          <a:xfrm>
            <a:off x="2822575" y="5372100"/>
            <a:ext cx="685800" cy="609600"/>
          </a:xfrm>
          <a:prstGeom prst="flowChartDocument">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1600" dirty="0"/>
              <a:t>Print</a:t>
            </a:r>
          </a:p>
        </p:txBody>
      </p:sp>
      <p:sp>
        <p:nvSpPr>
          <p:cNvPr id="64523" name="Line 14"/>
          <p:cNvSpPr>
            <a:spLocks noChangeShapeType="1"/>
          </p:cNvSpPr>
          <p:nvPr/>
        </p:nvSpPr>
        <p:spPr bwMode="auto">
          <a:xfrm flipH="1">
            <a:off x="4572000" y="3279775"/>
            <a:ext cx="0" cy="237204"/>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4" name="Line 15"/>
          <p:cNvSpPr>
            <a:spLocks noChangeShapeType="1"/>
          </p:cNvSpPr>
          <p:nvPr/>
        </p:nvSpPr>
        <p:spPr bwMode="auto">
          <a:xfrm>
            <a:off x="4572000" y="2497391"/>
            <a:ext cx="0" cy="398208"/>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5" name="Line 18"/>
          <p:cNvSpPr>
            <a:spLocks noChangeShapeType="1"/>
          </p:cNvSpPr>
          <p:nvPr/>
        </p:nvSpPr>
        <p:spPr bwMode="auto">
          <a:xfrm flipH="1" flipV="1">
            <a:off x="3581400" y="3848492"/>
            <a:ext cx="533400" cy="1571"/>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6" name="Line 20"/>
          <p:cNvSpPr>
            <a:spLocks noChangeShapeType="1"/>
          </p:cNvSpPr>
          <p:nvPr/>
        </p:nvSpPr>
        <p:spPr bwMode="auto">
          <a:xfrm flipH="1">
            <a:off x="3124200" y="4114800"/>
            <a:ext cx="0" cy="60960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7" name="Line 21"/>
          <p:cNvSpPr>
            <a:spLocks noChangeShapeType="1"/>
          </p:cNvSpPr>
          <p:nvPr/>
        </p:nvSpPr>
        <p:spPr bwMode="auto">
          <a:xfrm>
            <a:off x="3124200" y="4724400"/>
            <a:ext cx="990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8" name="Line 24"/>
          <p:cNvSpPr>
            <a:spLocks noChangeShapeType="1"/>
          </p:cNvSpPr>
          <p:nvPr/>
        </p:nvSpPr>
        <p:spPr bwMode="auto">
          <a:xfrm>
            <a:off x="4572000" y="4953000"/>
            <a:ext cx="0" cy="3810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9" name="Line 29"/>
          <p:cNvSpPr>
            <a:spLocks noChangeShapeType="1"/>
          </p:cNvSpPr>
          <p:nvPr/>
        </p:nvSpPr>
        <p:spPr bwMode="auto">
          <a:xfrm flipH="1">
            <a:off x="5029200" y="38484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0" name="Line 30"/>
          <p:cNvSpPr>
            <a:spLocks noChangeShapeType="1"/>
          </p:cNvSpPr>
          <p:nvPr/>
        </p:nvSpPr>
        <p:spPr bwMode="auto">
          <a:xfrm>
            <a:off x="4572000" y="4191000"/>
            <a:ext cx="0" cy="3048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1" name="AutoShape 31"/>
          <p:cNvSpPr>
            <a:spLocks noChangeArrowheads="1"/>
          </p:cNvSpPr>
          <p:nvPr/>
        </p:nvSpPr>
        <p:spPr bwMode="auto">
          <a:xfrm>
            <a:off x="4114800" y="53340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32" name="Line 35"/>
          <p:cNvSpPr>
            <a:spLocks noChangeShapeType="1"/>
          </p:cNvSpPr>
          <p:nvPr/>
        </p:nvSpPr>
        <p:spPr bwMode="auto">
          <a:xfrm>
            <a:off x="5029200" y="5677292"/>
            <a:ext cx="1143000" cy="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3" name="Line 36"/>
          <p:cNvSpPr>
            <a:spLocks noChangeShapeType="1"/>
          </p:cNvSpPr>
          <p:nvPr/>
        </p:nvSpPr>
        <p:spPr bwMode="auto">
          <a:xfrm flipV="1">
            <a:off x="6172200" y="4114800"/>
            <a:ext cx="0" cy="1562492"/>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4" name="Line 37"/>
          <p:cNvSpPr>
            <a:spLocks noChangeShapeType="1"/>
          </p:cNvSpPr>
          <p:nvPr/>
        </p:nvSpPr>
        <p:spPr bwMode="auto">
          <a:xfrm flipH="1">
            <a:off x="3505200" y="56772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5" name="Line 38"/>
          <p:cNvSpPr>
            <a:spLocks noChangeShapeType="1"/>
          </p:cNvSpPr>
          <p:nvPr/>
        </p:nvSpPr>
        <p:spPr bwMode="auto">
          <a:xfrm flipH="1">
            <a:off x="2286000" y="5677292"/>
            <a:ext cx="5334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6" name="AutoShape 40"/>
          <p:cNvSpPr>
            <a:spLocks noChangeArrowheads="1"/>
          </p:cNvSpPr>
          <p:nvPr/>
        </p:nvSpPr>
        <p:spPr bwMode="auto">
          <a:xfrm>
            <a:off x="1600200" y="5524892"/>
            <a:ext cx="685800" cy="304800"/>
          </a:xfrm>
          <a:prstGeom prst="flowChartTerminator">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Stop</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AU" altLang="en-US" sz="3600" dirty="0"/>
              <a:t>MODEL TRANSLATION</a:t>
            </a:r>
            <a:endParaRPr lang="en-AU" altLang="en-US" dirty="0"/>
          </a:p>
        </p:txBody>
      </p:sp>
      <p:sp>
        <p:nvSpPr>
          <p:cNvPr id="65539" name="Rectangle 3"/>
          <p:cNvSpPr>
            <a:spLocks noGrp="1" noChangeArrowheads="1"/>
          </p:cNvSpPr>
          <p:nvPr>
            <p:ph idx="1"/>
          </p:nvPr>
        </p:nvSpPr>
        <p:spPr>
          <a:xfrm>
            <a:off x="685800" y="1981200"/>
            <a:ext cx="7772400" cy="838200"/>
          </a:xfrm>
        </p:spPr>
        <p:txBody>
          <a:bodyPr/>
          <a:lstStyle/>
          <a:p>
            <a:pPr eaLnBrk="1" hangingPunct="1"/>
            <a:r>
              <a:rPr lang="en-AU" altLang="en-US" sz="2400" dirty="0"/>
              <a:t>Simulation model executes the logic contained in the flow-chart model</a:t>
            </a:r>
            <a:endParaRPr lang="en-AU" altLang="en-US" dirty="0"/>
          </a:p>
        </p:txBody>
      </p:sp>
      <p:sp>
        <p:nvSpPr>
          <p:cNvPr id="34820" name="Text Box 6"/>
          <p:cNvSpPr txBox="1">
            <a:spLocks noChangeArrowheads="1"/>
          </p:cNvSpPr>
          <p:nvPr/>
        </p:nvSpPr>
        <p:spPr bwMode="auto">
          <a:xfrm>
            <a:off x="3581400" y="3202782"/>
            <a:ext cx="1981200" cy="369888"/>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AU" altLang="en-US" sz="1800" dirty="0">
                <a:latin typeface="+mn-lt"/>
              </a:rPr>
              <a:t>Coding</a:t>
            </a:r>
          </a:p>
        </p:txBody>
      </p:sp>
      <p:sp>
        <p:nvSpPr>
          <p:cNvPr id="34821" name="Text Box 7"/>
          <p:cNvSpPr txBox="1">
            <a:spLocks noChangeArrowheads="1"/>
          </p:cNvSpPr>
          <p:nvPr/>
        </p:nvSpPr>
        <p:spPr bwMode="auto">
          <a:xfrm>
            <a:off x="605631" y="4356576"/>
            <a:ext cx="3124200" cy="1200329"/>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General Purpose </a:t>
            </a:r>
          </a:p>
          <a:p>
            <a:pPr algn="ctr" eaLnBrk="1" fontAlgn="auto" hangingPunct="1">
              <a:spcBef>
                <a:spcPts val="0"/>
              </a:spcBef>
              <a:spcAft>
                <a:spcPts val="0"/>
              </a:spcAft>
              <a:defRPr/>
            </a:pPr>
            <a:r>
              <a:rPr lang="en-AU" altLang="en-US" sz="1800" dirty="0">
                <a:latin typeface="+mn-lt"/>
              </a:rPr>
              <a:t>Language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34822" name="Text Box 9"/>
          <p:cNvSpPr txBox="1">
            <a:spLocks noChangeArrowheads="1"/>
          </p:cNvSpPr>
          <p:nvPr/>
        </p:nvSpPr>
        <p:spPr bwMode="auto">
          <a:xfrm>
            <a:off x="5448300" y="4358799"/>
            <a:ext cx="3232150" cy="1200329"/>
          </a:xfrm>
          <a:prstGeom prst="rect">
            <a:avLst/>
          </a:prstGeom>
          <a:solidFill>
            <a:schemeClr val="accent1">
              <a:lumMod val="60000"/>
              <a:lumOff val="40000"/>
            </a:schemeClr>
          </a:solidFill>
          <a:ln w="19050">
            <a:solidFill>
              <a:schemeClr val="tx1"/>
            </a:solidFill>
            <a:miter lim="800000"/>
            <a:headEnd/>
            <a:tailEnd/>
          </a:ln>
        </p:spPr>
        <p:txBody>
          <a:bodyPr wrap="square">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Special Purpose Simulation </a:t>
            </a:r>
          </a:p>
          <a:p>
            <a:pPr algn="ctr" eaLnBrk="1" fontAlgn="auto" hangingPunct="1">
              <a:spcBef>
                <a:spcPts val="0"/>
              </a:spcBef>
              <a:spcAft>
                <a:spcPts val="0"/>
              </a:spcAft>
              <a:defRPr/>
            </a:pPr>
            <a:r>
              <a:rPr lang="en-AU" altLang="en-US" sz="1800" dirty="0">
                <a:latin typeface="+mn-lt"/>
              </a:rPr>
              <a:t>Language/Software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65544" name="Line 11"/>
          <p:cNvSpPr>
            <a:spLocks noChangeShapeType="1"/>
          </p:cNvSpPr>
          <p:nvPr/>
        </p:nvSpPr>
        <p:spPr bwMode="auto">
          <a:xfrm>
            <a:off x="45720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34825" name="Text Box 12"/>
          <p:cNvSpPr txBox="1">
            <a:spLocks noChangeArrowheads="1"/>
          </p:cNvSpPr>
          <p:nvPr/>
        </p:nvSpPr>
        <p:spPr bwMode="auto">
          <a:xfrm>
            <a:off x="1079499" y="5086569"/>
            <a:ext cx="2176463"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JAVA, C++, Visual BASIC</a:t>
            </a:r>
            <a:endParaRPr lang="en-AU" altLang="en-US" dirty="0">
              <a:latin typeface="+mn-lt"/>
            </a:endParaRPr>
          </a:p>
        </p:txBody>
      </p:sp>
      <p:sp>
        <p:nvSpPr>
          <p:cNvPr id="34827" name="Text Box 14"/>
          <p:cNvSpPr txBox="1">
            <a:spLocks noChangeArrowheads="1"/>
          </p:cNvSpPr>
          <p:nvPr/>
        </p:nvSpPr>
        <p:spPr bwMode="auto">
          <a:xfrm>
            <a:off x="5937250" y="5086568"/>
            <a:ext cx="2254250"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SIMAN, ARENA, EXTEND</a:t>
            </a:r>
            <a:endParaRPr lang="en-AU" altLang="en-US" dirty="0">
              <a:latin typeface="+mn-lt"/>
            </a:endParaRPr>
          </a:p>
        </p:txBody>
      </p:sp>
      <p:sp>
        <p:nvSpPr>
          <p:cNvPr id="13" name="Line 11"/>
          <p:cNvSpPr>
            <a:spLocks noChangeShapeType="1"/>
          </p:cNvSpPr>
          <p:nvPr/>
        </p:nvSpPr>
        <p:spPr bwMode="auto">
          <a:xfrm flipH="1">
            <a:off x="28194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AU" altLang="en-US" sz="3600" dirty="0"/>
              <a:t>ARENA EXAMPLE</a:t>
            </a:r>
            <a:endParaRPr lang="en-AU" altLang="en-US" dirty="0"/>
          </a:p>
        </p:txBody>
      </p:sp>
      <p:pic>
        <p:nvPicPr>
          <p:cNvPr id="67587" name="Picture 5" descr="Figure 5-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13" y="2257425"/>
            <a:ext cx="8686800"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AU" altLang="en-US" sz="3600" dirty="0"/>
              <a:t>SIMAN EXAMPLE</a:t>
            </a:r>
            <a:endParaRPr lang="en-AU" altLang="en-US" dirty="0"/>
          </a:p>
        </p:txBody>
      </p:sp>
      <p:sp>
        <p:nvSpPr>
          <p:cNvPr id="66563" name="Text Box 4"/>
          <p:cNvSpPr txBox="1">
            <a:spLocks noChangeArrowheads="1"/>
          </p:cNvSpPr>
          <p:nvPr/>
        </p:nvSpPr>
        <p:spPr bwMode="auto">
          <a:xfrm>
            <a:off x="2057400" y="1774825"/>
            <a:ext cx="4800600" cy="4622800"/>
          </a:xfrm>
          <a:prstGeom prst="rect">
            <a:avLst/>
          </a:prstGeom>
          <a:solidFill>
            <a:srgbClr val="000000"/>
          </a:solidFill>
          <a:ln w="12700" cap="sq">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                               ---  MODEL FILE ---</a:t>
            </a: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CREATE,1:,EXPO(40):EX(40):MARK(1);</a:t>
            </a:r>
          </a:p>
          <a:p>
            <a:pPr eaLnBrk="1" hangingPunct="1">
              <a:lnSpc>
                <a:spcPct val="55000"/>
              </a:lnSpc>
              <a:spcBef>
                <a:spcPct val="50000"/>
              </a:spcBef>
            </a:pPr>
            <a:r>
              <a:rPr lang="en-AU" altLang="en-US" sz="1200" dirty="0">
                <a:solidFill>
                  <a:schemeClr val="bg1"/>
                </a:solidFill>
              </a:rPr>
              <a:t>QUEUE,1;</a:t>
            </a:r>
          </a:p>
          <a:p>
            <a:pPr eaLnBrk="1" hangingPunct="1">
              <a:lnSpc>
                <a:spcPct val="55000"/>
              </a:lnSpc>
              <a:spcBef>
                <a:spcPct val="50000"/>
              </a:spcBef>
            </a:pPr>
            <a:r>
              <a:rPr lang="en-AU" altLang="en-US" sz="1200" dirty="0">
                <a:solidFill>
                  <a:schemeClr val="bg1"/>
                </a:solidFill>
              </a:rPr>
              <a:t>SEIZE:DOCTOR;</a:t>
            </a:r>
          </a:p>
          <a:p>
            <a:pPr eaLnBrk="1" hangingPunct="1">
              <a:lnSpc>
                <a:spcPct val="55000"/>
              </a:lnSpc>
              <a:spcBef>
                <a:spcPct val="50000"/>
              </a:spcBef>
            </a:pPr>
            <a:r>
              <a:rPr lang="en-AU" altLang="en-US" sz="1200" dirty="0">
                <a:solidFill>
                  <a:schemeClr val="bg1"/>
                </a:solidFill>
              </a:rPr>
              <a:t>DELAY:EXPO(30);</a:t>
            </a:r>
          </a:p>
          <a:p>
            <a:pPr eaLnBrk="1" hangingPunct="1">
              <a:lnSpc>
                <a:spcPct val="55000"/>
              </a:lnSpc>
              <a:spcBef>
                <a:spcPct val="50000"/>
              </a:spcBef>
            </a:pPr>
            <a:r>
              <a:rPr lang="en-AU" altLang="en-US" sz="1200" dirty="0">
                <a:solidFill>
                  <a:schemeClr val="bg1"/>
                </a:solidFill>
              </a:rPr>
              <a:t>TALLY:1,INT(1);</a:t>
            </a:r>
          </a:p>
          <a:p>
            <a:pPr eaLnBrk="1" hangingPunct="1">
              <a:lnSpc>
                <a:spcPct val="55000"/>
              </a:lnSpc>
              <a:spcBef>
                <a:spcPct val="50000"/>
              </a:spcBef>
            </a:pPr>
            <a:r>
              <a:rPr lang="en-AU" altLang="en-US" sz="1200" dirty="0">
                <a:solidFill>
                  <a:schemeClr val="bg1"/>
                </a:solidFill>
              </a:rPr>
              <a:t>RELEASE:DOCTOR;</a:t>
            </a:r>
          </a:p>
          <a:p>
            <a:pPr eaLnBrk="1" hangingPunct="1">
              <a:lnSpc>
                <a:spcPct val="55000"/>
              </a:lnSpc>
              <a:spcBef>
                <a:spcPct val="50000"/>
              </a:spcBef>
            </a:pPr>
            <a:r>
              <a:rPr lang="en-AU" altLang="en-US" sz="1200" dirty="0">
                <a:solidFill>
                  <a:schemeClr val="bg1"/>
                </a:solidFill>
              </a:rPr>
              <a:t>COUNT:1:DISPOSE;</a:t>
            </a:r>
          </a:p>
          <a:p>
            <a:pPr eaLnBrk="1" hangingPunct="1">
              <a:lnSpc>
                <a:spcPct val="55000"/>
              </a:lnSpc>
              <a:spcBef>
                <a:spcPct val="50000"/>
              </a:spcBef>
            </a:pPr>
            <a:r>
              <a:rPr lang="en-AU" altLang="en-US" sz="1200" dirty="0">
                <a:solidFill>
                  <a:schemeClr val="bg1"/>
                </a:solidFill>
              </a:rPr>
              <a:t>END:</a:t>
            </a:r>
          </a:p>
          <a:p>
            <a:pPr eaLnBrk="1" hangingPunct="1">
              <a:lnSpc>
                <a:spcPct val="55000"/>
              </a:lnSpc>
              <a:spcBef>
                <a:spcPct val="50000"/>
              </a:spcBef>
            </a:pPr>
            <a:r>
              <a:rPr lang="en-AU" altLang="en-US" sz="1200" dirty="0">
                <a:solidFill>
                  <a:schemeClr val="bg1"/>
                </a:solidFill>
              </a:rPr>
              <a:t>       </a:t>
            </a:r>
          </a:p>
          <a:p>
            <a:pPr eaLnBrk="1" hangingPunct="1">
              <a:lnSpc>
                <a:spcPct val="55000"/>
              </a:lnSpc>
              <a:spcBef>
                <a:spcPct val="50000"/>
              </a:spcBef>
            </a:pPr>
            <a:r>
              <a:rPr lang="en-AU" altLang="en-US" sz="1200" dirty="0">
                <a:solidFill>
                  <a:schemeClr val="bg1"/>
                </a:solidFill>
              </a:rPr>
              <a:t>                         ----EXPERIMENTAL FILE -----</a:t>
            </a:r>
          </a:p>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PROJECT,HEALTH_CENTRE, IHSA SABUNCUOGLU,24/1/2000;</a:t>
            </a:r>
          </a:p>
          <a:p>
            <a:pPr eaLnBrk="1" hangingPunct="1">
              <a:lnSpc>
                <a:spcPct val="55000"/>
              </a:lnSpc>
              <a:spcBef>
                <a:spcPct val="50000"/>
              </a:spcBef>
            </a:pPr>
            <a:r>
              <a:rPr lang="en-AU" altLang="en-US" sz="1200" dirty="0">
                <a:solidFill>
                  <a:schemeClr val="bg1"/>
                </a:solidFill>
              </a:rPr>
              <a:t>DISCRETE,100,1,1;</a:t>
            </a:r>
          </a:p>
          <a:p>
            <a:pPr eaLnBrk="1" hangingPunct="1">
              <a:lnSpc>
                <a:spcPct val="55000"/>
              </a:lnSpc>
              <a:spcBef>
                <a:spcPct val="50000"/>
              </a:spcBef>
            </a:pPr>
            <a:r>
              <a:rPr lang="en-AU" altLang="en-US" sz="1200" dirty="0">
                <a:solidFill>
                  <a:schemeClr val="bg1"/>
                </a:solidFill>
              </a:rPr>
              <a:t>RESOURCES:1,</a:t>
            </a:r>
          </a:p>
          <a:p>
            <a:pPr eaLnBrk="1" hangingPunct="1">
              <a:lnSpc>
                <a:spcPct val="55000"/>
              </a:lnSpc>
              <a:spcBef>
                <a:spcPct val="50000"/>
              </a:spcBef>
            </a:pPr>
            <a:r>
              <a:rPr lang="en-AU" altLang="en-US" sz="1200" dirty="0">
                <a:solidFill>
                  <a:schemeClr val="bg1"/>
                </a:solidFill>
              </a:rPr>
              <a:t>DOCTORS;</a:t>
            </a:r>
          </a:p>
          <a:p>
            <a:pPr eaLnBrk="1" hangingPunct="1">
              <a:lnSpc>
                <a:spcPct val="55000"/>
              </a:lnSpc>
              <a:spcBef>
                <a:spcPct val="50000"/>
              </a:spcBef>
            </a:pPr>
            <a:r>
              <a:rPr lang="en-AU" altLang="en-US" sz="1200" dirty="0">
                <a:solidFill>
                  <a:schemeClr val="bg1"/>
                </a:solidFill>
              </a:rPr>
              <a:t>DSTATS:1,NQ(!),NUMBER_IN_QUEUE:</a:t>
            </a:r>
          </a:p>
          <a:p>
            <a:pPr eaLnBrk="1" hangingPunct="1">
              <a:lnSpc>
                <a:spcPct val="55000"/>
              </a:lnSpc>
              <a:spcBef>
                <a:spcPct val="50000"/>
              </a:spcBef>
            </a:pPr>
            <a:r>
              <a:rPr lang="en-AU" altLang="en-US" sz="1200" dirty="0">
                <a:solidFill>
                  <a:schemeClr val="bg1"/>
                </a:solidFill>
              </a:rPr>
              <a:t>                2,NR(1),DOCTOR UTILIZATION;</a:t>
            </a:r>
          </a:p>
          <a:p>
            <a:pPr eaLnBrk="1" hangingPunct="1">
              <a:lnSpc>
                <a:spcPct val="55000"/>
              </a:lnSpc>
              <a:spcBef>
                <a:spcPct val="50000"/>
              </a:spcBef>
            </a:pPr>
            <a:r>
              <a:rPr lang="en-AU" altLang="en-US" sz="1200" dirty="0">
                <a:solidFill>
                  <a:schemeClr val="bg1"/>
                </a:solidFill>
              </a:rPr>
              <a:t>TALLIES:1, TIME IN HEALTH_CENTRE;</a:t>
            </a:r>
          </a:p>
          <a:p>
            <a:pPr eaLnBrk="1" hangingPunct="1">
              <a:lnSpc>
                <a:spcPct val="55000"/>
              </a:lnSpc>
              <a:spcBef>
                <a:spcPct val="50000"/>
              </a:spcBef>
            </a:pPr>
            <a:r>
              <a:rPr lang="en-AU" altLang="en-US" sz="1200" dirty="0">
                <a:solidFill>
                  <a:schemeClr val="bg1"/>
                </a:solidFill>
              </a:rPr>
              <a:t>COUNTERS:1,No. OF PATIENTS SERVED;</a:t>
            </a:r>
          </a:p>
          <a:p>
            <a:pPr eaLnBrk="1" hangingPunct="1">
              <a:lnSpc>
                <a:spcPct val="55000"/>
              </a:lnSpc>
              <a:spcBef>
                <a:spcPct val="50000"/>
              </a:spcBef>
            </a:pPr>
            <a:r>
              <a:rPr lang="en-AU" altLang="en-US" sz="1200" dirty="0">
                <a:solidFill>
                  <a:schemeClr val="bg1"/>
                </a:solidFill>
              </a:rPr>
              <a:t>END:</a:t>
            </a:r>
            <a:endParaRPr lang="en-AU" altLang="en-US" dirty="0">
              <a:solidFill>
                <a:schemeClr val="bg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dirty="0"/>
              <a:t>JAVA EXAMPLE</a:t>
            </a:r>
          </a:p>
        </p:txBody>
      </p:sp>
      <p:sp>
        <p:nvSpPr>
          <p:cNvPr id="36867" name="Rectangle 5"/>
          <p:cNvSpPr>
            <a:spLocks noGrp="1" noChangeArrowheads="1"/>
          </p:cNvSpPr>
          <p:nvPr>
            <p:ph idx="1"/>
          </p:nvPr>
        </p:nvSpPr>
        <p:spPr>
          <a:xfrm>
            <a:off x="762000" y="1600200"/>
            <a:ext cx="8278813" cy="4724400"/>
          </a:xfrm>
          <a:solidFill>
            <a:schemeClr val="tx1"/>
          </a:solidFill>
        </p:spPr>
        <p:txBody>
          <a:bodyPr rtlCol="0">
            <a:normAutofit fontScale="92500" lnSpcReduction="20000"/>
          </a:bodyPr>
          <a:lstStyle/>
          <a:p>
            <a:pPr eaLnBrk="1" fontAlgn="auto" hangingPunct="1">
              <a:lnSpc>
                <a:spcPct val="80000"/>
              </a:lnSpc>
              <a:spcAft>
                <a:spcPts val="0"/>
              </a:spcAft>
              <a:buFontTx/>
              <a:buNone/>
              <a:defRPr/>
            </a:pPr>
            <a:r>
              <a:rPr lang="en-US" altLang="en-US" sz="2000" noProof="1">
                <a:solidFill>
                  <a:schemeClr val="bg2"/>
                </a:solidFill>
              </a:rPr>
              <a:t>	public static void main(</a:t>
            </a:r>
            <a:r>
              <a:rPr lang="en-US" altLang="en-US" sz="2000" b="1" noProof="1">
                <a:solidFill>
                  <a:schemeClr val="bg2"/>
                </a:solidFill>
              </a:rPr>
              <a:t>String</a:t>
            </a:r>
            <a:r>
              <a:rPr lang="en-US" altLang="en-US" sz="2000" noProof="1">
                <a:solidFill>
                  <a:schemeClr val="bg2"/>
                </a:solidFill>
              </a:rPr>
              <a:t> argv[])</a:t>
            </a:r>
          </a:p>
          <a:p>
            <a:pPr eaLnBrk="1" fontAlgn="auto" hangingPunct="1">
              <a:lnSpc>
                <a:spcPct val="80000"/>
              </a:lnSpc>
              <a:spcAft>
                <a:spcPts val="0"/>
              </a:spcAft>
              <a:buFontTx/>
              <a:buNone/>
              <a:defRPr/>
            </a:pPr>
            <a:r>
              <a:rPr lang="en-US" altLang="en-US" sz="2000" noProof="1">
                <a:solidFill>
                  <a:schemeClr val="bg2"/>
                </a:solidFill>
              </a:rPr>
              <a:t>	{</a:t>
            </a:r>
          </a:p>
          <a:p>
            <a:pPr eaLnBrk="1" fontAlgn="auto" hangingPunct="1">
              <a:lnSpc>
                <a:spcPct val="80000"/>
              </a:lnSpc>
              <a:spcAft>
                <a:spcPts val="0"/>
              </a:spcAft>
              <a:buFontTx/>
              <a:buNone/>
              <a:defRPr/>
            </a:pPr>
            <a:r>
              <a:rPr lang="en-US" altLang="en-US" sz="2000" noProof="1">
                <a:solidFill>
                  <a:schemeClr val="bg2"/>
                </a:solidFill>
              </a:rPr>
              <a:t>		Initialization();</a:t>
            </a:r>
          </a:p>
          <a:p>
            <a:pPr eaLnBrk="1" fontAlgn="auto" hangingPunct="1">
              <a:lnSpc>
                <a:spcPct val="80000"/>
              </a:lnSpc>
              <a:spcAft>
                <a:spcPts val="0"/>
              </a:spcAft>
              <a:buFontTx/>
              <a:buNone/>
              <a:defRPr/>
            </a:pPr>
            <a:endParaRPr lang="en-US" altLang="en-US" sz="2000" noProof="1">
              <a:solidFill>
                <a:schemeClr val="bg2"/>
              </a:solidFill>
            </a:endParaRPr>
          </a:p>
          <a:p>
            <a:pPr eaLnBrk="1" fontAlgn="auto" hangingPunct="1">
              <a:lnSpc>
                <a:spcPct val="80000"/>
              </a:lnSpc>
              <a:spcAft>
                <a:spcPts val="0"/>
              </a:spcAft>
              <a:buFontTx/>
              <a:buNone/>
              <a:defRPr/>
            </a:pPr>
            <a:r>
              <a:rPr lang="en-US" altLang="en-US" sz="2000" noProof="1">
                <a:solidFill>
                  <a:schemeClr val="bg2"/>
                </a:solidFill>
              </a:rPr>
              <a:t>		//Loop until first "TotalCustomers" have departed</a:t>
            </a:r>
          </a:p>
          <a:p>
            <a:pPr eaLnBrk="1" fontAlgn="auto" hangingPunct="1">
              <a:lnSpc>
                <a:spcPct val="80000"/>
              </a:lnSpc>
              <a:spcAft>
                <a:spcPts val="0"/>
              </a:spcAft>
              <a:buFontTx/>
              <a:buNone/>
              <a:defRPr/>
            </a:pPr>
            <a:r>
              <a:rPr lang="en-US" altLang="en-US" sz="2000" noProof="1">
                <a:solidFill>
                  <a:schemeClr val="bg2"/>
                </a:solidFill>
              </a:rPr>
              <a:t>		while (NumberofDepartures &lt; TotalCustomers)</a:t>
            </a:r>
          </a:p>
          <a:p>
            <a:pPr eaLnBrk="1" fontAlgn="auto" hangingPunct="1">
              <a:lnSpc>
                <a:spcPct val="80000"/>
              </a:lnSpc>
              <a:spcAft>
                <a:spcPts val="0"/>
              </a:spcAft>
              <a:buFontTx/>
              <a:buNone/>
              <a:defRPr/>
            </a:pPr>
            <a:r>
              <a:rPr lang="en-US" altLang="en-US" sz="2000" noProof="1">
                <a:solidFill>
                  <a:schemeClr val="bg2"/>
                </a:solidFill>
              </a:rPr>
              <a:t>		{</a:t>
            </a:r>
          </a:p>
          <a:p>
            <a:pPr eaLnBrk="1" fontAlgn="auto" hangingPunct="1">
              <a:lnSpc>
                <a:spcPct val="80000"/>
              </a:lnSpc>
              <a:spcAft>
                <a:spcPts val="0"/>
              </a:spcAft>
              <a:buFontTx/>
              <a:buNone/>
              <a:defRPr/>
            </a:pPr>
            <a:r>
              <a:rPr lang="en-US" altLang="en-US" sz="2000" noProof="1">
                <a:solidFill>
                  <a:schemeClr val="bg2"/>
                </a:solidFill>
              </a:rPr>
              <a:t>			</a:t>
            </a:r>
            <a:r>
              <a:rPr lang="en-US" altLang="en-US" sz="2000" b="1" noProof="1">
                <a:solidFill>
                  <a:schemeClr val="bg2"/>
                </a:solidFill>
              </a:rPr>
              <a:t>Event</a:t>
            </a:r>
            <a:r>
              <a:rPr lang="en-US" altLang="en-US" sz="2000" noProof="1">
                <a:solidFill>
                  <a:schemeClr val="bg2"/>
                </a:solidFill>
              </a:rPr>
              <a:t> evt = FutureEventList[0]; //get imminent event</a:t>
            </a:r>
          </a:p>
          <a:p>
            <a:pPr eaLnBrk="1" fontAlgn="auto" hangingPunct="1">
              <a:lnSpc>
                <a:spcPct val="80000"/>
              </a:lnSpc>
              <a:spcAft>
                <a:spcPts val="0"/>
              </a:spcAft>
              <a:buFontTx/>
              <a:buNone/>
              <a:defRPr/>
            </a:pPr>
            <a:r>
              <a:rPr lang="en-US" altLang="en-US" sz="2000" noProof="1">
                <a:solidFill>
                  <a:schemeClr val="bg2"/>
                </a:solidFill>
              </a:rPr>
              <a:t>			removefromFEL(); //be rid of it</a:t>
            </a:r>
          </a:p>
          <a:p>
            <a:pPr eaLnBrk="1" fontAlgn="auto" hangingPunct="1">
              <a:lnSpc>
                <a:spcPct val="80000"/>
              </a:lnSpc>
              <a:spcAft>
                <a:spcPts val="0"/>
              </a:spcAft>
              <a:buFontTx/>
              <a:buNone/>
              <a:defRPr/>
            </a:pPr>
            <a:r>
              <a:rPr lang="en-US" altLang="en-US" sz="2000" noProof="1">
                <a:solidFill>
                  <a:schemeClr val="bg2"/>
                </a:solidFill>
              </a:rPr>
              <a:t>			Clock = evt.get_time(); //advance in time</a:t>
            </a:r>
          </a:p>
          <a:p>
            <a:pPr eaLnBrk="1" fontAlgn="auto" hangingPunct="1">
              <a:lnSpc>
                <a:spcPct val="80000"/>
              </a:lnSpc>
              <a:spcAft>
                <a:spcPts val="0"/>
              </a:spcAft>
              <a:buFontTx/>
              <a:buNone/>
              <a:defRPr/>
            </a:pPr>
            <a:r>
              <a:rPr lang="en-US" altLang="en-US" sz="2000" noProof="1">
                <a:solidFill>
                  <a:schemeClr val="bg2"/>
                </a:solidFill>
              </a:rPr>
              <a:t>			if (evt.get_type() == arrival) ProcessArrival();</a:t>
            </a:r>
          </a:p>
          <a:p>
            <a:pPr eaLnBrk="1" fontAlgn="auto" hangingPunct="1">
              <a:lnSpc>
                <a:spcPct val="80000"/>
              </a:lnSpc>
              <a:spcAft>
                <a:spcPts val="0"/>
              </a:spcAft>
              <a:buFontTx/>
              <a:buNone/>
              <a:defRPr/>
            </a:pPr>
            <a:r>
              <a:rPr lang="en-US" altLang="en-US" sz="2000" noProof="1">
                <a:solidFill>
                  <a:schemeClr val="bg2"/>
                </a:solidFill>
              </a:rPr>
              <a:t>			else ProcessDeparture();</a:t>
            </a:r>
          </a:p>
          <a:p>
            <a:pPr eaLnBrk="1" fontAlgn="auto" hangingPunct="1">
              <a:lnSpc>
                <a:spcPct val="80000"/>
              </a:lnSpc>
              <a:spcAft>
                <a:spcPts val="0"/>
              </a:spcAft>
              <a:buFontTx/>
              <a:buNone/>
              <a:defRPr/>
            </a:pPr>
            <a:r>
              <a:rPr lang="en-US" altLang="en-US" sz="2000" noProof="1">
                <a:solidFill>
                  <a:schemeClr val="bg2"/>
                </a:solidFill>
              </a:rPr>
              <a:t>		}</a:t>
            </a:r>
            <a:endParaRPr lang="en-US" altLang="en-US" sz="2000" dirty="0">
              <a:solidFill>
                <a:schemeClr val="bg2"/>
              </a:solidFill>
            </a:endParaRPr>
          </a:p>
          <a:p>
            <a:pPr eaLnBrk="1" fontAlgn="auto" hangingPunct="1">
              <a:lnSpc>
                <a:spcPct val="80000"/>
              </a:lnSpc>
              <a:spcAft>
                <a:spcPts val="0"/>
              </a:spcAft>
              <a:buFontTx/>
              <a:buNone/>
              <a:defRPr/>
            </a:pPr>
            <a:endParaRPr lang="en-US" altLang="en-US" sz="2000" noProof="1">
              <a:solidFill>
                <a:schemeClr val="bg2"/>
              </a:solidFill>
            </a:endParaRPr>
          </a:p>
          <a:p>
            <a:pPr eaLnBrk="1" fontAlgn="auto" hangingPunct="1">
              <a:lnSpc>
                <a:spcPct val="80000"/>
              </a:lnSpc>
              <a:spcAft>
                <a:spcPts val="0"/>
              </a:spcAft>
              <a:buFontTx/>
              <a:buNone/>
              <a:defRPr/>
            </a:pPr>
            <a:r>
              <a:rPr lang="en-US" altLang="en-US" sz="2000" noProof="1">
                <a:solidFill>
                  <a:schemeClr val="bg2"/>
                </a:solidFill>
              </a:rPr>
              <a:t>		ReportGeneration();</a:t>
            </a:r>
          </a:p>
          <a:p>
            <a:pPr eaLnBrk="1" fontAlgn="auto" hangingPunct="1">
              <a:lnSpc>
                <a:spcPct val="80000"/>
              </a:lnSpc>
              <a:spcAft>
                <a:spcPts val="0"/>
              </a:spcAft>
              <a:buFontTx/>
              <a:buNone/>
              <a:defRPr/>
            </a:pPr>
            <a:r>
              <a:rPr lang="en-US" altLang="en-US" sz="2000" noProof="1">
                <a:solidFill>
                  <a:schemeClr val="bg2"/>
                </a:solidFill>
              </a:rPr>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4991870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AU" altLang="en-US" sz="3600" dirty="0"/>
              <a:t>VERIFICATION AND VALIDATION</a:t>
            </a:r>
            <a:endParaRPr lang="en-AU" altLang="en-US" dirty="0"/>
          </a:p>
        </p:txBody>
      </p:sp>
      <p:sp>
        <p:nvSpPr>
          <p:cNvPr id="70659" name="Rectangle 3"/>
          <p:cNvSpPr>
            <a:spLocks noGrp="1" noChangeArrowheads="1"/>
          </p:cNvSpPr>
          <p:nvPr>
            <p:ph idx="1"/>
          </p:nvPr>
        </p:nvSpPr>
        <p:spPr>
          <a:xfrm>
            <a:off x="827088" y="1981200"/>
            <a:ext cx="7772400" cy="3463925"/>
          </a:xfrm>
        </p:spPr>
        <p:txBody>
          <a:bodyPr/>
          <a:lstStyle/>
          <a:p>
            <a:pPr eaLnBrk="1" hangingPunct="1"/>
            <a:r>
              <a:rPr lang="en-AU" altLang="en-US" sz="2800" b="1" i="1" dirty="0"/>
              <a:t>Verification</a:t>
            </a:r>
            <a:r>
              <a:rPr lang="en-AU" altLang="en-US" sz="2800" dirty="0"/>
              <a:t>: the process of determining if the operational logic is correct.</a:t>
            </a:r>
          </a:p>
          <a:p>
            <a:pPr lvl="1" eaLnBrk="1" hangingPunct="1"/>
            <a:r>
              <a:rPr lang="en-AU" altLang="en-US" sz="2400" dirty="0"/>
              <a:t>Debugging the simulation software</a:t>
            </a:r>
          </a:p>
          <a:p>
            <a:pPr eaLnBrk="1" hangingPunct="1"/>
            <a:endParaRPr lang="en-AU" altLang="en-US" sz="2800" dirty="0"/>
          </a:p>
          <a:p>
            <a:pPr eaLnBrk="1" hangingPunct="1"/>
            <a:r>
              <a:rPr lang="en-AU" altLang="en-US" sz="2800" b="1" i="1" dirty="0"/>
              <a:t>Validation</a:t>
            </a:r>
            <a:r>
              <a:rPr lang="en-AU" altLang="en-US" sz="2800" dirty="0"/>
              <a:t>:</a:t>
            </a:r>
            <a:r>
              <a:rPr lang="en-AU" altLang="en-US" sz="2800" b="1" i="1" dirty="0"/>
              <a:t> </a:t>
            </a:r>
            <a:r>
              <a:rPr lang="en-AU" altLang="en-US" sz="2800" dirty="0"/>
              <a:t>the process of determining if the model accurately represents the system.</a:t>
            </a:r>
          </a:p>
          <a:p>
            <a:pPr lvl="1" eaLnBrk="1" hangingPunct="1"/>
            <a:r>
              <a:rPr lang="en-AU" altLang="en-US" sz="2400" dirty="0"/>
              <a:t>Comparison of model results with collected data from the real system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Bracket 2"/>
          <p:cNvSpPr/>
          <p:nvPr/>
        </p:nvSpPr>
        <p:spPr>
          <a:xfrm>
            <a:off x="5880100" y="3710305"/>
            <a:ext cx="463549" cy="154749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Rectangle 3"/>
          <p:cNvSpPr/>
          <p:nvPr/>
        </p:nvSpPr>
        <p:spPr>
          <a:xfrm>
            <a:off x="2956560" y="4267200"/>
            <a:ext cx="3245644" cy="1905000"/>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Operational Logic</a:t>
            </a:r>
          </a:p>
        </p:txBody>
      </p:sp>
      <p:sp>
        <p:nvSpPr>
          <p:cNvPr id="49154" name="Rectangle 2"/>
          <p:cNvSpPr>
            <a:spLocks noGrp="1" noChangeArrowheads="1"/>
          </p:cNvSpPr>
          <p:nvPr>
            <p:ph type="title"/>
          </p:nvPr>
        </p:nvSpPr>
        <p:spPr>
          <a:xfrm>
            <a:off x="685800" y="304800"/>
            <a:ext cx="7391400" cy="1371600"/>
          </a:xfrm>
        </p:spPr>
        <p:txBody>
          <a:bodyPr/>
          <a:lstStyle/>
          <a:p>
            <a:pPr eaLnBrk="1" hangingPunct="1"/>
            <a:r>
              <a:rPr lang="en-AU" altLang="en-US" sz="4000" dirty="0"/>
              <a:t>VERIFICATION AND VALIDATION</a:t>
            </a:r>
            <a:endParaRPr lang="en-US" altLang="en-US" dirty="0"/>
          </a:p>
        </p:txBody>
      </p:sp>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Conceptual model</a:t>
            </a:r>
          </a:p>
        </p:txBody>
      </p:sp>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Logical model</a:t>
            </a:r>
          </a:p>
        </p:txBody>
      </p:sp>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Simulation model</a:t>
            </a:r>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 name="Cloud 1"/>
          <p:cNvSpPr/>
          <p:nvPr/>
        </p:nvSpPr>
        <p:spPr>
          <a:xfrm>
            <a:off x="3276600" y="1317625"/>
            <a:ext cx="269716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
        <p:nvSpPr>
          <p:cNvPr id="14" name="Right Bracket 13"/>
          <p:cNvSpPr/>
          <p:nvPr/>
        </p:nvSpPr>
        <p:spPr>
          <a:xfrm flipH="1">
            <a:off x="2819400" y="2117725"/>
            <a:ext cx="457200" cy="344487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 Box 18"/>
          <p:cNvSpPr txBox="1">
            <a:spLocks noChangeArrowheads="1"/>
          </p:cNvSpPr>
          <p:nvPr/>
        </p:nvSpPr>
        <p:spPr bwMode="auto">
          <a:xfrm>
            <a:off x="1493044" y="3549650"/>
            <a:ext cx="14335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i="1" dirty="0"/>
              <a:t>VALIDATION</a:t>
            </a:r>
          </a:p>
        </p:txBody>
      </p:sp>
      <p:sp>
        <p:nvSpPr>
          <p:cNvPr id="16" name="Text Box 17"/>
          <p:cNvSpPr txBox="1">
            <a:spLocks noChangeArrowheads="1"/>
          </p:cNvSpPr>
          <p:nvPr/>
        </p:nvSpPr>
        <p:spPr bwMode="auto">
          <a:xfrm>
            <a:off x="6298247" y="4251325"/>
            <a:ext cx="1676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b="1" i="1" dirty="0"/>
              <a:t>VERIFICATION</a:t>
            </a:r>
            <a:endParaRPr lang="en-AU" altLang="en-US" dirty="0"/>
          </a:p>
        </p:txBody>
      </p:sp>
    </p:spTree>
    <p:extLst>
      <p:ext uri="{BB962C8B-B14F-4D97-AF65-F5344CB8AC3E}">
        <p14:creationId xmlns:p14="http://schemas.microsoft.com/office/powerpoint/2010/main" val="35231085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76382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CE05D-3B75-6A52-9CD1-B746C5E3A1E8}"/>
              </a:ext>
            </a:extLst>
          </p:cNvPr>
          <p:cNvSpPr>
            <a:spLocks noGrp="1"/>
          </p:cNvSpPr>
          <p:nvPr>
            <p:ph type="title"/>
          </p:nvPr>
        </p:nvSpPr>
        <p:spPr/>
        <p:txBody>
          <a:bodyPr/>
          <a:lstStyle/>
          <a:p>
            <a:r>
              <a:rPr lang="en-US" dirty="0"/>
              <a:t>LAB HOURS</a:t>
            </a:r>
          </a:p>
        </p:txBody>
      </p:sp>
      <p:sp>
        <p:nvSpPr>
          <p:cNvPr id="3" name="Content Placeholder 2">
            <a:extLst>
              <a:ext uri="{FF2B5EF4-FFF2-40B4-BE49-F238E27FC236}">
                <a16:creationId xmlns:a16="http://schemas.microsoft.com/office/drawing/2014/main" id="{0DEDFEE4-BBE2-7B2E-92F0-1CE53D77EE94}"/>
              </a:ext>
            </a:extLst>
          </p:cNvPr>
          <p:cNvSpPr>
            <a:spLocks noGrp="1"/>
          </p:cNvSpPr>
          <p:nvPr>
            <p:ph idx="1"/>
          </p:nvPr>
        </p:nvSpPr>
        <p:spPr/>
        <p:txBody>
          <a:bodyPr/>
          <a:lstStyle/>
          <a:p>
            <a:r>
              <a:rPr lang="en-US" sz="2800" dirty="0"/>
              <a:t>Labs will complement the topics/discussions in classroom.</a:t>
            </a:r>
          </a:p>
          <a:p>
            <a:r>
              <a:rPr lang="en-US" sz="2700" dirty="0"/>
              <a:t>Until we begin modeling: </a:t>
            </a:r>
          </a:p>
          <a:p>
            <a:pPr lvl="1"/>
            <a:r>
              <a:rPr lang="en-US" sz="2400" dirty="0"/>
              <a:t>Simulation by Hand </a:t>
            </a:r>
          </a:p>
          <a:p>
            <a:pPr lvl="1"/>
            <a:r>
              <a:rPr lang="en-US" sz="2400" dirty="0"/>
              <a:t>Monte Carlo Simulation</a:t>
            </a:r>
          </a:p>
          <a:p>
            <a:pPr lvl="1"/>
            <a:r>
              <a:rPr lang="en-US" sz="2400" dirty="0"/>
              <a:t>Input Modeling</a:t>
            </a:r>
          </a:p>
          <a:p>
            <a:pPr lvl="1"/>
            <a:r>
              <a:rPr lang="en-US" sz="2400" dirty="0"/>
              <a:t>Random Number and Variate Generation</a:t>
            </a:r>
          </a:p>
          <a:p>
            <a:r>
              <a:rPr lang="en-US" sz="2700" dirty="0"/>
              <a:t>After we begin modeling:</a:t>
            </a:r>
          </a:p>
          <a:p>
            <a:pPr lvl="1"/>
            <a:r>
              <a:rPr lang="en-US" sz="2400" dirty="0"/>
              <a:t>Modeling Exercises</a:t>
            </a:r>
          </a:p>
          <a:p>
            <a:pPr lvl="1"/>
            <a:r>
              <a:rPr lang="en-US" sz="2400" dirty="0"/>
              <a:t>Output Analysis Exercises</a:t>
            </a:r>
          </a:p>
        </p:txBody>
      </p:sp>
    </p:spTree>
    <p:extLst>
      <p:ext uri="{BB962C8B-B14F-4D97-AF65-F5344CB8AC3E}">
        <p14:creationId xmlns:p14="http://schemas.microsoft.com/office/powerpoint/2010/main" val="36410807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rtlCol="0">
            <a:normAutofit fontScale="90000"/>
          </a:bodyPr>
          <a:lstStyle/>
          <a:p>
            <a:pPr eaLnBrk="1" fontAlgn="auto" hangingPunct="1">
              <a:spcAft>
                <a:spcPts val="0"/>
              </a:spcAft>
              <a:defRPr/>
            </a:pPr>
            <a:br>
              <a:rPr lang="en-AU" altLang="en-US" sz="4000" dirty="0"/>
            </a:br>
            <a:r>
              <a:rPr lang="en-AU" altLang="en-US" sz="4400" dirty="0"/>
              <a:t>ANALYSIS OF RESULTS</a:t>
            </a:r>
            <a:br>
              <a:rPr lang="en-AU" altLang="en-US" sz="4400" dirty="0"/>
            </a:br>
            <a:endParaRPr lang="en-AU" altLang="en-US" sz="4000" dirty="0"/>
          </a:p>
        </p:txBody>
      </p:sp>
      <p:sp>
        <p:nvSpPr>
          <p:cNvPr id="74755" name="Rectangle 3"/>
          <p:cNvSpPr>
            <a:spLocks noGrp="1" noChangeArrowheads="1"/>
          </p:cNvSpPr>
          <p:nvPr>
            <p:ph idx="1"/>
          </p:nvPr>
        </p:nvSpPr>
        <p:spPr>
          <a:xfrm>
            <a:off x="685800" y="2057400"/>
            <a:ext cx="7772400" cy="3276600"/>
          </a:xfrm>
        </p:spPr>
        <p:txBody>
          <a:bodyPr/>
          <a:lstStyle/>
          <a:p>
            <a:pPr eaLnBrk="1" hangingPunct="1"/>
            <a:r>
              <a:rPr lang="en-AU" altLang="en-US" dirty="0"/>
              <a:t>Statistical tests for significance </a:t>
            </a:r>
          </a:p>
          <a:p>
            <a:pPr lvl="1" eaLnBrk="1" hangingPunct="1"/>
            <a:r>
              <a:rPr lang="en-AU" altLang="en-US" dirty="0"/>
              <a:t>Point Estimation</a:t>
            </a:r>
          </a:p>
          <a:p>
            <a:pPr lvl="1" eaLnBrk="1" hangingPunct="1"/>
            <a:r>
              <a:rPr lang="en-AU" altLang="en-US" dirty="0"/>
              <a:t>Confidence-Interval Estimation</a:t>
            </a:r>
          </a:p>
          <a:p>
            <a:pPr eaLnBrk="1" hangingPunct="1"/>
            <a:r>
              <a:rPr lang="en-AU" altLang="en-US" dirty="0"/>
              <a:t>Interpretation of results</a:t>
            </a:r>
          </a:p>
          <a:p>
            <a:pPr eaLnBrk="1" hangingPunct="1"/>
            <a:r>
              <a:rPr lang="en-AU" altLang="en-US" dirty="0"/>
              <a:t>More runs?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AU" altLang="en-US" sz="4000" dirty="0"/>
              <a:t>EXPERIMENTAL DESIGN</a:t>
            </a:r>
          </a:p>
        </p:txBody>
      </p:sp>
      <p:sp>
        <p:nvSpPr>
          <p:cNvPr id="73731" name="Rectangle 3"/>
          <p:cNvSpPr>
            <a:spLocks noGrp="1" noChangeArrowheads="1"/>
          </p:cNvSpPr>
          <p:nvPr>
            <p:ph idx="1"/>
          </p:nvPr>
        </p:nvSpPr>
        <p:spPr/>
        <p:txBody>
          <a:bodyPr/>
          <a:lstStyle/>
          <a:p>
            <a:pPr eaLnBrk="1" hangingPunct="1"/>
            <a:r>
              <a:rPr lang="en-AU" altLang="en-US" dirty="0"/>
              <a:t>Alternative scenarios to be simulated</a:t>
            </a:r>
          </a:p>
          <a:p>
            <a:pPr eaLnBrk="1" hangingPunct="1"/>
            <a:r>
              <a:rPr lang="en-AU" altLang="en-US" dirty="0"/>
              <a:t>Type of output data analysis (steady state vs transient state analysis) </a:t>
            </a:r>
          </a:p>
          <a:p>
            <a:pPr eaLnBrk="1" hangingPunct="1"/>
            <a:r>
              <a:rPr lang="en-AU" altLang="en-US" dirty="0"/>
              <a:t>Number of simulation runs</a:t>
            </a:r>
          </a:p>
          <a:p>
            <a:pPr eaLnBrk="1" hangingPunct="1"/>
            <a:r>
              <a:rPr lang="en-AU" altLang="en-US" dirty="0"/>
              <a:t>Length of each run</a:t>
            </a:r>
          </a:p>
          <a:p>
            <a:pPr eaLnBrk="1" hangingPunct="1"/>
            <a:r>
              <a:rPr lang="en-AU" altLang="en-US" dirty="0"/>
              <a:t>The manner of initialization</a:t>
            </a:r>
          </a:p>
          <a:p>
            <a:pPr eaLnBrk="1" hangingPunct="1"/>
            <a:r>
              <a:rPr lang="en-AU" altLang="en-US" dirty="0"/>
              <a:t>Variance reduction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609600"/>
            <a:ext cx="8207375" cy="1143000"/>
          </a:xfrm>
        </p:spPr>
        <p:txBody>
          <a:bodyPr rtlCol="0">
            <a:normAutofit fontScale="90000"/>
          </a:bodyPr>
          <a:lstStyle/>
          <a:p>
            <a:pPr eaLnBrk="1" fontAlgn="auto" hangingPunct="1">
              <a:spcAft>
                <a:spcPts val="0"/>
              </a:spcAft>
              <a:defRPr/>
            </a:pPr>
            <a:br>
              <a:rPr lang="en-AU" altLang="en-US" sz="4000" dirty="0"/>
            </a:br>
            <a:r>
              <a:rPr lang="en-AU" altLang="en-US" sz="4000" dirty="0"/>
              <a:t>DOCUMENTATION &amp; REPORTING</a:t>
            </a:r>
            <a:br>
              <a:rPr lang="en-AU" altLang="en-US" sz="4000" dirty="0"/>
            </a:br>
            <a:endParaRPr lang="en-AU" altLang="en-US" sz="4000" dirty="0"/>
          </a:p>
        </p:txBody>
      </p:sp>
      <p:sp>
        <p:nvSpPr>
          <p:cNvPr id="75779" name="Rectangle 3"/>
          <p:cNvSpPr>
            <a:spLocks noGrp="1" noChangeArrowheads="1"/>
          </p:cNvSpPr>
          <p:nvPr>
            <p:ph idx="1"/>
          </p:nvPr>
        </p:nvSpPr>
        <p:spPr>
          <a:xfrm>
            <a:off x="685800" y="1905000"/>
            <a:ext cx="7772400" cy="4267200"/>
          </a:xfrm>
        </p:spPr>
        <p:txBody>
          <a:bodyPr/>
          <a:lstStyle/>
          <a:p>
            <a:pPr eaLnBrk="1" hangingPunct="1"/>
            <a:r>
              <a:rPr lang="en-AU" altLang="en-US" sz="2800" dirty="0"/>
              <a:t>Program Documentation</a:t>
            </a:r>
          </a:p>
          <a:p>
            <a:pPr lvl="1" eaLnBrk="1" hangingPunct="1"/>
            <a:r>
              <a:rPr lang="en-AU" altLang="en-US" sz="2400" dirty="0"/>
              <a:t>Allows future modifications</a:t>
            </a:r>
          </a:p>
          <a:p>
            <a:pPr lvl="1" eaLnBrk="1" hangingPunct="1"/>
            <a:r>
              <a:rPr lang="en-AU" altLang="en-US" sz="2400" dirty="0"/>
              <a:t>Creates confidence</a:t>
            </a:r>
          </a:p>
          <a:p>
            <a:pPr eaLnBrk="1" hangingPunct="1"/>
            <a:r>
              <a:rPr lang="en-AU" altLang="en-US" sz="2800" dirty="0"/>
              <a:t>Progress Reports</a:t>
            </a:r>
          </a:p>
          <a:p>
            <a:pPr lvl="1" eaLnBrk="1" hangingPunct="1"/>
            <a:r>
              <a:rPr lang="en-AU" altLang="en-US" sz="2400" dirty="0"/>
              <a:t>Frequent reports (e.g. monthly) are suggested</a:t>
            </a:r>
          </a:p>
          <a:p>
            <a:pPr lvl="1" eaLnBrk="1" hangingPunct="1"/>
            <a:r>
              <a:rPr lang="en-AU" altLang="en-US" sz="2400" dirty="0"/>
              <a:t>Alternative scenarios</a:t>
            </a:r>
          </a:p>
          <a:p>
            <a:pPr lvl="1" eaLnBrk="1" hangingPunct="1"/>
            <a:r>
              <a:rPr lang="en-AU" altLang="en-US" sz="2400" dirty="0"/>
              <a:t>Performance measures or criteria used</a:t>
            </a:r>
          </a:p>
          <a:p>
            <a:pPr lvl="1" eaLnBrk="1" hangingPunct="1"/>
            <a:r>
              <a:rPr lang="en-AU" altLang="en-US" sz="2400" dirty="0"/>
              <a:t>Results of experiments</a:t>
            </a:r>
          </a:p>
          <a:p>
            <a:pPr lvl="1" eaLnBrk="1" hangingPunct="1"/>
            <a:r>
              <a:rPr lang="en-AU" altLang="en-US" sz="2400" dirty="0"/>
              <a:t>Recommendations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eaLnBrk="1" hangingPunct="1"/>
            <a:r>
              <a:rPr lang="en-US" altLang="en-US" dirty="0"/>
              <a:t>AIRPLANE BOARDING (COMPARISON)</a:t>
            </a:r>
          </a:p>
        </p:txBody>
      </p:sp>
      <p:pic>
        <p:nvPicPr>
          <p:cNvPr id="76803" name="Picture 2" descr="http://www.menkes76.com/projects/boarding/images/simulation_resul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808163"/>
            <a:ext cx="66675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pPr eaLnBrk="1" hangingPunct="1"/>
            <a:r>
              <a:rPr lang="en-US" altLang="en-US" dirty="0"/>
              <a:t>AIRPLANE BOARDING (COMPARISON)</a:t>
            </a:r>
          </a:p>
        </p:txBody>
      </p:sp>
      <p:pic>
        <p:nvPicPr>
          <p:cNvPr id="77827" name="Picture 2" descr="http://www.menkes76.com/projects/boarding/images/simulation_results_no_carr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1825625"/>
            <a:ext cx="6477000"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dirty="0"/>
              <a:t>GRADING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altLang="en-US" sz="3200" dirty="0"/>
              <a:t>Midterm:</a:t>
            </a:r>
            <a:r>
              <a:rPr lang="tr-TR" altLang="en-US" sz="3200" dirty="0"/>
              <a:t> </a:t>
            </a:r>
            <a:r>
              <a:rPr lang="en-US" altLang="en-US" sz="3200" dirty="0"/>
              <a:t>35%</a:t>
            </a:r>
            <a:endParaRPr lang="tr-TR" altLang="en-US" sz="3200" dirty="0"/>
          </a:p>
          <a:p>
            <a:pPr eaLnBrk="1" fontAlgn="auto" hangingPunct="1">
              <a:spcAft>
                <a:spcPts val="0"/>
              </a:spcAft>
              <a:defRPr/>
            </a:pPr>
            <a:r>
              <a:rPr lang="en-US" altLang="en-US" sz="3200" dirty="0"/>
              <a:t>Final Exam:  35%</a:t>
            </a:r>
            <a:endParaRPr lang="tr-TR" altLang="en-US" sz="3200" dirty="0"/>
          </a:p>
          <a:p>
            <a:pPr eaLnBrk="1" fontAlgn="auto" hangingPunct="1">
              <a:spcAft>
                <a:spcPts val="0"/>
              </a:spcAft>
              <a:defRPr/>
            </a:pPr>
            <a:r>
              <a:rPr lang="en-US" altLang="en-US" sz="3200" dirty="0"/>
              <a:t>Arena Quiz: 13%</a:t>
            </a:r>
          </a:p>
          <a:p>
            <a:pPr eaLnBrk="1" fontAlgn="auto" hangingPunct="1">
              <a:spcAft>
                <a:spcPts val="0"/>
              </a:spcAft>
              <a:defRPr/>
            </a:pPr>
            <a:r>
              <a:rPr lang="en-US" altLang="en-US" sz="3200" dirty="0"/>
              <a:t>Course Project: 12%</a:t>
            </a:r>
          </a:p>
          <a:p>
            <a:pPr eaLnBrk="1" fontAlgn="auto" hangingPunct="1">
              <a:spcAft>
                <a:spcPts val="0"/>
              </a:spcAft>
              <a:defRPr/>
            </a:pPr>
            <a:r>
              <a:rPr lang="en-US" altLang="en-US" sz="3200" dirty="0"/>
              <a:t>Homework Assignments: 5%</a:t>
            </a:r>
          </a:p>
          <a:p>
            <a:pPr marL="0" indent="0" eaLnBrk="1" fontAlgn="auto" hangingPunct="1">
              <a:spcAft>
                <a:spcPts val="0"/>
              </a:spcAft>
              <a:buFont typeface="Arial" panose="020B0604020202020204" pitchFamily="34" charset="0"/>
              <a:buNone/>
              <a:defRPr/>
            </a:pPr>
            <a:endParaRPr lang="en-US" dirty="0"/>
          </a:p>
          <a:p>
            <a:pPr eaLnBrk="1" fontAlgn="auto" hangingPunct="1">
              <a:spcAft>
                <a:spcPts val="0"/>
              </a:spcAft>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dirty="0"/>
              <a:t>POLICIES</a:t>
            </a:r>
          </a:p>
        </p:txBody>
      </p:sp>
      <p:sp>
        <p:nvSpPr>
          <p:cNvPr id="15363" name="Content Placeholder 2"/>
          <p:cNvSpPr>
            <a:spLocks noGrp="1"/>
          </p:cNvSpPr>
          <p:nvPr>
            <p:ph idx="1"/>
          </p:nvPr>
        </p:nvSpPr>
        <p:spPr>
          <a:xfrm>
            <a:off x="642937" y="1662113"/>
            <a:ext cx="7886700" cy="4351338"/>
          </a:xfrm>
        </p:spPr>
        <p:txBody>
          <a:bodyPr/>
          <a:lstStyle/>
          <a:p>
            <a:pPr marL="0" indent="0">
              <a:buNone/>
            </a:pPr>
            <a:r>
              <a:rPr lang="en-US" altLang="en-US" sz="2400" b="1" i="1" dirty="0"/>
              <a:t>Open-Book Policy:</a:t>
            </a:r>
            <a:r>
              <a:rPr lang="en-US" altLang="en-US" sz="2400" dirty="0"/>
              <a:t> </a:t>
            </a:r>
          </a:p>
          <a:p>
            <a:pPr lvl="1"/>
            <a:r>
              <a:rPr lang="en-US" altLang="en-US" sz="2400" dirty="0"/>
              <a:t>The midterm and final exam will be </a:t>
            </a:r>
            <a:r>
              <a:rPr lang="en-US" altLang="en-US" sz="2400" b="1" dirty="0"/>
              <a:t>CLOSED BOOKS</a:t>
            </a:r>
            <a:r>
              <a:rPr lang="en-US" altLang="en-US" sz="2400" dirty="0"/>
              <a:t> and </a:t>
            </a:r>
            <a:r>
              <a:rPr lang="en-US" altLang="en-US" sz="2400" b="1" dirty="0"/>
              <a:t>CLOSED NOTES</a:t>
            </a:r>
            <a:r>
              <a:rPr lang="en-US" altLang="en-US" sz="2400" dirty="0"/>
              <a:t>. A necessary formulas and statistical tables will be provided. </a:t>
            </a:r>
          </a:p>
          <a:p>
            <a:pPr lvl="1"/>
            <a:r>
              <a:rPr lang="en-US" altLang="en-US" sz="2400" dirty="0"/>
              <a:t>Arena Quiz will be </a:t>
            </a:r>
            <a:r>
              <a:rPr lang="en-US" altLang="en-US" sz="2400" b="1" dirty="0"/>
              <a:t>OPEN BOOK </a:t>
            </a:r>
            <a:r>
              <a:rPr lang="en-US" altLang="en-US" sz="2400" dirty="0"/>
              <a:t>(Kelton et. al. only) and </a:t>
            </a:r>
            <a:r>
              <a:rPr lang="en-US" altLang="en-US" sz="2400" b="1" dirty="0"/>
              <a:t>OPEN NOTES</a:t>
            </a:r>
            <a:r>
              <a:rPr lang="en-US" altLang="en-US" sz="2400" dirty="0"/>
              <a:t>. </a:t>
            </a:r>
          </a:p>
          <a:p>
            <a:pPr marL="0" indent="0" eaLnBrk="1" hangingPunct="1">
              <a:buNone/>
            </a:pPr>
            <a:r>
              <a:rPr lang="en-US" altLang="en-US" sz="2400" b="1" i="1" dirty="0"/>
              <a:t>Group Policy:</a:t>
            </a:r>
            <a:r>
              <a:rPr lang="en-US" altLang="en-US" sz="2400" dirty="0"/>
              <a:t> Your project will be done in groups of maximum 3 students.</a:t>
            </a:r>
          </a:p>
          <a:p>
            <a:pPr marL="0" indent="0" eaLnBrk="1" hangingPunct="1">
              <a:buNone/>
            </a:pPr>
            <a:r>
              <a:rPr lang="en-US" altLang="en-US" sz="2400" b="1" i="1" dirty="0"/>
              <a:t>Homework Assignments:</a:t>
            </a:r>
            <a:r>
              <a:rPr lang="en-US" altLang="en-US" sz="2400" i="1" dirty="0"/>
              <a:t> </a:t>
            </a:r>
            <a:r>
              <a:rPr lang="en-US" altLang="en-US" sz="2400" dirty="0"/>
              <a:t>Individual homework assignments will be given and graded </a:t>
            </a:r>
            <a:r>
              <a:rPr lang="en-US" altLang="en-US" sz="2400" u="sng" dirty="0"/>
              <a:t>based on effort</a:t>
            </a:r>
            <a:r>
              <a:rPr lang="en-US" altLang="en-US" sz="2400" dirty="0"/>
              <a:t>.</a:t>
            </a:r>
          </a:p>
          <a:p>
            <a:pPr eaLnBrk="1" hangingPunct="1"/>
            <a:endParaRPr lang="en-US" altLang="en-US" sz="2400" dirty="0"/>
          </a:p>
          <a:p>
            <a:pPr eaLnBrk="1" hangingPunct="1"/>
            <a:endParaRPr lang="en-US"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a:t>POLICIES</a:t>
            </a:r>
          </a:p>
        </p:txBody>
      </p:sp>
      <p:sp>
        <p:nvSpPr>
          <p:cNvPr id="3" name="Content Placeholder 2"/>
          <p:cNvSpPr>
            <a:spLocks noGrp="1"/>
          </p:cNvSpPr>
          <p:nvPr>
            <p:ph idx="1"/>
          </p:nvPr>
        </p:nvSpPr>
        <p:spPr>
          <a:xfrm>
            <a:off x="628650" y="1600200"/>
            <a:ext cx="7886700" cy="4805363"/>
          </a:xfrm>
        </p:spPr>
        <p:txBody>
          <a:bodyPr rtlCol="0">
            <a:normAutofit/>
          </a:bodyPr>
          <a:lstStyle/>
          <a:p>
            <a:pPr marL="0" indent="0" eaLnBrk="1" fontAlgn="auto" hangingPunct="1">
              <a:spcAft>
                <a:spcPts val="0"/>
              </a:spcAft>
              <a:buFont typeface="Arial" panose="020B0604020202020204" pitchFamily="34" charset="0"/>
              <a:buNone/>
              <a:defRPr/>
            </a:pPr>
            <a:r>
              <a:rPr lang="en-US" sz="2400" b="1" i="1" dirty="0">
                <a:ea typeface="CMBX10"/>
                <a:cs typeface="CMBX10"/>
              </a:rPr>
              <a:t>Moodle</a:t>
            </a:r>
            <a:r>
              <a:rPr lang="tr-TR" sz="2400" b="1" i="1" dirty="0">
                <a:ea typeface="CMBX10"/>
                <a:cs typeface="CMBX10"/>
              </a:rPr>
              <a:t>/Email: </a:t>
            </a:r>
          </a:p>
          <a:p>
            <a:pPr eaLnBrk="1" fontAlgn="auto" hangingPunct="1">
              <a:spcAft>
                <a:spcPts val="0"/>
              </a:spcAft>
              <a:defRPr/>
            </a:pPr>
            <a:r>
              <a:rPr lang="en-US" sz="2400" dirty="0">
                <a:ea typeface="CMBX10"/>
                <a:cs typeface="CMBX10"/>
              </a:rPr>
              <a:t>Moodle course will be opened after the add/drops.</a:t>
            </a:r>
          </a:p>
          <a:p>
            <a:pPr eaLnBrk="1" fontAlgn="auto" hangingPunct="1">
              <a:spcAft>
                <a:spcPts val="0"/>
              </a:spcAft>
              <a:defRPr/>
            </a:pPr>
            <a:r>
              <a:rPr lang="en-US" sz="2400" dirty="0">
                <a:ea typeface="CMBX10"/>
                <a:cs typeface="CMBX10"/>
              </a:rPr>
              <a:t>Students are responsible for all the announcements made in class or via e-mail. </a:t>
            </a:r>
          </a:p>
          <a:p>
            <a:pPr eaLnBrk="1" fontAlgn="auto" hangingPunct="1">
              <a:spcAft>
                <a:spcPts val="0"/>
              </a:spcAft>
              <a:defRPr/>
            </a:pPr>
            <a:r>
              <a:rPr lang="en-US" sz="2400" dirty="0">
                <a:ea typeface="CMBX10"/>
                <a:cs typeface="CMBX10"/>
              </a:rPr>
              <a:t>It is the students’ responsibility to be aware of what has been covered in lectures, and to check their e-mail accounts regularly and not miss any activity or information.</a:t>
            </a:r>
          </a:p>
          <a:p>
            <a:pPr marL="0" indent="0" eaLnBrk="1" fontAlgn="auto" hangingPunct="1">
              <a:spcAft>
                <a:spcPts val="0"/>
              </a:spcAft>
              <a:buNone/>
              <a:defRPr/>
            </a:pPr>
            <a:r>
              <a:rPr lang="en-US" sz="2400" b="1" i="1" dirty="0">
                <a:ea typeface="CMBX10"/>
                <a:cs typeface="CMBX10"/>
              </a:rPr>
              <a:t>Slides/Lecture Notes:</a:t>
            </a:r>
          </a:p>
          <a:p>
            <a:pPr eaLnBrk="1" fontAlgn="auto" hangingPunct="1">
              <a:spcAft>
                <a:spcPts val="0"/>
              </a:spcAft>
              <a:defRPr/>
            </a:pPr>
            <a:r>
              <a:rPr lang="en-US" sz="2400" dirty="0">
                <a:ea typeface="CMBX10"/>
                <a:cs typeface="CMBX10"/>
              </a:rPr>
              <a:t>Lecture notes will NOT be shared</a:t>
            </a:r>
          </a:p>
          <a:p>
            <a:pPr eaLnBrk="1" fontAlgn="auto" hangingPunct="1">
              <a:spcAft>
                <a:spcPts val="0"/>
              </a:spcAft>
              <a:defRPr/>
            </a:pPr>
            <a:r>
              <a:rPr lang="en-US" sz="2400" dirty="0">
                <a:ea typeface="CMBX10"/>
                <a:cs typeface="CMBX10"/>
              </a:rPr>
              <a:t>Slides will be available on Moodle</a:t>
            </a:r>
          </a:p>
          <a:p>
            <a:pPr eaLnBrk="1" fontAlgn="auto" hangingPunct="1">
              <a:spcAft>
                <a:spcPts val="0"/>
              </a:spcAft>
              <a:defRPr/>
            </a:pPr>
            <a:r>
              <a:rPr lang="en-US" sz="2400" dirty="0">
                <a:ea typeface="CMBX10"/>
                <a:cs typeface="CMBX10"/>
              </a:rPr>
              <a:t>YouTube playlist for lecture videos will be on Moodle (Videos date back to 2021 – some content may not be on videos)</a:t>
            </a:r>
            <a:endParaRPr lang="tr-TR" sz="2400" dirty="0">
              <a:ea typeface="CMBX10"/>
              <a:cs typeface="CMBX10"/>
            </a:endParaRPr>
          </a:p>
          <a:p>
            <a:pPr eaLnBrk="1" fontAlgn="auto" hangingPunct="1">
              <a:spcAft>
                <a:spcPts val="0"/>
              </a:spcAft>
              <a:defRPr/>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4491</TotalTime>
  <Words>2952</Words>
  <Application>Microsoft Office PowerPoint</Application>
  <PresentationFormat>On-screen Show (4:3)</PresentationFormat>
  <Paragraphs>647</Paragraphs>
  <Slides>64</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64</vt:i4>
      </vt:variant>
    </vt:vector>
  </HeadingPairs>
  <TitlesOfParts>
    <vt:vector size="73" baseType="lpstr">
      <vt:lpstr>Arial</vt:lpstr>
      <vt:lpstr>Calibri</vt:lpstr>
      <vt:lpstr>Calibri Light</vt:lpstr>
      <vt:lpstr>CMBX10</vt:lpstr>
      <vt:lpstr>Impact</vt:lpstr>
      <vt:lpstr>Monotype Sorts</vt:lpstr>
      <vt:lpstr>Symbol</vt:lpstr>
      <vt:lpstr>Times New Roman</vt:lpstr>
      <vt:lpstr>Office Theme</vt:lpstr>
      <vt:lpstr>IE 324 SIMULATION</vt:lpstr>
      <vt:lpstr>IE 324 SIMULATION</vt:lpstr>
      <vt:lpstr>COURSE DESCRIPTION</vt:lpstr>
      <vt:lpstr>COURSE OUTLINE</vt:lpstr>
      <vt:lpstr>TEXTBOOKS</vt:lpstr>
      <vt:lpstr>LAB HOURS</vt:lpstr>
      <vt:lpstr>GRADING</vt:lpstr>
      <vt:lpstr>POLICIES</vt:lpstr>
      <vt:lpstr>POLICIES</vt:lpstr>
      <vt:lpstr>POLICIES</vt:lpstr>
      <vt:lpstr>PowerPoint Presentation</vt:lpstr>
      <vt:lpstr>AIRPLANE BOARDING</vt:lpstr>
      <vt:lpstr>AIRPLANE BOARDING (BACK TO FRONT)</vt:lpstr>
      <vt:lpstr>AIRPLANE BOARDING (RANDOM)</vt:lpstr>
      <vt:lpstr>AIRPLANE BOARDING (OUTSIDE IN)</vt:lpstr>
      <vt:lpstr>AIRPLANE BOARDING (BY SEAT)</vt:lpstr>
      <vt:lpstr>AIRPLANE BOARDING</vt:lpstr>
      <vt:lpstr>SYSTEM</vt:lpstr>
      <vt:lpstr>WHY AND HOW TO STUDY A SYSTEM?</vt:lpstr>
      <vt:lpstr>MODEL</vt:lpstr>
      <vt:lpstr>WHAT IS SIMULATION?</vt:lpstr>
      <vt:lpstr>WHAT IS SIMULATION?</vt:lpstr>
      <vt:lpstr>ORIGIN OF SIMULATION</vt:lpstr>
      <vt:lpstr>SIMULATION AS A TOOL</vt:lpstr>
      <vt:lpstr>CLASSIFICATION OF SIMULATION MODELS</vt:lpstr>
      <vt:lpstr>CAPABILITIES / ADVANTAGES</vt:lpstr>
      <vt:lpstr>LIMITATIONS</vt:lpstr>
      <vt:lpstr>INPUT/OUTPUT PROCESS</vt:lpstr>
      <vt:lpstr>EXAMPLE: Health Center</vt:lpstr>
      <vt:lpstr>EXAMPLE: Serial production line</vt:lpstr>
      <vt:lpstr>ANALYTICAL VS SIMULATION</vt:lpstr>
      <vt:lpstr>STEPS IN A SIMULATION STUDY</vt:lpstr>
      <vt:lpstr>PROBLEM FORMULATION  (NOT MODEL)</vt:lpstr>
      <vt:lpstr>SETTING OBJECTIVES AND  PROJECT PLAN</vt:lpstr>
      <vt:lpstr>STEPS IN A SIMULATION STUDY</vt:lpstr>
      <vt:lpstr>MODEL DEVELOPMENT</vt:lpstr>
      <vt:lpstr>CONCEPTUAL MODEL</vt:lpstr>
      <vt:lpstr>CONCEPTUAL MODEL</vt:lpstr>
      <vt:lpstr>LEVEL OF DETAIL</vt:lpstr>
      <vt:lpstr>PowerPoint Presentation</vt:lpstr>
      <vt:lpstr>LEVEL OF DETAIL</vt:lpstr>
      <vt:lpstr>LEVEL OF DETAIL</vt:lpstr>
      <vt:lpstr>COMPONENTS OF A SYSTEM</vt:lpstr>
      <vt:lpstr>COMPONENTS OF A SYSTEM</vt:lpstr>
      <vt:lpstr>COMPONENTS OF A SYSTEM</vt:lpstr>
      <vt:lpstr>COMPONENTS OF A SYSTEM</vt:lpstr>
      <vt:lpstr>COMPONENTS OF A SYSTEM</vt:lpstr>
      <vt:lpstr>COMPONENTS OF A SYSTEM</vt:lpstr>
      <vt:lpstr>COMPONENTS OF A SYSTEM</vt:lpstr>
      <vt:lpstr>DATA COLLECTION AND ANALYIS</vt:lpstr>
      <vt:lpstr>LOGICAL (or Flowchart model)</vt:lpstr>
      <vt:lpstr>MODEL TRANSLATION</vt:lpstr>
      <vt:lpstr>ARENA EXAMPLE</vt:lpstr>
      <vt:lpstr>SIMAN EXAMPLE</vt:lpstr>
      <vt:lpstr>JAVA EXAMPLE</vt:lpstr>
      <vt:lpstr>STEPS IN A SIMULATION STUDY</vt:lpstr>
      <vt:lpstr>VERIFICATION AND VALIDATION</vt:lpstr>
      <vt:lpstr>VERIFICATION AND VALIDATION</vt:lpstr>
      <vt:lpstr>STEPS IN A SIMULATION STUDY</vt:lpstr>
      <vt:lpstr> ANALYSIS OF RESULTS </vt:lpstr>
      <vt:lpstr>EXPERIMENTAL DESIGN</vt:lpstr>
      <vt:lpstr> DOCUMENTATION &amp; REPORTING </vt:lpstr>
      <vt:lpstr>AIRPLANE BOARDING (COMPARISON)</vt:lpstr>
      <vt:lpstr>AIRPLANE BOARDING (COMPARISON)</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SIMULATION?</dc:title>
  <dc:creator>Windows User</dc:creator>
  <cp:lastModifiedBy>Emre Uzun</cp:lastModifiedBy>
  <cp:revision>237</cp:revision>
  <cp:lastPrinted>2000-02-06T15:18:19Z</cp:lastPrinted>
  <dcterms:created xsi:type="dcterms:W3CDTF">2000-01-17T21:22:37Z</dcterms:created>
  <dcterms:modified xsi:type="dcterms:W3CDTF">2024-09-15T19:18:06Z</dcterms:modified>
</cp:coreProperties>
</file>