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54" r:id="rId1"/>
  </p:sldMasterIdLst>
  <p:notesMasterIdLst>
    <p:notesMasterId r:id="rId15"/>
  </p:notesMasterIdLst>
  <p:handoutMasterIdLst>
    <p:handoutMasterId r:id="rId16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946900" cy="10058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68">
          <p15:clr>
            <a:srgbClr val="A4A3A4"/>
          </p15:clr>
        </p15:guide>
        <p15:guide id="2" pos="218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66FF"/>
    <a:srgbClr val="CC66FF"/>
    <a:srgbClr val="0066FF"/>
    <a:srgbClr val="3399FF"/>
    <a:srgbClr val="006666"/>
    <a:srgbClr val="008080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>
        <p:scale>
          <a:sx n="125" d="100"/>
          <a:sy n="125" d="100"/>
        </p:scale>
        <p:origin x="-180" y="-4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1710" y="-72"/>
      </p:cViewPr>
      <p:guideLst>
        <p:guide orient="horz" pos="3168"/>
        <p:guide pos="218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700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700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6D901C6B-2CEC-4722-84D0-48616F76B5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700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8850" y="754063"/>
            <a:ext cx="5029200" cy="3771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5513" y="4778375"/>
            <a:ext cx="509587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noProof="0" smtClean="0"/>
              <a:t>Click to edit Master text styles</a:t>
            </a:r>
          </a:p>
          <a:p>
            <a:pPr lvl="0"/>
            <a:r>
              <a:rPr lang="en-AU" altLang="en-US" noProof="0" smtClean="0"/>
              <a:t>Second level</a:t>
            </a:r>
          </a:p>
          <a:p>
            <a:pPr lvl="0"/>
            <a:r>
              <a:rPr lang="en-AU" altLang="en-US" noProof="0" smtClean="0"/>
              <a:t>Third level</a:t>
            </a:r>
          </a:p>
          <a:p>
            <a:pPr lvl="0"/>
            <a:r>
              <a:rPr lang="en-AU" altLang="en-US" noProof="0" smtClean="0"/>
              <a:t>Fourth level</a:t>
            </a:r>
          </a:p>
          <a:p>
            <a:pPr lvl="0"/>
            <a:r>
              <a:rPr lang="en-AU" altLang="en-US" noProof="0" smtClean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700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1B80A44B-C995-401B-82C0-72120C45267B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55A98-7CA0-4575-936F-924334B455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09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52B1E-0A91-44AB-978D-EB98E35B2B0B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82460-5CD4-43D3-83A5-BCC47BE990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65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5C707-18B2-4811-B0A2-24A9C9469341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D092E-1746-49B9-AAD6-ADDBE7A9E7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258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6FBA7-E7E6-4CEC-A527-50074C1E7A53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48822-99BD-411A-B09D-5DBE743D3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723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23D4A-760D-495A-B688-BE2C9D39C3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69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4D645-2778-4BB7-9516-3F0672C374AA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C3EA9-003B-4477-BEE2-6529801533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6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0AB85-A4B6-4C5F-AAC9-1FB6201B92AE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105B2-01BD-49A0-BF1F-29F73D7B3A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37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BE98B-630E-440A-8786-1FB6C33E06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9511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2F6ED-35F3-40C9-8EB4-3ABA3E193E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1663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946BF-7227-4AC0-9A38-AD204F6F3C8E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7B37A-2F8E-4866-9036-84E3FA22B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570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6A04A-460B-4C7C-8EC7-44C6364B5B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7519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444CB2F-36AD-490C-96FC-50E6AA2B4AA4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A74BA40-8B12-4ABE-9DDB-E841D4C11B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356350"/>
            <a:ext cx="9144000" cy="5016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Bilkent University - IE 324 Simulation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03" r:id="rId2"/>
    <p:sldLayoutId id="2147483810" r:id="rId3"/>
    <p:sldLayoutId id="2147483804" r:id="rId4"/>
    <p:sldLayoutId id="2147483805" r:id="rId5"/>
    <p:sldLayoutId id="2147483811" r:id="rId6"/>
    <p:sldLayoutId id="2147483812" r:id="rId7"/>
    <p:sldLayoutId id="2147483806" r:id="rId8"/>
    <p:sldLayoutId id="2147483813" r:id="rId9"/>
    <p:sldLayoutId id="2147483807" r:id="rId10"/>
    <p:sldLayoutId id="2147483808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AU" altLang="en-US" sz="4800" dirty="0" smtClean="0"/>
              <a:t>IE 324 SIMULATION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AU" altLang="en-US" sz="3600" b="1" dirty="0" smtClean="0"/>
              <a:t>ARENA</a:t>
            </a:r>
          </a:p>
          <a:p>
            <a:pPr eaLnBrk="1" hangingPunct="1"/>
            <a:r>
              <a:rPr lang="en-AU" altLang="en-US" sz="3600" b="1" dirty="0" smtClean="0"/>
              <a:t>BASIC OPERATIONS AND INPUTS</a:t>
            </a:r>
            <a:endParaRPr lang="en-AU" altLang="en-US" sz="3600" b="1" dirty="0" smtClean="0"/>
          </a:p>
          <a:p>
            <a:pPr eaLnBrk="1" hangingPunct="1"/>
            <a:endParaRPr lang="en-AU" altLang="en-U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if the sealer machine breaks down for Expo(4) minutes after working for Expo(120) minutes?</a:t>
            </a:r>
          </a:p>
          <a:p>
            <a:r>
              <a:rPr lang="en-US" b="1" dirty="0" smtClean="0"/>
              <a:t>Failure module </a:t>
            </a:r>
            <a:r>
              <a:rPr lang="en-US" dirty="0" smtClean="0"/>
              <a:t>will change the resource state.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     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</a:t>
            </a:r>
            <a:r>
              <a:rPr lang="en-US" b="1" dirty="0" smtClean="0"/>
              <a:t>IDLE                   BUSY                     INACTIVE                             FAILED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(not seized)         (seized)         (no scheduled capacity)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838200" y="4381500"/>
            <a:ext cx="7058025" cy="973929"/>
            <a:chOff x="838200" y="4381500"/>
            <a:chExt cx="7058025" cy="973929"/>
          </a:xfrm>
        </p:grpSpPr>
        <p:sp>
          <p:nvSpPr>
            <p:cNvPr id="5" name="Right Bracket 4"/>
            <p:cNvSpPr/>
            <p:nvPr/>
          </p:nvSpPr>
          <p:spPr>
            <a:xfrm rot="5400000">
              <a:off x="5667375" y="3126579"/>
              <a:ext cx="381000" cy="4076700"/>
            </a:xfrm>
            <a:prstGeom prst="rightBracket">
              <a:avLst>
                <a:gd name="adj" fmla="val 243333"/>
              </a:avLst>
            </a:prstGeom>
            <a:ln w="38100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Left Brace 6"/>
            <p:cNvSpPr/>
            <p:nvPr/>
          </p:nvSpPr>
          <p:spPr>
            <a:xfrm rot="16200000">
              <a:off x="3581400" y="1638300"/>
              <a:ext cx="457200" cy="5943600"/>
            </a:xfrm>
            <a:prstGeom prst="leftBrace">
              <a:avLst>
                <a:gd name="adj1" fmla="val 141666"/>
                <a:gd name="adj2" fmla="val 5016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800600" y="4953000"/>
              <a:ext cx="16710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Failure happens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6511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Customized statistics collection via </a:t>
            </a:r>
            <a:r>
              <a:rPr lang="en-US" b="1" dirty="0" smtClean="0"/>
              <a:t>Statistics Module</a:t>
            </a:r>
          </a:p>
          <a:p>
            <a:r>
              <a:rPr lang="en-US" dirty="0" smtClean="0"/>
              <a:t>Options:</a:t>
            </a:r>
          </a:p>
          <a:p>
            <a:pPr lvl="1"/>
            <a:r>
              <a:rPr lang="en-US" sz="2000" b="1" dirty="0" smtClean="0"/>
              <a:t>Time Persistent: </a:t>
            </a:r>
            <a:r>
              <a:rPr lang="en-US" sz="2000" dirty="0" smtClean="0"/>
              <a:t>Records the changes in the value of an expression throughout the simulation run and provides a </a:t>
            </a:r>
            <a:r>
              <a:rPr lang="en-US" sz="2000" b="1" dirty="0" smtClean="0"/>
              <a:t>time-average</a:t>
            </a:r>
          </a:p>
          <a:p>
            <a:pPr lvl="1"/>
            <a:r>
              <a:rPr lang="en-US" sz="2000" b="1" dirty="0" smtClean="0"/>
              <a:t>Tally</a:t>
            </a:r>
          </a:p>
          <a:p>
            <a:pPr lvl="1"/>
            <a:r>
              <a:rPr lang="en-US" sz="2000" b="1" dirty="0" smtClean="0"/>
              <a:t>Counter</a:t>
            </a:r>
          </a:p>
          <a:p>
            <a:pPr lvl="1"/>
            <a:r>
              <a:rPr lang="en-US" sz="2000" b="1" dirty="0" smtClean="0"/>
              <a:t>Output: </a:t>
            </a:r>
            <a:r>
              <a:rPr lang="en-US" sz="2000" dirty="0" smtClean="0"/>
              <a:t>Reports the final value (value at the end of the simulation run) of a given expression</a:t>
            </a:r>
          </a:p>
          <a:p>
            <a:pPr lvl="1"/>
            <a:r>
              <a:rPr lang="en-US" sz="2000" b="1" dirty="0" smtClean="0"/>
              <a:t>Frequency: </a:t>
            </a:r>
            <a:r>
              <a:rPr lang="en-US" sz="2000" dirty="0" smtClean="0"/>
              <a:t>Observes the value of an expression throughout the simulation run and reports the amount of time value of the expression is in a specified category.</a:t>
            </a:r>
            <a:endParaRPr lang="en-US" sz="2000" b="1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56737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Customized statistics collection via </a:t>
            </a:r>
            <a:r>
              <a:rPr lang="en-US" b="1" dirty="0" smtClean="0"/>
              <a:t>Statistics Module</a:t>
            </a:r>
          </a:p>
          <a:p>
            <a:r>
              <a:rPr lang="en-US" dirty="0" smtClean="0"/>
              <a:t>Exercises:</a:t>
            </a:r>
          </a:p>
          <a:p>
            <a:pPr lvl="1"/>
            <a:r>
              <a:rPr lang="en-US" sz="2000" dirty="0" smtClean="0"/>
              <a:t>Find the average number of parts waiting in Part A and Part B Prep Areas combined.</a:t>
            </a:r>
          </a:p>
          <a:p>
            <a:pPr lvl="1"/>
            <a:r>
              <a:rPr lang="en-US" sz="2000" dirty="0" smtClean="0"/>
              <a:t>Find the number of parts in Sealer Process and Sealer Process Queue (i.e. total work in process) at the end of the simulation run</a:t>
            </a:r>
          </a:p>
          <a:p>
            <a:pPr lvl="1"/>
            <a:r>
              <a:rPr lang="en-US" sz="2000" dirty="0" smtClean="0"/>
              <a:t>Find the percentage of the time the rework queue has</a:t>
            </a:r>
          </a:p>
          <a:p>
            <a:pPr lvl="2"/>
            <a:r>
              <a:rPr lang="en-US" sz="1800" dirty="0" smtClean="0"/>
              <a:t>0 Parts</a:t>
            </a:r>
          </a:p>
          <a:p>
            <a:pPr lvl="2"/>
            <a:r>
              <a:rPr lang="en-US" sz="1800" dirty="0" smtClean="0"/>
              <a:t>(0,10] Parts</a:t>
            </a:r>
          </a:p>
          <a:p>
            <a:pPr lvl="2"/>
            <a:r>
              <a:rPr lang="en-US" sz="1800" dirty="0" smtClean="0"/>
              <a:t>(10,20] Parts</a:t>
            </a:r>
          </a:p>
          <a:p>
            <a:pPr lvl="2"/>
            <a:r>
              <a:rPr lang="en-US" sz="1800" dirty="0" smtClean="0"/>
              <a:t>(20,30] Parts</a:t>
            </a:r>
          </a:p>
          <a:p>
            <a:pPr lvl="2"/>
            <a:r>
              <a:rPr lang="en-US" sz="1800" dirty="0" smtClean="0"/>
              <a:t>(30,40] Parts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73134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VII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 Transfers: Modify the model so that each transfer takes exactly 2 minutes between each station.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96" y="2667794"/>
            <a:ext cx="8512208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753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Consider the HW 2 question about the electronic assembly and test system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733425" y="2743200"/>
            <a:ext cx="7677150" cy="2819399"/>
            <a:chOff x="733425" y="2743200"/>
            <a:chExt cx="7677150" cy="2819399"/>
          </a:xfrm>
        </p:grpSpPr>
        <p:grpSp>
          <p:nvGrpSpPr>
            <p:cNvPr id="11" name="Group 10"/>
            <p:cNvGrpSpPr/>
            <p:nvPr/>
          </p:nvGrpSpPr>
          <p:grpSpPr>
            <a:xfrm>
              <a:off x="733425" y="2743200"/>
              <a:ext cx="7677150" cy="2819399"/>
              <a:chOff x="1162050" y="2743201"/>
              <a:chExt cx="6819900" cy="2541500"/>
            </a:xfrm>
          </p:grpSpPr>
          <p:pic>
            <p:nvPicPr>
              <p:cNvPr id="4" name="Picture 3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48"/>
              <a:stretch/>
            </p:blipFill>
            <p:spPr bwMode="auto">
              <a:xfrm>
                <a:off x="1162050" y="2743201"/>
                <a:ext cx="6819900" cy="2133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" name="Rectangle 4"/>
              <p:cNvSpPr/>
              <p:nvPr/>
            </p:nvSpPr>
            <p:spPr>
              <a:xfrm>
                <a:off x="1162050" y="3886200"/>
                <a:ext cx="2438400" cy="96074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3352800" y="4409195"/>
                <a:ext cx="2438400" cy="87550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/>
              <p:cNvSpPr/>
              <p:nvPr/>
            </p:nvSpPr>
            <p:spPr>
              <a:xfrm rot="19305529">
                <a:off x="3278775" y="4016538"/>
                <a:ext cx="860665" cy="1361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3936828" y="4070318"/>
                <a:ext cx="406571" cy="1206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600200" y="3048000"/>
                <a:ext cx="53340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2378869" y="2757487"/>
                <a:ext cx="53340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Rectangle 11"/>
            <p:cNvSpPr/>
            <p:nvPr/>
          </p:nvSpPr>
          <p:spPr>
            <a:xfrm>
              <a:off x="3923561" y="3935668"/>
              <a:ext cx="102153" cy="1510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80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</a:t>
            </a:r>
            <a:r>
              <a:rPr lang="en-US" dirty="0"/>
              <a:t>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if there were two different parts with the following configuration?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15896" y="2667794"/>
            <a:ext cx="8512208" cy="2667000"/>
            <a:chOff x="315896" y="2667794"/>
            <a:chExt cx="8512208" cy="2667000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896" y="2667794"/>
              <a:ext cx="8512208" cy="266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3733800" y="4762500"/>
              <a:ext cx="1143000" cy="381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3733800" y="4337050"/>
              <a:ext cx="6096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9649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if the processing times were different for each part at the sealer?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96" y="2667794"/>
            <a:ext cx="8512208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686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if we needed detailed statistics on the time in system per each exit?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96" y="2667794"/>
            <a:ext cx="8512208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072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if we needed detailed statistics on the </a:t>
            </a:r>
            <a:r>
              <a:rPr lang="en-US" b="1" dirty="0" smtClean="0"/>
              <a:t>time in system per each exit</a:t>
            </a:r>
            <a:r>
              <a:rPr lang="en-US" dirty="0" smtClean="0"/>
              <a:t>?</a:t>
            </a:r>
          </a:p>
          <a:p>
            <a:r>
              <a:rPr lang="en-US" dirty="0" smtClean="0"/>
              <a:t>We will use the Record module (Only for Counter/Tally Statistics)</a:t>
            </a:r>
          </a:p>
          <a:p>
            <a:r>
              <a:rPr lang="en-US" dirty="0" smtClean="0"/>
              <a:t>RECORD module options:</a:t>
            </a:r>
          </a:p>
          <a:p>
            <a:pPr lvl="1"/>
            <a:r>
              <a:rPr lang="en-US" sz="2000" b="1" dirty="0" smtClean="0"/>
              <a:t>Count</a:t>
            </a:r>
            <a:r>
              <a:rPr lang="en-US" sz="2000" dirty="0" smtClean="0"/>
              <a:t> (increase/decrease value of the statistic by the amount specified)</a:t>
            </a:r>
          </a:p>
          <a:p>
            <a:pPr lvl="1"/>
            <a:r>
              <a:rPr lang="en-US" sz="2000" b="1" dirty="0" smtClean="0"/>
              <a:t>Entity Statistics </a:t>
            </a:r>
            <a:r>
              <a:rPr lang="en-US" sz="2000" dirty="0" smtClean="0"/>
              <a:t>(save the recent entity statistics such as time/cost)</a:t>
            </a:r>
          </a:p>
          <a:p>
            <a:pPr lvl="1"/>
            <a:r>
              <a:rPr lang="en-US" sz="2000" b="1" dirty="0" smtClean="0"/>
              <a:t>Time Interval </a:t>
            </a:r>
            <a:r>
              <a:rPr lang="en-US" sz="2000" dirty="0" smtClean="0"/>
              <a:t>(Time between the current simulation time (TNOW) and the time saved as an attribute)</a:t>
            </a:r>
          </a:p>
          <a:p>
            <a:pPr lvl="1"/>
            <a:r>
              <a:rPr lang="en-US" sz="2000" b="1" dirty="0" smtClean="0"/>
              <a:t>Time Between </a:t>
            </a:r>
            <a:r>
              <a:rPr lang="en-US" sz="2000" dirty="0" smtClean="0"/>
              <a:t>(Time between two entities passing through the record)</a:t>
            </a:r>
          </a:p>
          <a:p>
            <a:pPr lvl="1"/>
            <a:r>
              <a:rPr lang="en-US" sz="2000" b="1" dirty="0" smtClean="0"/>
              <a:t>Expression</a:t>
            </a:r>
            <a:r>
              <a:rPr lang="en-US" sz="2000" dirty="0" smtClean="0"/>
              <a:t> (Value of the expression)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7775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if the resource capacity of the Rework station is 1 for 8 hours and 2 for the next 8 hours on a 16-hour workday?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96" y="2667794"/>
            <a:ext cx="8512208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502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if the resource capacity of the Rework station is 1 for 8 hours and 2 for the next 8 hours on a 16-hour workday?</a:t>
            </a:r>
          </a:p>
          <a:p>
            <a:r>
              <a:rPr lang="en-US" dirty="0" smtClean="0"/>
              <a:t>We will use </a:t>
            </a:r>
            <a:r>
              <a:rPr lang="en-US" b="1" dirty="0" smtClean="0"/>
              <a:t>schedule module </a:t>
            </a:r>
            <a:r>
              <a:rPr lang="en-US" dirty="0" smtClean="0"/>
              <a:t>to periodically change the resource capacity.</a:t>
            </a:r>
          </a:p>
          <a:p>
            <a:r>
              <a:rPr lang="en-US" dirty="0" smtClean="0"/>
              <a:t>Schedule rules for capacity decrease:</a:t>
            </a:r>
          </a:p>
          <a:p>
            <a:pPr lvl="1"/>
            <a:r>
              <a:rPr lang="en-US" sz="2000" b="1" dirty="0"/>
              <a:t>Preempt</a:t>
            </a:r>
            <a:r>
              <a:rPr lang="en-US" sz="2000" dirty="0"/>
              <a:t> – Processing is interrupted, resumed at end of “break”</a:t>
            </a:r>
          </a:p>
          <a:p>
            <a:pPr lvl="1"/>
            <a:r>
              <a:rPr lang="en-US" sz="2000" b="1" dirty="0" smtClean="0"/>
              <a:t>Wait </a:t>
            </a:r>
            <a:r>
              <a:rPr lang="en-US" sz="2000" dirty="0"/>
              <a:t>– Capacity decrease waits until entity releases Resource, and “break” will be full but maybe start/end late</a:t>
            </a:r>
          </a:p>
          <a:p>
            <a:pPr lvl="1"/>
            <a:r>
              <a:rPr lang="en-US" sz="2000" b="1" dirty="0"/>
              <a:t>Ignore </a:t>
            </a:r>
            <a:r>
              <a:rPr lang="en-US" sz="2000" dirty="0"/>
              <a:t>– Capacity goes down immediately for </a:t>
            </a:r>
            <a:r>
              <a:rPr lang="en-US" sz="2000" dirty="0" smtClean="0"/>
              <a:t>statistics collection*, </a:t>
            </a:r>
            <a:r>
              <a:rPr lang="en-US" sz="2000" dirty="0"/>
              <a:t>but work goes on until finished … “break” could be shorter or gone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46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if the sealer machine breaks down for Expo(4) minutes after working for Expo(120) minutes?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96" y="2667794"/>
            <a:ext cx="8512208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396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4449</TotalTime>
  <Words>548</Words>
  <Application>Microsoft Office PowerPoint</Application>
  <PresentationFormat>On-screen Show (4:3)</PresentationFormat>
  <Paragraphs>60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IE 324 SIMULATION</vt:lpstr>
      <vt:lpstr>Example</vt:lpstr>
      <vt:lpstr>PART I</vt:lpstr>
      <vt:lpstr>PART II</vt:lpstr>
      <vt:lpstr>PART III</vt:lpstr>
      <vt:lpstr>PART III</vt:lpstr>
      <vt:lpstr>PART IV</vt:lpstr>
      <vt:lpstr>PART IV</vt:lpstr>
      <vt:lpstr>PART V</vt:lpstr>
      <vt:lpstr>PART V</vt:lpstr>
      <vt:lpstr>PART VI</vt:lpstr>
      <vt:lpstr>PART VI</vt:lpstr>
      <vt:lpstr>PART VII</vt:lpstr>
    </vt:vector>
  </TitlesOfParts>
  <Company>bilkent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SIMULATION?</dc:title>
  <dc:creator>ihsan sabuncuoglu</dc:creator>
  <cp:lastModifiedBy>Windows User</cp:lastModifiedBy>
  <cp:revision>201</cp:revision>
  <cp:lastPrinted>2000-02-06T15:18:19Z</cp:lastPrinted>
  <dcterms:created xsi:type="dcterms:W3CDTF">2000-01-17T21:22:37Z</dcterms:created>
  <dcterms:modified xsi:type="dcterms:W3CDTF">2024-10-31T08:07:21Z</dcterms:modified>
</cp:coreProperties>
</file>