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37"/>
  </p:notesMasterIdLst>
  <p:handoutMasterIdLst>
    <p:handoutMasterId r:id="rId38"/>
  </p:handoutMasterIdLst>
  <p:sldIdLst>
    <p:sldId id="257" r:id="rId2"/>
    <p:sldId id="360" r:id="rId3"/>
    <p:sldId id="361" r:id="rId4"/>
    <p:sldId id="362" r:id="rId5"/>
    <p:sldId id="370" r:id="rId6"/>
    <p:sldId id="371" r:id="rId7"/>
    <p:sldId id="363" r:id="rId8"/>
    <p:sldId id="364" r:id="rId9"/>
    <p:sldId id="395" r:id="rId10"/>
    <p:sldId id="365" r:id="rId11"/>
    <p:sldId id="366" r:id="rId12"/>
    <p:sldId id="367" r:id="rId13"/>
    <p:sldId id="368" r:id="rId14"/>
    <p:sldId id="394" r:id="rId15"/>
    <p:sldId id="391" r:id="rId16"/>
    <p:sldId id="392" r:id="rId17"/>
    <p:sldId id="372" r:id="rId18"/>
    <p:sldId id="373" r:id="rId19"/>
    <p:sldId id="374" r:id="rId20"/>
    <p:sldId id="375" r:id="rId21"/>
    <p:sldId id="376" r:id="rId22"/>
    <p:sldId id="377" r:id="rId23"/>
    <p:sldId id="378" r:id="rId24"/>
    <p:sldId id="379" r:id="rId25"/>
    <p:sldId id="380" r:id="rId26"/>
    <p:sldId id="381" r:id="rId27"/>
    <p:sldId id="382" r:id="rId28"/>
    <p:sldId id="383" r:id="rId29"/>
    <p:sldId id="384" r:id="rId30"/>
    <p:sldId id="385" r:id="rId31"/>
    <p:sldId id="386" r:id="rId32"/>
    <p:sldId id="387" r:id="rId33"/>
    <p:sldId id="388" r:id="rId34"/>
    <p:sldId id="389" r:id="rId35"/>
    <p:sldId id="396" r:id="rId36"/>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66FF"/>
    <a:srgbClr val="CC66FF"/>
    <a:srgbClr val="0066FF"/>
    <a:srgbClr val="3399FF"/>
    <a:srgbClr val="006666"/>
    <a:srgbClr val="008080"/>
    <a:srgbClr val="3366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p:cViewPr>
        <p:scale>
          <a:sx n="100" d="100"/>
          <a:sy n="100" d="100"/>
        </p:scale>
        <p:origin x="14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6D901C6B-2CEC-4722-84D0-48616F76B5A2}"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a:t>Click to edit Master text styles</a:t>
            </a:r>
          </a:p>
          <a:p>
            <a:pPr lvl="0"/>
            <a:r>
              <a:rPr lang="en-AU" altLang="en-US" noProof="0"/>
              <a:t>Second level</a:t>
            </a:r>
          </a:p>
          <a:p>
            <a:pPr lvl="0"/>
            <a:r>
              <a:rPr lang="en-AU" altLang="en-US" noProof="0"/>
              <a:t>Third level</a:t>
            </a:r>
          </a:p>
          <a:p>
            <a:pPr lvl="0"/>
            <a:r>
              <a:rPr lang="en-AU" altLang="en-US" noProof="0"/>
              <a:t>Fourth level</a:t>
            </a:r>
          </a:p>
          <a:p>
            <a:pPr lvl="0"/>
            <a:r>
              <a:rPr lang="en-AU" altLang="en-US" noProof="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B80A44B-C995-401B-82C0-72120C45267B}" type="slidenum">
              <a:rPr lang="en-AU" altLang="en-US"/>
              <a:pPr>
                <a:defRPr/>
              </a:pPr>
              <a:t>‹#›</a:t>
            </a:fld>
            <a:endParaRPr lang="en-AU"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38355A98-7CA0-4575-936F-924334B455A4}" type="slidenum">
              <a:rPr lang="en-US" altLang="en-US"/>
              <a:pPr>
                <a:defRPr/>
              </a:pPr>
              <a:t>‹#›</a:t>
            </a:fld>
            <a:endParaRPr lang="en-US" altLang="en-US"/>
          </a:p>
        </p:txBody>
      </p:sp>
    </p:spTree>
    <p:extLst>
      <p:ext uri="{BB962C8B-B14F-4D97-AF65-F5344CB8AC3E}">
        <p14:creationId xmlns:p14="http://schemas.microsoft.com/office/powerpoint/2010/main" val="31809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AF52B1E-0A91-44AB-978D-EB98E35B2B0B}" type="datetimeFigureOut">
              <a:rPr lang="en-US"/>
              <a:pPr>
                <a:defRPr/>
              </a:pPr>
              <a:t>1/22/2025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F82460-5CD4-43D3-83A5-BCC47BE990FA}" type="slidenum">
              <a:rPr lang="en-US"/>
              <a:pPr>
                <a:defRPr/>
              </a:pPr>
              <a:t>‹#›</a:t>
            </a:fld>
            <a:endParaRPr lang="en-US"/>
          </a:p>
        </p:txBody>
      </p:sp>
    </p:spTree>
    <p:extLst>
      <p:ext uri="{BB962C8B-B14F-4D97-AF65-F5344CB8AC3E}">
        <p14:creationId xmlns:p14="http://schemas.microsoft.com/office/powerpoint/2010/main" val="1570565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F85C707-18B2-4811-B0A2-24A9C9469341}" type="datetimeFigureOut">
              <a:rPr lang="en-US"/>
              <a:pPr>
                <a:defRPr/>
              </a:pPr>
              <a:t>1/22/2025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55D092E-1746-49B9-AAD6-ADDBE7A9E780}" type="slidenum">
              <a:rPr lang="en-US"/>
              <a:pPr>
                <a:defRPr/>
              </a:pPr>
              <a:t>‹#›</a:t>
            </a:fld>
            <a:endParaRPr lang="en-US"/>
          </a:p>
        </p:txBody>
      </p:sp>
    </p:spTree>
    <p:extLst>
      <p:ext uri="{BB962C8B-B14F-4D97-AF65-F5344CB8AC3E}">
        <p14:creationId xmlns:p14="http://schemas.microsoft.com/office/powerpoint/2010/main" val="766258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1D6FBA7-E7E6-4CEC-A527-50074C1E7A53}" type="datetimeFigureOut">
              <a:rPr lang="en-US"/>
              <a:pPr>
                <a:defRPr/>
              </a:pPr>
              <a:t>1/22/2025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D48822-99BD-411A-B09D-5DBE743D3131}" type="slidenum">
              <a:rPr lang="en-US"/>
              <a:pPr>
                <a:defRPr/>
              </a:pPr>
              <a:t>‹#›</a:t>
            </a:fld>
            <a:endParaRPr lang="en-US"/>
          </a:p>
        </p:txBody>
      </p:sp>
    </p:spTree>
    <p:extLst>
      <p:ext uri="{BB962C8B-B14F-4D97-AF65-F5344CB8AC3E}">
        <p14:creationId xmlns:p14="http://schemas.microsoft.com/office/powerpoint/2010/main" val="2939723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3BD23D4A-760D-495A-B688-BE2C9D39C34C}" type="slidenum">
              <a:rPr lang="en-US" altLang="en-US"/>
              <a:pPr>
                <a:defRPr/>
              </a:pPr>
              <a:t>‹#›</a:t>
            </a:fld>
            <a:endParaRPr lang="en-US" altLang="en-US"/>
          </a:p>
        </p:txBody>
      </p:sp>
    </p:spTree>
    <p:extLst>
      <p:ext uri="{BB962C8B-B14F-4D97-AF65-F5344CB8AC3E}">
        <p14:creationId xmlns:p14="http://schemas.microsoft.com/office/powerpoint/2010/main" val="6969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EA4D645-2778-4BB7-9516-3F0672C374AA}" type="datetimeFigureOut">
              <a:rPr lang="en-US"/>
              <a:pPr>
                <a:defRPr/>
              </a:pPr>
              <a:t>1/22/2025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7C3EA9-003B-4477-BEE2-6529801533A1}" type="slidenum">
              <a:rPr lang="en-US"/>
              <a:pPr>
                <a:defRPr/>
              </a:pPr>
              <a:t>‹#›</a:t>
            </a:fld>
            <a:endParaRPr lang="en-US"/>
          </a:p>
        </p:txBody>
      </p:sp>
    </p:spTree>
    <p:extLst>
      <p:ext uri="{BB962C8B-B14F-4D97-AF65-F5344CB8AC3E}">
        <p14:creationId xmlns:p14="http://schemas.microsoft.com/office/powerpoint/2010/main" val="60460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4940AB85-A4B6-4C5F-AAC9-1FB6201B92AE}" type="datetimeFigureOut">
              <a:rPr lang="en-US"/>
              <a:pPr>
                <a:defRPr/>
              </a:pPr>
              <a:t>1/22/2025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31105B2-01BD-49A0-BF1F-29F73D7B3A4A}" type="slidenum">
              <a:rPr lang="en-US"/>
              <a:pPr>
                <a:defRPr/>
              </a:pPr>
              <a:t>‹#›</a:t>
            </a:fld>
            <a:endParaRPr lang="en-US"/>
          </a:p>
        </p:txBody>
      </p:sp>
    </p:spTree>
    <p:extLst>
      <p:ext uri="{BB962C8B-B14F-4D97-AF65-F5344CB8AC3E}">
        <p14:creationId xmlns:p14="http://schemas.microsoft.com/office/powerpoint/2010/main" val="118837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ltLang="en-US"/>
          </a:p>
        </p:txBody>
      </p:sp>
      <p:sp>
        <p:nvSpPr>
          <p:cNvPr id="4" name="Footer Placeholder 3"/>
          <p:cNvSpPr>
            <a:spLocks noGrp="1"/>
          </p:cNvSpPr>
          <p:nvPr>
            <p:ph type="ftr" sz="quarter" idx="11"/>
          </p:nvPr>
        </p:nvSpPr>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p:txBody>
          <a:bodyPr/>
          <a:lstStyle>
            <a:lvl1pPr>
              <a:defRPr/>
            </a:lvl1pPr>
          </a:lstStyle>
          <a:p>
            <a:pPr>
              <a:defRPr/>
            </a:pPr>
            <a:fld id="{EEFBE98B-630E-440A-8786-1FB6C33E0680}" type="slidenum">
              <a:rPr lang="en-US" altLang="en-US"/>
              <a:pPr>
                <a:defRPr/>
              </a:pPr>
              <a:t>‹#›</a:t>
            </a:fld>
            <a:endParaRPr lang="en-US" altLang="en-US"/>
          </a:p>
        </p:txBody>
      </p:sp>
    </p:spTree>
    <p:extLst>
      <p:ext uri="{BB962C8B-B14F-4D97-AF65-F5344CB8AC3E}">
        <p14:creationId xmlns:p14="http://schemas.microsoft.com/office/powerpoint/2010/main" val="2379511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a:p>
        </p:txBody>
      </p:sp>
      <p:sp>
        <p:nvSpPr>
          <p:cNvPr id="3" name="Footer Placeholder 2"/>
          <p:cNvSpPr>
            <a:spLocks noGrp="1"/>
          </p:cNvSpPr>
          <p:nvPr>
            <p:ph type="ftr" sz="quarter" idx="11"/>
          </p:nvPr>
        </p:nvSpPr>
        <p:spPr/>
        <p:txBody>
          <a:bodyPr/>
          <a:lstStyle>
            <a:lvl1pPr>
              <a:defRPr/>
            </a:lvl1pPr>
          </a:lstStyle>
          <a:p>
            <a:pPr>
              <a:defRPr/>
            </a:pPr>
            <a:endParaRPr lang="en-US" altLang="en-US"/>
          </a:p>
        </p:txBody>
      </p:sp>
      <p:sp>
        <p:nvSpPr>
          <p:cNvPr id="4" name="Slide Number Placeholder 3"/>
          <p:cNvSpPr>
            <a:spLocks noGrp="1"/>
          </p:cNvSpPr>
          <p:nvPr>
            <p:ph type="sldNum" sz="quarter" idx="12"/>
          </p:nvPr>
        </p:nvSpPr>
        <p:spPr/>
        <p:txBody>
          <a:bodyPr/>
          <a:lstStyle>
            <a:lvl1pPr>
              <a:defRPr/>
            </a:lvl1pPr>
          </a:lstStyle>
          <a:p>
            <a:pPr>
              <a:defRPr/>
            </a:pPr>
            <a:fld id="{7C72F6ED-35F3-40C9-8EB4-3ABA3E193EC4}" type="slidenum">
              <a:rPr lang="en-US" altLang="en-US"/>
              <a:pPr>
                <a:defRPr/>
              </a:pPr>
              <a:t>‹#›</a:t>
            </a:fld>
            <a:endParaRPr lang="en-US" altLang="en-US"/>
          </a:p>
        </p:txBody>
      </p:sp>
    </p:spTree>
    <p:extLst>
      <p:ext uri="{BB962C8B-B14F-4D97-AF65-F5344CB8AC3E}">
        <p14:creationId xmlns:p14="http://schemas.microsoft.com/office/powerpoint/2010/main" val="233166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7B0946BF-7227-4AC0-9A38-AD204F6F3C8E}" type="datetimeFigureOut">
              <a:rPr lang="en-US"/>
              <a:pPr>
                <a:defRPr/>
              </a:pPr>
              <a:t>1/22/2025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BD7B37A-2F8E-4866-9036-84E3FA22B55D}" type="slidenum">
              <a:rPr lang="en-US"/>
              <a:pPr>
                <a:defRPr/>
              </a:pPr>
              <a:t>‹#›</a:t>
            </a:fld>
            <a:endParaRPr lang="en-US"/>
          </a:p>
        </p:txBody>
      </p:sp>
    </p:spTree>
    <p:extLst>
      <p:ext uri="{BB962C8B-B14F-4D97-AF65-F5344CB8AC3E}">
        <p14:creationId xmlns:p14="http://schemas.microsoft.com/office/powerpoint/2010/main" val="1042570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p:txBody>
          <a:bodyPr/>
          <a:lstStyle>
            <a:lvl1pPr>
              <a:defRPr/>
            </a:lvl1pPr>
          </a:lstStyle>
          <a:p>
            <a:pPr>
              <a:defRPr/>
            </a:pPr>
            <a:fld id="{5776A04A-460B-4C7C-8EC7-44C6364B5BCB}" type="slidenum">
              <a:rPr lang="en-US" altLang="en-US"/>
              <a:pPr>
                <a:defRPr/>
              </a:pPr>
              <a:t>‹#›</a:t>
            </a:fld>
            <a:endParaRPr lang="en-US" altLang="en-US"/>
          </a:p>
        </p:txBody>
      </p:sp>
    </p:spTree>
    <p:extLst>
      <p:ext uri="{BB962C8B-B14F-4D97-AF65-F5344CB8AC3E}">
        <p14:creationId xmlns:p14="http://schemas.microsoft.com/office/powerpoint/2010/main" val="1797519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8444CB2F-36AD-490C-96FC-50E6AA2B4AA4}" type="datetimeFigureOut">
              <a:rPr lang="en-US"/>
              <a:pPr>
                <a:defRPr/>
              </a:pPr>
              <a:t>1/22/2025</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6A74BA40-8B12-4ABE-9DDB-E841D4C11B15}" type="slidenum">
              <a:rPr lang="en-US"/>
              <a:pPr>
                <a:defRPr/>
              </a:pPr>
              <a:t>‹#›</a:t>
            </a:fld>
            <a:endParaRPr lang="en-US"/>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809" r:id="rId1"/>
    <p:sldLayoutId id="2147483803" r:id="rId2"/>
    <p:sldLayoutId id="2147483810" r:id="rId3"/>
    <p:sldLayoutId id="2147483804" r:id="rId4"/>
    <p:sldLayoutId id="2147483805" r:id="rId5"/>
    <p:sldLayoutId id="2147483811" r:id="rId6"/>
    <p:sldLayoutId id="2147483812" r:id="rId7"/>
    <p:sldLayoutId id="2147483806" r:id="rId8"/>
    <p:sldLayoutId id="2147483813" r:id="rId9"/>
    <p:sldLayoutId id="2147483807" r:id="rId10"/>
    <p:sldLayoutId id="2147483808"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7.emf"/><Relationship Id="rId2" Type="http://schemas.openxmlformats.org/officeDocument/2006/relationships/oleObject" Target="../embeddings/oleObject1.bin"/><Relationship Id="rId1" Type="http://schemas.openxmlformats.org/officeDocument/2006/relationships/slideLayout" Target="../slideLayouts/slideLayout6.xml"/><Relationship Id="rId6" Type="http://schemas.openxmlformats.org/officeDocument/2006/relationships/oleObject" Target="../embeddings/oleObject3.bin"/><Relationship Id="rId5" Type="http://schemas.openxmlformats.org/officeDocument/2006/relationships/image" Target="../media/image6.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0.emf"/><Relationship Id="rId2" Type="http://schemas.openxmlformats.org/officeDocument/2006/relationships/oleObject" Target="../embeddings/oleObject4.bin"/><Relationship Id="rId1" Type="http://schemas.openxmlformats.org/officeDocument/2006/relationships/slideLayout" Target="../slideLayouts/slideLayout6.xml"/><Relationship Id="rId6" Type="http://schemas.openxmlformats.org/officeDocument/2006/relationships/oleObject" Target="../embeddings/oleObject6.bin"/><Relationship Id="rId5" Type="http://schemas.openxmlformats.org/officeDocument/2006/relationships/image" Target="../media/image9.emf"/><Relationship Id="rId4" Type="http://schemas.openxmlformats.org/officeDocument/2006/relationships/oleObject" Target="../embeddings/oleObject5.bin"/></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7" Type="http://schemas.openxmlformats.org/officeDocument/2006/relationships/image" Target="../media/image13.emf"/><Relationship Id="rId2" Type="http://schemas.openxmlformats.org/officeDocument/2006/relationships/oleObject" Target="../embeddings/oleObject7.bin"/><Relationship Id="rId1" Type="http://schemas.openxmlformats.org/officeDocument/2006/relationships/slideLayout" Target="../slideLayouts/slideLayout6.xml"/><Relationship Id="rId6" Type="http://schemas.openxmlformats.org/officeDocument/2006/relationships/oleObject" Target="../embeddings/oleObject9.bin"/><Relationship Id="rId5" Type="http://schemas.openxmlformats.org/officeDocument/2006/relationships/image" Target="../media/image12.emf"/><Relationship Id="rId4" Type="http://schemas.openxmlformats.org/officeDocument/2006/relationships/oleObject" Target="../embeddings/oleObject8.bin"/></Relationships>
</file>

<file path=ppt/slides/_rels/slide22.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6.emf"/><Relationship Id="rId2" Type="http://schemas.openxmlformats.org/officeDocument/2006/relationships/oleObject" Target="../embeddings/oleObject10.bin"/><Relationship Id="rId1" Type="http://schemas.openxmlformats.org/officeDocument/2006/relationships/slideLayout" Target="../slideLayouts/slideLayout6.xml"/><Relationship Id="rId6" Type="http://schemas.openxmlformats.org/officeDocument/2006/relationships/oleObject" Target="../embeddings/oleObject12.bin"/><Relationship Id="rId5" Type="http://schemas.openxmlformats.org/officeDocument/2006/relationships/image" Target="../media/image15.emf"/><Relationship Id="rId4"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19.emf"/><Relationship Id="rId2" Type="http://schemas.openxmlformats.org/officeDocument/2006/relationships/oleObject" Target="../embeddings/oleObject13.bin"/><Relationship Id="rId1" Type="http://schemas.openxmlformats.org/officeDocument/2006/relationships/slideLayout" Target="../slideLayouts/slideLayout6.xml"/><Relationship Id="rId6" Type="http://schemas.openxmlformats.org/officeDocument/2006/relationships/oleObject" Target="../embeddings/oleObject15.bin"/><Relationship Id="rId5" Type="http://schemas.openxmlformats.org/officeDocument/2006/relationships/image" Target="../media/image18.emf"/><Relationship Id="rId4" Type="http://schemas.openxmlformats.org/officeDocument/2006/relationships/oleObject" Target="../embeddings/oleObject14.bin"/></Relationships>
</file>

<file path=ppt/slides/_rels/slide24.xml.rels><?xml version="1.0" encoding="UTF-8" standalone="yes"?>
<Relationships xmlns="http://schemas.openxmlformats.org/package/2006/relationships"><Relationship Id="rId3" Type="http://schemas.openxmlformats.org/officeDocument/2006/relationships/image" Target="../media/image20.emf"/><Relationship Id="rId7" Type="http://schemas.openxmlformats.org/officeDocument/2006/relationships/image" Target="../media/image22.emf"/><Relationship Id="rId2" Type="http://schemas.openxmlformats.org/officeDocument/2006/relationships/oleObject" Target="../embeddings/oleObject16.bin"/><Relationship Id="rId1" Type="http://schemas.openxmlformats.org/officeDocument/2006/relationships/slideLayout" Target="../slideLayouts/slideLayout6.xml"/><Relationship Id="rId6" Type="http://schemas.openxmlformats.org/officeDocument/2006/relationships/oleObject" Target="../embeddings/oleObject18.bin"/><Relationship Id="rId5" Type="http://schemas.openxmlformats.org/officeDocument/2006/relationships/image" Target="../media/image21.emf"/><Relationship Id="rId4" Type="http://schemas.openxmlformats.org/officeDocument/2006/relationships/oleObject" Target="../embeddings/oleObject17.bin"/></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5.emf"/><Relationship Id="rId2" Type="http://schemas.openxmlformats.org/officeDocument/2006/relationships/oleObject" Target="../embeddings/oleObject19.bin"/><Relationship Id="rId1" Type="http://schemas.openxmlformats.org/officeDocument/2006/relationships/slideLayout" Target="../slideLayouts/slideLayout6.xml"/><Relationship Id="rId6" Type="http://schemas.openxmlformats.org/officeDocument/2006/relationships/oleObject" Target="../embeddings/oleObject21.bin"/><Relationship Id="rId5" Type="http://schemas.openxmlformats.org/officeDocument/2006/relationships/image" Target="../media/image24.emf"/><Relationship Id="rId4" Type="http://schemas.openxmlformats.org/officeDocument/2006/relationships/oleObject" Target="../embeddings/oleObject20.bin"/></Relationships>
</file>

<file path=ppt/slides/_rels/slide26.xml.rels><?xml version="1.0" encoding="UTF-8" standalone="yes"?>
<Relationships xmlns="http://schemas.openxmlformats.org/package/2006/relationships"><Relationship Id="rId3" Type="http://schemas.openxmlformats.org/officeDocument/2006/relationships/image" Target="../media/image26.emf"/><Relationship Id="rId7" Type="http://schemas.openxmlformats.org/officeDocument/2006/relationships/image" Target="../media/image28.emf"/><Relationship Id="rId2" Type="http://schemas.openxmlformats.org/officeDocument/2006/relationships/oleObject" Target="../embeddings/oleObject22.bin"/><Relationship Id="rId1" Type="http://schemas.openxmlformats.org/officeDocument/2006/relationships/slideLayout" Target="../slideLayouts/slideLayout6.xml"/><Relationship Id="rId6" Type="http://schemas.openxmlformats.org/officeDocument/2006/relationships/oleObject" Target="../embeddings/oleObject24.bin"/><Relationship Id="rId5" Type="http://schemas.openxmlformats.org/officeDocument/2006/relationships/image" Target="../media/image27.emf"/><Relationship Id="rId4" Type="http://schemas.openxmlformats.org/officeDocument/2006/relationships/oleObject" Target="../embeddings/oleObject23.bin"/></Relationships>
</file>

<file path=ppt/slides/_rels/slide27.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31.emf"/><Relationship Id="rId2" Type="http://schemas.openxmlformats.org/officeDocument/2006/relationships/oleObject" Target="../embeddings/oleObject25.bin"/><Relationship Id="rId1" Type="http://schemas.openxmlformats.org/officeDocument/2006/relationships/slideLayout" Target="../slideLayouts/slideLayout6.xml"/><Relationship Id="rId6" Type="http://schemas.openxmlformats.org/officeDocument/2006/relationships/oleObject" Target="../embeddings/oleObject27.bin"/><Relationship Id="rId5" Type="http://schemas.openxmlformats.org/officeDocument/2006/relationships/image" Target="../media/image30.emf"/><Relationship Id="rId4" Type="http://schemas.openxmlformats.org/officeDocument/2006/relationships/oleObject" Target="../embeddings/oleObject26.bin"/></Relationships>
</file>

<file path=ppt/slides/_rels/slide28.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34.emf"/><Relationship Id="rId2" Type="http://schemas.openxmlformats.org/officeDocument/2006/relationships/oleObject" Target="../embeddings/oleObject28.bin"/><Relationship Id="rId1" Type="http://schemas.openxmlformats.org/officeDocument/2006/relationships/slideLayout" Target="../slideLayouts/slideLayout6.xml"/><Relationship Id="rId6" Type="http://schemas.openxmlformats.org/officeDocument/2006/relationships/oleObject" Target="../embeddings/oleObject30.bin"/><Relationship Id="rId5" Type="http://schemas.openxmlformats.org/officeDocument/2006/relationships/image" Target="../media/image33.emf"/><Relationship Id="rId4" Type="http://schemas.openxmlformats.org/officeDocument/2006/relationships/oleObject" Target="../embeddings/oleObject29.bin"/></Relationships>
</file>

<file path=ppt/slides/_rels/slide29.xml.rels><?xml version="1.0" encoding="UTF-8" standalone="yes"?>
<Relationships xmlns="http://schemas.openxmlformats.org/package/2006/relationships"><Relationship Id="rId3" Type="http://schemas.openxmlformats.org/officeDocument/2006/relationships/image" Target="../media/image35.emf"/><Relationship Id="rId7" Type="http://schemas.openxmlformats.org/officeDocument/2006/relationships/image" Target="../media/image37.emf"/><Relationship Id="rId2" Type="http://schemas.openxmlformats.org/officeDocument/2006/relationships/oleObject" Target="../embeddings/oleObject31.bin"/><Relationship Id="rId1" Type="http://schemas.openxmlformats.org/officeDocument/2006/relationships/slideLayout" Target="../slideLayouts/slideLayout6.xml"/><Relationship Id="rId6" Type="http://schemas.openxmlformats.org/officeDocument/2006/relationships/oleObject" Target="../embeddings/oleObject33.bin"/><Relationship Id="rId5" Type="http://schemas.openxmlformats.org/officeDocument/2006/relationships/image" Target="../media/image36.emf"/><Relationship Id="rId4" Type="http://schemas.openxmlformats.org/officeDocument/2006/relationships/oleObject" Target="../embeddings/oleObject32.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emf"/><Relationship Id="rId7" Type="http://schemas.openxmlformats.org/officeDocument/2006/relationships/image" Target="../media/image40.emf"/><Relationship Id="rId2" Type="http://schemas.openxmlformats.org/officeDocument/2006/relationships/oleObject" Target="../embeddings/oleObject34.bin"/><Relationship Id="rId1" Type="http://schemas.openxmlformats.org/officeDocument/2006/relationships/slideLayout" Target="../slideLayouts/slideLayout6.xml"/><Relationship Id="rId6" Type="http://schemas.openxmlformats.org/officeDocument/2006/relationships/oleObject" Target="../embeddings/oleObject36.bin"/><Relationship Id="rId5" Type="http://schemas.openxmlformats.org/officeDocument/2006/relationships/image" Target="../media/image39.emf"/><Relationship Id="rId4" Type="http://schemas.openxmlformats.org/officeDocument/2006/relationships/oleObject" Target="../embeddings/oleObject35.bin"/></Relationships>
</file>

<file path=ppt/slides/_rels/slide31.xml.rels><?xml version="1.0" encoding="UTF-8" standalone="yes"?>
<Relationships xmlns="http://schemas.openxmlformats.org/package/2006/relationships"><Relationship Id="rId3" Type="http://schemas.openxmlformats.org/officeDocument/2006/relationships/image" Target="../media/image41.emf"/><Relationship Id="rId7" Type="http://schemas.openxmlformats.org/officeDocument/2006/relationships/image" Target="../media/image43.emf"/><Relationship Id="rId2" Type="http://schemas.openxmlformats.org/officeDocument/2006/relationships/oleObject" Target="../embeddings/oleObject37.bin"/><Relationship Id="rId1" Type="http://schemas.openxmlformats.org/officeDocument/2006/relationships/slideLayout" Target="../slideLayouts/slideLayout6.xml"/><Relationship Id="rId6" Type="http://schemas.openxmlformats.org/officeDocument/2006/relationships/oleObject" Target="../embeddings/oleObject39.bin"/><Relationship Id="rId5" Type="http://schemas.openxmlformats.org/officeDocument/2006/relationships/image" Target="../media/image42.emf"/><Relationship Id="rId4" Type="http://schemas.openxmlformats.org/officeDocument/2006/relationships/oleObject" Target="../embeddings/oleObject38.bin"/></Relationships>
</file>

<file path=ppt/slides/_rels/slide32.xml.rels><?xml version="1.0" encoding="UTF-8" standalone="yes"?>
<Relationships xmlns="http://schemas.openxmlformats.org/package/2006/relationships"><Relationship Id="rId3" Type="http://schemas.openxmlformats.org/officeDocument/2006/relationships/image" Target="../media/image44.emf"/><Relationship Id="rId7" Type="http://schemas.openxmlformats.org/officeDocument/2006/relationships/image" Target="../media/image46.emf"/><Relationship Id="rId2" Type="http://schemas.openxmlformats.org/officeDocument/2006/relationships/oleObject" Target="../embeddings/oleObject40.bin"/><Relationship Id="rId1" Type="http://schemas.openxmlformats.org/officeDocument/2006/relationships/slideLayout" Target="../slideLayouts/slideLayout6.xml"/><Relationship Id="rId6" Type="http://schemas.openxmlformats.org/officeDocument/2006/relationships/oleObject" Target="../embeddings/oleObject42.bin"/><Relationship Id="rId5" Type="http://schemas.openxmlformats.org/officeDocument/2006/relationships/image" Target="../media/image45.emf"/><Relationship Id="rId4" Type="http://schemas.openxmlformats.org/officeDocument/2006/relationships/oleObject" Target="../embeddings/oleObject41.bin"/></Relationships>
</file>

<file path=ppt/slides/_rels/slide33.xml.rels><?xml version="1.0" encoding="UTF-8" standalone="yes"?>
<Relationships xmlns="http://schemas.openxmlformats.org/package/2006/relationships"><Relationship Id="rId3" Type="http://schemas.openxmlformats.org/officeDocument/2006/relationships/image" Target="../media/image47.emf"/><Relationship Id="rId7" Type="http://schemas.openxmlformats.org/officeDocument/2006/relationships/image" Target="../media/image49.emf"/><Relationship Id="rId2" Type="http://schemas.openxmlformats.org/officeDocument/2006/relationships/oleObject" Target="../embeddings/oleObject43.bin"/><Relationship Id="rId1" Type="http://schemas.openxmlformats.org/officeDocument/2006/relationships/slideLayout" Target="../slideLayouts/slideLayout6.xml"/><Relationship Id="rId6" Type="http://schemas.openxmlformats.org/officeDocument/2006/relationships/oleObject" Target="../embeddings/oleObject45.bin"/><Relationship Id="rId5" Type="http://schemas.openxmlformats.org/officeDocument/2006/relationships/image" Target="../media/image48.emf"/><Relationship Id="rId4" Type="http://schemas.openxmlformats.org/officeDocument/2006/relationships/oleObject" Target="../embeddings/oleObject44.bin"/></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dirty="0"/>
              <a:t>IE 324 SIMULATION</a:t>
            </a:r>
          </a:p>
        </p:txBody>
      </p:sp>
      <p:sp>
        <p:nvSpPr>
          <p:cNvPr id="9219" name="Rectangle 3"/>
          <p:cNvSpPr>
            <a:spLocks noGrp="1" noChangeArrowheads="1"/>
          </p:cNvSpPr>
          <p:nvPr>
            <p:ph type="subTitle" idx="1"/>
          </p:nvPr>
        </p:nvSpPr>
        <p:spPr/>
        <p:txBody>
          <a:bodyPr/>
          <a:lstStyle/>
          <a:p>
            <a:pPr eaLnBrk="1" hangingPunct="1">
              <a:spcBef>
                <a:spcPts val="0"/>
              </a:spcBef>
            </a:pPr>
            <a:r>
              <a:rPr lang="en-AU" altLang="en-US" sz="3600" b="1" dirty="0"/>
              <a:t>DISCRETE-EVENT </a:t>
            </a:r>
          </a:p>
          <a:p>
            <a:pPr eaLnBrk="1" hangingPunct="1">
              <a:spcBef>
                <a:spcPts val="0"/>
              </a:spcBef>
            </a:pPr>
            <a:r>
              <a:rPr lang="en-AU" altLang="en-US" sz="3600" b="1" dirty="0"/>
              <a:t>DYNAMIC SIMULATION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 OF A SIMULATION MODEL</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US" dirty="0"/>
                  <a:t>There is also an additional type of event called the “Ending Event” that represents the time to stop the simulation run. We add this event to the FEL when simulation run starts (E, T</a:t>
                </a:r>
                <a:r>
                  <a:rPr lang="en-US" baseline="-25000" dirty="0"/>
                  <a:t>E</a:t>
                </a:r>
                <a:r>
                  <a:rPr lang="en-US" dirty="0"/>
                  <a:t>).</a:t>
                </a:r>
              </a:p>
              <a:p>
                <a:r>
                  <a:rPr lang="en-US" dirty="0"/>
                  <a:t>In order to make the analysis, we advance the system time </a:t>
                </a:r>
                <a14:m>
                  <m:oMath xmlns:m="http://schemas.openxmlformats.org/officeDocument/2006/math">
                    <m:r>
                      <a:rPr lang="en-US" i="1" dirty="0" smtClean="0">
                        <a:latin typeface="Cambria Math" panose="02040503050406030204" pitchFamily="18" charset="0"/>
                      </a:rPr>
                      <m:t>𝑡</m:t>
                    </m:r>
                  </m:oMath>
                </a14:m>
                <a:r>
                  <a:rPr lang="en-US" dirty="0"/>
                  <a:t> (called “Clock”) one by one to each event in a chronological order as we make a simulation run.</a:t>
                </a:r>
              </a:p>
              <a:p>
                <a:pPr lvl="1"/>
                <a:r>
                  <a:rPr lang="en-US" dirty="0"/>
                  <a:t>This is called “Event Driven Simulation”</a:t>
                </a:r>
              </a:p>
              <a:p>
                <a:r>
                  <a:rPr lang="en-US" dirty="0"/>
                  <a:t>WHY?</a:t>
                </a:r>
              </a:p>
              <a:p>
                <a:pPr lvl="1"/>
                <a:r>
                  <a:rPr lang="en-US" dirty="0"/>
                  <a:t>System state remains unchanged between events. (Nothing happens until the next event!)</a:t>
                </a:r>
              </a:p>
              <a:p>
                <a:r>
                  <a:rPr lang="en-US" dirty="0"/>
                  <a:t>Note that, for now interarrival and service times are generated randomly for us.</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773" t="-1541"/>
                </a:stretch>
              </a:blipFill>
            </p:spPr>
            <p:txBody>
              <a:bodyPr/>
              <a:lstStyle/>
              <a:p>
                <a:r>
                  <a:rPr lang="en-US">
                    <a:noFill/>
                  </a:rPr>
                  <a:t> </a:t>
                </a:r>
              </a:p>
            </p:txBody>
          </p:sp>
        </mc:Fallback>
      </mc:AlternateContent>
    </p:spTree>
    <p:extLst>
      <p:ext uri="{BB962C8B-B14F-4D97-AF65-F5344CB8AC3E}">
        <p14:creationId xmlns:p14="http://schemas.microsoft.com/office/powerpoint/2010/main" val="78265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(Cont’d)</a:t>
            </a:r>
          </a:p>
        </p:txBody>
      </p:sp>
      <p:sp>
        <p:nvSpPr>
          <p:cNvPr id="3" name="Content Placeholder 2"/>
          <p:cNvSpPr>
            <a:spLocks noGrp="1"/>
          </p:cNvSpPr>
          <p:nvPr>
            <p:ph idx="1"/>
          </p:nvPr>
        </p:nvSpPr>
        <p:spPr/>
        <p:txBody>
          <a:bodyPr/>
          <a:lstStyle/>
          <a:p>
            <a:r>
              <a:rPr lang="en-US" sz="2800" dirty="0"/>
              <a:t>What if there were two servers? (G/G/2)</a:t>
            </a:r>
          </a:p>
          <a:p>
            <a:pPr lvl="1"/>
            <a:r>
              <a:rPr lang="en-US" sz="2400" dirty="0"/>
              <a:t>We will have two “Customer Service” activities each triggering a separate “Customer Departure Event” in the FEL.</a:t>
            </a:r>
          </a:p>
        </p:txBody>
      </p:sp>
    </p:spTree>
    <p:extLst>
      <p:ext uri="{BB962C8B-B14F-4D97-AF65-F5344CB8AC3E}">
        <p14:creationId xmlns:p14="http://schemas.microsoft.com/office/powerpoint/2010/main" val="32893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COMPUTATION OF STATISTICS</a:t>
            </a:r>
          </a:p>
        </p:txBody>
      </p:sp>
      <p:sp>
        <p:nvSpPr>
          <p:cNvPr id="3" name="Content Placeholder 2"/>
          <p:cNvSpPr>
            <a:spLocks noGrp="1"/>
          </p:cNvSpPr>
          <p:nvPr>
            <p:ph idx="1"/>
          </p:nvPr>
        </p:nvSpPr>
        <p:spPr/>
        <p:txBody>
          <a:bodyPr/>
          <a:lstStyle/>
          <a:p>
            <a:r>
              <a:rPr lang="en-US" sz="2400" dirty="0"/>
              <a:t>As a result of a simulation run, we need to obtain statistical information about a performance measure of interest.</a:t>
            </a:r>
          </a:p>
          <a:p>
            <a:pPr lvl="1" eaLnBrk="1" hangingPunct="1"/>
            <a:r>
              <a:rPr lang="en-US" altLang="tr-TR" sz="2000" dirty="0"/>
              <a:t>Average Waiting Time</a:t>
            </a:r>
          </a:p>
          <a:p>
            <a:pPr lvl="1" eaLnBrk="1" hangingPunct="1"/>
            <a:r>
              <a:rPr lang="en-US" altLang="tr-TR" sz="2000" dirty="0"/>
              <a:t>Maximum Waiting Time</a:t>
            </a:r>
          </a:p>
          <a:p>
            <a:pPr lvl="1" eaLnBrk="1" hangingPunct="1"/>
            <a:r>
              <a:rPr lang="en-US" altLang="tr-TR" sz="2000" dirty="0"/>
              <a:t>Average Number of Entities in the System</a:t>
            </a:r>
          </a:p>
          <a:p>
            <a:pPr lvl="1" eaLnBrk="1" hangingPunct="1"/>
            <a:r>
              <a:rPr lang="en-US" altLang="tr-TR" sz="2000" dirty="0"/>
              <a:t>Maximum Number of Entities in the System</a:t>
            </a:r>
          </a:p>
          <a:p>
            <a:pPr lvl="1" eaLnBrk="1" hangingPunct="1"/>
            <a:r>
              <a:rPr lang="en-US" altLang="tr-TR" sz="2000" dirty="0"/>
              <a:t>Server Utilization</a:t>
            </a:r>
          </a:p>
          <a:p>
            <a:pPr lvl="1" eaLnBrk="1" hangingPunct="1"/>
            <a:r>
              <a:rPr lang="en-US" altLang="tr-TR" sz="2000" dirty="0"/>
              <a:t>Average System Time</a:t>
            </a:r>
          </a:p>
          <a:p>
            <a:pPr lvl="1" eaLnBrk="1" hangingPunct="1"/>
            <a:r>
              <a:rPr lang="en-US" altLang="tr-TR" sz="2000" dirty="0"/>
              <a:t>Maximum System Time</a:t>
            </a:r>
          </a:p>
          <a:p>
            <a:endParaRPr lang="en-US" sz="2400" dirty="0"/>
          </a:p>
          <a:p>
            <a:r>
              <a:rPr lang="en-US" sz="2400" dirty="0"/>
              <a:t>We need to keep track of some more variables to capture the performance measure we wish to investigate.</a:t>
            </a:r>
          </a:p>
        </p:txBody>
      </p:sp>
    </p:spTree>
    <p:extLst>
      <p:ext uri="{BB962C8B-B14F-4D97-AF65-F5344CB8AC3E}">
        <p14:creationId xmlns:p14="http://schemas.microsoft.com/office/powerpoint/2010/main" val="4007302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COMPUTATION OF STATISTICS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𝑃</m:t>
                    </m:r>
                  </m:oMath>
                </a14:m>
                <a:r>
                  <a:rPr lang="en-US" dirty="0"/>
                  <a:t>: Total number of customers served so far (# left the system)</a:t>
                </a:r>
              </a:p>
              <a:p>
                <a14:m>
                  <m:oMath xmlns:m="http://schemas.openxmlformats.org/officeDocument/2006/math">
                    <m:r>
                      <a:rPr lang="en-US" b="0" i="1" smtClean="0">
                        <a:latin typeface="Cambria Math" panose="02040503050406030204" pitchFamily="18" charset="0"/>
                      </a:rPr>
                      <m:t>𝑁</m:t>
                    </m:r>
                  </m:oMath>
                </a14:m>
                <a:r>
                  <a:rPr lang="en-US" dirty="0"/>
                  <a:t>: Total number of customers passed through the queue</a:t>
                </a:r>
              </a:p>
              <a:p>
                <a:endParaRPr lang="en-US" b="0" i="0" dirty="0">
                  <a:latin typeface="Cambria Math" panose="02040503050406030204" pitchFamily="18" charset="0"/>
                </a:endParaRPr>
              </a:p>
              <a:p>
                <a14:m>
                  <m:oMath xmlns:m="http://schemas.openxmlformats.org/officeDocument/2006/math">
                    <m:r>
                      <m:rPr>
                        <m:sty m:val="p"/>
                      </m:rPr>
                      <a:rPr lang="en-US" b="0" i="0" smtClean="0">
                        <a:latin typeface="Cambria Math" panose="02040503050406030204" pitchFamily="18" charset="0"/>
                      </a:rPr>
                      <m:t>Σ</m:t>
                    </m:r>
                    <m:r>
                      <a:rPr lang="en-US" b="0" i="1" smtClean="0">
                        <a:latin typeface="Cambria Math" panose="02040503050406030204" pitchFamily="18" charset="0"/>
                      </a:rPr>
                      <m:t>𝑊𝑄</m:t>
                    </m:r>
                    <m:r>
                      <a:rPr lang="en-US" b="0" i="1" smtClean="0">
                        <a:latin typeface="Cambria Math" panose="02040503050406030204" pitchFamily="18" charset="0"/>
                      </a:rPr>
                      <m:t> </m:t>
                    </m:r>
                  </m:oMath>
                </a14:m>
                <a:r>
                  <a:rPr lang="en-US" dirty="0"/>
                  <a:t>: Sum of queue times observed so far</a:t>
                </a:r>
              </a:p>
              <a:p>
                <a14:m>
                  <m:oMath xmlns:m="http://schemas.openxmlformats.org/officeDocument/2006/math">
                    <m:r>
                      <a:rPr lang="en-US" b="0" i="1" smtClean="0">
                        <a:latin typeface="Cambria Math" panose="02040503050406030204" pitchFamily="18" charset="0"/>
                      </a:rPr>
                      <m:t>𝑊</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𝑄</m:t>
                        </m:r>
                      </m:e>
                      <m:sup>
                        <m:r>
                          <a:rPr lang="en-US" b="0" i="1" smtClean="0">
                            <a:latin typeface="Cambria Math" panose="02040503050406030204" pitchFamily="18" charset="0"/>
                          </a:rPr>
                          <m:t>∗</m:t>
                        </m:r>
                      </m:sup>
                    </m:sSup>
                    <m:r>
                      <a:rPr lang="en-US" b="0" i="1" smtClean="0">
                        <a:latin typeface="Cambria Math" panose="02040503050406030204" pitchFamily="18" charset="0"/>
                      </a:rPr>
                      <m:t> </m:t>
                    </m:r>
                  </m:oMath>
                </a14:m>
                <a:r>
                  <a:rPr lang="en-US" dirty="0"/>
                  <a:t>: Maximum queue time observed so far</a:t>
                </a:r>
              </a:p>
              <a:p>
                <a:endParaRPr lang="en-US" b="0" i="0" dirty="0">
                  <a:latin typeface="Cambria Math" panose="02040503050406030204" pitchFamily="18" charset="0"/>
                </a:endParaRPr>
              </a:p>
              <a:p>
                <a14:m>
                  <m:oMath xmlns:m="http://schemas.openxmlformats.org/officeDocument/2006/math">
                    <m:r>
                      <m:rPr>
                        <m:sty m:val="p"/>
                      </m:rPr>
                      <a:rPr lang="en-US" b="0" i="0" smtClean="0">
                        <a:latin typeface="Cambria Math" panose="02040503050406030204" pitchFamily="18" charset="0"/>
                      </a:rPr>
                      <m:t>Σ</m:t>
                    </m:r>
                    <m:r>
                      <a:rPr lang="en-US" b="0" i="1" smtClean="0">
                        <a:latin typeface="Cambria Math" panose="02040503050406030204" pitchFamily="18" charset="0"/>
                      </a:rPr>
                      <m:t>𝑇𝑆</m:t>
                    </m:r>
                    <m:r>
                      <a:rPr lang="en-US" b="0" i="1" smtClean="0">
                        <a:latin typeface="Cambria Math" panose="02040503050406030204" pitchFamily="18" charset="0"/>
                      </a:rPr>
                      <m:t> </m:t>
                    </m:r>
                  </m:oMath>
                </a14:m>
                <a:r>
                  <a:rPr lang="en-US" dirty="0"/>
                  <a:t>: Sum of system times observed so far</a:t>
                </a: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𝑇𝑆</m:t>
                        </m:r>
                      </m:e>
                      <m:sup>
                        <m:r>
                          <a:rPr lang="en-US" b="0" i="1" smtClean="0">
                            <a:latin typeface="Cambria Math" panose="02040503050406030204" pitchFamily="18" charset="0"/>
                          </a:rPr>
                          <m:t>∗</m:t>
                        </m:r>
                      </m:sup>
                    </m:sSup>
                  </m:oMath>
                </a14:m>
                <a:r>
                  <a:rPr lang="en-US" dirty="0"/>
                  <a:t>: Max system time observed so far</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773" t="-1541"/>
                </a:stretch>
              </a:blipFill>
            </p:spPr>
            <p:txBody>
              <a:bodyPr/>
              <a:lstStyle/>
              <a:p>
                <a:r>
                  <a:rPr lang="en-US">
                    <a:noFill/>
                  </a:rPr>
                  <a:t> </a:t>
                </a:r>
              </a:p>
            </p:txBody>
          </p:sp>
        </mc:Fallback>
      </mc:AlternateContent>
      <p:sp>
        <p:nvSpPr>
          <p:cNvPr id="4" name="TextBox 3"/>
          <p:cNvSpPr txBox="1"/>
          <p:nvPr/>
        </p:nvSpPr>
        <p:spPr>
          <a:xfrm>
            <a:off x="6324600" y="3006897"/>
            <a:ext cx="2666999" cy="923330"/>
          </a:xfrm>
          <a:prstGeom prst="rect">
            <a:avLst/>
          </a:prstGeom>
          <a:noFill/>
        </p:spPr>
        <p:txBody>
          <a:bodyPr wrap="square" rtlCol="0">
            <a:spAutoFit/>
          </a:bodyPr>
          <a:lstStyle/>
          <a:p>
            <a:r>
              <a:rPr lang="en-US" dirty="0">
                <a:solidFill>
                  <a:srgbClr val="FF0000"/>
                </a:solidFill>
              </a:rPr>
              <a:t>Updated whenever a customer finishes waiting in queue</a:t>
            </a:r>
          </a:p>
        </p:txBody>
      </p:sp>
      <p:sp>
        <p:nvSpPr>
          <p:cNvPr id="5" name="Right Brace 4"/>
          <p:cNvSpPr/>
          <p:nvPr/>
        </p:nvSpPr>
        <p:spPr>
          <a:xfrm>
            <a:off x="5924551" y="3025758"/>
            <a:ext cx="228600" cy="762000"/>
          </a:xfrm>
          <a:prstGeom prst="rightBrace">
            <a:avLst>
              <a:gd name="adj1" fmla="val 41601"/>
              <a:gd name="adj2" fmla="val 52376"/>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6324600" y="4155697"/>
            <a:ext cx="2666999" cy="923330"/>
          </a:xfrm>
          <a:prstGeom prst="rect">
            <a:avLst/>
          </a:prstGeom>
          <a:noFill/>
        </p:spPr>
        <p:txBody>
          <a:bodyPr wrap="square" rtlCol="0">
            <a:spAutoFit/>
          </a:bodyPr>
          <a:lstStyle/>
          <a:p>
            <a:r>
              <a:rPr lang="en-US" dirty="0">
                <a:solidFill>
                  <a:srgbClr val="FF0000"/>
                </a:solidFill>
              </a:rPr>
              <a:t>Updated whenever a customer leaves the system</a:t>
            </a:r>
          </a:p>
        </p:txBody>
      </p:sp>
      <p:sp>
        <p:nvSpPr>
          <p:cNvPr id="7" name="Right Brace 6"/>
          <p:cNvSpPr/>
          <p:nvPr/>
        </p:nvSpPr>
        <p:spPr>
          <a:xfrm>
            <a:off x="5924551" y="4174558"/>
            <a:ext cx="228600" cy="762000"/>
          </a:xfrm>
          <a:prstGeom prst="rightBrace">
            <a:avLst>
              <a:gd name="adj1" fmla="val 41601"/>
              <a:gd name="adj2" fmla="val 52376"/>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65822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COMPUTATION OF STATISTICS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a:t>: Function of number of customers waiting in queue (state var.)</a:t>
                </a:r>
              </a:p>
              <a:p>
                <a:pPr marL="0" indent="0">
                  <a:buNone/>
                </a:pPr>
                <a:r>
                  <a:rPr lang="en-US" dirty="0"/>
                  <a:t>	</a:t>
                </a:r>
                <a14:m>
                  <m:oMath xmlns:m="http://schemas.openxmlformats.org/officeDocument/2006/math">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m:rPr>
                        <m:lit/>
                      </m:rPr>
                      <a:rPr lang="en-US" b="0" i="1" smtClean="0">
                        <a:latin typeface="Cambria Math" panose="02040503050406030204" pitchFamily="18" charset="0"/>
                      </a:rPr>
                      <m:t>{</m:t>
                    </m:r>
                    <m:r>
                      <a:rPr lang="en-US" b="0" i="1" smtClean="0">
                        <a:latin typeface="Cambria Math" panose="02040503050406030204" pitchFamily="18" charset="0"/>
                      </a:rPr>
                      <m:t>0,1,2,…}</m:t>
                    </m:r>
                  </m:oMath>
                </a14:m>
                <a:endParaRPr lang="en-US" dirty="0"/>
              </a:p>
              <a:p>
                <a14:m>
                  <m:oMath xmlns:m="http://schemas.openxmlformats.org/officeDocument/2006/math">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r>
                  <a:rPr lang="en-US" dirty="0"/>
                  <a:t>: Server busy function (state var.)</a:t>
                </a:r>
              </a:p>
              <a:p>
                <a:pPr marL="0" indent="0">
                  <a:buNone/>
                </a:pPr>
                <a:r>
                  <a:rPr lang="en-US" dirty="0"/>
                  <a:t>	</a:t>
                </a:r>
                <a14:m>
                  <m:oMath xmlns:m="http://schemas.openxmlformats.org/officeDocument/2006/math">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m:rPr>
                        <m:lit/>
                      </m:rPr>
                      <a:rPr lang="en-US" b="0" i="1" smtClean="0">
                        <a:latin typeface="Cambria Math" panose="02040503050406030204" pitchFamily="18" charset="0"/>
                      </a:rPr>
                      <m:t>{</m:t>
                    </m:r>
                    <m:r>
                      <a:rPr lang="en-US" b="0" i="1" smtClean="0">
                        <a:latin typeface="Cambria Math" panose="02040503050406030204" pitchFamily="18" charset="0"/>
                      </a:rPr>
                      <m:t>0,1}</m:t>
                    </m:r>
                  </m:oMath>
                </a14:m>
                <a:endParaRPr lang="en-US" dirty="0"/>
              </a:p>
              <a:p>
                <a14:m>
                  <m:oMath xmlns:m="http://schemas.openxmlformats.org/officeDocument/2006/math">
                    <m:r>
                      <a:rPr lang="en-US" b="0" i="1" smtClean="0">
                        <a:latin typeface="Cambria Math" panose="02040503050406030204" pitchFamily="18" charset="0"/>
                      </a:rPr>
                      <m:t>𝐿</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a:rPr lang="en-US" b="0" i="1" smtClean="0">
                        <a:latin typeface="Cambria Math" panose="02040503050406030204" pitchFamily="18" charset="0"/>
                      </a:rPr>
                      <m:t>𝑄</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a:rPr lang="en-US" b="0" i="1" smtClean="0">
                        <a:latin typeface="Cambria Math" panose="02040503050406030204" pitchFamily="18" charset="0"/>
                      </a:rPr>
                      <m:t>𝐵</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oMath>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773" t="-1541"/>
                </a:stretch>
              </a:blipFill>
            </p:spPr>
            <p:txBody>
              <a:bodyPr/>
              <a:lstStyle/>
              <a:p>
                <a:r>
                  <a:rPr lang="en-US">
                    <a:noFill/>
                  </a:rPr>
                  <a:t> </a:t>
                </a:r>
              </a:p>
            </p:txBody>
          </p:sp>
        </mc:Fallback>
      </mc:AlternateContent>
    </p:spTree>
    <p:extLst>
      <p:ext uri="{BB962C8B-B14F-4D97-AF65-F5344CB8AC3E}">
        <p14:creationId xmlns:p14="http://schemas.microsoft.com/office/powerpoint/2010/main" val="201102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COMPUTATION OF STATISTICS</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r>
                  <a:rPr lang="en-US" sz="2400" dirty="0"/>
                  <a:t>Using these variables, we can find:</a:t>
                </a:r>
              </a:p>
              <a:p>
                <a:pPr lvl="1"/>
                <a:r>
                  <a:rPr lang="en-US" sz="2000" dirty="0"/>
                  <a:t>Average Waiting Time (In Queue): </a:t>
                </a:r>
                <a14:m>
                  <m:oMath xmlns:m="http://schemas.openxmlformats.org/officeDocument/2006/math">
                    <m:f>
                      <m:fPr>
                        <m:ctrlPr>
                          <a:rPr lang="en-US" sz="2000" i="1" smtClean="0">
                            <a:latin typeface="Cambria Math" panose="02040503050406030204" pitchFamily="18" charset="0"/>
                          </a:rPr>
                        </m:ctrlPr>
                      </m:fPr>
                      <m:num>
                        <m:r>
                          <m:rPr>
                            <m:sty m:val="p"/>
                          </m:rPr>
                          <a:rPr lang="en-US" sz="2000" b="0" i="0" smtClean="0">
                            <a:latin typeface="Cambria Math" panose="02040503050406030204" pitchFamily="18" charset="0"/>
                          </a:rPr>
                          <m:t>Σ</m:t>
                        </m:r>
                        <m:r>
                          <a:rPr lang="en-US" sz="2000" b="0" i="1" smtClean="0">
                            <a:latin typeface="Cambria Math" panose="02040503050406030204" pitchFamily="18" charset="0"/>
                          </a:rPr>
                          <m:t>𝑊𝑄</m:t>
                        </m:r>
                      </m:num>
                      <m:den>
                        <m:r>
                          <a:rPr lang="en-US" sz="2000" b="0" i="1" smtClean="0">
                            <a:latin typeface="Cambria Math" panose="02040503050406030204" pitchFamily="18" charset="0"/>
                          </a:rPr>
                          <m:t>𝑁</m:t>
                        </m:r>
                      </m:den>
                    </m:f>
                  </m:oMath>
                </a14:m>
                <a:r>
                  <a:rPr lang="en-US" sz="2000" dirty="0"/>
                  <a:t> (Tally)</a:t>
                </a:r>
              </a:p>
              <a:p>
                <a:pPr lvl="1"/>
                <a:r>
                  <a:rPr lang="en-US" sz="2000" dirty="0"/>
                  <a:t>Average System (Total) Time: </a:t>
                </a:r>
                <a14:m>
                  <m:oMath xmlns:m="http://schemas.openxmlformats.org/officeDocument/2006/math">
                    <m:f>
                      <m:fPr>
                        <m:ctrlPr>
                          <a:rPr lang="en-US" sz="2000" i="1" smtClean="0">
                            <a:latin typeface="Cambria Math" panose="02040503050406030204" pitchFamily="18" charset="0"/>
                          </a:rPr>
                        </m:ctrlPr>
                      </m:fPr>
                      <m:num>
                        <m:r>
                          <m:rPr>
                            <m:sty m:val="p"/>
                          </m:rPr>
                          <a:rPr lang="en-US" sz="2000" b="0" i="0" smtClean="0">
                            <a:latin typeface="Cambria Math" panose="02040503050406030204" pitchFamily="18" charset="0"/>
                          </a:rPr>
                          <m:t>Σ</m:t>
                        </m:r>
                        <m:r>
                          <a:rPr lang="en-US" sz="2000" b="0" i="1" smtClean="0">
                            <a:latin typeface="Cambria Math" panose="02040503050406030204" pitchFamily="18" charset="0"/>
                          </a:rPr>
                          <m:t>𝑇𝑆</m:t>
                        </m:r>
                      </m:num>
                      <m:den>
                        <m:r>
                          <a:rPr lang="en-US" sz="2000" b="0" i="1" smtClean="0">
                            <a:latin typeface="Cambria Math" panose="02040503050406030204" pitchFamily="18" charset="0"/>
                          </a:rPr>
                          <m:t>𝑃</m:t>
                        </m:r>
                      </m:den>
                    </m:f>
                  </m:oMath>
                </a14:m>
                <a:r>
                  <a:rPr lang="en-US" sz="2000" dirty="0"/>
                  <a:t> (Tally)</a:t>
                </a:r>
              </a:p>
              <a:p>
                <a:pPr lvl="1"/>
                <a:r>
                  <a:rPr lang="en-US" sz="2000" dirty="0"/>
                  <a:t>Average Number of Customers In Queue: </a:t>
                </a:r>
                <a14:m>
                  <m:oMath xmlns:m="http://schemas.openxmlformats.org/officeDocument/2006/math">
                    <m:f>
                      <m:fPr>
                        <m:ctrlPr>
                          <a:rPr lang="en-US" sz="2000" i="1" smtClean="0">
                            <a:latin typeface="Cambria Math" panose="02040503050406030204" pitchFamily="18" charset="0"/>
                          </a:rPr>
                        </m:ctrlPr>
                      </m:fPr>
                      <m:num>
                        <m:nary>
                          <m:naryPr>
                            <m:limLoc m:val="undOvr"/>
                            <m:subHide m:val="on"/>
                            <m:supHide m:val="on"/>
                            <m:ctrlPr>
                              <a:rPr lang="en-US" sz="2000" i="1" smtClean="0">
                                <a:latin typeface="Cambria Math" panose="02040503050406030204" pitchFamily="18" charset="0"/>
                              </a:rPr>
                            </m:ctrlPr>
                          </m:naryPr>
                          <m:sub/>
                          <m:sup/>
                          <m:e>
                            <m:r>
                              <a:rPr lang="en-US" sz="2000" b="0" i="1" smtClean="0">
                                <a:latin typeface="Cambria Math" panose="02040503050406030204" pitchFamily="18" charset="0"/>
                              </a:rPr>
                              <m:t>𝑄</m:t>
                            </m:r>
                            <m:r>
                              <a:rPr lang="en-US" sz="2000" b="0" i="1" smtClean="0">
                                <a:latin typeface="Cambria Math" panose="02040503050406030204" pitchFamily="18" charset="0"/>
                              </a:rPr>
                              <m:t>(</m:t>
                            </m:r>
                            <m:r>
                              <a:rPr lang="en-US" sz="2000" b="0" i="1" smtClean="0">
                                <a:latin typeface="Cambria Math" panose="02040503050406030204" pitchFamily="18" charset="0"/>
                              </a:rPr>
                              <m:t>𝑡</m:t>
                            </m:r>
                            <m:r>
                              <a:rPr lang="en-US" sz="2000" b="0" i="1" smtClean="0">
                                <a:latin typeface="Cambria Math" panose="02040503050406030204" pitchFamily="18" charset="0"/>
                              </a:rPr>
                              <m:t>)</m:t>
                            </m:r>
                          </m:e>
                        </m:nary>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𝑇</m:t>
                            </m:r>
                          </m:e>
                          <m:sub>
                            <m:r>
                              <a:rPr lang="en-US" sz="2000" b="0" i="1" smtClean="0">
                                <a:latin typeface="Cambria Math" panose="02040503050406030204" pitchFamily="18" charset="0"/>
                              </a:rPr>
                              <m:t>𝐸</m:t>
                            </m:r>
                          </m:sub>
                        </m:sSub>
                      </m:den>
                    </m:f>
                  </m:oMath>
                </a14:m>
                <a:r>
                  <a:rPr lang="en-US" sz="2000" b="0" dirty="0"/>
                  <a:t> (Time-persistent)</a:t>
                </a:r>
              </a:p>
              <a:p>
                <a:pPr lvl="1"/>
                <a:r>
                  <a:rPr lang="en-US" sz="2000" dirty="0"/>
                  <a:t>Server Utilization: </a:t>
                </a:r>
                <a14:m>
                  <m:oMath xmlns:m="http://schemas.openxmlformats.org/officeDocument/2006/math">
                    <m:f>
                      <m:fPr>
                        <m:ctrlPr>
                          <a:rPr lang="en-US" sz="2000" i="1" smtClean="0">
                            <a:latin typeface="Cambria Math" panose="02040503050406030204" pitchFamily="18" charset="0"/>
                          </a:rPr>
                        </m:ctrlPr>
                      </m:fPr>
                      <m:num>
                        <m:nary>
                          <m:naryPr>
                            <m:limLoc m:val="undOvr"/>
                            <m:subHide m:val="on"/>
                            <m:supHide m:val="on"/>
                            <m:ctrlPr>
                              <a:rPr lang="en-US" sz="2000" i="1" smtClean="0">
                                <a:latin typeface="Cambria Math" panose="02040503050406030204" pitchFamily="18" charset="0"/>
                              </a:rPr>
                            </m:ctrlPr>
                          </m:naryPr>
                          <m:sub/>
                          <m:sup/>
                          <m:e>
                            <m:r>
                              <a:rPr lang="en-US" sz="2000" b="0" i="1" smtClean="0">
                                <a:latin typeface="Cambria Math" panose="02040503050406030204" pitchFamily="18" charset="0"/>
                              </a:rPr>
                              <m:t>𝐵</m:t>
                            </m:r>
                            <m:r>
                              <a:rPr lang="en-US" sz="2000" b="0" i="1" smtClean="0">
                                <a:latin typeface="Cambria Math" panose="02040503050406030204" pitchFamily="18" charset="0"/>
                              </a:rPr>
                              <m:t>(</m:t>
                            </m:r>
                            <m:r>
                              <a:rPr lang="en-US" sz="2000" b="0" i="1" smtClean="0">
                                <a:latin typeface="Cambria Math" panose="02040503050406030204" pitchFamily="18" charset="0"/>
                              </a:rPr>
                              <m:t>𝑡</m:t>
                            </m:r>
                            <m:r>
                              <a:rPr lang="en-US" sz="2000" b="0" i="1" smtClean="0">
                                <a:latin typeface="Cambria Math" panose="02040503050406030204" pitchFamily="18" charset="0"/>
                              </a:rPr>
                              <m:t>)</m:t>
                            </m:r>
                          </m:e>
                        </m:nary>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𝑇</m:t>
                            </m:r>
                          </m:e>
                          <m:sub>
                            <m:r>
                              <a:rPr lang="en-US" sz="2000" b="0" i="1" smtClean="0">
                                <a:latin typeface="Cambria Math" panose="02040503050406030204" pitchFamily="18" charset="0"/>
                              </a:rPr>
                              <m:t>𝐸</m:t>
                            </m:r>
                          </m:sub>
                        </m:sSub>
                      </m:den>
                    </m:f>
                  </m:oMath>
                </a14:m>
                <a:r>
                  <a:rPr lang="en-US" sz="2000" dirty="0"/>
                  <a:t> (Time-persistent)</a:t>
                </a:r>
              </a:p>
              <a:p>
                <a:endParaRPr lang="en-US" sz="2400" dirty="0"/>
              </a:p>
              <a:p>
                <a:r>
                  <a:rPr lang="en-US" sz="2400" dirty="0"/>
                  <a:t>Note that additional variables are needed if further statistical outputs are needed:</a:t>
                </a:r>
              </a:p>
              <a:p>
                <a:pPr lvl="1"/>
                <a:r>
                  <a:rPr lang="en-US" sz="2000" dirty="0"/>
                  <a:t>Maximum idle time, maximum queue length…</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005" t="-1961"/>
                </a:stretch>
              </a:blipFill>
            </p:spPr>
            <p:txBody>
              <a:bodyPr/>
              <a:lstStyle/>
              <a:p>
                <a:r>
                  <a:rPr lang="en-US">
                    <a:noFill/>
                  </a:rPr>
                  <a:t> </a:t>
                </a:r>
              </a:p>
            </p:txBody>
          </p:sp>
        </mc:Fallback>
      </mc:AlternateContent>
    </p:spTree>
    <p:extLst>
      <p:ext uri="{BB962C8B-B14F-4D97-AF65-F5344CB8AC3E}">
        <p14:creationId xmlns:p14="http://schemas.microsoft.com/office/powerpoint/2010/main" val="2592817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TOWARDS MAKING A SIMUATION RUN</a:t>
            </a:r>
          </a:p>
        </p:txBody>
      </p:sp>
      <p:sp>
        <p:nvSpPr>
          <p:cNvPr id="3" name="Content Placeholder 2"/>
          <p:cNvSpPr>
            <a:spLocks noGrp="1"/>
          </p:cNvSpPr>
          <p:nvPr>
            <p:ph idx="1"/>
          </p:nvPr>
        </p:nvSpPr>
        <p:spPr/>
        <p:txBody>
          <a:bodyPr/>
          <a:lstStyle/>
          <a:p>
            <a:r>
              <a:rPr lang="en-US" sz="2800" dirty="0"/>
              <a:t>Now that we know how to:</a:t>
            </a:r>
          </a:p>
          <a:p>
            <a:pPr lvl="1"/>
            <a:r>
              <a:rPr lang="en-US" sz="2500" dirty="0"/>
              <a:t>advance simulation time</a:t>
            </a:r>
          </a:p>
          <a:p>
            <a:pPr lvl="1"/>
            <a:r>
              <a:rPr lang="en-US" sz="2500" dirty="0"/>
              <a:t>keep track of events</a:t>
            </a:r>
          </a:p>
          <a:p>
            <a:pPr lvl="1"/>
            <a:r>
              <a:rPr lang="en-US" sz="2500" dirty="0"/>
              <a:t>collect statistics</a:t>
            </a:r>
          </a:p>
          <a:p>
            <a:pPr marL="0" indent="0">
              <a:buNone/>
            </a:pPr>
            <a:r>
              <a:rPr lang="en-US" sz="2800" dirty="0"/>
              <a:t>    we will now see how to simulate and analyze a  </a:t>
            </a:r>
          </a:p>
          <a:p>
            <a:pPr marL="0" indent="0">
              <a:buNone/>
            </a:pPr>
            <a:r>
              <a:rPr lang="en-US" sz="2800" dirty="0"/>
              <a:t>    G/G/1 queuing system. </a:t>
            </a:r>
          </a:p>
        </p:txBody>
      </p:sp>
    </p:spTree>
    <p:extLst>
      <p:ext uri="{BB962C8B-B14F-4D97-AF65-F5344CB8AC3E}">
        <p14:creationId xmlns:p14="http://schemas.microsoft.com/office/powerpoint/2010/main" val="3794913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a:t>Arrival Event Flowchart (Logical Model)</a:t>
            </a:r>
          </a:p>
        </p:txBody>
      </p:sp>
      <p:sp>
        <p:nvSpPr>
          <p:cNvPr id="8195" name="AutoShape 3"/>
          <p:cNvSpPr>
            <a:spLocks noChangeArrowheads="1"/>
          </p:cNvSpPr>
          <p:nvPr/>
        </p:nvSpPr>
        <p:spPr bwMode="auto">
          <a:xfrm>
            <a:off x="3657600" y="1674711"/>
            <a:ext cx="1828800" cy="53340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Arrival event</a:t>
            </a:r>
            <a:endParaRPr lang="en-AU" altLang="tr-TR" sz="1600">
              <a:solidFill>
                <a:schemeClr val="folHlink"/>
              </a:solidFill>
              <a:latin typeface="+mn-lt"/>
            </a:endParaRPr>
          </a:p>
        </p:txBody>
      </p:sp>
      <p:sp>
        <p:nvSpPr>
          <p:cNvPr id="8196" name="Rectangle 4"/>
          <p:cNvSpPr>
            <a:spLocks noChangeArrowheads="1"/>
          </p:cNvSpPr>
          <p:nvPr/>
        </p:nvSpPr>
        <p:spPr bwMode="auto">
          <a:xfrm>
            <a:off x="3505200" y="2502695"/>
            <a:ext cx="2133600" cy="3810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Schedule next arrival</a:t>
            </a:r>
            <a:endParaRPr lang="en-AU" altLang="tr-TR" sz="1600">
              <a:latin typeface="+mn-lt"/>
            </a:endParaRPr>
          </a:p>
        </p:txBody>
      </p:sp>
      <p:sp>
        <p:nvSpPr>
          <p:cNvPr id="8197" name="Rectangle 5"/>
          <p:cNvSpPr>
            <a:spLocks noChangeArrowheads="1"/>
          </p:cNvSpPr>
          <p:nvPr/>
        </p:nvSpPr>
        <p:spPr bwMode="auto">
          <a:xfrm>
            <a:off x="3126889" y="3187265"/>
            <a:ext cx="2895600" cy="457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dirty="0">
                <a:latin typeface="+mn-lt"/>
              </a:rPr>
              <a:t>Increase number in the system</a:t>
            </a:r>
            <a:endParaRPr lang="en-AU" altLang="tr-TR" sz="1600" dirty="0">
              <a:latin typeface="+mn-lt"/>
            </a:endParaRPr>
          </a:p>
        </p:txBody>
      </p:sp>
      <p:sp>
        <p:nvSpPr>
          <p:cNvPr id="8198" name="Rectangle 6"/>
          <p:cNvSpPr>
            <a:spLocks noChangeArrowheads="1"/>
          </p:cNvSpPr>
          <p:nvPr/>
        </p:nvSpPr>
        <p:spPr bwMode="auto">
          <a:xfrm>
            <a:off x="959080" y="5145881"/>
            <a:ext cx="2133600" cy="9144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Set service time &amp; </a:t>
            </a:r>
          </a:p>
          <a:p>
            <a:pPr algn="ctr" eaLnBrk="1" hangingPunct="1"/>
            <a:r>
              <a:rPr lang="en-AU" altLang="tr-TR">
                <a:latin typeface="+mn-lt"/>
              </a:rPr>
              <a:t>schedule departure  </a:t>
            </a:r>
          </a:p>
        </p:txBody>
      </p:sp>
      <p:sp>
        <p:nvSpPr>
          <p:cNvPr id="8199" name="Rectangle 7"/>
          <p:cNvSpPr>
            <a:spLocks noChangeArrowheads="1"/>
          </p:cNvSpPr>
          <p:nvPr/>
        </p:nvSpPr>
        <p:spPr bwMode="auto">
          <a:xfrm>
            <a:off x="6172200" y="4189311"/>
            <a:ext cx="2362200" cy="5334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dirty="0">
                <a:latin typeface="+mn-lt"/>
              </a:rPr>
              <a:t>Increase number of </a:t>
            </a:r>
          </a:p>
          <a:p>
            <a:pPr algn="ctr" eaLnBrk="1" hangingPunct="1"/>
            <a:r>
              <a:rPr lang="en-AU" altLang="tr-TR" dirty="0">
                <a:latin typeface="+mn-lt"/>
              </a:rPr>
              <a:t>entities in queue</a:t>
            </a:r>
            <a:endParaRPr lang="en-AU" altLang="tr-TR" sz="1600" dirty="0">
              <a:latin typeface="+mn-lt"/>
            </a:endParaRPr>
          </a:p>
        </p:txBody>
      </p:sp>
      <p:sp>
        <p:nvSpPr>
          <p:cNvPr id="8200" name="Rectangle 8"/>
          <p:cNvSpPr>
            <a:spLocks noChangeArrowheads="1"/>
          </p:cNvSpPr>
          <p:nvPr/>
        </p:nvSpPr>
        <p:spPr bwMode="auto">
          <a:xfrm>
            <a:off x="1073380" y="4221377"/>
            <a:ext cx="1905000" cy="457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Make server busy</a:t>
            </a:r>
            <a:endParaRPr lang="en-AU" altLang="tr-TR" sz="1600">
              <a:latin typeface="+mn-lt"/>
            </a:endParaRPr>
          </a:p>
        </p:txBody>
      </p:sp>
      <p:sp>
        <p:nvSpPr>
          <p:cNvPr id="8204" name="Line 12"/>
          <p:cNvSpPr>
            <a:spLocks noChangeShapeType="1"/>
          </p:cNvSpPr>
          <p:nvPr/>
        </p:nvSpPr>
        <p:spPr bwMode="auto">
          <a:xfrm flipH="1">
            <a:off x="4572000" y="2208111"/>
            <a:ext cx="0" cy="287133"/>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8206" name="Text Box 14"/>
          <p:cNvSpPr txBox="1">
            <a:spLocks noChangeArrowheads="1"/>
          </p:cNvSpPr>
          <p:nvPr/>
        </p:nvSpPr>
        <p:spPr bwMode="auto">
          <a:xfrm>
            <a:off x="3350428" y="4137663"/>
            <a:ext cx="458780" cy="338554"/>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tr-TR" sz="1600" b="1" dirty="0">
                <a:latin typeface="+mn-lt"/>
              </a:rPr>
              <a:t>NO</a:t>
            </a:r>
            <a:endParaRPr lang="en-US" altLang="tr-TR" sz="1600" dirty="0">
              <a:latin typeface="+mn-lt"/>
            </a:endParaRPr>
          </a:p>
        </p:txBody>
      </p:sp>
      <p:sp>
        <p:nvSpPr>
          <p:cNvPr id="8207" name="Text Box 15"/>
          <p:cNvSpPr txBox="1">
            <a:spLocks noChangeArrowheads="1"/>
          </p:cNvSpPr>
          <p:nvPr/>
        </p:nvSpPr>
        <p:spPr bwMode="auto">
          <a:xfrm>
            <a:off x="5363425" y="4111423"/>
            <a:ext cx="487249" cy="338554"/>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tr-TR" sz="1600" b="1" dirty="0">
                <a:latin typeface="+mn-lt"/>
              </a:rPr>
              <a:t>YES</a:t>
            </a:r>
            <a:endParaRPr lang="en-US" altLang="tr-TR" sz="1600" dirty="0">
              <a:latin typeface="+mn-lt"/>
            </a:endParaRPr>
          </a:p>
        </p:txBody>
      </p:sp>
      <p:sp>
        <p:nvSpPr>
          <p:cNvPr id="8210" name="Text Box 18"/>
          <p:cNvSpPr txBox="1">
            <a:spLocks noChangeArrowheads="1"/>
          </p:cNvSpPr>
          <p:nvPr/>
        </p:nvSpPr>
        <p:spPr bwMode="auto">
          <a:xfrm>
            <a:off x="6037729" y="3223504"/>
            <a:ext cx="1215396" cy="384721"/>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mn-lt"/>
              </a:rPr>
              <a:t>L(t)=L(t)+1</a:t>
            </a:r>
            <a:endParaRPr lang="en-AU" altLang="tr-TR">
              <a:latin typeface="+mn-lt"/>
            </a:endParaRPr>
          </a:p>
        </p:txBody>
      </p:sp>
      <p:sp>
        <p:nvSpPr>
          <p:cNvPr id="8211" name="Text Box 19"/>
          <p:cNvSpPr txBox="1">
            <a:spLocks noChangeArrowheads="1"/>
          </p:cNvSpPr>
          <p:nvPr/>
        </p:nvSpPr>
        <p:spPr bwMode="auto">
          <a:xfrm>
            <a:off x="6661150" y="4760041"/>
            <a:ext cx="1384300" cy="381000"/>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mn-lt"/>
              </a:rPr>
              <a:t>Q(t)=Q(t)+1</a:t>
            </a:r>
            <a:endParaRPr lang="en-AU" altLang="tr-TR">
              <a:latin typeface="+mn-lt"/>
            </a:endParaRPr>
          </a:p>
        </p:txBody>
      </p:sp>
      <p:sp>
        <p:nvSpPr>
          <p:cNvPr id="8212" name="Text Box 20"/>
          <p:cNvSpPr txBox="1">
            <a:spLocks noChangeArrowheads="1"/>
          </p:cNvSpPr>
          <p:nvPr/>
        </p:nvSpPr>
        <p:spPr bwMode="auto">
          <a:xfrm>
            <a:off x="2186177" y="4706440"/>
            <a:ext cx="792205" cy="384721"/>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dirty="0">
                <a:latin typeface="+mn-lt"/>
              </a:rPr>
              <a:t>B(t)=1</a:t>
            </a:r>
            <a:endParaRPr lang="en-AU" altLang="tr-TR" dirty="0">
              <a:latin typeface="+mn-lt"/>
            </a:endParaRPr>
          </a:p>
        </p:txBody>
      </p:sp>
      <p:sp>
        <p:nvSpPr>
          <p:cNvPr id="2" name="Line 12">
            <a:extLst>
              <a:ext uri="{FF2B5EF4-FFF2-40B4-BE49-F238E27FC236}">
                <a16:creationId xmlns:a16="http://schemas.microsoft.com/office/drawing/2014/main" id="{C50E825E-5D48-5DA2-48EC-2865090DA6E1}"/>
              </a:ext>
            </a:extLst>
          </p:cNvPr>
          <p:cNvSpPr>
            <a:spLocks noChangeShapeType="1"/>
          </p:cNvSpPr>
          <p:nvPr/>
        </p:nvSpPr>
        <p:spPr bwMode="auto">
          <a:xfrm flipH="1">
            <a:off x="4572000" y="2886768"/>
            <a:ext cx="0" cy="287133"/>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4" name="Line 12">
            <a:extLst>
              <a:ext uri="{FF2B5EF4-FFF2-40B4-BE49-F238E27FC236}">
                <a16:creationId xmlns:a16="http://schemas.microsoft.com/office/drawing/2014/main" id="{90A83622-0279-C6BF-4791-CBC542106236}"/>
              </a:ext>
            </a:extLst>
          </p:cNvPr>
          <p:cNvSpPr>
            <a:spLocks noChangeShapeType="1"/>
          </p:cNvSpPr>
          <p:nvPr/>
        </p:nvSpPr>
        <p:spPr bwMode="auto">
          <a:xfrm flipH="1">
            <a:off x="2978383" y="4449047"/>
            <a:ext cx="1136417" cy="15568"/>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5" name="Line 12">
            <a:extLst>
              <a:ext uri="{FF2B5EF4-FFF2-40B4-BE49-F238E27FC236}">
                <a16:creationId xmlns:a16="http://schemas.microsoft.com/office/drawing/2014/main" id="{EF253B9D-EFEC-D2FF-BA55-CF1CAFFCA6C8}"/>
              </a:ext>
            </a:extLst>
          </p:cNvPr>
          <p:cNvSpPr>
            <a:spLocks noChangeShapeType="1"/>
          </p:cNvSpPr>
          <p:nvPr/>
        </p:nvSpPr>
        <p:spPr bwMode="auto">
          <a:xfrm flipV="1">
            <a:off x="5029200" y="4449047"/>
            <a:ext cx="1170040" cy="1770"/>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7" name="Line 12">
            <a:extLst>
              <a:ext uri="{FF2B5EF4-FFF2-40B4-BE49-F238E27FC236}">
                <a16:creationId xmlns:a16="http://schemas.microsoft.com/office/drawing/2014/main" id="{895CAC9E-3837-FF05-6A41-DE6D7CD5231D}"/>
              </a:ext>
            </a:extLst>
          </p:cNvPr>
          <p:cNvSpPr>
            <a:spLocks noChangeShapeType="1"/>
          </p:cNvSpPr>
          <p:nvPr/>
        </p:nvSpPr>
        <p:spPr bwMode="auto">
          <a:xfrm flipH="1">
            <a:off x="4572000" y="3644465"/>
            <a:ext cx="0" cy="287133"/>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8" name="Line 12">
            <a:extLst>
              <a:ext uri="{FF2B5EF4-FFF2-40B4-BE49-F238E27FC236}">
                <a16:creationId xmlns:a16="http://schemas.microsoft.com/office/drawing/2014/main" id="{657CC2B9-8C01-D067-27F3-BD4E5D13A94A}"/>
              </a:ext>
            </a:extLst>
          </p:cNvPr>
          <p:cNvSpPr>
            <a:spLocks noChangeShapeType="1"/>
          </p:cNvSpPr>
          <p:nvPr/>
        </p:nvSpPr>
        <p:spPr bwMode="auto">
          <a:xfrm>
            <a:off x="2024062" y="4682960"/>
            <a:ext cx="0" cy="458081"/>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8201" name="AutoShape 9"/>
          <p:cNvSpPr>
            <a:spLocks noChangeArrowheads="1"/>
          </p:cNvSpPr>
          <p:nvPr/>
        </p:nvSpPr>
        <p:spPr bwMode="auto">
          <a:xfrm>
            <a:off x="4038600" y="3962400"/>
            <a:ext cx="1066800" cy="990600"/>
          </a:xfrm>
          <a:prstGeom prst="flowChartDecision">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tr-TR" sz="1600" dirty="0">
                <a:latin typeface="+mn-lt"/>
              </a:rPr>
              <a:t>Is the</a:t>
            </a:r>
          </a:p>
          <a:p>
            <a:pPr algn="ctr" eaLnBrk="1" hangingPunct="1"/>
            <a:r>
              <a:rPr lang="en-US" altLang="tr-TR" sz="1600" dirty="0">
                <a:latin typeface="+mn-lt"/>
              </a:rPr>
              <a:t>server</a:t>
            </a:r>
          </a:p>
          <a:p>
            <a:pPr algn="ctr" eaLnBrk="1" hangingPunct="1"/>
            <a:r>
              <a:rPr lang="en-US" altLang="tr-TR" sz="1600" dirty="0">
                <a:latin typeface="+mn-lt"/>
              </a:rPr>
              <a:t>busy?</a:t>
            </a:r>
          </a:p>
        </p:txBody>
      </p:sp>
    </p:spTree>
    <p:extLst>
      <p:ext uri="{BB962C8B-B14F-4D97-AF65-F5344CB8AC3E}">
        <p14:creationId xmlns:p14="http://schemas.microsoft.com/office/powerpoint/2010/main" val="1450389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a:t>Departure Event Flowchart (Logical Model)</a:t>
            </a:r>
          </a:p>
        </p:txBody>
      </p:sp>
      <p:sp>
        <p:nvSpPr>
          <p:cNvPr id="9219" name="AutoShape 3"/>
          <p:cNvSpPr>
            <a:spLocks noChangeArrowheads="1"/>
          </p:cNvSpPr>
          <p:nvPr/>
        </p:nvSpPr>
        <p:spPr bwMode="auto">
          <a:xfrm>
            <a:off x="3657600" y="1447800"/>
            <a:ext cx="1828800" cy="53340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Departure event</a:t>
            </a:r>
            <a:endParaRPr lang="en-AU" altLang="tr-TR" sz="1600">
              <a:solidFill>
                <a:schemeClr val="folHlink"/>
              </a:solidFill>
              <a:latin typeface="+mn-lt"/>
            </a:endParaRPr>
          </a:p>
        </p:txBody>
      </p:sp>
      <p:sp>
        <p:nvSpPr>
          <p:cNvPr id="9220" name="Rectangle 4"/>
          <p:cNvSpPr>
            <a:spLocks noChangeArrowheads="1"/>
          </p:cNvSpPr>
          <p:nvPr/>
        </p:nvSpPr>
        <p:spPr bwMode="auto">
          <a:xfrm>
            <a:off x="3235325" y="2281238"/>
            <a:ext cx="2667000" cy="457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Decrease number in system</a:t>
            </a:r>
            <a:endParaRPr lang="en-AU" altLang="tr-TR" sz="1600">
              <a:latin typeface="+mn-lt"/>
            </a:endParaRPr>
          </a:p>
        </p:txBody>
      </p:sp>
      <p:sp>
        <p:nvSpPr>
          <p:cNvPr id="9221" name="Rectangle 5"/>
          <p:cNvSpPr>
            <a:spLocks noChangeArrowheads="1"/>
          </p:cNvSpPr>
          <p:nvPr/>
        </p:nvSpPr>
        <p:spPr bwMode="auto">
          <a:xfrm>
            <a:off x="1033145" y="4417177"/>
            <a:ext cx="2133600" cy="9144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Set service time &amp; </a:t>
            </a:r>
          </a:p>
          <a:p>
            <a:pPr algn="ctr" eaLnBrk="1" hangingPunct="1"/>
            <a:r>
              <a:rPr lang="en-AU" altLang="tr-TR">
                <a:latin typeface="+mn-lt"/>
              </a:rPr>
              <a:t>scheduled departure for</a:t>
            </a:r>
          </a:p>
          <a:p>
            <a:pPr algn="ctr" eaLnBrk="1" hangingPunct="1"/>
            <a:r>
              <a:rPr lang="en-AU" altLang="tr-TR">
                <a:latin typeface="+mn-lt"/>
              </a:rPr>
              <a:t>entity in service </a:t>
            </a:r>
          </a:p>
        </p:txBody>
      </p:sp>
      <p:sp>
        <p:nvSpPr>
          <p:cNvPr id="9222" name="Rectangle 6"/>
          <p:cNvSpPr>
            <a:spLocks noChangeArrowheads="1"/>
          </p:cNvSpPr>
          <p:nvPr/>
        </p:nvSpPr>
        <p:spPr bwMode="auto">
          <a:xfrm>
            <a:off x="6104255" y="3379266"/>
            <a:ext cx="2057400" cy="4572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Make server idle</a:t>
            </a:r>
            <a:endParaRPr lang="en-AU" altLang="tr-TR" sz="1600">
              <a:latin typeface="+mn-lt"/>
            </a:endParaRPr>
          </a:p>
        </p:txBody>
      </p:sp>
      <p:sp>
        <p:nvSpPr>
          <p:cNvPr id="9223" name="Rectangle 7"/>
          <p:cNvSpPr>
            <a:spLocks noChangeArrowheads="1"/>
          </p:cNvSpPr>
          <p:nvPr/>
        </p:nvSpPr>
        <p:spPr bwMode="auto">
          <a:xfrm>
            <a:off x="1147445" y="3341166"/>
            <a:ext cx="1905000" cy="5334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dirty="0">
                <a:latin typeface="+mn-lt"/>
              </a:rPr>
              <a:t>Decrease number in </a:t>
            </a:r>
          </a:p>
          <a:p>
            <a:pPr algn="ctr" eaLnBrk="1" hangingPunct="1"/>
            <a:r>
              <a:rPr lang="en-AU" altLang="tr-TR" dirty="0">
                <a:latin typeface="+mn-lt"/>
              </a:rPr>
              <a:t>queue</a:t>
            </a:r>
            <a:endParaRPr lang="en-AU" altLang="tr-TR" sz="1600" dirty="0">
              <a:latin typeface="+mn-lt"/>
            </a:endParaRPr>
          </a:p>
        </p:txBody>
      </p:sp>
      <p:sp>
        <p:nvSpPr>
          <p:cNvPr id="9224" name="AutoShape 8"/>
          <p:cNvSpPr>
            <a:spLocks noChangeArrowheads="1"/>
          </p:cNvSpPr>
          <p:nvPr/>
        </p:nvSpPr>
        <p:spPr bwMode="auto">
          <a:xfrm>
            <a:off x="4006850" y="3028746"/>
            <a:ext cx="1143000" cy="1143000"/>
          </a:xfrm>
          <a:prstGeom prst="flowChartDecision">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tr-TR" sz="1600" dirty="0">
                <a:latin typeface="+mn-lt"/>
              </a:rPr>
              <a:t>Is the</a:t>
            </a:r>
          </a:p>
          <a:p>
            <a:pPr algn="ctr" eaLnBrk="1" hangingPunct="1"/>
            <a:r>
              <a:rPr lang="en-US" altLang="tr-TR" sz="1600" dirty="0">
                <a:latin typeface="+mn-lt"/>
              </a:rPr>
              <a:t>queue</a:t>
            </a:r>
          </a:p>
          <a:p>
            <a:pPr algn="ctr" eaLnBrk="1" hangingPunct="1"/>
            <a:r>
              <a:rPr lang="en-US" altLang="tr-TR" sz="1600" dirty="0">
                <a:latin typeface="+mn-lt"/>
              </a:rPr>
              <a:t>empty?</a:t>
            </a:r>
          </a:p>
        </p:txBody>
      </p:sp>
      <p:sp>
        <p:nvSpPr>
          <p:cNvPr id="9225" name="Text Box 9"/>
          <p:cNvSpPr txBox="1">
            <a:spLocks noChangeArrowheads="1"/>
          </p:cNvSpPr>
          <p:nvPr/>
        </p:nvSpPr>
        <p:spPr bwMode="auto">
          <a:xfrm>
            <a:off x="3359261" y="3276600"/>
            <a:ext cx="458780" cy="338554"/>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tr-TR" sz="1600" b="1">
                <a:latin typeface="+mn-lt"/>
              </a:rPr>
              <a:t>NO</a:t>
            </a:r>
            <a:endParaRPr lang="en-US" altLang="tr-TR" sz="1600">
              <a:latin typeface="+mn-lt"/>
            </a:endParaRPr>
          </a:p>
        </p:txBody>
      </p:sp>
      <p:sp>
        <p:nvSpPr>
          <p:cNvPr id="9226" name="Text Box 10"/>
          <p:cNvSpPr txBox="1">
            <a:spLocks noChangeArrowheads="1"/>
          </p:cNvSpPr>
          <p:nvPr/>
        </p:nvSpPr>
        <p:spPr bwMode="auto">
          <a:xfrm>
            <a:off x="5303100" y="3276600"/>
            <a:ext cx="487249" cy="338554"/>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tr-TR" sz="1600" b="1">
                <a:latin typeface="+mn-lt"/>
              </a:rPr>
              <a:t>YES</a:t>
            </a:r>
            <a:endParaRPr lang="en-US" altLang="tr-TR" sz="1600">
              <a:latin typeface="+mn-lt"/>
            </a:endParaRPr>
          </a:p>
        </p:txBody>
      </p:sp>
      <p:sp>
        <p:nvSpPr>
          <p:cNvPr id="9227" name="Text Box 11"/>
          <p:cNvSpPr txBox="1">
            <a:spLocks noChangeArrowheads="1"/>
          </p:cNvSpPr>
          <p:nvPr/>
        </p:nvSpPr>
        <p:spPr bwMode="auto">
          <a:xfrm>
            <a:off x="6061613" y="2317478"/>
            <a:ext cx="1168910" cy="384721"/>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mn-lt"/>
              </a:rPr>
              <a:t>L(t)=L(t)-1</a:t>
            </a:r>
            <a:endParaRPr lang="en-AU" altLang="tr-TR">
              <a:latin typeface="+mn-lt"/>
            </a:endParaRPr>
          </a:p>
        </p:txBody>
      </p:sp>
      <p:sp>
        <p:nvSpPr>
          <p:cNvPr id="9228" name="Text Box 12"/>
          <p:cNvSpPr txBox="1">
            <a:spLocks noChangeArrowheads="1"/>
          </p:cNvSpPr>
          <p:nvPr/>
        </p:nvSpPr>
        <p:spPr bwMode="auto">
          <a:xfrm>
            <a:off x="2237053" y="3880383"/>
            <a:ext cx="1328738" cy="381000"/>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mn-lt"/>
              </a:rPr>
              <a:t>Q(t)=Q(t)-1</a:t>
            </a:r>
            <a:endParaRPr lang="en-AU" altLang="tr-TR">
              <a:latin typeface="+mn-lt"/>
            </a:endParaRPr>
          </a:p>
        </p:txBody>
      </p:sp>
      <p:sp>
        <p:nvSpPr>
          <p:cNvPr id="9229" name="Text Box 13"/>
          <p:cNvSpPr txBox="1">
            <a:spLocks noChangeArrowheads="1"/>
          </p:cNvSpPr>
          <p:nvPr/>
        </p:nvSpPr>
        <p:spPr bwMode="auto">
          <a:xfrm>
            <a:off x="6834420" y="3844086"/>
            <a:ext cx="792205" cy="384721"/>
          </a:xfrm>
          <a:prstGeom prst="rect">
            <a:avLst/>
          </a:prstGeom>
          <a:solidFill>
            <a:schemeClr val="bg1"/>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1900">
                <a:latin typeface="+mn-lt"/>
              </a:rPr>
              <a:t>B(t)=0</a:t>
            </a:r>
            <a:endParaRPr lang="en-AU" altLang="tr-TR">
              <a:latin typeface="+mn-lt"/>
            </a:endParaRPr>
          </a:p>
        </p:txBody>
      </p:sp>
      <p:sp>
        <p:nvSpPr>
          <p:cNvPr id="2" name="Line 12">
            <a:extLst>
              <a:ext uri="{FF2B5EF4-FFF2-40B4-BE49-F238E27FC236}">
                <a16:creationId xmlns:a16="http://schemas.microsoft.com/office/drawing/2014/main" id="{2A1D3B86-8F21-643C-C63E-374793D6040B}"/>
              </a:ext>
            </a:extLst>
          </p:cNvPr>
          <p:cNvSpPr>
            <a:spLocks noChangeShapeType="1"/>
          </p:cNvSpPr>
          <p:nvPr/>
        </p:nvSpPr>
        <p:spPr bwMode="auto">
          <a:xfrm flipH="1">
            <a:off x="4572000" y="1982992"/>
            <a:ext cx="0" cy="287133"/>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3" name="Line 12">
            <a:extLst>
              <a:ext uri="{FF2B5EF4-FFF2-40B4-BE49-F238E27FC236}">
                <a16:creationId xmlns:a16="http://schemas.microsoft.com/office/drawing/2014/main" id="{89057B9A-8284-E2DE-6D6A-3D6F2A87EF96}"/>
              </a:ext>
            </a:extLst>
          </p:cNvPr>
          <p:cNvSpPr>
            <a:spLocks noChangeShapeType="1"/>
          </p:cNvSpPr>
          <p:nvPr/>
        </p:nvSpPr>
        <p:spPr bwMode="auto">
          <a:xfrm flipH="1">
            <a:off x="4572000" y="2738438"/>
            <a:ext cx="0" cy="287133"/>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4" name="Line 12">
            <a:extLst>
              <a:ext uri="{FF2B5EF4-FFF2-40B4-BE49-F238E27FC236}">
                <a16:creationId xmlns:a16="http://schemas.microsoft.com/office/drawing/2014/main" id="{B75030EA-610C-9CCA-9734-C4B6CCDEB816}"/>
              </a:ext>
            </a:extLst>
          </p:cNvPr>
          <p:cNvSpPr>
            <a:spLocks noChangeShapeType="1"/>
          </p:cNvSpPr>
          <p:nvPr/>
        </p:nvSpPr>
        <p:spPr bwMode="auto">
          <a:xfrm flipH="1" flipV="1">
            <a:off x="3060065" y="3584420"/>
            <a:ext cx="954405" cy="8206"/>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5" name="Line 12">
            <a:extLst>
              <a:ext uri="{FF2B5EF4-FFF2-40B4-BE49-F238E27FC236}">
                <a16:creationId xmlns:a16="http://schemas.microsoft.com/office/drawing/2014/main" id="{38A41DF2-4F40-FCFD-FF75-03C2F54BEB46}"/>
              </a:ext>
            </a:extLst>
          </p:cNvPr>
          <p:cNvSpPr>
            <a:spLocks noChangeShapeType="1"/>
          </p:cNvSpPr>
          <p:nvPr/>
        </p:nvSpPr>
        <p:spPr bwMode="auto">
          <a:xfrm flipV="1">
            <a:off x="5142230" y="3591454"/>
            <a:ext cx="954405" cy="8206"/>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
        <p:nvSpPr>
          <p:cNvPr id="6" name="Line 12">
            <a:extLst>
              <a:ext uri="{FF2B5EF4-FFF2-40B4-BE49-F238E27FC236}">
                <a16:creationId xmlns:a16="http://schemas.microsoft.com/office/drawing/2014/main" id="{E1650BD3-7C53-957D-E46D-FE176DC38960}"/>
              </a:ext>
            </a:extLst>
          </p:cNvPr>
          <p:cNvSpPr>
            <a:spLocks noChangeShapeType="1"/>
          </p:cNvSpPr>
          <p:nvPr/>
        </p:nvSpPr>
        <p:spPr bwMode="auto">
          <a:xfrm flipH="1">
            <a:off x="2099945" y="3879851"/>
            <a:ext cx="0" cy="539749"/>
          </a:xfrm>
          <a:prstGeom prst="line">
            <a:avLst/>
          </a:prstGeom>
          <a:ln w="38100">
            <a:headEnd type="none" w="med" len="med"/>
            <a:tailEnd type="arrow" w="med" len="med"/>
          </a:ln>
        </p:spPr>
        <p:style>
          <a:lnRef idx="1">
            <a:schemeClr val="accent1"/>
          </a:lnRef>
          <a:fillRef idx="2">
            <a:schemeClr val="accent1"/>
          </a:fillRef>
          <a:effectRef idx="1">
            <a:schemeClr val="accent1"/>
          </a:effectRef>
          <a:fontRef idx="minor">
            <a:schemeClr val="dk1"/>
          </a:fontRef>
        </p:style>
        <p:txBody>
          <a:bodyPr wrap="none" anchor="ctr"/>
          <a:lstStyle/>
          <a:p>
            <a:endParaRPr lang="en-US"/>
          </a:p>
        </p:txBody>
      </p:sp>
    </p:spTree>
    <p:extLst>
      <p:ext uri="{BB962C8B-B14F-4D97-AF65-F5344CB8AC3E}">
        <p14:creationId xmlns:p14="http://schemas.microsoft.com/office/powerpoint/2010/main" val="225388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p:cNvGraphicFramePr>
            <a:graphicFrameLocks/>
          </p:cNvGraphicFramePr>
          <p:nvPr/>
        </p:nvGraphicFramePr>
        <p:xfrm>
          <a:off x="311150" y="1223963"/>
          <a:ext cx="8431213" cy="5416550"/>
        </p:xfrm>
        <a:graphic>
          <a:graphicData uri="http://schemas.openxmlformats.org/presentationml/2006/ole">
            <mc:AlternateContent xmlns:mc="http://schemas.openxmlformats.org/markup-compatibility/2006">
              <mc:Choice xmlns:v="urn:schemas-microsoft-com:vml" Requires="v">
                <p:oleObj name="Document" r:id="rId2" imgW="9254615" imgH="5956208" progId="Word.Document.8">
                  <p:embed/>
                </p:oleObj>
              </mc:Choice>
              <mc:Fallback>
                <p:oleObj name="Document" r:id="rId2" imgW="9254615" imgH="5956208" progId="Word.Document.8">
                  <p:embed/>
                  <p:pic>
                    <p:nvPicPr>
                      <p:cNvPr id="10242"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3963"/>
                        <a:ext cx="8431213"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43" name="Rectangle 3"/>
          <p:cNvSpPr>
            <a:spLocks noGrp="1" noChangeArrowheads="1"/>
          </p:cNvSpPr>
          <p:nvPr>
            <p:ph type="title"/>
          </p:nvPr>
        </p:nvSpPr>
        <p:spPr>
          <a:xfrm>
            <a:off x="457200" y="-152400"/>
            <a:ext cx="8229600" cy="1371600"/>
          </a:xfrm>
        </p:spPr>
        <p:txBody>
          <a:bodyPr/>
          <a:lstStyle/>
          <a:p>
            <a:pPr eaLnBrk="1" hangingPunct="1"/>
            <a:r>
              <a:rPr lang="en-US" altLang="en-US"/>
              <a:t>Simulation by Hand</a:t>
            </a:r>
          </a:p>
        </p:txBody>
      </p:sp>
      <p:sp>
        <p:nvSpPr>
          <p:cNvPr id="10244" name="Rectangle 4"/>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graphicFrame>
        <p:nvGraphicFramePr>
          <p:cNvPr id="10245" name="Object 5"/>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0245"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6" name="Object 6"/>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0246"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7" name="AutoShape 7"/>
          <p:cNvSpPr>
            <a:spLocks noChangeArrowheads="1"/>
          </p:cNvSpPr>
          <p:nvPr/>
        </p:nvSpPr>
        <p:spPr bwMode="auto">
          <a:xfrm>
            <a:off x="1981200" y="2230438"/>
            <a:ext cx="4765675" cy="2971800"/>
          </a:xfrm>
          <a:prstGeom prst="verticalScroll">
            <a:avLst>
              <a:gd name="adj" fmla="val 12500"/>
            </a:avLst>
          </a:prstGeom>
          <a:solidFill>
            <a:schemeClr val="bg1"/>
          </a:solidFill>
          <a:ln w="12700">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dirty="0">
                <a:latin typeface="+mn-lt"/>
              </a:rPr>
              <a:t>Run simulation for 20 minutes to find</a:t>
            </a:r>
          </a:p>
          <a:p>
            <a:pPr eaLnBrk="1" hangingPunct="1">
              <a:buFontTx/>
              <a:buChar char="•"/>
            </a:pPr>
            <a:r>
              <a:rPr lang="en-US" altLang="tr-TR" dirty="0">
                <a:latin typeface="+mn-lt"/>
              </a:rPr>
              <a:t> Average / Max Waiting Time</a:t>
            </a:r>
          </a:p>
          <a:p>
            <a:pPr eaLnBrk="1" hangingPunct="1">
              <a:buFontTx/>
              <a:buChar char="•"/>
            </a:pPr>
            <a:r>
              <a:rPr lang="en-US" altLang="tr-TR" dirty="0">
                <a:latin typeface="+mn-lt"/>
              </a:rPr>
              <a:t> Average / Max System Time</a:t>
            </a:r>
          </a:p>
          <a:p>
            <a:pPr eaLnBrk="1" hangingPunct="1">
              <a:buFontTx/>
              <a:buChar char="•"/>
            </a:pPr>
            <a:r>
              <a:rPr lang="en-US" altLang="tr-TR" dirty="0">
                <a:latin typeface="+mn-lt"/>
              </a:rPr>
              <a:t> Average Queue Length</a:t>
            </a:r>
          </a:p>
          <a:p>
            <a:pPr eaLnBrk="1" hangingPunct="1">
              <a:buFontTx/>
              <a:buChar char="•"/>
            </a:pPr>
            <a:r>
              <a:rPr lang="en-US" altLang="tr-TR" dirty="0">
                <a:latin typeface="+mn-lt"/>
              </a:rPr>
              <a:t> Average Utilization</a:t>
            </a:r>
          </a:p>
          <a:p>
            <a:pPr eaLnBrk="1" hangingPunct="1"/>
            <a:r>
              <a:rPr lang="en-US" altLang="tr-TR" dirty="0">
                <a:latin typeface="+mn-lt"/>
              </a:rPr>
              <a:t>Assume the </a:t>
            </a:r>
            <a:r>
              <a:rPr lang="en-US" altLang="tr-TR" u="sng" dirty="0">
                <a:latin typeface="+mn-lt"/>
              </a:rPr>
              <a:t>first arrival occurs at zero</a:t>
            </a:r>
          </a:p>
        </p:txBody>
      </p:sp>
    </p:spTree>
    <p:extLst>
      <p:ext uri="{BB962C8B-B14F-4D97-AF65-F5344CB8AC3E}">
        <p14:creationId xmlns:p14="http://schemas.microsoft.com/office/powerpoint/2010/main" val="276320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dirty="0"/>
              <a:t>SIMULATION</a:t>
            </a:r>
          </a:p>
        </p:txBody>
      </p:sp>
      <p:sp>
        <p:nvSpPr>
          <p:cNvPr id="3" name="Content Placeholder 2"/>
          <p:cNvSpPr>
            <a:spLocks noGrp="1"/>
          </p:cNvSpPr>
          <p:nvPr>
            <p:ph idx="1"/>
          </p:nvPr>
        </p:nvSpPr>
        <p:spPr/>
        <p:txBody>
          <a:bodyPr/>
          <a:lstStyle/>
          <a:p>
            <a:pPr>
              <a:defRPr/>
            </a:pPr>
            <a:r>
              <a:rPr lang="en-US" sz="2800" dirty="0"/>
              <a:t>In this course we will mainly focus on Discrete-event stochastic dynamic systems.</a:t>
            </a:r>
          </a:p>
          <a:p>
            <a:pPr lvl="1">
              <a:defRPr/>
            </a:pPr>
            <a:r>
              <a:rPr lang="en-US" sz="2400" dirty="0"/>
              <a:t>The system is </a:t>
            </a:r>
            <a:r>
              <a:rPr lang="en-US" sz="2400" b="1" dirty="0"/>
              <a:t>stochastic</a:t>
            </a:r>
            <a:r>
              <a:rPr lang="en-US" sz="2400" dirty="0"/>
              <a:t> because at least one of the system state variables is </a:t>
            </a:r>
            <a:r>
              <a:rPr lang="en-US" sz="2400" u="sng" dirty="0"/>
              <a:t>random</a:t>
            </a:r>
            <a:r>
              <a:rPr lang="en-US" sz="2400" dirty="0"/>
              <a:t> (</a:t>
            </a:r>
            <a:r>
              <a:rPr lang="en-US" sz="2400" dirty="0" err="1"/>
              <a:t>o.w</a:t>
            </a:r>
            <a:r>
              <a:rPr lang="en-US" sz="2400" dirty="0"/>
              <a:t>. deterministic simulation)</a:t>
            </a:r>
          </a:p>
          <a:p>
            <a:pPr lvl="1">
              <a:defRPr/>
            </a:pPr>
            <a:endParaRPr lang="en-US" sz="500" dirty="0"/>
          </a:p>
          <a:p>
            <a:pPr lvl="1">
              <a:defRPr/>
            </a:pPr>
            <a:r>
              <a:rPr lang="en-US" sz="2400" dirty="0"/>
              <a:t>The system is </a:t>
            </a:r>
            <a:r>
              <a:rPr lang="en-US" sz="2400" b="1" dirty="0"/>
              <a:t>dynamic</a:t>
            </a:r>
            <a:r>
              <a:rPr lang="en-US" sz="2400" dirty="0"/>
              <a:t> because system behavior </a:t>
            </a:r>
            <a:r>
              <a:rPr lang="en-US" sz="2400" u="sng" dirty="0"/>
              <a:t>over time</a:t>
            </a:r>
            <a:r>
              <a:rPr lang="en-US" sz="2400" dirty="0"/>
              <a:t> is examined. (</a:t>
            </a:r>
            <a:r>
              <a:rPr lang="en-US" sz="2400" dirty="0" err="1"/>
              <a:t>o.w</a:t>
            </a:r>
            <a:r>
              <a:rPr lang="en-US" sz="2400" dirty="0"/>
              <a:t>. static systems – Monte Carlo simulation)</a:t>
            </a:r>
          </a:p>
          <a:p>
            <a:pPr lvl="1">
              <a:defRPr/>
            </a:pPr>
            <a:endParaRPr lang="en-US" sz="500" dirty="0"/>
          </a:p>
          <a:p>
            <a:pPr lvl="1">
              <a:defRPr/>
            </a:pPr>
            <a:r>
              <a:rPr lang="en-US" sz="2400" dirty="0"/>
              <a:t>The system is </a:t>
            </a:r>
            <a:r>
              <a:rPr lang="en-US" sz="2400" b="1" dirty="0"/>
              <a:t>discrete-event</a:t>
            </a:r>
            <a:r>
              <a:rPr lang="en-US" sz="2400" dirty="0"/>
              <a:t> because the changes in the system state variables are associated with events that occur at </a:t>
            </a:r>
            <a:r>
              <a:rPr lang="en-US" sz="2400" u="sng" dirty="0"/>
              <a:t>discrete time instances only</a:t>
            </a:r>
            <a:r>
              <a:rPr lang="en-US" sz="2400" dirty="0"/>
              <a:t>.</a:t>
            </a:r>
          </a:p>
          <a:p>
            <a:pPr marL="342900" lvl="1" indent="0">
              <a:buFont typeface="Arial" panose="020B0604020202020204" pitchFamily="34" charset="0"/>
              <a:buNone/>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3"/>
          <p:cNvGraphicFramePr>
            <a:graphicFrameLocks/>
          </p:cNvGraphicFramePr>
          <p:nvPr/>
        </p:nvGraphicFramePr>
        <p:xfrm>
          <a:off x="311150" y="1225550"/>
          <a:ext cx="8431213" cy="5422900"/>
        </p:xfrm>
        <a:graphic>
          <a:graphicData uri="http://schemas.openxmlformats.org/presentationml/2006/ole">
            <mc:AlternateContent xmlns:mc="http://schemas.openxmlformats.org/markup-compatibility/2006">
              <mc:Choice xmlns:v="urn:schemas-microsoft-com:vml" Requires="v">
                <p:oleObj name="Document" r:id="rId2" imgW="9254615" imgH="5953326" progId="Word.Document.8">
                  <p:embed/>
                </p:oleObj>
              </mc:Choice>
              <mc:Fallback>
                <p:oleObj name="Document" r:id="rId2" imgW="9254615" imgH="5953326" progId="Word.Document.8">
                  <p:embed/>
                  <p:pic>
                    <p:nvPicPr>
                      <p:cNvPr id="11266" name="Object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5550"/>
                        <a:ext cx="8431213"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67" name="Rectangle 2"/>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1268" name="Rectangle 4"/>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0.00, Initialize</a:t>
            </a:r>
          </a:p>
        </p:txBody>
      </p:sp>
      <p:graphicFrame>
        <p:nvGraphicFramePr>
          <p:cNvPr id="11269" name="Object 5"/>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1269"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0" name="Object 6"/>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127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85954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p:cNvGraphicFramePr>
            <a:graphicFrameLocks/>
          </p:cNvGraphicFramePr>
          <p:nvPr/>
        </p:nvGraphicFramePr>
        <p:xfrm>
          <a:off x="311150" y="1225550"/>
          <a:ext cx="8431213" cy="5422900"/>
        </p:xfrm>
        <a:graphic>
          <a:graphicData uri="http://schemas.openxmlformats.org/presentationml/2006/ole">
            <mc:AlternateContent xmlns:mc="http://schemas.openxmlformats.org/markup-compatibility/2006">
              <mc:Choice xmlns:v="urn:schemas-microsoft-com:vml" Requires="v">
                <p:oleObj name="Document" r:id="rId2" imgW="9254615" imgH="5950084" progId="Word.Document.8">
                  <p:embed/>
                </p:oleObj>
              </mc:Choice>
              <mc:Fallback>
                <p:oleObj name="Document" r:id="rId2" imgW="9254615" imgH="5950084" progId="Word.Document.8">
                  <p:embed/>
                  <p:pic>
                    <p:nvPicPr>
                      <p:cNvPr id="12290"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5550"/>
                        <a:ext cx="8431213"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291" name="Rectangle 3"/>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0.00, Arrival of Part 1</a:t>
            </a:r>
          </a:p>
        </p:txBody>
      </p:sp>
      <p:graphicFrame>
        <p:nvGraphicFramePr>
          <p:cNvPr id="12292"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2292"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3"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2293"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4" name="Line 6"/>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5" name="Line 7"/>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296" name="Rectangle 8"/>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2297" name="Oval 9"/>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2298" name="Rectangle 10"/>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1</a:t>
            </a:r>
          </a:p>
        </p:txBody>
      </p:sp>
    </p:spTree>
    <p:extLst>
      <p:ext uri="{BB962C8B-B14F-4D97-AF65-F5344CB8AC3E}">
        <p14:creationId xmlns:p14="http://schemas.microsoft.com/office/powerpoint/2010/main" val="701843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p:cNvGraphicFramePr>
          <p:nvPr/>
        </p:nvGraphicFramePr>
        <p:xfrm>
          <a:off x="311150" y="1225550"/>
          <a:ext cx="8431213" cy="5413375"/>
        </p:xfrm>
        <a:graphic>
          <a:graphicData uri="http://schemas.openxmlformats.org/presentationml/2006/ole">
            <mc:AlternateContent xmlns:mc="http://schemas.openxmlformats.org/markup-compatibility/2006">
              <mc:Choice xmlns:v="urn:schemas-microsoft-com:vml" Requires="v">
                <p:oleObj name="Document" r:id="rId2" imgW="9254615" imgH="5944320" progId="Word.Document.8">
                  <p:embed/>
                </p:oleObj>
              </mc:Choice>
              <mc:Fallback>
                <p:oleObj name="Document" r:id="rId2" imgW="9254615" imgH="5944320" progId="Word.Document.8">
                  <p:embed/>
                  <p:pic>
                    <p:nvPicPr>
                      <p:cNvPr id="13314"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5550"/>
                        <a:ext cx="8431213" cy="541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5" name="Rectangle 3"/>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1.73, Arrival of Part 2</a:t>
            </a:r>
          </a:p>
        </p:txBody>
      </p:sp>
      <p:graphicFrame>
        <p:nvGraphicFramePr>
          <p:cNvPr id="13316"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331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17"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3317"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8"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3319"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3320"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1</a:t>
            </a:r>
          </a:p>
        </p:txBody>
      </p:sp>
      <p:sp>
        <p:nvSpPr>
          <p:cNvPr id="13321" name="Oval 9"/>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3322" name="Rectangle 10"/>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3323" name="Line 11"/>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4" name="Line 12"/>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5" name="Line 13"/>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915731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p:cNvGraphicFramePr>
          <p:nvPr/>
        </p:nvGraphicFramePr>
        <p:xfrm>
          <a:off x="311150" y="1225550"/>
          <a:ext cx="8494713" cy="5459413"/>
        </p:xfrm>
        <a:graphic>
          <a:graphicData uri="http://schemas.openxmlformats.org/presentationml/2006/ole">
            <mc:AlternateContent xmlns:mc="http://schemas.openxmlformats.org/markup-compatibility/2006">
              <mc:Choice xmlns:v="urn:schemas-microsoft-com:vml" Requires="v">
                <p:oleObj name="Document" r:id="rId2" imgW="9254615" imgH="5950084" progId="Word.Document.8">
                  <p:embed/>
                </p:oleObj>
              </mc:Choice>
              <mc:Fallback>
                <p:oleObj name="Document" r:id="rId2" imgW="9254615" imgH="5950084" progId="Word.Document.8">
                  <p:embed/>
                  <p:pic>
                    <p:nvPicPr>
                      <p:cNvPr id="14338"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5550"/>
                        <a:ext cx="8494713" cy="545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339" name="Rectangle 3"/>
          <p:cNvSpPr>
            <a:spLocks noGrp="1" noChangeArrowheads="1"/>
          </p:cNvSpPr>
          <p:nvPr>
            <p:ph type="title"/>
          </p:nvPr>
        </p:nvSpPr>
        <p:spPr>
          <a:xfrm>
            <a:off x="457200" y="-152400"/>
            <a:ext cx="8959850" cy="1371600"/>
          </a:xfrm>
        </p:spPr>
        <p:txBody>
          <a:bodyPr/>
          <a:lstStyle/>
          <a:p>
            <a:pPr eaLnBrk="1" hangingPunct="1"/>
            <a:r>
              <a:rPr lang="en-US" altLang="en-US" i="1"/>
              <a:t>t</a:t>
            </a:r>
            <a:r>
              <a:rPr lang="en-US" altLang="en-US"/>
              <a:t> = 2.90, Departure of Part 1</a:t>
            </a:r>
          </a:p>
        </p:txBody>
      </p:sp>
      <p:graphicFrame>
        <p:nvGraphicFramePr>
          <p:cNvPr id="14340"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434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41"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4341"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2"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4343"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4344"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4345" name="Line 9"/>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6" name="Line 10"/>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7" name="Line 11"/>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48" name="Line 12"/>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97643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p:cNvGraphicFramePr>
          <p:nvPr/>
        </p:nvGraphicFramePr>
        <p:xfrm>
          <a:off x="311150" y="1225550"/>
          <a:ext cx="8512175" cy="5467350"/>
        </p:xfrm>
        <a:graphic>
          <a:graphicData uri="http://schemas.openxmlformats.org/presentationml/2006/ole">
            <mc:AlternateContent xmlns:mc="http://schemas.openxmlformats.org/markup-compatibility/2006">
              <mc:Choice xmlns:v="urn:schemas-microsoft-com:vml" Requires="v">
                <p:oleObj name="Document" r:id="rId2" imgW="9254615" imgH="5947202" progId="Word.Document.8">
                  <p:embed/>
                </p:oleObj>
              </mc:Choice>
              <mc:Fallback>
                <p:oleObj name="Document" r:id="rId2" imgW="9254615" imgH="5947202" progId="Word.Document.8">
                  <p:embed/>
                  <p:pic>
                    <p:nvPicPr>
                      <p:cNvPr id="15362"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5550"/>
                        <a:ext cx="8512175"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63" name="Rectangle 3"/>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3.08, Arrival of Part 3</a:t>
            </a:r>
          </a:p>
        </p:txBody>
      </p:sp>
      <p:graphicFrame>
        <p:nvGraphicFramePr>
          <p:cNvPr id="15364"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536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65"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5365"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6"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5367"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5368"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5369" name="Rectangle 9"/>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5370" name="Rectangle 10"/>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3</a:t>
            </a:r>
          </a:p>
        </p:txBody>
      </p:sp>
      <p:sp>
        <p:nvSpPr>
          <p:cNvPr id="15371" name="Line 11"/>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2" name="Line 12"/>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3" name="Line 13"/>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4" name="Line 14"/>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75" name="Line 15"/>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722693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p:cNvGraphicFramePr>
          <p:nvPr/>
        </p:nvGraphicFramePr>
        <p:xfrm>
          <a:off x="311150" y="1225550"/>
          <a:ext cx="8431213" cy="5403850"/>
        </p:xfrm>
        <a:graphic>
          <a:graphicData uri="http://schemas.openxmlformats.org/presentationml/2006/ole">
            <mc:AlternateContent xmlns:mc="http://schemas.openxmlformats.org/markup-compatibility/2006">
              <mc:Choice xmlns:v="urn:schemas-microsoft-com:vml" Requires="v">
                <p:oleObj name="Document" r:id="rId2" imgW="9254615" imgH="5939638" progId="Word.Document.8">
                  <p:embed/>
                </p:oleObj>
              </mc:Choice>
              <mc:Fallback>
                <p:oleObj name="Document" r:id="rId2" imgW="9254615" imgH="5939638" progId="Word.Document.8">
                  <p:embed/>
                  <p:pic>
                    <p:nvPicPr>
                      <p:cNvPr id="16386"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5550"/>
                        <a:ext cx="8431213"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387" name="Rectangle 3"/>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3.79, Arrival of Part 4</a:t>
            </a:r>
          </a:p>
        </p:txBody>
      </p:sp>
      <p:graphicFrame>
        <p:nvGraphicFramePr>
          <p:cNvPr id="16388"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638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89"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6389"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0"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6391"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6392"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6393" name="Oval 9"/>
          <p:cNvSpPr>
            <a:spLocks noChangeArrowheads="1"/>
          </p:cNvSpPr>
          <p:nvPr/>
        </p:nvSpPr>
        <p:spPr bwMode="auto">
          <a:xfrm>
            <a:off x="762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6394" name="Rectangle 10"/>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6395" name="Rectangle 11"/>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3</a:t>
            </a:r>
          </a:p>
        </p:txBody>
      </p:sp>
      <p:sp>
        <p:nvSpPr>
          <p:cNvPr id="16396" name="Rectangle 12"/>
          <p:cNvSpPr>
            <a:spLocks noChangeArrowheads="1"/>
          </p:cNvSpPr>
          <p:nvPr/>
        </p:nvSpPr>
        <p:spPr bwMode="auto">
          <a:xfrm>
            <a:off x="762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4</a:t>
            </a:r>
          </a:p>
        </p:txBody>
      </p:sp>
      <p:sp>
        <p:nvSpPr>
          <p:cNvPr id="16397" name="Line 13"/>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8" name="Line 14"/>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399" name="Line 15"/>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0" name="Line 16"/>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1" name="Line 17"/>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2" name="Line 18"/>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659310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p:cNvGraphicFramePr>
          <p:nvPr/>
        </p:nvGraphicFramePr>
        <p:xfrm>
          <a:off x="311150" y="1225550"/>
          <a:ext cx="8439150" cy="5422900"/>
        </p:xfrm>
        <a:graphic>
          <a:graphicData uri="http://schemas.openxmlformats.org/presentationml/2006/ole">
            <mc:AlternateContent xmlns:mc="http://schemas.openxmlformats.org/markup-compatibility/2006">
              <mc:Choice xmlns:v="urn:schemas-microsoft-com:vml" Requires="v">
                <p:oleObj name="Document" r:id="rId2" imgW="9277912" imgH="5953326" progId="Word.Document.8">
                  <p:embed/>
                </p:oleObj>
              </mc:Choice>
              <mc:Fallback>
                <p:oleObj name="Document" r:id="rId2" imgW="9277912" imgH="5953326" progId="Word.Document.8">
                  <p:embed/>
                  <p:pic>
                    <p:nvPicPr>
                      <p:cNvPr id="17410"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5550"/>
                        <a:ext cx="8439150" cy="542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1" name="Rectangle 3"/>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4.41, Arrival of Part 5</a:t>
            </a:r>
          </a:p>
        </p:txBody>
      </p:sp>
      <p:graphicFrame>
        <p:nvGraphicFramePr>
          <p:cNvPr id="17412"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7412"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3"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7413"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4"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5"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6"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7" name="Oval 9"/>
          <p:cNvSpPr>
            <a:spLocks noChangeArrowheads="1"/>
          </p:cNvSpPr>
          <p:nvPr/>
        </p:nvSpPr>
        <p:spPr bwMode="auto">
          <a:xfrm>
            <a:off x="762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8" name="Oval 10"/>
          <p:cNvSpPr>
            <a:spLocks noChangeArrowheads="1"/>
          </p:cNvSpPr>
          <p:nvPr/>
        </p:nvSpPr>
        <p:spPr bwMode="auto">
          <a:xfrm>
            <a:off x="381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7419" name="Rectangle 11"/>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2</a:t>
            </a:r>
          </a:p>
        </p:txBody>
      </p:sp>
      <p:sp>
        <p:nvSpPr>
          <p:cNvPr id="17420" name="Rectangle 12"/>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3</a:t>
            </a:r>
          </a:p>
        </p:txBody>
      </p:sp>
      <p:sp>
        <p:nvSpPr>
          <p:cNvPr id="17421" name="Rectangle 13"/>
          <p:cNvSpPr>
            <a:spLocks noChangeArrowheads="1"/>
          </p:cNvSpPr>
          <p:nvPr/>
        </p:nvSpPr>
        <p:spPr bwMode="auto">
          <a:xfrm>
            <a:off x="762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4</a:t>
            </a:r>
          </a:p>
        </p:txBody>
      </p:sp>
      <p:sp>
        <p:nvSpPr>
          <p:cNvPr id="17422" name="Rectangle 14"/>
          <p:cNvSpPr>
            <a:spLocks noChangeArrowheads="1"/>
          </p:cNvSpPr>
          <p:nvPr/>
        </p:nvSpPr>
        <p:spPr bwMode="auto">
          <a:xfrm>
            <a:off x="381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5</a:t>
            </a:r>
          </a:p>
        </p:txBody>
      </p:sp>
      <p:sp>
        <p:nvSpPr>
          <p:cNvPr id="17423" name="Line 15"/>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4" name="Line 16"/>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5" name="Line 17"/>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6" name="Line 18"/>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7" name="Line 19"/>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8" name="Line 20"/>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29" name="Line 21"/>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700993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p:cNvGraphicFramePr>
          <p:nvPr/>
        </p:nvGraphicFramePr>
        <p:xfrm>
          <a:off x="301625" y="1216025"/>
          <a:ext cx="8212138" cy="5468938"/>
        </p:xfrm>
        <a:graphic>
          <a:graphicData uri="http://schemas.openxmlformats.org/presentationml/2006/ole">
            <mc:AlternateContent xmlns:mc="http://schemas.openxmlformats.org/markup-compatibility/2006">
              <mc:Choice xmlns:v="urn:schemas-microsoft-com:vml" Requires="v">
                <p:oleObj name="Document" r:id="rId2" imgW="8920092" imgH="5944320" progId="Word.Document.8">
                  <p:embed/>
                </p:oleObj>
              </mc:Choice>
              <mc:Fallback>
                <p:oleObj name="Document" r:id="rId2" imgW="8920092" imgH="5944320" progId="Word.Document.8">
                  <p:embed/>
                  <p:pic>
                    <p:nvPicPr>
                      <p:cNvPr id="18434"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216025"/>
                        <a:ext cx="8212138" cy="54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5" name="Rectangle 3"/>
          <p:cNvSpPr>
            <a:spLocks noGrp="1" noChangeArrowheads="1"/>
          </p:cNvSpPr>
          <p:nvPr>
            <p:ph type="title"/>
          </p:nvPr>
        </p:nvSpPr>
        <p:spPr>
          <a:xfrm>
            <a:off x="457200" y="-152400"/>
            <a:ext cx="9144000" cy="1371600"/>
          </a:xfrm>
        </p:spPr>
        <p:txBody>
          <a:bodyPr/>
          <a:lstStyle/>
          <a:p>
            <a:pPr eaLnBrk="1" hangingPunct="1"/>
            <a:r>
              <a:rPr lang="en-US" altLang="en-US" i="1"/>
              <a:t>t</a:t>
            </a:r>
            <a:r>
              <a:rPr lang="en-US" altLang="en-US"/>
              <a:t> = 4.66, Departure of Part 2</a:t>
            </a:r>
          </a:p>
        </p:txBody>
      </p:sp>
      <p:graphicFrame>
        <p:nvGraphicFramePr>
          <p:cNvPr id="18436"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843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7"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8437"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8"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8439"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8440"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8441" name="Oval 9"/>
          <p:cNvSpPr>
            <a:spLocks noChangeArrowheads="1"/>
          </p:cNvSpPr>
          <p:nvPr/>
        </p:nvSpPr>
        <p:spPr bwMode="auto">
          <a:xfrm>
            <a:off x="762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8442" name="Rectangle 10"/>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3</a:t>
            </a:r>
          </a:p>
        </p:txBody>
      </p:sp>
      <p:sp>
        <p:nvSpPr>
          <p:cNvPr id="18443" name="Rectangle 11"/>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4</a:t>
            </a:r>
          </a:p>
        </p:txBody>
      </p:sp>
      <p:sp>
        <p:nvSpPr>
          <p:cNvPr id="18444" name="Rectangle 12"/>
          <p:cNvSpPr>
            <a:spLocks noChangeArrowheads="1"/>
          </p:cNvSpPr>
          <p:nvPr/>
        </p:nvSpPr>
        <p:spPr bwMode="auto">
          <a:xfrm>
            <a:off x="762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5</a:t>
            </a:r>
          </a:p>
        </p:txBody>
      </p:sp>
      <p:sp>
        <p:nvSpPr>
          <p:cNvPr id="18445" name="Line 13"/>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6" name="Line 14"/>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7" name="Line 15"/>
          <p:cNvSpPr>
            <a:spLocks noChangeShapeType="1"/>
          </p:cNvSpPr>
          <p:nvPr/>
        </p:nvSpPr>
        <p:spPr bwMode="auto">
          <a:xfrm flipV="1">
            <a:off x="2667000" y="57150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8" name="Line 16"/>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9" name="Line 17"/>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0" name="Line 18"/>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1" name="Line 19"/>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2" name="Line 20"/>
          <p:cNvSpPr>
            <a:spLocks noChangeShapeType="1"/>
          </p:cNvSpPr>
          <p:nvPr/>
        </p:nvSpPr>
        <p:spPr bwMode="auto">
          <a:xfrm flipV="1">
            <a:off x="3200400" y="57150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688272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2"/>
          <p:cNvGraphicFramePr>
            <a:graphicFrameLocks/>
          </p:cNvGraphicFramePr>
          <p:nvPr/>
        </p:nvGraphicFramePr>
        <p:xfrm>
          <a:off x="301625" y="1216025"/>
          <a:ext cx="8175625" cy="5459413"/>
        </p:xfrm>
        <a:graphic>
          <a:graphicData uri="http://schemas.openxmlformats.org/presentationml/2006/ole">
            <mc:AlternateContent xmlns:mc="http://schemas.openxmlformats.org/markup-compatibility/2006">
              <mc:Choice xmlns:v="urn:schemas-microsoft-com:vml" Requires="v">
                <p:oleObj name="Document" r:id="rId2" imgW="8920092" imgH="5942519" progId="Word.Document.8">
                  <p:embed/>
                </p:oleObj>
              </mc:Choice>
              <mc:Fallback>
                <p:oleObj name="Document" r:id="rId2" imgW="8920092" imgH="5942519" progId="Word.Document.8">
                  <p:embed/>
                  <p:pic>
                    <p:nvPicPr>
                      <p:cNvPr id="19458"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216025"/>
                        <a:ext cx="8175625" cy="545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59" name="Rectangle 3"/>
          <p:cNvSpPr>
            <a:spLocks noGrp="1" noChangeArrowheads="1"/>
          </p:cNvSpPr>
          <p:nvPr>
            <p:ph type="title"/>
          </p:nvPr>
        </p:nvSpPr>
        <p:spPr>
          <a:xfrm>
            <a:off x="457200" y="-152400"/>
            <a:ext cx="9144000" cy="1371600"/>
          </a:xfrm>
        </p:spPr>
        <p:txBody>
          <a:bodyPr/>
          <a:lstStyle/>
          <a:p>
            <a:pPr eaLnBrk="1" hangingPunct="1"/>
            <a:r>
              <a:rPr lang="en-US" altLang="en-US" i="1"/>
              <a:t>t</a:t>
            </a:r>
            <a:r>
              <a:rPr lang="en-US" altLang="en-US"/>
              <a:t> = 8.05, Departure of Part 3</a:t>
            </a:r>
          </a:p>
        </p:txBody>
      </p:sp>
      <p:graphicFrame>
        <p:nvGraphicFramePr>
          <p:cNvPr id="19460"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1946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1"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19461"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2"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9463"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9464" name="Oval 8"/>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19465" name="Rectangle 9"/>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4</a:t>
            </a:r>
          </a:p>
        </p:txBody>
      </p:sp>
      <p:sp>
        <p:nvSpPr>
          <p:cNvPr id="19466" name="Rectangle 10"/>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5</a:t>
            </a:r>
          </a:p>
        </p:txBody>
      </p:sp>
      <p:sp>
        <p:nvSpPr>
          <p:cNvPr id="19467" name="Line 11"/>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8" name="Line 12"/>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69" name="Line 13"/>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0" name="Line 14"/>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1" name="Line 15"/>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2" name="Line 16"/>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3" name="Line 17"/>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4" name="Line 18"/>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75" name="Line 19"/>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370031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482" name="Object 2"/>
          <p:cNvGraphicFramePr>
            <a:graphicFrameLocks/>
          </p:cNvGraphicFramePr>
          <p:nvPr/>
        </p:nvGraphicFramePr>
        <p:xfrm>
          <a:off x="301625" y="1216025"/>
          <a:ext cx="8129588" cy="5403850"/>
        </p:xfrm>
        <a:graphic>
          <a:graphicData uri="http://schemas.openxmlformats.org/presentationml/2006/ole">
            <mc:AlternateContent xmlns:mc="http://schemas.openxmlformats.org/markup-compatibility/2006">
              <mc:Choice xmlns:v="urn:schemas-microsoft-com:vml" Requires="v">
                <p:oleObj name="Document" r:id="rId2" imgW="8920092" imgH="5942519" progId="Word.Document.8">
                  <p:embed/>
                </p:oleObj>
              </mc:Choice>
              <mc:Fallback>
                <p:oleObj name="Document" r:id="rId2" imgW="8920092" imgH="5942519" progId="Word.Document.8">
                  <p:embed/>
                  <p:pic>
                    <p:nvPicPr>
                      <p:cNvPr id="20482"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216025"/>
                        <a:ext cx="8129588"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483" name="Rectangle 3"/>
          <p:cNvSpPr>
            <a:spLocks noGrp="1" noChangeArrowheads="1"/>
          </p:cNvSpPr>
          <p:nvPr>
            <p:ph type="title"/>
          </p:nvPr>
        </p:nvSpPr>
        <p:spPr>
          <a:xfrm>
            <a:off x="457200" y="-152400"/>
            <a:ext cx="9485313" cy="1371600"/>
          </a:xfrm>
        </p:spPr>
        <p:txBody>
          <a:bodyPr/>
          <a:lstStyle/>
          <a:p>
            <a:pPr eaLnBrk="1" hangingPunct="1"/>
            <a:r>
              <a:rPr lang="en-US" altLang="en-US" i="1"/>
              <a:t>t</a:t>
            </a:r>
            <a:r>
              <a:rPr lang="en-US" altLang="en-US"/>
              <a:t> = 12.57, Departure of Part 4</a:t>
            </a:r>
          </a:p>
        </p:txBody>
      </p:sp>
      <p:graphicFrame>
        <p:nvGraphicFramePr>
          <p:cNvPr id="20484"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20484"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485"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20485"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486"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0487"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0488"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5</a:t>
            </a:r>
          </a:p>
        </p:txBody>
      </p:sp>
      <p:sp>
        <p:nvSpPr>
          <p:cNvPr id="20489" name="Line 9"/>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0" name="Line 10"/>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1" name="Line 11"/>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2" name="Line 12"/>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3" name="Line 13"/>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4" name="Line 14"/>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5" name="Line 15"/>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6" name="Line 16"/>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7" name="Line 17"/>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98" name="Line 18"/>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4090590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dirty="0"/>
              <a:t>COMPONENTS</a:t>
            </a:r>
          </a:p>
        </p:txBody>
      </p:sp>
      <p:sp>
        <p:nvSpPr>
          <p:cNvPr id="12291" name="Content Placeholder 2"/>
          <p:cNvSpPr>
            <a:spLocks noGrp="1"/>
          </p:cNvSpPr>
          <p:nvPr>
            <p:ph idx="1"/>
          </p:nvPr>
        </p:nvSpPr>
        <p:spPr>
          <a:xfrm>
            <a:off x="628650" y="1371600"/>
            <a:ext cx="7886700" cy="4351338"/>
          </a:xfrm>
        </p:spPr>
        <p:txBody>
          <a:bodyPr/>
          <a:lstStyle/>
          <a:p>
            <a:r>
              <a:rPr lang="en-US" altLang="en-US" sz="2400" b="1" dirty="0"/>
              <a:t>STATE: </a:t>
            </a:r>
            <a:r>
              <a:rPr lang="en-US" altLang="en-US" sz="2400" dirty="0"/>
              <a:t>A collection of </a:t>
            </a:r>
            <a:r>
              <a:rPr lang="en-US" altLang="en-US" sz="2400" u="sng" dirty="0"/>
              <a:t>variables</a:t>
            </a:r>
            <a:r>
              <a:rPr lang="en-US" altLang="en-US" sz="2400" dirty="0"/>
              <a:t> that contain all information necessary to describe the status of a system at any given point in time.</a:t>
            </a:r>
          </a:p>
          <a:p>
            <a:r>
              <a:rPr lang="en-US" altLang="en-US" sz="2400" b="1" dirty="0"/>
              <a:t>ACTIVITY: </a:t>
            </a:r>
            <a:r>
              <a:rPr lang="en-US" altLang="en-US" sz="2400" dirty="0"/>
              <a:t>A duration of time of specified length that is known as it begins.</a:t>
            </a:r>
          </a:p>
          <a:p>
            <a:pPr lvl="1"/>
            <a:r>
              <a:rPr lang="en-US" altLang="en-US" sz="2000" dirty="0"/>
              <a:t>Called “Unconditional Wait”</a:t>
            </a:r>
          </a:p>
          <a:p>
            <a:pPr lvl="1"/>
            <a:r>
              <a:rPr lang="en-US" altLang="en-US" sz="2000" dirty="0"/>
              <a:t>It can be:</a:t>
            </a:r>
          </a:p>
          <a:p>
            <a:pPr lvl="2"/>
            <a:r>
              <a:rPr lang="en-US" altLang="en-US" sz="1600" dirty="0"/>
              <a:t>Deterministic</a:t>
            </a:r>
          </a:p>
          <a:p>
            <a:pPr lvl="2"/>
            <a:r>
              <a:rPr lang="en-US" altLang="en-US" sz="1600" dirty="0"/>
              <a:t>Stochastic</a:t>
            </a:r>
          </a:p>
          <a:p>
            <a:pPr lvl="2"/>
            <a:r>
              <a:rPr lang="en-US" altLang="en-US" sz="1600" dirty="0"/>
              <a:t>A function of system variables or a combination of above</a:t>
            </a:r>
          </a:p>
          <a:p>
            <a:pPr lvl="1"/>
            <a:r>
              <a:rPr lang="en-US" altLang="en-US" sz="2000" dirty="0"/>
              <a:t>Ex: Inter-arrival times, service times…etc.</a:t>
            </a:r>
          </a:p>
          <a:p>
            <a:r>
              <a:rPr lang="en-US" altLang="en-US" sz="2400" b="1" dirty="0"/>
              <a:t>DELAY: </a:t>
            </a:r>
            <a:r>
              <a:rPr lang="en-US" altLang="en-US" sz="2400" dirty="0"/>
              <a:t>An indefinite duration of time that depends on activities or system conditions.</a:t>
            </a:r>
          </a:p>
          <a:p>
            <a:pPr lvl="1"/>
            <a:r>
              <a:rPr lang="en-US" altLang="en-US" sz="2000" dirty="0"/>
              <a:t>Called “Conditional Wait”</a:t>
            </a:r>
          </a:p>
          <a:p>
            <a:pPr lvl="1"/>
            <a:r>
              <a:rPr lang="en-US" altLang="en-US" sz="2000" dirty="0"/>
              <a:t>Ex: Waiting time in queue</a:t>
            </a:r>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fade">
                                      <p:cBhvr>
                                        <p:cTn id="12" dur="500"/>
                                        <p:tgtEl>
                                          <p:spTgt spid="12291">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animEffect transition="in" filter="fade">
                                      <p:cBhvr>
                                        <p:cTn id="15" dur="500"/>
                                        <p:tgtEl>
                                          <p:spTgt spid="12291">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2291">
                                            <p:txEl>
                                              <p:pRg st="3" end="3"/>
                                            </p:txEl>
                                          </p:spTgt>
                                        </p:tgtEl>
                                        <p:attrNameLst>
                                          <p:attrName>style.visibility</p:attrName>
                                        </p:attrNameLst>
                                      </p:cBhvr>
                                      <p:to>
                                        <p:strVal val="visible"/>
                                      </p:to>
                                    </p:set>
                                    <p:animEffect transition="in" filter="fade">
                                      <p:cBhvr>
                                        <p:cTn id="18" dur="500"/>
                                        <p:tgtEl>
                                          <p:spTgt spid="12291">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2291">
                                            <p:txEl>
                                              <p:pRg st="4" end="4"/>
                                            </p:txEl>
                                          </p:spTgt>
                                        </p:tgtEl>
                                        <p:attrNameLst>
                                          <p:attrName>style.visibility</p:attrName>
                                        </p:attrNameLst>
                                      </p:cBhvr>
                                      <p:to>
                                        <p:strVal val="visible"/>
                                      </p:to>
                                    </p:set>
                                    <p:animEffect transition="in" filter="fade">
                                      <p:cBhvr>
                                        <p:cTn id="21" dur="500"/>
                                        <p:tgtEl>
                                          <p:spTgt spid="12291">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2291">
                                            <p:txEl>
                                              <p:pRg st="5" end="5"/>
                                            </p:txEl>
                                          </p:spTgt>
                                        </p:tgtEl>
                                        <p:attrNameLst>
                                          <p:attrName>style.visibility</p:attrName>
                                        </p:attrNameLst>
                                      </p:cBhvr>
                                      <p:to>
                                        <p:strVal val="visible"/>
                                      </p:to>
                                    </p:set>
                                    <p:animEffect transition="in" filter="fade">
                                      <p:cBhvr>
                                        <p:cTn id="24" dur="500"/>
                                        <p:tgtEl>
                                          <p:spTgt spid="12291">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2291">
                                            <p:txEl>
                                              <p:pRg st="6" end="6"/>
                                            </p:txEl>
                                          </p:spTgt>
                                        </p:tgtEl>
                                        <p:attrNameLst>
                                          <p:attrName>style.visibility</p:attrName>
                                        </p:attrNameLst>
                                      </p:cBhvr>
                                      <p:to>
                                        <p:strVal val="visible"/>
                                      </p:to>
                                    </p:set>
                                    <p:animEffect transition="in" filter="fade">
                                      <p:cBhvr>
                                        <p:cTn id="27" dur="500"/>
                                        <p:tgtEl>
                                          <p:spTgt spid="12291">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2291">
                                            <p:txEl>
                                              <p:pRg st="7" end="7"/>
                                            </p:txEl>
                                          </p:spTgt>
                                        </p:tgtEl>
                                        <p:attrNameLst>
                                          <p:attrName>style.visibility</p:attrName>
                                        </p:attrNameLst>
                                      </p:cBhvr>
                                      <p:to>
                                        <p:strVal val="visible"/>
                                      </p:to>
                                    </p:set>
                                    <p:animEffect transition="in" filter="fade">
                                      <p:cBhvr>
                                        <p:cTn id="30" dur="500"/>
                                        <p:tgtEl>
                                          <p:spTgt spid="12291">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2291">
                                            <p:txEl>
                                              <p:pRg st="8" end="8"/>
                                            </p:txEl>
                                          </p:spTgt>
                                        </p:tgtEl>
                                        <p:attrNameLst>
                                          <p:attrName>style.visibility</p:attrName>
                                        </p:attrNameLst>
                                      </p:cBhvr>
                                      <p:to>
                                        <p:strVal val="visible"/>
                                      </p:to>
                                    </p:set>
                                    <p:animEffect transition="in" filter="fade">
                                      <p:cBhvr>
                                        <p:cTn id="35" dur="500"/>
                                        <p:tgtEl>
                                          <p:spTgt spid="12291">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2291">
                                            <p:txEl>
                                              <p:pRg st="9" end="9"/>
                                            </p:txEl>
                                          </p:spTgt>
                                        </p:tgtEl>
                                        <p:attrNameLst>
                                          <p:attrName>style.visibility</p:attrName>
                                        </p:attrNameLst>
                                      </p:cBhvr>
                                      <p:to>
                                        <p:strVal val="visible"/>
                                      </p:to>
                                    </p:set>
                                    <p:animEffect transition="in" filter="fade">
                                      <p:cBhvr>
                                        <p:cTn id="38" dur="500"/>
                                        <p:tgtEl>
                                          <p:spTgt spid="12291">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2291">
                                            <p:txEl>
                                              <p:pRg st="10" end="10"/>
                                            </p:txEl>
                                          </p:spTgt>
                                        </p:tgtEl>
                                        <p:attrNameLst>
                                          <p:attrName>style.visibility</p:attrName>
                                        </p:attrNameLst>
                                      </p:cBhvr>
                                      <p:to>
                                        <p:strVal val="visible"/>
                                      </p:to>
                                    </p:set>
                                    <p:animEffect transition="in" filter="fade">
                                      <p:cBhvr>
                                        <p:cTn id="41" dur="500"/>
                                        <p:tgtEl>
                                          <p:spTgt spid="1229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p:cNvGraphicFramePr>
          <p:nvPr/>
        </p:nvGraphicFramePr>
        <p:xfrm>
          <a:off x="301625" y="1235075"/>
          <a:ext cx="8275638" cy="5467350"/>
        </p:xfrm>
        <a:graphic>
          <a:graphicData uri="http://schemas.openxmlformats.org/presentationml/2006/ole">
            <mc:AlternateContent xmlns:mc="http://schemas.openxmlformats.org/markup-compatibility/2006">
              <mc:Choice xmlns:v="urn:schemas-microsoft-com:vml" Requires="v">
                <p:oleObj name="Document" r:id="rId2" imgW="8977194" imgH="5938197" progId="Word.Document.8">
                  <p:embed/>
                </p:oleObj>
              </mc:Choice>
              <mc:Fallback>
                <p:oleObj name="Document" r:id="rId2" imgW="8977194" imgH="5938197" progId="Word.Document.8">
                  <p:embed/>
                  <p:pic>
                    <p:nvPicPr>
                      <p:cNvPr id="21506"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235075"/>
                        <a:ext cx="8275638"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7" name="Rectangle 3"/>
          <p:cNvSpPr>
            <a:spLocks noGrp="1" noChangeArrowheads="1"/>
          </p:cNvSpPr>
          <p:nvPr>
            <p:ph type="title"/>
          </p:nvPr>
        </p:nvSpPr>
        <p:spPr>
          <a:xfrm>
            <a:off x="457200" y="-152400"/>
            <a:ext cx="9675813" cy="1371600"/>
          </a:xfrm>
        </p:spPr>
        <p:txBody>
          <a:bodyPr/>
          <a:lstStyle/>
          <a:p>
            <a:pPr eaLnBrk="1" hangingPunct="1"/>
            <a:r>
              <a:rPr lang="en-US" altLang="en-US" i="1"/>
              <a:t>t</a:t>
            </a:r>
            <a:r>
              <a:rPr lang="en-US" altLang="en-US"/>
              <a:t> = 17.03, Departure of Part 5</a:t>
            </a:r>
          </a:p>
        </p:txBody>
      </p:sp>
      <p:graphicFrame>
        <p:nvGraphicFramePr>
          <p:cNvPr id="21508"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2150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1509"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21509"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0"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1511" name="Line 7"/>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2" name="Line 8"/>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3" name="Line 9"/>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4" name="Line 10"/>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5" name="Line 11"/>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6" name="Line 12"/>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7" name="Line 13"/>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8" name="Line 14"/>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19" name="Line 15"/>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520" name="Line 16"/>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765530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p:cNvGraphicFramePr>
          <p:nvPr/>
        </p:nvGraphicFramePr>
        <p:xfrm>
          <a:off x="311150" y="1225550"/>
          <a:ext cx="8256588" cy="5467350"/>
        </p:xfrm>
        <a:graphic>
          <a:graphicData uri="http://schemas.openxmlformats.org/presentationml/2006/ole">
            <mc:AlternateContent xmlns:mc="http://schemas.openxmlformats.org/markup-compatibility/2006">
              <mc:Choice xmlns:v="urn:schemas-microsoft-com:vml" Requires="v">
                <p:oleObj name="Document" r:id="rId2" imgW="8977511" imgH="5950084" progId="Word.Document.8">
                  <p:embed/>
                </p:oleObj>
              </mc:Choice>
              <mc:Fallback>
                <p:oleObj name="Document" r:id="rId2" imgW="8977511" imgH="5950084" progId="Word.Document.8">
                  <p:embed/>
                  <p:pic>
                    <p:nvPicPr>
                      <p:cNvPr id="22530"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1225550"/>
                        <a:ext cx="8256588"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1" name="Rectangle 3"/>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18.69, Arrival of Part 6</a:t>
            </a:r>
          </a:p>
        </p:txBody>
      </p:sp>
      <p:graphicFrame>
        <p:nvGraphicFramePr>
          <p:cNvPr id="22532"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22532"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3"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22533"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4"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2535"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2536"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6</a:t>
            </a:r>
          </a:p>
        </p:txBody>
      </p:sp>
      <p:sp>
        <p:nvSpPr>
          <p:cNvPr id="22537" name="Line 9"/>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8" name="Line 10"/>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39" name="Line 11"/>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0" name="Line 12"/>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1" name="Line 13"/>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2" name="Line 14"/>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3" name="Line 15"/>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4" name="Line 16"/>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5" name="Line 17"/>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6" name="Line 18"/>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7" name="Line 19"/>
          <p:cNvSpPr>
            <a:spLocks noChangeShapeType="1"/>
          </p:cNvSpPr>
          <p:nvPr/>
        </p:nvSpPr>
        <p:spPr bwMode="auto">
          <a:xfrm flipV="1">
            <a:off x="4648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48" name="Line 20"/>
          <p:cNvSpPr>
            <a:spLocks noChangeShapeType="1"/>
          </p:cNvSpPr>
          <p:nvPr/>
        </p:nvSpPr>
        <p:spPr bwMode="auto">
          <a:xfrm flipV="1">
            <a:off x="4572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1619265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p:cNvGraphicFramePr>
          <p:nvPr/>
        </p:nvGraphicFramePr>
        <p:xfrm>
          <a:off x="301625" y="1225550"/>
          <a:ext cx="8458200" cy="5532438"/>
        </p:xfrm>
        <a:graphic>
          <a:graphicData uri="http://schemas.openxmlformats.org/presentationml/2006/ole">
            <mc:AlternateContent xmlns:mc="http://schemas.openxmlformats.org/markup-compatibility/2006">
              <mc:Choice xmlns:v="urn:schemas-microsoft-com:vml" Requires="v">
                <p:oleObj name="Document" r:id="rId2" imgW="9082531" imgH="5950084" progId="Word.Document.8">
                  <p:embed/>
                </p:oleObj>
              </mc:Choice>
              <mc:Fallback>
                <p:oleObj name="Document" r:id="rId2" imgW="9082531" imgH="5950084" progId="Word.Document.8">
                  <p:embed/>
                  <p:pic>
                    <p:nvPicPr>
                      <p:cNvPr id="23554" name="Object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225550"/>
                        <a:ext cx="8458200" cy="553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3555" name="Rectangle 3"/>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19.39, Arrival of Part 7</a:t>
            </a:r>
          </a:p>
        </p:txBody>
      </p:sp>
      <p:graphicFrame>
        <p:nvGraphicFramePr>
          <p:cNvPr id="23556" name="Object 4"/>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2355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557" name="Object 5"/>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23557"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8" name="Rectangle 6"/>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3559" name="Oval 7"/>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3560"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6</a:t>
            </a:r>
          </a:p>
        </p:txBody>
      </p:sp>
      <p:sp>
        <p:nvSpPr>
          <p:cNvPr id="23561" name="Oval 9"/>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3562" name="Rectangle 10"/>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7</a:t>
            </a:r>
          </a:p>
        </p:txBody>
      </p:sp>
      <p:sp>
        <p:nvSpPr>
          <p:cNvPr id="23563" name="Line 11"/>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4" name="Line 12"/>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5" name="Line 13"/>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6" name="Line 14"/>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7" name="Line 15"/>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8" name="Line 16"/>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69" name="Line 17"/>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0" name="Line 18"/>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1" name="Line 19"/>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2" name="Line 20"/>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3" name="Line 21"/>
          <p:cNvSpPr>
            <a:spLocks noChangeShapeType="1"/>
          </p:cNvSpPr>
          <p:nvPr/>
        </p:nvSpPr>
        <p:spPr bwMode="auto">
          <a:xfrm flipV="1">
            <a:off x="4648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4" name="Line 22"/>
          <p:cNvSpPr>
            <a:spLocks noChangeShapeType="1"/>
          </p:cNvSpPr>
          <p:nvPr/>
        </p:nvSpPr>
        <p:spPr bwMode="auto">
          <a:xfrm flipV="1">
            <a:off x="5181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575" name="Line 23"/>
          <p:cNvSpPr>
            <a:spLocks noChangeShapeType="1"/>
          </p:cNvSpPr>
          <p:nvPr/>
        </p:nvSpPr>
        <p:spPr bwMode="auto">
          <a:xfrm flipV="1">
            <a:off x="4572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7492742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2"/>
          <p:cNvGraphicFramePr>
            <a:graphicFrameLocks/>
          </p:cNvGraphicFramePr>
          <p:nvPr/>
        </p:nvGraphicFramePr>
        <p:xfrm>
          <a:off x="301625" y="1225550"/>
          <a:ext cx="8458200" cy="5513388"/>
        </p:xfrm>
        <a:graphic>
          <a:graphicData uri="http://schemas.openxmlformats.org/presentationml/2006/ole">
            <mc:AlternateContent xmlns:mc="http://schemas.openxmlformats.org/markup-compatibility/2006">
              <mc:Choice xmlns:v="urn:schemas-microsoft-com:vml" Requires="v">
                <p:oleObj name="Document" r:id="rId2" imgW="9082531" imgH="5939638" progId="Word.Document.8">
                  <p:embed/>
                </p:oleObj>
              </mc:Choice>
              <mc:Fallback>
                <p:oleObj name="Document" r:id="rId2" imgW="9082531" imgH="5939638" progId="Word.Document.8">
                  <p:embed/>
                  <p:pic>
                    <p:nvPicPr>
                      <p:cNvPr id="24578" name="Object 2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1225550"/>
                        <a:ext cx="8458200" cy="551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4579" name="Rectangle 2"/>
          <p:cNvSpPr>
            <a:spLocks noGrp="1" noChangeArrowheads="1"/>
          </p:cNvSpPr>
          <p:nvPr>
            <p:ph type="title"/>
          </p:nvPr>
        </p:nvSpPr>
        <p:spPr>
          <a:xfrm>
            <a:off x="457200" y="-152400"/>
            <a:ext cx="8229600" cy="1371600"/>
          </a:xfrm>
        </p:spPr>
        <p:txBody>
          <a:bodyPr/>
          <a:lstStyle/>
          <a:p>
            <a:pPr eaLnBrk="1" hangingPunct="1"/>
            <a:r>
              <a:rPr lang="en-US" altLang="en-US" i="1"/>
              <a:t>t</a:t>
            </a:r>
            <a:r>
              <a:rPr lang="en-US" altLang="en-US"/>
              <a:t> = 20.00, The End</a:t>
            </a:r>
          </a:p>
        </p:txBody>
      </p:sp>
      <p:graphicFrame>
        <p:nvGraphicFramePr>
          <p:cNvPr id="24580" name="Object 3"/>
          <p:cNvGraphicFramePr>
            <a:graphicFrameLocks noChangeAspect="1"/>
          </p:cNvGraphicFramePr>
          <p:nvPr/>
        </p:nvGraphicFramePr>
        <p:xfrm>
          <a:off x="2133600" y="3200400"/>
          <a:ext cx="6096000" cy="1314450"/>
        </p:xfrm>
        <a:graphic>
          <a:graphicData uri="http://schemas.openxmlformats.org/presentationml/2006/ole">
            <mc:AlternateContent xmlns:mc="http://schemas.openxmlformats.org/markup-compatibility/2006">
              <mc:Choice xmlns:v="urn:schemas-microsoft-com:vml" Requires="v">
                <p:oleObj name="Chart" r:id="rId4" imgW="6096305" imgH="1314907" progId="Excel.Chart.8">
                  <p:embed/>
                </p:oleObj>
              </mc:Choice>
              <mc:Fallback>
                <p:oleObj name="Chart" r:id="rId4" imgW="6096305" imgH="1314907" progId="Excel.Chart.8">
                  <p:embed/>
                  <p:pic>
                    <p:nvPicPr>
                      <p:cNvPr id="2458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200400"/>
                        <a:ext cx="60960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81" name="Object 4"/>
          <p:cNvGraphicFramePr>
            <a:graphicFrameLocks noChangeAspect="1"/>
          </p:cNvGraphicFramePr>
          <p:nvPr/>
        </p:nvGraphicFramePr>
        <p:xfrm>
          <a:off x="2133600" y="4419600"/>
          <a:ext cx="6096000" cy="800100"/>
        </p:xfrm>
        <a:graphic>
          <a:graphicData uri="http://schemas.openxmlformats.org/presentationml/2006/ole">
            <mc:AlternateContent xmlns:mc="http://schemas.openxmlformats.org/markup-compatibility/2006">
              <mc:Choice xmlns:v="urn:schemas-microsoft-com:vml" Requires="v">
                <p:oleObj name="Chart" r:id="rId6" imgW="6096305" imgH="800405" progId="Excel.Chart.8">
                  <p:embed/>
                </p:oleObj>
              </mc:Choice>
              <mc:Fallback>
                <p:oleObj name="Chart" r:id="rId6" imgW="6096305" imgH="800405" progId="Excel.Chart.8">
                  <p:embed/>
                  <p:pic>
                    <p:nvPicPr>
                      <p:cNvPr id="24581"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4419600"/>
                        <a:ext cx="6096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2" name="Rectangle 5"/>
          <p:cNvSpPr>
            <a:spLocks noChangeArrowheads="1"/>
          </p:cNvSpPr>
          <p:nvPr/>
        </p:nvSpPr>
        <p:spPr bwMode="auto">
          <a:xfrm>
            <a:off x="1524000" y="1447800"/>
            <a:ext cx="457200" cy="457200"/>
          </a:xfrm>
          <a:prstGeom prst="rect">
            <a:avLst/>
          </a:prstGeom>
          <a:solidFill>
            <a:srgbClr val="FFFF66"/>
          </a:solidFill>
          <a:ln w="12700">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4583" name="Oval 6"/>
          <p:cNvSpPr>
            <a:spLocks noChangeArrowheads="1"/>
          </p:cNvSpPr>
          <p:nvPr/>
        </p:nvSpPr>
        <p:spPr bwMode="auto">
          <a:xfrm>
            <a:off x="16002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4584" name="Oval 7"/>
          <p:cNvSpPr>
            <a:spLocks noChangeArrowheads="1"/>
          </p:cNvSpPr>
          <p:nvPr/>
        </p:nvSpPr>
        <p:spPr bwMode="auto">
          <a:xfrm>
            <a:off x="1143000" y="1524000"/>
            <a:ext cx="304800" cy="304800"/>
          </a:xfrm>
          <a:prstGeom prst="ellipse">
            <a:avLst/>
          </a:prstGeom>
          <a:solidFill>
            <a:srgbClr val="FF00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Constantia" panose="02030602050306030303" pitchFamily="18" charset="0"/>
            </a:endParaRPr>
          </a:p>
        </p:txBody>
      </p:sp>
      <p:sp>
        <p:nvSpPr>
          <p:cNvPr id="24585" name="Rectangle 8"/>
          <p:cNvSpPr>
            <a:spLocks noChangeArrowheads="1"/>
          </p:cNvSpPr>
          <p:nvPr/>
        </p:nvSpPr>
        <p:spPr bwMode="auto">
          <a:xfrm>
            <a:off x="16002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6</a:t>
            </a:r>
          </a:p>
        </p:txBody>
      </p:sp>
      <p:sp>
        <p:nvSpPr>
          <p:cNvPr id="24586" name="Rectangle 9"/>
          <p:cNvSpPr>
            <a:spLocks noChangeArrowheads="1"/>
          </p:cNvSpPr>
          <p:nvPr/>
        </p:nvSpPr>
        <p:spPr bwMode="auto">
          <a:xfrm>
            <a:off x="1143000" y="15240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tr-TR">
                <a:solidFill>
                  <a:schemeClr val="bg1"/>
                </a:solidFill>
                <a:latin typeface="Constantia" panose="02030602050306030303" pitchFamily="18" charset="0"/>
              </a:rPr>
              <a:t>7</a:t>
            </a:r>
          </a:p>
        </p:txBody>
      </p:sp>
      <p:sp>
        <p:nvSpPr>
          <p:cNvPr id="24587" name="Line 10"/>
          <p:cNvSpPr>
            <a:spLocks noChangeShapeType="1"/>
          </p:cNvSpPr>
          <p:nvPr/>
        </p:nvSpPr>
        <p:spPr bwMode="auto">
          <a:xfrm flipV="1">
            <a:off x="2743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8" name="Line 11"/>
          <p:cNvSpPr>
            <a:spLocks noChangeShapeType="1"/>
          </p:cNvSpPr>
          <p:nvPr/>
        </p:nvSpPr>
        <p:spPr bwMode="auto">
          <a:xfrm flipV="1">
            <a:off x="2209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89" name="Line 12"/>
          <p:cNvSpPr>
            <a:spLocks noChangeShapeType="1"/>
          </p:cNvSpPr>
          <p:nvPr/>
        </p:nvSpPr>
        <p:spPr bwMode="auto">
          <a:xfrm flipV="1">
            <a:off x="2667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0" name="Line 13"/>
          <p:cNvSpPr>
            <a:spLocks noChangeShapeType="1"/>
          </p:cNvSpPr>
          <p:nvPr/>
        </p:nvSpPr>
        <p:spPr bwMode="auto">
          <a:xfrm flipV="1">
            <a:off x="32004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1" name="Line 14"/>
          <p:cNvSpPr>
            <a:spLocks noChangeShapeType="1"/>
          </p:cNvSpPr>
          <p:nvPr/>
        </p:nvSpPr>
        <p:spPr bwMode="auto">
          <a:xfrm flipV="1">
            <a:off x="2286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2" name="Line 15"/>
          <p:cNvSpPr>
            <a:spLocks noChangeShapeType="1"/>
          </p:cNvSpPr>
          <p:nvPr/>
        </p:nvSpPr>
        <p:spPr bwMode="auto">
          <a:xfrm flipV="1">
            <a:off x="3657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3" name="Line 16"/>
          <p:cNvSpPr>
            <a:spLocks noChangeShapeType="1"/>
          </p:cNvSpPr>
          <p:nvPr/>
        </p:nvSpPr>
        <p:spPr bwMode="auto">
          <a:xfrm flipV="1">
            <a:off x="41910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4" name="Line 17"/>
          <p:cNvSpPr>
            <a:spLocks noChangeShapeType="1"/>
          </p:cNvSpPr>
          <p:nvPr/>
        </p:nvSpPr>
        <p:spPr bwMode="auto">
          <a:xfrm flipV="1">
            <a:off x="32004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5" name="Line 18"/>
          <p:cNvSpPr>
            <a:spLocks noChangeShapeType="1"/>
          </p:cNvSpPr>
          <p:nvPr/>
        </p:nvSpPr>
        <p:spPr bwMode="auto">
          <a:xfrm flipV="1">
            <a:off x="36576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6" name="Line 19"/>
          <p:cNvSpPr>
            <a:spLocks noChangeShapeType="1"/>
          </p:cNvSpPr>
          <p:nvPr/>
        </p:nvSpPr>
        <p:spPr bwMode="auto">
          <a:xfrm flipV="1">
            <a:off x="41148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7" name="Line 20"/>
          <p:cNvSpPr>
            <a:spLocks noChangeShapeType="1"/>
          </p:cNvSpPr>
          <p:nvPr/>
        </p:nvSpPr>
        <p:spPr bwMode="auto">
          <a:xfrm flipV="1">
            <a:off x="46482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8" name="Line 21"/>
          <p:cNvSpPr>
            <a:spLocks noChangeShapeType="1"/>
          </p:cNvSpPr>
          <p:nvPr/>
        </p:nvSpPr>
        <p:spPr bwMode="auto">
          <a:xfrm flipV="1">
            <a:off x="5181600" y="54864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599" name="Line 23"/>
          <p:cNvSpPr>
            <a:spLocks noChangeShapeType="1"/>
          </p:cNvSpPr>
          <p:nvPr/>
        </p:nvSpPr>
        <p:spPr bwMode="auto">
          <a:xfrm flipV="1">
            <a:off x="4572000" y="5791200"/>
            <a:ext cx="304800" cy="1762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8465019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81000" y="381000"/>
            <a:ext cx="8763000" cy="1143000"/>
          </a:xfrm>
        </p:spPr>
        <p:txBody>
          <a:bodyPr/>
          <a:lstStyle/>
          <a:p>
            <a:pPr eaLnBrk="1" hangingPunct="1"/>
            <a:r>
              <a:rPr lang="en-US" altLang="en-US" dirty="0"/>
              <a:t>Complete Record of Simulation by Hand</a:t>
            </a:r>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47800"/>
            <a:ext cx="9135071"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5543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9CC6-39A8-823D-10C5-B946E9B5BE18}"/>
              </a:ext>
            </a:extLst>
          </p:cNvPr>
          <p:cNvSpPr>
            <a:spLocks noGrp="1"/>
          </p:cNvSpPr>
          <p:nvPr>
            <p:ph type="title"/>
          </p:nvPr>
        </p:nvSpPr>
        <p:spPr/>
        <p:txBody>
          <a:bodyPr/>
          <a:lstStyle/>
          <a:p>
            <a:r>
              <a:rPr lang="en-US" dirty="0"/>
              <a:t>Notes</a:t>
            </a:r>
          </a:p>
        </p:txBody>
      </p:sp>
      <p:sp>
        <p:nvSpPr>
          <p:cNvPr id="3" name="Content Placeholder 2">
            <a:extLst>
              <a:ext uri="{FF2B5EF4-FFF2-40B4-BE49-F238E27FC236}">
                <a16:creationId xmlns:a16="http://schemas.microsoft.com/office/drawing/2014/main" id="{99132237-1E56-828C-947D-CD2872901A65}"/>
              </a:ext>
            </a:extLst>
          </p:cNvPr>
          <p:cNvSpPr>
            <a:spLocks noGrp="1"/>
          </p:cNvSpPr>
          <p:nvPr>
            <p:ph idx="1"/>
          </p:nvPr>
        </p:nvSpPr>
        <p:spPr/>
        <p:txBody>
          <a:bodyPr/>
          <a:lstStyle/>
          <a:p>
            <a:pPr marL="0" indent="0">
              <a:buNone/>
            </a:pPr>
            <a:r>
              <a:rPr lang="en-US" sz="2800" dirty="0"/>
              <a:t>So far we covered:</a:t>
            </a:r>
          </a:p>
          <a:p>
            <a:pPr lvl="1"/>
            <a:r>
              <a:rPr lang="en-US" sz="2500" dirty="0"/>
              <a:t>Analyzing a discrete-event dynamic simulation model (time advance)</a:t>
            </a:r>
          </a:p>
          <a:p>
            <a:pPr lvl="1"/>
            <a:r>
              <a:rPr lang="en-US" sz="2500" dirty="0"/>
              <a:t>Keeping track of future events</a:t>
            </a:r>
          </a:p>
          <a:p>
            <a:pPr lvl="1"/>
            <a:r>
              <a:rPr lang="en-US" sz="2500" dirty="0"/>
              <a:t>Calculating system performance measures</a:t>
            </a:r>
          </a:p>
          <a:p>
            <a:pPr marL="0" indent="0">
              <a:buNone/>
            </a:pPr>
            <a:r>
              <a:rPr lang="en-US" sz="2800" dirty="0"/>
              <a:t>But, we still do not know how we:</a:t>
            </a:r>
          </a:p>
          <a:p>
            <a:pPr lvl="1"/>
            <a:r>
              <a:rPr lang="en-US" sz="2400" dirty="0"/>
              <a:t>Determined distributions (</a:t>
            </a:r>
            <a:r>
              <a:rPr lang="en-US" sz="2400" i="1" dirty="0"/>
              <a:t>Input Modeling</a:t>
            </a:r>
            <a:r>
              <a:rPr lang="en-US" sz="2400" dirty="0"/>
              <a:t>)</a:t>
            </a:r>
          </a:p>
          <a:p>
            <a:pPr lvl="1"/>
            <a:r>
              <a:rPr lang="en-US" sz="2400" dirty="0"/>
              <a:t>Achieved randomness (</a:t>
            </a:r>
            <a:r>
              <a:rPr lang="en-US" sz="2400" i="1" dirty="0"/>
              <a:t>Random Number Generation</a:t>
            </a:r>
            <a:r>
              <a:rPr lang="en-US" sz="2400" dirty="0"/>
              <a:t>)</a:t>
            </a:r>
          </a:p>
          <a:p>
            <a:pPr lvl="1"/>
            <a:r>
              <a:rPr lang="en-US" sz="2400" dirty="0"/>
              <a:t>Generated variates (realizations) of a distribution. (</a:t>
            </a:r>
            <a:r>
              <a:rPr lang="en-US" sz="2400" i="1" dirty="0"/>
              <a:t>Random Variate Generation</a:t>
            </a:r>
            <a:r>
              <a:rPr lang="en-US" sz="2400" dirty="0"/>
              <a:t>)</a:t>
            </a:r>
          </a:p>
          <a:p>
            <a:pPr lvl="1"/>
            <a:endParaRPr lang="en-US" dirty="0"/>
          </a:p>
        </p:txBody>
      </p:sp>
    </p:spTree>
    <p:extLst>
      <p:ext uri="{BB962C8B-B14F-4D97-AF65-F5344CB8AC3E}">
        <p14:creationId xmlns:p14="http://schemas.microsoft.com/office/powerpoint/2010/main" val="5411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t>COMPONENTS</a:t>
            </a:r>
          </a:p>
        </p:txBody>
      </p:sp>
      <p:sp>
        <p:nvSpPr>
          <p:cNvPr id="13315" name="Content Placeholder 2"/>
          <p:cNvSpPr>
            <a:spLocks noGrp="1"/>
          </p:cNvSpPr>
          <p:nvPr>
            <p:ph idx="1"/>
          </p:nvPr>
        </p:nvSpPr>
        <p:spPr/>
        <p:txBody>
          <a:bodyPr/>
          <a:lstStyle/>
          <a:p>
            <a:r>
              <a:rPr lang="en-US" altLang="en-US" sz="2800" b="1" dirty="0"/>
              <a:t>All ACTIVITIES culminate with an EVENT.</a:t>
            </a:r>
          </a:p>
          <a:p>
            <a:r>
              <a:rPr lang="en-US" altLang="en-US" sz="2700" dirty="0"/>
              <a:t>Since the duration of the activities are known in advance, an </a:t>
            </a:r>
            <a:r>
              <a:rPr lang="en-US" altLang="en-US" sz="2700" b="1" dirty="0"/>
              <a:t>event notice </a:t>
            </a:r>
            <a:r>
              <a:rPr lang="en-US" altLang="en-US" sz="2700" dirty="0"/>
              <a:t>is placed for an upcoming event is placed in a </a:t>
            </a:r>
            <a:r>
              <a:rPr lang="en-US" altLang="en-US" sz="2700" b="1" dirty="0"/>
              <a:t>future event list (FEL) </a:t>
            </a:r>
            <a:r>
              <a:rPr lang="en-US" altLang="en-US" sz="2700" dirty="0"/>
              <a:t>as the activity begins.</a:t>
            </a:r>
          </a:p>
          <a:p>
            <a:pPr lvl="1"/>
            <a:r>
              <a:rPr lang="en-US" altLang="en-US" sz="2400" dirty="0"/>
              <a:t>Every feasible event has </a:t>
            </a:r>
            <a:r>
              <a:rPr lang="en-US" altLang="en-US" sz="2400" u="sng" dirty="0"/>
              <a:t>one entry </a:t>
            </a:r>
            <a:r>
              <a:rPr lang="en-US" altLang="en-US" sz="2400" dirty="0"/>
              <a:t>in the FEL.</a:t>
            </a:r>
          </a:p>
          <a:p>
            <a:pPr lvl="1"/>
            <a:r>
              <a:rPr lang="en-US" altLang="en-US" sz="2400" dirty="0"/>
              <a:t>If an event becomes infeasible, it should be removed from the FEL.</a:t>
            </a:r>
          </a:p>
          <a:p>
            <a:pPr lvl="2"/>
            <a:r>
              <a:rPr lang="en-US" altLang="en-US" sz="1800" dirty="0"/>
              <a:t>Ex: Machine breaks down (service completion is not going to happen at the scheduled time – so it is removed until the machine becomes available again.) </a:t>
            </a:r>
          </a:p>
          <a:p>
            <a:pPr lvl="1"/>
            <a:r>
              <a:rPr lang="en-US" altLang="en-US" sz="2100" dirty="0"/>
              <a:t>Delays are </a:t>
            </a:r>
            <a:r>
              <a:rPr lang="en-US" altLang="en-US" sz="2100" u="sng" dirty="0"/>
              <a:t>not placed </a:t>
            </a:r>
            <a:r>
              <a:rPr lang="en-US" altLang="en-US" sz="2100" dirty="0"/>
              <a:t>in the FEL.</a:t>
            </a:r>
          </a:p>
          <a:p>
            <a:pPr lvl="2"/>
            <a:endParaRPr lang="en-US" alt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5">
                                            <p:txEl>
                                              <p:pRg st="1" end="1"/>
                                            </p:txEl>
                                          </p:spTgt>
                                        </p:tgtEl>
                                        <p:attrNameLst>
                                          <p:attrName>style.visibility</p:attrName>
                                        </p:attrNameLst>
                                      </p:cBhvr>
                                      <p:to>
                                        <p:strVal val="visible"/>
                                      </p:to>
                                    </p:set>
                                    <p:animEffect transition="in" filter="fade">
                                      <p:cBhvr>
                                        <p:cTn id="7" dur="500"/>
                                        <p:tgtEl>
                                          <p:spTgt spid="1331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315">
                                            <p:txEl>
                                              <p:pRg st="2" end="2"/>
                                            </p:txEl>
                                          </p:spTgt>
                                        </p:tgtEl>
                                        <p:attrNameLst>
                                          <p:attrName>style.visibility</p:attrName>
                                        </p:attrNameLst>
                                      </p:cBhvr>
                                      <p:to>
                                        <p:strVal val="visible"/>
                                      </p:to>
                                    </p:set>
                                    <p:animEffect transition="in" filter="fade">
                                      <p:cBhvr>
                                        <p:cTn id="12" dur="500"/>
                                        <p:tgtEl>
                                          <p:spTgt spid="1331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15">
                                            <p:txEl>
                                              <p:pRg st="3" end="3"/>
                                            </p:txEl>
                                          </p:spTgt>
                                        </p:tgtEl>
                                        <p:attrNameLst>
                                          <p:attrName>style.visibility</p:attrName>
                                        </p:attrNameLst>
                                      </p:cBhvr>
                                      <p:to>
                                        <p:strVal val="visible"/>
                                      </p:to>
                                    </p:set>
                                    <p:animEffect transition="in" filter="fade">
                                      <p:cBhvr>
                                        <p:cTn id="17" dur="500"/>
                                        <p:tgtEl>
                                          <p:spTgt spid="13315">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3315">
                                            <p:txEl>
                                              <p:pRg st="4" end="4"/>
                                            </p:txEl>
                                          </p:spTgt>
                                        </p:tgtEl>
                                        <p:attrNameLst>
                                          <p:attrName>style.visibility</p:attrName>
                                        </p:attrNameLst>
                                      </p:cBhvr>
                                      <p:to>
                                        <p:strVal val="visible"/>
                                      </p:to>
                                    </p:set>
                                    <p:animEffect transition="in" filter="fade">
                                      <p:cBhvr>
                                        <p:cTn id="20" dur="500"/>
                                        <p:tgtEl>
                                          <p:spTgt spid="1331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3315">
                                            <p:txEl>
                                              <p:pRg st="5" end="5"/>
                                            </p:txEl>
                                          </p:spTgt>
                                        </p:tgtEl>
                                        <p:attrNameLst>
                                          <p:attrName>style.visibility</p:attrName>
                                        </p:attrNameLst>
                                      </p:cBhvr>
                                      <p:to>
                                        <p:strVal val="visible"/>
                                      </p:to>
                                    </p:set>
                                    <p:animEffect transition="in" filter="fade">
                                      <p:cBhvr>
                                        <p:cTn id="25" dur="500"/>
                                        <p:tgtEl>
                                          <p:spTgt spid="133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r>
              <a:rPr lang="en-US" altLang="tr-TR" dirty="0"/>
              <a:t>EXAMPLE: Queueing Systems</a:t>
            </a:r>
          </a:p>
        </p:txBody>
      </p:sp>
      <p:sp>
        <p:nvSpPr>
          <p:cNvPr id="4" name="AutoShape 3"/>
          <p:cNvSpPr>
            <a:spLocks noChangeArrowheads="1"/>
          </p:cNvSpPr>
          <p:nvPr/>
        </p:nvSpPr>
        <p:spPr bwMode="auto">
          <a:xfrm>
            <a:off x="838200" y="2590800"/>
            <a:ext cx="2590800" cy="1905000"/>
          </a:xfrm>
          <a:prstGeom prst="irregularSeal2">
            <a:avLst/>
          </a:prstGeom>
          <a:solidFill>
            <a:schemeClr val="accent6">
              <a:lumMod val="60000"/>
              <a:lumOff val="40000"/>
            </a:schemeClr>
          </a:solidFill>
          <a:ln w="12700" cap="sq">
            <a:solidFill>
              <a:schemeClr val="tx1"/>
            </a:solidFill>
            <a:miter lim="800000"/>
            <a:headEnd type="none" w="sm" len="sm"/>
            <a:tailEnd type="none" w="sm" len="sm"/>
          </a:ln>
        </p:spPr>
        <p:txBody>
          <a:bodyPr wrap="none" anchor="ctr"/>
          <a:lstStyle/>
          <a:p>
            <a:pPr algn="ctr" eaLnBrk="1" fontAlgn="auto" hangingPunct="1">
              <a:spcBef>
                <a:spcPts val="0"/>
              </a:spcBef>
              <a:spcAft>
                <a:spcPts val="0"/>
              </a:spcAft>
              <a:defRPr/>
            </a:pPr>
            <a:r>
              <a:rPr lang="en-AU" dirty="0">
                <a:latin typeface="+mn-lt"/>
              </a:rPr>
              <a:t>Population</a:t>
            </a:r>
            <a:endParaRPr lang="en-AU" sz="1600" dirty="0">
              <a:latin typeface="+mn-lt"/>
            </a:endParaRPr>
          </a:p>
        </p:txBody>
      </p:sp>
      <p:sp>
        <p:nvSpPr>
          <p:cNvPr id="5" name="Rectangle 4"/>
          <p:cNvSpPr>
            <a:spLocks noChangeArrowheads="1"/>
          </p:cNvSpPr>
          <p:nvPr/>
        </p:nvSpPr>
        <p:spPr bwMode="auto">
          <a:xfrm>
            <a:off x="6172200" y="3200400"/>
            <a:ext cx="1447800" cy="685800"/>
          </a:xfrm>
          <a:prstGeom prst="rect">
            <a:avLst/>
          </a:prstGeom>
          <a:solidFill>
            <a:schemeClr val="tx2">
              <a:lumMod val="40000"/>
              <a:lumOff val="60000"/>
            </a:schemeClr>
          </a:solidFill>
          <a:ln w="12700" cap="sq">
            <a:solidFill>
              <a:schemeClr val="tx1"/>
            </a:solidFill>
            <a:miter lim="800000"/>
            <a:headEnd type="none" w="sm" len="sm"/>
            <a:tailEnd type="none" w="sm" len="sm"/>
          </a:ln>
        </p:spPr>
        <p:txBody>
          <a:bodyPr wrap="none" anchor="ctr"/>
          <a:lstStyle/>
          <a:p>
            <a:pPr algn="ctr" eaLnBrk="1" fontAlgn="auto" hangingPunct="1">
              <a:spcBef>
                <a:spcPts val="0"/>
              </a:spcBef>
              <a:spcAft>
                <a:spcPts val="0"/>
              </a:spcAft>
              <a:defRPr/>
            </a:pPr>
            <a:r>
              <a:rPr lang="en-AU">
                <a:latin typeface="+mn-lt"/>
              </a:rPr>
              <a:t>Server</a:t>
            </a:r>
            <a:endParaRPr lang="en-AU" sz="1600">
              <a:latin typeface="+mn-lt"/>
            </a:endParaRPr>
          </a:p>
        </p:txBody>
      </p:sp>
      <p:sp>
        <p:nvSpPr>
          <p:cNvPr id="3077" name="AutoShape 5"/>
          <p:cNvSpPr>
            <a:spLocks noChangeArrowheads="1"/>
          </p:cNvSpPr>
          <p:nvPr/>
        </p:nvSpPr>
        <p:spPr bwMode="auto">
          <a:xfrm>
            <a:off x="4038600" y="3429000"/>
            <a:ext cx="304800" cy="304800"/>
          </a:xfrm>
          <a:prstGeom prst="flowChartConnector">
            <a:avLst/>
          </a:prstGeom>
          <a:solidFill>
            <a:srgbClr val="FF0000"/>
          </a:solidFill>
          <a:ln w="12700" cap="sq">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mn-lt"/>
            </a:endParaRPr>
          </a:p>
        </p:txBody>
      </p:sp>
      <p:sp>
        <p:nvSpPr>
          <p:cNvPr id="3078" name="AutoShape 6"/>
          <p:cNvSpPr>
            <a:spLocks noChangeArrowheads="1"/>
          </p:cNvSpPr>
          <p:nvPr/>
        </p:nvSpPr>
        <p:spPr bwMode="auto">
          <a:xfrm>
            <a:off x="4495800" y="3429000"/>
            <a:ext cx="304800" cy="304800"/>
          </a:xfrm>
          <a:prstGeom prst="flowChartConnector">
            <a:avLst/>
          </a:prstGeom>
          <a:solidFill>
            <a:srgbClr val="FF0000"/>
          </a:solidFill>
          <a:ln w="12700" cap="sq">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mn-lt"/>
            </a:endParaRPr>
          </a:p>
        </p:txBody>
      </p:sp>
      <p:sp>
        <p:nvSpPr>
          <p:cNvPr id="3079" name="AutoShape 7"/>
          <p:cNvSpPr>
            <a:spLocks noChangeArrowheads="1"/>
          </p:cNvSpPr>
          <p:nvPr/>
        </p:nvSpPr>
        <p:spPr bwMode="auto">
          <a:xfrm>
            <a:off x="5715000" y="3429000"/>
            <a:ext cx="304800" cy="304800"/>
          </a:xfrm>
          <a:prstGeom prst="flowChartConnector">
            <a:avLst/>
          </a:prstGeom>
          <a:solidFill>
            <a:srgbClr val="FF0000"/>
          </a:solidFill>
          <a:ln w="12700" cap="sq">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mn-lt"/>
            </a:endParaRPr>
          </a:p>
        </p:txBody>
      </p:sp>
      <p:sp>
        <p:nvSpPr>
          <p:cNvPr id="3080" name="AutoShape 8"/>
          <p:cNvSpPr>
            <a:spLocks noChangeArrowheads="1"/>
          </p:cNvSpPr>
          <p:nvPr/>
        </p:nvSpPr>
        <p:spPr bwMode="auto">
          <a:xfrm>
            <a:off x="8229600" y="3429000"/>
            <a:ext cx="304800" cy="304800"/>
          </a:xfrm>
          <a:prstGeom prst="flowChartConnector">
            <a:avLst/>
          </a:prstGeom>
          <a:solidFill>
            <a:srgbClr val="339933"/>
          </a:solidFill>
          <a:ln w="12700" cap="sq">
            <a:solidFill>
              <a:schemeClr val="tx1"/>
            </a:solidFill>
            <a:round/>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tr-TR" altLang="tr-TR">
              <a:latin typeface="+mn-lt"/>
            </a:endParaRPr>
          </a:p>
        </p:txBody>
      </p:sp>
      <p:sp>
        <p:nvSpPr>
          <p:cNvPr id="3081" name="Text Box 9"/>
          <p:cNvSpPr txBox="1">
            <a:spLocks noChangeArrowheads="1"/>
          </p:cNvSpPr>
          <p:nvPr/>
        </p:nvSpPr>
        <p:spPr bwMode="auto">
          <a:xfrm>
            <a:off x="4794250" y="3154363"/>
            <a:ext cx="9969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sz="3200">
                <a:latin typeface="+mn-lt"/>
              </a:rPr>
              <a:t>……</a:t>
            </a:r>
          </a:p>
        </p:txBody>
      </p:sp>
      <p:sp>
        <p:nvSpPr>
          <p:cNvPr id="3082" name="Line 10"/>
          <p:cNvSpPr>
            <a:spLocks noChangeShapeType="1"/>
          </p:cNvSpPr>
          <p:nvPr/>
        </p:nvSpPr>
        <p:spPr bwMode="auto">
          <a:xfrm>
            <a:off x="3124200" y="3581400"/>
            <a:ext cx="7620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3083" name="Line 11"/>
          <p:cNvSpPr>
            <a:spLocks noChangeShapeType="1"/>
          </p:cNvSpPr>
          <p:nvPr/>
        </p:nvSpPr>
        <p:spPr bwMode="auto">
          <a:xfrm>
            <a:off x="7620000" y="3581400"/>
            <a:ext cx="533400" cy="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3084" name="Text Box 12"/>
          <p:cNvSpPr txBox="1">
            <a:spLocks noChangeArrowheads="1"/>
          </p:cNvSpPr>
          <p:nvPr/>
        </p:nvSpPr>
        <p:spPr bwMode="auto">
          <a:xfrm>
            <a:off x="3886200" y="3886200"/>
            <a:ext cx="2203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a:latin typeface="+mn-lt"/>
              </a:rPr>
              <a:t>Waiting Line (Queue)</a:t>
            </a:r>
            <a:endParaRPr lang="en-AU" altLang="tr-TR" sz="1600">
              <a:latin typeface="+mn-lt"/>
            </a:endParaRPr>
          </a:p>
        </p:txBody>
      </p:sp>
      <p:sp>
        <p:nvSpPr>
          <p:cNvPr id="3085" name="Line 13"/>
          <p:cNvSpPr>
            <a:spLocks noChangeShapeType="1"/>
          </p:cNvSpPr>
          <p:nvPr/>
        </p:nvSpPr>
        <p:spPr bwMode="auto">
          <a:xfrm flipH="1">
            <a:off x="4267200" y="2590800"/>
            <a:ext cx="304800" cy="7620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3086" name="Line 14"/>
          <p:cNvSpPr>
            <a:spLocks noChangeShapeType="1"/>
          </p:cNvSpPr>
          <p:nvPr/>
        </p:nvSpPr>
        <p:spPr bwMode="auto">
          <a:xfrm>
            <a:off x="4648200" y="2590800"/>
            <a:ext cx="0" cy="7620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3087" name="Line 15"/>
          <p:cNvSpPr>
            <a:spLocks noChangeShapeType="1"/>
          </p:cNvSpPr>
          <p:nvPr/>
        </p:nvSpPr>
        <p:spPr bwMode="auto">
          <a:xfrm>
            <a:off x="4724400" y="2590800"/>
            <a:ext cx="1066800" cy="8382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
        <p:nvSpPr>
          <p:cNvPr id="3088" name="Text Box 16"/>
          <p:cNvSpPr txBox="1">
            <a:spLocks noChangeArrowheads="1"/>
          </p:cNvSpPr>
          <p:nvPr/>
        </p:nvSpPr>
        <p:spPr bwMode="auto">
          <a:xfrm>
            <a:off x="4267200" y="2209800"/>
            <a:ext cx="882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tr-TR">
                <a:latin typeface="+mn-lt"/>
              </a:rPr>
              <a:t>Entities</a:t>
            </a:r>
          </a:p>
        </p:txBody>
      </p:sp>
      <p:sp>
        <p:nvSpPr>
          <p:cNvPr id="3089" name="AutoShape 17"/>
          <p:cNvSpPr>
            <a:spLocks noChangeArrowheads="1"/>
          </p:cNvSpPr>
          <p:nvPr/>
        </p:nvSpPr>
        <p:spPr bwMode="auto">
          <a:xfrm>
            <a:off x="1295400" y="4953000"/>
            <a:ext cx="1447800" cy="609600"/>
          </a:xfrm>
          <a:prstGeom prst="bracketPair">
            <a:avLst>
              <a:gd name="adj" fmla="val 16667"/>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Finite vs. </a:t>
            </a:r>
          </a:p>
          <a:p>
            <a:pPr algn="ctr" eaLnBrk="1" hangingPunct="1"/>
            <a:r>
              <a:rPr lang="en-AU" altLang="tr-TR">
                <a:latin typeface="+mn-lt"/>
              </a:rPr>
              <a:t>Infinite</a:t>
            </a:r>
            <a:endParaRPr lang="en-AU" altLang="tr-TR" sz="1600">
              <a:latin typeface="+mn-lt"/>
            </a:endParaRPr>
          </a:p>
        </p:txBody>
      </p:sp>
      <p:sp>
        <p:nvSpPr>
          <p:cNvPr id="3090" name="AutoShape 18"/>
          <p:cNvSpPr>
            <a:spLocks noChangeArrowheads="1"/>
          </p:cNvSpPr>
          <p:nvPr/>
        </p:nvSpPr>
        <p:spPr bwMode="auto">
          <a:xfrm>
            <a:off x="3962400" y="5029200"/>
            <a:ext cx="1828800" cy="533400"/>
          </a:xfrm>
          <a:prstGeom prst="bracketPair">
            <a:avLst>
              <a:gd name="adj" fmla="val 16667"/>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One line vs. </a:t>
            </a:r>
          </a:p>
          <a:p>
            <a:pPr algn="ctr" eaLnBrk="1" hangingPunct="1"/>
            <a:r>
              <a:rPr lang="en-AU" altLang="tr-TR">
                <a:latin typeface="+mn-lt"/>
              </a:rPr>
              <a:t>Multiple lines</a:t>
            </a:r>
            <a:endParaRPr lang="en-AU" altLang="tr-TR" sz="1600">
              <a:latin typeface="+mn-lt"/>
            </a:endParaRPr>
          </a:p>
        </p:txBody>
      </p:sp>
      <p:sp>
        <p:nvSpPr>
          <p:cNvPr id="3091" name="AutoShape 19"/>
          <p:cNvSpPr>
            <a:spLocks noChangeArrowheads="1"/>
          </p:cNvSpPr>
          <p:nvPr/>
        </p:nvSpPr>
        <p:spPr bwMode="auto">
          <a:xfrm>
            <a:off x="6400800" y="4953000"/>
            <a:ext cx="1447800" cy="609600"/>
          </a:xfrm>
          <a:prstGeom prst="bracketPair">
            <a:avLst>
              <a:gd name="adj" fmla="val 16667"/>
            </a:avLst>
          </a:prstGeom>
          <a:noFill/>
          <a:ln w="12700" cap="sq">
            <a:solidFill>
              <a:schemeClr val="tx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tr-TR">
                <a:latin typeface="+mn-lt"/>
              </a:rPr>
              <a:t>One server vs. </a:t>
            </a:r>
          </a:p>
          <a:p>
            <a:pPr algn="ctr" eaLnBrk="1" hangingPunct="1"/>
            <a:r>
              <a:rPr lang="en-AU" altLang="tr-TR">
                <a:latin typeface="+mn-lt"/>
              </a:rPr>
              <a:t>multiple server</a:t>
            </a:r>
            <a:endParaRPr lang="en-AU" altLang="tr-TR" sz="1600">
              <a:latin typeface="+mn-lt"/>
            </a:endParaRPr>
          </a:p>
        </p:txBody>
      </p:sp>
      <p:sp>
        <p:nvSpPr>
          <p:cNvPr id="3092" name="Line 20"/>
          <p:cNvSpPr>
            <a:spLocks noChangeShapeType="1"/>
          </p:cNvSpPr>
          <p:nvPr/>
        </p:nvSpPr>
        <p:spPr bwMode="auto">
          <a:xfrm>
            <a:off x="5029200" y="2514600"/>
            <a:ext cx="3276600" cy="838200"/>
          </a:xfrm>
          <a:prstGeom prst="line">
            <a:avLst/>
          </a:prstGeom>
          <a:noFill/>
          <a:ln w="12700" cap="sq">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nchor="ctr"/>
          <a:lstStyle/>
          <a:p>
            <a:endParaRPr lang="en-US">
              <a:latin typeface="+mn-lt"/>
            </a:endParaRPr>
          </a:p>
        </p:txBody>
      </p:sp>
    </p:spTree>
    <p:extLst>
      <p:ext uri="{BB962C8B-B14F-4D97-AF65-F5344CB8AC3E}">
        <p14:creationId xmlns:p14="http://schemas.microsoft.com/office/powerpoint/2010/main" val="1233647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altLang="tr-TR" dirty="0"/>
              <a:t>CHARACTERISTICS</a:t>
            </a:r>
          </a:p>
        </p:txBody>
      </p:sp>
      <p:sp>
        <p:nvSpPr>
          <p:cNvPr id="3" name="Content Placeholder 2"/>
          <p:cNvSpPr>
            <a:spLocks noGrp="1"/>
          </p:cNvSpPr>
          <p:nvPr>
            <p:ph idx="1"/>
          </p:nvPr>
        </p:nvSpPr>
        <p:spPr/>
        <p:txBody>
          <a:bodyPr rtlCol="0">
            <a:normAutofit/>
          </a:bodyPr>
          <a:lstStyle/>
          <a:p>
            <a:pPr marL="274320" indent="-274320" eaLnBrk="1" fontAlgn="auto" hangingPunct="1">
              <a:spcBef>
                <a:spcPct val="5000"/>
              </a:spcBef>
              <a:spcAft>
                <a:spcPts val="0"/>
              </a:spcAft>
              <a:buClr>
                <a:schemeClr val="accent3"/>
              </a:buClr>
              <a:buFont typeface="Wingdings 2"/>
              <a:buChar char=""/>
              <a:tabLst>
                <a:tab pos="668338" algn="l"/>
              </a:tabLst>
              <a:defRPr/>
            </a:pPr>
            <a:r>
              <a:rPr lang="en-US" sz="2800" dirty="0" err="1"/>
              <a:t>Interarrival</a:t>
            </a:r>
            <a:r>
              <a:rPr lang="en-US" sz="2800" dirty="0"/>
              <a:t> and Service Times</a:t>
            </a:r>
          </a:p>
          <a:p>
            <a:pPr marL="640080" lvl="1" indent="-246888" eaLnBrk="1" fontAlgn="auto" hangingPunct="1">
              <a:spcBef>
                <a:spcPct val="5000"/>
              </a:spcBef>
              <a:spcAft>
                <a:spcPts val="0"/>
              </a:spcAft>
              <a:buFont typeface="Wingdings 2"/>
              <a:buChar char=""/>
              <a:tabLst>
                <a:tab pos="668338" algn="l"/>
              </a:tabLst>
              <a:defRPr/>
            </a:pPr>
            <a:r>
              <a:rPr lang="en-US" dirty="0"/>
              <a:t>Exponential (M)</a:t>
            </a:r>
          </a:p>
          <a:p>
            <a:pPr marL="640080" lvl="1" indent="-246888" eaLnBrk="1" fontAlgn="auto" hangingPunct="1">
              <a:spcBef>
                <a:spcPct val="5000"/>
              </a:spcBef>
              <a:spcAft>
                <a:spcPts val="0"/>
              </a:spcAft>
              <a:buFont typeface="Wingdings 2"/>
              <a:buChar char=""/>
              <a:tabLst>
                <a:tab pos="668338" algn="l"/>
              </a:tabLst>
              <a:defRPr/>
            </a:pPr>
            <a:r>
              <a:rPr lang="en-US" dirty="0"/>
              <a:t>Deterministic (D)</a:t>
            </a:r>
          </a:p>
          <a:p>
            <a:pPr marL="640080" lvl="1" indent="-246888" eaLnBrk="1" fontAlgn="auto" hangingPunct="1">
              <a:spcBef>
                <a:spcPct val="5000"/>
              </a:spcBef>
              <a:spcAft>
                <a:spcPts val="0"/>
              </a:spcAft>
              <a:buFont typeface="Wingdings 2"/>
              <a:buChar char=""/>
              <a:tabLst>
                <a:tab pos="668338" algn="l"/>
              </a:tabLst>
              <a:defRPr/>
            </a:pPr>
            <a:r>
              <a:rPr lang="en-US" dirty="0"/>
              <a:t>Erlang (E)</a:t>
            </a:r>
          </a:p>
          <a:p>
            <a:pPr marL="640080" lvl="1" indent="-246888" eaLnBrk="1" fontAlgn="auto" hangingPunct="1">
              <a:spcBef>
                <a:spcPct val="5000"/>
              </a:spcBef>
              <a:spcAft>
                <a:spcPts val="0"/>
              </a:spcAft>
              <a:buFont typeface="Wingdings 2"/>
              <a:buChar char=""/>
              <a:tabLst>
                <a:tab pos="668338" algn="l"/>
              </a:tabLst>
              <a:defRPr/>
            </a:pPr>
            <a:r>
              <a:rPr lang="en-US" dirty="0"/>
              <a:t>General (G)</a:t>
            </a:r>
          </a:p>
          <a:p>
            <a:pPr marL="274320" indent="-274320" eaLnBrk="1" fontAlgn="auto" hangingPunct="1">
              <a:spcBef>
                <a:spcPct val="5000"/>
              </a:spcBef>
              <a:spcAft>
                <a:spcPts val="0"/>
              </a:spcAft>
              <a:buClr>
                <a:schemeClr val="accent3"/>
              </a:buClr>
              <a:buFont typeface="Wingdings 2"/>
              <a:buChar char=""/>
              <a:tabLst>
                <a:tab pos="668338" algn="l"/>
              </a:tabLst>
              <a:defRPr/>
            </a:pPr>
            <a:r>
              <a:rPr lang="en-AU" sz="2800" dirty="0"/>
              <a:t>Queue discipline</a:t>
            </a:r>
          </a:p>
          <a:p>
            <a:pPr marL="640080" lvl="1" indent="-246888" eaLnBrk="1" fontAlgn="auto" hangingPunct="1">
              <a:spcBef>
                <a:spcPct val="5000"/>
              </a:spcBef>
              <a:spcAft>
                <a:spcPts val="0"/>
              </a:spcAft>
              <a:buFont typeface="Wingdings 2"/>
              <a:buChar char=""/>
              <a:tabLst>
                <a:tab pos="668338" algn="l"/>
              </a:tabLst>
              <a:defRPr/>
            </a:pPr>
            <a:r>
              <a:rPr lang="en-AU" dirty="0"/>
              <a:t>First Come/In First Served/Out (FCFS/FIFO)</a:t>
            </a:r>
          </a:p>
          <a:p>
            <a:pPr marL="640080" lvl="1" indent="-246888" eaLnBrk="1" fontAlgn="auto" hangingPunct="1">
              <a:spcBef>
                <a:spcPct val="5000"/>
              </a:spcBef>
              <a:spcAft>
                <a:spcPts val="0"/>
              </a:spcAft>
              <a:buFont typeface="Wingdings 2"/>
              <a:buChar char=""/>
              <a:tabLst>
                <a:tab pos="668338" algn="l"/>
              </a:tabLst>
              <a:defRPr/>
            </a:pPr>
            <a:r>
              <a:rPr lang="en-AU" dirty="0"/>
              <a:t>Last Come/In First Served/Out (LCFS/LIFO)</a:t>
            </a:r>
          </a:p>
          <a:p>
            <a:pPr marL="640080" lvl="1" indent="-246888" eaLnBrk="1" fontAlgn="auto" hangingPunct="1">
              <a:spcBef>
                <a:spcPct val="5000"/>
              </a:spcBef>
              <a:spcAft>
                <a:spcPts val="0"/>
              </a:spcAft>
              <a:buFont typeface="Wingdings 2"/>
              <a:buChar char=""/>
              <a:tabLst>
                <a:tab pos="668338" algn="l"/>
              </a:tabLst>
              <a:defRPr/>
            </a:pPr>
            <a:r>
              <a:rPr lang="en-AU" dirty="0"/>
              <a:t>Earliest Due Date (EDD)</a:t>
            </a:r>
          </a:p>
          <a:p>
            <a:pPr marL="274320" indent="-274320" eaLnBrk="1" fontAlgn="auto" hangingPunct="1">
              <a:spcBef>
                <a:spcPct val="5000"/>
              </a:spcBef>
              <a:spcAft>
                <a:spcPts val="0"/>
              </a:spcAft>
              <a:buClr>
                <a:schemeClr val="accent3"/>
              </a:buClr>
              <a:buFont typeface="Wingdings 2"/>
              <a:buChar char=""/>
              <a:tabLst>
                <a:tab pos="668338" algn="l"/>
              </a:tabLst>
              <a:defRPr/>
            </a:pPr>
            <a:r>
              <a:rPr lang="en-AU" sz="2800" dirty="0"/>
              <a:t>System Capacity</a:t>
            </a:r>
          </a:p>
          <a:p>
            <a:pPr marL="274320" indent="-274320" eaLnBrk="1" fontAlgn="auto" hangingPunct="1">
              <a:spcBef>
                <a:spcPct val="5000"/>
              </a:spcBef>
              <a:spcAft>
                <a:spcPts val="0"/>
              </a:spcAft>
              <a:buClr>
                <a:schemeClr val="accent3"/>
              </a:buClr>
              <a:buFont typeface="Wingdings 2"/>
              <a:buChar char=""/>
              <a:tabLst>
                <a:tab pos="668338" algn="l"/>
              </a:tabLst>
              <a:defRPr/>
            </a:pPr>
            <a:r>
              <a:rPr lang="en-AU" sz="2800" dirty="0"/>
              <a:t>Number of Servers</a:t>
            </a:r>
          </a:p>
        </p:txBody>
      </p:sp>
    </p:spTree>
    <p:extLst>
      <p:ext uri="{BB962C8B-B14F-4D97-AF65-F5344CB8AC3E}">
        <p14:creationId xmlns:p14="http://schemas.microsoft.com/office/powerpoint/2010/main" val="929581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lstStyle/>
          <a:p>
            <a:r>
              <a:rPr lang="en-US" sz="2400" dirty="0"/>
              <a:t>Consider a bank teller queue with one teller (G/G/1) and FIFO queue discipline</a:t>
            </a:r>
          </a:p>
          <a:p>
            <a:endParaRPr lang="en-US" sz="1000" dirty="0"/>
          </a:p>
          <a:p>
            <a:pPr lvl="1"/>
            <a:r>
              <a:rPr lang="en-US" sz="2000" b="1" dirty="0"/>
              <a:t>State Variables: </a:t>
            </a:r>
            <a:r>
              <a:rPr lang="en-US" sz="2000" dirty="0"/>
              <a:t>Number of customers in queue</a:t>
            </a:r>
          </a:p>
          <a:p>
            <a:pPr marL="342900" lvl="1" indent="0">
              <a:buNone/>
            </a:pPr>
            <a:r>
              <a:rPr lang="en-US" sz="2000" dirty="0"/>
              <a:t>			  Busy/Idle Status of Teller (1,0)</a:t>
            </a:r>
          </a:p>
          <a:p>
            <a:pPr lvl="1"/>
            <a:endParaRPr lang="en-US" sz="2000" dirty="0"/>
          </a:p>
          <a:p>
            <a:pPr lvl="1"/>
            <a:r>
              <a:rPr lang="en-US" sz="2000" b="1" dirty="0"/>
              <a:t>Activities: </a:t>
            </a:r>
            <a:r>
              <a:rPr lang="en-US" sz="2000" dirty="0"/>
              <a:t>Customer Inter Arrival		Customer Service</a:t>
            </a:r>
          </a:p>
          <a:p>
            <a:pPr lvl="1"/>
            <a:endParaRPr lang="en-US" sz="2000" dirty="0"/>
          </a:p>
          <a:p>
            <a:pPr lvl="1"/>
            <a:endParaRPr lang="en-US" sz="2000" dirty="0"/>
          </a:p>
          <a:p>
            <a:pPr lvl="1"/>
            <a:r>
              <a:rPr lang="en-US" sz="2000" b="1" dirty="0"/>
              <a:t>Events:</a:t>
            </a:r>
            <a:r>
              <a:rPr lang="en-US" sz="2000" dirty="0"/>
              <a:t>     Customer Arrival Event		Customer Departure Event</a:t>
            </a:r>
          </a:p>
          <a:p>
            <a:pPr lvl="1"/>
            <a:endParaRPr lang="en-US" sz="2000" dirty="0"/>
          </a:p>
          <a:p>
            <a:pPr lvl="1"/>
            <a:r>
              <a:rPr lang="en-US" sz="2000" b="1" dirty="0"/>
              <a:t>Delay:</a:t>
            </a:r>
            <a:r>
              <a:rPr lang="en-US" sz="2000" dirty="0"/>
              <a:t> Waiting time in queue</a:t>
            </a:r>
          </a:p>
        </p:txBody>
      </p:sp>
      <p:cxnSp>
        <p:nvCxnSpPr>
          <p:cNvPr id="5" name="Straight Arrow Connector 4"/>
          <p:cNvCxnSpPr/>
          <p:nvPr/>
        </p:nvCxnSpPr>
        <p:spPr>
          <a:xfrm>
            <a:off x="3200400" y="4114800"/>
            <a:ext cx="0" cy="533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6477000" y="4122382"/>
            <a:ext cx="0" cy="533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40221" y="4196834"/>
            <a:ext cx="915187" cy="369332"/>
          </a:xfrm>
          <a:prstGeom prst="rect">
            <a:avLst/>
          </a:prstGeom>
          <a:noFill/>
        </p:spPr>
        <p:txBody>
          <a:bodyPr wrap="none" rtlCol="0">
            <a:spAutoFit/>
          </a:bodyPr>
          <a:lstStyle/>
          <a:p>
            <a:r>
              <a:rPr lang="en-US" dirty="0">
                <a:solidFill>
                  <a:srgbClr val="FF0000"/>
                </a:solidFill>
              </a:rPr>
              <a:t>Triggers</a:t>
            </a:r>
          </a:p>
        </p:txBody>
      </p:sp>
      <p:sp>
        <p:nvSpPr>
          <p:cNvPr id="8" name="TextBox 7"/>
          <p:cNvSpPr txBox="1"/>
          <p:nvPr/>
        </p:nvSpPr>
        <p:spPr>
          <a:xfrm>
            <a:off x="6580988" y="4196834"/>
            <a:ext cx="915187" cy="369332"/>
          </a:xfrm>
          <a:prstGeom prst="rect">
            <a:avLst/>
          </a:prstGeom>
          <a:noFill/>
        </p:spPr>
        <p:txBody>
          <a:bodyPr wrap="none" rtlCol="0">
            <a:spAutoFit/>
          </a:bodyPr>
          <a:lstStyle/>
          <a:p>
            <a:r>
              <a:rPr lang="en-US" dirty="0">
                <a:solidFill>
                  <a:srgbClr val="FF0000"/>
                </a:solidFill>
              </a:rPr>
              <a:t>Triggers</a:t>
            </a:r>
          </a:p>
        </p:txBody>
      </p:sp>
    </p:spTree>
    <p:extLst>
      <p:ext uri="{BB962C8B-B14F-4D97-AF65-F5344CB8AC3E}">
        <p14:creationId xmlns:p14="http://schemas.microsoft.com/office/powerpoint/2010/main" val="6811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8" end="8"/>
                                            </p:txEl>
                                          </p:spTgt>
                                        </p:tgtEl>
                                        <p:attrNameLst>
                                          <p:attrName>style.visibility</p:attrName>
                                        </p:attrNameLst>
                                      </p:cBhvr>
                                      <p:to>
                                        <p:strVal val="visible"/>
                                      </p:to>
                                    </p:set>
                                    <p:animEffect transition="in" filter="fade">
                                      <p:cBhvr>
                                        <p:cTn id="20" dur="500"/>
                                        <p:tgtEl>
                                          <p:spTgt spid="3">
                                            <p:txEl>
                                              <p:pRg st="8" end="8"/>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EXAMPLE</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628650" y="1443037"/>
                <a:ext cx="7886700" cy="4881563"/>
              </a:xfrm>
            </p:spPr>
            <p:txBody>
              <a:bodyPr/>
              <a:lstStyle/>
              <a:p>
                <a:r>
                  <a:rPr lang="en-US" sz="2800" dirty="0"/>
                  <a:t>How to update the FEL?</a:t>
                </a:r>
              </a:p>
              <a:p>
                <a:pPr lvl="1"/>
                <a:r>
                  <a:rPr lang="en-US" sz="2400" dirty="0"/>
                  <a:t>Suppose Customer 1 arrives at </a:t>
                </a:r>
                <a14:m>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1</m:t>
                        </m:r>
                      </m:sub>
                    </m:sSub>
                  </m:oMath>
                </a14:m>
                <a:r>
                  <a:rPr lang="en-US" sz="2400" dirty="0"/>
                  <a:t> </a:t>
                </a:r>
              </a:p>
              <a:p>
                <a:pPr lvl="1"/>
                <a:r>
                  <a:rPr lang="en-US" sz="2100" dirty="0"/>
                  <a:t>If interarrivals are stochastic with random variable </a:t>
                </a:r>
                <a14:m>
                  <m:oMath xmlns:m="http://schemas.openxmlformats.org/officeDocument/2006/math">
                    <m:sSubSup>
                      <m:sSubSupPr>
                        <m:ctrlPr>
                          <a:rPr lang="en-US" sz="2100" b="0" i="1" smtClean="0">
                            <a:latin typeface="Cambria Math" panose="02040503050406030204" pitchFamily="18" charset="0"/>
                          </a:rPr>
                        </m:ctrlPr>
                      </m:sSubSupPr>
                      <m:e>
                        <m:r>
                          <a:rPr lang="en-US" sz="2100" b="0" i="1" smtClean="0">
                            <a:latin typeface="Cambria Math" panose="02040503050406030204" pitchFamily="18" charset="0"/>
                          </a:rPr>
                          <m:t>𝑋</m:t>
                        </m:r>
                      </m:e>
                      <m:sub/>
                      <m:sup>
                        <m:r>
                          <a:rPr lang="en-US" sz="2100" b="0" i="1" smtClean="0">
                            <a:latin typeface="Cambria Math" panose="02040503050406030204" pitchFamily="18" charset="0"/>
                          </a:rPr>
                          <m:t>𝐴</m:t>
                        </m:r>
                      </m:sup>
                    </m:sSubSup>
                    <m:r>
                      <a:rPr lang="en-US" sz="2100" b="0" i="0" smtClean="0">
                        <a:latin typeface="Cambria Math" panose="02040503050406030204" pitchFamily="18" charset="0"/>
                      </a:rPr>
                      <m:t>; </m:t>
                    </m:r>
                  </m:oMath>
                </a14:m>
                <a:endParaRPr lang="en-US" sz="2100" b="0" dirty="0"/>
              </a:p>
              <a:p>
                <a:pPr lvl="2"/>
                <a:r>
                  <a:rPr lang="en-US" sz="1800" dirty="0"/>
                  <a:t>A random realization of </a:t>
                </a:r>
                <a14:m>
                  <m:oMath xmlns:m="http://schemas.openxmlformats.org/officeDocument/2006/math">
                    <m:sSubSup>
                      <m:sSubSupPr>
                        <m:ctrlPr>
                          <a:rPr lang="en-US" sz="1800" i="1">
                            <a:latin typeface="Cambria Math" panose="02040503050406030204" pitchFamily="18" charset="0"/>
                          </a:rPr>
                        </m:ctrlPr>
                      </m:sSubSupPr>
                      <m:e>
                        <m:r>
                          <a:rPr lang="en-US" sz="1800" i="1">
                            <a:latin typeface="Cambria Math" panose="02040503050406030204" pitchFamily="18" charset="0"/>
                          </a:rPr>
                          <m:t>𝑋</m:t>
                        </m:r>
                      </m:e>
                      <m:sub/>
                      <m:sup>
                        <m:r>
                          <a:rPr lang="en-US" sz="1800" i="1">
                            <a:latin typeface="Cambria Math" panose="02040503050406030204" pitchFamily="18" charset="0"/>
                          </a:rPr>
                          <m:t>𝐴</m:t>
                        </m:r>
                      </m:sup>
                    </m:sSubSup>
                  </m:oMath>
                </a14:m>
                <a:r>
                  <a:rPr lang="en-US" sz="1800" dirty="0"/>
                  <a:t>, </a:t>
                </a:r>
                <a14:m>
                  <m:oMath xmlns:m="http://schemas.openxmlformats.org/officeDocument/2006/math">
                    <m:sSubSup>
                      <m:sSubSupPr>
                        <m:ctrlPr>
                          <a:rPr lang="en-US" sz="1800" i="1">
                            <a:latin typeface="Cambria Math" panose="02040503050406030204" pitchFamily="18" charset="0"/>
                          </a:rPr>
                        </m:ctrlPr>
                      </m:sSubSupPr>
                      <m:e>
                        <m:r>
                          <a:rPr lang="en-US" sz="1800" i="1">
                            <a:latin typeface="Cambria Math" panose="02040503050406030204" pitchFamily="18" charset="0"/>
                          </a:rPr>
                          <m:t>𝑋</m:t>
                        </m:r>
                      </m:e>
                      <m:sub>
                        <m:r>
                          <a:rPr lang="en-US" sz="1800" i="1">
                            <a:latin typeface="Cambria Math" panose="02040503050406030204" pitchFamily="18" charset="0"/>
                          </a:rPr>
                          <m:t>𝑖</m:t>
                        </m:r>
                      </m:sub>
                      <m:sup>
                        <m:r>
                          <a:rPr lang="en-US" sz="1800" i="1">
                            <a:latin typeface="Cambria Math" panose="02040503050406030204" pitchFamily="18" charset="0"/>
                          </a:rPr>
                          <m:t>𝐴</m:t>
                        </m:r>
                      </m:sup>
                    </m:sSubSup>
                  </m:oMath>
                </a14:m>
                <a:r>
                  <a:rPr lang="en-US" sz="1800" dirty="0"/>
                  <a:t> (called a </a:t>
                </a:r>
                <a:r>
                  <a:rPr lang="en-US" sz="1800" i="1" dirty="0"/>
                  <a:t>random variate</a:t>
                </a:r>
                <a:r>
                  <a:rPr lang="en-US" sz="1800" dirty="0"/>
                  <a:t>) is generated for the (next) customer </a:t>
                </a:r>
                <a14:m>
                  <m:oMath xmlns:m="http://schemas.openxmlformats.org/officeDocument/2006/math">
                    <m:r>
                      <a:rPr lang="en-US" sz="1800" i="1">
                        <a:latin typeface="Cambria Math" panose="02040503050406030204" pitchFamily="18" charset="0"/>
                      </a:rPr>
                      <m:t>𝑖</m:t>
                    </m:r>
                  </m:oMath>
                </a14:m>
                <a:r>
                  <a:rPr lang="en-US" sz="1800" dirty="0"/>
                  <a:t> (In this case, </a:t>
                </a:r>
                <a14:m>
                  <m:oMath xmlns:m="http://schemas.openxmlformats.org/officeDocument/2006/math">
                    <m:r>
                      <a:rPr lang="en-US" sz="1800" i="1">
                        <a:latin typeface="Cambria Math" panose="02040503050406030204" pitchFamily="18" charset="0"/>
                      </a:rPr>
                      <m:t>𝑖</m:t>
                    </m:r>
                    <m:r>
                      <a:rPr lang="en-US" sz="1800" b="0" i="1" smtClean="0">
                        <a:latin typeface="Cambria Math" panose="02040503050406030204" pitchFamily="18" charset="0"/>
                      </a:rPr>
                      <m:t>=2)</m:t>
                    </m:r>
                  </m:oMath>
                </a14:m>
                <a:endParaRPr lang="en-US" sz="1800" dirty="0"/>
              </a:p>
              <a:p>
                <a:pPr lvl="2"/>
                <a:r>
                  <a:rPr lang="en-US" sz="1800" dirty="0"/>
                  <a:t>The next </a:t>
                </a:r>
                <a:r>
                  <a:rPr lang="en-US" sz="1800" b="1" dirty="0"/>
                  <a:t>Customer Arrival Event</a:t>
                </a:r>
                <a:r>
                  <a:rPr lang="en-US" sz="1800" dirty="0"/>
                  <a:t> is scheduled at </a:t>
                </a:r>
                <a14:m>
                  <m:oMath xmlns:m="http://schemas.openxmlformats.org/officeDocument/2006/math">
                    <m:r>
                      <a:rPr lang="en-US" sz="1800" i="1" dirty="0" smtClean="0">
                        <a:latin typeface="Cambria Math" panose="02040503050406030204" pitchFamily="18" charset="0"/>
                      </a:rPr>
                      <m:t>𝑡</m:t>
                    </m:r>
                    <m:r>
                      <a:rPr lang="en-US" sz="1800" i="1" dirty="0" smtClean="0">
                        <a:latin typeface="Cambria Math" panose="02040503050406030204" pitchFamily="18" charset="0"/>
                      </a:rPr>
                      <m:t>=</m:t>
                    </m:r>
                    <m:r>
                      <a:rPr lang="en-US" sz="1800" i="1" dirty="0" smtClean="0">
                        <a:latin typeface="Cambria Math" panose="02040503050406030204" pitchFamily="18" charset="0"/>
                      </a:rPr>
                      <m:t>𝑡</m:t>
                    </m:r>
                    <m:r>
                      <a:rPr lang="en-US" sz="1800" i="1" baseline="-25000" dirty="0" smtClean="0">
                        <a:latin typeface="Cambria Math" panose="02040503050406030204" pitchFamily="18" charset="0"/>
                      </a:rPr>
                      <m:t>1</m:t>
                    </m:r>
                    <m:r>
                      <a:rPr lang="en-US" sz="1800" i="1" dirty="0" smtClean="0">
                        <a:latin typeface="Cambria Math" panose="02040503050406030204" pitchFamily="18" charset="0"/>
                      </a:rPr>
                      <m:t>+</m:t>
                    </m:r>
                    <m:sSubSup>
                      <m:sSubSupPr>
                        <m:ctrlPr>
                          <a:rPr lang="en-US" sz="1800" b="0" i="1" dirty="0" smtClean="0">
                            <a:latin typeface="Cambria Math" panose="02040503050406030204" pitchFamily="18" charset="0"/>
                          </a:rPr>
                        </m:ctrlPr>
                      </m:sSubSupPr>
                      <m:e>
                        <m:r>
                          <a:rPr lang="en-US" sz="1800" i="1" dirty="0" smtClean="0">
                            <a:latin typeface="Cambria Math" panose="02040503050406030204" pitchFamily="18" charset="0"/>
                          </a:rPr>
                          <m:t>𝑋</m:t>
                        </m:r>
                      </m:e>
                      <m:sub>
                        <m:r>
                          <a:rPr lang="en-US" sz="1800" b="0" i="1" dirty="0" smtClean="0">
                            <a:latin typeface="Cambria Math" panose="02040503050406030204" pitchFamily="18" charset="0"/>
                          </a:rPr>
                          <m:t>2</m:t>
                        </m:r>
                      </m:sub>
                      <m:sup>
                        <m:r>
                          <a:rPr lang="en-US" sz="1800" b="0" i="1" dirty="0" smtClean="0">
                            <a:latin typeface="Cambria Math" panose="02040503050406030204" pitchFamily="18" charset="0"/>
                          </a:rPr>
                          <m:t>𝐴</m:t>
                        </m:r>
                      </m:sup>
                    </m:sSubSup>
                  </m:oMath>
                </a14:m>
                <a:r>
                  <a:rPr lang="en-US" sz="1800" dirty="0"/>
                  <a:t> and placed into the FEL.</a:t>
                </a:r>
              </a:p>
              <a:p>
                <a:pPr marL="685800" lvl="2" indent="0">
                  <a:buNone/>
                </a:pPr>
                <a:endParaRPr lang="en-US" sz="1800" dirty="0"/>
              </a:p>
              <a:p>
                <a:pPr lvl="1"/>
                <a:r>
                  <a:rPr lang="en-US" sz="2400" dirty="0"/>
                  <a:t>Suppose Customer 1 enters service at </a:t>
                </a:r>
                <a14:m>
                  <m:oMath xmlns:m="http://schemas.openxmlformats.org/officeDocument/2006/math">
                    <m:r>
                      <a:rPr lang="en-US" sz="2400" b="0" i="1" smtClean="0">
                        <a:latin typeface="Cambria Math" panose="02040503050406030204" pitchFamily="18" charset="0"/>
                      </a:rPr>
                      <m:t>𝑡</m:t>
                    </m:r>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2</m:t>
                        </m:r>
                      </m:sub>
                    </m:sSub>
                  </m:oMath>
                </a14:m>
                <a:endParaRPr lang="en-US" sz="2400" b="0" dirty="0"/>
              </a:p>
              <a:p>
                <a:pPr lvl="1"/>
                <a:r>
                  <a:rPr lang="en-US" sz="2100" dirty="0"/>
                  <a:t>If service times are stochastic with random variable </a:t>
                </a:r>
                <a14:m>
                  <m:oMath xmlns:m="http://schemas.openxmlformats.org/officeDocument/2006/math">
                    <m:sSubSup>
                      <m:sSubSupPr>
                        <m:ctrlPr>
                          <a:rPr lang="en-US" sz="2100" b="0" i="1" dirty="0" smtClean="0">
                            <a:latin typeface="Cambria Math" panose="02040503050406030204" pitchFamily="18" charset="0"/>
                          </a:rPr>
                        </m:ctrlPr>
                      </m:sSubSupPr>
                      <m:e>
                        <m:r>
                          <a:rPr lang="en-US" sz="2100" i="1" dirty="0" smtClean="0">
                            <a:latin typeface="Cambria Math" panose="02040503050406030204" pitchFamily="18" charset="0"/>
                          </a:rPr>
                          <m:t>𝑋</m:t>
                        </m:r>
                      </m:e>
                      <m:sub/>
                      <m:sup>
                        <m:r>
                          <a:rPr lang="en-US" sz="2100" b="0" i="1" dirty="0" smtClean="0">
                            <a:latin typeface="Cambria Math" panose="02040503050406030204" pitchFamily="18" charset="0"/>
                          </a:rPr>
                          <m:t>𝑆</m:t>
                        </m:r>
                      </m:sup>
                    </m:sSubSup>
                  </m:oMath>
                </a14:m>
                <a:r>
                  <a:rPr lang="en-US" sz="2100" dirty="0"/>
                  <a:t> ;</a:t>
                </a:r>
              </a:p>
              <a:p>
                <a:pPr lvl="2"/>
                <a:r>
                  <a:rPr lang="en-US" sz="1800" dirty="0"/>
                  <a:t>A random realization of </a:t>
                </a:r>
                <a14:m>
                  <m:oMath xmlns:m="http://schemas.openxmlformats.org/officeDocument/2006/math">
                    <m:sSubSup>
                      <m:sSubSupPr>
                        <m:ctrlPr>
                          <a:rPr lang="en-US" sz="1800" i="1">
                            <a:latin typeface="Cambria Math" panose="02040503050406030204" pitchFamily="18" charset="0"/>
                          </a:rPr>
                        </m:ctrlPr>
                      </m:sSubSupPr>
                      <m:e>
                        <m:r>
                          <a:rPr lang="en-US" sz="1800" i="1">
                            <a:latin typeface="Cambria Math" panose="02040503050406030204" pitchFamily="18" charset="0"/>
                          </a:rPr>
                          <m:t>𝑋</m:t>
                        </m:r>
                      </m:e>
                      <m:sub/>
                      <m:sup>
                        <m:r>
                          <a:rPr lang="en-US" sz="1800" b="0" i="1" smtClean="0">
                            <a:latin typeface="Cambria Math" panose="02040503050406030204" pitchFamily="18" charset="0"/>
                          </a:rPr>
                          <m:t>𝑆</m:t>
                        </m:r>
                      </m:sup>
                    </m:sSubSup>
                  </m:oMath>
                </a14:m>
                <a:r>
                  <a:rPr lang="en-US" sz="1800" dirty="0"/>
                  <a:t>, </a:t>
                </a:r>
                <a14:m>
                  <m:oMath xmlns:m="http://schemas.openxmlformats.org/officeDocument/2006/math">
                    <m:sSubSup>
                      <m:sSubSupPr>
                        <m:ctrlPr>
                          <a:rPr lang="en-US" sz="1800" i="1">
                            <a:latin typeface="Cambria Math" panose="02040503050406030204" pitchFamily="18" charset="0"/>
                          </a:rPr>
                        </m:ctrlPr>
                      </m:sSubSupPr>
                      <m:e>
                        <m:r>
                          <a:rPr lang="en-US" sz="1800" i="1">
                            <a:latin typeface="Cambria Math" panose="02040503050406030204" pitchFamily="18" charset="0"/>
                          </a:rPr>
                          <m:t>𝑋</m:t>
                        </m:r>
                      </m:e>
                      <m:sub>
                        <m:r>
                          <a:rPr lang="en-US" sz="1800" i="1">
                            <a:latin typeface="Cambria Math" panose="02040503050406030204" pitchFamily="18" charset="0"/>
                          </a:rPr>
                          <m:t>𝑖</m:t>
                        </m:r>
                      </m:sub>
                      <m:sup>
                        <m:r>
                          <a:rPr lang="en-US" sz="1800" b="0" i="1" smtClean="0">
                            <a:latin typeface="Cambria Math" panose="02040503050406030204" pitchFamily="18" charset="0"/>
                          </a:rPr>
                          <m:t>𝑆</m:t>
                        </m:r>
                      </m:sup>
                    </m:sSubSup>
                  </m:oMath>
                </a14:m>
                <a:r>
                  <a:rPr lang="en-US" sz="1800" dirty="0"/>
                  <a:t> (again, a </a:t>
                </a:r>
                <a:r>
                  <a:rPr lang="en-US" sz="1800" i="1" dirty="0"/>
                  <a:t>random variate</a:t>
                </a:r>
                <a:r>
                  <a:rPr lang="en-US" sz="1800" dirty="0"/>
                  <a:t>) is generated for the customer </a:t>
                </a:r>
                <a14:m>
                  <m:oMath xmlns:m="http://schemas.openxmlformats.org/officeDocument/2006/math">
                    <m:r>
                      <a:rPr lang="en-US" sz="1800" i="1">
                        <a:latin typeface="Cambria Math" panose="02040503050406030204" pitchFamily="18" charset="0"/>
                      </a:rPr>
                      <m:t>𝑖</m:t>
                    </m:r>
                  </m:oMath>
                </a14:m>
                <a:r>
                  <a:rPr lang="en-US" sz="1800" dirty="0"/>
                  <a:t> (In this case, </a:t>
                </a:r>
                <a14:m>
                  <m:oMath xmlns:m="http://schemas.openxmlformats.org/officeDocument/2006/math">
                    <m:r>
                      <a:rPr lang="en-US" sz="1800" i="1">
                        <a:latin typeface="Cambria Math" panose="02040503050406030204" pitchFamily="18" charset="0"/>
                      </a:rPr>
                      <m:t>𝑖</m:t>
                    </m:r>
                    <m:r>
                      <a:rPr lang="en-US" sz="1800" b="0" i="1" smtClean="0">
                        <a:latin typeface="Cambria Math" panose="02040503050406030204" pitchFamily="18" charset="0"/>
                      </a:rPr>
                      <m:t>=</m:t>
                    </m:r>
                    <m:r>
                      <a:rPr lang="en-US" sz="1800" b="0" i="1" smtClean="0">
                        <a:latin typeface="Cambria Math" panose="02040503050406030204" pitchFamily="18" charset="0"/>
                      </a:rPr>
                      <m:t>1</m:t>
                    </m:r>
                    <m:r>
                      <a:rPr lang="en-US" sz="1800" b="0" i="1" smtClean="0">
                        <a:latin typeface="Cambria Math" panose="02040503050406030204" pitchFamily="18" charset="0"/>
                      </a:rPr>
                      <m:t>)</m:t>
                    </m:r>
                  </m:oMath>
                </a14:m>
                <a:endParaRPr lang="en-US" sz="1800" dirty="0"/>
              </a:p>
              <a:p>
                <a:pPr lvl="2"/>
                <a:r>
                  <a:rPr lang="en-US" sz="1800" dirty="0"/>
                  <a:t>The next </a:t>
                </a:r>
                <a:r>
                  <a:rPr lang="en-US" sz="1800" b="1" dirty="0"/>
                  <a:t>Customer Departure Event</a:t>
                </a:r>
                <a:r>
                  <a:rPr lang="en-US" sz="1800" dirty="0"/>
                  <a:t> is scheduled at </a:t>
                </a:r>
                <a14:m>
                  <m:oMath xmlns:m="http://schemas.openxmlformats.org/officeDocument/2006/math">
                    <m:r>
                      <a:rPr lang="en-US" sz="1800" i="1" dirty="0" smtClean="0">
                        <a:latin typeface="Cambria Math" panose="02040503050406030204" pitchFamily="18" charset="0"/>
                      </a:rPr>
                      <m:t>𝑡</m:t>
                    </m:r>
                    <m:r>
                      <a:rPr lang="en-US" sz="1800" i="1" dirty="0" smtClean="0">
                        <a:latin typeface="Cambria Math" panose="02040503050406030204" pitchFamily="18" charset="0"/>
                      </a:rPr>
                      <m:t>=</m:t>
                    </m:r>
                    <m:sSub>
                      <m:sSubPr>
                        <m:ctrlPr>
                          <a:rPr lang="en-US" sz="1800" b="0" i="1" dirty="0" smtClean="0">
                            <a:latin typeface="Cambria Math" panose="02040503050406030204" pitchFamily="18" charset="0"/>
                          </a:rPr>
                        </m:ctrlPr>
                      </m:sSubPr>
                      <m:e>
                        <m:r>
                          <a:rPr lang="en-US" sz="1800" i="1" dirty="0" smtClean="0">
                            <a:latin typeface="Cambria Math" panose="02040503050406030204" pitchFamily="18" charset="0"/>
                          </a:rPr>
                          <m:t>𝑡</m:t>
                        </m:r>
                      </m:e>
                      <m:sub>
                        <m:r>
                          <a:rPr lang="en-US" sz="1800" b="0" i="1" dirty="0" smtClean="0">
                            <a:latin typeface="Cambria Math" panose="02040503050406030204" pitchFamily="18" charset="0"/>
                          </a:rPr>
                          <m:t>2</m:t>
                        </m:r>
                      </m:sub>
                    </m:sSub>
                    <m:r>
                      <a:rPr lang="en-US" sz="1800" i="1" dirty="0" smtClean="0">
                        <a:latin typeface="Cambria Math" panose="02040503050406030204" pitchFamily="18" charset="0"/>
                      </a:rPr>
                      <m:t>+</m:t>
                    </m:r>
                    <m:sSubSup>
                      <m:sSubSupPr>
                        <m:ctrlPr>
                          <a:rPr lang="en-US" sz="1800" b="0" i="1" dirty="0" smtClean="0">
                            <a:latin typeface="Cambria Math" panose="02040503050406030204" pitchFamily="18" charset="0"/>
                          </a:rPr>
                        </m:ctrlPr>
                      </m:sSubSupPr>
                      <m:e>
                        <m:r>
                          <a:rPr lang="en-US" sz="1800" i="1" dirty="0" smtClean="0">
                            <a:latin typeface="Cambria Math" panose="02040503050406030204" pitchFamily="18" charset="0"/>
                          </a:rPr>
                          <m:t>𝑋</m:t>
                        </m:r>
                      </m:e>
                      <m:sub>
                        <m:r>
                          <a:rPr lang="en-US" sz="1800" b="0" i="1" dirty="0" smtClean="0">
                            <a:latin typeface="Cambria Math" panose="02040503050406030204" pitchFamily="18" charset="0"/>
                          </a:rPr>
                          <m:t>1</m:t>
                        </m:r>
                      </m:sub>
                      <m:sup>
                        <m:r>
                          <a:rPr lang="en-US" sz="1800" b="0" i="1" dirty="0" smtClean="0">
                            <a:latin typeface="Cambria Math" panose="02040503050406030204" pitchFamily="18" charset="0"/>
                          </a:rPr>
                          <m:t>𝑆</m:t>
                        </m:r>
                      </m:sup>
                    </m:sSubSup>
                  </m:oMath>
                </a14:m>
                <a:r>
                  <a:rPr lang="en-US" sz="1800" baseline="-25000" dirty="0"/>
                  <a:t> </a:t>
                </a:r>
                <a:r>
                  <a:rPr lang="en-US" sz="1800" dirty="0"/>
                  <a:t>and placed into the FEL.</a:t>
                </a:r>
              </a:p>
              <a:p>
                <a:pPr lvl="1"/>
                <a:endParaRPr lang="en-US" sz="2100" baseline="-25000"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628650" y="1443037"/>
                <a:ext cx="7886700" cy="4881563"/>
              </a:xfrm>
              <a:blipFill>
                <a:blip r:embed="rId2"/>
                <a:stretch>
                  <a:fillRect l="-1391" t="-2122" r="-1005"/>
                </a:stretch>
              </a:blipFill>
            </p:spPr>
            <p:txBody>
              <a:bodyPr/>
              <a:lstStyle/>
              <a:p>
                <a:r>
                  <a:rPr lang="en-US">
                    <a:noFill/>
                  </a:rPr>
                  <a:t> </a:t>
                </a:r>
              </a:p>
            </p:txBody>
          </p:sp>
        </mc:Fallback>
      </mc:AlternateContent>
    </p:spTree>
    <p:extLst>
      <p:ext uri="{BB962C8B-B14F-4D97-AF65-F5344CB8AC3E}">
        <p14:creationId xmlns:p14="http://schemas.microsoft.com/office/powerpoint/2010/main" val="181753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fade">
                                      <p:cBhvr>
                                        <p:cTn id="1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70102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4420</TotalTime>
  <Words>1430</Words>
  <Application>Microsoft Office PowerPoint</Application>
  <PresentationFormat>On-screen Show (4:3)</PresentationFormat>
  <Paragraphs>222</Paragraphs>
  <Slides>35</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45" baseType="lpstr">
      <vt:lpstr>Arial</vt:lpstr>
      <vt:lpstr>Calibri</vt:lpstr>
      <vt:lpstr>Calibri Light</vt:lpstr>
      <vt:lpstr>Cambria Math</vt:lpstr>
      <vt:lpstr>Constantia</vt:lpstr>
      <vt:lpstr>Times New Roman</vt:lpstr>
      <vt:lpstr>Wingdings 2</vt:lpstr>
      <vt:lpstr>Office Theme</vt:lpstr>
      <vt:lpstr>Document</vt:lpstr>
      <vt:lpstr>Chart</vt:lpstr>
      <vt:lpstr>IE 324 SIMULATION</vt:lpstr>
      <vt:lpstr>SIMULATION</vt:lpstr>
      <vt:lpstr>COMPONENTS</vt:lpstr>
      <vt:lpstr>COMPONENTS</vt:lpstr>
      <vt:lpstr>EXAMPLE: Queueing Systems</vt:lpstr>
      <vt:lpstr>CHARACTERISTICS</vt:lpstr>
      <vt:lpstr>EXAMPLE</vt:lpstr>
      <vt:lpstr>EXAMPLE</vt:lpstr>
      <vt:lpstr>EXAMPLE</vt:lpstr>
      <vt:lpstr>ANALYSIS OF A SIMULATION MODEL</vt:lpstr>
      <vt:lpstr>EXAMPLE (Cont’d)</vt:lpstr>
      <vt:lpstr>COMPUTATION OF STATISTICS</vt:lpstr>
      <vt:lpstr>COMPUTATION OF STATISTICS</vt:lpstr>
      <vt:lpstr>COMPUTATION OF STATISTICS</vt:lpstr>
      <vt:lpstr>COMPUTATION OF STATISTICS</vt:lpstr>
      <vt:lpstr>TOWARDS MAKING A SIMUATION RUN</vt:lpstr>
      <vt:lpstr>Arrival Event Flowchart (Logical Model)</vt:lpstr>
      <vt:lpstr>Departure Event Flowchart (Logical Model)</vt:lpstr>
      <vt:lpstr>Simulation by Hand</vt:lpstr>
      <vt:lpstr>t = 0.00, Initialize</vt:lpstr>
      <vt:lpstr>t = 0.00, Arrival of Part 1</vt:lpstr>
      <vt:lpstr>t = 1.73, Arrival of Part 2</vt:lpstr>
      <vt:lpstr>t = 2.90, Departure of Part 1</vt:lpstr>
      <vt:lpstr>t = 3.08, Arrival of Part 3</vt:lpstr>
      <vt:lpstr>t = 3.79, Arrival of Part 4</vt:lpstr>
      <vt:lpstr>t = 4.41, Arrival of Part 5</vt:lpstr>
      <vt:lpstr>t = 4.66, Departure of Part 2</vt:lpstr>
      <vt:lpstr>t = 8.05, Departure of Part 3</vt:lpstr>
      <vt:lpstr>t = 12.57, Departure of Part 4</vt:lpstr>
      <vt:lpstr>t = 17.03, Departure of Part 5</vt:lpstr>
      <vt:lpstr>t = 18.69, Arrival of Part 6</vt:lpstr>
      <vt:lpstr>t = 19.39, Arrival of Part 7</vt:lpstr>
      <vt:lpstr>t = 20.00, The End</vt:lpstr>
      <vt:lpstr>Complete Record of Simulation by Hand</vt:lpstr>
      <vt:lpstr>Notes</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ihsan sabuncuoglu</dc:creator>
  <cp:lastModifiedBy>Emre Uzun</cp:lastModifiedBy>
  <cp:revision>210</cp:revision>
  <cp:lastPrinted>2000-02-06T15:18:19Z</cp:lastPrinted>
  <dcterms:created xsi:type="dcterms:W3CDTF">2000-01-17T21:22:37Z</dcterms:created>
  <dcterms:modified xsi:type="dcterms:W3CDTF">2025-01-22T10:00:45Z</dcterms:modified>
</cp:coreProperties>
</file>