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8"/>
  </p:notesMasterIdLst>
  <p:handoutMasterIdLst>
    <p:handoutMasterId r:id="rId69"/>
  </p:handoutMasterIdLst>
  <p:sldIdLst>
    <p:sldId id="257" r:id="rId2"/>
    <p:sldId id="360" r:id="rId3"/>
    <p:sldId id="361" r:id="rId4"/>
    <p:sldId id="368" r:id="rId5"/>
    <p:sldId id="362" r:id="rId6"/>
    <p:sldId id="375" r:id="rId7"/>
    <p:sldId id="363" r:id="rId8"/>
    <p:sldId id="367" r:id="rId9"/>
    <p:sldId id="365" r:id="rId10"/>
    <p:sldId id="364" r:id="rId11"/>
    <p:sldId id="379" r:id="rId12"/>
    <p:sldId id="366" r:id="rId13"/>
    <p:sldId id="351" r:id="rId14"/>
    <p:sldId id="352" r:id="rId15"/>
    <p:sldId id="354" r:id="rId16"/>
    <p:sldId id="356" r:id="rId17"/>
    <p:sldId id="357" r:id="rId18"/>
    <p:sldId id="355" r:id="rId19"/>
    <p:sldId id="325" r:id="rId20"/>
    <p:sldId id="329" r:id="rId21"/>
    <p:sldId id="330" r:id="rId22"/>
    <p:sldId id="331" r:id="rId23"/>
    <p:sldId id="332" r:id="rId24"/>
    <p:sldId id="333" r:id="rId25"/>
    <p:sldId id="334" r:id="rId26"/>
    <p:sldId id="335" r:id="rId27"/>
    <p:sldId id="326" r:id="rId28"/>
    <p:sldId id="377" r:id="rId29"/>
    <p:sldId id="378" r:id="rId30"/>
    <p:sldId id="376" r:id="rId31"/>
    <p:sldId id="327" r:id="rId32"/>
    <p:sldId id="324" r:id="rId33"/>
    <p:sldId id="260" r:id="rId34"/>
    <p:sldId id="317" r:id="rId35"/>
    <p:sldId id="261" r:id="rId36"/>
    <p:sldId id="285" r:id="rId37"/>
    <p:sldId id="286" r:id="rId38"/>
    <p:sldId id="284" r:id="rId39"/>
    <p:sldId id="328" r:id="rId40"/>
    <p:sldId id="258" r:id="rId41"/>
    <p:sldId id="315" r:id="rId42"/>
    <p:sldId id="343" r:id="rId43"/>
    <p:sldId id="289" r:id="rId44"/>
    <p:sldId id="290" r:id="rId45"/>
    <p:sldId id="371" r:id="rId46"/>
    <p:sldId id="291" r:id="rId47"/>
    <p:sldId id="292" r:id="rId48"/>
    <p:sldId id="293" r:id="rId49"/>
    <p:sldId id="344" r:id="rId50"/>
    <p:sldId id="345" r:id="rId51"/>
    <p:sldId id="346" r:id="rId52"/>
    <p:sldId id="347" r:id="rId53"/>
    <p:sldId id="297" r:id="rId54"/>
    <p:sldId id="294" r:id="rId55"/>
    <p:sldId id="336" r:id="rId56"/>
    <p:sldId id="337" r:id="rId57"/>
    <p:sldId id="296" r:id="rId58"/>
    <p:sldId id="338" r:id="rId59"/>
    <p:sldId id="372" r:id="rId60"/>
    <p:sldId id="339" r:id="rId61"/>
    <p:sldId id="374" r:id="rId62"/>
    <p:sldId id="373" r:id="rId63"/>
    <p:sldId id="341" r:id="rId64"/>
    <p:sldId id="342" r:id="rId65"/>
    <p:sldId id="358" r:id="rId66"/>
    <p:sldId id="359" r:id="rId67"/>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99" d="100"/>
          <a:sy n="99" d="100"/>
        </p:scale>
        <p:origin x="14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a:t>Click to edit Master text styles</a:t>
            </a:r>
          </a:p>
          <a:p>
            <a:pPr lvl="0"/>
            <a:r>
              <a:rPr lang="en-AU" altLang="en-US" noProof="0"/>
              <a:t>Second level</a:t>
            </a:r>
          </a:p>
          <a:p>
            <a:pPr lvl="0"/>
            <a:r>
              <a:rPr lang="en-AU" altLang="en-US" noProof="0"/>
              <a:t>Third level</a:t>
            </a:r>
          </a:p>
          <a:p>
            <a:pPr lvl="0"/>
            <a:r>
              <a:rPr lang="en-AU" altLang="en-US" noProof="0"/>
              <a:t>Fourth level</a:t>
            </a:r>
          </a:p>
          <a:p>
            <a:pPr lvl="0"/>
            <a:r>
              <a:rPr lang="en-AU" altLang="en-US" noProof="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076105E-A729-4E13-A5E3-DAC6E386DFA9}" type="slidenum">
              <a:rPr lang="en-AU" altLang="en-US" smtClean="0"/>
              <a:pPr>
                <a:defRPr/>
              </a:pPr>
              <a:t>4</a:t>
            </a:fld>
            <a:endParaRPr lang="en-AU" altLang="en-US" dirty="0"/>
          </a:p>
        </p:txBody>
      </p:sp>
    </p:spTree>
    <p:extLst>
      <p:ext uri="{BB962C8B-B14F-4D97-AF65-F5344CB8AC3E}">
        <p14:creationId xmlns:p14="http://schemas.microsoft.com/office/powerpoint/2010/main" val="4283422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32</a:t>
            </a:fld>
            <a:endParaRPr kumimoji="0" lang="en-AU" altLang="en-US" sz="1300" dirty="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42</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45</a:t>
            </a:fld>
            <a:endParaRPr lang="en-AU"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59</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62</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1/22/2025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1/22/2025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1/22/2025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1/22/2025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1/22/2025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1/22/2025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1/22/2025</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a:t>INTRODUCTION </a:t>
            </a:r>
          </a:p>
          <a:p>
            <a:pPr eaLnBrk="1" hangingPunct="1"/>
            <a:endParaRPr lang="en-AU" altLang="en-US"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a:t>MAKEUP POLICY</a:t>
            </a:r>
          </a:p>
        </p:txBody>
      </p:sp>
      <p:sp>
        <p:nvSpPr>
          <p:cNvPr id="16387" name="Content Placeholder 2"/>
          <p:cNvSpPr>
            <a:spLocks noGrp="1"/>
          </p:cNvSpPr>
          <p:nvPr>
            <p:ph idx="1"/>
          </p:nvPr>
        </p:nvSpPr>
        <p:spPr>
          <a:xfrm>
            <a:off x="628650" y="1524000"/>
            <a:ext cx="8134350" cy="4652963"/>
          </a:xfrm>
        </p:spPr>
        <p:txBody>
          <a:bodyPr/>
          <a:lstStyle/>
          <a:p>
            <a:pPr algn="just" eaLnBrk="1" hangingPunct="1"/>
            <a:r>
              <a:rPr lang="en-US" altLang="en-US" sz="2400" dirty="0"/>
              <a:t>A make-up examination for the </a:t>
            </a:r>
            <a:r>
              <a:rPr lang="en-US" altLang="en-US" sz="2400" b="1" dirty="0"/>
              <a:t>midterm</a:t>
            </a:r>
            <a:r>
              <a:rPr lang="en-US" altLang="en-US" sz="2400" dirty="0"/>
              <a:t> or </a:t>
            </a:r>
            <a:r>
              <a:rPr lang="en-US" altLang="en-US" sz="2400" b="1" dirty="0"/>
              <a:t>final</a:t>
            </a:r>
            <a:r>
              <a:rPr lang="en-US" altLang="en-US" sz="2400" dirty="0"/>
              <a:t> will only be given under highly unusual circumstances (such as serious health or family problems). The student should contact the instructor as early as possible and provide the instructor with proper documentation (such as a medical report certified by Bilkent University’s Health Center). </a:t>
            </a:r>
            <a:r>
              <a:rPr lang="en-US" altLang="en-US" sz="2400" b="1" dirty="0"/>
              <a:t>There is no make-up for quizzes</a:t>
            </a:r>
            <a:r>
              <a:rPr lang="en-US" altLang="en-US" sz="2400" dirty="0"/>
              <a:t>.</a:t>
            </a:r>
          </a:p>
          <a:p>
            <a:pPr eaLnBrk="1" hangingPunct="1"/>
            <a:endParaRPr lang="en-US" altLang="en-US"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5368D-A7D7-9386-8CF1-04D859320CB5}"/>
            </a:ext>
          </a:extLst>
        </p:cNvPr>
        <p:cNvGrpSpPr/>
        <p:nvPr/>
      </p:nvGrpSpPr>
      <p:grpSpPr>
        <a:xfrm>
          <a:off x="0" y="0"/>
          <a:ext cx="0" cy="0"/>
          <a:chOff x="0" y="0"/>
          <a:chExt cx="0" cy="0"/>
        </a:xfrm>
      </p:grpSpPr>
      <p:sp>
        <p:nvSpPr>
          <p:cNvPr id="16386" name="Title 1">
            <a:extLst>
              <a:ext uri="{FF2B5EF4-FFF2-40B4-BE49-F238E27FC236}">
                <a16:creationId xmlns:a16="http://schemas.microsoft.com/office/drawing/2014/main" id="{699339C1-9F6C-48ED-B176-0C25CFE1287F}"/>
              </a:ext>
            </a:extLst>
          </p:cNvPr>
          <p:cNvSpPr>
            <a:spLocks noGrp="1"/>
          </p:cNvSpPr>
          <p:nvPr>
            <p:ph type="title"/>
          </p:nvPr>
        </p:nvSpPr>
        <p:spPr/>
        <p:txBody>
          <a:bodyPr/>
          <a:lstStyle/>
          <a:p>
            <a:pPr eaLnBrk="1" hangingPunct="1"/>
            <a:r>
              <a:rPr lang="en-US" altLang="en-US" dirty="0"/>
              <a:t>SOFTWARE POLICY</a:t>
            </a:r>
          </a:p>
        </p:txBody>
      </p:sp>
      <p:sp>
        <p:nvSpPr>
          <p:cNvPr id="16387" name="Content Placeholder 2">
            <a:extLst>
              <a:ext uri="{FF2B5EF4-FFF2-40B4-BE49-F238E27FC236}">
                <a16:creationId xmlns:a16="http://schemas.microsoft.com/office/drawing/2014/main" id="{C66827A6-9E23-D153-FCBA-2F36B30D8141}"/>
              </a:ext>
            </a:extLst>
          </p:cNvPr>
          <p:cNvSpPr>
            <a:spLocks noGrp="1"/>
          </p:cNvSpPr>
          <p:nvPr>
            <p:ph idx="1"/>
          </p:nvPr>
        </p:nvSpPr>
        <p:spPr>
          <a:xfrm>
            <a:off x="628650" y="1524000"/>
            <a:ext cx="8134350" cy="4652963"/>
          </a:xfrm>
        </p:spPr>
        <p:txBody>
          <a:bodyPr/>
          <a:lstStyle/>
          <a:p>
            <a:pPr algn="just" eaLnBrk="1" hangingPunct="1"/>
            <a:r>
              <a:rPr lang="en-US" altLang="en-US" sz="2400" dirty="0"/>
              <a:t>The simulation software </a:t>
            </a:r>
            <a:r>
              <a:rPr lang="en-US" altLang="en-US" sz="2400" b="1" dirty="0"/>
              <a:t>ARENA</a:t>
            </a:r>
            <a:r>
              <a:rPr lang="en-US" altLang="en-US" sz="2400" dirty="0"/>
              <a:t> can only be installed to </a:t>
            </a:r>
            <a:r>
              <a:rPr lang="en-US" altLang="en-US" sz="2400" u="sng" dirty="0"/>
              <a:t>Windows computers</a:t>
            </a:r>
            <a:r>
              <a:rPr lang="en-US" altLang="en-US" sz="2400" dirty="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sz="2400" dirty="0"/>
              <a:t>You must install ARENA version 14.5. No other version should be used! We will supply the installation files.</a:t>
            </a:r>
          </a:p>
          <a:p>
            <a:pPr eaLnBrk="1" hangingPunct="1"/>
            <a:endParaRPr lang="en-US" altLang="en-US" b="1" i="1" dirty="0"/>
          </a:p>
        </p:txBody>
      </p:sp>
    </p:spTree>
    <p:extLst>
      <p:ext uri="{BB962C8B-B14F-4D97-AF65-F5344CB8AC3E}">
        <p14:creationId xmlns:p14="http://schemas.microsoft.com/office/powerpoint/2010/main" val="3800141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endParaRPr lang="en-US" altLang="en-US" dirty="0"/>
          </a:p>
        </p:txBody>
      </p:sp>
      <p:sp>
        <p:nvSpPr>
          <p:cNvPr id="19459" name="Content Placeholder 2"/>
          <p:cNvSpPr>
            <a:spLocks noGrp="1"/>
          </p:cNvSpPr>
          <p:nvPr>
            <p:ph idx="1"/>
          </p:nvPr>
        </p:nvSpPr>
        <p:spPr/>
        <p:txBody>
          <a:bodyPr/>
          <a:lstStyle/>
          <a:p>
            <a:pPr marL="0" indent="0" algn="ctr" eaLnBrk="1" hangingPunct="1">
              <a:buNone/>
            </a:pPr>
            <a:endParaRPr lang="en-US" altLang="en-US" sz="4800" dirty="0"/>
          </a:p>
          <a:p>
            <a:pPr marL="0" indent="0" algn="ctr" eaLnBrk="1" hangingPunct="1">
              <a:buNone/>
            </a:pPr>
            <a:r>
              <a:rPr lang="en-US" altLang="en-US" sz="4800" dirty="0"/>
              <a:t>QUESTIONS?</a:t>
            </a:r>
          </a:p>
          <a:p>
            <a:pPr eaLnBrk="1" hangingPunct="1"/>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a:t>How to board an airplane?</a:t>
            </a:r>
          </a:p>
          <a:p>
            <a:pPr eaLnBrk="1" fontAlgn="auto" hangingPunct="1">
              <a:spcAft>
                <a:spcPts val="0"/>
              </a:spcAft>
              <a:defRPr/>
            </a:pPr>
            <a:endParaRPr lang="en-US" dirty="0"/>
          </a:p>
          <a:p>
            <a:pPr eaLnBrk="1" fontAlgn="auto" hangingPunct="1">
              <a:spcAft>
                <a:spcPts val="0"/>
              </a:spcAft>
              <a:defRPr/>
            </a:pPr>
            <a:r>
              <a:rPr lang="en-US" dirty="0"/>
              <a:t>The order of boarding is</a:t>
            </a:r>
          </a:p>
          <a:p>
            <a:pPr marL="0" indent="0" eaLnBrk="1" fontAlgn="auto" hangingPunct="1">
              <a:spcAft>
                <a:spcPts val="0"/>
              </a:spcAft>
              <a:buFont typeface="Arial" panose="020B0604020202020204" pitchFamily="34" charset="0"/>
              <a:buNone/>
              <a:defRPr/>
            </a:pPr>
            <a:r>
              <a:rPr lang="en-US" dirty="0"/>
              <a:t>usually determined by the </a:t>
            </a:r>
          </a:p>
          <a:p>
            <a:pPr marL="0" indent="0" eaLnBrk="1" fontAlgn="auto" hangingPunct="1">
              <a:spcAft>
                <a:spcPts val="0"/>
              </a:spcAft>
              <a:buFont typeface="Arial" panose="020B0604020202020204" pitchFamily="34" charset="0"/>
              <a:buNone/>
              <a:defRPr/>
            </a:pPr>
            <a:r>
              <a:rPr lang="en-US" dirty="0"/>
              <a:t>carrier and denoted with </a:t>
            </a:r>
          </a:p>
          <a:p>
            <a:pPr marL="0" indent="0" eaLnBrk="1" fontAlgn="auto" hangingPunct="1">
              <a:spcAft>
                <a:spcPts val="0"/>
              </a:spcAft>
              <a:buFont typeface="Arial" panose="020B0604020202020204" pitchFamily="34" charset="0"/>
              <a:buNone/>
              <a:defRPr/>
            </a:pPr>
            <a:r>
              <a:rPr lang="en-US" dirty="0"/>
              <a:t>your boarding group.</a:t>
            </a:r>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a:t>AIRPLANE BOARDING (RANDOM)</a:t>
            </a:r>
          </a:p>
        </p:txBody>
      </p:sp>
      <p:sp>
        <p:nvSpPr>
          <p:cNvPr id="22531" name="Content Placeholder 2"/>
          <p:cNvSpPr>
            <a:spLocks noGrp="1"/>
          </p:cNvSpPr>
          <p:nvPr>
            <p:ph idx="1"/>
          </p:nvPr>
        </p:nvSpPr>
        <p:spPr/>
        <p:txBody>
          <a:bodyPr/>
          <a:lstStyle/>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eaLnBrk="1" hangingPunct="1"/>
            <a:endParaRPr lang="en-US" altLang="en-US" dirty="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a:t>AIRPLANE BOARDING (OUTSIDE IN - WILMA)</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a:t>AIRPLANE BOARDING</a:t>
            </a:r>
          </a:p>
        </p:txBody>
      </p:sp>
      <p:sp>
        <p:nvSpPr>
          <p:cNvPr id="25603" name="Content Placeholder 2"/>
          <p:cNvSpPr>
            <a:spLocks noGrp="1"/>
          </p:cNvSpPr>
          <p:nvPr>
            <p:ph idx="1"/>
          </p:nvPr>
        </p:nvSpPr>
        <p:spPr/>
        <p:txBody>
          <a:bodyPr/>
          <a:lstStyle/>
          <a:p>
            <a:pPr eaLnBrk="1" hangingPunct="1"/>
            <a:r>
              <a:rPr lang="en-US" altLang="en-US" dirty="0"/>
              <a:t>How to determine the best method?</a:t>
            </a:r>
          </a:p>
          <a:p>
            <a:pPr lvl="1" eaLnBrk="1" hangingPunct="1"/>
            <a:r>
              <a:rPr lang="en-US" altLang="en-US" dirty="0"/>
              <a:t>What performance metrics to decide?</a:t>
            </a:r>
          </a:p>
          <a:p>
            <a:pPr eaLnBrk="1" hangingPunct="1"/>
            <a:r>
              <a:rPr lang="en-US" altLang="en-US" dirty="0"/>
              <a:t>Things to think about:</a:t>
            </a:r>
          </a:p>
          <a:p>
            <a:pPr lvl="1" eaLnBrk="1" hangingPunct="1"/>
            <a:r>
              <a:rPr lang="en-US" altLang="en-US" dirty="0"/>
              <a:t>Passenger movements / lineup order </a:t>
            </a:r>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r>
              <a:rPr lang="en-US" altLang="en-US" dirty="0"/>
              <a:t>Single, double door usage?</a:t>
            </a:r>
          </a:p>
          <a:p>
            <a:pPr lvl="1" eaLnBrk="1" hangingPunct="1"/>
            <a:r>
              <a:rPr lang="en-US" altLang="en-US" dirty="0"/>
              <a:t>Different type of passengers (young, old, with babies/kids, disabled…)</a:t>
            </a:r>
          </a:p>
          <a:p>
            <a:pPr lvl="1" eaLnBrk="1" hangingPunct="1"/>
            <a:r>
              <a:rPr lang="en-US" altLang="en-US" dirty="0"/>
              <a:t>Passengers with/without carry-on</a:t>
            </a:r>
          </a:p>
          <a:p>
            <a:pPr eaLnBrk="1" hangingPunct="1"/>
            <a:r>
              <a:rPr lang="en-US" altLang="en-US" dirty="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a:latin typeface="+mn-lt"/>
              </a:rPr>
              <a:t>A set of interacting components or entities operating together to achieve a common goal or objective.</a:t>
            </a:r>
          </a:p>
          <a:p>
            <a:pPr eaLnBrk="1" fontAlgn="auto" hangingPunct="1">
              <a:spcBef>
                <a:spcPts val="0"/>
              </a:spcBef>
              <a:spcAft>
                <a:spcPts val="0"/>
              </a:spcAft>
              <a:defRPr/>
            </a:pPr>
            <a:r>
              <a:rPr lang="en-US" altLang="en-US" sz="2000" u="sng" dirty="0">
                <a:latin typeface="+mn-lt"/>
              </a:rPr>
              <a:t>Examples</a:t>
            </a: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a:latin typeface="+mn-lt"/>
              </a:rPr>
              <a:t>Fast-food 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a:t>IE 324 SIMULATION</a:t>
            </a:r>
          </a:p>
        </p:txBody>
      </p:sp>
      <p:sp>
        <p:nvSpPr>
          <p:cNvPr id="10243" name="Content Placeholder 2"/>
          <p:cNvSpPr>
            <a:spLocks noGrp="1"/>
          </p:cNvSpPr>
          <p:nvPr>
            <p:ph idx="1"/>
          </p:nvPr>
        </p:nvSpPr>
        <p:spPr/>
        <p:txBody>
          <a:bodyPr/>
          <a:lstStyle/>
          <a:p>
            <a:pPr eaLnBrk="1" hangingPunct="1"/>
            <a:r>
              <a:rPr lang="en-US" altLang="en-US" sz="2800" dirty="0"/>
              <a:t>Instructor: </a:t>
            </a:r>
          </a:p>
          <a:p>
            <a:pPr lvl="1"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r>
              <a:rPr lang="en-US" altLang="en-US" sz="2800" dirty="0"/>
              <a:t>Teaching Assistants:</a:t>
            </a:r>
          </a:p>
          <a:p>
            <a:pPr marL="342900" lvl="1" indent="0" eaLnBrk="1" hangingPunct="1">
              <a:buNone/>
            </a:pPr>
            <a:r>
              <a:rPr lang="en-US" altLang="en-US" dirty="0"/>
              <a:t>Emre Can Yayla</a:t>
            </a:r>
          </a:p>
          <a:p>
            <a:pPr marL="342900" lvl="1" indent="0" eaLnBrk="1" hangingPunct="1">
              <a:buNone/>
            </a:pPr>
            <a:r>
              <a:rPr lang="en-US" altLang="en-US" dirty="0"/>
              <a:t>Aziza Rafiq</a:t>
            </a:r>
          </a:p>
        </p:txBody>
      </p:sp>
      <p:graphicFrame>
        <p:nvGraphicFramePr>
          <p:cNvPr id="2" name="Table 1"/>
          <p:cNvGraphicFramePr>
            <a:graphicFrameLocks noGrp="1"/>
          </p:cNvGraphicFramePr>
          <p:nvPr>
            <p:extLst>
              <p:ext uri="{D42A27DB-BD31-4B8C-83A1-F6EECF244321}">
                <p14:modId xmlns:p14="http://schemas.microsoft.com/office/powerpoint/2010/main" val="1753128830"/>
              </p:ext>
            </p:extLst>
          </p:nvPr>
        </p:nvGraphicFramePr>
        <p:xfrm>
          <a:off x="657225" y="2263775"/>
          <a:ext cx="8029575" cy="2613025"/>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2108209">
                <a:tc>
                  <a:txBody>
                    <a:bodyPr/>
                    <a:lstStyle/>
                    <a:p>
                      <a:pPr marL="342900" lvl="1" indent="0" eaLnBrk="1" hangingPunct="1">
                        <a:buNone/>
                        <a:defRPr/>
                      </a:pPr>
                      <a:r>
                        <a:rPr lang="en-US" altLang="en-US" sz="1800" b="0" dirty="0">
                          <a:solidFill>
                            <a:schemeClr val="tx1"/>
                          </a:solidFill>
                        </a:rPr>
                        <a:t>Dr. Emre Uzun </a:t>
                      </a:r>
                    </a:p>
                    <a:p>
                      <a:pPr marL="342900" lvl="1" indent="0" eaLnBrk="1" hangingPunct="1">
                        <a:buNone/>
                        <a:defRPr/>
                      </a:pPr>
                      <a:r>
                        <a:rPr lang="en-US" altLang="en-US" sz="1800" b="0" dirty="0">
                          <a:solidFill>
                            <a:schemeClr val="tx1"/>
                          </a:solidFill>
                        </a:rPr>
                        <a:t>Email: emreu@bilkent.edu.tr</a:t>
                      </a:r>
                    </a:p>
                    <a:p>
                      <a:pPr marL="342900" lvl="1" indent="0" eaLnBrk="1" hangingPunct="1">
                        <a:buNone/>
                        <a:defRPr/>
                      </a:pPr>
                      <a:r>
                        <a:rPr lang="en-US" altLang="en-US" sz="1800" b="0" dirty="0">
                          <a:solidFill>
                            <a:schemeClr val="tx1"/>
                          </a:solidFill>
                        </a:rPr>
                        <a:t>Office: EA 328 Tel: 3484</a:t>
                      </a:r>
                    </a:p>
                    <a:p>
                      <a:pPr marL="342900" lvl="1" indent="0" eaLnBrk="1" hangingPunct="1">
                        <a:buNone/>
                        <a:defRPr/>
                      </a:pPr>
                      <a:r>
                        <a:rPr lang="en-US" altLang="en-US" sz="1800" b="0" dirty="0">
                          <a:solidFill>
                            <a:schemeClr val="tx1"/>
                          </a:solidFill>
                        </a:rPr>
                        <a:t>Office Hours: By appointment</a:t>
                      </a:r>
                    </a:p>
                    <a:p>
                      <a:pPr marL="342900" lvl="1" indent="0" eaLnBrk="1" hangingPunct="1">
                        <a:buNone/>
                        <a:defRPr/>
                      </a:pPr>
                      <a:endParaRPr lang="en-US" altLang="en-US" sz="1800" b="0" dirty="0">
                        <a:solidFill>
                          <a:schemeClr val="tx1"/>
                        </a:solidFill>
                      </a:endParaRPr>
                    </a:p>
                  </a:txBody>
                  <a:tcPr marL="91441" marR="91441" marT="45740" marB="45740">
                    <a:solidFill>
                      <a:schemeClr val="bg1"/>
                    </a:solidFill>
                  </a:tcPr>
                </a:tc>
                <a:extLst>
                  <a:ext uri="{0D108BD9-81ED-4DB2-BD59-A6C34878D82A}">
                    <a16:rowId xmlns:a16="http://schemas.microsoft.com/office/drawing/2014/main" val="2827860273"/>
                  </a:ext>
                </a:extLst>
              </a:tr>
              <a:tr h="504816">
                <a:tc>
                  <a:txBody>
                    <a:bodyPr/>
                    <a:lstStyle/>
                    <a:p>
                      <a:endParaRPr lang="en-US" sz="1800" b="0" dirty="0"/>
                    </a:p>
                  </a:txBody>
                  <a:tcPr marL="91441" marR="91441" marT="45740" marB="45740">
                    <a:solidFill>
                      <a:schemeClr val="bg1"/>
                    </a:solidFill>
                  </a:tcPr>
                </a:tc>
                <a:extLst>
                  <a:ext uri="{0D108BD9-81ED-4DB2-BD59-A6C34878D82A}">
                    <a16:rowId xmlns:a16="http://schemas.microsoft.com/office/drawing/2014/main" val="139662555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E750A-F702-600F-2A9B-1DCAC89E1610}"/>
            </a:ext>
          </a:extLst>
        </p:cNvPr>
        <p:cNvGrpSpPr/>
        <p:nvPr/>
      </p:nvGrpSpPr>
      <p:grpSpPr>
        <a:xfrm>
          <a:off x="0" y="0"/>
          <a:ext cx="0" cy="0"/>
          <a:chOff x="0" y="0"/>
          <a:chExt cx="0" cy="0"/>
        </a:xfrm>
      </p:grpSpPr>
      <p:sp>
        <p:nvSpPr>
          <p:cNvPr id="56322" name="Rectangle 2">
            <a:extLst>
              <a:ext uri="{FF2B5EF4-FFF2-40B4-BE49-F238E27FC236}">
                <a16:creationId xmlns:a16="http://schemas.microsoft.com/office/drawing/2014/main" id="{F35B0261-D8F9-6E0B-5B07-D6826927F979}"/>
              </a:ext>
            </a:extLst>
          </p:cNvPr>
          <p:cNvSpPr>
            <a:spLocks noGrp="1" noChangeArrowheads="1"/>
          </p:cNvSpPr>
          <p:nvPr>
            <p:ph type="title"/>
          </p:nvPr>
        </p:nvSpPr>
        <p:spPr/>
        <p:txBody>
          <a:bodyPr/>
          <a:lstStyle/>
          <a:p>
            <a:pPr eaLnBrk="1" hangingPunct="1"/>
            <a:r>
              <a:rPr lang="en-AU" altLang="en-US" dirty="0"/>
              <a:t>COMPONENTS OF A SYSTEM</a:t>
            </a:r>
          </a:p>
        </p:txBody>
      </p:sp>
      <p:sp>
        <p:nvSpPr>
          <p:cNvPr id="56323" name="Rectangle 3">
            <a:extLst>
              <a:ext uri="{FF2B5EF4-FFF2-40B4-BE49-F238E27FC236}">
                <a16:creationId xmlns:a16="http://schemas.microsoft.com/office/drawing/2014/main" id="{77359C51-116D-629A-C43E-1A84727A9719}"/>
              </a:ext>
            </a:extLst>
          </p:cNvPr>
          <p:cNvSpPr>
            <a:spLocks noGrp="1" noChangeArrowheads="1"/>
          </p:cNvSpPr>
          <p:nvPr>
            <p:ph idx="1"/>
          </p:nvPr>
        </p:nvSpPr>
        <p:spPr>
          <a:xfrm>
            <a:off x="685800" y="1746250"/>
            <a:ext cx="8264525" cy="4114800"/>
          </a:xfrm>
        </p:spPr>
        <p:txBody>
          <a:bodyPr/>
          <a:lstStyle/>
          <a:p>
            <a:pPr eaLnBrk="1" hangingPunct="1">
              <a:buFontTx/>
              <a:buNone/>
            </a:pPr>
            <a:r>
              <a:rPr lang="en-AU" altLang="en-US" dirty="0"/>
              <a:t>	</a:t>
            </a:r>
            <a:r>
              <a:rPr lang="en-AU" altLang="en-US" sz="2800" b="1" i="1" dirty="0"/>
              <a:t>Entity</a:t>
            </a:r>
            <a:r>
              <a:rPr lang="en-AU" altLang="en-US" sz="2800" dirty="0"/>
              <a:t>:</a:t>
            </a:r>
            <a:r>
              <a:rPr lang="en-AU" altLang="en-US" sz="3600" dirty="0"/>
              <a:t> </a:t>
            </a:r>
            <a:r>
              <a:rPr lang="en-AU" altLang="en-US" sz="2800" dirty="0"/>
              <a:t>is an object of interest in the system</a:t>
            </a:r>
            <a:r>
              <a:rPr lang="en-US" altLang="en-US" sz="2000" dirty="0"/>
              <a:t> </a:t>
            </a:r>
          </a:p>
          <a:p>
            <a:pPr marL="342900" lvl="1" indent="-342900" eaLnBrk="1" hangingPunct="1"/>
            <a:r>
              <a:rPr lang="en-US" altLang="en-US" sz="2400" i="1" dirty="0">
                <a:solidFill>
                  <a:srgbClr val="FF0000"/>
                </a:solidFill>
              </a:rPr>
              <a:t>Dynamic objects</a:t>
            </a:r>
            <a:r>
              <a:rPr lang="en-US" altLang="en-US" sz="2400" dirty="0"/>
              <a:t> — get created, move around, change status, affect and are affected by other entities, leave (maybe)</a:t>
            </a:r>
          </a:p>
          <a:p>
            <a:pPr marL="342900" lvl="1" indent="-342900" eaLnBrk="1" hangingPunct="1"/>
            <a:r>
              <a:rPr lang="en-US" altLang="en-US" sz="2400" dirty="0"/>
              <a:t>Usually have multiple </a:t>
            </a:r>
            <a:r>
              <a:rPr lang="en-US" altLang="en-US" sz="2400" i="1" dirty="0">
                <a:solidFill>
                  <a:srgbClr val="FF0000"/>
                </a:solidFill>
              </a:rPr>
              <a:t>realizations</a:t>
            </a:r>
            <a:r>
              <a:rPr lang="en-US" altLang="en-US" sz="2400" dirty="0"/>
              <a:t> floating around</a:t>
            </a:r>
          </a:p>
          <a:p>
            <a:pPr marL="342900" lvl="1" indent="-342900" eaLnBrk="1" hangingPunct="1"/>
            <a:r>
              <a:rPr lang="en-US" altLang="en-US" sz="2400" dirty="0"/>
              <a:t>Can have different types of entities concurrently</a:t>
            </a:r>
          </a:p>
          <a:p>
            <a:pPr marL="342900" lvl="1" indent="-342900" eaLnBrk="1" hangingPunct="1"/>
            <a:endParaRPr lang="en-US" altLang="en-US" sz="2000" dirty="0"/>
          </a:p>
          <a:p>
            <a:pPr eaLnBrk="1" hangingPunct="1">
              <a:buFontTx/>
              <a:buNone/>
            </a:pPr>
            <a:endParaRPr lang="en-AU" altLang="en-US" sz="2800" dirty="0"/>
          </a:p>
        </p:txBody>
      </p:sp>
      <p:sp>
        <p:nvSpPr>
          <p:cNvPr id="56324" name="Text Box 5">
            <a:extLst>
              <a:ext uri="{FF2B5EF4-FFF2-40B4-BE49-F238E27FC236}">
                <a16:creationId xmlns:a16="http://schemas.microsoft.com/office/drawing/2014/main" id="{2C082A86-88C2-716D-0DB0-6F785332EA7C}"/>
              </a:ext>
            </a:extLst>
          </p:cNvPr>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graphicFrame>
        <p:nvGraphicFramePr>
          <p:cNvPr id="2" name="Table 1">
            <a:extLst>
              <a:ext uri="{FF2B5EF4-FFF2-40B4-BE49-F238E27FC236}">
                <a16:creationId xmlns:a16="http://schemas.microsoft.com/office/drawing/2014/main" id="{050FDC49-65FE-5FD4-8CE6-5703C9B7F2F8}"/>
              </a:ext>
            </a:extLst>
          </p:cNvPr>
          <p:cNvGraphicFramePr>
            <a:graphicFrameLocks noGrp="1"/>
          </p:cNvGraphicFramePr>
          <p:nvPr/>
        </p:nvGraphicFramePr>
        <p:xfrm>
          <a:off x="685800" y="4191000"/>
          <a:ext cx="7829552" cy="741680"/>
        </p:xfrm>
        <a:graphic>
          <a:graphicData uri="http://schemas.openxmlformats.org/drawingml/2006/table">
            <a:tbl>
              <a:tblPr firstRow="1" bandRow="1">
                <a:tableStyleId>{74C1A8A3-306A-4EB7-A6B1-4F7E0EB9C5D6}</a:tableStyleId>
              </a:tblPr>
              <a:tblGrid>
                <a:gridCol w="1957388">
                  <a:extLst>
                    <a:ext uri="{9D8B030D-6E8A-4147-A177-3AD203B41FA5}">
                      <a16:colId xmlns:a16="http://schemas.microsoft.com/office/drawing/2014/main" val="251096409"/>
                    </a:ext>
                  </a:extLst>
                </a:gridCol>
                <a:gridCol w="1957388">
                  <a:extLst>
                    <a:ext uri="{9D8B030D-6E8A-4147-A177-3AD203B41FA5}">
                      <a16:colId xmlns:a16="http://schemas.microsoft.com/office/drawing/2014/main" val="3635119823"/>
                    </a:ext>
                  </a:extLst>
                </a:gridCol>
                <a:gridCol w="1957388">
                  <a:extLst>
                    <a:ext uri="{9D8B030D-6E8A-4147-A177-3AD203B41FA5}">
                      <a16:colId xmlns:a16="http://schemas.microsoft.com/office/drawing/2014/main" val="730891555"/>
                    </a:ext>
                  </a:extLst>
                </a:gridCol>
                <a:gridCol w="1957388">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Customers</a:t>
                      </a:r>
                    </a:p>
                  </a:txBody>
                  <a:tcPr/>
                </a:tc>
                <a:tc>
                  <a:txBody>
                    <a:bodyPr/>
                    <a:lstStyle/>
                    <a:p>
                      <a:pPr algn="ctr"/>
                      <a:r>
                        <a:rPr lang="en-US" sz="1800" dirty="0"/>
                        <a:t>Items</a:t>
                      </a:r>
                    </a:p>
                  </a:txBody>
                  <a:tcPr/>
                </a:tc>
                <a:tc>
                  <a:txBody>
                    <a:bodyPr/>
                    <a:lstStyle/>
                    <a:p>
                      <a:pPr algn="ctr"/>
                      <a:r>
                        <a:rPr lang="en-US" sz="1800" dirty="0"/>
                        <a:t>Patients</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3992962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43F31-2C40-735F-8578-46959DAF0597}"/>
            </a:ext>
          </a:extLst>
        </p:cNvPr>
        <p:cNvGrpSpPr/>
        <p:nvPr/>
      </p:nvGrpSpPr>
      <p:grpSpPr>
        <a:xfrm>
          <a:off x="0" y="0"/>
          <a:ext cx="0" cy="0"/>
          <a:chOff x="0" y="0"/>
          <a:chExt cx="0" cy="0"/>
        </a:xfrm>
      </p:grpSpPr>
      <p:sp>
        <p:nvSpPr>
          <p:cNvPr id="57346" name="Rectangle 2">
            <a:extLst>
              <a:ext uri="{FF2B5EF4-FFF2-40B4-BE49-F238E27FC236}">
                <a16:creationId xmlns:a16="http://schemas.microsoft.com/office/drawing/2014/main" id="{6806F47B-2A27-63D7-86B7-62CF20C68C47}"/>
              </a:ext>
            </a:extLst>
          </p:cNvPr>
          <p:cNvSpPr>
            <a:spLocks noGrp="1" noChangeArrowheads="1"/>
          </p:cNvSpPr>
          <p:nvPr>
            <p:ph type="title"/>
          </p:nvPr>
        </p:nvSpPr>
        <p:spPr/>
        <p:txBody>
          <a:bodyPr/>
          <a:lstStyle/>
          <a:p>
            <a:pPr eaLnBrk="1" hangingPunct="1"/>
            <a:r>
              <a:rPr lang="en-AU" altLang="en-US" dirty="0"/>
              <a:t>COMPONENTS OF A SYSTEM</a:t>
            </a:r>
          </a:p>
        </p:txBody>
      </p:sp>
      <p:sp>
        <p:nvSpPr>
          <p:cNvPr id="57347" name="Rectangle 3">
            <a:extLst>
              <a:ext uri="{FF2B5EF4-FFF2-40B4-BE49-F238E27FC236}">
                <a16:creationId xmlns:a16="http://schemas.microsoft.com/office/drawing/2014/main" id="{D4C8596E-C0DA-EFAC-0E6F-E74CFC721189}"/>
              </a:ext>
            </a:extLst>
          </p:cNvPr>
          <p:cNvSpPr>
            <a:spLocks noGrp="1" noChangeArrowheads="1"/>
          </p:cNvSpPr>
          <p:nvPr>
            <p:ph idx="1"/>
          </p:nvPr>
        </p:nvSpPr>
        <p:spPr>
          <a:xfrm>
            <a:off x="628650" y="1787525"/>
            <a:ext cx="7551738" cy="4114800"/>
          </a:xfrm>
        </p:spPr>
        <p:txBody>
          <a:bodyPr/>
          <a:lstStyle/>
          <a:p>
            <a:pPr eaLnBrk="1" hangingPunct="1">
              <a:buFontTx/>
              <a:buNone/>
            </a:pPr>
            <a:r>
              <a:rPr lang="en-AU" altLang="en-US" dirty="0"/>
              <a:t>	</a:t>
            </a:r>
            <a:r>
              <a:rPr lang="en-AU" altLang="en-US" sz="2800" b="1" i="1" dirty="0"/>
              <a:t>Attribute</a:t>
            </a:r>
            <a:r>
              <a:rPr lang="en-AU" altLang="en-US" sz="2800" dirty="0"/>
              <a:t>: is a characteristic of all entities, but with a specific value “local” to the entity that can differ from one entity to another</a:t>
            </a:r>
            <a:r>
              <a:rPr lang="en-AU" altLang="en-US" dirty="0"/>
              <a:t>.</a:t>
            </a:r>
          </a:p>
          <a:p>
            <a:pPr eaLnBrk="1" hangingPunct="1">
              <a:buFontTx/>
              <a:buNone/>
            </a:pPr>
            <a:endParaRPr lang="en-AU" altLang="en-US" dirty="0"/>
          </a:p>
        </p:txBody>
      </p:sp>
      <p:sp>
        <p:nvSpPr>
          <p:cNvPr id="57348" name="Rectangle 4">
            <a:extLst>
              <a:ext uri="{FF2B5EF4-FFF2-40B4-BE49-F238E27FC236}">
                <a16:creationId xmlns:a16="http://schemas.microsoft.com/office/drawing/2014/main" id="{D8B1D49B-D448-EFF7-5A01-15AD604B3178}"/>
              </a:ext>
            </a:extLst>
          </p:cNvPr>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graphicFrame>
        <p:nvGraphicFramePr>
          <p:cNvPr id="2" name="Table 1">
            <a:extLst>
              <a:ext uri="{FF2B5EF4-FFF2-40B4-BE49-F238E27FC236}">
                <a16:creationId xmlns:a16="http://schemas.microsoft.com/office/drawing/2014/main" id="{4C4CD894-0AB6-AC2D-7EEC-68A3B6B01CF3}"/>
              </a:ext>
            </a:extLst>
          </p:cNvPr>
          <p:cNvGraphicFramePr>
            <a:graphicFrameLocks noGrp="1"/>
          </p:cNvGraphicFramePr>
          <p:nvPr/>
        </p:nvGraphicFramePr>
        <p:xfrm>
          <a:off x="963612" y="3861118"/>
          <a:ext cx="7494588" cy="1280160"/>
        </p:xfrm>
        <a:graphic>
          <a:graphicData uri="http://schemas.openxmlformats.org/drawingml/2006/table">
            <a:tbl>
              <a:tblPr firstRow="1" bandRow="1">
                <a:tableStyleId>{74C1A8A3-306A-4EB7-A6B1-4F7E0EB9C5D6}</a:tableStyleId>
              </a:tblPr>
              <a:tblGrid>
                <a:gridCol w="1873647">
                  <a:extLst>
                    <a:ext uri="{9D8B030D-6E8A-4147-A177-3AD203B41FA5}">
                      <a16:colId xmlns:a16="http://schemas.microsoft.com/office/drawing/2014/main" val="251096409"/>
                    </a:ext>
                  </a:extLst>
                </a:gridCol>
                <a:gridCol w="1873647">
                  <a:extLst>
                    <a:ext uri="{9D8B030D-6E8A-4147-A177-3AD203B41FA5}">
                      <a16:colId xmlns:a16="http://schemas.microsoft.com/office/drawing/2014/main" val="3635119823"/>
                    </a:ext>
                  </a:extLst>
                </a:gridCol>
                <a:gridCol w="1873647">
                  <a:extLst>
                    <a:ext uri="{9D8B030D-6E8A-4147-A177-3AD203B41FA5}">
                      <a16:colId xmlns:a16="http://schemas.microsoft.com/office/drawing/2014/main" val="730891555"/>
                    </a:ext>
                  </a:extLst>
                </a:gridCol>
                <a:gridCol w="1873647">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Account Balance</a:t>
                      </a:r>
                    </a:p>
                  </a:txBody>
                  <a:tcPr/>
                </a:tc>
                <a:tc>
                  <a:txBody>
                    <a:bodyPr/>
                    <a:lstStyle/>
                    <a:p>
                      <a:pPr algn="ctr"/>
                      <a:r>
                        <a:rPr lang="en-US" sz="1800" dirty="0"/>
                        <a:t>Item properties (type, model no.)</a:t>
                      </a:r>
                    </a:p>
                  </a:txBody>
                  <a:tcPr/>
                </a:tc>
                <a:tc>
                  <a:txBody>
                    <a:bodyPr/>
                    <a:lstStyle/>
                    <a:p>
                      <a:pPr algn="ctr"/>
                      <a:r>
                        <a:rPr lang="en-US" sz="1800" dirty="0"/>
                        <a:t>Type of illness, Blood pressure</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896486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F4CA-EBC4-B5BC-D2A0-AD0A921DE441}"/>
            </a:ext>
          </a:extLst>
        </p:cNvPr>
        <p:cNvGrpSpPr/>
        <p:nvPr/>
      </p:nvGrpSpPr>
      <p:grpSpPr>
        <a:xfrm>
          <a:off x="0" y="0"/>
          <a:ext cx="0" cy="0"/>
          <a:chOff x="0" y="0"/>
          <a:chExt cx="0" cy="0"/>
        </a:xfrm>
      </p:grpSpPr>
      <p:sp>
        <p:nvSpPr>
          <p:cNvPr id="58370" name="Rectangle 2">
            <a:extLst>
              <a:ext uri="{FF2B5EF4-FFF2-40B4-BE49-F238E27FC236}">
                <a16:creationId xmlns:a16="http://schemas.microsoft.com/office/drawing/2014/main" id="{5645B699-C012-9052-39D2-3BD1A72F3AD7}"/>
              </a:ext>
            </a:extLst>
          </p:cNvPr>
          <p:cNvSpPr>
            <a:spLocks noGrp="1" noChangeArrowheads="1"/>
          </p:cNvSpPr>
          <p:nvPr>
            <p:ph type="title"/>
          </p:nvPr>
        </p:nvSpPr>
        <p:spPr/>
        <p:txBody>
          <a:bodyPr/>
          <a:lstStyle/>
          <a:p>
            <a:pPr eaLnBrk="1" hangingPunct="1"/>
            <a:r>
              <a:rPr lang="en-AU" altLang="en-US" dirty="0"/>
              <a:t>COMPONENTS OF A SYSTEM</a:t>
            </a:r>
          </a:p>
        </p:txBody>
      </p:sp>
      <p:sp>
        <p:nvSpPr>
          <p:cNvPr id="58371" name="Rectangle 3">
            <a:extLst>
              <a:ext uri="{FF2B5EF4-FFF2-40B4-BE49-F238E27FC236}">
                <a16:creationId xmlns:a16="http://schemas.microsoft.com/office/drawing/2014/main" id="{35AEE754-CF2D-A689-B858-3EB4CC32C0CA}"/>
              </a:ext>
            </a:extLst>
          </p:cNvPr>
          <p:cNvSpPr>
            <a:spLocks noGrp="1" noChangeArrowheads="1"/>
          </p:cNvSpPr>
          <p:nvPr>
            <p:ph idx="1"/>
          </p:nvPr>
        </p:nvSpPr>
        <p:spPr>
          <a:xfrm>
            <a:off x="628650" y="1746250"/>
            <a:ext cx="8321675" cy="4114800"/>
          </a:xfrm>
        </p:spPr>
        <p:txBody>
          <a:bodyPr/>
          <a:lstStyle/>
          <a:p>
            <a:pPr eaLnBrk="1" hangingPunct="1">
              <a:buFontTx/>
              <a:buNone/>
            </a:pPr>
            <a:r>
              <a:rPr lang="en-AU" altLang="en-US" dirty="0"/>
              <a:t>	</a:t>
            </a:r>
            <a:r>
              <a:rPr lang="en-AU" altLang="en-US" sz="2800" b="1" i="1" dirty="0"/>
              <a:t>Resources</a:t>
            </a:r>
            <a:r>
              <a:rPr lang="en-AU" altLang="en-US" sz="2800" dirty="0"/>
              <a:t>: </a:t>
            </a:r>
            <a:r>
              <a:rPr lang="en-US" altLang="en-US" sz="2800" dirty="0"/>
              <a:t>what entities compete for</a:t>
            </a:r>
            <a:endParaRPr lang="en-US" altLang="en-US" sz="2000" dirty="0"/>
          </a:p>
          <a:p>
            <a:pPr lvl="1" eaLnBrk="1" hangingPunct="1"/>
            <a:r>
              <a:rPr lang="en-US" altLang="en-US" sz="2400" dirty="0"/>
              <a:t>Entity </a:t>
            </a:r>
            <a:r>
              <a:rPr lang="en-US" altLang="en-US" sz="2400" i="1" dirty="0">
                <a:solidFill>
                  <a:srgbClr val="FF0000"/>
                </a:solidFill>
              </a:rPr>
              <a:t>seizes</a:t>
            </a:r>
            <a:r>
              <a:rPr lang="en-US" altLang="en-US" sz="2400" dirty="0"/>
              <a:t> a resource, uses it, </a:t>
            </a:r>
            <a:r>
              <a:rPr lang="en-US" altLang="en-US" sz="2400" i="1" dirty="0">
                <a:solidFill>
                  <a:srgbClr val="FF0000"/>
                </a:solidFill>
              </a:rPr>
              <a:t>releases</a:t>
            </a:r>
            <a:r>
              <a:rPr lang="en-US" altLang="en-US" sz="2400" dirty="0"/>
              <a:t> it</a:t>
            </a:r>
          </a:p>
          <a:p>
            <a:pPr lvl="1" eaLnBrk="1" hangingPunct="1"/>
            <a:r>
              <a:rPr lang="en-US" altLang="en-US" sz="2400" dirty="0"/>
              <a:t>Think of a </a:t>
            </a:r>
            <a:r>
              <a:rPr lang="en-US" altLang="en-US" sz="2400" i="1" dirty="0">
                <a:solidFill>
                  <a:srgbClr val="FF0000"/>
                </a:solidFill>
              </a:rPr>
              <a:t>resource being assigned to an entity</a:t>
            </a:r>
            <a:r>
              <a:rPr lang="en-US" altLang="en-US" sz="2400" dirty="0"/>
              <a:t>, rather than an entity “belonging to” a resource</a:t>
            </a:r>
          </a:p>
          <a:p>
            <a:pPr lvl="1" eaLnBrk="1" hangingPunct="1"/>
            <a:r>
              <a:rPr lang="en-US" altLang="en-US" sz="2400" dirty="0"/>
              <a:t>A resource can have several </a:t>
            </a:r>
            <a:r>
              <a:rPr lang="en-US" altLang="en-US" sz="2400" i="1" dirty="0">
                <a:solidFill>
                  <a:srgbClr val="FF0000"/>
                </a:solidFill>
              </a:rPr>
              <a:t>units</a:t>
            </a:r>
            <a:r>
              <a:rPr lang="en-US" altLang="en-US" sz="2400" dirty="0"/>
              <a:t> of capacity which can be changed during the simulation</a:t>
            </a:r>
          </a:p>
          <a:p>
            <a:pPr lvl="1" eaLnBrk="1" hangingPunct="1"/>
            <a:endParaRPr lang="en-US" altLang="en-US" sz="2000" dirty="0"/>
          </a:p>
          <a:p>
            <a:pPr eaLnBrk="1" hangingPunct="1">
              <a:buFontTx/>
              <a:buNone/>
            </a:pPr>
            <a:endParaRPr lang="en-AU" altLang="en-US" sz="2800" dirty="0"/>
          </a:p>
        </p:txBody>
      </p:sp>
      <p:sp>
        <p:nvSpPr>
          <p:cNvPr id="58372" name="Rectangle 4">
            <a:extLst>
              <a:ext uri="{FF2B5EF4-FFF2-40B4-BE49-F238E27FC236}">
                <a16:creationId xmlns:a16="http://schemas.microsoft.com/office/drawing/2014/main" id="{028E54E3-118A-F77C-EBA9-0B5E39F49850}"/>
              </a:ext>
            </a:extLst>
          </p:cNvPr>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graphicFrame>
        <p:nvGraphicFramePr>
          <p:cNvPr id="2" name="Table 1">
            <a:extLst>
              <a:ext uri="{FF2B5EF4-FFF2-40B4-BE49-F238E27FC236}">
                <a16:creationId xmlns:a16="http://schemas.microsoft.com/office/drawing/2014/main" id="{A66A20EC-018E-D5D0-A1A2-3BC47E6DA252}"/>
              </a:ext>
            </a:extLst>
          </p:cNvPr>
          <p:cNvGraphicFramePr>
            <a:graphicFrameLocks noGrp="1"/>
          </p:cNvGraphicFramePr>
          <p:nvPr/>
        </p:nvGraphicFramePr>
        <p:xfrm>
          <a:off x="685800" y="4304164"/>
          <a:ext cx="7772400" cy="1285240"/>
        </p:xfrm>
        <a:graphic>
          <a:graphicData uri="http://schemas.openxmlformats.org/drawingml/2006/table">
            <a:tbl>
              <a:tblPr firstRow="1" bandRow="1">
                <a:tableStyleId>{74C1A8A3-306A-4EB7-A6B1-4F7E0EB9C5D6}</a:tableStyleId>
              </a:tblPr>
              <a:tblGrid>
                <a:gridCol w="1943100">
                  <a:extLst>
                    <a:ext uri="{9D8B030D-6E8A-4147-A177-3AD203B41FA5}">
                      <a16:colId xmlns:a16="http://schemas.microsoft.com/office/drawing/2014/main" val="251096409"/>
                    </a:ext>
                  </a:extLst>
                </a:gridCol>
                <a:gridCol w="1943100">
                  <a:extLst>
                    <a:ext uri="{9D8B030D-6E8A-4147-A177-3AD203B41FA5}">
                      <a16:colId xmlns:a16="http://schemas.microsoft.com/office/drawing/2014/main" val="3635119823"/>
                    </a:ext>
                  </a:extLst>
                </a:gridCol>
                <a:gridCol w="1943100">
                  <a:extLst>
                    <a:ext uri="{9D8B030D-6E8A-4147-A177-3AD203B41FA5}">
                      <a16:colId xmlns:a16="http://schemas.microsoft.com/office/drawing/2014/main" val="730891555"/>
                    </a:ext>
                  </a:extLst>
                </a:gridCol>
                <a:gridCol w="1943100">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Tellers, ATMs</a:t>
                      </a:r>
                    </a:p>
                  </a:txBody>
                  <a:tcPr/>
                </a:tc>
                <a:tc>
                  <a:txBody>
                    <a:bodyPr/>
                    <a:lstStyle/>
                    <a:p>
                      <a:pPr algn="ctr"/>
                      <a:r>
                        <a:rPr lang="en-US" sz="1800" dirty="0"/>
                        <a:t>Available space, material handling equipment</a:t>
                      </a:r>
                    </a:p>
                  </a:txBody>
                  <a:tcPr/>
                </a:tc>
                <a:tc>
                  <a:txBody>
                    <a:bodyPr/>
                    <a:lstStyle/>
                    <a:p>
                      <a:pPr algn="ctr"/>
                      <a:r>
                        <a:rPr lang="en-US" sz="1800" dirty="0"/>
                        <a:t>Doctors, nurses, equipment</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3395380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35602-8648-74F7-4626-235939319706}"/>
            </a:ext>
          </a:extLst>
        </p:cNvPr>
        <p:cNvGrpSpPr/>
        <p:nvPr/>
      </p:nvGrpSpPr>
      <p:grpSpPr>
        <a:xfrm>
          <a:off x="0" y="0"/>
          <a:ext cx="0" cy="0"/>
          <a:chOff x="0" y="0"/>
          <a:chExt cx="0" cy="0"/>
        </a:xfrm>
      </p:grpSpPr>
      <p:sp>
        <p:nvSpPr>
          <p:cNvPr id="59394" name="Rectangle 2">
            <a:extLst>
              <a:ext uri="{FF2B5EF4-FFF2-40B4-BE49-F238E27FC236}">
                <a16:creationId xmlns:a16="http://schemas.microsoft.com/office/drawing/2014/main" id="{FE8C845D-0C39-0EED-EF4A-10A75E195A1D}"/>
              </a:ext>
            </a:extLst>
          </p:cNvPr>
          <p:cNvSpPr>
            <a:spLocks noGrp="1" noChangeArrowheads="1"/>
          </p:cNvSpPr>
          <p:nvPr>
            <p:ph type="title"/>
          </p:nvPr>
        </p:nvSpPr>
        <p:spPr/>
        <p:txBody>
          <a:bodyPr/>
          <a:lstStyle/>
          <a:p>
            <a:pPr eaLnBrk="1" hangingPunct="1"/>
            <a:r>
              <a:rPr lang="en-AU" altLang="en-US" dirty="0"/>
              <a:t>COMPONENTS OF A SYSTEM</a:t>
            </a:r>
          </a:p>
        </p:txBody>
      </p:sp>
      <p:sp>
        <p:nvSpPr>
          <p:cNvPr id="59395" name="Rectangle 3">
            <a:extLst>
              <a:ext uri="{FF2B5EF4-FFF2-40B4-BE49-F238E27FC236}">
                <a16:creationId xmlns:a16="http://schemas.microsoft.com/office/drawing/2014/main" id="{B0EC2325-89F1-ACA6-2E72-F79555E6A38C}"/>
              </a:ext>
            </a:extLst>
          </p:cNvPr>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a:t>Variable</a:t>
            </a:r>
            <a:r>
              <a:rPr lang="en-US" altLang="en-US" sz="2800" dirty="0"/>
              <a:t>: A piece of information that reflects some characteristic of the whole system, not of specific entities</a:t>
            </a:r>
          </a:p>
          <a:p>
            <a:pPr marL="0" lvl="1" indent="0" eaLnBrk="1" hangingPunct="1"/>
            <a:r>
              <a:rPr lang="en-US" altLang="en-US" dirty="0"/>
              <a:t> </a:t>
            </a:r>
            <a:r>
              <a:rPr lang="en-US" altLang="en-US" sz="2400" dirty="0"/>
              <a:t>Entities can access, change some variables</a:t>
            </a:r>
          </a:p>
          <a:p>
            <a:pPr marL="0" indent="0" eaLnBrk="1" hangingPunct="1">
              <a:buFontTx/>
              <a:buNone/>
            </a:pPr>
            <a:endParaRPr lang="en-US" altLang="en-US" sz="2800" dirty="0"/>
          </a:p>
        </p:txBody>
      </p:sp>
      <p:graphicFrame>
        <p:nvGraphicFramePr>
          <p:cNvPr id="2" name="Table 1">
            <a:extLst>
              <a:ext uri="{FF2B5EF4-FFF2-40B4-BE49-F238E27FC236}">
                <a16:creationId xmlns:a16="http://schemas.microsoft.com/office/drawing/2014/main" id="{4B466055-D8B9-C80A-86A7-FC004ED2788A}"/>
              </a:ext>
            </a:extLst>
          </p:cNvPr>
          <p:cNvGraphicFramePr>
            <a:graphicFrameLocks noGrp="1"/>
          </p:cNvGraphicFramePr>
          <p:nvPr/>
        </p:nvGraphicFramePr>
        <p:xfrm>
          <a:off x="628650" y="3962400"/>
          <a:ext cx="7886700" cy="1010920"/>
        </p:xfrm>
        <a:graphic>
          <a:graphicData uri="http://schemas.openxmlformats.org/drawingml/2006/table">
            <a:tbl>
              <a:tblPr firstRow="1" bandRow="1">
                <a:tableStyleId>{74C1A8A3-306A-4EB7-A6B1-4F7E0EB9C5D6}</a:tableStyleId>
              </a:tblPr>
              <a:tblGrid>
                <a:gridCol w="1971675">
                  <a:extLst>
                    <a:ext uri="{9D8B030D-6E8A-4147-A177-3AD203B41FA5}">
                      <a16:colId xmlns:a16="http://schemas.microsoft.com/office/drawing/2014/main" val="251096409"/>
                    </a:ext>
                  </a:extLst>
                </a:gridCol>
                <a:gridCol w="1971675">
                  <a:extLst>
                    <a:ext uri="{9D8B030D-6E8A-4147-A177-3AD203B41FA5}">
                      <a16:colId xmlns:a16="http://schemas.microsoft.com/office/drawing/2014/main" val="3635119823"/>
                    </a:ext>
                  </a:extLst>
                </a:gridCol>
                <a:gridCol w="1971675">
                  <a:extLst>
                    <a:ext uri="{9D8B030D-6E8A-4147-A177-3AD203B41FA5}">
                      <a16:colId xmlns:a16="http://schemas.microsoft.com/office/drawing/2014/main" val="730891555"/>
                    </a:ext>
                  </a:extLst>
                </a:gridCol>
                <a:gridCol w="1971675">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Number of customers waiting</a:t>
                      </a:r>
                    </a:p>
                  </a:txBody>
                  <a:tcPr/>
                </a:tc>
                <a:tc>
                  <a:txBody>
                    <a:bodyPr/>
                    <a:lstStyle/>
                    <a:p>
                      <a:pPr algn="ctr"/>
                      <a:r>
                        <a:rPr lang="en-US" sz="1800" dirty="0"/>
                        <a:t>Inventory Level </a:t>
                      </a:r>
                    </a:p>
                  </a:txBody>
                  <a:tcPr/>
                </a:tc>
                <a:tc>
                  <a:txBody>
                    <a:bodyPr/>
                    <a:lstStyle/>
                    <a:p>
                      <a:pPr algn="ctr"/>
                      <a:r>
                        <a:rPr lang="en-US" sz="1800" dirty="0"/>
                        <a:t>Number of doctors busy</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942645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E677F-FA24-37C4-D2B6-F613857C2B90}"/>
            </a:ext>
          </a:extLst>
        </p:cNvPr>
        <p:cNvGrpSpPr/>
        <p:nvPr/>
      </p:nvGrpSpPr>
      <p:grpSpPr>
        <a:xfrm>
          <a:off x="0" y="0"/>
          <a:ext cx="0" cy="0"/>
          <a:chOff x="0" y="0"/>
          <a:chExt cx="0" cy="0"/>
        </a:xfrm>
      </p:grpSpPr>
      <p:sp>
        <p:nvSpPr>
          <p:cNvPr id="60418" name="Rectangle 6">
            <a:extLst>
              <a:ext uri="{FF2B5EF4-FFF2-40B4-BE49-F238E27FC236}">
                <a16:creationId xmlns:a16="http://schemas.microsoft.com/office/drawing/2014/main" id="{519B7C43-1542-9E9A-D813-1E6132FD222E}"/>
              </a:ext>
            </a:extLst>
          </p:cNvPr>
          <p:cNvSpPr>
            <a:spLocks noGrp="1" noChangeArrowheads="1"/>
          </p:cNvSpPr>
          <p:nvPr>
            <p:ph type="title"/>
          </p:nvPr>
        </p:nvSpPr>
        <p:spPr/>
        <p:txBody>
          <a:bodyPr/>
          <a:lstStyle/>
          <a:p>
            <a:pPr eaLnBrk="1" hangingPunct="1"/>
            <a:r>
              <a:rPr lang="en-AU" altLang="en-US" dirty="0"/>
              <a:t>COMPONENTS OF A SYSTEM</a:t>
            </a:r>
          </a:p>
        </p:txBody>
      </p:sp>
      <p:sp>
        <p:nvSpPr>
          <p:cNvPr id="60419" name="Rectangle 2">
            <a:extLst>
              <a:ext uri="{FF2B5EF4-FFF2-40B4-BE49-F238E27FC236}">
                <a16:creationId xmlns:a16="http://schemas.microsoft.com/office/drawing/2014/main" id="{140A8BB1-D4A0-F51E-C546-C6ACD0B3DF8C}"/>
              </a:ext>
            </a:extLst>
          </p:cNvPr>
          <p:cNvSpPr>
            <a:spLocks noGrp="1" noChangeArrowheads="1"/>
          </p:cNvSpPr>
          <p:nvPr>
            <p:ph idx="1"/>
          </p:nvPr>
        </p:nvSpPr>
        <p:spPr>
          <a:xfrm>
            <a:off x="685800" y="1752600"/>
            <a:ext cx="7772400" cy="4343400"/>
          </a:xfrm>
        </p:spPr>
        <p:txBody>
          <a:bodyPr/>
          <a:lstStyle/>
          <a:p>
            <a:pPr eaLnBrk="1" hangingPunct="1"/>
            <a:r>
              <a:rPr lang="en-AU" altLang="en-US" sz="2800" b="1" i="1" dirty="0"/>
              <a:t>State</a:t>
            </a:r>
            <a:r>
              <a:rPr lang="en-AU" altLang="en-US" sz="3600" dirty="0"/>
              <a:t>:</a:t>
            </a:r>
            <a:r>
              <a:rPr lang="en-AU" altLang="en-US" sz="2800" dirty="0"/>
              <a:t> A collection of variables that contains all the information necessary to describe the system at any time</a:t>
            </a:r>
          </a:p>
        </p:txBody>
      </p:sp>
      <p:graphicFrame>
        <p:nvGraphicFramePr>
          <p:cNvPr id="3" name="Table 2">
            <a:extLst>
              <a:ext uri="{FF2B5EF4-FFF2-40B4-BE49-F238E27FC236}">
                <a16:creationId xmlns:a16="http://schemas.microsoft.com/office/drawing/2014/main" id="{CC5ACBFA-F5A7-D67D-B7B1-D544E35B4A84}"/>
              </a:ext>
            </a:extLst>
          </p:cNvPr>
          <p:cNvGraphicFramePr>
            <a:graphicFrameLocks noGrp="1"/>
          </p:cNvGraphicFramePr>
          <p:nvPr/>
        </p:nvGraphicFramePr>
        <p:xfrm>
          <a:off x="685800" y="3733800"/>
          <a:ext cx="7772400" cy="1559560"/>
        </p:xfrm>
        <a:graphic>
          <a:graphicData uri="http://schemas.openxmlformats.org/drawingml/2006/table">
            <a:tbl>
              <a:tblPr firstRow="1" bandRow="1">
                <a:tableStyleId>{74C1A8A3-306A-4EB7-A6B1-4F7E0EB9C5D6}</a:tableStyleId>
              </a:tblPr>
              <a:tblGrid>
                <a:gridCol w="1943100">
                  <a:extLst>
                    <a:ext uri="{9D8B030D-6E8A-4147-A177-3AD203B41FA5}">
                      <a16:colId xmlns:a16="http://schemas.microsoft.com/office/drawing/2014/main" val="251096409"/>
                    </a:ext>
                  </a:extLst>
                </a:gridCol>
                <a:gridCol w="1943100">
                  <a:extLst>
                    <a:ext uri="{9D8B030D-6E8A-4147-A177-3AD203B41FA5}">
                      <a16:colId xmlns:a16="http://schemas.microsoft.com/office/drawing/2014/main" val="3635119823"/>
                    </a:ext>
                  </a:extLst>
                </a:gridCol>
                <a:gridCol w="1943100">
                  <a:extLst>
                    <a:ext uri="{9D8B030D-6E8A-4147-A177-3AD203B41FA5}">
                      <a16:colId xmlns:a16="http://schemas.microsoft.com/office/drawing/2014/main" val="730891555"/>
                    </a:ext>
                  </a:extLst>
                </a:gridCol>
                <a:gridCol w="1943100">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Number of Busy Tellers, Number of Customers Waiting</a:t>
                      </a:r>
                    </a:p>
                  </a:txBody>
                  <a:tcPr/>
                </a:tc>
                <a:tc>
                  <a:txBody>
                    <a:bodyPr/>
                    <a:lstStyle/>
                    <a:p>
                      <a:pPr algn="ctr"/>
                      <a:r>
                        <a:rPr lang="en-US" sz="1800" dirty="0"/>
                        <a:t>Inventory Level, Backlogged Demand</a:t>
                      </a:r>
                    </a:p>
                  </a:txBody>
                  <a:tcPr/>
                </a:tc>
                <a:tc>
                  <a:txBody>
                    <a:bodyPr/>
                    <a:lstStyle/>
                    <a:p>
                      <a:pPr algn="ctr"/>
                      <a:r>
                        <a:rPr lang="en-US" sz="1800" dirty="0"/>
                        <a:t>Number of Patients, State of the Doctors and Equipment</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3151217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FD26-2C3A-48F8-4811-B7904B573F38}"/>
            </a:ext>
          </a:extLst>
        </p:cNvPr>
        <p:cNvGrpSpPr/>
        <p:nvPr/>
      </p:nvGrpSpPr>
      <p:grpSpPr>
        <a:xfrm>
          <a:off x="0" y="0"/>
          <a:ext cx="0" cy="0"/>
          <a:chOff x="0" y="0"/>
          <a:chExt cx="0" cy="0"/>
        </a:xfrm>
      </p:grpSpPr>
      <p:sp>
        <p:nvSpPr>
          <p:cNvPr id="61442" name="Rectangle 6">
            <a:extLst>
              <a:ext uri="{FF2B5EF4-FFF2-40B4-BE49-F238E27FC236}">
                <a16:creationId xmlns:a16="http://schemas.microsoft.com/office/drawing/2014/main" id="{9E3A09AC-51BA-FECF-71B2-6DFF4BD2F57D}"/>
              </a:ext>
            </a:extLst>
          </p:cNvPr>
          <p:cNvSpPr>
            <a:spLocks noGrp="1" noChangeArrowheads="1"/>
          </p:cNvSpPr>
          <p:nvPr>
            <p:ph type="title"/>
          </p:nvPr>
        </p:nvSpPr>
        <p:spPr/>
        <p:txBody>
          <a:bodyPr/>
          <a:lstStyle/>
          <a:p>
            <a:pPr eaLnBrk="1" hangingPunct="1"/>
            <a:r>
              <a:rPr lang="en-AU" altLang="en-US" dirty="0"/>
              <a:t>COMPONENTS OF A SYSTEM</a:t>
            </a:r>
          </a:p>
        </p:txBody>
      </p:sp>
      <p:sp>
        <p:nvSpPr>
          <p:cNvPr id="61443" name="Rectangle 2">
            <a:extLst>
              <a:ext uri="{FF2B5EF4-FFF2-40B4-BE49-F238E27FC236}">
                <a16:creationId xmlns:a16="http://schemas.microsoft.com/office/drawing/2014/main" id="{9070DFCF-9BD5-C8E1-8F1A-934331E72E5C}"/>
              </a:ext>
            </a:extLst>
          </p:cNvPr>
          <p:cNvSpPr>
            <a:spLocks noGrp="1" noChangeArrowheads="1"/>
          </p:cNvSpPr>
          <p:nvPr>
            <p:ph idx="1"/>
          </p:nvPr>
        </p:nvSpPr>
        <p:spPr>
          <a:xfrm>
            <a:off x="685800" y="1752600"/>
            <a:ext cx="7772400" cy="4343400"/>
          </a:xfrm>
        </p:spPr>
        <p:txBody>
          <a:bodyPr/>
          <a:lstStyle/>
          <a:p>
            <a:pPr eaLnBrk="1" hangingPunct="1"/>
            <a:r>
              <a:rPr lang="en-AU" altLang="en-US" sz="2800" b="1" i="1" dirty="0"/>
              <a:t>Event</a:t>
            </a:r>
            <a:r>
              <a:rPr lang="en-AU" altLang="en-US" sz="2800" dirty="0"/>
              <a:t>: An instantaneous occurrence that changes the state of the system</a:t>
            </a:r>
          </a:p>
        </p:txBody>
      </p:sp>
      <p:graphicFrame>
        <p:nvGraphicFramePr>
          <p:cNvPr id="2" name="Table 1">
            <a:extLst>
              <a:ext uri="{FF2B5EF4-FFF2-40B4-BE49-F238E27FC236}">
                <a16:creationId xmlns:a16="http://schemas.microsoft.com/office/drawing/2014/main" id="{AD485228-DD7C-8EE6-CA6A-9C967AE662D9}"/>
              </a:ext>
            </a:extLst>
          </p:cNvPr>
          <p:cNvGraphicFramePr>
            <a:graphicFrameLocks noGrp="1"/>
          </p:cNvGraphicFramePr>
          <p:nvPr/>
        </p:nvGraphicFramePr>
        <p:xfrm>
          <a:off x="685800" y="3437021"/>
          <a:ext cx="7886700" cy="1833880"/>
        </p:xfrm>
        <a:graphic>
          <a:graphicData uri="http://schemas.openxmlformats.org/drawingml/2006/table">
            <a:tbl>
              <a:tblPr firstRow="1" bandRow="1">
                <a:tableStyleId>{74C1A8A3-306A-4EB7-A6B1-4F7E0EB9C5D6}</a:tableStyleId>
              </a:tblPr>
              <a:tblGrid>
                <a:gridCol w="1971675">
                  <a:extLst>
                    <a:ext uri="{9D8B030D-6E8A-4147-A177-3AD203B41FA5}">
                      <a16:colId xmlns:a16="http://schemas.microsoft.com/office/drawing/2014/main" val="251096409"/>
                    </a:ext>
                  </a:extLst>
                </a:gridCol>
                <a:gridCol w="1971675">
                  <a:extLst>
                    <a:ext uri="{9D8B030D-6E8A-4147-A177-3AD203B41FA5}">
                      <a16:colId xmlns:a16="http://schemas.microsoft.com/office/drawing/2014/main" val="3635119823"/>
                    </a:ext>
                  </a:extLst>
                </a:gridCol>
                <a:gridCol w="1971675">
                  <a:extLst>
                    <a:ext uri="{9D8B030D-6E8A-4147-A177-3AD203B41FA5}">
                      <a16:colId xmlns:a16="http://schemas.microsoft.com/office/drawing/2014/main" val="730891555"/>
                    </a:ext>
                  </a:extLst>
                </a:gridCol>
                <a:gridCol w="1971675">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Arrival, departure of customers</a:t>
                      </a:r>
                    </a:p>
                  </a:txBody>
                  <a:tcPr/>
                </a:tc>
                <a:tc>
                  <a:txBody>
                    <a:bodyPr/>
                    <a:lstStyle/>
                    <a:p>
                      <a:pPr algn="ctr"/>
                      <a:r>
                        <a:rPr lang="en-US" sz="1800" dirty="0"/>
                        <a:t>New demand, order arriving</a:t>
                      </a:r>
                    </a:p>
                  </a:txBody>
                  <a:tcPr/>
                </a:tc>
                <a:tc>
                  <a:txBody>
                    <a:bodyPr/>
                    <a:lstStyle/>
                    <a:p>
                      <a:pPr algn="ctr"/>
                      <a:r>
                        <a:rPr lang="en-US" sz="1800" dirty="0"/>
                        <a:t>New patient arrival,</a:t>
                      </a:r>
                    </a:p>
                    <a:p>
                      <a:pPr algn="ctr"/>
                      <a:r>
                        <a:rPr lang="en-US" sz="1800" dirty="0"/>
                        <a:t>Completion of diagnosis, treatment</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1067937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15E62-DCB1-8CE6-861B-CAF2E751BE64}"/>
            </a:ext>
          </a:extLst>
        </p:cNvPr>
        <p:cNvGrpSpPr/>
        <p:nvPr/>
      </p:nvGrpSpPr>
      <p:grpSpPr>
        <a:xfrm>
          <a:off x="0" y="0"/>
          <a:ext cx="0" cy="0"/>
          <a:chOff x="0" y="0"/>
          <a:chExt cx="0" cy="0"/>
        </a:xfrm>
      </p:grpSpPr>
      <p:sp>
        <p:nvSpPr>
          <p:cNvPr id="62466" name="Rectangle 2">
            <a:extLst>
              <a:ext uri="{FF2B5EF4-FFF2-40B4-BE49-F238E27FC236}">
                <a16:creationId xmlns:a16="http://schemas.microsoft.com/office/drawing/2014/main" id="{B4EE493A-B9D3-05D8-0C1F-0917114ADD8F}"/>
              </a:ext>
            </a:extLst>
          </p:cNvPr>
          <p:cNvSpPr>
            <a:spLocks noGrp="1" noChangeArrowheads="1"/>
          </p:cNvSpPr>
          <p:nvPr>
            <p:ph type="title"/>
          </p:nvPr>
        </p:nvSpPr>
        <p:spPr/>
        <p:txBody>
          <a:bodyPr/>
          <a:lstStyle/>
          <a:p>
            <a:pPr eaLnBrk="1" hangingPunct="1"/>
            <a:r>
              <a:rPr lang="en-AU" altLang="en-US" dirty="0"/>
              <a:t>COMPONENTS OF A SYSTEM</a:t>
            </a:r>
          </a:p>
        </p:txBody>
      </p:sp>
      <p:sp>
        <p:nvSpPr>
          <p:cNvPr id="62467" name="Rectangle 3">
            <a:extLst>
              <a:ext uri="{FF2B5EF4-FFF2-40B4-BE49-F238E27FC236}">
                <a16:creationId xmlns:a16="http://schemas.microsoft.com/office/drawing/2014/main" id="{1C57AF8B-869C-36BB-DE7B-F085F1D2CEBC}"/>
              </a:ext>
            </a:extLst>
          </p:cNvPr>
          <p:cNvSpPr>
            <a:spLocks noGrp="1" noChangeArrowheads="1"/>
          </p:cNvSpPr>
          <p:nvPr>
            <p:ph idx="1"/>
          </p:nvPr>
        </p:nvSpPr>
        <p:spPr>
          <a:xfrm>
            <a:off x="450850" y="1746250"/>
            <a:ext cx="8077200" cy="4114800"/>
          </a:xfrm>
        </p:spPr>
        <p:txBody>
          <a:bodyPr/>
          <a:lstStyle/>
          <a:p>
            <a:pPr eaLnBrk="1" hangingPunct="1">
              <a:buFontTx/>
              <a:buNone/>
            </a:pPr>
            <a:r>
              <a:rPr lang="en-AU" altLang="en-US" dirty="0"/>
              <a:t>	</a:t>
            </a:r>
            <a:r>
              <a:rPr lang="en-AU" altLang="en-US" sz="2800" b="1" i="1" dirty="0"/>
              <a:t>Activity</a:t>
            </a:r>
            <a:r>
              <a:rPr lang="en-AU" altLang="en-US" sz="2800" dirty="0"/>
              <a:t>: represents a time period of specified length.</a:t>
            </a:r>
          </a:p>
          <a:p>
            <a:pPr eaLnBrk="1" hangingPunct="1">
              <a:buFontTx/>
              <a:buNone/>
            </a:pPr>
            <a:endParaRPr lang="en-AU" altLang="en-US" dirty="0"/>
          </a:p>
        </p:txBody>
      </p:sp>
      <p:sp>
        <p:nvSpPr>
          <p:cNvPr id="62468" name="Rectangle 4">
            <a:extLst>
              <a:ext uri="{FF2B5EF4-FFF2-40B4-BE49-F238E27FC236}">
                <a16:creationId xmlns:a16="http://schemas.microsoft.com/office/drawing/2014/main" id="{30531189-F9D6-7DAC-BE63-7FB01FB9A4ED}"/>
              </a:ext>
            </a:extLst>
          </p:cNvPr>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graphicFrame>
        <p:nvGraphicFramePr>
          <p:cNvPr id="2" name="Table 1">
            <a:extLst>
              <a:ext uri="{FF2B5EF4-FFF2-40B4-BE49-F238E27FC236}">
                <a16:creationId xmlns:a16="http://schemas.microsoft.com/office/drawing/2014/main" id="{0739E7AF-7FA0-A2BA-0C0B-99253B26D144}"/>
              </a:ext>
            </a:extLst>
          </p:cNvPr>
          <p:cNvGraphicFramePr>
            <a:graphicFrameLocks noGrp="1"/>
          </p:cNvGraphicFramePr>
          <p:nvPr/>
        </p:nvGraphicFramePr>
        <p:xfrm>
          <a:off x="685800" y="3429000"/>
          <a:ext cx="7842252" cy="1010920"/>
        </p:xfrm>
        <a:graphic>
          <a:graphicData uri="http://schemas.openxmlformats.org/drawingml/2006/table">
            <a:tbl>
              <a:tblPr firstRow="1" bandRow="1">
                <a:tableStyleId>{74C1A8A3-306A-4EB7-A6B1-4F7E0EB9C5D6}</a:tableStyleId>
              </a:tblPr>
              <a:tblGrid>
                <a:gridCol w="1960563">
                  <a:extLst>
                    <a:ext uri="{9D8B030D-6E8A-4147-A177-3AD203B41FA5}">
                      <a16:colId xmlns:a16="http://schemas.microsoft.com/office/drawing/2014/main" val="251096409"/>
                    </a:ext>
                  </a:extLst>
                </a:gridCol>
                <a:gridCol w="1960563">
                  <a:extLst>
                    <a:ext uri="{9D8B030D-6E8A-4147-A177-3AD203B41FA5}">
                      <a16:colId xmlns:a16="http://schemas.microsoft.com/office/drawing/2014/main" val="3635119823"/>
                    </a:ext>
                  </a:extLst>
                </a:gridCol>
                <a:gridCol w="1960563">
                  <a:extLst>
                    <a:ext uri="{9D8B030D-6E8A-4147-A177-3AD203B41FA5}">
                      <a16:colId xmlns:a16="http://schemas.microsoft.com/office/drawing/2014/main" val="730891555"/>
                    </a:ext>
                  </a:extLst>
                </a:gridCol>
                <a:gridCol w="1960563">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Depositing money</a:t>
                      </a:r>
                    </a:p>
                  </a:txBody>
                  <a:tcPr/>
                </a:tc>
                <a:tc>
                  <a:txBody>
                    <a:bodyPr/>
                    <a:lstStyle/>
                    <a:p>
                      <a:pPr algn="ctr"/>
                      <a:r>
                        <a:rPr lang="en-US" sz="1800" dirty="0"/>
                        <a:t>Lead time for replenishment</a:t>
                      </a:r>
                    </a:p>
                  </a:txBody>
                  <a:tcPr/>
                </a:tc>
                <a:tc>
                  <a:txBody>
                    <a:bodyPr/>
                    <a:lstStyle/>
                    <a:p>
                      <a:pPr algn="ctr"/>
                      <a:r>
                        <a:rPr lang="en-US" sz="1800" dirty="0"/>
                        <a:t>Surgery, diagnosis</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73036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a:xfrm>
            <a:off x="628650" y="365125"/>
            <a:ext cx="8058150" cy="1325563"/>
          </a:xfrm>
        </p:spPr>
        <p:txBody>
          <a:bodyPr/>
          <a:lstStyle/>
          <a:p>
            <a:pPr eaLnBrk="1" hangingPunct="1"/>
            <a:r>
              <a:rPr lang="en-AU" altLang="en-US" sz="4000" dirty="0"/>
              <a:t>WHY AND HOW TO STUDY A SYSTEM?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FD4E8-0A34-6550-CE7C-D5E7F34AB0CF}"/>
              </a:ext>
            </a:extLst>
          </p:cNvPr>
          <p:cNvSpPr>
            <a:spLocks noGrp="1"/>
          </p:cNvSpPr>
          <p:nvPr>
            <p:ph type="title"/>
          </p:nvPr>
        </p:nvSpPr>
        <p:spPr/>
        <p:txBody>
          <a:bodyPr/>
          <a:lstStyle/>
          <a:p>
            <a:endParaRPr lang="en-US" dirty="0"/>
          </a:p>
        </p:txBody>
      </p:sp>
      <p:pic>
        <p:nvPicPr>
          <p:cNvPr id="3" name="What s the Best Plane Boarding Plan_ _ MythBusters">
            <a:hlinkClick r:id="" action="ppaction://media"/>
            <a:extLst>
              <a:ext uri="{FF2B5EF4-FFF2-40B4-BE49-F238E27FC236}">
                <a16:creationId xmlns:a16="http://schemas.microsoft.com/office/drawing/2014/main" id="{206807C6-2047-BDA9-25C6-A17D3DB39C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685800"/>
            <a:ext cx="9144001" cy="5143501"/>
          </a:xfrm>
          <a:prstGeom prst="rect">
            <a:avLst/>
          </a:prstGeom>
        </p:spPr>
      </p:pic>
    </p:spTree>
    <p:extLst>
      <p:ext uri="{BB962C8B-B14F-4D97-AF65-F5344CB8AC3E}">
        <p14:creationId xmlns:p14="http://schemas.microsoft.com/office/powerpoint/2010/main" val="71420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8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3A357-4142-23E0-2BD9-CE8B2373EC8C}"/>
            </a:ext>
          </a:extLst>
        </p:cNvPr>
        <p:cNvGrpSpPr/>
        <p:nvPr/>
      </p:nvGrpSpPr>
      <p:grpSpPr>
        <a:xfrm>
          <a:off x="0" y="0"/>
          <a:ext cx="0" cy="0"/>
          <a:chOff x="0" y="0"/>
          <a:chExt cx="0" cy="0"/>
        </a:xfrm>
      </p:grpSpPr>
      <p:sp>
        <p:nvSpPr>
          <p:cNvPr id="9219" name="Oval 3">
            <a:extLst>
              <a:ext uri="{FF2B5EF4-FFF2-40B4-BE49-F238E27FC236}">
                <a16:creationId xmlns:a16="http://schemas.microsoft.com/office/drawing/2014/main" id="{A8A14DB9-64DB-1282-8674-8498AEDA3D22}"/>
              </a:ext>
            </a:extLst>
          </p:cNvPr>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a:extLst>
              <a:ext uri="{FF2B5EF4-FFF2-40B4-BE49-F238E27FC236}">
                <a16:creationId xmlns:a16="http://schemas.microsoft.com/office/drawing/2014/main" id="{B276B271-89B5-98D1-FE81-829855E9045B}"/>
              </a:ext>
            </a:extLst>
          </p:cNvPr>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a:extLst>
              <a:ext uri="{FF2B5EF4-FFF2-40B4-BE49-F238E27FC236}">
                <a16:creationId xmlns:a16="http://schemas.microsoft.com/office/drawing/2014/main" id="{D361F138-43CB-F910-449B-9EBD0531B50B}"/>
              </a:ext>
            </a:extLst>
          </p:cNvPr>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a:extLst>
              <a:ext uri="{FF2B5EF4-FFF2-40B4-BE49-F238E27FC236}">
                <a16:creationId xmlns:a16="http://schemas.microsoft.com/office/drawing/2014/main" id="{AE61E642-311B-102A-3568-29253166A301}"/>
              </a:ext>
            </a:extLst>
          </p:cNvPr>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a:extLst>
              <a:ext uri="{FF2B5EF4-FFF2-40B4-BE49-F238E27FC236}">
                <a16:creationId xmlns:a16="http://schemas.microsoft.com/office/drawing/2014/main" id="{6544ADEB-C27A-CC06-389C-0243CA990E88}"/>
              </a:ext>
            </a:extLst>
          </p:cNvPr>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a:extLst>
              <a:ext uri="{FF2B5EF4-FFF2-40B4-BE49-F238E27FC236}">
                <a16:creationId xmlns:a16="http://schemas.microsoft.com/office/drawing/2014/main" id="{452DE027-3499-36B5-F773-34CCCD7299A9}"/>
              </a:ext>
            </a:extLst>
          </p:cNvPr>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a:extLst>
              <a:ext uri="{FF2B5EF4-FFF2-40B4-BE49-F238E27FC236}">
                <a16:creationId xmlns:a16="http://schemas.microsoft.com/office/drawing/2014/main" id="{02A2F464-368F-AA17-0D17-7D320D2F6C03}"/>
              </a:ext>
            </a:extLst>
          </p:cNvPr>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a:extLst>
              <a:ext uri="{FF2B5EF4-FFF2-40B4-BE49-F238E27FC236}">
                <a16:creationId xmlns:a16="http://schemas.microsoft.com/office/drawing/2014/main" id="{BE6BDE70-8868-97F7-6C66-A87643A78A0D}"/>
              </a:ext>
            </a:extLst>
          </p:cNvPr>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a:extLst>
              <a:ext uri="{FF2B5EF4-FFF2-40B4-BE49-F238E27FC236}">
                <a16:creationId xmlns:a16="http://schemas.microsoft.com/office/drawing/2014/main" id="{FAC7D330-4C49-A340-143B-C7D1925F4BFD}"/>
              </a:ext>
            </a:extLst>
          </p:cNvPr>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a:extLst>
              <a:ext uri="{FF2B5EF4-FFF2-40B4-BE49-F238E27FC236}">
                <a16:creationId xmlns:a16="http://schemas.microsoft.com/office/drawing/2014/main" id="{7E3250DF-D3A7-8BB2-AABA-7F5B9F1DEBC5}"/>
              </a:ext>
            </a:extLst>
          </p:cNvPr>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a:extLst>
              <a:ext uri="{FF2B5EF4-FFF2-40B4-BE49-F238E27FC236}">
                <a16:creationId xmlns:a16="http://schemas.microsoft.com/office/drawing/2014/main" id="{C3AC8168-7CA5-2CF4-99B1-B52889BEA6D2}"/>
              </a:ext>
            </a:extLst>
          </p:cNvPr>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a:extLst>
              <a:ext uri="{FF2B5EF4-FFF2-40B4-BE49-F238E27FC236}">
                <a16:creationId xmlns:a16="http://schemas.microsoft.com/office/drawing/2014/main" id="{BA7D7919-DCA9-665F-FBA9-BD3C9A1392D9}"/>
              </a:ext>
            </a:extLst>
          </p:cNvPr>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a:extLst>
              <a:ext uri="{FF2B5EF4-FFF2-40B4-BE49-F238E27FC236}">
                <a16:creationId xmlns:a16="http://schemas.microsoft.com/office/drawing/2014/main" id="{8F172A2B-28DD-1842-8588-3601D48C2CC5}"/>
              </a:ext>
            </a:extLst>
          </p:cNvPr>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a:extLst>
              <a:ext uri="{FF2B5EF4-FFF2-40B4-BE49-F238E27FC236}">
                <a16:creationId xmlns:a16="http://schemas.microsoft.com/office/drawing/2014/main" id="{74F8A713-1196-D9D1-90D1-90E95D173CE6}"/>
              </a:ext>
            </a:extLst>
          </p:cNvPr>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a:extLst>
              <a:ext uri="{FF2B5EF4-FFF2-40B4-BE49-F238E27FC236}">
                <a16:creationId xmlns:a16="http://schemas.microsoft.com/office/drawing/2014/main" id="{DB38B7E9-FD2B-E436-DE0C-D664E27C395A}"/>
              </a:ext>
            </a:extLst>
          </p:cNvPr>
          <p:cNvSpPr>
            <a:spLocks noGrp="1" noChangeArrowheads="1"/>
          </p:cNvSpPr>
          <p:nvPr>
            <p:ph type="title"/>
          </p:nvPr>
        </p:nvSpPr>
        <p:spPr/>
        <p:txBody>
          <a:bodyPr/>
          <a:lstStyle/>
          <a:p>
            <a:pPr eaLnBrk="1" hangingPunct="1"/>
            <a:r>
              <a:rPr lang="en-AU" altLang="en-US" sz="4000" dirty="0"/>
              <a:t>WHY AND HOW TO STUDY A SYSTEM?</a:t>
            </a:r>
          </a:p>
        </p:txBody>
      </p:sp>
    </p:spTree>
    <p:extLst>
      <p:ext uri="{BB962C8B-B14F-4D97-AF65-F5344CB8AC3E}">
        <p14:creationId xmlns:p14="http://schemas.microsoft.com/office/powerpoint/2010/main" val="2541994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COURSE DESCRIPTION</a:t>
            </a:r>
          </a:p>
        </p:txBody>
      </p:sp>
      <p:sp>
        <p:nvSpPr>
          <p:cNvPr id="11267" name="Content Placeholder 2"/>
          <p:cNvSpPr>
            <a:spLocks noGrp="1"/>
          </p:cNvSpPr>
          <p:nvPr>
            <p:ph idx="1"/>
          </p:nvPr>
        </p:nvSpPr>
        <p:spPr/>
        <p:txBody>
          <a:bodyPr/>
          <a:lstStyle/>
          <a:p>
            <a:pPr eaLnBrk="1" hangingPunct="1"/>
            <a:r>
              <a:rPr lang="en-US" altLang="en-US" sz="2800" dirty="0"/>
              <a:t>Use of simulation as a decision tool. </a:t>
            </a:r>
          </a:p>
          <a:p>
            <a:pPr eaLnBrk="1" hangingPunct="1"/>
            <a:r>
              <a:rPr lang="en-US" altLang="en-US" sz="2800" dirty="0"/>
              <a:t>The design and analysis of simulation models. </a:t>
            </a:r>
          </a:p>
          <a:p>
            <a:pPr eaLnBrk="1" hangingPunct="1"/>
            <a:r>
              <a:rPr lang="en-US" altLang="en-US" sz="2800" dirty="0"/>
              <a:t>The use of simulation for estimation, comparison of policies, and optimization. </a:t>
            </a:r>
          </a:p>
          <a:p>
            <a:pPr eaLnBrk="1" hangingPunct="1"/>
            <a:r>
              <a:rPr lang="en-US" altLang="en-US" sz="2800" dirty="0"/>
              <a:t>Topics include principle of simulation modeling, software, general-purpose computer simulation languages, and statistical analysis of simulation input and output data.</a:t>
            </a:r>
          </a:p>
          <a:p>
            <a:pPr eaLnBrk="1" hangingPunct="1"/>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6020F2-EC25-A34A-D6BB-8C213B5A333E}"/>
              </a:ext>
            </a:extLst>
          </p:cNvPr>
          <p:cNvSpPr>
            <a:spLocks noGrp="1"/>
          </p:cNvSpPr>
          <p:nvPr>
            <p:ph idx="1"/>
          </p:nvPr>
        </p:nvSpPr>
        <p:spPr/>
        <p:txBody>
          <a:bodyPr/>
          <a:lstStyle/>
          <a:p>
            <a:pPr marL="0" indent="0" algn="ctr">
              <a:buNone/>
            </a:pPr>
            <a:r>
              <a:rPr lang="en-US" sz="9600" b="1" dirty="0"/>
              <a:t>ALL MODELS ARE WRONG!</a:t>
            </a:r>
          </a:p>
          <a:p>
            <a:pPr marL="0" indent="0" algn="r">
              <a:buNone/>
            </a:pPr>
            <a:r>
              <a:rPr lang="en-US" sz="2800" dirty="0"/>
              <a:t>George E. P. Box </a:t>
            </a:r>
          </a:p>
          <a:p>
            <a:pPr marL="0" indent="0" algn="ctr">
              <a:buNone/>
            </a:pPr>
            <a:endParaRPr lang="en-US" sz="2000" dirty="0"/>
          </a:p>
          <a:p>
            <a:pPr marL="0" indent="0" algn="ctr">
              <a:buNone/>
            </a:pPr>
            <a:endParaRPr lang="en-US" sz="1400" dirty="0"/>
          </a:p>
          <a:p>
            <a:pPr marL="0" indent="0" algn="ctr">
              <a:buNone/>
            </a:pPr>
            <a:r>
              <a:rPr lang="en-US" sz="1400" dirty="0"/>
              <a:t>Science and Statistics, George E. P. Box, Journal of the American Statistical Association, Vol. 71, No. 356. (Dec., 1976), pp. 791-799</a:t>
            </a:r>
            <a:endParaRPr lang="en-US" sz="1600" dirty="0"/>
          </a:p>
        </p:txBody>
      </p:sp>
    </p:spTree>
    <p:extLst>
      <p:ext uri="{BB962C8B-B14F-4D97-AF65-F5344CB8AC3E}">
        <p14:creationId xmlns:p14="http://schemas.microsoft.com/office/powerpoint/2010/main" val="3730189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a:t>MODEL</a:t>
            </a:r>
          </a:p>
        </p:txBody>
      </p:sp>
      <p:sp>
        <p:nvSpPr>
          <p:cNvPr id="28675" name="Rectangle 3"/>
          <p:cNvSpPr>
            <a:spLocks noGrp="1" noChangeArrowheads="1"/>
          </p:cNvSpPr>
          <p:nvPr>
            <p:ph idx="1"/>
          </p:nvPr>
        </p:nvSpPr>
        <p:spPr>
          <a:xfrm>
            <a:off x="542925" y="1552574"/>
            <a:ext cx="8058150" cy="4619625"/>
          </a:xfrm>
        </p:spPr>
        <p:txBody>
          <a:bodyPr/>
          <a:lstStyle/>
          <a:p>
            <a:pPr eaLnBrk="1" hangingPunct="1"/>
            <a:r>
              <a:rPr lang="en-AU" altLang="en-US" sz="2800" dirty="0"/>
              <a:t>An </a:t>
            </a:r>
            <a:r>
              <a:rPr lang="en-AU" altLang="en-US" sz="2800" u="sng" dirty="0"/>
              <a:t>abstract</a:t>
            </a:r>
            <a:r>
              <a:rPr lang="en-AU" altLang="en-US" sz="2800" dirty="0"/>
              <a:t> and </a:t>
            </a:r>
            <a:r>
              <a:rPr lang="en-AU" altLang="en-US" sz="2800" u="sng" dirty="0"/>
              <a:t>simplified</a:t>
            </a:r>
            <a:r>
              <a:rPr lang="en-AU" altLang="en-US" sz="2800" dirty="0"/>
              <a:t> representation of a system</a:t>
            </a:r>
          </a:p>
          <a:p>
            <a:pPr lvl="1" eaLnBrk="1" hangingPunct="1"/>
            <a:r>
              <a:rPr lang="en-AU" altLang="en-US" sz="2400" dirty="0"/>
              <a:t>Not an exact re-creation of the original system!</a:t>
            </a:r>
          </a:p>
          <a:p>
            <a:pPr lvl="1" eaLnBrk="1" hangingPunct="1"/>
            <a:r>
              <a:rPr lang="en-AU" altLang="en-US" sz="2400" dirty="0"/>
              <a:t>Specifies assumptions/approximations about how the system works</a:t>
            </a:r>
          </a:p>
          <a:p>
            <a:pPr lvl="1" eaLnBrk="1" hangingPunct="1"/>
            <a:r>
              <a:rPr lang="en-AU" altLang="en-US" sz="2400" dirty="0"/>
              <a:t>Translates them into a set of logical and mathematical relations</a:t>
            </a:r>
          </a:p>
          <a:p>
            <a:pPr eaLnBrk="1" hangingPunct="1"/>
            <a:r>
              <a:rPr lang="en-AU" altLang="en-US" sz="2800" dirty="0"/>
              <a:t>If model is simple, you may use:</a:t>
            </a:r>
          </a:p>
          <a:p>
            <a:pPr lvl="1" eaLnBrk="1" hangingPunct="1"/>
            <a:r>
              <a:rPr lang="en-AU" altLang="en-US" sz="2000" dirty="0"/>
              <a:t>Queueing Theory</a:t>
            </a:r>
          </a:p>
          <a:p>
            <a:pPr lvl="1" eaLnBrk="1" hangingPunct="1"/>
            <a:r>
              <a:rPr lang="en-AU" altLang="en-US" sz="2000" dirty="0"/>
              <a:t>Linear Programming</a:t>
            </a:r>
          </a:p>
          <a:p>
            <a:pPr lvl="1" eaLnBrk="1" hangingPunct="1"/>
            <a:r>
              <a:rPr lang="en-AU" altLang="en-US" sz="2000" dirty="0"/>
              <a:t>Differential Equations</a:t>
            </a:r>
          </a:p>
          <a:p>
            <a:pPr eaLnBrk="1" hangingPunct="1"/>
            <a:r>
              <a:rPr lang="en-AU" altLang="en-US" sz="2800" dirty="0"/>
              <a:t>If model is complex, </a:t>
            </a:r>
            <a:r>
              <a:rPr lang="en-AU" altLang="en-US" sz="2800" b="1" dirty="0"/>
              <a:t>simulation</a:t>
            </a:r>
            <a:r>
              <a:rPr lang="en-AU" altLang="en-US" sz="2800" dirty="0"/>
              <a:t> is usually the only way!</a:t>
            </a:r>
          </a:p>
          <a:p>
            <a:pPr lvl="1" eaLnBrk="1" hangingPunct="1">
              <a:buFontTx/>
              <a:buNone/>
            </a:pPr>
            <a:endParaRPr lang="en-AU" alt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a:t>WHAT IS SIMULATION?</a:t>
            </a:r>
            <a:endParaRPr lang="en-AU" altLang="en-US" dirty="0"/>
          </a:p>
        </p:txBody>
      </p:sp>
      <p:sp>
        <p:nvSpPr>
          <p:cNvPr id="29699" name="Rectangle 3"/>
          <p:cNvSpPr>
            <a:spLocks noGrp="1" noChangeArrowheads="1"/>
          </p:cNvSpPr>
          <p:nvPr>
            <p:ph idx="1"/>
          </p:nvPr>
        </p:nvSpPr>
        <p:spPr/>
        <p:txBody>
          <a:bodyPr/>
          <a:lstStyle/>
          <a:p>
            <a:pPr eaLnBrk="1" hangingPunct="1"/>
            <a:r>
              <a:rPr lang="en-AU" altLang="en-US" sz="2800" dirty="0"/>
              <a:t>The imitation of the operation of a real-world process or system </a:t>
            </a:r>
            <a:r>
              <a:rPr lang="en-AU" altLang="en-US" sz="2800" i="1" dirty="0"/>
              <a:t>over time.</a:t>
            </a:r>
          </a:p>
          <a:p>
            <a:pPr lvl="1" eaLnBrk="1" hangingPunct="1"/>
            <a:r>
              <a:rPr lang="en-AU" altLang="en-US" sz="2400" dirty="0"/>
              <a:t>Most widely used tool (along with LP) for decision making </a:t>
            </a:r>
          </a:p>
          <a:p>
            <a:pPr eaLnBrk="1" hangingPunct="1"/>
            <a:r>
              <a:rPr lang="en-AU" altLang="en-US" sz="2800" dirty="0"/>
              <a:t>Applied to complex systems that are impossible to solve mathematically</a:t>
            </a:r>
          </a:p>
          <a:p>
            <a:pPr eaLnBrk="1" hangingPunct="1"/>
            <a:r>
              <a:rPr lang="en-AU" altLang="en-US" sz="2800" dirty="0"/>
              <a:t>This course focuses on one form of simulation </a:t>
            </a:r>
            <a:r>
              <a:rPr lang="en-US" altLang="en-US" sz="2800" dirty="0"/>
              <a:t>modeling</a:t>
            </a:r>
            <a:endParaRPr lang="en-AU" altLang="en-US" sz="2800" dirty="0"/>
          </a:p>
          <a:p>
            <a:pPr lvl="1" eaLnBrk="1" hangingPunct="1"/>
            <a:r>
              <a:rPr lang="en-AU" altLang="en-US" sz="2400" dirty="0"/>
              <a:t>Discrete-event simulation </a:t>
            </a:r>
            <a:r>
              <a:rPr lang="en-US" altLang="en-US" sz="2400" dirty="0"/>
              <a:t>modeling</a:t>
            </a:r>
            <a:endParaRPr lang="en-AU" alt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a:t>WHAT IS SIMULATION?</a:t>
            </a:r>
            <a:endParaRPr lang="en-AU" altLang="en-US" dirty="0"/>
          </a:p>
        </p:txBody>
      </p:sp>
      <p:sp>
        <p:nvSpPr>
          <p:cNvPr id="9219" name="Rectangle 3"/>
          <p:cNvSpPr>
            <a:spLocks noGrp="1" noChangeArrowheads="1"/>
          </p:cNvSpPr>
          <p:nvPr>
            <p:ph idx="1"/>
          </p:nvPr>
        </p:nvSpPr>
        <p:spPr>
          <a:xfrm>
            <a:off x="628650" y="1676400"/>
            <a:ext cx="8134350" cy="2667000"/>
          </a:xfrm>
        </p:spPr>
        <p:txBody>
          <a:bodyPr rtlCol="0">
            <a:noAutofit/>
          </a:bodyPr>
          <a:lstStyle/>
          <a:p>
            <a:pPr marL="0" indent="0" eaLnBrk="1" fontAlgn="auto" hangingPunct="1">
              <a:spcAft>
                <a:spcPts val="0"/>
              </a:spcAft>
              <a:buFont typeface="Arial" panose="020B0604020202020204" pitchFamily="34" charset="0"/>
              <a:buNone/>
              <a:defRPr/>
            </a:pPr>
            <a:r>
              <a:rPr lang="en-US" altLang="en-US" sz="2800" dirty="0"/>
              <a:t>Simulation models seek to:</a:t>
            </a:r>
          </a:p>
          <a:p>
            <a:pPr eaLnBrk="1" fontAlgn="auto" hangingPunct="1">
              <a:spcBef>
                <a:spcPct val="50000"/>
              </a:spcBef>
              <a:spcAft>
                <a:spcPts val="0"/>
              </a:spcAft>
              <a:defRPr/>
            </a:pPr>
            <a:r>
              <a:rPr lang="en-US" altLang="en-US" sz="2400" dirty="0"/>
              <a:t>Describe the behavior of the system</a:t>
            </a:r>
          </a:p>
          <a:p>
            <a:pPr eaLnBrk="1" fontAlgn="auto" hangingPunct="1">
              <a:spcBef>
                <a:spcPct val="50000"/>
              </a:spcBef>
              <a:spcAft>
                <a:spcPts val="0"/>
              </a:spcAft>
              <a:defRPr/>
            </a:pPr>
            <a:r>
              <a:rPr lang="en-US" altLang="en-US" sz="2400" dirty="0"/>
              <a:t>Construct theories or hypotheses based on the observed behavior</a:t>
            </a:r>
          </a:p>
          <a:p>
            <a:pPr algn="just" eaLnBrk="1" fontAlgn="auto" hangingPunct="1">
              <a:spcBef>
                <a:spcPct val="50000"/>
              </a:spcBef>
              <a:spcAft>
                <a:spcPts val="0"/>
              </a:spcAft>
              <a:defRPr/>
            </a:pPr>
            <a:r>
              <a:rPr lang="en-US" altLang="en-US" sz="2400" dirty="0"/>
              <a:t>Use these theories to predict the future behavior, that is, the effects that will be produced by changes in the system or its method of operation</a:t>
            </a:r>
          </a:p>
          <a:p>
            <a:pPr eaLnBrk="1" fontAlgn="auto" hangingPunct="1">
              <a:spcAft>
                <a:spcPts val="0"/>
              </a:spcAft>
              <a:defRPr/>
            </a:pPr>
            <a:endParaRPr lang="en-US" altLang="en-US" sz="2400"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a:t>ORIGIN OF SIMULATION</a:t>
            </a:r>
            <a:endParaRPr lang="en-AU" altLang="en-US" dirty="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a:t>Lie in statistical sampling theory, e.g., random numbers, random sampling                                    (Before the 2</a:t>
            </a:r>
            <a:r>
              <a:rPr lang="en-AU" altLang="en-US" sz="2800" baseline="30000" dirty="0"/>
              <a:t>nd</a:t>
            </a:r>
            <a:r>
              <a:rPr lang="en-AU" altLang="en-US" sz="2800" dirty="0"/>
              <a:t> world war)</a:t>
            </a:r>
          </a:p>
          <a:p>
            <a:pPr eaLnBrk="1" hangingPunct="1"/>
            <a:endParaRPr lang="en-AU" altLang="en-US" sz="2800" dirty="0"/>
          </a:p>
          <a:p>
            <a:pPr eaLnBrk="1" hangingPunct="1"/>
            <a:r>
              <a:rPr lang="en-AU" altLang="en-US" sz="2800" dirty="0"/>
              <a:t>Monte Carlo simulation                                          (During the 2</a:t>
            </a:r>
            <a:r>
              <a:rPr lang="en-AU" altLang="en-US" sz="2800" baseline="30000" dirty="0"/>
              <a:t>nd</a:t>
            </a:r>
            <a:r>
              <a:rPr lang="en-AU" altLang="en-US" sz="2800" dirty="0"/>
              <a:t> world war) </a:t>
            </a:r>
          </a:p>
          <a:p>
            <a:pPr eaLnBrk="1" hangingPunct="1"/>
            <a:endParaRPr lang="en-AU" altLang="en-US" sz="2800" dirty="0"/>
          </a:p>
          <a:p>
            <a:pPr eaLnBrk="1" hangingPunct="1"/>
            <a:r>
              <a:rPr lang="en-AU" altLang="en-US" sz="2800" dirty="0"/>
              <a:t>Modern Applications                                                         (After the 2</a:t>
            </a:r>
            <a:r>
              <a:rPr lang="en-AU" altLang="en-US" sz="2800" baseline="30000" dirty="0"/>
              <a:t>nd</a:t>
            </a:r>
            <a:r>
              <a:rPr lang="en-AU" altLang="en-US" sz="2800" dirty="0"/>
              <a:t> world war)</a:t>
            </a:r>
          </a:p>
          <a:p>
            <a:pPr eaLnBrk="1" hangingPunct="1"/>
            <a:endParaRPr lang="en-AU"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a:t>SIMULATION AS A TOOL</a:t>
            </a:r>
            <a:endParaRPr lang="en-AU" altLang="en-US" dirty="0"/>
          </a:p>
        </p:txBody>
      </p:sp>
      <p:sp>
        <p:nvSpPr>
          <p:cNvPr id="33795" name="Rectangle 3"/>
          <p:cNvSpPr>
            <a:spLocks noGrp="1" noChangeArrowheads="1"/>
          </p:cNvSpPr>
          <p:nvPr>
            <p:ph idx="1"/>
          </p:nvPr>
        </p:nvSpPr>
        <p:spPr>
          <a:xfrm>
            <a:off x="504825" y="1371600"/>
            <a:ext cx="8134350" cy="3657600"/>
          </a:xfrm>
        </p:spPr>
        <p:txBody>
          <a:bodyPr/>
          <a:lstStyle/>
          <a:p>
            <a:pPr eaLnBrk="1" hangingPunct="1"/>
            <a:endParaRPr lang="en-AU" altLang="en-US" sz="2400" dirty="0"/>
          </a:p>
          <a:p>
            <a:pPr eaLnBrk="1" hangingPunct="1"/>
            <a:r>
              <a:rPr lang="en-AU" altLang="en-US" sz="2400" dirty="0"/>
              <a:t>1945-70   A technique of last resort</a:t>
            </a:r>
          </a:p>
          <a:p>
            <a:pPr eaLnBrk="1" hangingPunct="1"/>
            <a:r>
              <a:rPr lang="en-AU" altLang="en-US" sz="2400" dirty="0"/>
              <a:t>Rasmussen &amp; George (1978) - Ranked 5th</a:t>
            </a:r>
          </a:p>
          <a:p>
            <a:pPr eaLnBrk="1" hangingPunct="1"/>
            <a:r>
              <a:rPr lang="en-AU" altLang="en-US" sz="2400" dirty="0"/>
              <a:t>Thomas &amp; Decosta (1979) - Ranked 2nd</a:t>
            </a:r>
          </a:p>
          <a:p>
            <a:pPr eaLnBrk="1" hangingPunct="1"/>
            <a:r>
              <a:rPr lang="en-AU" altLang="en-US" sz="2400" dirty="0"/>
              <a:t>Shannon et al. (1980) - Ranked 2nd</a:t>
            </a:r>
          </a:p>
          <a:p>
            <a:pPr eaLnBrk="1" hangingPunct="1"/>
            <a:r>
              <a:rPr lang="en-AU" altLang="en-US" sz="2400" dirty="0"/>
              <a:t>Harpel et al. (1989) -Ranked 2nd</a:t>
            </a:r>
          </a:p>
          <a:p>
            <a:pPr eaLnBrk="1" hangingPunct="1"/>
            <a:r>
              <a:rPr lang="en-AU" altLang="en-US" sz="2400" dirty="0"/>
              <a:t>(Getting more popular…)</a:t>
            </a:r>
          </a:p>
          <a:p>
            <a:pPr eaLnBrk="1" hangingPunct="1"/>
            <a:endParaRPr lang="en-AU" altLang="en-US" sz="2400" dirty="0"/>
          </a:p>
          <a:p>
            <a:pPr eaLnBrk="1" hangingPunct="1"/>
            <a:endParaRPr lang="en-AU" altLang="en-US"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a:t>ADVANTAGES</a:t>
            </a:r>
            <a:endParaRPr lang="en-AU" altLang="en-US" dirty="0"/>
          </a:p>
        </p:txBody>
      </p:sp>
      <p:sp>
        <p:nvSpPr>
          <p:cNvPr id="52229" name="Text Box 5"/>
          <p:cNvSpPr txBox="1">
            <a:spLocks noChangeArrowheads="1"/>
          </p:cNvSpPr>
          <p:nvPr/>
        </p:nvSpPr>
        <p:spPr bwMode="auto">
          <a:xfrm>
            <a:off x="738981" y="1322487"/>
            <a:ext cx="7666038" cy="507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Explore new policies, operating procedures…etc without disrupting the real system (“What if?”)</a:t>
            </a:r>
          </a:p>
          <a:p>
            <a:pPr eaLnBrk="1" hangingPunct="1">
              <a:spcBef>
                <a:spcPct val="50000"/>
              </a:spcBef>
              <a:buFontTx/>
              <a:buChar char="•"/>
            </a:pPr>
            <a:r>
              <a:rPr lang="en-AU" altLang="en-US" sz="2400" dirty="0"/>
              <a:t> Diagnose problems such as bottlenecks (Understand “why?”)</a:t>
            </a:r>
          </a:p>
          <a:p>
            <a:pPr eaLnBrk="1" hangingPunct="1">
              <a:spcBef>
                <a:spcPct val="50000"/>
              </a:spcBef>
              <a:buFontTx/>
              <a:buChar char="•"/>
            </a:pPr>
            <a:r>
              <a:rPr lang="en-AU" altLang="en-US" sz="2400" dirty="0"/>
              <a:t> Display dynamic behaviour</a:t>
            </a:r>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a:t> Time compression and expansion (controlling time)</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a:t>DISADVANTAGES</a:t>
            </a:r>
            <a:endParaRPr lang="en-AU" altLang="en-US" dirty="0"/>
          </a:p>
        </p:txBody>
      </p:sp>
      <p:sp>
        <p:nvSpPr>
          <p:cNvPr id="53251" name="Text Box 1027"/>
          <p:cNvSpPr txBox="1">
            <a:spLocks noChangeArrowheads="1"/>
          </p:cNvSpPr>
          <p:nvPr/>
        </p:nvSpPr>
        <p:spPr bwMode="auto">
          <a:xfrm>
            <a:off x="628650" y="1690658"/>
            <a:ext cx="7448550"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(probability, statistics, computer programming, modelling, system analysis, simulation methodology).</a:t>
            </a:r>
          </a:p>
          <a:p>
            <a:pPr eaLnBrk="1" fontAlgn="auto" hangingPunct="1">
              <a:spcBef>
                <a:spcPct val="50000"/>
              </a:spcBef>
              <a:spcAft>
                <a:spcPts val="0"/>
              </a:spcAft>
              <a:buFontTx/>
              <a:buChar char="•"/>
              <a:defRPr/>
            </a:pPr>
            <a:r>
              <a:rPr lang="en-AU" altLang="en-US" dirty="0">
                <a:latin typeface="+mn-lt"/>
              </a:rPr>
              <a:t> Time consuming and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a:t>ANALYTICAL VS SIMULATION</a:t>
            </a:r>
            <a:endParaRPr lang="en-AU" altLang="en-US" dirty="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a:t>Use analytical models whenever possible</a:t>
            </a:r>
          </a:p>
          <a:p>
            <a:pPr eaLnBrk="1" hangingPunct="1"/>
            <a:r>
              <a:rPr lang="en-AU" altLang="en-US" sz="2400" dirty="0"/>
              <a:t>Use simulation models when:</a:t>
            </a:r>
            <a:endParaRPr lang="en-AU" altLang="en-US" dirty="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a:t>Complete mathematical formulation does not exist, or an analytical solution cannot be developed</a:t>
            </a:r>
          </a:p>
          <a:p>
            <a:pPr marL="457200" indent="-457200" eaLnBrk="1" hangingPunct="1">
              <a:spcBef>
                <a:spcPct val="50000"/>
              </a:spcBef>
              <a:buFont typeface="+mj-lt"/>
              <a:buAutoNum type="arabicPeriod"/>
            </a:pPr>
            <a:r>
              <a:rPr lang="en-AU" altLang="en-US" sz="2000" dirty="0"/>
              <a:t>Analytical methods are available, but the mathematical procedures are so complex that simulation provides a simpler solution</a:t>
            </a:r>
          </a:p>
          <a:p>
            <a:pPr marL="457200" indent="-457200" eaLnBrk="1" hangingPunct="1">
              <a:spcBef>
                <a:spcPct val="50000"/>
              </a:spcBef>
              <a:buFont typeface="+mj-lt"/>
              <a:buAutoNum type="arabicPeriod"/>
            </a:pPr>
            <a:r>
              <a:rPr lang="en-AU" altLang="en-US" sz="2000" dirty="0"/>
              <a:t>It 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time</a:t>
            </a: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a:t>
            </a:r>
            <a:r>
              <a:rPr lang="en-AU" altLang="en-US" u="sng" dirty="0">
                <a:latin typeface="+mn-lt"/>
              </a:rPr>
              <a:t>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a:t>
            </a:r>
            <a:r>
              <a:rPr lang="en-AU" altLang="en-US" i="1" dirty="0">
                <a:latin typeface="+mn-lt"/>
              </a:rPr>
              <a:t>state variables</a:t>
            </a:r>
            <a:r>
              <a:rPr lang="en-AU" altLang="en-US" dirty="0">
                <a:latin typeface="+mn-lt"/>
              </a:rPr>
              <a:t>)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a:t>CLASSIFICATION OF SIMULATION MODELS</a:t>
            </a:r>
            <a:endParaRPr lang="en-AU" altLang="en-US" dirty="0"/>
          </a:p>
        </p:txBody>
      </p:sp>
    </p:spTree>
    <p:extLst>
      <p:ext uri="{BB962C8B-B14F-4D97-AF65-F5344CB8AC3E}">
        <p14:creationId xmlns:p14="http://schemas.microsoft.com/office/powerpoint/2010/main" val="2336793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a:t>COURSE OUTLINE</a:t>
            </a:r>
          </a:p>
        </p:txBody>
      </p:sp>
      <p:sp>
        <p:nvSpPr>
          <p:cNvPr id="3" name="Content Placeholder 2"/>
          <p:cNvSpPr>
            <a:spLocks noGrp="1"/>
          </p:cNvSpPr>
          <p:nvPr>
            <p:ph idx="1"/>
          </p:nvPr>
        </p:nvSpPr>
        <p:spPr>
          <a:xfrm>
            <a:off x="628650" y="1295400"/>
            <a:ext cx="7886700" cy="4881563"/>
          </a:xfrm>
        </p:spPr>
        <p:txBody>
          <a:bodyPr rtlCol="0">
            <a:noAutofit/>
          </a:bodyPr>
          <a:lstStyle/>
          <a:p>
            <a:pPr eaLnBrk="1" hangingPunct="1">
              <a:defRPr/>
            </a:pPr>
            <a:r>
              <a:rPr lang="en-US" sz="1900" dirty="0"/>
              <a:t>Introduction to Simulation, Monte Carlo Simulation</a:t>
            </a:r>
          </a:p>
          <a:p>
            <a:pPr eaLnBrk="1" hangingPunct="1">
              <a:defRPr/>
            </a:pPr>
            <a:r>
              <a:rPr lang="en-US" sz="1900" dirty="0"/>
              <a:t>Event Scheduling/Time Advance Algorithm, Simulation by Hand</a:t>
            </a:r>
          </a:p>
          <a:p>
            <a:pPr eaLnBrk="1" hangingPunct="1">
              <a:defRPr/>
            </a:pPr>
            <a:r>
              <a:rPr lang="en-US" sz="1900" dirty="0"/>
              <a:t>Input Modeling</a:t>
            </a:r>
          </a:p>
          <a:p>
            <a:pPr eaLnBrk="1" hangingPunct="1">
              <a:defRPr/>
            </a:pPr>
            <a:r>
              <a:rPr lang="en-US" sz="1900" dirty="0"/>
              <a:t>Random Number Generation</a:t>
            </a:r>
          </a:p>
          <a:p>
            <a:pPr eaLnBrk="1" hangingPunct="1">
              <a:defRPr/>
            </a:pPr>
            <a:r>
              <a:rPr lang="en-US" sz="1900" dirty="0"/>
              <a:t>Random Variate Generation</a:t>
            </a:r>
          </a:p>
          <a:p>
            <a:pPr eaLnBrk="1" hangingPunct="1">
              <a:defRPr/>
            </a:pPr>
            <a:r>
              <a:rPr lang="en-US" sz="1900" dirty="0"/>
              <a:t>Arena Modeling Basic Operations</a:t>
            </a:r>
          </a:p>
          <a:p>
            <a:pPr eaLnBrk="1" hangingPunct="1">
              <a:defRPr/>
            </a:pPr>
            <a:r>
              <a:rPr lang="en-US" sz="1900" dirty="0"/>
              <a:t>Arena Modeling Detailed Operations</a:t>
            </a:r>
          </a:p>
          <a:p>
            <a:pPr eaLnBrk="1" hangingPunct="1">
              <a:defRPr/>
            </a:pPr>
            <a:r>
              <a:rPr lang="en-US" sz="1900" dirty="0"/>
              <a:t>Output Analysis of Terminating Systems</a:t>
            </a:r>
          </a:p>
          <a:p>
            <a:pPr eaLnBrk="1" hangingPunct="1">
              <a:defRPr/>
            </a:pPr>
            <a:r>
              <a:rPr lang="en-US" sz="1900" dirty="0"/>
              <a:t>Output Analysis of Non-Terminating Systems</a:t>
            </a:r>
          </a:p>
          <a:p>
            <a:pPr eaLnBrk="1" hangingPunct="1">
              <a:defRPr/>
            </a:pPr>
            <a:r>
              <a:rPr lang="en-US" sz="1900" dirty="0"/>
              <a:t>Validation and Verification</a:t>
            </a:r>
          </a:p>
          <a:p>
            <a:pPr eaLnBrk="1" hangingPunct="1">
              <a:defRPr/>
            </a:pPr>
            <a:r>
              <a:rPr lang="en-US" sz="1900" dirty="0"/>
              <a:t>Comparing Alternative Scenarios</a:t>
            </a:r>
          </a:p>
          <a:p>
            <a:pPr eaLnBrk="1" hangingPunct="1">
              <a:defRPr/>
            </a:pPr>
            <a:r>
              <a:rPr lang="en-US" sz="1900" dirty="0"/>
              <a:t>Optimization via Simulation</a:t>
            </a:r>
          </a:p>
          <a:p>
            <a:pPr eaLnBrk="1" hangingPunct="1">
              <a:defRPr/>
            </a:pPr>
            <a:r>
              <a:rPr lang="en-US" sz="1900" dirty="0"/>
              <a:t>Variance Reduction Techniques (if time permits)</a:t>
            </a:r>
          </a:p>
          <a:p>
            <a:pPr eaLnBrk="1" hangingPunct="1">
              <a:defRPr/>
            </a:pPr>
            <a:endParaRPr lang="en-US" sz="1900" dirty="0"/>
          </a:p>
          <a:p>
            <a:pPr eaLnBrk="1" hangingPunct="1">
              <a:defRPr/>
            </a:pPr>
            <a:endParaRPr lang="en-US" sz="1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a:t>INPUT/OUTPUT PROCESS</a:t>
            </a:r>
            <a:endParaRPr lang="en-AU" altLang="en-US" dirty="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a:t>SIMULATION MODEL</a:t>
            </a:r>
          </a:p>
          <a:p>
            <a:pPr algn="ctr" eaLnBrk="1" hangingPunct="1">
              <a:defRPr/>
            </a:pPr>
            <a:r>
              <a:rPr lang="en-AU" altLang="en-US" b="1" dirty="0"/>
              <a:t>(LOGIC)</a:t>
            </a:r>
            <a:endParaRPr lang="en-AU" altLang="en-US" dirty="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a:t>REAL-LIFE</a:t>
            </a:r>
            <a:endParaRPr lang="en-AU" altLang="en-US" dirty="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a:latin typeface="+mn-lt"/>
              </a:rPr>
              <a:t>Operating Policies</a:t>
            </a:r>
          </a:p>
          <a:p>
            <a:pPr marL="285750" indent="-285750" eaLnBrk="1" fontAlgn="auto" hangingPunct="1">
              <a:spcBef>
                <a:spcPts val="0"/>
              </a:spcBef>
              <a:spcAft>
                <a:spcPts val="0"/>
              </a:spcAft>
              <a:buFontTx/>
              <a:buChar char="-"/>
              <a:defRPr/>
            </a:pPr>
            <a:r>
              <a:rPr lang="en-AU" altLang="en-US" sz="1600" b="1" dirty="0">
                <a:latin typeface="+mn-lt"/>
              </a:rPr>
              <a:t>Single queue, parallel servers, FIFO, …</a:t>
            </a:r>
          </a:p>
          <a:p>
            <a:pPr marL="0" indent="0" eaLnBrk="1" fontAlgn="auto" hangingPunct="1">
              <a:spcBef>
                <a:spcPts val="0"/>
              </a:spcBef>
              <a:spcAft>
                <a:spcPts val="0"/>
              </a:spcAft>
              <a:defRPr/>
            </a:pPr>
            <a:r>
              <a:rPr lang="en-AU" altLang="en-US" sz="1600" b="1" dirty="0">
                <a:latin typeface="+mn-lt"/>
              </a:rPr>
              <a:t>Input Parameters</a:t>
            </a:r>
          </a:p>
          <a:p>
            <a:pPr marL="0" indent="0" eaLnBrk="1" fontAlgn="auto" hangingPunct="1">
              <a:spcBef>
                <a:spcPts val="0"/>
              </a:spcBef>
              <a:spcAft>
                <a:spcPts val="0"/>
              </a:spcAft>
              <a:defRPr/>
            </a:pPr>
            <a:r>
              <a:rPr lang="en-AU" altLang="en-US" sz="1600" b="1" dirty="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response</a:t>
            </a:r>
          </a:p>
          <a:p>
            <a:pPr eaLnBrk="1" fontAlgn="auto" hangingPunct="1">
              <a:spcBef>
                <a:spcPct val="50000"/>
              </a:spcBef>
              <a:spcAft>
                <a:spcPts val="0"/>
              </a:spcAft>
              <a:defRPr/>
            </a:pPr>
            <a:r>
              <a:rPr lang="en-AU" altLang="en-US" sz="1600" b="1" dirty="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a:t>EXAMPLE: Health </a:t>
            </a:r>
            <a:r>
              <a:rPr lang="en-US" altLang="en-US" sz="4000" dirty="0"/>
              <a:t>Center</a:t>
            </a:r>
            <a:endParaRPr lang="en-US" altLang="en-US" dirty="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a:t>SIMULATION </a:t>
            </a:r>
          </a:p>
          <a:p>
            <a:pPr algn="ctr" eaLnBrk="1" hangingPunct="1">
              <a:defRPr/>
            </a:pPr>
            <a:r>
              <a:rPr lang="en-AU" altLang="en-US" sz="2400" dirty="0"/>
              <a:t>MODEL OF A </a:t>
            </a:r>
          </a:p>
          <a:p>
            <a:pPr algn="ctr" eaLnBrk="1" hangingPunct="1">
              <a:defRPr/>
            </a:pPr>
            <a:r>
              <a:rPr lang="en-AU" altLang="en-US" sz="2400" dirty="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rate</a:t>
            </a:r>
          </a:p>
          <a:p>
            <a:pPr eaLnBrk="1" fontAlgn="auto" hangingPunct="1">
              <a:spcBef>
                <a:spcPct val="50000"/>
              </a:spcBef>
              <a:spcAft>
                <a:spcPts val="0"/>
              </a:spcAft>
              <a:buFontTx/>
              <a:buChar char="•"/>
              <a:defRPr/>
            </a:pPr>
            <a:r>
              <a:rPr lang="en-AU" altLang="en-US" sz="1600" b="1" dirty="0">
                <a:latin typeface="+mn-lt"/>
              </a:rPr>
              <a:t>Queue Discipline</a:t>
            </a: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a:t>PROBLEM FORMULATION </a:t>
            </a:r>
            <a:br>
              <a:rPr lang="en-US" altLang="en-US" sz="4000" dirty="0"/>
            </a:br>
            <a:r>
              <a:rPr lang="en-US" altLang="en-US" sz="4000" dirty="0"/>
              <a:t>(NOT MODEL)</a:t>
            </a:r>
            <a:endParaRPr lang="en-US" altLang="en-US" dirty="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a:t>A statement of the problem</a:t>
            </a:r>
          </a:p>
          <a:p>
            <a:pPr lvl="1" eaLnBrk="1" hangingPunct="1">
              <a:tabLst>
                <a:tab pos="573088" algn="l"/>
                <a:tab pos="952500" algn="l"/>
              </a:tabLst>
            </a:pPr>
            <a:r>
              <a:rPr lang="en-US" altLang="en-US" dirty="0"/>
              <a:t>The problem is clearly understood by the simulation modeler</a:t>
            </a:r>
          </a:p>
          <a:p>
            <a:pPr lvl="1" eaLnBrk="1" hangingPunct="1">
              <a:tabLst>
                <a:tab pos="573088" algn="l"/>
                <a:tab pos="952500" algn="l"/>
              </a:tabLst>
            </a:pPr>
            <a:r>
              <a:rPr lang="en-US" altLang="en-US" dirty="0"/>
              <a:t>The formulation is clearly understood by the client</a:t>
            </a:r>
          </a:p>
          <a:p>
            <a:pPr eaLnBrk="1" hangingPunct="1">
              <a:tabLst>
                <a:tab pos="573088" algn="l"/>
                <a:tab pos="952500" algn="l"/>
              </a:tabLst>
            </a:pPr>
            <a:r>
              <a:rPr lang="en-US" altLang="en-US" sz="2800" dirty="0"/>
              <a:t>Criteria for selecting a problem</a:t>
            </a:r>
          </a:p>
          <a:p>
            <a:pPr lvl="1" eaLnBrk="1" hangingPunct="1">
              <a:tabLst>
                <a:tab pos="573088" algn="l"/>
                <a:tab pos="952500" algn="l"/>
              </a:tabLst>
            </a:pPr>
            <a:r>
              <a:rPr lang="en-US" altLang="en-US" dirty="0"/>
              <a:t>Technical and economical feasibility</a:t>
            </a:r>
          </a:p>
          <a:p>
            <a:pPr lvl="1" eaLnBrk="1" hangingPunct="1">
              <a:tabLst>
                <a:tab pos="573088" algn="l"/>
                <a:tab pos="952500" algn="l"/>
              </a:tabLst>
            </a:pPr>
            <a:r>
              <a:rPr lang="en-US" altLang="en-US" dirty="0"/>
              <a:t>Perceived urgency for a solution</a:t>
            </a:r>
          </a:p>
          <a:p>
            <a:pPr lvl="1" eaLnBrk="1" hangingPunct="1">
              <a:tabLst>
                <a:tab pos="573088" algn="l"/>
                <a:tab pos="952500" algn="l"/>
              </a:tabLst>
            </a:pPr>
            <a:endParaRPr lang="en-US" altLang="en-US" sz="2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a:t>SETTING OBJECTIVES AND </a:t>
            </a:r>
            <a:br>
              <a:rPr lang="en-US" altLang="en-US" sz="4000" dirty="0"/>
            </a:br>
            <a:r>
              <a:rPr lang="en-US" altLang="en-US" sz="4000" dirty="0"/>
              <a:t>PROJECT PLAN</a:t>
            </a:r>
            <a:endParaRPr lang="en-US" altLang="en-US" dirty="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a:t>Determine the questions that are to be answered</a:t>
            </a:r>
          </a:p>
          <a:p>
            <a:pPr lvl="1" eaLnBrk="1" hangingPunct="1">
              <a:tabLst>
                <a:tab pos="573088" algn="l"/>
                <a:tab pos="952500" algn="l"/>
              </a:tabLst>
            </a:pPr>
            <a:r>
              <a:rPr lang="en-US" altLang="en-US" sz="2500" dirty="0"/>
              <a:t>Objective to be achieved</a:t>
            </a:r>
          </a:p>
          <a:p>
            <a:pPr lvl="1" eaLnBrk="1" hangingPunct="1">
              <a:tabLst>
                <a:tab pos="573088" algn="l"/>
                <a:tab pos="952500" algn="l"/>
              </a:tabLst>
            </a:pPr>
            <a:r>
              <a:rPr lang="en-US" altLang="en-US" sz="2500" dirty="0"/>
              <a:t>Identify scenarios to be investigated</a:t>
            </a:r>
          </a:p>
          <a:p>
            <a:pPr lvl="1" eaLnBrk="1" hangingPunct="1">
              <a:tabLst>
                <a:tab pos="573088" algn="l"/>
                <a:tab pos="952500" algn="l"/>
              </a:tabLst>
            </a:pPr>
            <a:r>
              <a:rPr lang="en-US" altLang="en-US" sz="2500" dirty="0"/>
              <a:t>Determine the end-user, data, hardware, software, personnel, and time requirements </a:t>
            </a:r>
          </a:p>
          <a:p>
            <a:pPr eaLnBrk="1" hangingPunct="1">
              <a:tabLst>
                <a:tab pos="573088" algn="l"/>
                <a:tab pos="952500" algn="l"/>
              </a:tabLst>
            </a:pPr>
            <a:r>
              <a:rPr lang="en-US" altLang="en-US" sz="2800" dirty="0"/>
              <a:t>Is simulation appropriate?</a:t>
            </a:r>
          </a:p>
          <a:p>
            <a:pPr eaLnBrk="1" hangingPunct="1">
              <a:tabLst>
                <a:tab pos="573088" algn="l"/>
                <a:tab pos="952500" algn="l"/>
              </a:tabLst>
            </a:pPr>
            <a:endParaRPr lang="en-US" altLang="en-US" sz="2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a:t>MODEL DEVELOPMENT</a:t>
            </a:r>
            <a:endParaRPr lang="en-US" altLang="en-US" dirty="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a:solidFill>
                  <a:schemeClr val="tx1"/>
                </a:solidFill>
              </a:rPr>
              <a:t>Assumed system</a:t>
            </a:r>
            <a:endParaRPr lang="en-AU" altLang="en-US"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a:t>Level of details - assumptions</a:t>
            </a:r>
          </a:p>
          <a:p>
            <a:pPr eaLnBrk="1" hangingPunct="1"/>
            <a:r>
              <a:rPr lang="en-AU" altLang="en-US" sz="2800" dirty="0"/>
              <a:t>Model components</a:t>
            </a:r>
          </a:p>
          <a:p>
            <a:pPr lvl="1" eaLnBrk="1" hangingPunct="1"/>
            <a:r>
              <a:rPr lang="en-AU" altLang="en-US" sz="2500" dirty="0"/>
              <a:t>Events, entities, attributes, variables and their relationships</a:t>
            </a:r>
          </a:p>
          <a:p>
            <a:pPr eaLnBrk="1" hangingPunct="1"/>
            <a:r>
              <a:rPr lang="en-AU" altLang="en-US" sz="2800" dirty="0"/>
              <a:t>Data requirements</a:t>
            </a:r>
          </a:p>
        </p:txBody>
      </p:sp>
      <p:sp>
        <p:nvSpPr>
          <p:cNvPr id="51203" name="Rectangle 2"/>
          <p:cNvSpPr>
            <a:spLocks noGrp="1" noChangeArrowheads="1"/>
          </p:cNvSpPr>
          <p:nvPr>
            <p:ph type="title"/>
          </p:nvPr>
        </p:nvSpPr>
        <p:spPr/>
        <p:txBody>
          <a:bodyPr/>
          <a:lstStyle/>
          <a:p>
            <a:pPr eaLnBrk="1" hangingPunct="1"/>
            <a:r>
              <a:rPr lang="en-AU" altLang="en-US" dirty="0"/>
              <a:t>CONCEPTUAL MODEL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a:t>Too little detail result in lost of information and goals cannot be accomplished</a:t>
            </a:r>
          </a:p>
          <a:p>
            <a:pPr eaLnBrk="1" hangingPunct="1"/>
            <a:r>
              <a:rPr lang="en-AU" altLang="en-US" sz="2800" dirty="0"/>
              <a:t>Too much detail requires:</a:t>
            </a:r>
          </a:p>
          <a:p>
            <a:pPr lvl="1" eaLnBrk="1" hangingPunct="1"/>
            <a:r>
              <a:rPr lang="en-AU" altLang="en-US" sz="2400" dirty="0"/>
              <a:t>more time and effort</a:t>
            </a:r>
          </a:p>
          <a:p>
            <a:pPr lvl="1" eaLnBrk="1" hangingPunct="1"/>
            <a:r>
              <a:rPr lang="en-AU" altLang="en-US" sz="2400" dirty="0"/>
              <a:t>longer simulation runs</a:t>
            </a:r>
          </a:p>
          <a:p>
            <a:pPr lvl="1" eaLnBrk="1" hangingPunct="1"/>
            <a:r>
              <a:rPr lang="en-AU" altLang="en-US" sz="2400" dirty="0"/>
              <a:t>more likely to contain errors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p>
          <a:p>
            <a:pPr algn="r" eaLnBrk="1" hangingPunct="1"/>
            <a:r>
              <a:rPr lang="en-AU" altLang="en-US" b="1" dirty="0"/>
              <a:t>the 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and 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and 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p>
          <a:p>
            <a:pPr algn="r" eaLnBrk="1" hangingPunct="1">
              <a:spcBef>
                <a:spcPts val="0"/>
              </a:spcBef>
            </a:pPr>
            <a:r>
              <a:rPr lang="en-AU" altLang="en-US" b="1" dirty="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a:t>Modeler</a:t>
            </a:r>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a:t>Novice</a:t>
            </a:r>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a:t>Experienced</a:t>
            </a:r>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a:t>Evaluate candidate </a:t>
            </a:r>
          </a:p>
          <a:p>
            <a:pPr marL="284163" indent="-284163" algn="ctr" eaLnBrk="1" hangingPunct="1">
              <a:buClr>
                <a:schemeClr val="tx1"/>
              </a:buClr>
            </a:pPr>
            <a:r>
              <a:rPr lang="en-AU" altLang="en-US" sz="2000" dirty="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a:t>DATA COLLECTION AND ANALYIS</a:t>
            </a:r>
            <a:endParaRPr lang="en-AU" altLang="en-US" dirty="0"/>
          </a:p>
        </p:txBody>
      </p:sp>
      <p:sp>
        <p:nvSpPr>
          <p:cNvPr id="63491" name="Rectangle 3"/>
          <p:cNvSpPr>
            <a:spLocks noGrp="1" noChangeArrowheads="1"/>
          </p:cNvSpPr>
          <p:nvPr>
            <p:ph idx="1"/>
          </p:nvPr>
        </p:nvSpPr>
        <p:spPr/>
        <p:txBody>
          <a:bodyPr/>
          <a:lstStyle/>
          <a:p>
            <a:pPr eaLnBrk="1" hangingPunct="1"/>
            <a:r>
              <a:rPr lang="en-AU" altLang="en-US" sz="2800" dirty="0"/>
              <a:t>Data collection is an expensive process!</a:t>
            </a:r>
          </a:p>
          <a:p>
            <a:pPr eaLnBrk="1" hangingPunct="1"/>
            <a:endParaRPr lang="en-AU" altLang="en-US" sz="2800" dirty="0"/>
          </a:p>
          <a:p>
            <a:pPr eaLnBrk="1" hangingPunct="1"/>
            <a:r>
              <a:rPr lang="en-AU" altLang="en-US" sz="2800" dirty="0"/>
              <a:t>The data may or may not be in electronic format!</a:t>
            </a:r>
          </a:p>
          <a:p>
            <a:pPr eaLnBrk="1" hangingPunct="1"/>
            <a:endParaRPr lang="en-AU" altLang="en-US" sz="2800" dirty="0"/>
          </a:p>
          <a:p>
            <a:pPr eaLnBrk="1" hangingPunct="1"/>
            <a:r>
              <a:rPr lang="en-AU" altLang="en-US" sz="2800" dirty="0"/>
              <a:t>Simulation analyst analyse the data</a:t>
            </a:r>
            <a:endParaRPr lang="en-AU" altLang="en-US" dirty="0"/>
          </a:p>
          <a:p>
            <a:pPr lvl="1" eaLnBrk="1" hangingPunct="1"/>
            <a:r>
              <a:rPr lang="en-AU" altLang="en-US" sz="2400" dirty="0"/>
              <a:t>Determine the random variables</a:t>
            </a:r>
          </a:p>
          <a:p>
            <a:pPr lvl="1" eaLnBrk="1" hangingPunct="1"/>
            <a:r>
              <a:rPr lang="en-AU" altLang="en-US" sz="2400" dirty="0"/>
              <a:t>Fit distribution functions</a:t>
            </a:r>
            <a:endParaRPr lang="en-AU" alt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a:t>LOGICAL (or Flowchart model)</a:t>
            </a:r>
            <a:endParaRPr lang="en-AU" altLang="en-US" dirty="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a:t>        Shows the logical relationships among the elements of the model</a:t>
            </a:r>
            <a:endParaRPr lang="en-AU" altLang="en-US" dirty="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a:t>MODEL TRANSLATION</a:t>
            </a:r>
            <a:endParaRPr lang="en-AU" altLang="en-US" dirty="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a:t>Simulation model executes the logic contained in the flow-chart model</a:t>
            </a:r>
            <a:endParaRPr lang="en-AU" altLang="en-US" dirty="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a:latin typeface="+mn-lt"/>
              </a:rPr>
              <a:t>Coding</a:t>
            </a: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p>
          <a:p>
            <a:pPr algn="ctr" eaLnBrk="1" fontAlgn="auto" hangingPunct="1">
              <a:spcBef>
                <a:spcPts val="0"/>
              </a:spcBef>
              <a:spcAft>
                <a:spcPts val="0"/>
              </a:spcAft>
              <a:defRPr/>
            </a:pPr>
            <a:r>
              <a:rPr lang="en-AU" altLang="en-US" sz="1800" dirty="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p>
          <a:p>
            <a:pPr algn="ctr" eaLnBrk="1" fontAlgn="auto" hangingPunct="1">
              <a:spcBef>
                <a:spcPts val="0"/>
              </a:spcBef>
              <a:spcAft>
                <a:spcPts val="0"/>
              </a:spcAft>
              <a:defRPr/>
            </a:pPr>
            <a:r>
              <a:rPr lang="en-AU" altLang="en-US" sz="1800" dirty="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a:t>ARENA EXAMPLE</a:t>
            </a:r>
            <a:endParaRPr lang="en-AU" altLang="en-US" dirty="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a:t>SIMAN EXAMPLE</a:t>
            </a:r>
            <a:endParaRPr lang="en-AU" altLang="en-US" dirty="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a:solidFill>
                  <a:schemeClr val="bg2"/>
                </a:solidFill>
              </a:rPr>
              <a:t>	public static void main(</a:t>
            </a:r>
            <a:r>
              <a:rPr lang="en-US" altLang="en-US" sz="2000" b="1" noProof="1">
                <a:solidFill>
                  <a:schemeClr val="bg2"/>
                </a:solidFill>
              </a:rPr>
              <a:t>String</a:t>
            </a:r>
            <a:r>
              <a:rPr lang="en-US" altLang="en-US" sz="2000" noProof="1">
                <a:solidFill>
                  <a:schemeClr val="bg2"/>
                </a:solidFill>
              </a:rPr>
              <a:t> argv[])</a:t>
            </a:r>
          </a:p>
          <a:p>
            <a:pPr eaLnBrk="1" fontAlgn="auto" hangingPunct="1">
              <a:lnSpc>
                <a:spcPct val="80000"/>
              </a:lnSpc>
              <a:spcAft>
                <a:spcPts val="0"/>
              </a:spcAft>
              <a:buFontTx/>
              <a:buNone/>
              <a:defRPr/>
            </a:pPr>
            <a:r>
              <a:rPr lang="en-US" altLang="en-US" sz="2000" noProof="1">
                <a:solidFill>
                  <a:schemeClr val="bg2"/>
                </a:solidFill>
              </a:rPr>
              <a:t>	{</a:t>
            </a:r>
          </a:p>
          <a:p>
            <a:pPr eaLnBrk="1" fontAlgn="auto" hangingPunct="1">
              <a:lnSpc>
                <a:spcPct val="80000"/>
              </a:lnSpc>
              <a:spcAft>
                <a:spcPts val="0"/>
              </a:spcAft>
              <a:buFontTx/>
              <a:buNone/>
              <a:defRPr/>
            </a:pPr>
            <a:r>
              <a:rPr lang="en-US" altLang="en-US" sz="2000" noProof="1">
                <a:solidFill>
                  <a:schemeClr val="bg2"/>
                </a:solidFill>
              </a:rPr>
              <a:t>		Initialization();</a:t>
            </a:r>
          </a:p>
          <a:p>
            <a:pPr eaLnBrk="1" fontAlgn="auto" hangingPunct="1">
              <a:lnSpc>
                <a:spcPct val="80000"/>
              </a:lnSpc>
              <a:spcAft>
                <a:spcPts val="0"/>
              </a:spcAft>
              <a:buFontTx/>
              <a:buNone/>
              <a:defRPr/>
            </a:pPr>
            <a:endParaRPr lang="en-US" altLang="en-US" sz="2000" noProof="1">
              <a:solidFill>
                <a:schemeClr val="bg2"/>
              </a:solidFill>
            </a:endParaRPr>
          </a:p>
          <a:p>
            <a:pPr eaLnBrk="1" fontAlgn="auto" hangingPunct="1">
              <a:lnSpc>
                <a:spcPct val="80000"/>
              </a:lnSpc>
              <a:spcAft>
                <a:spcPts val="0"/>
              </a:spcAft>
              <a:buFontTx/>
              <a:buNone/>
              <a:defRPr/>
            </a:pPr>
            <a:r>
              <a:rPr lang="en-US" altLang="en-US" sz="2000" noProof="1">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a:solidFill>
                  <a:schemeClr val="bg2"/>
                </a:solidFill>
              </a:rPr>
              <a:t>		{</a:t>
            </a:r>
          </a:p>
          <a:p>
            <a:pPr eaLnBrk="1" fontAlgn="auto" hangingPunct="1">
              <a:lnSpc>
                <a:spcPct val="80000"/>
              </a:lnSpc>
              <a:spcAft>
                <a:spcPts val="0"/>
              </a:spcAft>
              <a:buFontTx/>
              <a:buNone/>
              <a:defRPr/>
            </a:pPr>
            <a:r>
              <a:rPr lang="en-US" altLang="en-US" sz="2000" noProof="1">
                <a:solidFill>
                  <a:schemeClr val="bg2"/>
                </a:solidFill>
              </a:rPr>
              <a:t>			</a:t>
            </a:r>
            <a:r>
              <a:rPr lang="en-US" altLang="en-US" sz="2000" b="1" noProof="1">
                <a:solidFill>
                  <a:schemeClr val="bg2"/>
                </a:solidFill>
              </a:rPr>
              <a:t>Event</a:t>
            </a:r>
            <a:r>
              <a:rPr lang="en-US" altLang="en-US" sz="2000" noProof="1">
                <a:solidFill>
                  <a:schemeClr val="bg2"/>
                </a:solidFill>
              </a:rPr>
              <a:t> evt = FutureEventList[0]; //get imminent event</a:t>
            </a:r>
          </a:p>
          <a:p>
            <a:pPr eaLnBrk="1" fontAlgn="auto" hangingPunct="1">
              <a:lnSpc>
                <a:spcPct val="80000"/>
              </a:lnSpc>
              <a:spcAft>
                <a:spcPts val="0"/>
              </a:spcAft>
              <a:buFontTx/>
              <a:buNone/>
              <a:defRPr/>
            </a:pPr>
            <a:r>
              <a:rPr lang="en-US" altLang="en-US" sz="2000" noProof="1">
                <a:solidFill>
                  <a:schemeClr val="bg2"/>
                </a:solidFill>
              </a:rPr>
              <a:t>			removefromFEL(); //be rid of it</a:t>
            </a:r>
          </a:p>
          <a:p>
            <a:pPr eaLnBrk="1" fontAlgn="auto" hangingPunct="1">
              <a:lnSpc>
                <a:spcPct val="80000"/>
              </a:lnSpc>
              <a:spcAft>
                <a:spcPts val="0"/>
              </a:spcAft>
              <a:buFontTx/>
              <a:buNone/>
              <a:defRPr/>
            </a:pPr>
            <a:r>
              <a:rPr lang="en-US" altLang="en-US" sz="2000" noProof="1">
                <a:solidFill>
                  <a:schemeClr val="bg2"/>
                </a:solidFill>
              </a:rPr>
              <a:t>			Clock = evt.get_time(); //advance in time</a:t>
            </a:r>
          </a:p>
          <a:p>
            <a:pPr eaLnBrk="1" fontAlgn="auto" hangingPunct="1">
              <a:lnSpc>
                <a:spcPct val="80000"/>
              </a:lnSpc>
              <a:spcAft>
                <a:spcPts val="0"/>
              </a:spcAft>
              <a:buFontTx/>
              <a:buNone/>
              <a:defRPr/>
            </a:pPr>
            <a:r>
              <a:rPr lang="en-US" altLang="en-US" sz="2000" noProof="1">
                <a:solidFill>
                  <a:schemeClr val="bg2"/>
                </a:solidFill>
              </a:rPr>
              <a:t>			if (evt.get_type() == arrival) ProcessArrival();</a:t>
            </a:r>
          </a:p>
          <a:p>
            <a:pPr eaLnBrk="1" fontAlgn="auto" hangingPunct="1">
              <a:lnSpc>
                <a:spcPct val="80000"/>
              </a:lnSpc>
              <a:spcAft>
                <a:spcPts val="0"/>
              </a:spcAft>
              <a:buFontTx/>
              <a:buNone/>
              <a:defRPr/>
            </a:pPr>
            <a:r>
              <a:rPr lang="en-US" altLang="en-US" sz="2000" noProof="1">
                <a:solidFill>
                  <a:schemeClr val="bg2"/>
                </a:solidFill>
              </a:rPr>
              <a:t>			else ProcessDeparture();</a:t>
            </a:r>
          </a:p>
          <a:p>
            <a:pPr eaLnBrk="1" fontAlgn="auto" hangingPunct="1">
              <a:lnSpc>
                <a:spcPct val="80000"/>
              </a:lnSpc>
              <a:spcAft>
                <a:spcPts val="0"/>
              </a:spcAft>
              <a:buFontTx/>
              <a:buNone/>
              <a:defRPr/>
            </a:pPr>
            <a:r>
              <a:rPr lang="en-US" altLang="en-US" sz="2000" noProof="1">
                <a:solidFill>
                  <a:schemeClr val="bg2"/>
                </a:solidFill>
              </a:rPr>
              <a:t>		}</a:t>
            </a:r>
            <a:endParaRPr lang="en-US" altLang="en-US" sz="2000" dirty="0">
              <a:solidFill>
                <a:schemeClr val="bg2"/>
              </a:solidFill>
            </a:endParaRPr>
          </a:p>
          <a:p>
            <a:pPr eaLnBrk="1" fontAlgn="auto" hangingPunct="1">
              <a:lnSpc>
                <a:spcPct val="80000"/>
              </a:lnSpc>
              <a:spcAft>
                <a:spcPts val="0"/>
              </a:spcAft>
              <a:buFontTx/>
              <a:buNone/>
              <a:defRPr/>
            </a:pPr>
            <a:endParaRPr lang="en-US" altLang="en-US" sz="2000" noProof="1">
              <a:solidFill>
                <a:schemeClr val="bg2"/>
              </a:solidFill>
            </a:endParaRPr>
          </a:p>
          <a:p>
            <a:pPr eaLnBrk="1" fontAlgn="auto" hangingPunct="1">
              <a:lnSpc>
                <a:spcPct val="80000"/>
              </a:lnSpc>
              <a:spcAft>
                <a:spcPts val="0"/>
              </a:spcAft>
              <a:buFontTx/>
              <a:buNone/>
              <a:defRPr/>
            </a:pPr>
            <a:r>
              <a:rPr lang="en-US" altLang="en-US" sz="2000" noProof="1">
                <a:solidFill>
                  <a:schemeClr val="bg2"/>
                </a:solidFill>
              </a:rPr>
              <a:t>		ReportGeneration();</a:t>
            </a:r>
          </a:p>
          <a:p>
            <a:pPr eaLnBrk="1" fontAlgn="auto" hangingPunct="1">
              <a:lnSpc>
                <a:spcPct val="80000"/>
              </a:lnSpc>
              <a:spcAft>
                <a:spcPts val="0"/>
              </a:spcAft>
              <a:buFontTx/>
              <a:buNone/>
              <a:defRPr/>
            </a:pPr>
            <a:r>
              <a:rPr lang="en-US" altLang="en-US" sz="2000" noProof="1">
                <a:solidFill>
                  <a:schemeClr val="bg2"/>
                </a:solidFill>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CE05D-3B75-6A52-9CD1-B746C5E3A1E8}"/>
              </a:ext>
            </a:extLst>
          </p:cNvPr>
          <p:cNvSpPr>
            <a:spLocks noGrp="1"/>
          </p:cNvSpPr>
          <p:nvPr>
            <p:ph type="title"/>
          </p:nvPr>
        </p:nvSpPr>
        <p:spPr/>
        <p:txBody>
          <a:bodyPr/>
          <a:lstStyle/>
          <a:p>
            <a:r>
              <a:rPr lang="en-US" dirty="0"/>
              <a:t>LAB HOURS</a:t>
            </a:r>
          </a:p>
        </p:txBody>
      </p:sp>
      <p:sp>
        <p:nvSpPr>
          <p:cNvPr id="3" name="Content Placeholder 2">
            <a:extLst>
              <a:ext uri="{FF2B5EF4-FFF2-40B4-BE49-F238E27FC236}">
                <a16:creationId xmlns:a16="http://schemas.microsoft.com/office/drawing/2014/main" id="{0DEDFEE4-BBE2-7B2E-92F0-1CE53D77EE94}"/>
              </a:ext>
            </a:extLst>
          </p:cNvPr>
          <p:cNvSpPr>
            <a:spLocks noGrp="1"/>
          </p:cNvSpPr>
          <p:nvPr>
            <p:ph idx="1"/>
          </p:nvPr>
        </p:nvSpPr>
        <p:spPr/>
        <p:txBody>
          <a:bodyPr/>
          <a:lstStyle/>
          <a:p>
            <a:r>
              <a:rPr lang="en-US" sz="2800" dirty="0"/>
              <a:t>Labs will complement the topics/discussions in classroom.</a:t>
            </a:r>
          </a:p>
          <a:p>
            <a:r>
              <a:rPr lang="en-US" sz="2700" dirty="0"/>
              <a:t>Until we begin modeling: </a:t>
            </a:r>
          </a:p>
          <a:p>
            <a:pPr lvl="1"/>
            <a:r>
              <a:rPr lang="en-US" sz="2400" dirty="0"/>
              <a:t>Simulation by Hand </a:t>
            </a:r>
          </a:p>
          <a:p>
            <a:pPr lvl="1"/>
            <a:r>
              <a:rPr lang="en-US" sz="2400" dirty="0"/>
              <a:t>Monte Carlo Simulation</a:t>
            </a:r>
          </a:p>
          <a:p>
            <a:pPr lvl="1"/>
            <a:r>
              <a:rPr lang="en-US" sz="2400" dirty="0"/>
              <a:t>Input Modeling</a:t>
            </a:r>
          </a:p>
          <a:p>
            <a:pPr lvl="1"/>
            <a:r>
              <a:rPr lang="en-US" sz="2400" dirty="0"/>
              <a:t>Random Number and Variate Generation</a:t>
            </a:r>
          </a:p>
          <a:p>
            <a:r>
              <a:rPr lang="en-US" sz="2700" dirty="0"/>
              <a:t>After we begin modeling:</a:t>
            </a:r>
          </a:p>
          <a:p>
            <a:pPr lvl="1"/>
            <a:r>
              <a:rPr lang="en-US" sz="2400" dirty="0"/>
              <a:t>Modeling Exercises</a:t>
            </a:r>
          </a:p>
          <a:p>
            <a:pPr lvl="1"/>
            <a:r>
              <a:rPr lang="en-US" sz="2400" dirty="0"/>
              <a:t>Output Analysis Exercises</a:t>
            </a:r>
          </a:p>
        </p:txBody>
      </p:sp>
    </p:spTree>
    <p:extLst>
      <p:ext uri="{BB962C8B-B14F-4D97-AF65-F5344CB8AC3E}">
        <p14:creationId xmlns:p14="http://schemas.microsoft.com/office/powerpoint/2010/main" val="36410807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a:t>VERIFICATION AND VALIDATION</a:t>
            </a:r>
            <a:endParaRPr lang="en-AU" altLang="en-US" dirty="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a:t>Verification</a:t>
            </a:r>
            <a:r>
              <a:rPr lang="en-AU" altLang="en-US" sz="2800" dirty="0"/>
              <a:t>: the process of determining if the operational logic is correct.</a:t>
            </a:r>
          </a:p>
          <a:p>
            <a:pPr lvl="1" eaLnBrk="1" hangingPunct="1"/>
            <a:r>
              <a:rPr lang="en-AU" altLang="en-US" sz="2400" dirty="0"/>
              <a:t>Debugging the simulation software</a:t>
            </a:r>
          </a:p>
          <a:p>
            <a:pPr eaLnBrk="1" hangingPunct="1"/>
            <a:endParaRPr lang="en-AU" altLang="en-US" sz="2800" dirty="0"/>
          </a:p>
          <a:p>
            <a:pPr eaLnBrk="1" hangingPunct="1"/>
            <a:r>
              <a:rPr lang="en-AU" altLang="en-US" sz="2800" b="1" i="1" dirty="0"/>
              <a:t>Validation</a:t>
            </a:r>
            <a:r>
              <a:rPr lang="en-AU" altLang="en-US" sz="2800" dirty="0"/>
              <a:t>:</a:t>
            </a:r>
            <a:r>
              <a:rPr lang="en-AU" altLang="en-US" sz="2800" b="1" i="1" dirty="0"/>
              <a:t> </a:t>
            </a:r>
            <a:r>
              <a:rPr lang="en-AU" altLang="en-US" sz="2800" dirty="0"/>
              <a:t>the process of determining if the model accurately represents the system.</a:t>
            </a:r>
          </a:p>
          <a:p>
            <a:pPr lvl="1" eaLnBrk="1" hangingPunct="1"/>
            <a:r>
              <a:rPr lang="en-AU" altLang="en-US" sz="2400" dirty="0"/>
              <a:t>Comparison of model results with collected data from the real system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Operational Logic</a:t>
            </a: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a:t>VERIFICATION AND VALIDATION</a:t>
            </a:r>
            <a:endParaRPr lang="en-US" altLang="en-US" dirty="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br>
              <a:rPr lang="en-AU" altLang="en-US" sz="4000" dirty="0"/>
            </a:br>
            <a:r>
              <a:rPr lang="en-AU" altLang="en-US" sz="4400" dirty="0"/>
              <a:t>EXPERIMENTAL DESIGN AND ANALYSIS OF RESULTS</a:t>
            </a:r>
            <a:br>
              <a:rPr lang="en-AU" altLang="en-US" sz="4400" dirty="0"/>
            </a:br>
            <a:endParaRPr lang="en-AU" altLang="en-US" sz="4000" dirty="0"/>
          </a:p>
        </p:txBody>
      </p:sp>
      <p:sp>
        <p:nvSpPr>
          <p:cNvPr id="74755" name="Rectangle 3"/>
          <p:cNvSpPr>
            <a:spLocks noGrp="1" noChangeArrowheads="1"/>
          </p:cNvSpPr>
          <p:nvPr>
            <p:ph idx="1"/>
          </p:nvPr>
        </p:nvSpPr>
        <p:spPr>
          <a:xfrm>
            <a:off x="685800" y="1905000"/>
            <a:ext cx="7772400" cy="4038600"/>
          </a:xfrm>
        </p:spPr>
        <p:txBody>
          <a:bodyPr/>
          <a:lstStyle/>
          <a:p>
            <a:pPr eaLnBrk="1" hangingPunct="1"/>
            <a:r>
              <a:rPr lang="en-AU" altLang="en-US" sz="2800" dirty="0"/>
              <a:t>Alternative scenarios to be simulated</a:t>
            </a:r>
          </a:p>
          <a:p>
            <a:pPr eaLnBrk="1" hangingPunct="1"/>
            <a:r>
              <a:rPr lang="en-AU" altLang="en-US" sz="2800" dirty="0"/>
              <a:t>Type of output data analysis (terminating vs non-terminating systems) </a:t>
            </a:r>
          </a:p>
          <a:p>
            <a:pPr eaLnBrk="1" hangingPunct="1"/>
            <a:r>
              <a:rPr lang="en-AU" altLang="en-US" sz="2800" dirty="0"/>
              <a:t>Number of simulation runs and length of each run</a:t>
            </a:r>
          </a:p>
          <a:p>
            <a:pPr eaLnBrk="1" hangingPunct="1"/>
            <a:r>
              <a:rPr lang="en-AU" altLang="en-US" sz="2800" dirty="0"/>
              <a:t>Initialization bias?</a:t>
            </a:r>
          </a:p>
          <a:p>
            <a:pPr eaLnBrk="1" hangingPunct="1"/>
            <a:r>
              <a:rPr lang="en-AU" altLang="en-US" sz="2800" dirty="0"/>
              <a:t>Statistical analysis</a:t>
            </a:r>
          </a:p>
          <a:p>
            <a:pPr lvl="1" eaLnBrk="1" hangingPunct="1"/>
            <a:r>
              <a:rPr lang="en-AU" altLang="en-US" sz="2400" dirty="0"/>
              <a:t>Point Estimation</a:t>
            </a:r>
          </a:p>
          <a:p>
            <a:pPr lvl="1" eaLnBrk="1" hangingPunct="1"/>
            <a:r>
              <a:rPr lang="en-AU" altLang="en-US" sz="2400" dirty="0"/>
              <a:t>Confidence-Interval Estimation</a:t>
            </a:r>
          </a:p>
          <a:p>
            <a:pPr eaLnBrk="1" hangingPunct="1"/>
            <a:r>
              <a:rPr lang="en-AU" altLang="en-US" sz="2800" dirty="0"/>
              <a:t>Variance reduction necessary?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br>
              <a:rPr lang="en-AU" altLang="en-US" sz="4000" dirty="0"/>
            </a:br>
            <a:r>
              <a:rPr lang="en-AU" altLang="en-US" sz="4000" dirty="0"/>
              <a:t>DOCUMENTATION AND REPORTING</a:t>
            </a:r>
            <a:br>
              <a:rPr lang="en-AU" altLang="en-US" sz="4000" dirty="0"/>
            </a:br>
            <a:endParaRPr lang="en-AU" altLang="en-US" sz="4000" dirty="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a:t>Program Documentation</a:t>
            </a:r>
          </a:p>
          <a:p>
            <a:pPr lvl="1" eaLnBrk="1" hangingPunct="1"/>
            <a:r>
              <a:rPr lang="en-AU" altLang="en-US" sz="2400" dirty="0"/>
              <a:t>Allows future modifications</a:t>
            </a:r>
          </a:p>
          <a:p>
            <a:pPr lvl="1" eaLnBrk="1" hangingPunct="1"/>
            <a:r>
              <a:rPr lang="en-AU" altLang="en-US" sz="2400" dirty="0"/>
              <a:t>Creates confidence</a:t>
            </a:r>
          </a:p>
          <a:p>
            <a:pPr eaLnBrk="1" hangingPunct="1"/>
            <a:r>
              <a:rPr lang="en-AU" altLang="en-US" sz="2800" dirty="0"/>
              <a:t>Progress Reports</a:t>
            </a:r>
          </a:p>
          <a:p>
            <a:pPr lvl="1" eaLnBrk="1" hangingPunct="1"/>
            <a:r>
              <a:rPr lang="en-AU" altLang="en-US" sz="2400" dirty="0"/>
              <a:t>Frequent reports (e.g. monthly) are suggested</a:t>
            </a:r>
          </a:p>
          <a:p>
            <a:pPr lvl="1" eaLnBrk="1" hangingPunct="1"/>
            <a:r>
              <a:rPr lang="en-AU" altLang="en-US" sz="2400" dirty="0"/>
              <a:t>Alternative scenarios</a:t>
            </a:r>
          </a:p>
          <a:p>
            <a:pPr lvl="1" eaLnBrk="1" hangingPunct="1"/>
            <a:r>
              <a:rPr lang="en-AU" altLang="en-US" sz="2400" dirty="0"/>
              <a:t>Performance measures or criteria used</a:t>
            </a:r>
          </a:p>
          <a:p>
            <a:pPr lvl="1" eaLnBrk="1" hangingPunct="1"/>
            <a:r>
              <a:rPr lang="en-AU" altLang="en-US" sz="2400" dirty="0"/>
              <a:t>Results of experiments</a:t>
            </a:r>
          </a:p>
          <a:p>
            <a:pPr lvl="1" eaLnBrk="1" hangingPunct="1"/>
            <a:r>
              <a:rPr lang="en-AU" altLang="en-US" sz="2400" dirty="0"/>
              <a:t>Recommendations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a:t>GRADING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altLang="en-US" sz="3200" dirty="0"/>
              <a:t>Midterm:</a:t>
            </a:r>
            <a:r>
              <a:rPr lang="tr-TR" altLang="en-US" sz="3200" dirty="0"/>
              <a:t> </a:t>
            </a:r>
            <a:r>
              <a:rPr lang="en-US" altLang="en-US" sz="3200" dirty="0"/>
              <a:t>35%</a:t>
            </a:r>
            <a:endParaRPr lang="tr-TR" altLang="en-US" sz="3200" dirty="0"/>
          </a:p>
          <a:p>
            <a:pPr eaLnBrk="1" fontAlgn="auto" hangingPunct="1">
              <a:spcAft>
                <a:spcPts val="0"/>
              </a:spcAft>
              <a:defRPr/>
            </a:pPr>
            <a:r>
              <a:rPr lang="en-US" altLang="en-US" sz="3200" dirty="0"/>
              <a:t>Final Exam:  35%</a:t>
            </a:r>
            <a:endParaRPr lang="tr-TR" altLang="en-US" sz="3200" dirty="0"/>
          </a:p>
          <a:p>
            <a:pPr eaLnBrk="1" fontAlgn="auto" hangingPunct="1">
              <a:spcAft>
                <a:spcPts val="0"/>
              </a:spcAft>
              <a:defRPr/>
            </a:pPr>
            <a:r>
              <a:rPr lang="en-US" altLang="en-US" sz="3200" dirty="0"/>
              <a:t>Arena Quiz: 13%</a:t>
            </a:r>
          </a:p>
          <a:p>
            <a:pPr eaLnBrk="1" fontAlgn="auto" hangingPunct="1">
              <a:spcAft>
                <a:spcPts val="0"/>
              </a:spcAft>
              <a:defRPr/>
            </a:pPr>
            <a:r>
              <a:rPr lang="en-US" altLang="en-US" sz="3200" dirty="0"/>
              <a:t>Course Project: 12%</a:t>
            </a:r>
          </a:p>
          <a:p>
            <a:pPr eaLnBrk="1" fontAlgn="auto" hangingPunct="1">
              <a:spcAft>
                <a:spcPts val="0"/>
              </a:spcAft>
              <a:defRPr/>
            </a:pPr>
            <a:r>
              <a:rPr lang="en-US" altLang="en-US" sz="3200" dirty="0"/>
              <a:t>Homework Assignments: 5%</a:t>
            </a:r>
          </a:p>
          <a:p>
            <a:pPr marL="0" indent="0" eaLnBrk="1" fontAlgn="auto" hangingPunct="1">
              <a:spcAft>
                <a:spcPts val="0"/>
              </a:spcAft>
              <a:buFont typeface="Arial" panose="020B0604020202020204" pitchFamily="34" charset="0"/>
              <a:buNone/>
              <a:defRPr/>
            </a:pPr>
            <a:endParaRPr lang="en-US" dirty="0"/>
          </a:p>
          <a:p>
            <a:pPr eaLnBrk="1" fontAlgn="auto" hangingPunct="1">
              <a:spcAft>
                <a:spcPts val="0"/>
              </a:spcAft>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a:t>POLICIES</a:t>
            </a:r>
          </a:p>
        </p:txBody>
      </p:sp>
      <p:sp>
        <p:nvSpPr>
          <p:cNvPr id="15363" name="Content Placeholder 2"/>
          <p:cNvSpPr>
            <a:spLocks noGrp="1"/>
          </p:cNvSpPr>
          <p:nvPr>
            <p:ph idx="1"/>
          </p:nvPr>
        </p:nvSpPr>
        <p:spPr>
          <a:xfrm>
            <a:off x="642937" y="1662113"/>
            <a:ext cx="7886700" cy="4351338"/>
          </a:xfrm>
        </p:spPr>
        <p:txBody>
          <a:bodyPr/>
          <a:lstStyle/>
          <a:p>
            <a:pPr marL="0" indent="0">
              <a:buNone/>
            </a:pPr>
            <a:r>
              <a:rPr lang="en-US" altLang="en-US" sz="2400" b="1" i="1" dirty="0"/>
              <a:t>Open-Book Policy:</a:t>
            </a:r>
            <a:r>
              <a:rPr lang="en-US" altLang="en-US" sz="2400" dirty="0"/>
              <a:t> </a:t>
            </a:r>
          </a:p>
          <a:p>
            <a:pPr lvl="1"/>
            <a:r>
              <a:rPr lang="en-US" altLang="en-US" sz="2400" dirty="0"/>
              <a:t>The midterm and final exam will be </a:t>
            </a:r>
            <a:r>
              <a:rPr lang="en-US" altLang="en-US" sz="2400" b="1" dirty="0"/>
              <a:t>CLOSED BOOKS</a:t>
            </a:r>
            <a:r>
              <a:rPr lang="en-US" altLang="en-US" sz="2400" dirty="0"/>
              <a:t> and </a:t>
            </a:r>
            <a:r>
              <a:rPr lang="en-US" altLang="en-US" sz="2400" b="1" dirty="0"/>
              <a:t>CLOSED NOTES</a:t>
            </a:r>
            <a:r>
              <a:rPr lang="en-US" altLang="en-US" sz="2400" dirty="0"/>
              <a:t>. A necessary formulas and statistical tables will be provided. </a:t>
            </a:r>
          </a:p>
          <a:p>
            <a:pPr lvl="1"/>
            <a:r>
              <a:rPr lang="en-US" altLang="en-US" sz="2400" dirty="0"/>
              <a:t>Arena Quiz will be </a:t>
            </a:r>
            <a:r>
              <a:rPr lang="en-US" altLang="en-US" sz="2400" b="1" dirty="0"/>
              <a:t>OPEN BOOK </a:t>
            </a:r>
            <a:r>
              <a:rPr lang="en-US" altLang="en-US" sz="2400" dirty="0"/>
              <a:t>(Kelton et. al. only) and </a:t>
            </a:r>
            <a:r>
              <a:rPr lang="en-US" altLang="en-US" sz="2400" b="1" dirty="0"/>
              <a:t>OPEN NOTES</a:t>
            </a:r>
            <a:r>
              <a:rPr lang="en-US" altLang="en-US" sz="2400" dirty="0"/>
              <a:t>. </a:t>
            </a:r>
          </a:p>
          <a:p>
            <a:pPr marL="0" indent="0" eaLnBrk="1" hangingPunct="1">
              <a:buNone/>
            </a:pPr>
            <a:r>
              <a:rPr lang="en-US" altLang="en-US" sz="2400" b="1" i="1" dirty="0"/>
              <a:t>Group Policy:</a:t>
            </a:r>
            <a:r>
              <a:rPr lang="en-US" altLang="en-US" sz="2400" dirty="0"/>
              <a:t> Your project will be done in groups of a maximum of 3 students.</a:t>
            </a:r>
          </a:p>
          <a:p>
            <a:pPr marL="0" indent="0" eaLnBrk="1" hangingPunct="1">
              <a:buNone/>
            </a:pPr>
            <a:r>
              <a:rPr lang="en-US" altLang="en-US" sz="2400" b="1" i="1" dirty="0"/>
              <a:t>Homework Assignments:</a:t>
            </a:r>
            <a:r>
              <a:rPr lang="en-US" altLang="en-US" sz="2400" i="1" dirty="0"/>
              <a:t> </a:t>
            </a:r>
            <a:r>
              <a:rPr lang="en-US" altLang="en-US" sz="2400" dirty="0"/>
              <a:t>Individual homework assignments will be given and graded </a:t>
            </a:r>
            <a:r>
              <a:rPr lang="en-US" altLang="en-US" sz="2400" u="sng" dirty="0"/>
              <a:t>based on effort</a:t>
            </a:r>
            <a:r>
              <a:rPr lang="en-US" altLang="en-US" sz="2400" dirty="0"/>
              <a:t>.</a:t>
            </a:r>
          </a:p>
          <a:p>
            <a:pPr eaLnBrk="1" hangingPunct="1"/>
            <a:endParaRPr lang="en-US" altLang="en-US" sz="2400" dirty="0"/>
          </a:p>
          <a:p>
            <a:pPr eaLnBrk="1" hangingPunct="1"/>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a:t>POLICIES</a:t>
            </a:r>
          </a:p>
        </p:txBody>
      </p:sp>
      <p:sp>
        <p:nvSpPr>
          <p:cNvPr id="3" name="Content Placeholder 2"/>
          <p:cNvSpPr>
            <a:spLocks noGrp="1"/>
          </p:cNvSpPr>
          <p:nvPr>
            <p:ph idx="1"/>
          </p:nvPr>
        </p:nvSpPr>
        <p:spPr>
          <a:xfrm>
            <a:off x="628650" y="1600200"/>
            <a:ext cx="7886700" cy="4805363"/>
          </a:xfrm>
        </p:spPr>
        <p:txBody>
          <a:bodyPr rtlCol="0">
            <a:normAutofit/>
          </a:bodyPr>
          <a:lstStyle/>
          <a:p>
            <a:pPr marL="0" indent="0" eaLnBrk="1" fontAlgn="auto" hangingPunct="1">
              <a:spcAft>
                <a:spcPts val="0"/>
              </a:spcAft>
              <a:buFont typeface="Arial" panose="020B0604020202020204" pitchFamily="34" charset="0"/>
              <a:buNone/>
              <a:defRPr/>
            </a:pPr>
            <a:r>
              <a:rPr lang="en-US" sz="2400" b="1" i="1" dirty="0">
                <a:ea typeface="CMBX10"/>
                <a:cs typeface="CMBX10"/>
              </a:rPr>
              <a:t>Moodle</a:t>
            </a:r>
            <a:r>
              <a:rPr lang="tr-TR" sz="2400" b="1" i="1" dirty="0">
                <a:ea typeface="CMBX10"/>
                <a:cs typeface="CMBX10"/>
              </a:rPr>
              <a:t>/Email: </a:t>
            </a:r>
          </a:p>
          <a:p>
            <a:pPr eaLnBrk="1" fontAlgn="auto" hangingPunct="1">
              <a:spcAft>
                <a:spcPts val="0"/>
              </a:spcAft>
              <a:defRPr/>
            </a:pPr>
            <a:r>
              <a:rPr lang="en-US" sz="2400" dirty="0">
                <a:ea typeface="CMBX10"/>
                <a:cs typeface="CMBX10"/>
              </a:rPr>
              <a:t>Moodle course will be opened after the add/drops.</a:t>
            </a:r>
          </a:p>
          <a:p>
            <a:pPr eaLnBrk="1" fontAlgn="auto" hangingPunct="1">
              <a:spcAft>
                <a:spcPts val="0"/>
              </a:spcAft>
              <a:defRPr/>
            </a:pPr>
            <a:r>
              <a:rPr lang="en-US" sz="2400" dirty="0">
                <a:ea typeface="CMBX10"/>
                <a:cs typeface="CMBX10"/>
              </a:rPr>
              <a:t>Students are responsible for all the announcements made in class or via e-mail and what has been covered in lectures </a:t>
            </a:r>
          </a:p>
          <a:p>
            <a:pPr marL="0" indent="0" eaLnBrk="1" fontAlgn="auto" hangingPunct="1">
              <a:spcAft>
                <a:spcPts val="0"/>
              </a:spcAft>
              <a:buNone/>
              <a:defRPr/>
            </a:pPr>
            <a:endParaRPr lang="en-US" sz="2400" b="1" i="1" dirty="0">
              <a:ea typeface="CMBX10"/>
              <a:cs typeface="CMBX10"/>
            </a:endParaRPr>
          </a:p>
          <a:p>
            <a:pPr marL="0" indent="0" eaLnBrk="1" fontAlgn="auto" hangingPunct="1">
              <a:spcAft>
                <a:spcPts val="0"/>
              </a:spcAft>
              <a:buNone/>
              <a:defRPr/>
            </a:pPr>
            <a:r>
              <a:rPr lang="en-US" sz="2400" b="1" i="1" dirty="0">
                <a:ea typeface="CMBX10"/>
                <a:cs typeface="CMBX10"/>
              </a:rPr>
              <a:t>Slides/Lecture Notes:</a:t>
            </a:r>
          </a:p>
          <a:p>
            <a:pPr eaLnBrk="1" fontAlgn="auto" hangingPunct="1">
              <a:spcAft>
                <a:spcPts val="0"/>
              </a:spcAft>
              <a:defRPr/>
            </a:pPr>
            <a:r>
              <a:rPr lang="en-US" sz="2400" dirty="0">
                <a:ea typeface="CMBX10"/>
                <a:cs typeface="CMBX10"/>
              </a:rPr>
              <a:t>Lecture notes will NOT be shared</a:t>
            </a:r>
          </a:p>
          <a:p>
            <a:pPr eaLnBrk="1" fontAlgn="auto" hangingPunct="1">
              <a:spcAft>
                <a:spcPts val="0"/>
              </a:spcAft>
              <a:defRPr/>
            </a:pPr>
            <a:r>
              <a:rPr lang="en-US" sz="2400" dirty="0">
                <a:ea typeface="CMBX10"/>
                <a:cs typeface="CMBX10"/>
              </a:rPr>
              <a:t>Slides will be available on Moodle</a:t>
            </a:r>
          </a:p>
          <a:p>
            <a:pPr eaLnBrk="1" fontAlgn="auto" hangingPunct="1">
              <a:spcAft>
                <a:spcPts val="0"/>
              </a:spcAft>
              <a:defRPr/>
            </a:pPr>
            <a:r>
              <a:rPr lang="en-US" sz="2400" dirty="0">
                <a:ea typeface="CMBX10"/>
                <a:cs typeface="CMBX10"/>
              </a:rPr>
              <a:t>YouTube playlist for lecture videos will be on Moodle (Videos date back to 2021 – some content may not be on videos)</a:t>
            </a:r>
            <a:endParaRPr lang="tr-TR" sz="2400" dirty="0">
              <a:ea typeface="CMBX10"/>
              <a:cs typeface="CMBX10"/>
            </a:endParaRPr>
          </a:p>
          <a:p>
            <a:pPr eaLnBrk="1" fontAlgn="auto" hangingPunct="1">
              <a:spcAft>
                <a:spcPts val="0"/>
              </a:spcAft>
              <a:defRPr/>
            </a:pP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4572</TotalTime>
  <Words>3005</Words>
  <Application>Microsoft Office PowerPoint</Application>
  <PresentationFormat>On-screen Show (4:3)</PresentationFormat>
  <Paragraphs>681</Paragraphs>
  <Slides>66</Slides>
  <Notes>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66</vt:i4>
      </vt:variant>
    </vt:vector>
  </HeadingPairs>
  <TitlesOfParts>
    <vt:vector size="75" baseType="lpstr">
      <vt:lpstr>Arial</vt:lpstr>
      <vt:lpstr>Calibri</vt:lpstr>
      <vt:lpstr>Calibri Light</vt:lpstr>
      <vt:lpstr>CMBX10</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LAB HOURS</vt:lpstr>
      <vt:lpstr>GRADING</vt:lpstr>
      <vt:lpstr>POLICIES</vt:lpstr>
      <vt:lpstr>POLICIES</vt:lpstr>
      <vt:lpstr>MAKEUP POLICY</vt:lpstr>
      <vt:lpstr>SOFTWARE POLICY</vt:lpstr>
      <vt:lpstr>PowerPoint Presentation</vt:lpstr>
      <vt:lpstr>AIRPLANE BOARDING</vt:lpstr>
      <vt:lpstr>AIRPLANE BOARDING (BACK TO FRONT)</vt:lpstr>
      <vt:lpstr>AIRPLANE BOARDING (RANDOM)</vt:lpstr>
      <vt:lpstr>AIRPLANE BOARDING (OUTSIDE IN - WILMA)</vt:lpstr>
      <vt:lpstr>AIRPLANE BOARDING (BY SEAT)</vt:lpstr>
      <vt:lpstr>AIRPLANE BOARDING</vt:lpstr>
      <vt:lpstr>SYSTEM</vt:lpstr>
      <vt:lpstr>COMPONENTS OF A SYSTEM</vt:lpstr>
      <vt:lpstr>COMPONENTS OF A SYSTEM</vt:lpstr>
      <vt:lpstr>COMPONENTS OF A SYSTEM</vt:lpstr>
      <vt:lpstr>COMPONENTS OF A SYSTEM</vt:lpstr>
      <vt:lpstr>COMPONENTS OF A SYSTEM</vt:lpstr>
      <vt:lpstr>COMPONENTS OF A SYSTEM</vt:lpstr>
      <vt:lpstr>COMPONENTS OF A SYSTEM</vt:lpstr>
      <vt:lpstr>WHY AND HOW TO STUDY A SYSTEM?</vt:lpstr>
      <vt:lpstr>PowerPoint Presentation</vt:lpstr>
      <vt:lpstr>WHY AND HOW TO STUDY A SYSTEM?</vt:lpstr>
      <vt:lpstr>PowerPoint Presentation</vt:lpstr>
      <vt:lpstr>MODEL</vt:lpstr>
      <vt:lpstr>WHAT IS SIMULATION?</vt:lpstr>
      <vt:lpstr>WHAT IS SIMULATION?</vt:lpstr>
      <vt:lpstr>ORIGIN OF SIMULATION</vt:lpstr>
      <vt:lpstr>SIMULATION AS A TOOL</vt:lpstr>
      <vt:lpstr>ADVANTAGES</vt:lpstr>
      <vt:lpstr>DISADVANTAGES</vt:lpstr>
      <vt:lpstr>ANALYTICAL VS SIMULATION</vt:lpstr>
      <vt:lpstr>CLASSIFICATION OF SIMULATION MODELS</vt:lpstr>
      <vt:lpstr>INPUT/OUTPUT PROCESS</vt:lpstr>
      <vt:lpstr>EXAMPLE: Health Center</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DATA COLLECTION AND ANALYIS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EXPERIMENTAL DESIGN AND ANALYSIS OF RESULTS </vt:lpstr>
      <vt:lpstr> DOCUMENTATION AND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Windows User</dc:creator>
  <cp:lastModifiedBy>Emre Uzun</cp:lastModifiedBy>
  <cp:revision>267</cp:revision>
  <cp:lastPrinted>2000-02-06T15:18:19Z</cp:lastPrinted>
  <dcterms:created xsi:type="dcterms:W3CDTF">2000-01-17T21:22:37Z</dcterms:created>
  <dcterms:modified xsi:type="dcterms:W3CDTF">2025-01-22T09:46:46Z</dcterms:modified>
</cp:coreProperties>
</file>